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notesMasterIdLst>
    <p:notesMasterId r:id="rId11"/>
  </p:notesMasterIdLst>
  <p:sldIdLst>
    <p:sldId id="256" r:id="rId2"/>
    <p:sldId id="258" r:id="rId3"/>
    <p:sldId id="265" r:id="rId4"/>
    <p:sldId id="259" r:id="rId5"/>
    <p:sldId id="266" r:id="rId6"/>
    <p:sldId id="267" r:id="rId7"/>
    <p:sldId id="269" r:id="rId8"/>
    <p:sldId id="268" r:id="rId9"/>
    <p:sldId id="270" r:id="rId10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3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DAB53FF-8BEB-49B7-A2DC-1AAC48ECC16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36D7639-4AFC-44AD-89FC-57574C7D6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7639-4AFC-44AD-89FC-57574C7D66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74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7639-4AFC-44AD-89FC-57574C7D66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38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7639-4AFC-44AD-89FC-57574C7D66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00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7639-4AFC-44AD-89FC-57574C7D66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55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7639-4AFC-44AD-89FC-57574C7D66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08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7639-4AFC-44AD-89FC-57574C7D66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45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6D7639-4AFC-44AD-89FC-57574C7D66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7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1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6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5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9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7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6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8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2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4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5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LC-25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Corrosion </a:t>
            </a:r>
            <a:r>
              <a:rPr lang="en-US" dirty="0" err="1" smtClean="0"/>
              <a:t>Humide</a:t>
            </a:r>
            <a:r>
              <a:rPr lang="en-US" dirty="0" smtClean="0"/>
              <a:t> des </a:t>
            </a:r>
            <a:r>
              <a:rPr lang="en-US" dirty="0" err="1" smtClean="0"/>
              <a:t>métaux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3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Corrosion au quotidien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936" y="6586228"/>
            <a:ext cx="14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Images from google</a:t>
            </a:r>
            <a:endParaRPr lang="en-US" sz="1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75" y="1663574"/>
            <a:ext cx="3637034" cy="243958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299" y="1655122"/>
            <a:ext cx="3573346" cy="238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03"/>
          <a:stretch/>
        </p:blipFill>
        <p:spPr>
          <a:xfrm>
            <a:off x="4139027" y="1883240"/>
            <a:ext cx="3883465" cy="20002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9777" y="4695465"/>
            <a:ext cx="1030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Cout se calcule en </a:t>
            </a:r>
            <a:r>
              <a:rPr lang="fr-FR" strike="sngStrike" dirty="0" smtClean="0">
                <a:latin typeface="Arial" panose="020B0604020202020204" pitchFamily="34" charset="0"/>
                <a:cs typeface="Arial" panose="020B0604020202020204" pitchFamily="34" charset="0"/>
              </a:rPr>
              <a:t>milliards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billions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de dollars par 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Plus de 20% de la production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sert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actuellement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remplacer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du fer ayant rouillé</a:t>
            </a:r>
          </a:p>
        </p:txBody>
      </p:sp>
    </p:spTree>
    <p:extLst>
      <p:ext uri="{BB962C8B-B14F-4D97-AF65-F5344CB8AC3E}">
        <p14:creationId xmlns:p14="http://schemas.microsoft.com/office/powerpoint/2010/main" val="245162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280" y="1368703"/>
            <a:ext cx="7927938" cy="51676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Diagramme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ourbaix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-Eau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92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66" y="1431173"/>
            <a:ext cx="5644305" cy="500832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143000" y="35081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Diagramme Pourbaix Fer-Eau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12437" y="3427005"/>
            <a:ext cx="2348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Convention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tracé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c = 1.10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mol.L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fr-FR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12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143000" y="35081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Diagramme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Pourbaix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Cuivre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-Eau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0349"/>
            <a:ext cx="5945959" cy="49823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692" y="1520349"/>
            <a:ext cx="3485072" cy="43563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70335" y="6014930"/>
            <a:ext cx="234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Opéra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Garnier</a:t>
            </a:r>
            <a:endParaRPr lang="fr-FR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15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143000" y="35081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Agar-Agar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oupe 24">
            <a:extLst>
              <a:ext uri="{FF2B5EF4-FFF2-40B4-BE49-F238E27FC236}">
                <a16:creationId xmlns:a16="http://schemas.microsoft.com/office/drawing/2014/main" xmlns="" id="{109DBE79-D137-4143-92CA-EB84116263FF}"/>
              </a:ext>
            </a:extLst>
          </p:cNvPr>
          <p:cNvGrpSpPr/>
          <p:nvPr/>
        </p:nvGrpSpPr>
        <p:grpSpPr>
          <a:xfrm>
            <a:off x="1284569" y="1506839"/>
            <a:ext cx="4320000" cy="4320000"/>
            <a:chOff x="325104" y="1032387"/>
            <a:chExt cx="4320000" cy="4320000"/>
          </a:xfrm>
        </p:grpSpPr>
        <p:sp>
          <p:nvSpPr>
            <p:cNvPr id="46" name="Ellipse 3">
              <a:extLst>
                <a:ext uri="{FF2B5EF4-FFF2-40B4-BE49-F238E27FC236}">
                  <a16:creationId xmlns:a16="http://schemas.microsoft.com/office/drawing/2014/main" xmlns="" id="{BC40165A-743C-EB43-A98D-BC856DE0B3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104" y="1032387"/>
              <a:ext cx="4320000" cy="4320000"/>
            </a:xfrm>
            <a:prstGeom prst="ellipse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7" name="Groupe 19">
              <a:extLst>
                <a:ext uri="{FF2B5EF4-FFF2-40B4-BE49-F238E27FC236}">
                  <a16:creationId xmlns:a16="http://schemas.microsoft.com/office/drawing/2014/main" xmlns="" id="{7AD6B1FD-0926-1B4A-A8AC-E63C36FDE1C3}"/>
                </a:ext>
              </a:extLst>
            </p:cNvPr>
            <p:cNvGrpSpPr/>
            <p:nvPr/>
          </p:nvGrpSpPr>
          <p:grpSpPr>
            <a:xfrm>
              <a:off x="924029" y="2853174"/>
              <a:ext cx="3122149" cy="678426"/>
              <a:chOff x="6616703" y="2853174"/>
              <a:chExt cx="3122149" cy="678426"/>
            </a:xfrm>
          </p:grpSpPr>
          <p:grpSp>
            <p:nvGrpSpPr>
              <p:cNvPr id="48" name="Groupe 20">
                <a:extLst>
                  <a:ext uri="{FF2B5EF4-FFF2-40B4-BE49-F238E27FC236}">
                    <a16:creationId xmlns:a16="http://schemas.microsoft.com/office/drawing/2014/main" xmlns="" id="{E71CE7CF-E336-194D-AB4B-395C1C980861}"/>
                  </a:ext>
                </a:extLst>
              </p:cNvPr>
              <p:cNvGrpSpPr/>
              <p:nvPr/>
            </p:nvGrpSpPr>
            <p:grpSpPr>
              <a:xfrm>
                <a:off x="6780362" y="2853174"/>
                <a:ext cx="2958490" cy="678426"/>
                <a:chOff x="5073445" y="1371600"/>
                <a:chExt cx="3318387" cy="678426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xmlns="" id="{969A44FB-2616-E349-A87E-2C5D6221895B}"/>
                    </a:ext>
                  </a:extLst>
                </p:cNvPr>
                <p:cNvSpPr/>
                <p:nvPr/>
              </p:nvSpPr>
              <p:spPr>
                <a:xfrm>
                  <a:off x="5073445" y="1607574"/>
                  <a:ext cx="3259394" cy="206478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xmlns="" id="{7339FC5B-90FD-4546-B1AF-C56FFB816C86}"/>
                    </a:ext>
                  </a:extLst>
                </p:cNvPr>
                <p:cNvSpPr/>
                <p:nvPr/>
              </p:nvSpPr>
              <p:spPr>
                <a:xfrm>
                  <a:off x="8273845" y="1371600"/>
                  <a:ext cx="117987" cy="678426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9" name="Triangle 21">
                <a:extLst>
                  <a:ext uri="{FF2B5EF4-FFF2-40B4-BE49-F238E27FC236}">
                    <a16:creationId xmlns:a16="http://schemas.microsoft.com/office/drawing/2014/main" xmlns="" id="{5AF9290E-D7DE-474F-84E8-F079D29C08CE}"/>
                  </a:ext>
                </a:extLst>
              </p:cNvPr>
              <p:cNvSpPr/>
              <p:nvPr/>
            </p:nvSpPr>
            <p:spPr>
              <a:xfrm rot="16200000">
                <a:off x="6595294" y="3110557"/>
                <a:ext cx="206478" cy="163660"/>
              </a:xfrm>
              <a:prstGeom prst="triangl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8046359" y="1719880"/>
            <a:ext cx="34612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agar–agar +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ions Na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aq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Cl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aq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Phenophtaléine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ferricyanure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612147" y="4006052"/>
                <a:ext cx="2157193" cy="331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𝐹𝑒</m:t>
                          </m:r>
                          <m:r>
                            <m:rPr>
                              <m:nor/>
                            </m:rPr>
                            <a:rPr lang="fr-FR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147" y="4006052"/>
                <a:ext cx="2157193" cy="331629"/>
              </a:xfrm>
              <a:prstGeom prst="rect">
                <a:avLst/>
              </a:prstGeom>
              <a:blipFill rotWithShape="0">
                <a:blip r:embed="rId3"/>
                <a:stretch>
                  <a:fillRect l="-2542" b="-2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570523" y="4994158"/>
                <a:ext cx="3482043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𝑎𝑞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2(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𝑎𝑞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𝑎𝑞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523" y="4994158"/>
                <a:ext cx="3482043" cy="7194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6570523" y="3582778"/>
            <a:ext cx="188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Oxydation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fer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25879" y="4562420"/>
            <a:ext cx="385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Réduction de l’eau et du dioxygène</a:t>
            </a:r>
          </a:p>
          <a:p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02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143000" y="35081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Agar-Agar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80760" y="1894624"/>
            <a:ext cx="5858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Gel agar-agar + ions Na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aq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Cl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aq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Phenophtaléine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au </a:t>
            </a:r>
            <a:r>
              <a:rPr lang="en-US" dirty="0" err="1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Fuschia</a:t>
            </a:r>
            <a:r>
              <a:rPr lang="en-US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8,2 &lt; pH &lt; 10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ferricyanure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apparition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d’ions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hexacyanoferrate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(II)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570523" y="4994158"/>
                <a:ext cx="3482043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𝐻𝑂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𝑎𝑞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2(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𝑎𝑞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  <m:r>
                                <a:rPr lang="en-US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𝑎𝑞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fr-FR" dirty="0">
                  <a:solidFill>
                    <a:srgbClr val="FF3399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523" y="4994158"/>
                <a:ext cx="3482043" cy="7194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6525879" y="4562420"/>
            <a:ext cx="385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Réduction de l’eau et du dioxygène</a:t>
            </a:r>
          </a:p>
          <a:p>
            <a:endParaRPr lang="fr-FR" dirty="0" smtClean="0">
              <a:solidFill>
                <a:srgbClr val="FF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e 25">
            <a:extLst>
              <a:ext uri="{FF2B5EF4-FFF2-40B4-BE49-F238E27FC236}">
                <a16:creationId xmlns:a16="http://schemas.microsoft.com/office/drawing/2014/main" xmlns="" id="{A2A47C4E-1180-3945-B986-70464171152A}"/>
              </a:ext>
            </a:extLst>
          </p:cNvPr>
          <p:cNvGrpSpPr/>
          <p:nvPr/>
        </p:nvGrpSpPr>
        <p:grpSpPr>
          <a:xfrm>
            <a:off x="761085" y="1800138"/>
            <a:ext cx="4320000" cy="4320000"/>
            <a:chOff x="5919659" y="1032387"/>
            <a:chExt cx="4320000" cy="4320000"/>
          </a:xfrm>
        </p:grpSpPr>
        <p:sp>
          <p:nvSpPr>
            <p:cNvPr id="16" name="Ellipse 10">
              <a:extLst>
                <a:ext uri="{FF2B5EF4-FFF2-40B4-BE49-F238E27FC236}">
                  <a16:creationId xmlns:a16="http://schemas.microsoft.com/office/drawing/2014/main" xmlns="" id="{D2AB05A4-55EC-2346-9AA0-17C6FBFC18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9659" y="1032387"/>
              <a:ext cx="4320000" cy="4320000"/>
            </a:xfrm>
            <a:prstGeom prst="ellipse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Ellipse 14">
              <a:extLst>
                <a:ext uri="{FF2B5EF4-FFF2-40B4-BE49-F238E27FC236}">
                  <a16:creationId xmlns:a16="http://schemas.microsoft.com/office/drawing/2014/main" xmlns="" id="{A7CE3D63-0B86-7F4B-921F-5A793B5723BF}"/>
                </a:ext>
              </a:extLst>
            </p:cNvPr>
            <p:cNvSpPr/>
            <p:nvPr/>
          </p:nvSpPr>
          <p:spPr>
            <a:xfrm>
              <a:off x="8849970" y="2488876"/>
              <a:ext cx="1389689" cy="1373074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>
              <a:softEdge rad="1397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Ellipse 15">
              <a:extLst>
                <a:ext uri="{FF2B5EF4-FFF2-40B4-BE49-F238E27FC236}">
                  <a16:creationId xmlns:a16="http://schemas.microsoft.com/office/drawing/2014/main" xmlns="" id="{D8993248-7CC3-E54C-8674-FCEFFA8B0EA0}"/>
                </a:ext>
              </a:extLst>
            </p:cNvPr>
            <p:cNvSpPr/>
            <p:nvPr/>
          </p:nvSpPr>
          <p:spPr>
            <a:xfrm>
              <a:off x="7527381" y="2507821"/>
              <a:ext cx="1389689" cy="1373074"/>
            </a:xfrm>
            <a:prstGeom prst="ellipse">
              <a:avLst/>
            </a:prstGeom>
            <a:solidFill>
              <a:srgbClr val="FE5BFF"/>
            </a:solidFill>
            <a:ln w="12700" cap="flat" cmpd="sng" algn="ctr">
              <a:noFill/>
              <a:prstDash val="solid"/>
              <a:miter lim="800000"/>
            </a:ln>
            <a:effectLst>
              <a:softEdge rad="1397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Ellipse 16">
              <a:extLst>
                <a:ext uri="{FF2B5EF4-FFF2-40B4-BE49-F238E27FC236}">
                  <a16:creationId xmlns:a16="http://schemas.microsoft.com/office/drawing/2014/main" xmlns="" id="{80C5BC73-192E-0F46-9C49-00F14D04BCFD}"/>
                </a:ext>
              </a:extLst>
            </p:cNvPr>
            <p:cNvSpPr/>
            <p:nvPr/>
          </p:nvSpPr>
          <p:spPr>
            <a:xfrm>
              <a:off x="6052692" y="2505850"/>
              <a:ext cx="1389689" cy="1373074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>
              <a:softEdge rad="1397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" name="Groupe 18">
              <a:extLst>
                <a:ext uri="{FF2B5EF4-FFF2-40B4-BE49-F238E27FC236}">
                  <a16:creationId xmlns:a16="http://schemas.microsoft.com/office/drawing/2014/main" xmlns="" id="{BF636DCF-82DF-5444-8136-2A15B56E43E5}"/>
                </a:ext>
              </a:extLst>
            </p:cNvPr>
            <p:cNvGrpSpPr/>
            <p:nvPr/>
          </p:nvGrpSpPr>
          <p:grpSpPr>
            <a:xfrm>
              <a:off x="6616703" y="2853174"/>
              <a:ext cx="3122149" cy="678426"/>
              <a:chOff x="6616703" y="2853174"/>
              <a:chExt cx="3122149" cy="678426"/>
            </a:xfrm>
          </p:grpSpPr>
          <p:grpSp>
            <p:nvGrpSpPr>
              <p:cNvPr id="21" name="Groupe 11">
                <a:extLst>
                  <a:ext uri="{FF2B5EF4-FFF2-40B4-BE49-F238E27FC236}">
                    <a16:creationId xmlns:a16="http://schemas.microsoft.com/office/drawing/2014/main" xmlns="" id="{041E1CFB-FDAA-BB4C-9750-7A9E3B792434}"/>
                  </a:ext>
                </a:extLst>
              </p:cNvPr>
              <p:cNvGrpSpPr/>
              <p:nvPr/>
            </p:nvGrpSpPr>
            <p:grpSpPr>
              <a:xfrm>
                <a:off x="6780362" y="2853174"/>
                <a:ext cx="2958490" cy="678426"/>
                <a:chOff x="5073445" y="1371600"/>
                <a:chExt cx="3318387" cy="678426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xmlns="" id="{84D72DF1-10EE-CE4C-B8E1-19633538BEE8}"/>
                    </a:ext>
                  </a:extLst>
                </p:cNvPr>
                <p:cNvSpPr/>
                <p:nvPr/>
              </p:nvSpPr>
              <p:spPr>
                <a:xfrm>
                  <a:off x="5073445" y="1607574"/>
                  <a:ext cx="3259394" cy="206478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xmlns="" id="{5768B5B2-2238-6A45-80C3-3CB167696DA5}"/>
                    </a:ext>
                  </a:extLst>
                </p:cNvPr>
                <p:cNvSpPr/>
                <p:nvPr/>
              </p:nvSpPr>
              <p:spPr>
                <a:xfrm>
                  <a:off x="8273845" y="1371600"/>
                  <a:ext cx="117987" cy="678426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Triangle 17">
                <a:extLst>
                  <a:ext uri="{FF2B5EF4-FFF2-40B4-BE49-F238E27FC236}">
                    <a16:creationId xmlns:a16="http://schemas.microsoft.com/office/drawing/2014/main" xmlns="" id="{61CD1312-BB09-ED4F-8DDE-3321189EB52D}"/>
                  </a:ext>
                </a:extLst>
              </p:cNvPr>
              <p:cNvSpPr/>
              <p:nvPr/>
            </p:nvSpPr>
            <p:spPr>
              <a:xfrm rot="16200000">
                <a:off x="6595294" y="3110557"/>
                <a:ext cx="206478" cy="163660"/>
              </a:xfrm>
              <a:prstGeom prst="triangl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2147" y="4006052"/>
                <a:ext cx="2157193" cy="331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𝐹𝑒</m:t>
                          </m:r>
                          <m:r>
                            <m:rPr>
                              <m:nor/>
                            </m:rPr>
                            <a:rPr lang="fr-FR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147" y="4006052"/>
                <a:ext cx="2157193" cy="331629"/>
              </a:xfrm>
              <a:prstGeom prst="rect">
                <a:avLst/>
              </a:prstGeom>
              <a:blipFill rotWithShape="0">
                <a:blip r:embed="rId4"/>
                <a:stretch>
                  <a:fillRect l="-2542" b="-2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570523" y="3582778"/>
            <a:ext cx="188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Oxydation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03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143000" y="35081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Goutte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d’evans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14"/>
          <a:stretch/>
        </p:blipFill>
        <p:spPr>
          <a:xfrm>
            <a:off x="6617990" y="1774814"/>
            <a:ext cx="4511431" cy="25038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84"/>
          <a:stretch/>
        </p:blipFill>
        <p:spPr>
          <a:xfrm>
            <a:off x="641369" y="1878329"/>
            <a:ext cx="4511431" cy="240037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326991" y="4816356"/>
            <a:ext cx="524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Gradient de concentration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dioxygène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dissout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87644" y="5684271"/>
                <a:ext cx="3482043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𝐻𝑂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𝑎𝑞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2(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𝑎𝑞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  <m:r>
                                <a:rPr lang="en-US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𝑎𝑞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fr-FR" dirty="0">
                  <a:solidFill>
                    <a:srgbClr val="FF3399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44" y="5684271"/>
                <a:ext cx="3482043" cy="719428"/>
              </a:xfrm>
              <a:prstGeom prst="rect">
                <a:avLst/>
              </a:prstGeom>
              <a:blipFill rotWithShape="0">
                <a:blip r:embed="rId4"/>
                <a:stretch>
                  <a:fillRect b="-8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143000" y="5252533"/>
            <a:ext cx="385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Réduction de l’eau et du dioxygène</a:t>
            </a:r>
          </a:p>
          <a:p>
            <a:endParaRPr lang="fr-FR" dirty="0" smtClean="0">
              <a:solidFill>
                <a:srgbClr val="FF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50823" y="5675108"/>
            <a:ext cx="5247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Concentration </a:t>
            </a:r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dioxygène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dissout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plus important à la </a:t>
            </a:r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péripherie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goutte</a:t>
            </a:r>
            <a:endParaRPr lang="en-US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67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143000" y="35081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Electrozingage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80760" y="1894624"/>
            <a:ext cx="5858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Gel agar-agar + ions Na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aq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Cl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aq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Phenophtaléine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au </a:t>
            </a:r>
            <a:r>
              <a:rPr lang="en-US" dirty="0" err="1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Fuschia</a:t>
            </a:r>
            <a:r>
              <a:rPr lang="en-US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8,2 &lt; pH &lt; 10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ferricyanure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apparition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d’ions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hexacyanoferrate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(II)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570523" y="4994158"/>
                <a:ext cx="3482043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rgbClr val="FF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𝐻𝑂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𝑎𝑞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2(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𝑎𝑞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  <m:r>
                                <a:rPr lang="en-US" b="0" i="1" smtClean="0">
                                  <a:solidFill>
                                    <a:srgbClr val="FF3399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𝑎𝑞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3399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fr-FR" dirty="0">
                  <a:solidFill>
                    <a:srgbClr val="FF3399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523" y="4994158"/>
                <a:ext cx="3482043" cy="7194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6525879" y="4562420"/>
            <a:ext cx="385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Réduction de l’eau et du dioxygène</a:t>
            </a:r>
          </a:p>
          <a:p>
            <a:endParaRPr lang="fr-FR" dirty="0" smtClean="0">
              <a:solidFill>
                <a:srgbClr val="FF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e 25">
            <a:extLst>
              <a:ext uri="{FF2B5EF4-FFF2-40B4-BE49-F238E27FC236}">
                <a16:creationId xmlns:a16="http://schemas.microsoft.com/office/drawing/2014/main" xmlns="" id="{A2A47C4E-1180-3945-B986-70464171152A}"/>
              </a:ext>
            </a:extLst>
          </p:cNvPr>
          <p:cNvGrpSpPr/>
          <p:nvPr/>
        </p:nvGrpSpPr>
        <p:grpSpPr>
          <a:xfrm>
            <a:off x="761085" y="1800138"/>
            <a:ext cx="4320000" cy="4320000"/>
            <a:chOff x="5919659" y="1032387"/>
            <a:chExt cx="4320000" cy="4320000"/>
          </a:xfrm>
        </p:grpSpPr>
        <p:sp>
          <p:nvSpPr>
            <p:cNvPr id="16" name="Ellipse 10">
              <a:extLst>
                <a:ext uri="{FF2B5EF4-FFF2-40B4-BE49-F238E27FC236}">
                  <a16:creationId xmlns:a16="http://schemas.microsoft.com/office/drawing/2014/main" xmlns="" id="{D2AB05A4-55EC-2346-9AA0-17C6FBFC18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9659" y="1032387"/>
              <a:ext cx="4320000" cy="4320000"/>
            </a:xfrm>
            <a:prstGeom prst="ellipse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Ellipse 14">
              <a:extLst>
                <a:ext uri="{FF2B5EF4-FFF2-40B4-BE49-F238E27FC236}">
                  <a16:creationId xmlns:a16="http://schemas.microsoft.com/office/drawing/2014/main" xmlns="" id="{A7CE3D63-0B86-7F4B-921F-5A793B5723BF}"/>
                </a:ext>
              </a:extLst>
            </p:cNvPr>
            <p:cNvSpPr/>
            <p:nvPr/>
          </p:nvSpPr>
          <p:spPr>
            <a:xfrm>
              <a:off x="8849970" y="2488876"/>
              <a:ext cx="1389689" cy="1373074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>
              <a:softEdge rad="1397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Ellipse 15">
              <a:extLst>
                <a:ext uri="{FF2B5EF4-FFF2-40B4-BE49-F238E27FC236}">
                  <a16:creationId xmlns:a16="http://schemas.microsoft.com/office/drawing/2014/main" xmlns="" id="{D8993248-7CC3-E54C-8674-FCEFFA8B0EA0}"/>
                </a:ext>
              </a:extLst>
            </p:cNvPr>
            <p:cNvSpPr/>
            <p:nvPr/>
          </p:nvSpPr>
          <p:spPr>
            <a:xfrm>
              <a:off x="7527381" y="2507821"/>
              <a:ext cx="1389689" cy="1373074"/>
            </a:xfrm>
            <a:prstGeom prst="ellipse">
              <a:avLst/>
            </a:prstGeom>
            <a:solidFill>
              <a:srgbClr val="FE5BFF"/>
            </a:solidFill>
            <a:ln w="12700" cap="flat" cmpd="sng" algn="ctr">
              <a:noFill/>
              <a:prstDash val="solid"/>
              <a:miter lim="800000"/>
            </a:ln>
            <a:effectLst>
              <a:softEdge rad="1397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Ellipse 16">
              <a:extLst>
                <a:ext uri="{FF2B5EF4-FFF2-40B4-BE49-F238E27FC236}">
                  <a16:creationId xmlns:a16="http://schemas.microsoft.com/office/drawing/2014/main" xmlns="" id="{80C5BC73-192E-0F46-9C49-00F14D04BCFD}"/>
                </a:ext>
              </a:extLst>
            </p:cNvPr>
            <p:cNvSpPr/>
            <p:nvPr/>
          </p:nvSpPr>
          <p:spPr>
            <a:xfrm>
              <a:off x="6052692" y="2505850"/>
              <a:ext cx="1389689" cy="1373074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>
              <a:softEdge rad="1397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" name="Groupe 18">
              <a:extLst>
                <a:ext uri="{FF2B5EF4-FFF2-40B4-BE49-F238E27FC236}">
                  <a16:creationId xmlns:a16="http://schemas.microsoft.com/office/drawing/2014/main" xmlns="" id="{BF636DCF-82DF-5444-8136-2A15B56E43E5}"/>
                </a:ext>
              </a:extLst>
            </p:cNvPr>
            <p:cNvGrpSpPr/>
            <p:nvPr/>
          </p:nvGrpSpPr>
          <p:grpSpPr>
            <a:xfrm>
              <a:off x="6616703" y="2853174"/>
              <a:ext cx="3122149" cy="678426"/>
              <a:chOff x="6616703" y="2853174"/>
              <a:chExt cx="3122149" cy="678426"/>
            </a:xfrm>
          </p:grpSpPr>
          <p:grpSp>
            <p:nvGrpSpPr>
              <p:cNvPr id="21" name="Groupe 11">
                <a:extLst>
                  <a:ext uri="{FF2B5EF4-FFF2-40B4-BE49-F238E27FC236}">
                    <a16:creationId xmlns:a16="http://schemas.microsoft.com/office/drawing/2014/main" xmlns="" id="{041E1CFB-FDAA-BB4C-9750-7A9E3B792434}"/>
                  </a:ext>
                </a:extLst>
              </p:cNvPr>
              <p:cNvGrpSpPr/>
              <p:nvPr/>
            </p:nvGrpSpPr>
            <p:grpSpPr>
              <a:xfrm>
                <a:off x="6780362" y="2853174"/>
                <a:ext cx="2958490" cy="678426"/>
                <a:chOff x="5073445" y="1371600"/>
                <a:chExt cx="3318387" cy="678426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xmlns="" id="{84D72DF1-10EE-CE4C-B8E1-19633538BEE8}"/>
                    </a:ext>
                  </a:extLst>
                </p:cNvPr>
                <p:cNvSpPr/>
                <p:nvPr/>
              </p:nvSpPr>
              <p:spPr>
                <a:xfrm>
                  <a:off x="5073445" y="1607574"/>
                  <a:ext cx="3259394" cy="206478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xmlns="" id="{5768B5B2-2238-6A45-80C3-3CB167696DA5}"/>
                    </a:ext>
                  </a:extLst>
                </p:cNvPr>
                <p:cNvSpPr/>
                <p:nvPr/>
              </p:nvSpPr>
              <p:spPr>
                <a:xfrm>
                  <a:off x="8273845" y="1371600"/>
                  <a:ext cx="117987" cy="678426"/>
                </a:xfrm>
                <a:prstGeom prst="rect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Triangle 17">
                <a:extLst>
                  <a:ext uri="{FF2B5EF4-FFF2-40B4-BE49-F238E27FC236}">
                    <a16:creationId xmlns:a16="http://schemas.microsoft.com/office/drawing/2014/main" xmlns="" id="{61CD1312-BB09-ED4F-8DDE-3321189EB52D}"/>
                  </a:ext>
                </a:extLst>
              </p:cNvPr>
              <p:cNvSpPr/>
              <p:nvPr/>
            </p:nvSpPr>
            <p:spPr>
              <a:xfrm rot="16200000">
                <a:off x="6595294" y="3110557"/>
                <a:ext cx="206478" cy="163660"/>
              </a:xfrm>
              <a:prstGeom prst="triangl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12147" y="4006052"/>
                <a:ext cx="2157193" cy="331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𝐹𝑒</m:t>
                          </m:r>
                          <m:r>
                            <m:rPr>
                              <m:nor/>
                            </m:rPr>
                            <a:rPr lang="fr-FR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𝐹𝑒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fr-FR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147" y="4006052"/>
                <a:ext cx="2157193" cy="331629"/>
              </a:xfrm>
              <a:prstGeom prst="rect">
                <a:avLst/>
              </a:prstGeom>
              <a:blipFill rotWithShape="0">
                <a:blip r:embed="rId4"/>
                <a:stretch>
                  <a:fillRect l="-2542" b="-2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570523" y="3582778"/>
            <a:ext cx="188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Oxydation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6357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3550</TotalTime>
  <Words>204</Words>
  <Application>Microsoft Office PowerPoint</Application>
  <PresentationFormat>Widescreen</PresentationFormat>
  <Paragraphs>54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Corbel</vt:lpstr>
      <vt:lpstr>Basis</vt:lpstr>
      <vt:lpstr>LC-25</vt:lpstr>
      <vt:lpstr>Corrosion au quotidien</vt:lpstr>
      <vt:lpstr>Diagramme Pourbaix Fer-Eau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Chelli</dc:creator>
  <cp:lastModifiedBy>Bernard Chelli</cp:lastModifiedBy>
  <cp:revision>111</cp:revision>
  <cp:lastPrinted>2020-04-01T08:39:39Z</cp:lastPrinted>
  <dcterms:created xsi:type="dcterms:W3CDTF">2019-10-29T18:08:20Z</dcterms:created>
  <dcterms:modified xsi:type="dcterms:W3CDTF">2020-04-01T08:48:16Z</dcterms:modified>
</cp:coreProperties>
</file>