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C2A04-D82C-47E9-AAE6-A6D0835AB6EE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F858-BBFC-47EA-9229-B0A2B469F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6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17FD-6836-45C3-808C-CE4756807E02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966F-96BE-4C07-81DE-B9F732D26766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4D44-6987-4199-A739-B7F6CD7717D5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5EF6-EFFE-45B7-98D5-741A40C15757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0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7307-0031-40E0-B068-18D22C3306CB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5D7-3B76-4DC2-9C3E-D7974F44B810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93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821D-208A-4B7C-98FD-196D263734DA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7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39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B712-C53F-45F7-A884-81C6EE0F04C8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70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CEBF588E-93DE-4409-A312-ED569B4B3C99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006001-3623-41E9-B0A1-F8D96C068C76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1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B0C2-9B73-49C1-8854-18F961D9A931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9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6DF4C0-35F2-4BCB-9C46-03FC8B6F03A6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21492BC3-56B7-45D1-A3E8-AEDD176E842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144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2 –Séparations, purifications, contrôles de pureté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IV. ) Contrôle de la pureté d’un liquide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xmlns="" id="{2393786F-B258-4510-9026-C79A4980B288}"/>
              </a:ext>
            </a:extLst>
          </p:cNvPr>
          <p:cNvSpPr txBox="1">
            <a:spLocks/>
          </p:cNvSpPr>
          <p:nvPr/>
        </p:nvSpPr>
        <p:spPr>
          <a:xfrm>
            <a:off x="889715" y="1212056"/>
            <a:ext cx="10515600" cy="37973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/>
              <a:t>Spectre d’absorption infrarouge de l’éthanoate de </a:t>
            </a:r>
            <a:r>
              <a:rPr lang="fr-FR" dirty="0" err="1" smtClean="0"/>
              <a:t>linalyle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FE813F0-7C4A-422A-B05B-B6A6D509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"/>
          <a:stretch/>
        </p:blipFill>
        <p:spPr>
          <a:xfrm>
            <a:off x="889715" y="1759502"/>
            <a:ext cx="10070206" cy="42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IV. Contrôle de pureté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4" name="Google Shape;195;p21">
            <a:extLst>
              <a:ext uri="{FF2B5EF4-FFF2-40B4-BE49-F238E27FC236}">
                <a16:creationId xmlns:a16="http://schemas.microsoft.com/office/drawing/2014/main" xmlns="" id="{7F579B6F-B943-4B9C-B089-C136E7A43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220180"/>
              </p:ext>
            </p:extLst>
          </p:nvPr>
        </p:nvGraphicFramePr>
        <p:xfrm>
          <a:off x="838201" y="1889394"/>
          <a:ext cx="10515599" cy="29273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830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2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18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Pour un solide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Pour un liquide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4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Température de fusion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Chromatographie sur couche mince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Spectroscopie IR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RMN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Chromatographie sur couche mince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Spectroscopie IR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RMN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 Indice de réfraction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3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Conclusion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0B0CB8D-00B6-4B66-B2FC-26A066C0A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3"/>
          <a:stretch/>
        </p:blipFill>
        <p:spPr>
          <a:xfrm rot="16200000">
            <a:off x="3810060" y="-352390"/>
            <a:ext cx="4632839" cy="78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I.1) Synthèse d’un solide : le paracétamol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2</a:t>
            </a:fld>
            <a:endParaRPr lang="fr-FR"/>
          </a:p>
        </p:txBody>
      </p:sp>
      <p:pic>
        <p:nvPicPr>
          <p:cNvPr id="4" name="Picture 2" descr="RÃ©sultat de recherche d'images pour &quot;synthÃ¨se du paracetamol&quot;">
            <a:extLst>
              <a:ext uri="{FF2B5EF4-FFF2-40B4-BE49-F238E27FC236}">
                <a16:creationId xmlns:a16="http://schemas.microsoft.com/office/drawing/2014/main" xmlns="" id="{5FE00BA3-548B-4CF4-B6C5-6D53D115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62" y="990600"/>
            <a:ext cx="9622254" cy="170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GH05Â : Corrosif">
            <a:extLst>
              <a:ext uri="{FF2B5EF4-FFF2-40B4-BE49-F238E27FC236}">
                <a16:creationId xmlns:a16="http://schemas.microsoft.com/office/drawing/2014/main" xmlns="" id="{FED68C42-DBEB-4AF2-A671-AA42C139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5" y="2611644"/>
            <a:ext cx="1460679" cy="14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GH02Â : Inflammable">
            <a:extLst>
              <a:ext uri="{FF2B5EF4-FFF2-40B4-BE49-F238E27FC236}">
                <a16:creationId xmlns:a16="http://schemas.microsoft.com/office/drawing/2014/main" xmlns="" id="{7DBDFADA-F732-4BDF-A10D-D7109174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5" y="4232690"/>
            <a:ext cx="1460679" cy="14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Ã©sultat de recherche d'images pour &quot;pictogramme  nocif&quot;">
            <a:extLst>
              <a:ext uri="{FF2B5EF4-FFF2-40B4-BE49-F238E27FC236}">
                <a16:creationId xmlns:a16="http://schemas.microsoft.com/office/drawing/2014/main" xmlns="" id="{1AD8833E-F4DE-4671-B4B9-0C02D3E7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83" y="2541140"/>
            <a:ext cx="1460680" cy="146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GH05Â : Corrosif">
            <a:extLst>
              <a:ext uri="{FF2B5EF4-FFF2-40B4-BE49-F238E27FC236}">
                <a16:creationId xmlns:a16="http://schemas.microsoft.com/office/drawing/2014/main" xmlns="" id="{F01EFA36-F3DB-48DD-8D8E-CDC33432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858" y="2611645"/>
            <a:ext cx="1460679" cy="14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GH02Â : Inflammable">
            <a:extLst>
              <a:ext uri="{FF2B5EF4-FFF2-40B4-BE49-F238E27FC236}">
                <a16:creationId xmlns:a16="http://schemas.microsoft.com/office/drawing/2014/main" xmlns="" id="{44097294-9B88-4CEE-A314-59956AFF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858" y="4232690"/>
            <a:ext cx="1460679" cy="14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Ã©sultat de recherche d'images pour &quot;pictogramme cancÃ©rigÃ¨ne&quot;">
            <a:extLst>
              <a:ext uri="{FF2B5EF4-FFF2-40B4-BE49-F238E27FC236}">
                <a16:creationId xmlns:a16="http://schemas.microsoft.com/office/drawing/2014/main" xmlns="" id="{6E0E85AA-8CA9-46A3-A18B-692F5BBE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4" y="3873804"/>
            <a:ext cx="164041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Ã©sultat de recherche d'images pour &quot;pictogramme environnement&quot;">
            <a:extLst>
              <a:ext uri="{FF2B5EF4-FFF2-40B4-BE49-F238E27FC236}">
                <a16:creationId xmlns:a16="http://schemas.microsoft.com/office/drawing/2014/main" xmlns="" id="{81EA94F5-57CE-429A-9ABF-7900F875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01" y="3849460"/>
            <a:ext cx="1460680" cy="146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Ã©sultat de recherche d'images pour &quot;pictogramme  nocif&quot;">
            <a:extLst>
              <a:ext uri="{FF2B5EF4-FFF2-40B4-BE49-F238E27FC236}">
                <a16:creationId xmlns:a16="http://schemas.microsoft.com/office/drawing/2014/main" xmlns="" id="{A468B3EE-C943-4582-8F8E-76A59475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46" y="2735913"/>
            <a:ext cx="1460680" cy="146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osange 12"/>
          <p:cNvSpPr/>
          <p:nvPr/>
        </p:nvSpPr>
        <p:spPr>
          <a:xfrm>
            <a:off x="2659304" y="3928056"/>
            <a:ext cx="1316874" cy="1290135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4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I.2) Synthèse d’un liquide : essence de lavande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A42D261-8A92-4DB7-A041-7B866E40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8" y="1098260"/>
            <a:ext cx="11462163" cy="25816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F7772CB-0725-4D2F-A22B-DB0D3A3ECD10}"/>
              </a:ext>
            </a:extLst>
          </p:cNvPr>
          <p:cNvSpPr txBox="1"/>
          <p:nvPr/>
        </p:nvSpPr>
        <p:spPr>
          <a:xfrm>
            <a:off x="764843" y="4331196"/>
            <a:ext cx="1072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Obtention désirée d’éthanoate de linalyle : odeur de lavande</a:t>
            </a:r>
          </a:p>
          <a:p>
            <a:endParaRPr lang="fr-FR" sz="2400" dirty="0"/>
          </a:p>
          <a:p>
            <a:r>
              <a:rPr lang="fr-FR" sz="2400" dirty="0"/>
              <a:t>Reste de réactif non désiré : odeur de vinaigre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0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II.1) Séparation solide-liquide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6" descr="Image associÃ©e">
            <a:extLst>
              <a:ext uri="{FF2B5EF4-FFF2-40B4-BE49-F238E27FC236}">
                <a16:creationId xmlns:a16="http://schemas.microsoft.com/office/drawing/2014/main" xmlns="" id="{AD1C7CF6-06C5-4955-82DA-E466A7FB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62" y="1216305"/>
            <a:ext cx="5124535" cy="50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98DB9E67-2D2B-4C77-AF6D-4B0008D4DD07}"/>
              </a:ext>
            </a:extLst>
          </p:cNvPr>
          <p:cNvSpPr txBox="1"/>
          <p:nvPr/>
        </p:nvSpPr>
        <p:spPr>
          <a:xfrm>
            <a:off x="915473" y="1401884"/>
            <a:ext cx="5924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Entonnoir Büchner : </a:t>
            </a:r>
          </a:p>
          <a:p>
            <a:endParaRPr lang="fr-FR" u="sng" dirty="0"/>
          </a:p>
          <a:p>
            <a:r>
              <a:rPr lang="fr-FR" dirty="0"/>
              <a:t>Essorage : si le produit d’intérêt est </a:t>
            </a:r>
            <a:r>
              <a:rPr lang="fr-FR" dirty="0" smtClean="0"/>
              <a:t>solide</a:t>
            </a:r>
          </a:p>
          <a:p>
            <a:r>
              <a:rPr lang="fr-FR" dirty="0" smtClean="0"/>
              <a:t>(cas du paracétamol) </a:t>
            </a:r>
            <a:endParaRPr lang="fr-FR" dirty="0"/>
          </a:p>
          <a:p>
            <a:r>
              <a:rPr lang="fr-FR" dirty="0"/>
              <a:t>Filtrage : si le produit d’intérêt est liquide </a:t>
            </a:r>
          </a:p>
        </p:txBody>
      </p:sp>
    </p:spTree>
    <p:extLst>
      <p:ext uri="{BB962C8B-B14F-4D97-AF65-F5344CB8AC3E}">
        <p14:creationId xmlns:p14="http://schemas.microsoft.com/office/powerpoint/2010/main" val="36998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II.2) Séparation liquide-liquide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xmlns="" id="{6618DBB3-6EF6-4BC5-A406-342CBEA54F5A}"/>
              </a:ext>
            </a:extLst>
          </p:cNvPr>
          <p:cNvSpPr txBox="1">
            <a:spLocks/>
          </p:cNvSpPr>
          <p:nvPr/>
        </p:nvSpPr>
        <p:spPr>
          <a:xfrm>
            <a:off x="941231" y="1290973"/>
            <a:ext cx="4017135" cy="4416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u="sng" smtClean="0"/>
              <a:t>Utilisation de l’ampoule à décanter : </a:t>
            </a:r>
            <a:endParaRPr lang="fr-FR" u="sng" dirty="0"/>
          </a:p>
        </p:txBody>
      </p:sp>
      <p:pic>
        <p:nvPicPr>
          <p:cNvPr id="5" name="Google Shape;174;p19">
            <a:extLst>
              <a:ext uri="{FF2B5EF4-FFF2-40B4-BE49-F238E27FC236}">
                <a16:creationId xmlns:a16="http://schemas.microsoft.com/office/drawing/2014/main" xmlns="" id="{661700A7-DB79-4094-B6EF-0FDC421628E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872" y="2072270"/>
            <a:ext cx="7143481" cy="330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08" y="990600"/>
            <a:ext cx="4002652" cy="53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 Séparation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4" name="Google Shape;172;p19">
            <a:extLst>
              <a:ext uri="{FF2B5EF4-FFF2-40B4-BE49-F238E27FC236}">
                <a16:creationId xmlns:a16="http://schemas.microsoft.com/office/drawing/2014/main" xmlns="" id="{2038E279-E0D0-4B7F-BAE9-046746A12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106548"/>
              </p:ext>
            </p:extLst>
          </p:nvPr>
        </p:nvGraphicFramePr>
        <p:xfrm>
          <a:off x="496082" y="1125337"/>
          <a:ext cx="11260795" cy="50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5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29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Pour un solide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Pour un liquide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9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Filtration – Essorage (sous vide : Büchner)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Extraction avec une ampoule à décanter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Séchage de la phase organique avec sulfate de magnésium anhydre ou évaporation de solvant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6" descr="Image associÃ©e">
            <a:extLst>
              <a:ext uri="{FF2B5EF4-FFF2-40B4-BE49-F238E27FC236}">
                <a16:creationId xmlns:a16="http://schemas.microsoft.com/office/drawing/2014/main" xmlns="" id="{4122056F-1E6C-47F7-A4EA-DEAC1F9D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80" y="2107463"/>
            <a:ext cx="3939860" cy="38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74;p19">
            <a:extLst>
              <a:ext uri="{FF2B5EF4-FFF2-40B4-BE49-F238E27FC236}">
                <a16:creationId xmlns:a16="http://schemas.microsoft.com/office/drawing/2014/main" xmlns="" id="{10042E89-C043-434D-9D42-D08B7F05E6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574" y="2264120"/>
            <a:ext cx="6365404" cy="2556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2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III.1) Purification de la phase solide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xmlns="" id="{B9D2F158-48CC-4EDE-8732-17EBA8B8A0AD}"/>
              </a:ext>
            </a:extLst>
          </p:cNvPr>
          <p:cNvSpPr txBox="1">
            <a:spLocks/>
          </p:cNvSpPr>
          <p:nvPr/>
        </p:nvSpPr>
        <p:spPr>
          <a:xfrm>
            <a:off x="838199" y="1820863"/>
            <a:ext cx="3411829" cy="5459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u="sng" smtClean="0"/>
              <a:t>Principe de la recristallisation :  </a:t>
            </a:r>
            <a:endParaRPr lang="fr-FR" u="sng" dirty="0"/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xmlns="" id="{2C28792F-E50E-4916-8B91-D9A7BC03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55" y="2366838"/>
            <a:ext cx="9345039" cy="28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D6E36D6-BAA8-4A40-8CBD-25E7498CA18F}"/>
              </a:ext>
            </a:extLst>
          </p:cNvPr>
          <p:cNvSpPr txBox="1"/>
          <p:nvPr/>
        </p:nvSpPr>
        <p:spPr>
          <a:xfrm>
            <a:off x="2544113" y="4744229"/>
            <a:ext cx="226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dirty="0"/>
              <a:t>. </a:t>
            </a:r>
            <a:r>
              <a:rPr lang="fr-FR" dirty="0" smtClean="0"/>
              <a:t>Addition du solvant  </a:t>
            </a:r>
            <a:r>
              <a:rPr lang="fr-FR" dirty="0"/>
              <a:t>					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9DC97953-A9AA-466C-94EA-26C787196D61}"/>
              </a:ext>
            </a:extLst>
          </p:cNvPr>
          <p:cNvSpPr txBox="1"/>
          <p:nvPr/>
        </p:nvSpPr>
        <p:spPr>
          <a:xfrm>
            <a:off x="9184870" y="16743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4. Impuretés solubles dans le solvant et paracétamol </a:t>
            </a:r>
            <a:r>
              <a:rPr lang="fr-FR" dirty="0" smtClean="0"/>
              <a:t>solide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98234ED7-3D1F-4E1D-98FA-8B106CEEF4B8}"/>
              </a:ext>
            </a:extLst>
          </p:cNvPr>
          <p:cNvSpPr txBox="1"/>
          <p:nvPr/>
        </p:nvSpPr>
        <p:spPr>
          <a:xfrm>
            <a:off x="4545600" y="1719962"/>
            <a:ext cx="285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2. Dissolution du solide à chaud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59899" y="4744229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 Refroidissement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1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III. 2) Purification de la phase liquide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xmlns="" id="{62CA79B4-011B-41AA-95A3-76ECE451FA51}"/>
              </a:ext>
            </a:extLst>
          </p:cNvPr>
          <p:cNvSpPr txBox="1">
            <a:spLocks/>
          </p:cNvSpPr>
          <p:nvPr/>
        </p:nvSpPr>
        <p:spPr>
          <a:xfrm>
            <a:off x="941231" y="1324049"/>
            <a:ext cx="3386070" cy="37973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u="sng" dirty="0">
                <a:solidFill>
                  <a:schemeClr val="tx1"/>
                </a:solidFill>
              </a:rPr>
              <a:t>Distillation :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</a:rPr>
              <a:t>Température d’ébullition :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tx1"/>
                </a:solidFill>
              </a:rPr>
              <a:t>- </a:t>
            </a:r>
            <a:r>
              <a:rPr lang="fr-FR" dirty="0" err="1" smtClean="0">
                <a:solidFill>
                  <a:schemeClr val="tx1"/>
                </a:solidFill>
              </a:rPr>
              <a:t>diéthyle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éther : 35 °C.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tx1"/>
                </a:solidFill>
              </a:rPr>
              <a:t>- eau </a:t>
            </a:r>
            <a:r>
              <a:rPr lang="fr-FR" dirty="0">
                <a:solidFill>
                  <a:schemeClr val="tx1"/>
                </a:solidFill>
              </a:rPr>
              <a:t>100 °C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tx1"/>
                </a:solidFill>
              </a:rPr>
              <a:t>- acide </a:t>
            </a:r>
            <a:r>
              <a:rPr lang="fr-FR" dirty="0">
                <a:solidFill>
                  <a:schemeClr val="tx1"/>
                </a:solidFill>
              </a:rPr>
              <a:t>éthanoïque 118 °C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tx1"/>
                </a:solidFill>
              </a:rPr>
              <a:t>- </a:t>
            </a:r>
            <a:r>
              <a:rPr lang="fr-FR" dirty="0" err="1" smtClean="0">
                <a:solidFill>
                  <a:schemeClr val="tx1"/>
                </a:solidFill>
              </a:rPr>
              <a:t>linalol</a:t>
            </a:r>
            <a:r>
              <a:rPr lang="fr-FR" dirty="0">
                <a:solidFill>
                  <a:schemeClr val="tx1"/>
                </a:solidFill>
              </a:rPr>
              <a:t> : 198 °C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tx1"/>
                </a:solidFill>
              </a:rPr>
              <a:t>- éthanoate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dirty="0" err="1">
                <a:solidFill>
                  <a:schemeClr val="tx1"/>
                </a:solidFill>
              </a:rPr>
              <a:t>linalyle</a:t>
            </a:r>
            <a:r>
              <a:rPr lang="fr-FR" dirty="0">
                <a:solidFill>
                  <a:schemeClr val="tx1"/>
                </a:solidFill>
              </a:rPr>
              <a:t> 220 °C</a:t>
            </a:r>
          </a:p>
        </p:txBody>
      </p:sp>
      <p:pic>
        <p:nvPicPr>
          <p:cNvPr id="5" name="Picture 2" descr="RÃ©sultat de recherche d'images pour &quot;distillation simple&quot;">
            <a:extLst>
              <a:ext uri="{FF2B5EF4-FFF2-40B4-BE49-F238E27FC236}">
                <a16:creationId xmlns:a16="http://schemas.microsoft.com/office/drawing/2014/main" xmlns="" id="{FE0263E9-32D9-4CF7-B998-D267D7A6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89" y="1324049"/>
            <a:ext cx="5023506" cy="43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IV. 1) Contrôle de la pureté d’un solide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2BC3-56B7-45D1-A3E8-AEDD176E842E}" type="slidenum">
              <a:rPr lang="fr-FR" smtClean="0"/>
              <a:t>9</a:t>
            </a:fld>
            <a:endParaRPr lang="fr-FR"/>
          </a:p>
        </p:txBody>
      </p:sp>
      <p:pic>
        <p:nvPicPr>
          <p:cNvPr id="6" name="Picture 2" descr="RÃ©sultat de recherche d'images pour &quot;rapport frontal ccm&quot;">
            <a:extLst>
              <a:ext uri="{FF2B5EF4-FFF2-40B4-BE49-F238E27FC236}">
                <a16:creationId xmlns:a16="http://schemas.microsoft.com/office/drawing/2014/main" xmlns="" id="{D3AF7C57-85C9-4418-8214-80310BDE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85" y="1345329"/>
            <a:ext cx="7515359" cy="47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C9384433-B333-4566-A2C8-FEADA1186D10}"/>
                  </a:ext>
                </a:extLst>
              </p:cNvPr>
              <p:cNvSpPr txBox="1"/>
              <p:nvPr/>
            </p:nvSpPr>
            <p:spPr>
              <a:xfrm>
                <a:off x="992747" y="2426895"/>
                <a:ext cx="2973946" cy="147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Calcul du rapport frontale :</a:t>
                </a:r>
              </a:p>
              <a:p>
                <a:endParaRPr lang="fr-FR" u="sng" dirty="0"/>
              </a:p>
              <a:p>
                <a:endParaRPr lang="fr-FR" u="sng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fr-FR" sz="2500" dirty="0"/>
                  <a:t>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384433-B333-4566-A2C8-FEADA118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47" y="2426895"/>
                <a:ext cx="2973946" cy="1475404"/>
              </a:xfrm>
              <a:prstGeom prst="rect">
                <a:avLst/>
              </a:prstGeom>
              <a:blipFill rotWithShape="0">
                <a:blip r:embed="rId3"/>
                <a:stretch>
                  <a:fillRect l="-1844" t="-2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7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93</TotalTime>
  <Words>261</Words>
  <Application>Microsoft Office PowerPoint</Application>
  <PresentationFormat>Grand écran</PresentationFormat>
  <Paragraphs>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Thèmediapo</vt:lpstr>
      <vt:lpstr>LC 2 –Séparations, purifications, contrôles de pureté</vt:lpstr>
      <vt:lpstr>I.1) Synthèse d’un solide : le paracétamol</vt:lpstr>
      <vt:lpstr>I.2) Synthèse d’un liquide : essence de lavande</vt:lpstr>
      <vt:lpstr>II.1) Séparation solide-liquide</vt:lpstr>
      <vt:lpstr>II.2) Séparation liquide-liquide</vt:lpstr>
      <vt:lpstr>II. Séparation</vt:lpstr>
      <vt:lpstr>III.1) Purification de la phase solide</vt:lpstr>
      <vt:lpstr>III. 2) Purification de la phase liquide</vt:lpstr>
      <vt:lpstr>IV. 1) Contrôle de la pureté d’un solide</vt:lpstr>
      <vt:lpstr>IV. ) Contrôle de la pureté d’un liquide</vt:lpstr>
      <vt:lpstr>IV. Contrôle de pureté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 –Séparations, purifications, contrôles de pureté</dc:title>
  <dc:creator>alexandra d'arco</dc:creator>
  <cp:lastModifiedBy>alexandra d'arco</cp:lastModifiedBy>
  <cp:revision>6</cp:revision>
  <dcterms:created xsi:type="dcterms:W3CDTF">2019-04-10T20:49:09Z</dcterms:created>
  <dcterms:modified xsi:type="dcterms:W3CDTF">2019-05-20T12:56:46Z</dcterms:modified>
</cp:coreProperties>
</file>