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9" r:id="rId3"/>
    <p:sldId id="270" r:id="rId4"/>
    <p:sldId id="271" r:id="rId5"/>
    <p:sldId id="259" r:id="rId6"/>
    <p:sldId id="260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5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="" xmlns:a16="http://schemas.microsoft.com/office/drawing/2014/main" id="{9F8157CE-B387-43E8-92B5-101B004CA9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CFB19956-5694-47B4-BC64-3A5EE8B1F0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07E1A-E9DC-4859-84A9-5DF604A6261E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4F8D7597-D285-4395-B44C-51A85A37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8818EE6D-1D78-4257-B8E8-0FF462CDB3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8F056-6504-44D8-A11E-E390D4F69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465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2EDEF-A71D-4773-A7F3-7759AA095A3C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6FA63-DEC6-4FAF-9187-57488AADB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4726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Gloria Bertrand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67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Gloria Bertrand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25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Gloria Bertrand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683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8D5B8C6-4155-4EB9-B087-F0D9DC106B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 u="sng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A21C15B-E28D-465A-BCAB-2D6FF161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680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200" b="0"/>
            </a:lvl2pPr>
            <a:lvl3pPr>
              <a:defRPr sz="2200" b="0"/>
            </a:lvl3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8AAC9D8-FA89-4FAF-8562-21E68C49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53D2C01-2603-4BFE-BB79-94242F05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Gloria Bertrand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A72FA38-E07D-44D6-ACBA-7B96D3F4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3263C165-1CF2-4D59-9A6C-47C1A89084C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="" xmlns:a16="http://schemas.microsoft.com/office/drawing/2014/main" id="{05699459-7167-4853-A97D-EFFD5051D1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84242"/>
            <a:ext cx="10515600" cy="3762571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9608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8D5B8C6-4155-4EB9-B087-F0D9DC106B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 u="sng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A21C15B-E28D-465A-BCAB-2D6FF161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680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200" b="0"/>
            </a:lvl2pPr>
            <a:lvl3pPr>
              <a:defRPr sz="2200" b="0"/>
            </a:lvl3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8AAC9D8-FA89-4FAF-8562-21E68C49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53D2C01-2603-4BFE-BB79-94242F05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Gloria Bertrand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A72FA38-E07D-44D6-ACBA-7B96D3F4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3263C165-1CF2-4D59-9A6C-47C1A89084C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="" xmlns:a16="http://schemas.microsoft.com/office/drawing/2014/main" id="{05699459-7167-4853-A97D-EFFD5051D1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84242"/>
            <a:ext cx="10515600" cy="3762571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900231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8D5B8C6-4155-4EB9-B087-F0D9DC106B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 u="sng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A21C15B-E28D-465A-BCAB-2D6FF161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680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200" b="0"/>
            </a:lvl2pPr>
            <a:lvl3pPr>
              <a:defRPr sz="2200" b="0"/>
            </a:lvl3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8AAC9D8-FA89-4FAF-8562-21E68C49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53D2C01-2603-4BFE-BB79-94242F05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Gloria Bertrand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A72FA38-E07D-44D6-ACBA-7B96D3F4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3263C165-1CF2-4D59-9A6C-47C1A89084C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="" xmlns:a16="http://schemas.microsoft.com/office/drawing/2014/main" id="{05699459-7167-4853-A97D-EFFD5051D1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84242"/>
            <a:ext cx="10515600" cy="3762571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3549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8D5B8C6-4155-4EB9-B087-F0D9DC106B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 u="sng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A21C15B-E28D-465A-BCAB-2D6FF161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680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200" b="0"/>
            </a:lvl2pPr>
            <a:lvl3pPr>
              <a:defRPr sz="2200" b="0"/>
            </a:lvl3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8AAC9D8-FA89-4FAF-8562-21E68C49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53D2C01-2603-4BFE-BB79-94242F05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Gloria Bertrand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A72FA38-E07D-44D6-ACBA-7B96D3F4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3263C165-1CF2-4D59-9A6C-47C1A89084C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="" xmlns:a16="http://schemas.microsoft.com/office/drawing/2014/main" id="{05699459-7167-4853-A97D-EFFD5051D1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84242"/>
            <a:ext cx="10515600" cy="3762571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101705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8D5B8C6-4155-4EB9-B087-F0D9DC106B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 u="sng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A21C15B-E28D-465A-BCAB-2D6FF161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680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200" b="0"/>
            </a:lvl2pPr>
            <a:lvl3pPr>
              <a:defRPr sz="2200" b="0"/>
            </a:lvl3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8AAC9D8-FA89-4FAF-8562-21E68C49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53D2C01-2603-4BFE-BB79-94242F05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Gloria Bertrand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A72FA38-E07D-44D6-ACBA-7B96D3F4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3263C165-1CF2-4D59-9A6C-47C1A89084C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="" xmlns:a16="http://schemas.microsoft.com/office/drawing/2014/main" id="{05699459-7167-4853-A97D-EFFD5051D1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84242"/>
            <a:ext cx="10515600" cy="3762571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014476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8D5B8C6-4155-4EB9-B087-F0D9DC106B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 u="sng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A21C15B-E28D-465A-BCAB-2D6FF161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680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200" b="0"/>
            </a:lvl2pPr>
            <a:lvl3pPr>
              <a:defRPr sz="2200" b="0"/>
            </a:lvl3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8AAC9D8-FA89-4FAF-8562-21E68C49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53D2C01-2603-4BFE-BB79-94242F05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Gloria Bertrand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A72FA38-E07D-44D6-ACBA-7B96D3F4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3263C165-1CF2-4D59-9A6C-47C1A89084C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="" xmlns:a16="http://schemas.microsoft.com/office/drawing/2014/main" id="{05699459-7167-4853-A97D-EFFD5051D1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84242"/>
            <a:ext cx="10515600" cy="3762571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7634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8D5B8C6-4155-4EB9-B087-F0D9DC106B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 u="sng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A21C15B-E28D-465A-BCAB-2D6FF161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680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200" b="0"/>
            </a:lvl2pPr>
            <a:lvl3pPr>
              <a:defRPr sz="2200" b="0"/>
            </a:lvl3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8AAC9D8-FA89-4FAF-8562-21E68C49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53D2C01-2603-4BFE-BB79-94242F05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Gloria Bertrand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A72FA38-E07D-44D6-ACBA-7B96D3F4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3263C165-1CF2-4D59-9A6C-47C1A89084C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="" xmlns:a16="http://schemas.microsoft.com/office/drawing/2014/main" id="{05699459-7167-4853-A97D-EFFD5051D1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84242"/>
            <a:ext cx="10515600" cy="3762571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678798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8D5B8C6-4155-4EB9-B087-F0D9DC106B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 u="sng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A21C15B-E28D-465A-BCAB-2D6FF161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680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200" b="0"/>
            </a:lvl2pPr>
            <a:lvl3pPr>
              <a:defRPr sz="2200" b="0"/>
            </a:lvl3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8AAC9D8-FA89-4FAF-8562-21E68C49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53D2C01-2603-4BFE-BB79-94242F05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Gloria Bertrand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A72FA38-E07D-44D6-ACBA-7B96D3F4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3263C165-1CF2-4D59-9A6C-47C1A89084C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="" xmlns:a16="http://schemas.microsoft.com/office/drawing/2014/main" id="{05699459-7167-4853-A97D-EFFD5051D1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84242"/>
            <a:ext cx="10515600" cy="3762571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3719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Gloria Bertrand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92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Gloria Bertrand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92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Gloria Bertrand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5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Gloria Bertrand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47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Gloria Bertrand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23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Gloria Bertrand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3263C165-1CF2-4D59-9A6C-47C1A89084C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8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Gloria Bertrand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63C165-1CF2-4D59-9A6C-47C1A8908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96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Gloria Bertrand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41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2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Gloria Bertrand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263C165-1CF2-4D59-9A6C-47C1A89084C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9377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36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20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ulturesciences.chimie.ens.fr/content/un-exemple-de-chimie-verte-la-synthese-industrielle-de-libuprofene-78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ulturesciences.chimie.ens.fr/content/un-exemple-de-chimie-verte-la-synthese-industrielle-de-libuprofene-78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culturesciences.chimie.ens.fr/content/un-exemple-de-chimie-verte-la-synthese-industrielle-de-libuprofene-78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culturesciences.chimie.ens.fr/content/un-exemple-de-chimie-verte-la-synthese-industrielle-de-libuprofene-787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D5D377F-38F9-46B5-AD1D-12FE976E4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297" y="881240"/>
            <a:ext cx="9144000" cy="3304393"/>
          </a:xfrm>
        </p:spPr>
        <p:txBody>
          <a:bodyPr/>
          <a:lstStyle/>
          <a:p>
            <a:r>
              <a:rPr lang="fr-FR" dirty="0" smtClean="0"/>
              <a:t>LC 4 - Chimie </a:t>
            </a:r>
            <a:r>
              <a:rPr lang="fr-FR" dirty="0"/>
              <a:t>durable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35E3C604-2238-4B73-9386-5F75906D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z="1200" smtClean="0">
                <a:solidFill>
                  <a:schemeClr val="bg1"/>
                </a:solidFill>
              </a:rPr>
              <a:pPr/>
              <a:t>1</a:t>
            </a:fld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Alexandra d’arco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059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="" xmlns:a16="http://schemas.microsoft.com/office/drawing/2014/main" id="{AE38DFDA-63C3-4607-AD64-9E320D928E61}"/>
              </a:ext>
            </a:extLst>
          </p:cNvPr>
          <p:cNvGrpSpPr/>
          <p:nvPr/>
        </p:nvGrpSpPr>
        <p:grpSpPr>
          <a:xfrm>
            <a:off x="2931996" y="1183447"/>
            <a:ext cx="7459057" cy="3448106"/>
            <a:chOff x="3749755" y="2502750"/>
            <a:chExt cx="7459057" cy="3448106"/>
          </a:xfrm>
        </p:grpSpPr>
        <p:pic>
          <p:nvPicPr>
            <p:cNvPr id="22" name="Espace réservé du contenu 5">
              <a:extLst>
                <a:ext uri="{FF2B5EF4-FFF2-40B4-BE49-F238E27FC236}">
                  <a16:creationId xmlns="" xmlns:a16="http://schemas.microsoft.com/office/drawing/2014/main" id="{B6BF17D2-C8BD-4691-8E10-6B475AC51D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0673"/>
            <a:stretch/>
          </p:blipFill>
          <p:spPr>
            <a:xfrm>
              <a:off x="3749755" y="2532499"/>
              <a:ext cx="5410791" cy="3418357"/>
            </a:xfrm>
            <a:prstGeom prst="rect">
              <a:avLst/>
            </a:prstGeom>
          </p:spPr>
        </p:pic>
        <p:grpSp>
          <p:nvGrpSpPr>
            <p:cNvPr id="15" name="Groupe 14">
              <a:extLst>
                <a:ext uri="{FF2B5EF4-FFF2-40B4-BE49-F238E27FC236}">
                  <a16:creationId xmlns="" xmlns:a16="http://schemas.microsoft.com/office/drawing/2014/main" id="{4ABDCFFC-79E1-46C0-B7B2-DB9E858AAAB5}"/>
                </a:ext>
              </a:extLst>
            </p:cNvPr>
            <p:cNvGrpSpPr/>
            <p:nvPr/>
          </p:nvGrpSpPr>
          <p:grpSpPr>
            <a:xfrm>
              <a:off x="3749755" y="2502750"/>
              <a:ext cx="7238887" cy="3285472"/>
              <a:chOff x="3596241" y="449904"/>
              <a:chExt cx="7238887" cy="3285472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09B8E1B-D1EC-4DA2-9B93-6F8027C0956E}"/>
                  </a:ext>
                </a:extLst>
              </p:cNvPr>
              <p:cNvSpPr/>
              <p:nvPr/>
            </p:nvSpPr>
            <p:spPr>
              <a:xfrm>
                <a:off x="3596241" y="2998126"/>
                <a:ext cx="1344843" cy="73725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ZoneTexte 16">
                <a:extLst>
                  <a:ext uri="{FF2B5EF4-FFF2-40B4-BE49-F238E27FC236}">
                    <a16:creationId xmlns="" xmlns:a16="http://schemas.microsoft.com/office/drawing/2014/main" id="{7BA3EE1B-C36B-4AC0-8B27-DDB368B54C70}"/>
                  </a:ext>
                </a:extLst>
              </p:cNvPr>
              <p:cNvSpPr txBox="1"/>
              <p:nvPr/>
            </p:nvSpPr>
            <p:spPr>
              <a:xfrm>
                <a:off x="3596241" y="3257403"/>
                <a:ext cx="1344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Conductimètre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F16B76CF-8E29-4C09-9950-FDDE4D93970E}"/>
                  </a:ext>
                </a:extLst>
              </p:cNvPr>
              <p:cNvSpPr/>
              <p:nvPr/>
            </p:nvSpPr>
            <p:spPr>
              <a:xfrm>
                <a:off x="7012444" y="614662"/>
                <a:ext cx="809517" cy="360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ZoneTexte 19">
                    <a:extLst>
                      <a:ext uri="{FF2B5EF4-FFF2-40B4-BE49-F238E27FC236}">
                        <a16:creationId xmlns="" xmlns:a16="http://schemas.microsoft.com/office/drawing/2014/main" id="{B356ACA0-271E-4375-B1C5-B556E8BCADB5}"/>
                      </a:ext>
                    </a:extLst>
                  </p:cNvPr>
                  <p:cNvSpPr txBox="1"/>
                  <p:nvPr/>
                </p:nvSpPr>
                <p:spPr>
                  <a:xfrm>
                    <a:off x="7658477" y="449904"/>
                    <a:ext cx="3176651" cy="64742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/>
                      <a:t>Chlorure de baryum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𝐵𝑎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²+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0" name="ZoneTexte 19">
                    <a:extLst>
                      <a:ext uri="{FF2B5EF4-FFF2-40B4-BE49-F238E27FC236}">
                        <a16:creationId xmlns:a16="http://schemas.microsoft.com/office/drawing/2014/main" id="{B356ACA0-271E-4375-B1C5-B556E8BCAD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58477" y="449904"/>
                    <a:ext cx="3176651" cy="6474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727" t="-4673" b="-186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="" xmlns:a16="http://schemas.microsoft.com/office/drawing/2014/main" id="{17D39B64-58F7-4BBB-8C24-5C6ABB1E0051}"/>
                    </a:ext>
                  </a:extLst>
                </p:cNvPr>
                <p:cNvSpPr txBox="1"/>
                <p:nvPr/>
              </p:nvSpPr>
              <p:spPr>
                <a:xfrm>
                  <a:off x="8032161" y="3481924"/>
                  <a:ext cx="3176651" cy="157408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Eau contenant des ions sulfate :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Sup>
                            <m:sSub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</m:sup>
                          </m:sSubSup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fr-FR" dirty="0" smtClean="0"/>
                    <a:t> </a:t>
                  </a:r>
                  <a:r>
                    <a:rPr lang="fr-FR" dirty="0"/>
                    <a:t>? 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Sup>
                            <m:sSub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</m:sup>
                          </m:sSub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𝑑𝑎𝑛𝑠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𝑒𝑎𝑢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100 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𝑚𝐿</m:t>
                      </m:r>
                    </m:oMath>
                  </a14:m>
                  <a:r>
                    <a:rPr lang="fr-FR" dirty="0"/>
                    <a:t> </a:t>
                  </a:r>
                </a:p>
                <a:p>
                  <a:endParaRPr lang="fr-FR" dirty="0"/>
                </a:p>
                <a:p>
                  <a:endParaRPr lang="fr-FR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17D39B64-58F7-4BBB-8C24-5C6ABB1E0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2161" y="3481924"/>
                  <a:ext cx="3176651" cy="157408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33" t="-23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II.2) Technique d’analyse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AAA61CCE-A518-4568-A6C1-5E733178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="" xmlns:a16="http://schemas.microsoft.com/office/drawing/2014/main" id="{4DD70F6B-9083-4613-80AF-50B80EFE2A39}"/>
              </a:ext>
            </a:extLst>
          </p:cNvPr>
          <p:cNvSpPr txBox="1"/>
          <p:nvPr/>
        </p:nvSpPr>
        <p:spPr>
          <a:xfrm>
            <a:off x="283068" y="983946"/>
            <a:ext cx="507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Dosage des ions sulfate contenus dans une eau d’effluent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="" xmlns:a16="http://schemas.microsoft.com/office/drawing/2014/main" id="{0A317174-DBCA-472F-90D2-1D2F28A4ECEB}"/>
                  </a:ext>
                </a:extLst>
              </p:cNvPr>
              <p:cNvSpPr txBox="1"/>
              <p:nvPr/>
            </p:nvSpPr>
            <p:spPr>
              <a:xfrm>
                <a:off x="3939268" y="5111650"/>
                <a:ext cx="5357611" cy="417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 l’équivalence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Sup>
                          <m:sSub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</m:sup>
                        </m:sSubSup>
                      </m:sub>
                    </m:sSub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Sup>
                          <m:sSub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</m:sup>
                        </m:sSubSup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A317174-DBCA-472F-90D2-1D2F28A4E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268" y="5111650"/>
                <a:ext cx="5357611" cy="417037"/>
              </a:xfrm>
              <a:prstGeom prst="rect">
                <a:avLst/>
              </a:prstGeom>
              <a:blipFill rotWithShape="0">
                <a:blip r:embed="rId5"/>
                <a:stretch>
                  <a:fillRect l="-910" t="-7353" b="-132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="" xmlns:a16="http://schemas.microsoft.com/office/drawing/2014/main" id="{FCE594AD-B933-4EC8-9509-A57657850302}"/>
                  </a:ext>
                </a:extLst>
              </p:cNvPr>
              <p:cNvSpPr txBox="1"/>
              <p:nvPr/>
            </p:nvSpPr>
            <p:spPr>
              <a:xfrm>
                <a:off x="462189" y="4633840"/>
                <a:ext cx="10869769" cy="459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         +           </m:t>
                      </m:r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2_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                 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𝐵𝑎𝑆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CE594AD-B933-4EC8-9509-A57657850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89" y="4633840"/>
                <a:ext cx="10869769" cy="459165"/>
              </a:xfrm>
              <a:prstGeom prst="rect">
                <a:avLst/>
              </a:prstGeom>
              <a:blipFill rotWithShape="0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384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1026" name="Picture 2" descr="RÃ©sultat de recherche d'images pour &quot;chimie verte 12 principes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6"/>
          <a:stretch/>
        </p:blipFill>
        <p:spPr bwMode="auto">
          <a:xfrm>
            <a:off x="2937413" y="592429"/>
            <a:ext cx="6257925" cy="552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avec flèche 3"/>
          <p:cNvCxnSpPr/>
          <p:nvPr/>
        </p:nvCxnSpPr>
        <p:spPr>
          <a:xfrm flipV="1">
            <a:off x="2498501" y="4559121"/>
            <a:ext cx="1146220" cy="553792"/>
          </a:xfrm>
          <a:prstGeom prst="straightConnector1">
            <a:avLst/>
          </a:prstGeom>
          <a:ln w="57150">
            <a:solidFill>
              <a:srgbClr val="E68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V="1">
            <a:off x="3889420" y="5396248"/>
            <a:ext cx="708338" cy="721216"/>
          </a:xfrm>
          <a:prstGeom prst="straightConnector1">
            <a:avLst/>
          </a:prstGeom>
          <a:ln w="57150">
            <a:solidFill>
              <a:srgbClr val="E68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 flipV="1">
            <a:off x="7340958" y="5267459"/>
            <a:ext cx="1043188" cy="579549"/>
          </a:xfrm>
          <a:prstGeom prst="straightConnector1">
            <a:avLst/>
          </a:prstGeom>
          <a:ln w="57150">
            <a:solidFill>
              <a:srgbClr val="E68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 flipV="1">
            <a:off x="8062175" y="4340180"/>
            <a:ext cx="927279" cy="218941"/>
          </a:xfrm>
          <a:prstGeom prst="straightConnector1">
            <a:avLst/>
          </a:prstGeom>
          <a:ln w="57150">
            <a:solidFill>
              <a:srgbClr val="E68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7134896" y="425003"/>
            <a:ext cx="727656" cy="759853"/>
          </a:xfrm>
          <a:prstGeom prst="straightConnector1">
            <a:avLst/>
          </a:prstGeom>
          <a:ln w="57150">
            <a:solidFill>
              <a:srgbClr val="E68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5460642" y="0"/>
            <a:ext cx="218941" cy="927279"/>
          </a:xfrm>
          <a:prstGeom prst="straightConnector1">
            <a:avLst/>
          </a:prstGeom>
          <a:ln w="57150">
            <a:solidFill>
              <a:srgbClr val="E68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2073499" y="3354946"/>
            <a:ext cx="1275008" cy="0"/>
          </a:xfrm>
          <a:prstGeom prst="straightConnector1">
            <a:avLst/>
          </a:prstGeom>
          <a:ln w="57150">
            <a:solidFill>
              <a:srgbClr val="E68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73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3" name="Picture 2" descr="RÃ©sultat de recherche d'images pour &quot;chimie verte 12 principes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6"/>
          <a:stretch/>
        </p:blipFill>
        <p:spPr bwMode="auto">
          <a:xfrm>
            <a:off x="2344461" y="187689"/>
            <a:ext cx="6876813" cy="607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37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58100" cy="627797"/>
          </a:xfrm>
        </p:spPr>
        <p:txBody>
          <a:bodyPr>
            <a:normAutofit fontScale="90000"/>
          </a:bodyPr>
          <a:lstStyle/>
          <a:p>
            <a:r>
              <a:rPr lang="fr-FR" dirty="0"/>
              <a:t>Synthèse de l’ibuprofène  par le procédé </a:t>
            </a:r>
            <a:r>
              <a:rPr lang="fr-FR" dirty="0" smtClean="0"/>
              <a:t>Boots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70D933A8-7155-468A-BDC8-C076E480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0E09889B-708A-4539-89BF-D5D2A256B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28" r="1959" b="1582"/>
          <a:stretch/>
        </p:blipFill>
        <p:spPr>
          <a:xfrm rot="5400000">
            <a:off x="2988071" y="605133"/>
            <a:ext cx="5508504" cy="592097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6459785"/>
            <a:ext cx="10605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>
                <a:hlinkClick r:id="rId3"/>
              </a:rPr>
              <a:t>http://culturesciences.chimie.ens.fr/content/un-exemple-de-chimie-verte-la-synthese-industrielle-de-libuprofene-787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22168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Synthèse de l’ibuprofène  par le procédé BHC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0DA49509-1915-44EC-ABA6-F7663A2A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69582E4D-7E06-4730-AF5C-51815682D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3" b="1205"/>
          <a:stretch/>
        </p:blipFill>
        <p:spPr>
          <a:xfrm rot="5400000">
            <a:off x="3741313" y="-2141638"/>
            <a:ext cx="5009883" cy="1150833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6459785"/>
            <a:ext cx="10605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>
                <a:hlinkClick r:id="rId3"/>
              </a:rPr>
              <a:t>http://culturesciences.chimie.ens.fr/content/un-exemple-de-chimie-verte-la-synthese-industrielle-de-libuprofene-787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4393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I. ) Catalyse – dismutation de l’eau oxygénée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1C65497B-54E7-4E5F-A171-A600613A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pPr/>
              <a:t>5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texte 4">
                <a:extLst>
                  <a:ext uri="{FF2B5EF4-FFF2-40B4-BE49-F238E27FC236}">
                    <a16:creationId xmlns="" xmlns:a16="http://schemas.microsoft.com/office/drawing/2014/main" id="{83B40ACF-4368-43EF-A100-601F3A9D0910}"/>
                  </a:ext>
                </a:extLst>
              </p:cNvPr>
              <p:cNvSpPr>
                <a:spLocks noGrp="1"/>
              </p:cNvSpPr>
              <p:nvPr>
                <p:ph type="body" sz="quarter" idx="4294967295"/>
              </p:nvPr>
            </p:nvSpPr>
            <p:spPr>
              <a:xfrm>
                <a:off x="0" y="1527175"/>
                <a:ext cx="10515600" cy="4524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Espace réservé du texte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B40ACF-4368-43EF-A100-601F3A9D09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4294967295"/>
              </p:nvPr>
            </p:nvSpPr>
            <p:spPr>
              <a:xfrm>
                <a:off x="696883" y="1527952"/>
                <a:ext cx="10515600" cy="45236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="" xmlns:a16="http://schemas.microsoft.com/office/drawing/2014/main" id="{116EC596-C3E4-47B4-824B-EAC28D6D4D64}"/>
              </a:ext>
            </a:extLst>
          </p:cNvPr>
          <p:cNvGrpSpPr/>
          <p:nvPr/>
        </p:nvGrpSpPr>
        <p:grpSpPr>
          <a:xfrm>
            <a:off x="2548587" y="2446940"/>
            <a:ext cx="8786594" cy="2864752"/>
            <a:chOff x="2383154" y="3071815"/>
            <a:chExt cx="8786594" cy="2864752"/>
          </a:xfrm>
        </p:grpSpPr>
        <p:pic>
          <p:nvPicPr>
            <p:cNvPr id="1026" name="Picture 2" descr="RÃ©sultat de recherche d'images pour &quot;dismutation h2o2 montage experimentale&quot;">
              <a:extLst>
                <a:ext uri="{FF2B5EF4-FFF2-40B4-BE49-F238E27FC236}">
                  <a16:creationId xmlns="" xmlns:a16="http://schemas.microsoft.com/office/drawing/2014/main" id="{A323C7A4-79BB-492B-9B89-E61AAAA404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9721" y="3071815"/>
              <a:ext cx="6336604" cy="2864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="" xmlns:a16="http://schemas.microsoft.com/office/drawing/2014/main" id="{94F208CA-A079-4221-80C9-3EC042E6A4D7}"/>
                    </a:ext>
                  </a:extLst>
                </p:cNvPr>
                <p:cNvSpPr txBox="1"/>
                <p:nvPr/>
              </p:nvSpPr>
              <p:spPr>
                <a:xfrm>
                  <a:off x="4276578" y="5290236"/>
                  <a:ext cx="3404382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C </a:t>
                  </a:r>
                  <a14:m>
                    <m:oMath xmlns:m="http://schemas.openxmlformats.org/officeDocument/2006/math"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pt-BR" dirty="0" smtClean="0"/>
                        <m:t>= 0.46 </m:t>
                      </m:r>
                      <m:r>
                        <m:rPr>
                          <m:nor/>
                        </m:rPr>
                        <a:rPr lang="pt-BR" dirty="0" smtClean="0"/>
                        <m:t>mol</m:t>
                      </m:r>
                      <m:r>
                        <m:rPr>
                          <m:nor/>
                        </m:rPr>
                        <a:rPr lang="pt-BR" dirty="0" smtClean="0"/>
                        <m:t>/</m:t>
                      </m:r>
                      <m:r>
                        <m:rPr>
                          <m:nor/>
                        </m:rPr>
                        <a:rPr lang="pt-BR" dirty="0" smtClean="0"/>
                        <m:t>L</m:t>
                      </m:r>
                      <m:r>
                        <m:rPr>
                          <m:nor/>
                        </m:rPr>
                        <a:rPr lang="fr-FR" b="0" i="0" dirty="0" smtClean="0"/>
                        <m:t> </m:t>
                      </m:r>
                      <m:r>
                        <m:rPr>
                          <m:nor/>
                        </m:rPr>
                        <a:rPr lang="fr-FR" b="0" i="0" dirty="0" smtClean="0"/>
                        <m:t>et</m:t>
                      </m:r>
                      <m:r>
                        <m:rPr>
                          <m:nor/>
                        </m:rPr>
                        <a:rPr lang="fr-FR" b="0" i="0" dirty="0" smtClean="0"/>
                        <m:t> </m:t>
                      </m:r>
                      <m:r>
                        <m:rPr>
                          <m:nor/>
                        </m:rPr>
                        <a:rPr lang="pt-BR" dirty="0" smtClean="0"/>
                        <m:t> </m:t>
                      </m:r>
                      <m:r>
                        <m:rPr>
                          <m:nor/>
                        </m:rPr>
                        <a:rPr lang="pt-BR" dirty="0" smtClean="0"/>
                        <m:t>V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pt-BR" dirty="0" smtClean="0"/>
                        <m:t>= 50 </m:t>
                      </m:r>
                      <m:r>
                        <m:rPr>
                          <m:nor/>
                        </m:rPr>
                        <a:rPr lang="pt-BR" dirty="0" smtClean="0"/>
                        <m:t>mL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94F208CA-A079-4221-80C9-3EC042E6A4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578" y="5290236"/>
                  <a:ext cx="3404382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1613" t="-4717" b="-754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ZoneTexte 7">
              <a:extLst>
                <a:ext uri="{FF2B5EF4-FFF2-40B4-BE49-F238E27FC236}">
                  <a16:creationId xmlns="" xmlns:a16="http://schemas.microsoft.com/office/drawing/2014/main" id="{96AD870E-EF48-4924-BBEB-003A1880FA2B}"/>
                </a:ext>
              </a:extLst>
            </p:cNvPr>
            <p:cNvSpPr txBox="1"/>
            <p:nvPr/>
          </p:nvSpPr>
          <p:spPr>
            <a:xfrm>
              <a:off x="7680960" y="3315349"/>
              <a:ext cx="3151163" cy="646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/>
                <a:t>Eprouvette de … </a:t>
              </a:r>
              <a:r>
                <a:rPr lang="fr-FR" dirty="0" err="1"/>
                <a:t>mL</a:t>
              </a:r>
              <a:r>
                <a:rPr lang="fr-FR" dirty="0"/>
                <a:t> remplie d’eau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="" xmlns:a16="http://schemas.microsoft.com/office/drawing/2014/main" id="{3CCDF1DA-B33C-4C72-AFCB-60A656D3F5D4}"/>
                </a:ext>
              </a:extLst>
            </p:cNvPr>
            <p:cNvSpPr txBox="1"/>
            <p:nvPr/>
          </p:nvSpPr>
          <p:spPr>
            <a:xfrm>
              <a:off x="8202637" y="4369926"/>
              <a:ext cx="2967111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/>
                <a:t>Cristallisoir</a:t>
              </a:r>
            </a:p>
            <a:p>
              <a:endParaRPr lang="fr-FR" dirty="0"/>
            </a:p>
            <a:p>
              <a:endParaRPr lang="fr-FR" dirty="0"/>
            </a:p>
          </p:txBody>
        </p:sp>
        <p:sp>
          <p:nvSpPr>
            <p:cNvPr id="10" name="ZoneTexte 9">
              <a:extLst>
                <a:ext uri="{FF2B5EF4-FFF2-40B4-BE49-F238E27FC236}">
                  <a16:creationId xmlns="" xmlns:a16="http://schemas.microsoft.com/office/drawing/2014/main" id="{20B30739-9141-45D1-9D95-EFEA99481A2C}"/>
                </a:ext>
              </a:extLst>
            </p:cNvPr>
            <p:cNvSpPr txBox="1"/>
            <p:nvPr/>
          </p:nvSpPr>
          <p:spPr>
            <a:xfrm>
              <a:off x="2383154" y="4601443"/>
              <a:ext cx="1509224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/>
                <a:t>Agitateur magnétique </a:t>
              </a:r>
            </a:p>
            <a:p>
              <a:endParaRPr lang="fr-FR" dirty="0"/>
            </a:p>
            <a:p>
              <a:endParaRPr lang="fr-FR" dirty="0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="" xmlns:a16="http://schemas.microsoft.com/office/drawing/2014/main" id="{E9EEF560-D2B9-47C8-9E4C-619920A0862F}"/>
                </a:ext>
              </a:extLst>
            </p:cNvPr>
            <p:cNvSpPr txBox="1"/>
            <p:nvPr/>
          </p:nvSpPr>
          <p:spPr>
            <a:xfrm>
              <a:off x="3591180" y="3804346"/>
              <a:ext cx="68539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14938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23250" cy="627797"/>
          </a:xfrm>
        </p:spPr>
        <p:txBody>
          <a:bodyPr>
            <a:noAutofit/>
          </a:bodyPr>
          <a:lstStyle/>
          <a:p>
            <a:r>
              <a:rPr lang="fr-FR" sz="4000" dirty="0" smtClean="0"/>
              <a:t>I. 1) Economie d’énergie – Synthèse au microonde</a:t>
            </a:r>
            <a:endParaRPr lang="fr-FR" sz="4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6F6247D9-B1EF-461C-932F-262F9D39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pPr/>
              <a:t>6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texte 4">
                <a:extLst>
                  <a:ext uri="{FF2B5EF4-FFF2-40B4-BE49-F238E27FC236}">
                    <a16:creationId xmlns="" xmlns:a16="http://schemas.microsoft.com/office/drawing/2014/main" id="{53CBEE12-6D2E-4B46-A74A-F0D485C28EB9}"/>
                  </a:ext>
                </a:extLst>
              </p:cNvPr>
              <p:cNvSpPr>
                <a:spLocks noGrp="1"/>
              </p:cNvSpPr>
              <p:nvPr>
                <p:ph type="body" sz="quarter" idx="4294967295"/>
              </p:nvPr>
            </p:nvSpPr>
            <p:spPr>
              <a:xfrm>
                <a:off x="640080" y="1583454"/>
                <a:ext cx="10515600" cy="376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Synthèse d’un ester de lavande :</a:t>
                </a:r>
              </a:p>
              <a:p>
                <a:pPr marL="0" indent="0">
                  <a:buNone/>
                </a:pPr>
                <a:endParaRPr lang="fr-FR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fr-FR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fr-FR" dirty="0">
                    <a:solidFill>
                      <a:schemeClr val="tx1"/>
                    </a:solidFill>
                  </a:rPr>
                  <a:t>Energie utile pour la synthèse : </a:t>
                </a:r>
              </a:p>
              <a:p>
                <a:pPr marL="0" indent="0">
                  <a:buNone/>
                </a:pPr>
                <a:r>
                  <a:rPr lang="fr-FR" dirty="0">
                    <a:solidFill>
                      <a:schemeClr val="tx1"/>
                    </a:solidFill>
                  </a:rPr>
                  <a:t>- 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Avec chauffage à </a:t>
                </a:r>
                <a:r>
                  <a:rPr lang="fr-FR" dirty="0">
                    <a:solidFill>
                      <a:schemeClr val="tx1"/>
                    </a:solidFill>
                  </a:rPr>
                  <a:t>reflux :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=100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pendant 30 minutes </a:t>
                </a:r>
                <a:r>
                  <a:rPr lang="fr-FR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=50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𝑊h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fr-FR" dirty="0">
                    <a:solidFill>
                      <a:schemeClr val="tx1"/>
                    </a:solidFill>
                  </a:rPr>
                  <a:t>- Au micro-onde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=100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 pendant 3 minutes </a:t>
                </a:r>
                <a:r>
                  <a:rPr lang="fr-FR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=5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𝑊h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5" name="Espace réservé du texte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3CBEE12-6D2E-4B46-A74A-F0D485C28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4294967295"/>
              </p:nvPr>
            </p:nvSpPr>
            <p:spPr>
              <a:xfrm>
                <a:off x="640080" y="1583454"/>
                <a:ext cx="10515600" cy="3762375"/>
              </a:xfrm>
              <a:blipFill rotWithShape="0">
                <a:blip r:embed="rId2"/>
                <a:stretch>
                  <a:fillRect l="-1449" t="-17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25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I. 2) Economie d’atomes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E731F593-74CC-4D94-A6B6-7F915CAE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D8AB0641-BE7F-4B4B-B0EE-34F6286F56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47730" y="1221145"/>
            <a:ext cx="10515600" cy="3762375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Détermination de l’unité d’atomique pour le procédé Boots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D8FFC376-8EFA-4283-A5A1-B9C668FAA1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30" y="2206171"/>
            <a:ext cx="8460014" cy="408136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6D706A52-0A2A-4DA2-9B79-427E9655F6EA}"/>
                  </a:ext>
                </a:extLst>
              </p:cNvPr>
              <p:cNvSpPr/>
              <p:nvPr/>
            </p:nvSpPr>
            <p:spPr>
              <a:xfrm>
                <a:off x="-244085" y="1520053"/>
                <a:ext cx="4735286" cy="1372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𝑈𝐴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𝑖𝑏𝑢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𝑖𝑏𝑢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𝑐h𝑒𝑡𝑠</m:t>
                              </m:r>
                            </m:e>
                          </m:d>
                        </m:den>
                      </m:f>
                      <m:r>
                        <a:rPr lang="fr-FR" i="0">
                          <a:latin typeface="Cambria Math" panose="02040503050406030204" pitchFamily="18" charset="0"/>
                        </a:rPr>
                        <m:t>∗100</m:t>
                      </m:r>
                    </m:oMath>
                  </m:oMathPara>
                </a14:m>
                <a:endParaRPr lang="fr-FR" i="0" dirty="0">
                  <a:latin typeface="Cambria Math" panose="02040503050406030204" pitchFamily="18" charset="0"/>
                </a:endParaRPr>
              </a:p>
              <a:p>
                <a:endParaRPr lang="fr-FR" i="0" dirty="0">
                  <a:latin typeface="Cambria Math" panose="02040503050406030204" pitchFamily="18" charset="0"/>
                </a:endParaRPr>
              </a:p>
              <a:p>
                <a:r>
                  <a:rPr lang="fr-FR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𝑈𝐴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206</m:t>
                        </m:r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514,5</m:t>
                        </m:r>
                      </m:den>
                    </m:f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∗100=40 %</m:t>
                    </m:r>
                    <m:r>
                      <a:rPr lang="fr-FR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706A52-0A2A-4DA2-9B79-427E9655F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4085" y="1520053"/>
                <a:ext cx="4735286" cy="13722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/>
          <p:cNvSpPr txBox="1"/>
          <p:nvPr/>
        </p:nvSpPr>
        <p:spPr>
          <a:xfrm>
            <a:off x="0" y="6459785"/>
            <a:ext cx="10605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>
                <a:hlinkClick r:id="rId4"/>
              </a:rPr>
              <a:t>http://culturesciences.chimie.ens.fr/content/un-exemple-de-chimie-verte-la-synthese-industrielle-de-libuprofene-787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109251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I.2) Economie d’atomes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7F0A76FF-779C-4CB6-B7DA-E2AC4449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D780C1CD-120F-4B8B-BAA4-C83B1EB2AFE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6883" y="1184969"/>
            <a:ext cx="10515600" cy="3762375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Détermination de l’unité d’atomique pour le procédé BHC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 descr="chimie_verte_tableau_ibuprofene_complet">
            <a:extLst>
              <a:ext uri="{FF2B5EF4-FFF2-40B4-BE49-F238E27FC236}">
                <a16:creationId xmlns="" xmlns:a16="http://schemas.microsoft.com/office/drawing/2014/main" id="{6DECF92A-8627-46E7-90C7-0C9ACC97EBD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2087465"/>
            <a:ext cx="7725229" cy="400853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56DA5971-161E-4588-B6F4-94B56B5DA469}"/>
                  </a:ext>
                </a:extLst>
              </p:cNvPr>
              <p:cNvSpPr/>
              <p:nvPr/>
            </p:nvSpPr>
            <p:spPr>
              <a:xfrm>
                <a:off x="206062" y="1559824"/>
                <a:ext cx="4735286" cy="1372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𝑈𝐴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𝑖𝑏𝑢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𝑖𝑏𝑢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𝑐h𝑒𝑡𝑠</m:t>
                              </m:r>
                            </m:e>
                          </m:d>
                        </m:den>
                      </m:f>
                      <m:r>
                        <a:rPr lang="fr-FR" i="0">
                          <a:latin typeface="Cambria Math" panose="02040503050406030204" pitchFamily="18" charset="0"/>
                        </a:rPr>
                        <m:t>∗100</m:t>
                      </m:r>
                    </m:oMath>
                  </m:oMathPara>
                </a14:m>
                <a:endParaRPr lang="fr-FR" i="0" dirty="0">
                  <a:latin typeface="Cambria Math" panose="02040503050406030204" pitchFamily="18" charset="0"/>
                </a:endParaRPr>
              </a:p>
              <a:p>
                <a:endParaRPr lang="fr-FR" i="0" dirty="0">
                  <a:latin typeface="Cambria Math" panose="02040503050406030204" pitchFamily="18" charset="0"/>
                </a:endParaRPr>
              </a:p>
              <a:p>
                <a:r>
                  <a:rPr lang="fr-FR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𝑈𝐴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206</m:t>
                        </m:r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266</m:t>
                        </m:r>
                      </m:den>
                    </m:f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∗100=77,4 %</m:t>
                    </m:r>
                    <m:r>
                      <a:rPr lang="fr-FR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6DA5971-161E-4588-B6F4-94B56B5DA4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62" y="1559824"/>
                <a:ext cx="4735286" cy="13722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0" y="6459785"/>
            <a:ext cx="10605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>
                <a:hlinkClick r:id="rId4"/>
              </a:rPr>
              <a:t>http://culturesciences.chimie.ens.fr/content/un-exemple-de-chimie-verte-la-synthese-industrielle-de-libuprofene-787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10211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I. 3) Solvants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CA695234-B977-4501-8202-9C6A7914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BDC35214-E7A9-44BC-B055-2EF634522239}"/>
              </a:ext>
            </a:extLst>
          </p:cNvPr>
          <p:cNvSpPr txBox="1"/>
          <p:nvPr/>
        </p:nvSpPr>
        <p:spPr>
          <a:xfrm>
            <a:off x="5972890" y="1334096"/>
            <a:ext cx="6219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Réaction sans solvant </a:t>
            </a:r>
            <a:r>
              <a:rPr lang="fr-FR" sz="2200" dirty="0" smtClean="0"/>
              <a:t>: Synthèse de la </a:t>
            </a:r>
            <a:r>
              <a:rPr lang="fr-FR" sz="2200" dirty="0" err="1" smtClean="0"/>
              <a:t>Chalcone</a:t>
            </a:r>
            <a:r>
              <a:rPr lang="fr-FR" sz="2200" dirty="0" smtClean="0"/>
              <a:t> </a:t>
            </a:r>
            <a:endParaRPr lang="fr-FR" sz="2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437" y="2526430"/>
            <a:ext cx="7648789" cy="151753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566124" y="4043966"/>
            <a:ext cx="253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4-méthylacétophénone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352799" y="2316865"/>
            <a:ext cx="260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4-méthoxybenzaldéhyde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9208394" y="3863662"/>
            <a:ext cx="298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1,3-diphénylprop-2-èn-1-one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490E5183-3398-45B7-8FD6-A688FF8BD8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/>
            <a:alphaModFix/>
          </a:blip>
          <a:srcRect l="5705" b="8985"/>
          <a:stretch/>
        </p:blipFill>
        <p:spPr>
          <a:xfrm>
            <a:off x="147414" y="1549539"/>
            <a:ext cx="4176463" cy="41082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25500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diapo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diapo" id="{36E92D43-7500-45FD-A386-5200E83A1EA6}" vid="{96980550-76B1-410E-91B0-CEDF39B4C99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Thèmediapo</Template>
  <TotalTime>301</TotalTime>
  <Words>160</Words>
  <Application>Microsoft Office PowerPoint</Application>
  <PresentationFormat>Grand écran</PresentationFormat>
  <Paragraphs>58</Paragraphs>
  <Slides>11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Cambria Math</vt:lpstr>
      <vt:lpstr>Wingdings</vt:lpstr>
      <vt:lpstr>Thèmediapo</vt:lpstr>
      <vt:lpstr>LC 4 - Chimie durable</vt:lpstr>
      <vt:lpstr>Présentation PowerPoint</vt:lpstr>
      <vt:lpstr>Synthèse de l’ibuprofène  par le procédé Boots </vt:lpstr>
      <vt:lpstr>Synthèse de l’ibuprofène  par le procédé BHC</vt:lpstr>
      <vt:lpstr>I. ) Catalyse – dismutation de l’eau oxygénée</vt:lpstr>
      <vt:lpstr>I. 1) Economie d’énergie – Synthèse au microonde</vt:lpstr>
      <vt:lpstr>I. 2) Economie d’atomes</vt:lpstr>
      <vt:lpstr>I.2) Economie d’atomes</vt:lpstr>
      <vt:lpstr>I. 3) Solvants</vt:lpstr>
      <vt:lpstr>II.2) Technique d’analyse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Gloria Bertrand</dc:creator>
  <cp:lastModifiedBy>alexandra d'arco</cp:lastModifiedBy>
  <cp:revision>33</cp:revision>
  <dcterms:created xsi:type="dcterms:W3CDTF">2019-03-27T19:13:46Z</dcterms:created>
  <dcterms:modified xsi:type="dcterms:W3CDTF">2019-05-20T13:01:18Z</dcterms:modified>
</cp:coreProperties>
</file>