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CE20-8DBE-4397-96E4-F3ADB94C3B84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7328-D477-49A8-841A-FE8828C71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0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34C6-E41A-414A-AD52-D432A9115C7F}" type="datetime1">
              <a:rPr lang="fr-FR" smtClean="0"/>
              <a:t>10/05/2019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A092-1867-47A7-A6EE-0A8FBA94B42F}" type="datetime1">
              <a:rPr lang="fr-FR" smtClean="0"/>
              <a:t>10/05/2019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26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0F-F375-4DC4-8845-535D94EA2E3C}" type="datetime1">
              <a:rPr lang="fr-FR" smtClean="0"/>
              <a:t>10/05/2019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3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D738-5939-4D97-BBFC-E5B27F787DD5}" type="datetime1">
              <a:rPr lang="fr-FR" smtClean="0"/>
              <a:t>10/05/2019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68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F1D-FFC6-4E54-B55B-7F3645B1C3F5}" type="datetime1">
              <a:rPr lang="fr-FR" smtClean="0"/>
              <a:t>10/05/2019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A734-8F77-4208-93F1-ADC506FE2F9D}" type="datetime1">
              <a:rPr lang="fr-FR" smtClean="0"/>
              <a:t>10/05/2019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1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B27-8ECD-4780-B5E3-7ECBF95DEF46}" type="datetime1">
              <a:rPr lang="fr-FR" smtClean="0"/>
              <a:t>10/05/2019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5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31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C9C-32D0-4CD6-9101-5C61CC1BC199}" type="datetime1">
              <a:rPr lang="fr-FR" smtClean="0"/>
              <a:t>10/05/2019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24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7498820C-C356-4D7C-9A39-1DB1BFE7D869}" type="datetime1">
              <a:rPr lang="fr-FR" smtClean="0"/>
              <a:t>10/05/2019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5784AD-2628-4144-9E01-0729EEA42850}" type="datetime1">
              <a:rPr lang="fr-FR" smtClean="0"/>
              <a:t>10/05/2019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A69C-7D6C-4DEA-B4AC-F5B81970FF3B}" type="datetime1">
              <a:rPr lang="fr-FR" smtClean="0"/>
              <a:t>10/05/2019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371EC4-CE3E-4CFF-A9F4-00303B13E412}" type="datetime1">
              <a:rPr lang="fr-FR" smtClean="0"/>
              <a:t>10/05/2019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070F1C0C-A0F8-42BD-960C-9CC599498251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65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5 – Synthèses inorganiques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I.1) Synthèse de l’eau de Javel par électrolyse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2046" y="3780025"/>
            <a:ext cx="11848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Sur des sites industriels </a:t>
            </a:r>
            <a:r>
              <a:rPr lang="fr-FR" dirty="0"/>
              <a:t>d’utilisation de l’eau de </a:t>
            </a:r>
            <a:r>
              <a:rPr lang="fr-FR" dirty="0" smtClean="0"/>
              <a:t>Javel : production directe par électrolyse de </a:t>
            </a:r>
            <a:r>
              <a:rPr lang="fr-FR" dirty="0" err="1" smtClean="0"/>
              <a:t>NaCl</a:t>
            </a:r>
            <a:r>
              <a:rPr lang="fr-FR" dirty="0" smtClean="0"/>
              <a:t> en solution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	 Eau de Javel de faible concentration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Electrolyse de l’eau de mer dans les centrales nucléaires et les usines de dessalement d’eau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	 </a:t>
            </a:r>
            <a:r>
              <a:rPr lang="fr-FR" dirty="0">
                <a:sym typeface="Wingdings" panose="05000000000000000000" pitchFamily="2" charset="2"/>
              </a:rPr>
              <a:t>Eau de Javel de faible concentration </a:t>
            </a: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sortie </a:t>
            </a:r>
            <a:r>
              <a:rPr lang="fr-FR" dirty="0"/>
              <a:t>des cuves d’électrolyse, les solutions appauvries en </a:t>
            </a:r>
            <a:r>
              <a:rPr lang="fr-FR" dirty="0" err="1"/>
              <a:t>NaCl</a:t>
            </a:r>
            <a:r>
              <a:rPr lang="fr-FR" dirty="0"/>
              <a:t> contiennent du </a:t>
            </a:r>
            <a:r>
              <a:rPr lang="fr-FR" dirty="0" err="1"/>
              <a:t>dichlore</a:t>
            </a:r>
            <a:r>
              <a:rPr lang="fr-FR" dirty="0"/>
              <a:t> dissous. Avant d’être recyclées, ces solutions sont </a:t>
            </a:r>
            <a:r>
              <a:rPr lang="fr-FR" dirty="0" err="1"/>
              <a:t>déchlorées</a:t>
            </a:r>
            <a:r>
              <a:rPr lang="fr-FR" dirty="0"/>
              <a:t>, le </a:t>
            </a:r>
            <a:r>
              <a:rPr lang="fr-FR" dirty="0" err="1"/>
              <a:t>dichlore</a:t>
            </a:r>
            <a:r>
              <a:rPr lang="fr-FR" dirty="0"/>
              <a:t> produit traité par </a:t>
            </a:r>
            <a:r>
              <a:rPr lang="fr-FR" dirty="0" err="1"/>
              <a:t>NaOH</a:t>
            </a:r>
            <a:r>
              <a:rPr lang="fr-FR" dirty="0"/>
              <a:t> donne de l’eau de Javel</a:t>
            </a:r>
            <a:r>
              <a:rPr lang="fr-FR" dirty="0" smtClean="0"/>
              <a:t>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	 Eau de Javel plus concentrée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26" name="Picture 2" descr="Berthollet Claude Lou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95" y="1184973"/>
            <a:ext cx="2025829" cy="24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cription de l'image A G Barraque.jp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23" y="1133160"/>
            <a:ext cx="2136942" cy="24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82950" y="2812631"/>
            <a:ext cx="25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Claude-Louis </a:t>
            </a:r>
            <a:r>
              <a:rPr lang="fr-FR" b="1" dirty="0" smtClean="0"/>
              <a:t>Berthollet</a:t>
            </a:r>
          </a:p>
          <a:p>
            <a:pPr algn="ctr"/>
            <a:r>
              <a:rPr lang="fr-FR" b="1" dirty="0" smtClean="0"/>
              <a:t>1769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634035" y="2889816"/>
            <a:ext cx="332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Antoine Germain </a:t>
            </a:r>
            <a:r>
              <a:rPr lang="fr-FR" b="1" dirty="0" err="1" smtClean="0"/>
              <a:t>Labarraque</a:t>
            </a:r>
            <a:endParaRPr lang="fr-FR" b="1" dirty="0" smtClean="0"/>
          </a:p>
          <a:p>
            <a:pPr algn="ctr"/>
            <a:r>
              <a:rPr lang="fr-FR" b="1" dirty="0" smtClean="0"/>
              <a:t>1825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95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I.1) Synthèse de l’eau de Javel par électrolyse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BCE5672-E8DA-4068-B311-25A87094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6" t="1460" r="3959"/>
          <a:stretch/>
        </p:blipFill>
        <p:spPr>
          <a:xfrm>
            <a:off x="4610635" y="2000540"/>
            <a:ext cx="2614412" cy="35197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F06044B-58BE-4E03-990C-B5591BE64D47}"/>
              </a:ext>
            </a:extLst>
          </p:cNvPr>
          <p:cNvSpPr/>
          <p:nvPr/>
        </p:nvSpPr>
        <p:spPr>
          <a:xfrm>
            <a:off x="3228303" y="2330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Cathode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en fer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8249984-EA0D-47AA-B76D-5057355E543A}"/>
              </a:ext>
            </a:extLst>
          </p:cNvPr>
          <p:cNvSpPr/>
          <p:nvPr/>
        </p:nvSpPr>
        <p:spPr>
          <a:xfrm>
            <a:off x="2326782" y="3531204"/>
            <a:ext cx="180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Solution de 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NaCl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à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mol/L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36D887-57CE-4226-B843-A91A59FE7823}"/>
              </a:ext>
            </a:extLst>
          </p:cNvPr>
          <p:cNvSpPr/>
          <p:nvPr/>
        </p:nvSpPr>
        <p:spPr>
          <a:xfrm>
            <a:off x="8426270" y="2293334"/>
            <a:ext cx="1794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Anode 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en graphite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3D5235D-7593-4C7E-8824-33BE8C7AAB8A}"/>
              </a:ext>
            </a:extLst>
          </p:cNvPr>
          <p:cNvSpPr/>
          <p:nvPr/>
        </p:nvSpPr>
        <p:spPr>
          <a:xfrm>
            <a:off x="8145886" y="3306719"/>
            <a:ext cx="2016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Cristallisoir rempli  d’eau + glace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DE4589D-896E-434E-9E9E-8276EC8E5ED9}"/>
              </a:ext>
            </a:extLst>
          </p:cNvPr>
          <p:cNvSpPr/>
          <p:nvPr/>
        </p:nvSpPr>
        <p:spPr>
          <a:xfrm>
            <a:off x="1708596" y="47158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Agitateur magnétique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922B0866-38FD-4689-BDB0-9BA5D847D5D1}"/>
              </a:ext>
            </a:extLst>
          </p:cNvPr>
          <p:cNvCxnSpPr/>
          <p:nvPr/>
        </p:nvCxnSpPr>
        <p:spPr>
          <a:xfrm>
            <a:off x="4129823" y="2734636"/>
            <a:ext cx="1356576" cy="66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0880FEF5-9926-4E9C-ABDB-F9709F455F91}"/>
              </a:ext>
            </a:extLst>
          </p:cNvPr>
          <p:cNvCxnSpPr>
            <a:cxnSpLocks/>
          </p:cNvCxnSpPr>
          <p:nvPr/>
        </p:nvCxnSpPr>
        <p:spPr>
          <a:xfrm>
            <a:off x="4137335" y="3934966"/>
            <a:ext cx="913327" cy="287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7086605D-8123-48EB-8F0E-932FFC4AB457}"/>
              </a:ext>
            </a:extLst>
          </p:cNvPr>
          <p:cNvCxnSpPr>
            <a:cxnSpLocks/>
          </p:cNvCxnSpPr>
          <p:nvPr/>
        </p:nvCxnSpPr>
        <p:spPr>
          <a:xfrm>
            <a:off x="4031086" y="4946180"/>
            <a:ext cx="11821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ABB8C130-8C1A-48B5-BB67-B59CE7AA55F9}"/>
              </a:ext>
            </a:extLst>
          </p:cNvPr>
          <p:cNvCxnSpPr>
            <a:cxnSpLocks/>
          </p:cNvCxnSpPr>
          <p:nvPr/>
        </p:nvCxnSpPr>
        <p:spPr>
          <a:xfrm flipH="1">
            <a:off x="6974311" y="3840541"/>
            <a:ext cx="1299560" cy="290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="" xmlns:a16="http://schemas.microsoft.com/office/drawing/2014/main" id="{D55B5023-72AC-40AD-AD53-C695E45AE5F6}"/>
              </a:ext>
            </a:extLst>
          </p:cNvPr>
          <p:cNvCxnSpPr>
            <a:cxnSpLocks/>
          </p:cNvCxnSpPr>
          <p:nvPr/>
        </p:nvCxnSpPr>
        <p:spPr>
          <a:xfrm flipH="1">
            <a:off x="6387919" y="2774608"/>
            <a:ext cx="1885952" cy="628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Analyse de la synthèse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au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887148"/>
                  </p:ext>
                </p:extLst>
              </p:nvPr>
            </p:nvGraphicFramePr>
            <p:xfrm>
              <a:off x="829709" y="1273781"/>
              <a:ext cx="10593541" cy="4852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6435"/>
                    <a:gridCol w="2920353"/>
                    <a:gridCol w="2875140"/>
                    <a:gridCol w="1591613"/>
                  </a:tblGrid>
                  <a:tr h="52131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Réactif généré par l’électrolyse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Produit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12296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Dichlore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r>
                            <a:rPr lang="fr-FR" dirty="0" smtClean="0"/>
                            <a:t>Hydroxyde de sodium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r>
                            <a:rPr lang="fr-FR" dirty="0"/>
                            <a:t>Eau de Javel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101043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au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887148"/>
                  </p:ext>
                </p:extLst>
              </p:nvPr>
            </p:nvGraphicFramePr>
            <p:xfrm>
              <a:off x="829709" y="1273781"/>
              <a:ext cx="10593541" cy="4852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6435"/>
                    <a:gridCol w="2920353"/>
                    <a:gridCol w="2875140"/>
                    <a:gridCol w="1591613"/>
                  </a:tblGrid>
                  <a:tr h="52131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Réactif généré par l’électrolyse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Produit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12296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0" t="-45050" r="-231369" b="-25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0021" t="-45050" r="-154071" b="-25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3136" t="-45050" r="-56356" b="-25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6284" t="-45050" r="-1916" b="-252970"/>
                          </a:stretch>
                        </a:blipFill>
                      </a:tcPr>
                    </a:tc>
                  </a:tr>
                  <a:tr h="3101043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2" name="Google Shape;137;p15">
            <a:extLst>
              <a:ext uri="{FF2B5EF4-FFF2-40B4-BE49-F238E27FC236}">
                <a16:creationId xmlns="" xmlns:a16="http://schemas.microsoft.com/office/drawing/2014/main" id="{702AAC5A-CC20-4263-A3FE-97E170F0B3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659" y="3215787"/>
            <a:ext cx="1156725" cy="124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33;p15" descr="Image associÃ©e">
            <a:extLst>
              <a:ext uri="{FF2B5EF4-FFF2-40B4-BE49-F238E27FC236}">
                <a16:creationId xmlns="" xmlns:a16="http://schemas.microsoft.com/office/drawing/2014/main" id="{EB7891AC-DD45-45D1-8948-0425576FF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659" y="4659464"/>
            <a:ext cx="1175605" cy="124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36;p15">
            <a:extLst>
              <a:ext uri="{FF2B5EF4-FFF2-40B4-BE49-F238E27FC236}">
                <a16:creationId xmlns="" xmlns:a16="http://schemas.microsoft.com/office/drawing/2014/main" id="{D80F167F-7EAC-4970-B0A6-E6B31911472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267" y="3241543"/>
            <a:ext cx="1250683" cy="124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8865B251-15EF-4F9B-9E93-28267DC13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267" y="4647449"/>
            <a:ext cx="1240984" cy="1240984"/>
          </a:xfrm>
          <a:prstGeom prst="rect">
            <a:avLst/>
          </a:prstGeom>
        </p:spPr>
      </p:pic>
      <p:pic>
        <p:nvPicPr>
          <p:cNvPr id="26" name="Google Shape;133;p15" descr="Image associÃ©e">
            <a:extLst>
              <a:ext uri="{FF2B5EF4-FFF2-40B4-BE49-F238E27FC236}">
                <a16:creationId xmlns="" xmlns:a16="http://schemas.microsoft.com/office/drawing/2014/main" id="{F3743B49-465B-478B-886D-BEED2E1141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9753" y="3241543"/>
            <a:ext cx="1156726" cy="124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33;p15" descr="Image associÃ©e">
            <a:extLst>
              <a:ext uri="{FF2B5EF4-FFF2-40B4-BE49-F238E27FC236}">
                <a16:creationId xmlns="" xmlns:a16="http://schemas.microsoft.com/office/drawing/2014/main" id="{5370D07A-E73B-45B7-BAC1-B04EF29BA3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0818" y="3241543"/>
            <a:ext cx="1203270" cy="124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 descr="RÃ©sultat de recherche d'images pour &quot;pictogramme dangereux pour l'environnement&quot;">
            <a:extLst>
              <a:ext uri="{FF2B5EF4-FFF2-40B4-BE49-F238E27FC236}">
                <a16:creationId xmlns="" xmlns:a16="http://schemas.microsoft.com/office/drawing/2014/main" id="{B37134D5-5975-4553-82E1-7823CB0E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t="18785" r="18146" b="15791"/>
          <a:stretch/>
        </p:blipFill>
        <p:spPr bwMode="auto">
          <a:xfrm>
            <a:off x="7147730" y="3241544"/>
            <a:ext cx="1156725" cy="124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Ã©sultat de recherche d'images pour &quot;dosage colorimÃ©tri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29" y="1135191"/>
            <a:ext cx="3981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I.3) Rendement de l’électrolyse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210608BB-438D-4B47-A305-E71D6BF1DE21}"/>
              </a:ext>
            </a:extLst>
          </p:cNvPr>
          <p:cNvGrpSpPr/>
          <p:nvPr/>
        </p:nvGrpSpPr>
        <p:grpSpPr>
          <a:xfrm>
            <a:off x="5093493" y="1852036"/>
            <a:ext cx="3198886" cy="1255344"/>
            <a:chOff x="7012444" y="342496"/>
            <a:chExt cx="3198886" cy="2175164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568D4B3-1784-42AD-B828-DEA80961FCF0}"/>
                </a:ext>
              </a:extLst>
            </p:cNvPr>
            <p:cNvSpPr/>
            <p:nvPr/>
          </p:nvSpPr>
          <p:spPr>
            <a:xfrm>
              <a:off x="7012444" y="614662"/>
              <a:ext cx="809517" cy="36060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A262437-B33C-4555-B85E-A7629445CFCD}"/>
                </a:ext>
              </a:extLst>
            </p:cNvPr>
            <p:cNvSpPr/>
            <p:nvPr/>
          </p:nvSpPr>
          <p:spPr>
            <a:xfrm>
              <a:off x="7473889" y="1786608"/>
              <a:ext cx="809517" cy="36060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>
                  <a:extLst>
                    <a:ext uri="{FF2B5EF4-FFF2-40B4-BE49-F238E27FC236}">
                      <a16:creationId xmlns="" xmlns:a16="http://schemas.microsoft.com/office/drawing/2014/main" id="{F863CED4-4FEA-4746-A9DE-7D70A7F5AAA0}"/>
                    </a:ext>
                  </a:extLst>
                </p:cNvPr>
                <p:cNvSpPr txBox="1"/>
                <p:nvPr/>
              </p:nvSpPr>
              <p:spPr>
                <a:xfrm>
                  <a:off x="7034679" y="342496"/>
                  <a:ext cx="3176651" cy="217516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𝑇h𝑖𝑜𝑠𝑢𝑙𝑓𝑎𝑡𝑒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𝑠𝑜𝑑𝑖𝑢𝑚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025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i="1" dirty="0">
                    <a:latin typeface="Cambria Math" panose="02040503050406030204" pitchFamily="18" charset="0"/>
                  </a:endParaRPr>
                </a:p>
                <a:p>
                  <a:endParaRPr lang="fr-FR" dirty="0"/>
                </a:p>
                <a:p>
                  <a:endParaRPr lang="fr-FR" dirty="0"/>
                </a:p>
              </p:txBody>
            </p:sp>
          </mc:Choice>
          <mc:Fallback>
            <p:sp>
              <p:nvSpPr>
                <p:cNvPr id="8" name="ZoneTexte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63CED4-4FEA-4746-A9DE-7D70A7F5A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679" y="342496"/>
                  <a:ext cx="3176651" cy="21751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id="{E55A164C-7C31-45B6-B493-7385FFD090B4}"/>
                  </a:ext>
                </a:extLst>
              </p:cNvPr>
              <p:cNvSpPr txBox="1"/>
              <p:nvPr/>
            </p:nvSpPr>
            <p:spPr>
              <a:xfrm>
                <a:off x="5175514" y="3883316"/>
                <a:ext cx="190193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𝑒𝑎𝑢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𝐽𝑎𝑣𝑒𝑙</m:t>
                    </m:r>
                  </m:oMath>
                </a14:m>
                <a:r>
                  <a:rPr lang="fr-FR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b="0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 ?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55A164C-7C31-45B6-B493-7385FFD09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514" y="3883316"/>
                <a:ext cx="1901931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C345AFEB-6B9A-44BE-9081-AD850D23AE5D}"/>
                  </a:ext>
                </a:extLst>
              </p:cNvPr>
              <p:cNvSpPr/>
              <p:nvPr/>
            </p:nvSpPr>
            <p:spPr>
              <a:xfrm>
                <a:off x="631065" y="4806646"/>
                <a:ext cx="10761372" cy="1097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u="sng" dirty="0" smtClean="0"/>
                  <a:t>Titrage indirect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𝐶𝑙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pt-BR" sz="2000" dirty="0"/>
                  <a:t/>
                </a:r>
                <a:br>
                  <a:rPr lang="pt-BR" sz="2000" dirty="0"/>
                </a:br>
                <a:endParaRPr lang="fr-FR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45AFEB-6B9A-44BE-9081-AD850D23A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4806646"/>
                <a:ext cx="10761372" cy="1097288"/>
              </a:xfrm>
              <a:prstGeom prst="rect">
                <a:avLst/>
              </a:prstGeom>
              <a:blipFill rotWithShape="0">
                <a:blip r:embed="rId5"/>
                <a:stretch>
                  <a:fillRect l="-510" t="-277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 Synthèse inorganique biologique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6</a:t>
            </a:fld>
            <a:endParaRPr lang="fr-FR"/>
          </a:p>
        </p:txBody>
      </p:sp>
      <p:pic>
        <p:nvPicPr>
          <p:cNvPr id="5" name="Picture 2" descr="Heme_b.png">
            <a:extLst>
              <a:ext uri="{FF2B5EF4-FFF2-40B4-BE49-F238E27FC236}">
                <a16:creationId xmlns="" xmlns:a16="http://schemas.microsoft.com/office/drawing/2014/main" id="{DCE97453-A0AA-4FEC-A514-3F74B34A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65" y="1447635"/>
            <a:ext cx="3241735" cy="358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5">
            <a:extLst>
              <a:ext uri="{FF2B5EF4-FFF2-40B4-BE49-F238E27FC236}">
                <a16:creationId xmlns="" xmlns:a16="http://schemas.microsoft.com/office/drawing/2014/main" id="{FE85871C-812D-4C6C-8AC4-ECAD892F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http://erasmeinfo.ulb.ac.be/globule/Francais/hemoglobinopathies.htm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C02B41A5-2920-4246-AF70-A972AF685A30}"/>
              </a:ext>
            </a:extLst>
          </p:cNvPr>
          <p:cNvSpPr txBox="1">
            <a:spLocks/>
          </p:cNvSpPr>
          <p:nvPr/>
        </p:nvSpPr>
        <p:spPr>
          <a:xfrm>
            <a:off x="1275270" y="5448150"/>
            <a:ext cx="1666740" cy="6067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Hémoglobine</a:t>
            </a:r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9" name="Picture 4" descr="Hemoglobine.jpg">
            <a:extLst>
              <a:ext uri="{FF2B5EF4-FFF2-40B4-BE49-F238E27FC236}">
                <a16:creationId xmlns="" xmlns:a16="http://schemas.microsoft.com/office/drawing/2014/main" id="{9EFB89B9-454F-4477-A5EF-3F9F464B0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"/>
          <a:stretch/>
        </p:blipFill>
        <p:spPr bwMode="auto">
          <a:xfrm>
            <a:off x="173864" y="1180340"/>
            <a:ext cx="4668041" cy="403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26480" y="5415771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Heme</a:t>
            </a:r>
            <a:endParaRPr lang="fr-FR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336CF789-A549-40B1-B609-B09EDBA6472D}"/>
              </a:ext>
            </a:extLst>
          </p:cNvPr>
          <p:cNvSpPr txBox="1">
            <a:spLocks/>
          </p:cNvSpPr>
          <p:nvPr/>
        </p:nvSpPr>
        <p:spPr>
          <a:xfrm>
            <a:off x="9285187" y="5481439"/>
            <a:ext cx="2113026" cy="5401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Porphyrine </a:t>
            </a:r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12" name="Picture 2" descr="RÃ©sultat de recherche d'images pour &quot;porphyrine&quot;">
            <a:extLst>
              <a:ext uri="{FF2B5EF4-FFF2-40B4-BE49-F238E27FC236}">
                <a16:creationId xmlns="" xmlns:a16="http://schemas.microsoft.com/office/drawing/2014/main" id="{617DCF55-9694-4231-B5E7-48D82795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34" y="1687565"/>
            <a:ext cx="3101733" cy="31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II.1) Structure des complexes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7</a:t>
            </a:fld>
            <a:endParaRPr lang="fr-FR"/>
          </a:p>
        </p:txBody>
      </p:sp>
      <p:pic>
        <p:nvPicPr>
          <p:cNvPr id="7" name="Picture 2" descr="RÃ©sultat de recherche d'images pour &quot;gÃ©omÃ©trie des complexes&quot;">
            <a:extLst>
              <a:ext uri="{FF2B5EF4-FFF2-40B4-BE49-F238E27FC236}">
                <a16:creationId xmlns:a16="http://schemas.microsoft.com/office/drawing/2014/main" xmlns="" id="{01FF51E9-AA5B-4631-9E68-2788EAC6B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0"/>
          <a:stretch/>
        </p:blipFill>
        <p:spPr bwMode="auto">
          <a:xfrm>
            <a:off x="1639995" y="1261622"/>
            <a:ext cx="8972196" cy="39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7CFC907-000B-4976-A241-410D3BD46CFF}"/>
              </a:ext>
            </a:extLst>
          </p:cNvPr>
          <p:cNvSpPr txBox="1"/>
          <p:nvPr/>
        </p:nvSpPr>
        <p:spPr>
          <a:xfrm>
            <a:off x="7017183" y="5207355"/>
            <a:ext cx="41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Hexaaquafer</a:t>
            </a:r>
            <a:r>
              <a:rPr lang="fr-FR" dirty="0" smtClean="0"/>
              <a:t> </a:t>
            </a:r>
            <a:r>
              <a:rPr lang="fr-FR" dirty="0"/>
              <a:t>(III) </a:t>
            </a:r>
            <a:r>
              <a:rPr lang="fr-FR" dirty="0" smtClean="0"/>
              <a:t>: géométrie </a:t>
            </a:r>
            <a:r>
              <a:rPr lang="fr-FR" dirty="0"/>
              <a:t>hexagonale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DE1B257-895D-4F59-9DAA-BC27CF5259C5}"/>
              </a:ext>
            </a:extLst>
          </p:cNvPr>
          <p:cNvSpPr txBox="1"/>
          <p:nvPr/>
        </p:nvSpPr>
        <p:spPr>
          <a:xfrm>
            <a:off x="1489698" y="5232830"/>
            <a:ext cx="46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Tétraamine</a:t>
            </a:r>
            <a:r>
              <a:rPr lang="fr-FR" dirty="0"/>
              <a:t> cuivre(II) : </a:t>
            </a:r>
            <a:r>
              <a:rPr lang="fr-FR" dirty="0" smtClean="0"/>
              <a:t>géométrie tétraédrique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3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 2) Synthèse bio-inorganique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5178FA73-0AB2-443D-B571-F015BA31C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63"/>
          <a:stretch/>
        </p:blipFill>
        <p:spPr>
          <a:xfrm>
            <a:off x="1097280" y="1322737"/>
            <a:ext cx="4301543" cy="413532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774288" y="5611053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Méso – </a:t>
            </a:r>
            <a:r>
              <a:rPr lang="fr-FR" dirty="0" err="1" smtClean="0"/>
              <a:t>tétraphénylporphyrine</a:t>
            </a:r>
            <a:r>
              <a:rPr lang="fr-FR" dirty="0" smtClean="0"/>
              <a:t> </a:t>
            </a:r>
            <a:r>
              <a:rPr lang="fr-FR" dirty="0" err="1" smtClean="0"/>
              <a:t>métallée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0" y="1322737"/>
            <a:ext cx="4604513" cy="397231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26654" y="5634374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Méso - </a:t>
            </a:r>
            <a:r>
              <a:rPr lang="fr-FR" dirty="0" err="1" smtClean="0"/>
              <a:t>tétraphénylporphyrine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2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II.2) Synthèse bio-organique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9</a:t>
            </a:fld>
            <a:endParaRPr lang="fr-FR"/>
          </a:p>
        </p:txBody>
      </p:sp>
      <p:pic>
        <p:nvPicPr>
          <p:cNvPr id="4" name="Picture 2" descr="RÃ©sultat de recherche d'images pour &quot;oxyhÃ©moglobine dÃ©soxyhÃ©moglobine&quot;">
            <a:extLst>
              <a:ext uri="{FF2B5EF4-FFF2-40B4-BE49-F238E27FC236}">
                <a16:creationId xmlns="" xmlns:a16="http://schemas.microsoft.com/office/drawing/2014/main" id="{8E60A07B-DB78-408F-A825-B306C858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2" y="1405719"/>
            <a:ext cx="8179158" cy="39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756D5FB7-28AD-4041-84BA-96ECA14DDE7B}"/>
              </a:ext>
            </a:extLst>
          </p:cNvPr>
          <p:cNvSpPr txBox="1"/>
          <p:nvPr/>
        </p:nvSpPr>
        <p:spPr>
          <a:xfrm>
            <a:off x="3306006" y="5351462"/>
            <a:ext cx="56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Désoxyhémoglobine 		oxyhémoglobine</a:t>
            </a:r>
          </a:p>
        </p:txBody>
      </p:sp>
    </p:spTree>
    <p:extLst>
      <p:ext uri="{BB962C8B-B14F-4D97-AF65-F5344CB8AC3E}">
        <p14:creationId xmlns:p14="http://schemas.microsoft.com/office/powerpoint/2010/main" val="2597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768</TotalTime>
  <Words>157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Thèmediapo</vt:lpstr>
      <vt:lpstr>LC 5 – Synthèses inorganiques</vt:lpstr>
      <vt:lpstr>I.1) Synthèse de l’eau de Javel par électrolyse</vt:lpstr>
      <vt:lpstr>I.1) Synthèse de l’eau de Javel par électrolyse</vt:lpstr>
      <vt:lpstr>I.2) Analyse de la synthèse</vt:lpstr>
      <vt:lpstr>I.3) Rendement de l’électrolyse</vt:lpstr>
      <vt:lpstr>II. Synthèse inorganique biologique</vt:lpstr>
      <vt:lpstr>II.1) Structure des complexes</vt:lpstr>
      <vt:lpstr>II. 2) Synthèse bio-inorganique</vt:lpstr>
      <vt:lpstr>II.2) Synthèse bio-organique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– Synthèses inorganiques</dc:title>
  <dc:creator>alexandra d'arco</dc:creator>
  <cp:lastModifiedBy>alexandra d'arco</cp:lastModifiedBy>
  <cp:revision>20</cp:revision>
  <dcterms:created xsi:type="dcterms:W3CDTF">2019-04-10T20:10:26Z</dcterms:created>
  <dcterms:modified xsi:type="dcterms:W3CDTF">2019-05-10T14:52:27Z</dcterms:modified>
</cp:coreProperties>
</file>