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69" r:id="rId3"/>
    <p:sldId id="271" r:id="rId4"/>
    <p:sldId id="272" r:id="rId5"/>
    <p:sldId id="259" r:id="rId6"/>
    <p:sldId id="261" r:id="rId7"/>
    <p:sldId id="258" r:id="rId8"/>
    <p:sldId id="262" r:id="rId9"/>
    <p:sldId id="263" r:id="rId10"/>
    <p:sldId id="274" r:id="rId11"/>
    <p:sldId id="264" r:id="rId12"/>
    <p:sldId id="275" r:id="rId13"/>
    <p:sldId id="276" r:id="rId14"/>
    <p:sldId id="277" r:id="rId15"/>
    <p:sldId id="265" r:id="rId16"/>
  </p:sldIdLst>
  <p:sldSz cx="12192000" cy="6858000"/>
  <p:notesSz cx="6889750" cy="10021888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41" autoAdjust="0"/>
    <p:restoredTop sz="94660"/>
  </p:normalViewPr>
  <p:slideViewPr>
    <p:cSldViewPr snapToGrid="0">
      <p:cViewPr varScale="1">
        <p:scale>
          <a:sx n="74" d="100"/>
          <a:sy n="74" d="100"/>
        </p:scale>
        <p:origin x="5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6088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902075" y="0"/>
            <a:ext cx="2986088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12C2D0-470E-4E42-9AC2-EAC7F7148786}" type="datetimeFigureOut">
              <a:rPr lang="fr-FR" smtClean="0"/>
              <a:t>20/05/2019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438150" y="1252538"/>
            <a:ext cx="6013450" cy="33829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8975" y="4822825"/>
            <a:ext cx="5511800" cy="3946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520238"/>
            <a:ext cx="2986088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902075" y="9520238"/>
            <a:ext cx="2986088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C61C02-92A4-47A3-A7C9-D1F1E361A1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5281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C61C02-92A4-47A3-A7C9-D1F1E361A1FA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4420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7300B-E102-43D4-8EF7-1525CD27BD9D}" type="datetime1">
              <a:rPr lang="fr-FR" smtClean="0"/>
              <a:t>20/05/2019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Alexandra d’Arco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FEA5-6429-408C-843B-3041227FC35A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3934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01813-1C3F-47DF-A6C0-9FE039D84C9D}" type="datetime1">
              <a:rPr lang="fr-FR" smtClean="0"/>
              <a:t>20/05/2019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Alexandra d’Arco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FEA5-6429-408C-843B-3041227FC3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0184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7B066-6CF0-4885-AE4D-0FC988C601A4}" type="datetime1">
              <a:rPr lang="fr-FR" smtClean="0"/>
              <a:t>20/05/2019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Alexandra d’Arco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FEA5-6429-408C-843B-3041227FC3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7602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6300A-F102-4A0D-959E-FCD89135E234}" type="datetime1">
              <a:rPr lang="fr-FR" smtClean="0"/>
              <a:t>20/05/2019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Alexandra d’Arco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FEA5-6429-408C-843B-3041227FC3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0702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48867-F565-42D5-84CD-7A61DD953FAE}" type="datetime1">
              <a:rPr lang="fr-FR" smtClean="0"/>
              <a:t>20/05/2019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Alexandra d’Arco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FEA5-6429-408C-843B-3041227FC35A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2892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C5338-1084-4339-93A2-73ECC28FD4A4}" type="datetime1">
              <a:rPr lang="fr-FR" smtClean="0"/>
              <a:t>20/05/2019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Alexandra d’Arco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FEA5-6429-408C-843B-3041227FC3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0678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9CB57-8C43-4668-A82A-887E3B8A43B6}" type="datetime1">
              <a:rPr lang="fr-FR" smtClean="0"/>
              <a:t>20/05/2019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Alexandra d’Arco</a:t>
            </a:r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FEA5-6429-408C-843B-3041227FC3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7016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6E4A3-4AAE-4E58-B0E9-1120A1C06CBE}" type="datetime1">
              <a:rPr lang="fr-FR" smtClean="0"/>
              <a:t>20/05/2019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Alexandra d’Arco</a:t>
            </a: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FEA5-6429-408C-843B-3041227FC3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9137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50"/>
            </a:lvl1pPr>
          </a:lstStyle>
          <a:p>
            <a:fld id="{4111A0E0-2B00-4244-8AB4-EA5BE29E84CC}" type="datetime1">
              <a:rPr lang="fr-FR" smtClean="0"/>
              <a:t>20/05/2019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>
                <a:solidFill>
                  <a:srgbClr val="FFFFFF"/>
                </a:solidFill>
              </a:defRPr>
            </a:lvl1pPr>
          </a:lstStyle>
          <a:p>
            <a:r>
              <a:rPr lang="fr-FR" dirty="0" smtClean="0"/>
              <a:t>Alexandra d’Arco</a:t>
            </a:r>
            <a:endParaRPr lang="fr-F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E855FEA5-6429-408C-843B-3041227FC35A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87092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FC0F262-F5AC-43D9-B6EB-7BC16BA4B2F6}" type="datetime1">
              <a:rPr lang="fr-FR" smtClean="0"/>
              <a:t>20/05/2019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Alexandra d’Arco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855FEA5-6429-408C-843B-3041227FC3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39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D2A04-B82B-45A3-8271-D0D34C3400B1}" type="datetime1">
              <a:rPr lang="fr-FR" smtClean="0"/>
              <a:t>20/05/2019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Alexandra d’Arco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FEA5-6429-408C-843B-3041227FC3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1463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D27DEC1-FE3D-4EE1-AE35-3AB72A9E6C03}" type="datetime1">
              <a:rPr lang="fr-FR" smtClean="0"/>
              <a:t>20/05/2019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Alexandra d’Arco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855FEA5-6429-408C-843B-3041227FC35A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0703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gif"/><Relationship Id="rId5" Type="http://schemas.openxmlformats.org/officeDocument/2006/relationships/image" Target="../media/image4.jpe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6.gif"/><Relationship Id="rId4" Type="http://schemas.openxmlformats.org/officeDocument/2006/relationships/image" Target="../media/image5.gi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LC 6 – Stratégies et sélectivités en chimie organique</a:t>
            </a:r>
            <a:endParaRPr lang="fr-FR" dirty="0"/>
          </a:p>
        </p:txBody>
      </p:sp>
      <p:sp>
        <p:nvSpPr>
          <p:cNvPr id="2" name="Sous-titr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Alexandra d’arco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FEA5-6429-408C-843B-3041227FC35A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9550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083" y="3155498"/>
            <a:ext cx="10058400" cy="3069888"/>
          </a:xfrm>
          <a:prstGeom prst="rect">
            <a:avLst/>
          </a:prstGeo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FEA5-6429-408C-843B-3041227FC35A}" type="slidenum">
              <a:rPr lang="fr-FR" smtClean="0"/>
              <a:t>10</a:t>
            </a:fld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5" r="754"/>
          <a:stretch/>
        </p:blipFill>
        <p:spPr>
          <a:xfrm rot="16200000">
            <a:off x="3692933" y="-2772092"/>
            <a:ext cx="2794888" cy="8879986"/>
          </a:xfrm>
          <a:prstGeom prst="rect">
            <a:avLst/>
          </a:prstGeom>
        </p:spPr>
      </p:pic>
      <p:sp>
        <p:nvSpPr>
          <p:cNvPr id="2" name="ZoneTexte 1"/>
          <p:cNvSpPr txBox="1"/>
          <p:nvPr/>
        </p:nvSpPr>
        <p:spPr>
          <a:xfrm>
            <a:off x="515155" y="180304"/>
            <a:ext cx="4687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 smtClean="0">
                <a:solidFill>
                  <a:srgbClr val="FF0000"/>
                </a:solidFill>
              </a:rPr>
              <a:t>Synthèse de l’aspirine</a:t>
            </a:r>
            <a:endParaRPr lang="fr-FR" u="sng" dirty="0">
              <a:solidFill>
                <a:srgbClr val="FF0000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515155" y="3271234"/>
            <a:ext cx="2794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 smtClean="0">
                <a:solidFill>
                  <a:srgbClr val="FF0000"/>
                </a:solidFill>
              </a:rPr>
              <a:t>Synthèse du paracétamol</a:t>
            </a:r>
            <a:endParaRPr lang="fr-FR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7001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FEA5-6429-408C-843B-3041227FC35A}" type="slidenum">
              <a:rPr lang="fr-FR" sz="1200" smtClean="0"/>
              <a:t>11</a:t>
            </a:fld>
            <a:endParaRPr lang="fr-FR" sz="1200" dirty="0"/>
          </a:p>
        </p:txBody>
      </p:sp>
      <p:sp>
        <p:nvSpPr>
          <p:cNvPr id="2" name="Titre 1">
            <a:extLst>
              <a:ext uri="{FF2B5EF4-FFF2-40B4-BE49-F238E27FC236}">
                <a16:creationId xmlns="" xmlns:a16="http://schemas.microsoft.com/office/drawing/2014/main" id="{904EDA1C-FD49-43C8-B54F-23C6B71D4D7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87569" y="180304"/>
            <a:ext cx="10058400" cy="471095"/>
          </a:xfrm>
        </p:spPr>
        <p:txBody>
          <a:bodyPr>
            <a:normAutofit/>
          </a:bodyPr>
          <a:lstStyle/>
          <a:p>
            <a:r>
              <a:rPr lang="fr-FR" sz="2800" b="1" u="sng" dirty="0">
                <a:solidFill>
                  <a:srgbClr val="FF0000"/>
                </a:solidFill>
                <a:latin typeface="+mn-lt"/>
              </a:rPr>
              <a:t>II. </a:t>
            </a:r>
            <a:r>
              <a:rPr lang="fr-FR" sz="2800" b="1" u="sng" dirty="0" smtClean="0">
                <a:solidFill>
                  <a:srgbClr val="FF0000"/>
                </a:solidFill>
                <a:latin typeface="+mn-lt"/>
              </a:rPr>
              <a:t>1) </a:t>
            </a:r>
            <a:r>
              <a:rPr lang="fr-FR" sz="2800" b="1" u="sng" dirty="0">
                <a:solidFill>
                  <a:srgbClr val="FF0000"/>
                </a:solidFill>
                <a:latin typeface="+mn-lt"/>
              </a:rPr>
              <a:t>Réactifs chimiosélectifs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="" xmlns:a16="http://schemas.microsoft.com/office/drawing/2014/main" id="{E7BB078F-F2E1-4010-905F-B9CEC3E98F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374" y="3159671"/>
            <a:ext cx="10052099" cy="3045645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74" r="1847" b="25599"/>
          <a:stretch/>
        </p:blipFill>
        <p:spPr>
          <a:xfrm>
            <a:off x="187569" y="905868"/>
            <a:ext cx="11536126" cy="2253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48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FEA5-6429-408C-843B-3041227FC35A}" type="slidenum">
              <a:rPr lang="fr-FR" smtClean="0"/>
              <a:t>12</a:t>
            </a:fld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172827" y="283335"/>
            <a:ext cx="24890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b="1" u="sng" dirty="0">
                <a:solidFill>
                  <a:srgbClr val="FF0000"/>
                </a:solidFill>
              </a:rPr>
              <a:t>II. </a:t>
            </a:r>
            <a:r>
              <a:rPr lang="fr-FR" sz="2800" b="1" u="sng" dirty="0" smtClean="0">
                <a:solidFill>
                  <a:srgbClr val="FF0000"/>
                </a:solidFill>
              </a:rPr>
              <a:t>2) Protection</a:t>
            </a:r>
            <a:endParaRPr lang="fr-FR" sz="2800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24" y="1243012"/>
            <a:ext cx="12163425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7427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FEA5-6429-408C-843B-3041227FC35A}" type="slidenum">
              <a:rPr lang="fr-FR" smtClean="0"/>
              <a:t>13</a:t>
            </a:fld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159949" y="231819"/>
            <a:ext cx="63453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b="1" u="sng" dirty="0">
                <a:solidFill>
                  <a:srgbClr val="FF0000"/>
                </a:solidFill>
              </a:rPr>
              <a:t>II. 3</a:t>
            </a:r>
            <a:r>
              <a:rPr lang="fr-FR" sz="2800" b="1" u="sng" dirty="0" smtClean="0">
                <a:solidFill>
                  <a:srgbClr val="FF0000"/>
                </a:solidFill>
              </a:rPr>
              <a:t>) Application à la synthèse peptidique</a:t>
            </a:r>
            <a:endParaRPr lang="fr-FR" sz="28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394142" y="-1519495"/>
            <a:ext cx="3515933" cy="933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9151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FEA5-6429-408C-843B-3041227FC35A}" type="slidenum">
              <a:rPr lang="fr-FR" smtClean="0"/>
              <a:t>14</a:t>
            </a:fld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159949" y="231819"/>
            <a:ext cx="63453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b="1" u="sng" dirty="0">
                <a:solidFill>
                  <a:srgbClr val="FF0000"/>
                </a:solidFill>
              </a:rPr>
              <a:t>II. 3</a:t>
            </a:r>
            <a:r>
              <a:rPr lang="fr-FR" sz="2800" b="1" u="sng" dirty="0" smtClean="0">
                <a:solidFill>
                  <a:srgbClr val="FF0000"/>
                </a:solidFill>
              </a:rPr>
              <a:t>) Application à la synthèse peptidique</a:t>
            </a:r>
            <a:endParaRPr lang="fr-FR" sz="2800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3" r="4735"/>
          <a:stretch/>
        </p:blipFill>
        <p:spPr>
          <a:xfrm rot="16200000">
            <a:off x="3721699" y="-154252"/>
            <a:ext cx="5019955" cy="7337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5091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="" xmlns:a16="http://schemas.microsoft.com/office/drawing/2014/main" id="{D986EFA4-A150-4EE7-9E4C-EE21AC0923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331" y="0"/>
            <a:ext cx="5644512" cy="6166963"/>
          </a:xfrm>
          <a:prstGeom prst="rect">
            <a:avLst/>
          </a:prstGeo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FEA5-6429-408C-843B-3041227FC35A}" type="slidenum">
              <a:rPr lang="fr-FR" sz="1200" smtClean="0"/>
              <a:t>15</a:t>
            </a:fld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108285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="" xmlns:a16="http://schemas.microsoft.com/office/drawing/2014/main" id="{38CF29F3-D3FE-4A09-9B3D-9BC4A7851EAB}"/>
              </a:ext>
            </a:extLst>
          </p:cNvPr>
          <p:cNvSpPr/>
          <p:nvPr/>
        </p:nvSpPr>
        <p:spPr>
          <a:xfrm>
            <a:off x="295811" y="72947"/>
            <a:ext cx="56448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I. 1) </a:t>
            </a:r>
            <a:r>
              <a:rPr lang="fr-FR" b="1" u="sng" dirty="0">
                <a:solidFill>
                  <a:srgbClr val="FF0000"/>
                </a:solidFill>
              </a:rPr>
              <a:t>Avant </a:t>
            </a:r>
            <a:r>
              <a:rPr lang="fr-FR" b="1" u="sng" dirty="0" smtClean="0">
                <a:solidFill>
                  <a:srgbClr val="FF0000"/>
                </a:solidFill>
              </a:rPr>
              <a:t>l’expérience : </a:t>
            </a:r>
            <a:r>
              <a:rPr lang="fr-FR" b="1" u="sng" dirty="0">
                <a:solidFill>
                  <a:srgbClr val="FF0000"/>
                </a:solidFill>
              </a:rPr>
              <a:t>Comparaison de </a:t>
            </a:r>
            <a:r>
              <a:rPr lang="fr-FR" b="1" u="sng" dirty="0" smtClean="0">
                <a:solidFill>
                  <a:srgbClr val="FF0000"/>
                </a:solidFill>
              </a:rPr>
              <a:t>deux </a:t>
            </a:r>
            <a:r>
              <a:rPr lang="fr-FR" b="1" u="sng" dirty="0">
                <a:solidFill>
                  <a:srgbClr val="FF0000"/>
                </a:solidFill>
              </a:rPr>
              <a:t>protocoles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FEA5-6429-408C-843B-3041227FC35A}" type="slidenum">
              <a:rPr lang="fr-FR" smtClean="0"/>
              <a:t>2</a:t>
            </a:fld>
            <a:endParaRPr lang="fr-FR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899834"/>
              </p:ext>
            </p:extLst>
          </p:nvPr>
        </p:nvGraphicFramePr>
        <p:xfrm>
          <a:off x="295811" y="527085"/>
          <a:ext cx="11604267" cy="56743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07986"/>
                <a:gridCol w="5203065"/>
                <a:gridCol w="5293216"/>
              </a:tblGrid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Synthèse de</a:t>
                      </a:r>
                      <a:r>
                        <a:rPr lang="fr-FR" baseline="0" dirty="0" smtClean="0"/>
                        <a:t> l’aspirine n°1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Synthèse de</a:t>
                      </a:r>
                      <a:r>
                        <a:rPr lang="fr-FR" baseline="0" dirty="0" smtClean="0"/>
                        <a:t> l’aspirine n°2</a:t>
                      </a:r>
                      <a:endParaRPr lang="fr-FR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Réactifs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Acide</a:t>
                      </a:r>
                      <a:r>
                        <a:rPr lang="fr-FR" baseline="0" dirty="0" smtClean="0"/>
                        <a:t> salicylique, 5g         Anhydride éthanoïque, 7 </a:t>
                      </a:r>
                      <a:r>
                        <a:rPr lang="fr-FR" baseline="0" dirty="0" err="1" smtClean="0"/>
                        <a:t>mL</a:t>
                      </a:r>
                      <a:endParaRPr lang="fr-FR" baseline="0" dirty="0" smtClean="0"/>
                    </a:p>
                    <a:p>
                      <a:endParaRPr lang="fr-FR" baseline="0" dirty="0" smtClean="0"/>
                    </a:p>
                    <a:p>
                      <a:endParaRPr lang="fr-FR" baseline="0" dirty="0" smtClean="0"/>
                    </a:p>
                    <a:p>
                      <a:endParaRPr lang="fr-FR" baseline="0" dirty="0" smtClean="0"/>
                    </a:p>
                    <a:p>
                      <a:endParaRPr lang="fr-FR" baseline="0" dirty="0" smtClean="0"/>
                    </a:p>
                    <a:p>
                      <a:endParaRPr lang="fr-FR" baseline="0" dirty="0" smtClean="0"/>
                    </a:p>
                    <a:p>
                      <a:endParaRPr lang="fr-FR" baseline="0" dirty="0" smtClean="0"/>
                    </a:p>
                    <a:p>
                      <a:endParaRPr lang="fr-FR" baseline="0" dirty="0" smtClean="0"/>
                    </a:p>
                    <a:p>
                      <a:endParaRPr lang="fr-FR" baseline="0" dirty="0" smtClean="0"/>
                    </a:p>
                    <a:p>
                      <a:endParaRPr lang="fr-FR" baseline="0" dirty="0" smtClean="0"/>
                    </a:p>
                    <a:p>
                      <a:r>
                        <a:rPr lang="fr-FR" baseline="0" dirty="0" smtClean="0"/>
                        <a:t>Acide sulfurique, 5 gouttes</a:t>
                      </a:r>
                    </a:p>
                    <a:p>
                      <a:endParaRPr lang="fr-FR" baseline="0" dirty="0" smtClean="0"/>
                    </a:p>
                    <a:p>
                      <a:endParaRPr lang="fr-FR" baseline="0" dirty="0" smtClean="0"/>
                    </a:p>
                    <a:p>
                      <a:endParaRPr lang="fr-FR" baseline="0" dirty="0" smtClean="0"/>
                    </a:p>
                    <a:p>
                      <a:endParaRPr lang="fr-FR" baseline="0" dirty="0" smtClean="0"/>
                    </a:p>
                    <a:p>
                      <a:endParaRPr lang="fr-FR" baseline="0" dirty="0" smtClean="0"/>
                    </a:p>
                    <a:p>
                      <a:endParaRPr lang="fr-FR" baseline="0" dirty="0" smtClean="0"/>
                    </a:p>
                    <a:p>
                      <a:endParaRPr lang="fr-FR" baseline="0" dirty="0" smtClean="0"/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Acide salicylique, 3g                Chlorure d’</a:t>
                      </a:r>
                      <a:r>
                        <a:rPr lang="fr-FR" dirty="0" err="1" smtClean="0"/>
                        <a:t>éthanoyle</a:t>
                      </a:r>
                      <a:r>
                        <a:rPr lang="fr-FR" dirty="0" smtClean="0"/>
                        <a:t>, 2g</a:t>
                      </a:r>
                    </a:p>
                    <a:p>
                      <a:pPr algn="l"/>
                      <a:endParaRPr lang="fr-FR" dirty="0" smtClean="0"/>
                    </a:p>
                    <a:p>
                      <a:pPr algn="l"/>
                      <a:endParaRPr lang="fr-FR" dirty="0" smtClean="0"/>
                    </a:p>
                    <a:p>
                      <a:pPr algn="l"/>
                      <a:endParaRPr lang="fr-FR" dirty="0" smtClean="0"/>
                    </a:p>
                    <a:p>
                      <a:pPr algn="l"/>
                      <a:endParaRPr lang="fr-FR" dirty="0" smtClean="0"/>
                    </a:p>
                    <a:p>
                      <a:pPr algn="l"/>
                      <a:endParaRPr lang="fr-FR" dirty="0" smtClean="0"/>
                    </a:p>
                    <a:p>
                      <a:pPr algn="l"/>
                      <a:endParaRPr lang="fr-FR" dirty="0" smtClean="0"/>
                    </a:p>
                    <a:p>
                      <a:pPr algn="l"/>
                      <a:endParaRPr lang="fr-FR" dirty="0" smtClean="0"/>
                    </a:p>
                    <a:p>
                      <a:pPr algn="l"/>
                      <a:endParaRPr lang="fr-FR" dirty="0" smtClean="0"/>
                    </a:p>
                    <a:p>
                      <a:pPr algn="l"/>
                      <a:endParaRPr lang="fr-FR" dirty="0" smtClean="0"/>
                    </a:p>
                    <a:p>
                      <a:pPr algn="ctr"/>
                      <a:endParaRPr lang="fr-FR" dirty="0" smtClean="0"/>
                    </a:p>
                    <a:p>
                      <a:r>
                        <a:rPr lang="fr-FR" dirty="0" err="1" smtClean="0"/>
                        <a:t>Triétylamine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735936" y="1394999"/>
            <a:ext cx="1910795" cy="2408343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107196" y="1561669"/>
            <a:ext cx="2313818" cy="2478024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161" y="4141166"/>
            <a:ext cx="2544851" cy="1866224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977197" y="1204696"/>
            <a:ext cx="1910795" cy="2408343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9419" y="1453470"/>
            <a:ext cx="2538005" cy="2258174"/>
          </a:xfrm>
          <a:prstGeom prst="rect">
            <a:avLst/>
          </a:prstGeom>
        </p:spPr>
      </p:pic>
      <p:pic>
        <p:nvPicPr>
          <p:cNvPr id="13" name="Picture 115" descr="Image associÃ©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5068" y="4399006"/>
            <a:ext cx="1115076" cy="1115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17" descr="Image associÃ©e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4343" y="4399006"/>
            <a:ext cx="1115076" cy="1115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7352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FEA5-6429-408C-843B-3041227FC35A}" type="slidenum">
              <a:rPr lang="fr-FR" smtClean="0"/>
              <a:t>3</a:t>
            </a:fld>
            <a:endParaRPr lang="fr-FR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0369368"/>
              </p:ext>
            </p:extLst>
          </p:nvPr>
        </p:nvGraphicFramePr>
        <p:xfrm>
          <a:off x="231059" y="262162"/>
          <a:ext cx="11733415" cy="552235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20317"/>
                <a:gridCol w="5260972"/>
                <a:gridCol w="5352126"/>
              </a:tblGrid>
              <a:tr h="346885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Synthèse de</a:t>
                      </a:r>
                      <a:r>
                        <a:rPr lang="fr-FR" baseline="0" dirty="0" smtClean="0"/>
                        <a:t> l’aspirine n°1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Synthèse de</a:t>
                      </a:r>
                      <a:r>
                        <a:rPr lang="fr-FR" baseline="0" dirty="0" smtClean="0"/>
                        <a:t> l’aspirine n°2</a:t>
                      </a:r>
                      <a:endParaRPr lang="fr-FR" dirty="0" smtClean="0"/>
                    </a:p>
                  </a:txBody>
                  <a:tcPr/>
                </a:tc>
              </a:tr>
              <a:tr h="1342546">
                <a:tc>
                  <a:txBody>
                    <a:bodyPr/>
                    <a:lstStyle/>
                    <a:p>
                      <a:r>
                        <a:rPr lang="fr-FR" dirty="0" smtClean="0"/>
                        <a:t>Solvant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Dichlorométhane (85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mL</a:t>
                      </a:r>
                      <a:r>
                        <a:rPr lang="fr-FR" baseline="0" dirty="0" smtClean="0"/>
                        <a:t>)</a:t>
                      </a:r>
                    </a:p>
                    <a:p>
                      <a:endParaRPr lang="fr-FR" sz="14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fr-F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Susceptible de provoquer le cancer</a:t>
                      </a:r>
                      <a:endParaRPr lang="fr-FR" sz="1400" baseline="0" dirty="0" smtClean="0"/>
                    </a:p>
                  </a:txBody>
                  <a:tcPr/>
                </a:tc>
              </a:tr>
              <a:tr h="3814048">
                <a:tc>
                  <a:txBody>
                    <a:bodyPr/>
                    <a:lstStyle/>
                    <a:p>
                      <a:r>
                        <a:rPr lang="fr-FR" dirty="0" smtClean="0"/>
                        <a:t>Produits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Acide acétylsalicylique     Acide éthanoïque</a:t>
                      </a:r>
                    </a:p>
                    <a:p>
                      <a:endParaRPr lang="fr-FR" dirty="0" smtClean="0"/>
                    </a:p>
                    <a:p>
                      <a:r>
                        <a:rPr lang="fr-FR" sz="1400" dirty="0" smtClean="0"/>
                        <a:t> Nocif</a:t>
                      </a:r>
                      <a:r>
                        <a:rPr lang="fr-FR" sz="1400" baseline="0" dirty="0" smtClean="0"/>
                        <a:t> en cas d’ingestion               </a:t>
                      </a:r>
                      <a:r>
                        <a:rPr lang="fr-FR" sz="1400" dirty="0" smtClean="0"/>
                        <a:t>Liquide et vapeurs inflammables</a:t>
                      </a:r>
                    </a:p>
                    <a:p>
                      <a:r>
                        <a:rPr lang="fr-FR" sz="1400" dirty="0" smtClean="0"/>
                        <a:t>                                                           Provoque des brûlures de la peau et</a:t>
                      </a:r>
                      <a:endParaRPr lang="fr-FR" sz="1400" baseline="0" dirty="0" smtClean="0"/>
                    </a:p>
                    <a:p>
                      <a:r>
                        <a:rPr lang="fr-FR" sz="1400" baseline="0" dirty="0" smtClean="0"/>
                        <a:t>                                                           </a:t>
                      </a:r>
                      <a:r>
                        <a:rPr lang="fr-FR" sz="1400" dirty="0" smtClean="0"/>
                        <a:t>des lésions oculaires graves</a:t>
                      </a:r>
                    </a:p>
                    <a:p>
                      <a:endParaRPr lang="fr-FR" dirty="0" smtClean="0"/>
                    </a:p>
                    <a:p>
                      <a:endParaRPr lang="fr-FR" dirty="0" smtClean="0"/>
                    </a:p>
                    <a:p>
                      <a:endParaRPr lang="fr-FR" dirty="0" smtClean="0"/>
                    </a:p>
                    <a:p>
                      <a:endParaRPr lang="fr-FR" dirty="0" smtClean="0"/>
                    </a:p>
                    <a:p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Acide</a:t>
                      </a:r>
                      <a:r>
                        <a:rPr lang="fr-FR" baseline="0" dirty="0" smtClean="0"/>
                        <a:t> acétylsalicylique               Chlorure d’hydrogène</a:t>
                      </a:r>
                      <a:endParaRPr lang="fr-FR" dirty="0" smtClean="0"/>
                    </a:p>
                    <a:p>
                      <a:endParaRPr lang="fr-FR" baseline="0" dirty="0" smtClean="0"/>
                    </a:p>
                    <a:p>
                      <a:r>
                        <a:rPr lang="fr-FR" sz="1400" dirty="0" smtClean="0"/>
                        <a:t> Nocif</a:t>
                      </a:r>
                      <a:r>
                        <a:rPr lang="fr-FR" sz="1400" baseline="0" dirty="0" smtClean="0"/>
                        <a:t> en cas d’ingestion                        </a:t>
                      </a:r>
                      <a:r>
                        <a:rPr lang="fr-F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Toxique par inhalation</a:t>
                      </a:r>
                      <a:r>
                        <a:rPr lang="fr-FR" sz="14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r>
                        <a:rPr lang="fr-FR" sz="14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                                                       </a:t>
                      </a:r>
                      <a:r>
                        <a:rPr lang="fr-F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Provoque des brûlures de la    </a:t>
                      </a:r>
                    </a:p>
                    <a:p>
                      <a:r>
                        <a:rPr lang="fr-F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                                                       peau et des lésions oculaires</a:t>
                      </a:r>
                    </a:p>
                    <a:p>
                      <a:r>
                        <a:rPr lang="fr-F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                                                       graves</a:t>
                      </a:r>
                      <a:endParaRPr lang="fr-FR" sz="1400" baseline="0" dirty="0" smtClean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1476" y="2941111"/>
            <a:ext cx="1068946" cy="1068946"/>
          </a:xfrm>
          <a:prstGeom prst="rect">
            <a:avLst/>
          </a:prstGeom>
        </p:spPr>
      </p:pic>
      <p:pic>
        <p:nvPicPr>
          <p:cNvPr id="4211" name="Picture 115" descr="Image associÃ©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2159" y="3341015"/>
            <a:ext cx="1115076" cy="1115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13" name="Picture 117" descr="Image associÃ©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1434" y="3341015"/>
            <a:ext cx="1115076" cy="1115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0910" y="2941111"/>
            <a:ext cx="1068946" cy="1068946"/>
          </a:xfrm>
          <a:prstGeom prst="rect">
            <a:avLst/>
          </a:prstGeom>
        </p:spPr>
      </p:pic>
      <p:pic>
        <p:nvPicPr>
          <p:cNvPr id="11" name="Picture 117" descr="Image associÃ©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3531" y="3520231"/>
            <a:ext cx="1047303" cy="1047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11449" y="3520231"/>
            <a:ext cx="1038891" cy="1038891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99422" y="4682849"/>
            <a:ext cx="1001584" cy="1001584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88675" y="720586"/>
            <a:ext cx="1026359" cy="1030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364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FEA5-6429-408C-843B-3041227FC35A}" type="slidenum">
              <a:rPr lang="fr-FR" smtClean="0"/>
              <a:t>4</a:t>
            </a:fld>
            <a:endParaRPr lang="fr-FR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4210217"/>
              </p:ext>
            </p:extLst>
          </p:nvPr>
        </p:nvGraphicFramePr>
        <p:xfrm>
          <a:off x="230879" y="1279592"/>
          <a:ext cx="11733415" cy="313199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98676"/>
                <a:gridCol w="5182613"/>
                <a:gridCol w="5352126"/>
              </a:tblGrid>
              <a:tr h="149962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Synthèse de</a:t>
                      </a:r>
                      <a:r>
                        <a:rPr lang="fr-FR" baseline="0" dirty="0" smtClean="0"/>
                        <a:t> l’aspirine n°1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Synthèse de</a:t>
                      </a:r>
                      <a:r>
                        <a:rPr lang="fr-FR" baseline="0" dirty="0" smtClean="0"/>
                        <a:t> l’aspirine n°2</a:t>
                      </a:r>
                      <a:endParaRPr lang="fr-FR" dirty="0" smtClean="0"/>
                    </a:p>
                  </a:txBody>
                  <a:tcPr/>
                </a:tc>
              </a:tr>
              <a:tr h="788755">
                <a:tc>
                  <a:txBody>
                    <a:bodyPr/>
                    <a:lstStyle/>
                    <a:p>
                      <a:r>
                        <a:rPr lang="fr-FR" dirty="0" smtClean="0"/>
                        <a:t>Type</a:t>
                      </a:r>
                      <a:r>
                        <a:rPr lang="fr-FR" baseline="0" dirty="0" smtClean="0"/>
                        <a:t> de Montage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Montage</a:t>
                      </a:r>
                      <a:r>
                        <a:rPr lang="fr-FR" sz="1800" baseline="0" dirty="0" smtClean="0"/>
                        <a:t> à reflux – 65°C</a:t>
                      </a:r>
                    </a:p>
                    <a:p>
                      <a:endParaRPr lang="fr-FR" sz="18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aseline="0" dirty="0" smtClean="0"/>
                        <a:t>Verrerie </a:t>
                      </a:r>
                      <a:r>
                        <a:rPr lang="fr-FR" sz="1800" baseline="0" dirty="0" err="1" smtClean="0"/>
                        <a:t>séche</a:t>
                      </a:r>
                      <a:r>
                        <a:rPr lang="fr-FR" sz="1800" baseline="0" dirty="0" smtClean="0"/>
                        <a:t> : circulation d’azote</a:t>
                      </a:r>
                    </a:p>
                    <a:p>
                      <a:r>
                        <a:rPr lang="fr-FR" sz="1800" baseline="0" dirty="0" smtClean="0"/>
                        <a:t>Température maintenue à 0 °C</a:t>
                      </a:r>
                    </a:p>
                  </a:txBody>
                  <a:tcPr/>
                </a:tc>
              </a:tr>
              <a:tr h="788755">
                <a:tc>
                  <a:txBody>
                    <a:bodyPr/>
                    <a:lstStyle/>
                    <a:p>
                      <a:r>
                        <a:rPr lang="fr-FR" dirty="0" smtClean="0"/>
                        <a:t>Durée de la réaction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aseline="0" dirty="0" smtClean="0"/>
                        <a:t>20 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aseline="0" dirty="0" smtClean="0"/>
                        <a:t>10 min</a:t>
                      </a:r>
                    </a:p>
                  </a:txBody>
                  <a:tcPr/>
                </a:tc>
              </a:tr>
              <a:tr h="788755">
                <a:tc>
                  <a:txBody>
                    <a:bodyPr/>
                    <a:lstStyle/>
                    <a:p>
                      <a:r>
                        <a:rPr lang="fr-FR" dirty="0" smtClean="0"/>
                        <a:t>Coût des réactifs pour</a:t>
                      </a:r>
                      <a:r>
                        <a:rPr lang="fr-FR" baseline="0" dirty="0" smtClean="0"/>
                        <a:t> la réaction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aseline="0" dirty="0" smtClean="0"/>
                        <a:t>1 €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aseline="0" dirty="0" smtClean="0"/>
                        <a:t>1 € 50</a:t>
                      </a:r>
                    </a:p>
                    <a:p>
                      <a:endParaRPr lang="fr-FR" sz="1800" baseline="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Flèche droite 1"/>
          <p:cNvSpPr/>
          <p:nvPr/>
        </p:nvSpPr>
        <p:spPr>
          <a:xfrm>
            <a:off x="2691685" y="5112913"/>
            <a:ext cx="1661374" cy="3863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4616515" y="5092109"/>
            <a:ext cx="2962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On choisit le protocole n°1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49530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4926" y="1185235"/>
            <a:ext cx="4679660" cy="4951931"/>
          </a:xfrm>
          <a:prstGeom prst="rect">
            <a:avLst/>
          </a:prstGeom>
        </p:spPr>
      </p:pic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FEA5-6429-408C-843B-3041227FC35A}" type="slidenum">
              <a:rPr lang="fr-FR" sz="1200" smtClean="0"/>
              <a:t>5</a:t>
            </a:fld>
            <a:endParaRPr lang="fr-FR" sz="1200" dirty="0"/>
          </a:p>
        </p:txBody>
      </p:sp>
      <p:sp>
        <p:nvSpPr>
          <p:cNvPr id="2" name="Titre 1">
            <a:extLst>
              <a:ext uri="{FF2B5EF4-FFF2-40B4-BE49-F238E27FC236}">
                <a16:creationId xmlns="" xmlns:a16="http://schemas.microsoft.com/office/drawing/2014/main" id="{EAF92167-288B-403D-BC8C-CA9DA85762C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05962" y="77425"/>
            <a:ext cx="2350117" cy="495300"/>
          </a:xfrm>
        </p:spPr>
        <p:txBody>
          <a:bodyPr>
            <a:noAutofit/>
          </a:bodyPr>
          <a:lstStyle/>
          <a:p>
            <a:r>
              <a:rPr lang="fr-FR" sz="2800" b="1" u="sng" dirty="0">
                <a:solidFill>
                  <a:srgbClr val="FF0000"/>
                </a:solidFill>
                <a:latin typeface="+mn-lt"/>
              </a:rPr>
              <a:t>I. </a:t>
            </a:r>
            <a:r>
              <a:rPr lang="fr-FR" sz="2800" b="1" u="sng" dirty="0" smtClean="0">
                <a:solidFill>
                  <a:srgbClr val="FF0000"/>
                </a:solidFill>
                <a:latin typeface="+mn-lt"/>
              </a:rPr>
              <a:t>2) Réaction</a:t>
            </a:r>
            <a:endParaRPr lang="fr-FR" sz="2800" b="1" u="sng" dirty="0">
              <a:latin typeface="+mn-lt"/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5339086" y="3820560"/>
            <a:ext cx="23536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Acide salicylique</a:t>
            </a:r>
          </a:p>
          <a:p>
            <a:r>
              <a:rPr lang="fr-FR" dirty="0" smtClean="0"/>
              <a:t>Anhydride éthanoïque</a:t>
            </a:r>
          </a:p>
          <a:p>
            <a:r>
              <a:rPr lang="fr-FR" dirty="0" smtClean="0"/>
              <a:t>Acide sulfurique</a:t>
            </a:r>
            <a:endParaRPr lang="fr-FR" dirty="0"/>
          </a:p>
        </p:txBody>
      </p:sp>
      <p:sp>
        <p:nvSpPr>
          <p:cNvPr id="25" name="Accolade ouvrante 24"/>
          <p:cNvSpPr/>
          <p:nvPr/>
        </p:nvSpPr>
        <p:spPr>
          <a:xfrm>
            <a:off x="5232824" y="3721994"/>
            <a:ext cx="212524" cy="112046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AutoShape 4" descr="RÃ©sultat de recherche d'images pour &quot;montage Ã  reflux&quot;"/>
          <p:cNvSpPr>
            <a:spLocks noChangeAspect="1" noChangeArrowheads="1"/>
          </p:cNvSpPr>
          <p:nvPr/>
        </p:nvSpPr>
        <p:spPr bwMode="auto">
          <a:xfrm>
            <a:off x="4431361" y="218661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cxnSp>
        <p:nvCxnSpPr>
          <p:cNvPr id="20" name="Connecteur droit avec flèche 19"/>
          <p:cNvCxnSpPr/>
          <p:nvPr/>
        </p:nvCxnSpPr>
        <p:spPr>
          <a:xfrm>
            <a:off x="7653283" y="4282225"/>
            <a:ext cx="14551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 1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87" r="754"/>
          <a:stretch/>
        </p:blipFill>
        <p:spPr>
          <a:xfrm rot="16200000">
            <a:off x="2564562" y="-1742964"/>
            <a:ext cx="2531891" cy="7454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406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FEA5-6429-408C-843B-3041227FC35A}" type="slidenum">
              <a:rPr lang="fr-FR" sz="1200" smtClean="0"/>
              <a:t>6</a:t>
            </a:fld>
            <a:endParaRPr lang="fr-FR" sz="1200" dirty="0"/>
          </a:p>
        </p:txBody>
      </p:sp>
      <p:sp>
        <p:nvSpPr>
          <p:cNvPr id="2" name="Titre 1">
            <a:extLst>
              <a:ext uri="{FF2B5EF4-FFF2-40B4-BE49-F238E27FC236}">
                <a16:creationId xmlns="" xmlns:a16="http://schemas.microsoft.com/office/drawing/2014/main" id="{22D80D87-52FE-4BED-8A40-B6112355509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60605" y="93221"/>
            <a:ext cx="10058400" cy="481012"/>
          </a:xfrm>
        </p:spPr>
        <p:txBody>
          <a:bodyPr>
            <a:normAutofit/>
          </a:bodyPr>
          <a:lstStyle/>
          <a:p>
            <a:r>
              <a:rPr lang="fr-FR" sz="2800" b="1" u="sng" dirty="0" smtClean="0">
                <a:solidFill>
                  <a:srgbClr val="FF0000"/>
                </a:solidFill>
                <a:latin typeface="+mn-lt"/>
              </a:rPr>
              <a:t>I.2) Isolement</a:t>
            </a:r>
            <a:endParaRPr lang="fr-FR" sz="2800" b="1" u="sng" dirty="0">
              <a:latin typeface="+mn-lt"/>
            </a:endParaRPr>
          </a:p>
        </p:txBody>
      </p:sp>
      <p:graphicFrame>
        <p:nvGraphicFramePr>
          <p:cNvPr id="10" name="Tableau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6046578"/>
              </p:ext>
            </p:extLst>
          </p:nvPr>
        </p:nvGraphicFramePr>
        <p:xfrm>
          <a:off x="360605" y="719666"/>
          <a:ext cx="11595639" cy="544925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640872"/>
                <a:gridCol w="6954767"/>
              </a:tblGrid>
              <a:tr h="865715">
                <a:tc>
                  <a:txBody>
                    <a:bodyPr/>
                    <a:lstStyle/>
                    <a:p>
                      <a:r>
                        <a:rPr lang="fr-FR" dirty="0" smtClean="0"/>
                        <a:t>Pour un solide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Pour un liquide</a:t>
                      </a:r>
                      <a:endParaRPr lang="fr-FR" dirty="0"/>
                    </a:p>
                  </a:txBody>
                  <a:tcPr/>
                </a:tc>
              </a:tr>
              <a:tr h="888704">
                <a:tc>
                  <a:txBody>
                    <a:bodyPr/>
                    <a:lstStyle/>
                    <a:p>
                      <a:r>
                        <a:rPr lang="fr-FR" dirty="0" smtClean="0"/>
                        <a:t>Essorage</a:t>
                      </a:r>
                      <a:r>
                        <a:rPr lang="fr-FR" baseline="0" dirty="0" smtClean="0"/>
                        <a:t> (sous vide : Büchner)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Extraction avec une ampoule à décanter ou Séchage</a:t>
                      </a:r>
                      <a:r>
                        <a:rPr lang="fr-FR" baseline="0" dirty="0" smtClean="0"/>
                        <a:t> de la phase organique sous Sulfate de magnésium anhydre ou évaporation de solvant</a:t>
                      </a:r>
                      <a:endParaRPr lang="fr-FR" dirty="0"/>
                    </a:p>
                  </a:txBody>
                  <a:tcPr/>
                </a:tc>
              </a:tr>
              <a:tr h="3669137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1" name="Espace réservé du contenu 6">
            <a:extLst>
              <a:ext uri="{FF2B5EF4-FFF2-40B4-BE49-F238E27FC236}">
                <a16:creationId xmlns="" xmlns:a16="http://schemas.microsoft.com/office/drawing/2014/main" id="{C2F45B92-0A3E-45A1-A9C6-FE4748E103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162" y="2711418"/>
            <a:ext cx="1571625" cy="2962275"/>
          </a:xfrm>
          <a:prstGeom prst="rect">
            <a:avLst/>
          </a:prstGeom>
        </p:spPr>
      </p:pic>
      <p:pic>
        <p:nvPicPr>
          <p:cNvPr id="12" name="Espace réservé du contenu 7">
            <a:extLst>
              <a:ext uri="{FF2B5EF4-FFF2-40B4-BE49-F238E27FC236}">
                <a16:creationId xmlns="" xmlns:a16="http://schemas.microsoft.com/office/drawing/2014/main" id="{95091B06-FEBB-4A54-A215-7A45C39FBC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1733" y="2879693"/>
            <a:ext cx="6894512" cy="279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929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FEA5-6429-408C-843B-3041227FC35A}" type="slidenum">
              <a:rPr lang="fr-FR" sz="1200" smtClean="0"/>
              <a:t>7</a:t>
            </a:fld>
            <a:endParaRPr lang="fr-FR" sz="1200" dirty="0"/>
          </a:p>
        </p:txBody>
      </p:sp>
      <p:sp>
        <p:nvSpPr>
          <p:cNvPr id="2" name="Titre 1">
            <a:extLst>
              <a:ext uri="{FF2B5EF4-FFF2-40B4-BE49-F238E27FC236}">
                <a16:creationId xmlns="" xmlns:a16="http://schemas.microsoft.com/office/drawing/2014/main" id="{A06E3BBF-5B6E-43DA-91B3-AD3C03CE5F6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27526" y="199398"/>
            <a:ext cx="10058400" cy="481259"/>
          </a:xfrm>
        </p:spPr>
        <p:txBody>
          <a:bodyPr>
            <a:normAutofit/>
          </a:bodyPr>
          <a:lstStyle/>
          <a:p>
            <a:r>
              <a:rPr lang="fr-FR" sz="2800" b="1" u="sng" dirty="0">
                <a:solidFill>
                  <a:srgbClr val="FF0000"/>
                </a:solidFill>
                <a:latin typeface="+mn-lt"/>
              </a:rPr>
              <a:t>I</a:t>
            </a:r>
            <a:r>
              <a:rPr lang="fr-FR" sz="2800" b="1" u="sng" dirty="0" smtClean="0">
                <a:solidFill>
                  <a:srgbClr val="FF0000"/>
                </a:solidFill>
                <a:latin typeface="+mn-lt"/>
              </a:rPr>
              <a:t>. 2) Purification</a:t>
            </a:r>
            <a:endParaRPr lang="fr-FR" sz="2800" b="1" u="sng" dirty="0">
              <a:solidFill>
                <a:srgbClr val="FF0000"/>
              </a:solidFill>
              <a:latin typeface="+mn-lt"/>
            </a:endParaRPr>
          </a:p>
        </p:txBody>
      </p:sp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6503051"/>
              </p:ext>
            </p:extLst>
          </p:nvPr>
        </p:nvGraphicFramePr>
        <p:xfrm>
          <a:off x="425001" y="719666"/>
          <a:ext cx="11590987" cy="525999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871184"/>
                <a:gridCol w="6719803"/>
              </a:tblGrid>
              <a:tr h="542464">
                <a:tc>
                  <a:txBody>
                    <a:bodyPr/>
                    <a:lstStyle/>
                    <a:p>
                      <a:r>
                        <a:rPr lang="fr-FR" dirty="0" smtClean="0"/>
                        <a:t>Pour un solide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Pour un liquide</a:t>
                      </a:r>
                      <a:endParaRPr lang="fr-FR" dirty="0"/>
                    </a:p>
                  </a:txBody>
                  <a:tcPr/>
                </a:tc>
              </a:tr>
              <a:tr h="785611">
                <a:tc>
                  <a:txBody>
                    <a:bodyPr/>
                    <a:lstStyle/>
                    <a:p>
                      <a:r>
                        <a:rPr lang="fr-FR" dirty="0" smtClean="0"/>
                        <a:t>Recristallisation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Distillation ou Chromatographie sur colonne</a:t>
                      </a:r>
                      <a:endParaRPr lang="fr-FR" dirty="0"/>
                    </a:p>
                  </a:txBody>
                  <a:tcPr/>
                </a:tc>
              </a:tr>
              <a:tr h="1421022">
                <a:tc>
                  <a:txBody>
                    <a:bodyPr/>
                    <a:lstStyle/>
                    <a:p>
                      <a:endParaRPr lang="fr-FR" dirty="0" smtClean="0"/>
                    </a:p>
                    <a:p>
                      <a:endParaRPr lang="fr-FR" dirty="0" smtClean="0"/>
                    </a:p>
                    <a:p>
                      <a:endParaRPr lang="fr-FR" dirty="0" smtClean="0"/>
                    </a:p>
                    <a:p>
                      <a:endParaRPr lang="fr-FR" dirty="0" smtClean="0"/>
                    </a:p>
                    <a:p>
                      <a:endParaRPr lang="fr-FR" dirty="0" smtClean="0"/>
                    </a:p>
                    <a:p>
                      <a:endParaRPr lang="fr-FR" dirty="0" smtClean="0"/>
                    </a:p>
                    <a:p>
                      <a:endParaRPr lang="fr-FR" dirty="0" smtClean="0"/>
                    </a:p>
                    <a:p>
                      <a:endParaRPr lang="fr-FR" dirty="0" smtClean="0"/>
                    </a:p>
                    <a:p>
                      <a:endParaRPr lang="fr-FR" dirty="0" smtClean="0"/>
                    </a:p>
                    <a:p>
                      <a:endParaRPr lang="fr-FR" dirty="0" smtClean="0"/>
                    </a:p>
                    <a:p>
                      <a:endParaRPr lang="fr-FR" dirty="0" smtClean="0"/>
                    </a:p>
                    <a:p>
                      <a:endParaRPr lang="fr-FR" dirty="0" smtClean="0"/>
                    </a:p>
                    <a:p>
                      <a:endParaRPr lang="fr-FR" dirty="0" smtClean="0"/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9" name="Espace réservé du contenu 7">
            <a:extLst>
              <a:ext uri="{FF2B5EF4-FFF2-40B4-BE49-F238E27FC236}">
                <a16:creationId xmlns="" xmlns:a16="http://schemas.microsoft.com/office/drawing/2014/main" id="{5AFBDB64-EF64-4883-B815-CA444CC873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7843" y="2347810"/>
            <a:ext cx="3948113" cy="3286125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 rotWithShape="1">
          <a:blip r:embed="rId3"/>
          <a:srcRect r="45358"/>
          <a:stretch/>
        </p:blipFill>
        <p:spPr>
          <a:xfrm>
            <a:off x="651520" y="2268404"/>
            <a:ext cx="2904188" cy="1485900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 rotWithShape="1">
          <a:blip r:embed="rId3"/>
          <a:srcRect l="54523"/>
          <a:stretch/>
        </p:blipFill>
        <p:spPr>
          <a:xfrm>
            <a:off x="2220690" y="3990873"/>
            <a:ext cx="2543553" cy="1563656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5968" y="2477902"/>
            <a:ext cx="2310008" cy="2867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339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FEA5-6429-408C-843B-3041227FC35A}" type="slidenum">
              <a:rPr lang="fr-FR" sz="1200" smtClean="0"/>
              <a:t>8</a:t>
            </a:fld>
            <a:endParaRPr lang="fr-FR" sz="1200" dirty="0"/>
          </a:p>
        </p:txBody>
      </p:sp>
      <p:sp>
        <p:nvSpPr>
          <p:cNvPr id="2" name="Titre 1">
            <a:extLst>
              <a:ext uri="{FF2B5EF4-FFF2-40B4-BE49-F238E27FC236}">
                <a16:creationId xmlns="" xmlns:a16="http://schemas.microsoft.com/office/drawing/2014/main" id="{E323B06F-A8C7-41C2-BEA9-82EEE08C6E9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31785" y="347731"/>
            <a:ext cx="3454400" cy="470862"/>
          </a:xfrm>
        </p:spPr>
        <p:txBody>
          <a:bodyPr>
            <a:normAutofit/>
          </a:bodyPr>
          <a:lstStyle/>
          <a:p>
            <a:r>
              <a:rPr lang="fr-FR" sz="2800" b="1" u="sng" dirty="0">
                <a:solidFill>
                  <a:srgbClr val="FF0000"/>
                </a:solidFill>
                <a:latin typeface="+mn-lt"/>
              </a:rPr>
              <a:t>I. </a:t>
            </a:r>
            <a:r>
              <a:rPr lang="fr-FR" sz="2800" b="1" u="sng" dirty="0" smtClean="0">
                <a:solidFill>
                  <a:srgbClr val="FF0000"/>
                </a:solidFill>
                <a:latin typeface="+mn-lt"/>
              </a:rPr>
              <a:t>2) Caractérisation</a:t>
            </a:r>
            <a:endParaRPr lang="fr-FR" sz="2800" b="1" u="sng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" name="Espace réservé du contenu 3">
            <a:extLst>
              <a:ext uri="{FF2B5EF4-FFF2-40B4-BE49-F238E27FC236}">
                <a16:creationId xmlns="" xmlns:a16="http://schemas.microsoft.com/office/drawing/2014/main" id="{3A0B5746-05A0-4780-A43C-B5624B254A02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0" y="2582863"/>
            <a:ext cx="4938713" cy="3286125"/>
          </a:xfrm>
        </p:spPr>
        <p:txBody>
          <a:bodyPr/>
          <a:lstStyle/>
          <a:p>
            <a:endParaRPr lang="fr-FR" dirty="0"/>
          </a:p>
          <a:p>
            <a:endParaRPr lang="fr-FR" dirty="0"/>
          </a:p>
        </p:txBody>
      </p:sp>
      <p:graphicFrame>
        <p:nvGraphicFramePr>
          <p:cNvPr id="11" name="Tableau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1256656"/>
              </p:ext>
            </p:extLst>
          </p:nvPr>
        </p:nvGraphicFramePr>
        <p:xfrm>
          <a:off x="302093" y="1810266"/>
          <a:ext cx="11590987" cy="200550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454763"/>
                <a:gridCol w="6136224"/>
              </a:tblGrid>
              <a:tr h="542464">
                <a:tc>
                  <a:txBody>
                    <a:bodyPr/>
                    <a:lstStyle/>
                    <a:p>
                      <a:r>
                        <a:rPr lang="fr-FR" dirty="0" smtClean="0"/>
                        <a:t>Pour un solide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Pour un liquide</a:t>
                      </a:r>
                      <a:endParaRPr lang="fr-FR" dirty="0"/>
                    </a:p>
                  </a:txBody>
                  <a:tcPr/>
                </a:tc>
              </a:tr>
              <a:tr h="785611">
                <a:tc>
                  <a:txBody>
                    <a:bodyPr/>
                    <a:lstStyle/>
                    <a:p>
                      <a:r>
                        <a:rPr lang="fr-FR" dirty="0" smtClean="0"/>
                        <a:t>Température</a:t>
                      </a:r>
                      <a:r>
                        <a:rPr lang="fr-FR" baseline="0" dirty="0" smtClean="0"/>
                        <a:t> de fusion</a:t>
                      </a:r>
                    </a:p>
                    <a:p>
                      <a:r>
                        <a:rPr lang="fr-FR" baseline="0" dirty="0" smtClean="0"/>
                        <a:t>Chromatographie sur couche mince </a:t>
                      </a:r>
                    </a:p>
                    <a:p>
                      <a:r>
                        <a:rPr lang="fr-FR" baseline="0" dirty="0" smtClean="0"/>
                        <a:t>Spectroscopie IR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Spectre UV-visible</a:t>
                      </a:r>
                    </a:p>
                    <a:p>
                      <a:r>
                        <a:rPr lang="fr-FR" baseline="0" dirty="0" smtClean="0"/>
                        <a:t>RMN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Chromatographie sur couche mince</a:t>
                      </a:r>
                    </a:p>
                    <a:p>
                      <a:r>
                        <a:rPr lang="fr-FR" baseline="0" dirty="0" smtClean="0"/>
                        <a:t>Spectroscopie IR</a:t>
                      </a:r>
                    </a:p>
                    <a:p>
                      <a:r>
                        <a:rPr lang="fr-FR" baseline="0" dirty="0" smtClean="0"/>
                        <a:t>RMN</a:t>
                      </a:r>
                      <a:endParaRPr lang="fr-FR" dirty="0" smtClean="0"/>
                    </a:p>
                    <a:p>
                      <a:r>
                        <a:rPr lang="fr-FR" dirty="0" smtClean="0"/>
                        <a:t>Spectre UV-visible</a:t>
                      </a:r>
                    </a:p>
                    <a:p>
                      <a:r>
                        <a:rPr lang="fr-FR" dirty="0" smtClean="0"/>
                        <a:t>Indice de </a:t>
                      </a:r>
                      <a:r>
                        <a:rPr lang="fr-FR" dirty="0" err="1" smtClean="0"/>
                        <a:t>refraction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7853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FEA5-6429-408C-843B-3041227FC35A}" type="slidenum">
              <a:rPr lang="fr-FR" sz="1200" smtClean="0"/>
              <a:t>9</a:t>
            </a:fld>
            <a:endParaRPr lang="fr-FR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Espace réservé du contenu 9">
                <a:extLst>
                  <a:ext uri="{FF2B5EF4-FFF2-40B4-BE49-F238E27FC236}">
                    <a16:creationId xmlns="" xmlns:a16="http://schemas.microsoft.com/office/drawing/2014/main" id="{05E4FB35-1612-4099-81DC-0472E2AF7E41}"/>
                  </a:ext>
                </a:extLst>
              </p:cNvPr>
              <p:cNvGraphicFramePr>
                <a:graphicFrameLocks noGrp="1"/>
              </p:cNvGraphicFramePr>
              <p:nvPr>
                <p:ph sz="half" idx="4294967295"/>
                <p:extLst>
                  <p:ext uri="{D42A27DB-BD31-4B8C-83A1-F6EECF244321}">
                    <p14:modId xmlns:p14="http://schemas.microsoft.com/office/powerpoint/2010/main" val="1802893597"/>
                  </p:ext>
                </p:extLst>
              </p:nvPr>
            </p:nvGraphicFramePr>
            <p:xfrm>
              <a:off x="399245" y="1210615"/>
              <a:ext cx="11140225" cy="3567447"/>
            </p:xfrm>
            <a:graphic>
              <a:graphicData uri="http://schemas.openxmlformats.org/drawingml/2006/table">
                <a:tbl>
                  <a:tblPr firstRow="1" firstCol="1" bandRow="1">
                    <a:tableStyleId>{00A15C55-8517-42AA-B614-E9B94910E393}</a:tableStyleId>
                  </a:tblPr>
                  <a:tblGrid>
                    <a:gridCol w="1553877">
                      <a:extLst>
                        <a:ext uri="{9D8B030D-6E8A-4147-A177-3AD203B41FA5}">
                          <a16:colId xmlns="" xmlns:a16="http://schemas.microsoft.com/office/drawing/2014/main" val="2430048548"/>
                        </a:ext>
                      </a:extLst>
                    </a:gridCol>
                    <a:gridCol w="2476629">
                      <a:extLst>
                        <a:ext uri="{9D8B030D-6E8A-4147-A177-3AD203B41FA5}">
                          <a16:colId xmlns="" xmlns:a16="http://schemas.microsoft.com/office/drawing/2014/main" val="3103130470"/>
                        </a:ext>
                      </a:extLst>
                    </a:gridCol>
                    <a:gridCol w="2649748">
                      <a:extLst>
                        <a:ext uri="{9D8B030D-6E8A-4147-A177-3AD203B41FA5}">
                          <a16:colId xmlns="" xmlns:a16="http://schemas.microsoft.com/office/drawing/2014/main" val="1610323112"/>
                        </a:ext>
                      </a:extLst>
                    </a:gridCol>
                    <a:gridCol w="2241022">
                      <a:extLst>
                        <a:ext uri="{9D8B030D-6E8A-4147-A177-3AD203B41FA5}">
                          <a16:colId xmlns="" xmlns:a16="http://schemas.microsoft.com/office/drawing/2014/main" val="723180663"/>
                        </a:ext>
                      </a:extLst>
                    </a:gridCol>
                    <a:gridCol w="2218949">
                      <a:extLst>
                        <a:ext uri="{9D8B030D-6E8A-4147-A177-3AD203B41FA5}">
                          <a16:colId xmlns="" xmlns:a16="http://schemas.microsoft.com/office/drawing/2014/main" val="4116539022"/>
                        </a:ext>
                      </a:extLst>
                    </a:gridCol>
                  </a:tblGrid>
                  <a:tr h="1832109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fr-FR" sz="2400" dirty="0">
                              <a:effectLst/>
                              <a:highlight>
                                <a:srgbClr val="C0C0C0"/>
                              </a:highlight>
                            </a:rPr>
                            <a:t> </a:t>
                          </a:r>
                          <a:endParaRPr lang="fr-FR" sz="24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1470" marR="6147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fr-FR" sz="2400" dirty="0" smtClean="0">
                              <a:effectLst/>
                            </a:rPr>
                            <a:t>Acide salicylique</a:t>
                          </a:r>
                        </a:p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fr-FR" sz="2400" u="none" strike="noStrike" kern="1200" dirty="0" smtClean="0">
                              <a:effectLst/>
                            </a:rPr>
                            <a:t>C</a:t>
                          </a:r>
                          <a:r>
                            <a:rPr lang="fr-FR" sz="2400" kern="1200" baseline="-25000" dirty="0" smtClean="0">
                              <a:effectLst/>
                            </a:rPr>
                            <a:t>7</a:t>
                          </a:r>
                          <a:r>
                            <a:rPr lang="fr-FR" sz="2400" u="none" strike="noStrike" kern="1200" dirty="0" smtClean="0">
                              <a:effectLst/>
                            </a:rPr>
                            <a:t>H</a:t>
                          </a:r>
                          <a:r>
                            <a:rPr lang="fr-FR" sz="2400" kern="1200" baseline="-25000" dirty="0" smtClean="0">
                              <a:effectLst/>
                            </a:rPr>
                            <a:t>6</a:t>
                          </a:r>
                          <a:r>
                            <a:rPr lang="fr-FR" sz="2400" u="none" strike="noStrike" kern="1200" dirty="0" smtClean="0">
                              <a:effectLst/>
                            </a:rPr>
                            <a:t>O</a:t>
                          </a:r>
                          <a:r>
                            <a:rPr lang="fr-FR" sz="2400" kern="1200" baseline="-25000" dirty="0" smtClean="0">
                              <a:effectLst/>
                            </a:rPr>
                            <a:t>3</a:t>
                          </a:r>
                          <a:endParaRPr lang="fr-FR" sz="2400" b="1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1470" marR="6147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fr-FR" sz="2400" dirty="0" smtClean="0">
                              <a:effectLst/>
                            </a:rPr>
                            <a:t>Anhydride éthanoïque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2400" dirty="0" smtClean="0">
                              <a:effectLst/>
                            </a:rPr>
                            <a:t>C</a:t>
                          </a:r>
                          <a:r>
                            <a:rPr lang="fr-FR" sz="2400" baseline="-25000" dirty="0" smtClean="0">
                              <a:effectLst/>
                            </a:rPr>
                            <a:t>4</a:t>
                          </a:r>
                          <a:r>
                            <a:rPr lang="fr-FR" sz="2400" dirty="0" smtClean="0">
                              <a:effectLst/>
                            </a:rPr>
                            <a:t>H</a:t>
                          </a:r>
                          <a:r>
                            <a:rPr lang="fr-FR" sz="2400" baseline="-25000" dirty="0" smtClean="0">
                              <a:effectLst/>
                            </a:rPr>
                            <a:t>6</a:t>
                          </a:r>
                          <a:r>
                            <a:rPr lang="fr-FR" sz="2400" dirty="0" smtClean="0">
                              <a:effectLst/>
                            </a:rPr>
                            <a:t>O</a:t>
                          </a:r>
                          <a:r>
                            <a:rPr lang="fr-FR" sz="2400" baseline="-25000" dirty="0" smtClean="0">
                              <a:effectLst/>
                            </a:rPr>
                            <a:t>3</a:t>
                          </a:r>
                          <a:endParaRPr lang="fr-FR" sz="2400" dirty="0" smtClean="0">
                            <a:effectLst/>
                          </a:endParaRPr>
                        </a:p>
                        <a:p>
                          <a:pPr algn="ctr">
                            <a:spcAft>
                              <a:spcPts val="0"/>
                            </a:spcAft>
                          </a:pPr>
                          <a:endParaRPr lang="fr-FR" sz="24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1470" marR="6147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fr-FR" sz="2400" dirty="0" smtClean="0">
                              <a:effectLst/>
                            </a:rPr>
                            <a:t>Acide acétylsalicylique</a:t>
                          </a:r>
                        </a:p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fr-FR" sz="2400" u="none" strike="noStrike" kern="1200" dirty="0" smtClean="0">
                              <a:effectLst/>
                            </a:rPr>
                            <a:t>C</a:t>
                          </a:r>
                          <a:r>
                            <a:rPr lang="fr-FR" sz="2400" kern="1200" baseline="-25000" dirty="0" smtClean="0">
                              <a:effectLst/>
                            </a:rPr>
                            <a:t>9</a:t>
                          </a:r>
                          <a:r>
                            <a:rPr lang="fr-FR" sz="2400" u="none" strike="noStrike" kern="1200" dirty="0" smtClean="0">
                              <a:effectLst/>
                            </a:rPr>
                            <a:t>H</a:t>
                          </a:r>
                          <a:r>
                            <a:rPr lang="fr-FR" sz="2400" kern="1200" baseline="-25000" dirty="0" smtClean="0">
                              <a:effectLst/>
                            </a:rPr>
                            <a:t>8</a:t>
                          </a:r>
                          <a:r>
                            <a:rPr lang="fr-FR" sz="2400" u="none" strike="noStrike" kern="1200" dirty="0" smtClean="0">
                              <a:effectLst/>
                            </a:rPr>
                            <a:t>O</a:t>
                          </a:r>
                          <a:r>
                            <a:rPr lang="fr-FR" sz="2400" kern="1200" baseline="-25000" dirty="0" smtClean="0">
                              <a:effectLst/>
                            </a:rPr>
                            <a:t>4</a:t>
                          </a:r>
                          <a:endParaRPr lang="fr-FR" sz="2400" b="1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1470" marR="6147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fr-FR" sz="2400" dirty="0" smtClean="0">
                              <a:effectLst/>
                            </a:rPr>
                            <a:t>Acide éthanoïque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2400" dirty="0" smtClean="0">
                              <a:effectLst/>
                            </a:rPr>
                            <a:t>C</a:t>
                          </a:r>
                          <a:r>
                            <a:rPr lang="fr-FR" sz="2400" baseline="-25000" dirty="0" smtClean="0">
                              <a:effectLst/>
                            </a:rPr>
                            <a:t>2</a:t>
                          </a:r>
                          <a:r>
                            <a:rPr lang="fr-FR" sz="2400" dirty="0" smtClean="0">
                              <a:effectLst/>
                            </a:rPr>
                            <a:t>H</a:t>
                          </a:r>
                          <a:r>
                            <a:rPr lang="fr-FR" sz="2400" baseline="-25000" dirty="0" smtClean="0">
                              <a:effectLst/>
                            </a:rPr>
                            <a:t>4</a:t>
                          </a:r>
                          <a:r>
                            <a:rPr lang="fr-FR" sz="2400" dirty="0" smtClean="0">
                              <a:effectLst/>
                            </a:rPr>
                            <a:t>0</a:t>
                          </a:r>
                          <a:r>
                            <a:rPr lang="fr-FR" sz="2400" baseline="-25000" dirty="0" smtClean="0">
                              <a:effectLst/>
                            </a:rPr>
                            <a:t>2</a:t>
                          </a:r>
                          <a:endParaRPr lang="fr-FR" sz="2400" dirty="0" smtClean="0">
                            <a:effectLst/>
                          </a:endParaRPr>
                        </a:p>
                        <a:p>
                          <a:pPr algn="ctr">
                            <a:spcAft>
                              <a:spcPts val="0"/>
                            </a:spcAft>
                          </a:pPr>
                          <a:endParaRPr lang="fr-FR" sz="24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1470" marR="61470" marT="0" marB="0"/>
                    </a:tc>
                    <a:extLst>
                      <a:ext uri="{0D108BD9-81ED-4DB2-BD59-A6C34878D82A}">
                        <a16:rowId xmlns="" xmlns:a16="http://schemas.microsoft.com/office/drawing/2014/main" val="3801033519"/>
                      </a:ext>
                    </a:extLst>
                  </a:tr>
                  <a:tr h="578446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fr-FR" sz="2400">
                              <a:effectLst/>
                            </a:rPr>
                            <a:t>EI (mol)</a:t>
                          </a:r>
                          <a:endParaRPr lang="fr-FR" sz="240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1470" marR="6147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fr-FR" sz="2400" dirty="0" smtClean="0">
                              <a:effectLst/>
                            </a:rPr>
                            <a:t>n0</a:t>
                          </a:r>
                          <a:endParaRPr lang="fr-FR" sz="24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1470" marR="6147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fr-FR" sz="2400" dirty="0" smtClean="0">
                              <a:effectLst/>
                            </a:rPr>
                            <a:t>n0</a:t>
                          </a:r>
                          <a:endParaRPr lang="fr-FR" sz="24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1470" marR="6147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fr-FR" sz="2400">
                              <a:effectLst/>
                            </a:rPr>
                            <a:t>0</a:t>
                          </a:r>
                          <a:endParaRPr lang="fr-FR" sz="24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1470" marR="6147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fr-FR" sz="2400">
                              <a:effectLst/>
                            </a:rPr>
                            <a:t>0</a:t>
                          </a:r>
                          <a:endParaRPr lang="fr-FR" sz="24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1470" marR="61470" marT="0" marB="0"/>
                    </a:tc>
                    <a:extLst>
                      <a:ext uri="{0D108BD9-81ED-4DB2-BD59-A6C34878D82A}">
                        <a16:rowId xmlns="" xmlns:a16="http://schemas.microsoft.com/office/drawing/2014/main" val="2162358903"/>
                      </a:ext>
                    </a:extLst>
                  </a:tr>
                  <a:tr h="1156892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fr-FR" sz="2400">
                              <a:effectLst/>
                            </a:rPr>
                            <a:t>EF (mol)</a:t>
                          </a:r>
                          <a:endParaRPr lang="fr-FR" sz="240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1470" marR="6147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fr-FR" sz="2400" dirty="0" smtClean="0">
                              <a:effectLst/>
                            </a:rPr>
                            <a:t>n</a:t>
                          </a:r>
                          <a14:m>
                            <m:oMath xmlns:m="http://schemas.openxmlformats.org/officeDocument/2006/math">
                              <m:r>
                                <a:rPr lang="fr-FR" sz="2400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0 −</m:t>
                              </m:r>
                              <m:r>
                                <a:rPr lang="fr-FR" sz="2400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fr-FR" sz="2400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oMath>
                          </a14:m>
                          <a:endParaRPr lang="fr-FR" sz="24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61470" marR="6147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4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fr-FR" sz="24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0 −</m:t>
                                </m:r>
                                <m:r>
                                  <a:rPr lang="fr-FR" sz="24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fr-FR" sz="24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fr-FR" sz="24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1470" marR="6147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fr-FR" sz="2400" dirty="0"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fr-FR" sz="2400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a14:m>
                          <a:endParaRPr lang="fr-FR" sz="24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1470" marR="6147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fr-FR" sz="2400" dirty="0"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fr-FR" sz="2400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a14:m>
                          <a:endParaRPr lang="fr-FR" sz="24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1470" marR="61470" marT="0" marB="0"/>
                    </a:tc>
                    <a:extLst>
                      <a:ext uri="{0D108BD9-81ED-4DB2-BD59-A6C34878D82A}">
                        <a16:rowId xmlns="" xmlns:a16="http://schemas.microsoft.com/office/drawing/2014/main" val="62700643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Espace réservé du contenu 9">
                <a:extLst>
                  <a:ext uri="{FF2B5EF4-FFF2-40B4-BE49-F238E27FC236}">
                    <a16:creationId xmlns="" xmlns:a16="http://schemas.microsoft.com/office/drawing/2014/main" id="{05E4FB35-1612-4099-81DC-0472E2AF7E41}"/>
                  </a:ext>
                </a:extLst>
              </p:cNvPr>
              <p:cNvGraphicFramePr>
                <a:graphicFrameLocks noGrp="1"/>
              </p:cNvGraphicFramePr>
              <p:nvPr>
                <p:ph sz="half" idx="4294967295"/>
                <p:extLst>
                  <p:ext uri="{D42A27DB-BD31-4B8C-83A1-F6EECF244321}">
                    <p14:modId xmlns:p14="http://schemas.microsoft.com/office/powerpoint/2010/main" val="1802893597"/>
                  </p:ext>
                </p:extLst>
              </p:nvPr>
            </p:nvGraphicFramePr>
            <p:xfrm>
              <a:off x="399245" y="1210615"/>
              <a:ext cx="11140225" cy="3567447"/>
            </p:xfrm>
            <a:graphic>
              <a:graphicData uri="http://schemas.openxmlformats.org/drawingml/2006/table">
                <a:tbl>
                  <a:tblPr firstRow="1" firstCol="1" bandRow="1">
                    <a:tableStyleId>{00A15C55-8517-42AA-B614-E9B94910E393}</a:tableStyleId>
                  </a:tblPr>
                  <a:tblGrid>
                    <a:gridCol w="1553877">
                      <a:extLst>
                        <a:ext uri="{9D8B030D-6E8A-4147-A177-3AD203B41FA5}">
                          <a16:colId xmlns="" xmlns:a16="http://schemas.microsoft.com/office/drawing/2014/main" val="2430048548"/>
                        </a:ext>
                      </a:extLst>
                    </a:gridCol>
                    <a:gridCol w="2476629">
                      <a:extLst>
                        <a:ext uri="{9D8B030D-6E8A-4147-A177-3AD203B41FA5}">
                          <a16:colId xmlns="" xmlns:a16="http://schemas.microsoft.com/office/drawing/2014/main" val="3103130470"/>
                        </a:ext>
                      </a:extLst>
                    </a:gridCol>
                    <a:gridCol w="2649748">
                      <a:extLst>
                        <a:ext uri="{9D8B030D-6E8A-4147-A177-3AD203B41FA5}">
                          <a16:colId xmlns="" xmlns:a16="http://schemas.microsoft.com/office/drawing/2014/main" val="1610323112"/>
                        </a:ext>
                      </a:extLst>
                    </a:gridCol>
                    <a:gridCol w="2241022">
                      <a:extLst>
                        <a:ext uri="{9D8B030D-6E8A-4147-A177-3AD203B41FA5}">
                          <a16:colId xmlns="" xmlns:a16="http://schemas.microsoft.com/office/drawing/2014/main" val="723180663"/>
                        </a:ext>
                      </a:extLst>
                    </a:gridCol>
                    <a:gridCol w="2218949">
                      <a:extLst>
                        <a:ext uri="{9D8B030D-6E8A-4147-A177-3AD203B41FA5}">
                          <a16:colId xmlns="" xmlns:a16="http://schemas.microsoft.com/office/drawing/2014/main" val="4116539022"/>
                        </a:ext>
                      </a:extLst>
                    </a:gridCol>
                  </a:tblGrid>
                  <a:tr h="1832109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fr-FR" sz="2400" dirty="0">
                              <a:effectLst/>
                              <a:highlight>
                                <a:srgbClr val="C0C0C0"/>
                              </a:highlight>
                            </a:rPr>
                            <a:t> </a:t>
                          </a:r>
                          <a:endParaRPr lang="fr-FR" sz="24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1470" marR="6147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fr-FR" sz="2400" dirty="0" smtClean="0">
                              <a:effectLst/>
                            </a:rPr>
                            <a:t>Acide salicylique</a:t>
                          </a:r>
                        </a:p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fr-FR" sz="2400" u="none" strike="noStrike" kern="1200" dirty="0" smtClean="0">
                              <a:effectLst/>
                            </a:rPr>
                            <a:t>C</a:t>
                          </a:r>
                          <a:r>
                            <a:rPr lang="fr-FR" sz="2400" kern="1200" baseline="-25000" dirty="0" smtClean="0">
                              <a:effectLst/>
                            </a:rPr>
                            <a:t>7</a:t>
                          </a:r>
                          <a:r>
                            <a:rPr lang="fr-FR" sz="2400" u="none" strike="noStrike" kern="1200" dirty="0" smtClean="0">
                              <a:effectLst/>
                            </a:rPr>
                            <a:t>H</a:t>
                          </a:r>
                          <a:r>
                            <a:rPr lang="fr-FR" sz="2400" kern="1200" baseline="-25000" dirty="0" smtClean="0">
                              <a:effectLst/>
                            </a:rPr>
                            <a:t>6</a:t>
                          </a:r>
                          <a:r>
                            <a:rPr lang="fr-FR" sz="2400" u="none" strike="noStrike" kern="1200" dirty="0" smtClean="0">
                              <a:effectLst/>
                            </a:rPr>
                            <a:t>O</a:t>
                          </a:r>
                          <a:r>
                            <a:rPr lang="fr-FR" sz="2400" kern="1200" baseline="-25000" dirty="0" smtClean="0">
                              <a:effectLst/>
                            </a:rPr>
                            <a:t>3</a:t>
                          </a:r>
                          <a:endParaRPr lang="fr-FR" sz="2400" b="1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1470" marR="6147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fr-FR" sz="2400" dirty="0" smtClean="0">
                              <a:effectLst/>
                            </a:rPr>
                            <a:t>Anhydride éthanoïque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2400" dirty="0" smtClean="0">
                              <a:effectLst/>
                            </a:rPr>
                            <a:t>C</a:t>
                          </a:r>
                          <a:r>
                            <a:rPr lang="fr-FR" sz="2400" baseline="-25000" dirty="0" smtClean="0">
                              <a:effectLst/>
                            </a:rPr>
                            <a:t>4</a:t>
                          </a:r>
                          <a:r>
                            <a:rPr lang="fr-FR" sz="2400" dirty="0" smtClean="0">
                              <a:effectLst/>
                            </a:rPr>
                            <a:t>H</a:t>
                          </a:r>
                          <a:r>
                            <a:rPr lang="fr-FR" sz="2400" baseline="-25000" dirty="0" smtClean="0">
                              <a:effectLst/>
                            </a:rPr>
                            <a:t>6</a:t>
                          </a:r>
                          <a:r>
                            <a:rPr lang="fr-FR" sz="2400" dirty="0" smtClean="0">
                              <a:effectLst/>
                            </a:rPr>
                            <a:t>O</a:t>
                          </a:r>
                          <a:r>
                            <a:rPr lang="fr-FR" sz="2400" baseline="-25000" dirty="0" smtClean="0">
                              <a:effectLst/>
                            </a:rPr>
                            <a:t>3</a:t>
                          </a:r>
                          <a:endParaRPr lang="fr-FR" sz="2400" dirty="0" smtClean="0">
                            <a:effectLst/>
                          </a:endParaRPr>
                        </a:p>
                        <a:p>
                          <a:pPr algn="ctr">
                            <a:spcAft>
                              <a:spcPts val="0"/>
                            </a:spcAft>
                          </a:pPr>
                          <a:endParaRPr lang="fr-FR" sz="24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1470" marR="6147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fr-FR" sz="2400" dirty="0" smtClean="0">
                              <a:effectLst/>
                            </a:rPr>
                            <a:t>Acide acétylsalicylique</a:t>
                          </a:r>
                        </a:p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fr-FR" sz="2400" u="none" strike="noStrike" kern="1200" dirty="0" smtClean="0">
                              <a:effectLst/>
                            </a:rPr>
                            <a:t>C</a:t>
                          </a:r>
                          <a:r>
                            <a:rPr lang="fr-FR" sz="2400" kern="1200" baseline="-25000" dirty="0" smtClean="0">
                              <a:effectLst/>
                            </a:rPr>
                            <a:t>9</a:t>
                          </a:r>
                          <a:r>
                            <a:rPr lang="fr-FR" sz="2400" u="none" strike="noStrike" kern="1200" dirty="0" smtClean="0">
                              <a:effectLst/>
                            </a:rPr>
                            <a:t>H</a:t>
                          </a:r>
                          <a:r>
                            <a:rPr lang="fr-FR" sz="2400" kern="1200" baseline="-25000" dirty="0" smtClean="0">
                              <a:effectLst/>
                            </a:rPr>
                            <a:t>8</a:t>
                          </a:r>
                          <a:r>
                            <a:rPr lang="fr-FR" sz="2400" u="none" strike="noStrike" kern="1200" dirty="0" smtClean="0">
                              <a:effectLst/>
                            </a:rPr>
                            <a:t>O</a:t>
                          </a:r>
                          <a:r>
                            <a:rPr lang="fr-FR" sz="2400" kern="1200" baseline="-25000" dirty="0" smtClean="0">
                              <a:effectLst/>
                            </a:rPr>
                            <a:t>4</a:t>
                          </a:r>
                          <a:endParaRPr lang="fr-FR" sz="2400" b="1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1470" marR="6147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fr-FR" sz="2400" dirty="0" smtClean="0">
                              <a:effectLst/>
                            </a:rPr>
                            <a:t>Acide éthanoïque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2400" dirty="0" smtClean="0">
                              <a:effectLst/>
                            </a:rPr>
                            <a:t>C</a:t>
                          </a:r>
                          <a:r>
                            <a:rPr lang="fr-FR" sz="2400" baseline="-25000" dirty="0" smtClean="0">
                              <a:effectLst/>
                            </a:rPr>
                            <a:t>2</a:t>
                          </a:r>
                          <a:r>
                            <a:rPr lang="fr-FR" sz="2400" dirty="0" smtClean="0">
                              <a:effectLst/>
                            </a:rPr>
                            <a:t>H</a:t>
                          </a:r>
                          <a:r>
                            <a:rPr lang="fr-FR" sz="2400" baseline="-25000" dirty="0" smtClean="0">
                              <a:effectLst/>
                            </a:rPr>
                            <a:t>4</a:t>
                          </a:r>
                          <a:r>
                            <a:rPr lang="fr-FR" sz="2400" dirty="0" smtClean="0">
                              <a:effectLst/>
                            </a:rPr>
                            <a:t>0</a:t>
                          </a:r>
                          <a:r>
                            <a:rPr lang="fr-FR" sz="2400" baseline="-25000" dirty="0" smtClean="0">
                              <a:effectLst/>
                            </a:rPr>
                            <a:t>2</a:t>
                          </a:r>
                          <a:endParaRPr lang="fr-FR" sz="2400" dirty="0" smtClean="0">
                            <a:effectLst/>
                          </a:endParaRPr>
                        </a:p>
                        <a:p>
                          <a:pPr algn="ctr">
                            <a:spcAft>
                              <a:spcPts val="0"/>
                            </a:spcAft>
                          </a:pPr>
                          <a:endParaRPr lang="fr-FR" sz="24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1470" marR="61470" marT="0" marB="0"/>
                    </a:tc>
                    <a:extLst>
                      <a:ext uri="{0D108BD9-81ED-4DB2-BD59-A6C34878D82A}">
                        <a16:rowId xmlns="" xmlns:a16="http://schemas.microsoft.com/office/drawing/2014/main" val="3801033519"/>
                      </a:ext>
                    </a:extLst>
                  </a:tr>
                  <a:tr h="578446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fr-FR" sz="2400">
                              <a:effectLst/>
                            </a:rPr>
                            <a:t>EI (mol)</a:t>
                          </a:r>
                          <a:endParaRPr lang="fr-FR" sz="240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1470" marR="6147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fr-FR" sz="2400" dirty="0" smtClean="0">
                              <a:effectLst/>
                            </a:rPr>
                            <a:t>n0</a:t>
                          </a:r>
                          <a:endParaRPr lang="fr-FR" sz="24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1470" marR="6147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fr-FR" sz="2400" dirty="0" smtClean="0">
                              <a:effectLst/>
                            </a:rPr>
                            <a:t>n0</a:t>
                          </a:r>
                          <a:endParaRPr lang="fr-FR" sz="24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1470" marR="6147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fr-FR" sz="2400">
                              <a:effectLst/>
                            </a:rPr>
                            <a:t>0</a:t>
                          </a:r>
                          <a:endParaRPr lang="fr-FR" sz="24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1470" marR="6147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fr-FR" sz="2400">
                              <a:effectLst/>
                            </a:rPr>
                            <a:t>0</a:t>
                          </a:r>
                          <a:endParaRPr lang="fr-FR" sz="24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1470" marR="61470" marT="0" marB="0"/>
                    </a:tc>
                    <a:extLst>
                      <a:ext uri="{0D108BD9-81ED-4DB2-BD59-A6C34878D82A}">
                        <a16:rowId xmlns="" xmlns:a16="http://schemas.microsoft.com/office/drawing/2014/main" val="2162358903"/>
                      </a:ext>
                    </a:extLst>
                  </a:tr>
                  <a:tr h="1156892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fr-FR" sz="2400">
                              <a:effectLst/>
                            </a:rPr>
                            <a:t>EF (mol)</a:t>
                          </a:r>
                          <a:endParaRPr lang="fr-FR" sz="240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1470" marR="61470" marT="0" marB="0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61470" marR="61470" marT="0" marB="0">
                        <a:blipFill rotWithShape="0">
                          <a:blip r:embed="rId2"/>
                          <a:stretch>
                            <a:fillRect l="-63054" t="-216316" r="-288670" b="-10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61470" marR="61470" marT="0" marB="0">
                        <a:blipFill rotWithShape="0">
                          <a:blip r:embed="rId2"/>
                          <a:stretch>
                            <a:fillRect l="-152184" t="-216316" r="-169425" b="-10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61470" marR="61470" marT="0" marB="0">
                        <a:blipFill rotWithShape="0">
                          <a:blip r:embed="rId2"/>
                          <a:stretch>
                            <a:fillRect l="-298098" t="-216316" r="-100272" b="-10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61470" marR="61470" marT="0" marB="0">
                        <a:blipFill rotWithShape="0">
                          <a:blip r:embed="rId2"/>
                          <a:stretch>
                            <a:fillRect l="-402473" t="-216316" r="-1374" b="-10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62700643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4" name="ZoneTexte 13"/>
          <p:cNvSpPr txBox="1"/>
          <p:nvPr/>
        </p:nvSpPr>
        <p:spPr>
          <a:xfrm>
            <a:off x="150374" y="100237"/>
            <a:ext cx="35358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u="sng" dirty="0" smtClean="0">
                <a:solidFill>
                  <a:srgbClr val="FF0000"/>
                </a:solidFill>
              </a:rPr>
              <a:t>I.2) Rendement</a:t>
            </a:r>
            <a:endParaRPr lang="fr-FR" sz="2800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407262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diapo">
  <a:themeElements>
    <a:clrScheme name="Rétrospective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èmediapo" id="{36E92D43-7500-45FD-A386-5200E83A1EA6}" vid="{96980550-76B1-410E-91B0-CEDF39B4C995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Thèmediapo</Template>
  <TotalTime>1937</TotalTime>
  <Words>370</Words>
  <Application>Microsoft Office PowerPoint</Application>
  <PresentationFormat>Grand écran</PresentationFormat>
  <Paragraphs>150</Paragraphs>
  <Slides>15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0" baseType="lpstr">
      <vt:lpstr>Calibri</vt:lpstr>
      <vt:lpstr>Calibri Light</vt:lpstr>
      <vt:lpstr>Cambria Math</vt:lpstr>
      <vt:lpstr>Times New Roman</vt:lpstr>
      <vt:lpstr>Thèmediapo</vt:lpstr>
      <vt:lpstr>LC 6 – Stratégies et sélectivités en chimie organique</vt:lpstr>
      <vt:lpstr>Présentation PowerPoint</vt:lpstr>
      <vt:lpstr>Présentation PowerPoint</vt:lpstr>
      <vt:lpstr>Présentation PowerPoint</vt:lpstr>
      <vt:lpstr>I. 2) Réaction</vt:lpstr>
      <vt:lpstr>I.2) Isolement</vt:lpstr>
      <vt:lpstr>I. 2) Purification</vt:lpstr>
      <vt:lpstr>I. 2) Caractérisation</vt:lpstr>
      <vt:lpstr>Présentation PowerPoint</vt:lpstr>
      <vt:lpstr>Présentation PowerPoint</vt:lpstr>
      <vt:lpstr>II. 1) Réactifs chimiosélectifs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LC 6 :  Stratégies et sélectivités en synthèse organique</dc:title>
  <dc:creator>laurent</dc:creator>
  <cp:lastModifiedBy>alexandra d'arco</cp:lastModifiedBy>
  <cp:revision>70</cp:revision>
  <cp:lastPrinted>2019-02-04T08:12:36Z</cp:lastPrinted>
  <dcterms:created xsi:type="dcterms:W3CDTF">2019-02-03T10:26:56Z</dcterms:created>
  <dcterms:modified xsi:type="dcterms:W3CDTF">2019-05-20T13:12:43Z</dcterms:modified>
</cp:coreProperties>
</file>