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773" r:id="rId2"/>
  </p:sldMasterIdLst>
  <p:notesMasterIdLst>
    <p:notesMasterId r:id="rId16"/>
  </p:notesMasterIdLst>
  <p:handoutMasterIdLst>
    <p:handoutMasterId r:id="rId17"/>
  </p:handoutMasterIdLst>
  <p:sldIdLst>
    <p:sldId id="273" r:id="rId3"/>
    <p:sldId id="262" r:id="rId4"/>
    <p:sldId id="274" r:id="rId5"/>
    <p:sldId id="270" r:id="rId6"/>
    <p:sldId id="267" r:id="rId7"/>
    <p:sldId id="258" r:id="rId8"/>
    <p:sldId id="272" r:id="rId9"/>
    <p:sldId id="263" r:id="rId10"/>
    <p:sldId id="268" r:id="rId11"/>
    <p:sldId id="271" r:id="rId12"/>
    <p:sldId id="269" r:id="rId13"/>
    <p:sldId id="264" r:id="rId14"/>
    <p:sldId id="265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Style foncé 2 - Accentuation 3/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F9428-F0DD-4CA1-ADEC-C1BF5B59E9D4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Alexandra d'Arco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D9910-340F-4D72-8166-1D134FF7E7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60969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D3369-F868-49A1-8019-D7D417735556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Alexandra d'Arco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8A996-60B4-479D-BCA2-79EAC5E65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67495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8A996-60B4-479D-BCA2-79EAC5E6557D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Alexandra d'Arco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262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8A0D-4CED-4C21-9157-98E8B3CFFAE5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Alexandra d'Arco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F771-DAF8-4BF8-A1E8-9A2AAE769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73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91EE-E163-43B9-8137-CBD682804AD2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Alexandra d'Arco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F771-DAF8-4BF8-A1E8-9A2AAE769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75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BAEE-4569-42FE-97B2-CA0F85FB3B21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Alexandra d'Arco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F771-DAF8-4BF8-A1E8-9A2AAE769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835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F7DE-AF9B-4A87-ADED-0009ACD6F4EB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Alexandra d'Arco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F771-DAF8-4BF8-A1E8-9A2AAE769E1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405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D0E7-DD28-4A61-91C7-BEA0AA22A0BB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Alexandra d'Arco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F771-DAF8-4BF8-A1E8-9A2AAE769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137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F6E3-35B5-4ED2-AC5F-AFF4AF9BDF80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Alexandra d'Arco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F771-DAF8-4BF8-A1E8-9A2AAE769E1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341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11AE-9E94-4E89-881D-9D92EE4756BD}" type="datetime1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Alexandra d'Arco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F771-DAF8-4BF8-A1E8-9A2AAE769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497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0EF4-F27A-459B-BA88-C7E82E907DDF}" type="datetime1">
              <a:rPr lang="fr-FR" smtClean="0"/>
              <a:t>20/05/2019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Alexandra d'Arco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F771-DAF8-4BF8-A1E8-9A2AAE769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686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07CA-DFB4-49D5-8360-5247B47F70D5}" type="datetime1">
              <a:rPr lang="fr-FR" smtClean="0"/>
              <a:t>20/05/2019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Alexandra d'Arco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F771-DAF8-4BF8-A1E8-9A2AAE769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788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7368B5FD-1D8B-48E6-ACE3-F5C206506A6A}" type="datetime1">
              <a:rPr lang="fr-FR" smtClean="0"/>
              <a:t>20/05/2019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Alexandra d'Arco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7005F771-DAF8-4BF8-A1E8-9A2AAE769E1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850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7884DB-DEF9-4391-83D1-1E6E54AEAF63}" type="datetime1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Alexandra d'Arco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05F771-DAF8-4BF8-A1E8-9A2AAE769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8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17C0-354C-4277-B3DB-A2BE9B959D17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Alexandra d'Arco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F771-DAF8-4BF8-A1E8-9A2AAE769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6843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9B37-F184-44D9-9BCD-E47D742B889D}" type="datetime1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Alexandra d'Arco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F771-DAF8-4BF8-A1E8-9A2AAE769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3274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BA2-6C58-4814-8F48-6FA8C1610686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Alexandra d'Arco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F771-DAF8-4BF8-A1E8-9A2AAE769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6176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54E2-6B50-486B-957B-8436CF1A260F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Alexandra d'Arco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F771-DAF8-4BF8-A1E8-9A2AAE769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02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265D-09EE-4949-B138-7AF6C9E58D96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Alexandra d'Arco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F771-DAF8-4BF8-A1E8-9A2AAE769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0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ECA6-822C-4110-8C72-9B3FBDFA5308}" type="datetime1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Alexandra d'Arco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F771-DAF8-4BF8-A1E8-9A2AAE769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64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CB6A-ED36-44F6-9801-DA0BE3D79FD1}" type="datetime1">
              <a:rPr lang="fr-FR" smtClean="0"/>
              <a:t>20/05/2019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Alexandra d'Arco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F771-DAF8-4BF8-A1E8-9A2AAE769E1F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10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A9D1-10E7-4563-826F-0E8A3FA43228}" type="datetime1">
              <a:rPr lang="fr-FR" smtClean="0"/>
              <a:t>20/05/2019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Alexandra d'Arco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F771-DAF8-4BF8-A1E8-9A2AAE769E1F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5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DC98-E4CC-43A6-98C5-5A90F6BF0AC6}" type="datetime1">
              <a:rPr lang="fr-FR" smtClean="0"/>
              <a:t>20/05/2019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Alexandra d'Arco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F771-DAF8-4BF8-A1E8-9A2AAE769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42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4AF7-1FB1-4E66-A8F0-C7C87C9C4063}" type="datetime1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Alexandra d'Arco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F771-DAF8-4BF8-A1E8-9A2AAE769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90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5C65-1A3B-4280-BC12-D22689681396}" type="datetime1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Alexandra d'Arco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F771-DAF8-4BF8-A1E8-9A2AAE769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11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9DB8E5-A49D-4897-B951-5A3EBE40FCEE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smtClean="0"/>
              <a:t>Alexandra d'Arco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5F771-DAF8-4BF8-A1E8-9A2AAE769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11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912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29DB8E5-A49D-4897-B951-5A3EBE40FCEE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Alexandra d'Arco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7005F771-DAF8-4BF8-A1E8-9A2AAE769E1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9779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34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LC 7 - Dosages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Alexandra d’arco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F771-DAF8-4BF8-A1E8-9A2AAE769E1F}" type="slidenum">
              <a:rPr lang="fr-FR" sz="1600" smtClean="0"/>
              <a:t>1</a:t>
            </a:fld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8228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5CD3DDB-60DB-4D0E-B228-E764AACF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F771-DAF8-4BF8-A1E8-9A2AAE769E1F}" type="slidenum">
              <a:rPr lang="fr-FR" smtClean="0"/>
              <a:t>10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A8E6191F-1AC9-41C9-A8EC-BCACBB66C8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21400" y="234950"/>
            <a:ext cx="6070600" cy="795338"/>
          </a:xfrm>
        </p:spPr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Méthode de la dérivée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550DA0C6-BCA2-447B-8258-5B94E630F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52" y="1121987"/>
            <a:ext cx="5196066" cy="463380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4C9FFD5E-05B2-4F0E-BEB1-4A50DBE5B0F6}"/>
              </a:ext>
            </a:extLst>
          </p:cNvPr>
          <p:cNvSpPr txBox="1"/>
          <p:nvPr/>
        </p:nvSpPr>
        <p:spPr>
          <a:xfrm>
            <a:off x="7192933" y="2625132"/>
            <a:ext cx="3689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Déterminer le volume </a:t>
            </a:r>
            <a:r>
              <a:rPr lang="fr-FR" dirty="0" smtClean="0"/>
              <a:t>à </a:t>
            </a:r>
            <a:r>
              <a:rPr lang="fr-FR" dirty="0"/>
              <a:t>l’équivalence avec la dérivée tracée en bleu</a:t>
            </a:r>
          </a:p>
        </p:txBody>
      </p:sp>
    </p:spTree>
    <p:extLst>
      <p:ext uri="{BB962C8B-B14F-4D97-AF65-F5344CB8AC3E}">
        <p14:creationId xmlns:p14="http://schemas.microsoft.com/office/powerpoint/2010/main" val="136351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9F623BDD-A2C5-4610-BE25-2E75C33E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F771-DAF8-4BF8-A1E8-9A2AAE769E1F}" type="slidenum">
              <a:rPr lang="fr-FR" smtClean="0"/>
              <a:t>11</a:t>
            </a:fld>
            <a:endParaRPr lang="fr-FR"/>
          </a:p>
        </p:txBody>
      </p:sp>
      <p:pic>
        <p:nvPicPr>
          <p:cNvPr id="4" name="Espace réservé du contenu 5">
            <a:extLst>
              <a:ext uri="{FF2B5EF4-FFF2-40B4-BE49-F238E27FC236}">
                <a16:creationId xmlns:a16="http://schemas.microsoft.com/office/drawing/2014/main" xmlns="" id="{D4078E48-C484-45EE-992D-3E8BD3AECDD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r="10673"/>
          <a:stretch/>
        </p:blipFill>
        <p:spPr>
          <a:xfrm>
            <a:off x="0" y="198438"/>
            <a:ext cx="4692650" cy="29638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8DD9AC5-93A7-4AE3-8494-774712CE4492}"/>
              </a:ext>
            </a:extLst>
          </p:cNvPr>
          <p:cNvSpPr/>
          <p:nvPr/>
        </p:nvSpPr>
        <p:spPr>
          <a:xfrm>
            <a:off x="303177" y="2436903"/>
            <a:ext cx="1344843" cy="5666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D392EB6E-6667-4825-A37F-A9A9A15C76FD}"/>
              </a:ext>
            </a:extLst>
          </p:cNvPr>
          <p:cNvSpPr txBox="1"/>
          <p:nvPr/>
        </p:nvSpPr>
        <p:spPr>
          <a:xfrm>
            <a:off x="369690" y="2566349"/>
            <a:ext cx="1344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Conductimètre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2FEC377-D3DB-4026-A97D-8CE45C46AF17}"/>
              </a:ext>
            </a:extLst>
          </p:cNvPr>
          <p:cNvSpPr/>
          <p:nvPr/>
        </p:nvSpPr>
        <p:spPr>
          <a:xfrm>
            <a:off x="7012444" y="614662"/>
            <a:ext cx="809517" cy="360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A90AF12-F7F1-48FB-8D9C-2F503360B185}"/>
              </a:ext>
            </a:extLst>
          </p:cNvPr>
          <p:cNvSpPr/>
          <p:nvPr/>
        </p:nvSpPr>
        <p:spPr>
          <a:xfrm>
            <a:off x="7473889" y="1786608"/>
            <a:ext cx="809517" cy="360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xmlns="" id="{685064BB-B281-44AA-8104-0E9E9CA7D491}"/>
                  </a:ext>
                </a:extLst>
              </p:cNvPr>
              <p:cNvSpPr txBox="1"/>
              <p:nvPr/>
            </p:nvSpPr>
            <p:spPr>
              <a:xfrm>
                <a:off x="7036487" y="1492517"/>
                <a:ext cx="1684319" cy="668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Nitrate d’argent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𝐴𝑔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85064BB-B281-44AA-8104-0E9E9CA7D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487" y="1492517"/>
                <a:ext cx="1684319" cy="668901"/>
              </a:xfrm>
              <a:prstGeom prst="rect">
                <a:avLst/>
              </a:prstGeom>
              <a:blipFill rotWithShape="0">
                <a:blip r:embed="rId3"/>
                <a:stretch>
                  <a:fillRect l="-2888" t="-5455" r="-1083" b="-45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xmlns="" id="{573C91DF-08CC-4CCE-90A5-8E9BBD405397}"/>
                  </a:ext>
                </a:extLst>
              </p:cNvPr>
              <p:cNvSpPr txBox="1"/>
              <p:nvPr/>
            </p:nvSpPr>
            <p:spPr>
              <a:xfrm>
                <a:off x="9663473" y="1502851"/>
                <a:ext cx="206296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Chlorure de sodium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𝐶𝑙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?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𝐶𝑙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</a:t>
                </a:r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73C91DF-08CC-4CCE-90A5-8E9BBD405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3473" y="1502851"/>
                <a:ext cx="2062964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2360" t="-2479" r="-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xmlns="" id="{417C700D-1C83-4FC4-9A22-A5007B50B1B3}"/>
                  </a:ext>
                </a:extLst>
              </p:cNvPr>
              <p:cNvSpPr txBox="1"/>
              <p:nvPr/>
            </p:nvSpPr>
            <p:spPr>
              <a:xfrm>
                <a:off x="661115" y="3422428"/>
                <a:ext cx="10869769" cy="424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𝑨𝒈</m:t>
                          </m:r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𝒂𝒒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            +           </m:t>
                      </m:r>
                      <m:sSubSup>
                        <m:sSubSupPr>
                          <m:ctrlPr>
                            <a:rPr lang="fr-FR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𝑪𝒍</m:t>
                          </m:r>
                        </m:e>
                        <m:sub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𝒂𝒒</m:t>
                          </m:r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</m:sup>
                      </m:sSubSup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                   </m:t>
                          </m:r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𝑨𝒈𝑪𝒍</m:t>
                          </m:r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17C700D-1C83-4FC4-9A22-A5007B50B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15" y="3422428"/>
                <a:ext cx="10869769" cy="424347"/>
              </a:xfrm>
              <a:prstGeom prst="rect">
                <a:avLst/>
              </a:prstGeom>
              <a:blipFill rotWithShape="0">
                <a:blip r:embed="rId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au 11">
                <a:extLst>
                  <a:ext uri="{FF2B5EF4-FFF2-40B4-BE49-F238E27FC236}">
                    <a16:creationId xmlns:a16="http://schemas.microsoft.com/office/drawing/2014/main" xmlns="" id="{414769A2-833A-4355-BF1F-6BE146D39B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6179157"/>
                  </p:ext>
                </p:extLst>
              </p:nvPr>
            </p:nvGraphicFramePr>
            <p:xfrm>
              <a:off x="1714533" y="3944068"/>
              <a:ext cx="8230660" cy="16768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3493">
                      <a:extLst>
                        <a:ext uri="{9D8B030D-6E8A-4147-A177-3AD203B41FA5}">
                          <a16:colId xmlns:a16="http://schemas.microsoft.com/office/drawing/2014/main" xmlns="" val="2081460833"/>
                        </a:ext>
                      </a:extLst>
                    </a:gridCol>
                    <a:gridCol w="2192085">
                      <a:extLst>
                        <a:ext uri="{9D8B030D-6E8A-4147-A177-3AD203B41FA5}">
                          <a16:colId xmlns:a16="http://schemas.microsoft.com/office/drawing/2014/main" xmlns="" val="1151522659"/>
                        </a:ext>
                      </a:extLst>
                    </a:gridCol>
                    <a:gridCol w="1918952">
                      <a:extLst>
                        <a:ext uri="{9D8B030D-6E8A-4147-A177-3AD203B41FA5}">
                          <a16:colId xmlns:a16="http://schemas.microsoft.com/office/drawing/2014/main" xmlns="" val="1961206662"/>
                        </a:ext>
                      </a:extLst>
                    </a:gridCol>
                    <a:gridCol w="2896130">
                      <a:extLst>
                        <a:ext uri="{9D8B030D-6E8A-4147-A177-3AD203B41FA5}">
                          <a16:colId xmlns:a16="http://schemas.microsoft.com/office/drawing/2014/main" xmlns="" val="297980445"/>
                        </a:ext>
                      </a:extLst>
                    </a:gridCol>
                  </a:tblGrid>
                  <a:tr h="838449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V=0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𝐶𝑙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𝐶𝑙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573734449"/>
                      </a:ext>
                    </a:extLst>
                  </a:tr>
                  <a:tr h="838449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V=</a:t>
                          </a:r>
                          <a:r>
                            <a:rPr lang="fr-FR" dirty="0" err="1"/>
                            <a:t>Véq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𝐶𝑙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𝐶𝑙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ξ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é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~ </m:t>
                              </m:r>
                            </m:oMath>
                          </a14:m>
                          <a:r>
                            <a:rPr lang="fr-F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𝐴𝑔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b>
                                    </m:s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é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ξ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é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~ </m:t>
                                </m:r>
                                <m:r>
                                  <m:rPr>
                                    <m:nor/>
                                  </m:rPr>
                                  <a:rPr lang="fr-FR" dirty="0"/>
                                  <m:t>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ξ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é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0339983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au 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14769A2-833A-4355-BF1F-6BE146D39B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6179157"/>
                  </p:ext>
                </p:extLst>
              </p:nvPr>
            </p:nvGraphicFramePr>
            <p:xfrm>
              <a:off x="1714533" y="3944068"/>
              <a:ext cx="8230660" cy="16768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349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81460833"/>
                        </a:ext>
                      </a:extLst>
                    </a:gridCol>
                    <a:gridCol w="219208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151522659"/>
                        </a:ext>
                      </a:extLst>
                    </a:gridCol>
                    <a:gridCol w="191895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961206662"/>
                        </a:ext>
                      </a:extLst>
                    </a:gridCol>
                    <a:gridCol w="289613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97980445"/>
                        </a:ext>
                      </a:extLst>
                    </a:gridCol>
                  </a:tblGrid>
                  <a:tr h="838449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V=0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56111" t="-3597" r="-220000" b="-1007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573734449"/>
                      </a:ext>
                    </a:extLst>
                  </a:tr>
                  <a:tr h="838449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V=</a:t>
                          </a:r>
                          <a:r>
                            <a:rPr lang="fr-FR" dirty="0" err="1"/>
                            <a:t>Véq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56111" t="-104348" r="-220000" b="-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78413" t="-104348" r="-151429" b="-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84632" t="-104348" r="-421" b="-14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0339983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xmlns="" id="{50F34597-BB7D-4941-AB5C-7C0EE5E7C0D5}"/>
                  </a:ext>
                </a:extLst>
              </p:cNvPr>
              <p:cNvSpPr txBox="1"/>
              <p:nvPr/>
            </p:nvSpPr>
            <p:spPr>
              <a:xfrm>
                <a:off x="3930348" y="5715201"/>
                <a:ext cx="5357611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A l’équivalence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𝐶𝑙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𝐴𝑔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0F34597-BB7D-4941-AB5C-7C0EE5E7C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348" y="5715201"/>
                <a:ext cx="5357611" cy="390748"/>
              </a:xfrm>
              <a:prstGeom prst="rect">
                <a:avLst/>
              </a:prstGeom>
              <a:blipFill rotWithShape="0">
                <a:blip r:embed="rId7"/>
                <a:stretch>
                  <a:fillRect l="-1024" t="-7813" b="-203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BFF45F3B-1126-468F-A19B-524C7D19E56E}"/>
              </a:ext>
            </a:extLst>
          </p:cNvPr>
          <p:cNvSpPr txBox="1"/>
          <p:nvPr/>
        </p:nvSpPr>
        <p:spPr>
          <a:xfrm>
            <a:off x="4729645" y="115271"/>
            <a:ext cx="75586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70C0"/>
                </a:solidFill>
                <a:latin typeface="+mj-lt"/>
              </a:rPr>
              <a:t>Titrage conductimétrique des ions chlorures</a:t>
            </a: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82302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xmlns="" id="{17B9FF06-C6AA-4FB0-84D6-39BE06F4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F771-DAF8-4BF8-A1E8-9A2AAE769E1F}" type="slidenum">
              <a:rPr lang="fr-FR" smtClean="0"/>
              <a:t>12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7CF2688D-130B-45E0-8FDA-63B641D9843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153988"/>
            <a:ext cx="10515600" cy="695325"/>
          </a:xfrm>
        </p:spPr>
        <p:txBody>
          <a:bodyPr>
            <a:normAutofit/>
          </a:bodyPr>
          <a:lstStyle/>
          <a:p>
            <a:pPr algn="ctr"/>
            <a:r>
              <a:rPr lang="fr-FR" sz="4400" dirty="0">
                <a:solidFill>
                  <a:srgbClr val="0070C0"/>
                </a:solidFill>
              </a:rPr>
              <a:t>Evolution des espèces dans la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au 2">
                <a:extLst>
                  <a:ext uri="{FF2B5EF4-FFF2-40B4-BE49-F238E27FC236}">
                    <a16:creationId xmlns:a16="http://schemas.microsoft.com/office/drawing/2014/main" xmlns="" id="{F8B8AEAC-9839-4959-9319-65B136DDC4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2032254"/>
                  </p:ext>
                </p:extLst>
              </p:nvPr>
            </p:nvGraphicFramePr>
            <p:xfrm>
              <a:off x="803319" y="1254748"/>
              <a:ext cx="10765665" cy="30522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44710">
                      <a:extLst>
                        <a:ext uri="{9D8B030D-6E8A-4147-A177-3AD203B41FA5}">
                          <a16:colId xmlns:a16="http://schemas.microsoft.com/office/drawing/2014/main" xmlns="" val="1321986155"/>
                        </a:ext>
                      </a:extLst>
                    </a:gridCol>
                    <a:gridCol w="1571222">
                      <a:extLst>
                        <a:ext uri="{9D8B030D-6E8A-4147-A177-3AD203B41FA5}">
                          <a16:colId xmlns:a16="http://schemas.microsoft.com/office/drawing/2014/main" xmlns="" val="504789787"/>
                        </a:ext>
                      </a:extLst>
                    </a:gridCol>
                    <a:gridCol w="1545464">
                      <a:extLst>
                        <a:ext uri="{9D8B030D-6E8A-4147-A177-3AD203B41FA5}">
                          <a16:colId xmlns:a16="http://schemas.microsoft.com/office/drawing/2014/main" xmlns="" val="702580865"/>
                        </a:ext>
                      </a:extLst>
                    </a:gridCol>
                    <a:gridCol w="1687132">
                      <a:extLst>
                        <a:ext uri="{9D8B030D-6E8A-4147-A177-3AD203B41FA5}">
                          <a16:colId xmlns:a16="http://schemas.microsoft.com/office/drawing/2014/main" xmlns="" val="3318295833"/>
                        </a:ext>
                      </a:extLst>
                    </a:gridCol>
                    <a:gridCol w="4017137">
                      <a:extLst>
                        <a:ext uri="{9D8B030D-6E8A-4147-A177-3AD203B41FA5}">
                          <a16:colId xmlns:a16="http://schemas.microsoft.com/office/drawing/2014/main" xmlns="" val="3118160417"/>
                        </a:ext>
                      </a:extLst>
                    </a:gridCol>
                  </a:tblGrid>
                  <a:tr h="449809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Espèce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 NO3-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Ag+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Cl-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20554225"/>
                      </a:ext>
                    </a:extLst>
                  </a:tr>
                  <a:tr h="1314597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Variation des ions dans la solution pour V &lt; V eq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La conductivité globale diminue</a:t>
                          </a:r>
                        </a:p>
                        <a:p>
                          <a:endParaRPr lang="fr-FR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𝐶𝑙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p>
                                    </m:sSup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𝐶𝑙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𝑁𝑂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p>
                                    </m:sSup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093552927"/>
                      </a:ext>
                    </a:extLst>
                  </a:tr>
                  <a:tr h="12878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/>
                            <a:t>Variation de la conductivité pour V &gt; V eq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La conductivité globale augmente</a:t>
                          </a:r>
                        </a:p>
                        <a:p>
                          <a:endParaRPr lang="fr-FR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𝐴𝑔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p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𝐴𝑔</m:t>
                                        </m:r>
                                      </m:e>
                                      <m:sup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𝑁𝑂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p>
                                    </m:sSup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fr-FR" dirty="0"/>
                        </a:p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5098611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au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8B8AEAC-9839-4959-9319-65B136DDC4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2032254"/>
                  </p:ext>
                </p:extLst>
              </p:nvPr>
            </p:nvGraphicFramePr>
            <p:xfrm>
              <a:off x="803319" y="1254748"/>
              <a:ext cx="10765665" cy="30522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4471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321986155"/>
                        </a:ext>
                      </a:extLst>
                    </a:gridCol>
                    <a:gridCol w="157122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504789787"/>
                        </a:ext>
                      </a:extLst>
                    </a:gridCol>
                    <a:gridCol w="154546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702580865"/>
                        </a:ext>
                      </a:extLst>
                    </a:gridCol>
                    <a:gridCol w="168713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318295833"/>
                        </a:ext>
                      </a:extLst>
                    </a:gridCol>
                    <a:gridCol w="401713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118160417"/>
                        </a:ext>
                      </a:extLst>
                    </a:gridCol>
                  </a:tblGrid>
                  <a:tr h="449809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Espèce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 NO3-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Ag+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Cl-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720554225"/>
                      </a:ext>
                    </a:extLst>
                  </a:tr>
                  <a:tr h="1314597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Variation des ions dans la solution pour V &lt; V eq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68285" t="-36574" r="-303" b="-990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093552927"/>
                      </a:ext>
                    </a:extLst>
                  </a:tr>
                  <a:tr h="12878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/>
                            <a:t>Variation de la conductivité pour V &gt; V eq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68285" t="-139151" r="-303" b="-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5098611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D6753A4D-FB16-4BE5-A48E-764900963BA1}"/>
              </a:ext>
            </a:extLst>
          </p:cNvPr>
          <p:cNvSpPr txBox="1"/>
          <p:nvPr/>
        </p:nvSpPr>
        <p:spPr>
          <a:xfrm>
            <a:off x="731219" y="458670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λ°(</a:t>
            </a:r>
            <a:r>
              <a:rPr lang="fr-FR" dirty="0"/>
              <a:t>Cl- ) = 7,63 mS.m2 </a:t>
            </a:r>
            <a:r>
              <a:rPr lang="fr-FR" dirty="0" smtClean="0"/>
              <a:t>mol-1 ;  </a:t>
            </a:r>
            <a:r>
              <a:rPr lang="el-GR" dirty="0" smtClean="0"/>
              <a:t>λ</a:t>
            </a:r>
            <a:r>
              <a:rPr lang="el-GR" dirty="0"/>
              <a:t>°(</a:t>
            </a:r>
            <a:r>
              <a:rPr lang="fr-FR" dirty="0"/>
              <a:t>Ag+) = 6,19 mS.m2 </a:t>
            </a:r>
            <a:r>
              <a:rPr lang="fr-FR" dirty="0" smtClean="0"/>
              <a:t>mol-1 ;  </a:t>
            </a:r>
            <a:r>
              <a:rPr lang="el-GR" dirty="0" smtClean="0"/>
              <a:t>λ</a:t>
            </a:r>
            <a:r>
              <a:rPr lang="el-GR" dirty="0"/>
              <a:t>°(</a:t>
            </a:r>
            <a:r>
              <a:rPr lang="fr-FR" dirty="0"/>
              <a:t>NO3-)= 7,14 mS.m2 mol-1 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xmlns="" id="{B9E7AC02-30E0-4498-A077-1A118C8606A3}"/>
              </a:ext>
            </a:extLst>
          </p:cNvPr>
          <p:cNvCxnSpPr>
            <a:cxnSpLocks/>
          </p:cNvCxnSpPr>
          <p:nvPr/>
        </p:nvCxnSpPr>
        <p:spPr>
          <a:xfrm flipV="1">
            <a:off x="3112388" y="2064277"/>
            <a:ext cx="991673" cy="6975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xmlns="" id="{F1455E52-3CBD-432E-8FA8-4FC5C93F6A0E}"/>
              </a:ext>
            </a:extLst>
          </p:cNvPr>
          <p:cNvCxnSpPr>
            <a:cxnSpLocks/>
          </p:cNvCxnSpPr>
          <p:nvPr/>
        </p:nvCxnSpPr>
        <p:spPr>
          <a:xfrm>
            <a:off x="4649270" y="2367178"/>
            <a:ext cx="9916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xmlns="" id="{D255AF82-3F74-4343-B878-B314B5AC5DA4}"/>
              </a:ext>
            </a:extLst>
          </p:cNvPr>
          <p:cNvCxnSpPr>
            <a:cxnSpLocks/>
          </p:cNvCxnSpPr>
          <p:nvPr/>
        </p:nvCxnSpPr>
        <p:spPr>
          <a:xfrm>
            <a:off x="6186152" y="2162709"/>
            <a:ext cx="991673" cy="661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xmlns="" id="{A151DCA8-CF0A-46E6-BA2F-8037663B5A79}"/>
              </a:ext>
            </a:extLst>
          </p:cNvPr>
          <p:cNvCxnSpPr>
            <a:cxnSpLocks/>
          </p:cNvCxnSpPr>
          <p:nvPr/>
        </p:nvCxnSpPr>
        <p:spPr>
          <a:xfrm flipV="1">
            <a:off x="3112387" y="3283759"/>
            <a:ext cx="991673" cy="6975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xmlns="" id="{36C0F024-0C16-47A1-A586-B8D78E5FC9E2}"/>
              </a:ext>
            </a:extLst>
          </p:cNvPr>
          <p:cNvCxnSpPr>
            <a:cxnSpLocks/>
          </p:cNvCxnSpPr>
          <p:nvPr/>
        </p:nvCxnSpPr>
        <p:spPr>
          <a:xfrm flipV="1">
            <a:off x="4649270" y="3283759"/>
            <a:ext cx="991673" cy="6975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xmlns="" id="{244702E7-77CE-4F50-885E-9C2B49035FEB}"/>
              </a:ext>
            </a:extLst>
          </p:cNvPr>
          <p:cNvCxnSpPr>
            <a:cxnSpLocks/>
          </p:cNvCxnSpPr>
          <p:nvPr/>
        </p:nvCxnSpPr>
        <p:spPr>
          <a:xfrm>
            <a:off x="6347135" y="3657187"/>
            <a:ext cx="9423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94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587B562F-03AA-47C4-9852-46A6D980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F771-DAF8-4BF8-A1E8-9A2AAE769E1F}" type="slidenum">
              <a:rPr lang="fr-FR" smtClean="0"/>
              <a:t>13</a:t>
            </a:fld>
            <a:endParaRPr lang="fr-FR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xmlns="" id="{F0BE0A85-D6B9-49E3-976D-4A875553096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 rot="16200000">
            <a:off x="3655610" y="-1219994"/>
            <a:ext cx="4621212" cy="706120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7F5B0C88-2781-4345-8AC8-45204A7642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62" r="27562"/>
          <a:stretch/>
        </p:blipFill>
        <p:spPr>
          <a:xfrm rot="16200000">
            <a:off x="4980012" y="534817"/>
            <a:ext cx="1738649" cy="916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I.2) Dosage par spectrophotométrie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B23740DA-6581-4A35-9B5C-CCEF84B9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F771-DAF8-4BF8-A1E8-9A2AAE769E1F}" type="slidenum">
              <a:rPr lang="fr-FR" smtClean="0"/>
              <a:t>2</a:t>
            </a:fld>
            <a:endParaRPr lang="fr-FR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xmlns="" id="{55C5CB98-E075-4C8F-8573-A197DE8883E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48906699"/>
              </p:ext>
            </p:extLst>
          </p:nvPr>
        </p:nvGraphicFramePr>
        <p:xfrm>
          <a:off x="1154083" y="1297215"/>
          <a:ext cx="10058400" cy="4430332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208525795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379585085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347217457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67360094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91486497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4076988042"/>
                    </a:ext>
                  </a:extLst>
                </a:gridCol>
              </a:tblGrid>
              <a:tr h="76211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Tube à essais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1161472"/>
                  </a:ext>
                </a:extLst>
              </a:tr>
              <a:tr h="131486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Volume V de solutions S2 de colorant (en </a:t>
                      </a:r>
                      <a:r>
                        <a:rPr lang="fr-F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mL</a:t>
                      </a: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fr-FR" sz="180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fr-FR" sz="180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93031050"/>
                  </a:ext>
                </a:extLst>
              </a:tr>
              <a:tr h="103849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Volume V’ d’eau distillé (en </a:t>
                      </a:r>
                      <a:r>
                        <a:rPr lang="fr-F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mL</a:t>
                      </a: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fr-FR" sz="180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fr-FR" sz="180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2308743"/>
                  </a:ext>
                </a:extLst>
              </a:tr>
              <a:tr h="131486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Concentration de E131 dans S2 (en mol/L)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dirty="0">
                          <a:effectLst/>
                          <a:latin typeface="+mn-lt"/>
                        </a:rPr>
                        <a:t/>
                      </a:r>
                      <a:br>
                        <a:rPr lang="fr-FR" sz="1800" dirty="0">
                          <a:effectLst/>
                          <a:latin typeface="+mn-lt"/>
                        </a:rPr>
                      </a:b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>
                          <a:effectLst/>
                          <a:latin typeface="+mn-lt"/>
                        </a:rPr>
                        <a:t/>
                      </a:r>
                      <a:br>
                        <a:rPr lang="fr-FR" sz="1800">
                          <a:effectLst/>
                          <a:latin typeface="+mn-lt"/>
                        </a:rPr>
                      </a:br>
                      <a:endParaRPr lang="fr-FR" sz="180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dirty="0">
                          <a:effectLst/>
                          <a:latin typeface="+mn-lt"/>
                        </a:rPr>
                        <a:t/>
                      </a:r>
                      <a:br>
                        <a:rPr lang="fr-FR" sz="1800" dirty="0">
                          <a:effectLst/>
                          <a:latin typeface="+mn-lt"/>
                        </a:rPr>
                      </a:b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dirty="0">
                          <a:effectLst/>
                          <a:latin typeface="+mn-lt"/>
                        </a:rPr>
                        <a:t/>
                      </a:r>
                      <a:br>
                        <a:rPr lang="fr-FR" sz="1800" dirty="0">
                          <a:effectLst/>
                          <a:latin typeface="+mn-lt"/>
                        </a:rPr>
                      </a:b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dirty="0">
                          <a:effectLst/>
                          <a:latin typeface="+mn-lt"/>
                        </a:rPr>
                        <a:t/>
                      </a:r>
                      <a:br>
                        <a:rPr lang="fr-FR" sz="1800" dirty="0">
                          <a:effectLst/>
                          <a:latin typeface="+mn-lt"/>
                        </a:rPr>
                      </a:b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79925830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249ADCC5-EFDD-440C-85C4-40B4AE8D1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85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I.3) Dosage par </a:t>
            </a:r>
            <a:r>
              <a:rPr lang="fr-FR" dirty="0">
                <a:solidFill>
                  <a:schemeClr val="tx1"/>
                </a:solidFill>
              </a:rPr>
              <a:t>spectrophotométrie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F771-DAF8-4BF8-A1E8-9A2AAE769E1F}" type="slidenum">
              <a:rPr lang="fr-FR" smtClean="0"/>
              <a:t>3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xmlns="" id="{B7228DAA-38F2-4305-8824-9640036FA6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8185149"/>
                  </p:ext>
                </p:extLst>
              </p:nvPr>
            </p:nvGraphicFramePr>
            <p:xfrm>
              <a:off x="2391070" y="1162429"/>
              <a:ext cx="7470820" cy="511282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08415">
                      <a:extLst>
                        <a:ext uri="{9D8B030D-6E8A-4147-A177-3AD203B41FA5}">
                          <a16:colId xmlns:a16="http://schemas.microsoft.com/office/drawing/2014/main" xmlns="" val="1467818540"/>
                        </a:ext>
                      </a:extLst>
                    </a:gridCol>
                    <a:gridCol w="4462405">
                      <a:extLst>
                        <a:ext uri="{9D8B030D-6E8A-4147-A177-3AD203B41FA5}">
                          <a16:colId xmlns:a16="http://schemas.microsoft.com/office/drawing/2014/main" xmlns="" val="3984261402"/>
                        </a:ext>
                      </a:extLst>
                    </a:gridCol>
                  </a:tblGrid>
                  <a:tr h="758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Technique </a:t>
                          </a:r>
                          <a:r>
                            <a:rPr lang="fr-FR" dirty="0" smtClean="0"/>
                            <a:t>utilisée</a:t>
                          </a:r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Spectrophotométrie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834227265"/>
                      </a:ext>
                    </a:extLst>
                  </a:tr>
                  <a:tr h="857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Phénomène mis en jeu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Absorption de la lumière</a:t>
                          </a:r>
                        </a:p>
                        <a:p>
                          <a:pPr algn="ctr"/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425427444"/>
                      </a:ext>
                    </a:extLst>
                  </a:tr>
                  <a:tr h="758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Nature des espèces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Espèce colorée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183946195"/>
                      </a:ext>
                    </a:extLst>
                  </a:tr>
                  <a:tr h="2055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Relation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i="1" dirty="0" smtClean="0">
                              <a:latin typeface="Cambria Math" panose="02040503050406030204" pitchFamily="18" charset="0"/>
                            </a:rPr>
                            <a:t>Loi de </a:t>
                          </a:r>
                          <a:r>
                            <a:rPr lang="fr-FR" i="1" dirty="0" err="1" smtClean="0">
                              <a:latin typeface="Cambria Math" panose="02040503050406030204" pitchFamily="18" charset="0"/>
                            </a:rPr>
                            <a:t>Beer</a:t>
                          </a:r>
                          <a:r>
                            <a:rPr lang="fr-FR" i="1" dirty="0" smtClean="0">
                              <a:latin typeface="Cambria Math" panose="02040503050406030204" pitchFamily="18" charset="0"/>
                            </a:rPr>
                            <a:t>-Lambert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b="0" i="1" smtClean="0">
                                            <a:latin typeface="Cambria Math" panose="02040503050406030204" pitchFamily="18" charset="0"/>
                                          </a:rPr>
                                          <m:t>ε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l-GR" b="0" i="1" smtClean="0"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/>
                            <a:t> : coefficient d’absorption molaire </a:t>
                          </a:r>
                          <a:r>
                            <a:rPr lang="fr-FR" sz="16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oMath>
                          </a14:m>
                          <a:r>
                            <a:rPr lang="fr-FR" sz="1600" dirty="0"/>
                            <a:t>.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𝑚𝑜𝑙</m:t>
                                  </m:r>
                                </m:e>
                                <m:sup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𝑐𝑚</m:t>
                                  </m:r>
                                </m:e>
                                <m:sup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sz="1600" dirty="0"/>
                            <a:t>)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fr-FR" sz="1600" dirty="0"/>
                            <a:t> : longueur de la cuve (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r>
                            <a:rPr lang="fr-FR" sz="1600" dirty="0"/>
                            <a:t>)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fr-FR" sz="1600" dirty="0"/>
                            <a:t> : concentration (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oMath>
                          </a14:m>
                          <a:r>
                            <a:rPr lang="fr-FR" sz="1600" dirty="0"/>
                            <a:t>.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sz="1600" dirty="0"/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52554000"/>
                      </a:ext>
                    </a:extLst>
                  </a:tr>
                  <a:tr h="6054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Grandeur physique mesurée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l-GR" sz="24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7251732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7228DAA-38F2-4305-8824-9640036FA6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8185149"/>
                  </p:ext>
                </p:extLst>
              </p:nvPr>
            </p:nvGraphicFramePr>
            <p:xfrm>
              <a:off x="2391070" y="1162429"/>
              <a:ext cx="7470820" cy="511282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0841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467818540"/>
                        </a:ext>
                      </a:extLst>
                    </a:gridCol>
                    <a:gridCol w="446240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984261402"/>
                        </a:ext>
                      </a:extLst>
                    </a:gridCol>
                  </a:tblGrid>
                  <a:tr h="758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Technique </a:t>
                          </a:r>
                          <a:r>
                            <a:rPr lang="fr-FR" dirty="0" smtClean="0"/>
                            <a:t>utilisée</a:t>
                          </a:r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Spectrophotométrie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834227265"/>
                      </a:ext>
                    </a:extLst>
                  </a:tr>
                  <a:tr h="857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Phénomène mis en jeu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Absorption de la lumière</a:t>
                          </a:r>
                        </a:p>
                        <a:p>
                          <a:pPr algn="ctr"/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425427444"/>
                      </a:ext>
                    </a:extLst>
                  </a:tr>
                  <a:tr h="758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Nature des espèces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Espèce colorée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183946195"/>
                      </a:ext>
                    </a:extLst>
                  </a:tr>
                  <a:tr h="2132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Relation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7623" t="-111396" r="-273" b="-287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52554000"/>
                      </a:ext>
                    </a:extLst>
                  </a:tr>
                  <a:tr h="6054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Grandeur physique mesurée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7623" t="-749495" r="-273" b="-20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7251732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5611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I.3) Dosage par conductimétrie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2A1597A0-15FD-4F6D-AFA4-F1B79219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F771-DAF8-4BF8-A1E8-9A2AAE769E1F}" type="slidenum">
              <a:rPr lang="fr-FR" smtClean="0"/>
              <a:t>4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xmlns="" id="{7693BAAC-D68B-4A75-9A96-D9F6BB49DF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6865416"/>
                  </p:ext>
                </p:extLst>
              </p:nvPr>
            </p:nvGraphicFramePr>
            <p:xfrm>
              <a:off x="838200" y="1104408"/>
              <a:ext cx="6846945" cy="47560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392514">
                      <a:extLst>
                        <a:ext uri="{9D8B030D-6E8A-4147-A177-3AD203B41FA5}">
                          <a16:colId xmlns:a16="http://schemas.microsoft.com/office/drawing/2014/main" xmlns="" val="153382967"/>
                        </a:ext>
                      </a:extLst>
                    </a:gridCol>
                    <a:gridCol w="3454431">
                      <a:extLst>
                        <a:ext uri="{9D8B030D-6E8A-4147-A177-3AD203B41FA5}">
                          <a16:colId xmlns:a16="http://schemas.microsoft.com/office/drawing/2014/main" xmlns="" val="329150239"/>
                        </a:ext>
                      </a:extLst>
                    </a:gridCol>
                  </a:tblGrid>
                  <a:tr h="88144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FR" dirty="0"/>
                            <a:t>Technique </a:t>
                          </a:r>
                          <a:r>
                            <a:rPr lang="fr-FR" dirty="0" smtClean="0"/>
                            <a:t>utilisée</a:t>
                          </a:r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Spectrophotométrie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84330285"/>
                      </a:ext>
                    </a:extLst>
                  </a:tr>
                  <a:tr h="99699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FR" dirty="0"/>
                            <a:t>Phénomène mis en jeu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Absorption de la lumière</a:t>
                          </a:r>
                        </a:p>
                        <a:p>
                          <a:pPr algn="ctr"/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41174541"/>
                      </a:ext>
                    </a:extLst>
                  </a:tr>
                  <a:tr h="88144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FR" dirty="0"/>
                            <a:t>Nature des espèces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Espèce colorée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811226461"/>
                      </a:ext>
                    </a:extLst>
                  </a:tr>
                  <a:tr h="88144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FR" dirty="0"/>
                            <a:t>Relation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i="1" dirty="0" smtClean="0">
                              <a:latin typeface="+mn-lt"/>
                            </a:rPr>
                            <a:t>Loi de </a:t>
                          </a:r>
                          <a:r>
                            <a:rPr lang="fr-FR" i="1" dirty="0" err="1" smtClean="0">
                              <a:latin typeface="+mn-lt"/>
                            </a:rPr>
                            <a:t>Beer</a:t>
                          </a:r>
                          <a:r>
                            <a:rPr lang="fr-FR" i="1" dirty="0" smtClean="0">
                              <a:latin typeface="+mn-lt"/>
                            </a:rPr>
                            <a:t>-Lambert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b="0" i="1" smtClean="0">
                                            <a:latin typeface="Cambria Math" panose="02040503050406030204" pitchFamily="18" charset="0"/>
                                          </a:rPr>
                                          <m:t>ε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l-GR" b="0" i="1" smtClean="0"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313815486"/>
                      </a:ext>
                    </a:extLst>
                  </a:tr>
                  <a:tr h="88144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FR" dirty="0"/>
                            <a:t>Grandeur physique mesurée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l-GR" sz="24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38369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693BAAC-D68B-4A75-9A96-D9F6BB49DF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6865416"/>
                  </p:ext>
                </p:extLst>
              </p:nvPr>
            </p:nvGraphicFramePr>
            <p:xfrm>
              <a:off x="838200" y="1104408"/>
              <a:ext cx="6846945" cy="47560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39251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53382967"/>
                        </a:ext>
                      </a:extLst>
                    </a:gridCol>
                    <a:gridCol w="345443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29150239"/>
                        </a:ext>
                      </a:extLst>
                    </a:gridCol>
                  </a:tblGrid>
                  <a:tr h="88144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FR" dirty="0"/>
                            <a:t>Technique </a:t>
                          </a:r>
                          <a:r>
                            <a:rPr lang="fr-FR" dirty="0" smtClean="0"/>
                            <a:t>utilisée</a:t>
                          </a:r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Spectrophotométrie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84330285"/>
                      </a:ext>
                    </a:extLst>
                  </a:tr>
                  <a:tr h="99699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FR" dirty="0"/>
                            <a:t>Phénomène mis en jeu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Absorption de la lumière</a:t>
                          </a:r>
                        </a:p>
                        <a:p>
                          <a:pPr algn="ctr"/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541174541"/>
                      </a:ext>
                    </a:extLst>
                  </a:tr>
                  <a:tr h="88144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FR" dirty="0"/>
                            <a:t>Nature des espèces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Espèce colorée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811226461"/>
                      </a:ext>
                    </a:extLst>
                  </a:tr>
                  <a:tr h="11146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FR" dirty="0"/>
                            <a:t>Relation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8413" t="-248087" r="-353" b="-803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313815486"/>
                      </a:ext>
                    </a:extLst>
                  </a:tr>
                  <a:tr h="88144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FR" dirty="0"/>
                            <a:t>Grandeur physique mesurée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8413" t="-439310" r="-353" b="-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73836908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xmlns="" id="{6FBDFCAB-262F-4B58-85C2-C82612DBA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087873"/>
              </p:ext>
            </p:extLst>
          </p:nvPr>
        </p:nvGraphicFramePr>
        <p:xfrm>
          <a:off x="7685145" y="1102243"/>
          <a:ext cx="3401391" cy="47597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1391">
                  <a:extLst>
                    <a:ext uri="{9D8B030D-6E8A-4147-A177-3AD203B41FA5}">
                      <a16:colId xmlns:a16="http://schemas.microsoft.com/office/drawing/2014/main" xmlns="" val="3386812387"/>
                    </a:ext>
                  </a:extLst>
                </a:gridCol>
              </a:tblGrid>
              <a:tr h="89296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Conductimétrie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499135"/>
                  </a:ext>
                </a:extLst>
              </a:tr>
              <a:tr h="98118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Passage du courant électrique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88609988"/>
                  </a:ext>
                </a:extLst>
              </a:tr>
              <a:tr h="89852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02817900"/>
                  </a:ext>
                </a:extLst>
              </a:tr>
              <a:tr h="1109211"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Loi</a:t>
                      </a:r>
                      <a:r>
                        <a:rPr lang="fr-FR" i="1" baseline="0" dirty="0" smtClean="0"/>
                        <a:t> de Kohlrausch</a:t>
                      </a:r>
                    </a:p>
                    <a:p>
                      <a:pPr algn="ctr"/>
                      <a:endParaRPr lang="fr-FR" baseline="0" dirty="0" smtClean="0"/>
                    </a:p>
                    <a:p>
                      <a:pPr algn="ctr"/>
                      <a:endParaRPr lang="fr-F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31935257"/>
                  </a:ext>
                </a:extLst>
              </a:tr>
              <a:tr h="877872"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23516556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8744B8DD-A488-41DF-91E6-EE0FC78D1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823" y="4240136"/>
            <a:ext cx="219803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0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I.3) Dosage par conductimétrie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B4A4B601-E686-4D97-B6DC-6163B89A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F771-DAF8-4BF8-A1E8-9A2AAE769E1F}" type="slidenum">
              <a:rPr lang="fr-FR" smtClean="0"/>
              <a:t>5</a:t>
            </a:fld>
            <a:endParaRPr lang="fr-FR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xmlns="" id="{172E9249-5835-494F-8D1D-CB14BBEC4A1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1776" t="1775" b="1775"/>
          <a:stretch/>
        </p:blipFill>
        <p:spPr>
          <a:xfrm rot="5400000">
            <a:off x="2781837" y="1504279"/>
            <a:ext cx="4127500" cy="419893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EEDAA5D9-E2E9-456D-8000-A48F5931243D}"/>
              </a:ext>
            </a:extLst>
          </p:cNvPr>
          <p:cNvSpPr txBox="1"/>
          <p:nvPr/>
        </p:nvSpPr>
        <p:spPr>
          <a:xfrm>
            <a:off x="7547813" y="2823189"/>
            <a:ext cx="3167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passage du courant dans la solution est dû au déplacement </a:t>
            </a:r>
            <a:r>
              <a:rPr lang="fr-FR" dirty="0" smtClean="0"/>
              <a:t>des charges </a:t>
            </a:r>
            <a:r>
              <a:rPr lang="fr-FR" dirty="0"/>
              <a:t>dans deux sens opposés. </a:t>
            </a:r>
          </a:p>
        </p:txBody>
      </p:sp>
    </p:spTree>
    <p:extLst>
      <p:ext uri="{BB962C8B-B14F-4D97-AF65-F5344CB8AC3E}">
        <p14:creationId xmlns:p14="http://schemas.microsoft.com/office/powerpoint/2010/main" val="162653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I.3) Dosage par conductimétrie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BDE51DE9-7A8F-4B8D-8D9C-2606F91C2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F771-DAF8-4BF8-A1E8-9A2AAE769E1F}" type="slidenum">
              <a:rPr lang="fr-FR" smtClean="0"/>
              <a:t>6</a:t>
            </a:fld>
            <a:endParaRPr lang="fr-FR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xmlns="" id="{11B6092B-02AD-4887-9072-89746BDCB3A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032317" y="1102973"/>
            <a:ext cx="8188325" cy="441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xmlns="" id="{B0888BB2-48E8-4127-91E3-22AB52C0BF70}"/>
                  </a:ext>
                </a:extLst>
              </p:cNvPr>
              <p:cNvSpPr txBox="1"/>
              <p:nvPr/>
            </p:nvSpPr>
            <p:spPr>
              <a:xfrm>
                <a:off x="1528380" y="5522573"/>
                <a:ext cx="9028090" cy="525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é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𝑟𝑢𝑚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sSup>
                            <m:sSup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𝑁𝑎</m:t>
                              </m:r>
                            </m:e>
                            <m:sup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𝑁𝑎</m:t>
                              </m:r>
                            </m:e>
                            <m:sup>
                              <m:r>
                                <a:rPr lang="fr-F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sSup>
                            <m:sSupPr>
                              <m:ctrlPr>
                                <a:rPr lang="fr-F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𝐶𝑙</m:t>
                              </m:r>
                            </m:e>
                            <m:sup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𝐶𝑙</m:t>
                              </m:r>
                            </m:e>
                            <m:sup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0888BB2-48E8-4127-91E3-22AB52C0B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380" y="5522573"/>
                <a:ext cx="9028090" cy="5254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52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923" y="0"/>
            <a:ext cx="8277719" cy="6321638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F771-DAF8-4BF8-A1E8-9A2AAE769E1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96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F22BA9C7-7D14-416F-83C8-4627F2CC8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F771-DAF8-4BF8-A1E8-9A2AAE769E1F}" type="slidenum">
              <a:rPr lang="fr-FR" smtClean="0"/>
              <a:t>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61C6E1E8-B9B7-4FDE-917C-CCBE565567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023475" y="141288"/>
            <a:ext cx="2168525" cy="809625"/>
          </a:xfrm>
        </p:spPr>
        <p:txBody>
          <a:bodyPr>
            <a:normAutofit/>
          </a:bodyPr>
          <a:lstStyle/>
          <a:p>
            <a:r>
              <a:rPr lang="fr-FR" sz="4400" dirty="0">
                <a:solidFill>
                  <a:srgbClr val="0070C0"/>
                </a:solidFill>
              </a:rPr>
              <a:t>Titrage</a:t>
            </a:r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0133C8D9-6F25-4BDD-9268-26D700CB0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097" y="951113"/>
            <a:ext cx="5190979" cy="432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8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4D118230-65CE-4165-BEB2-788484DC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F771-DAF8-4BF8-A1E8-9A2AAE769E1F}" type="slidenum">
              <a:rPr lang="fr-FR" smtClean="0"/>
              <a:t>9</a:t>
            </a:fld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xmlns="" id="{E2D00199-98D8-4CA0-9E88-E44207E2367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r="10673"/>
          <a:stretch/>
        </p:blipFill>
        <p:spPr>
          <a:xfrm>
            <a:off x="0" y="46038"/>
            <a:ext cx="5443538" cy="3438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xmlns="" id="{E507D1DE-7D80-48ED-8EF4-8E680D3F6C93}"/>
                  </a:ext>
                </a:extLst>
              </p:cNvPr>
              <p:cNvSpPr txBox="1"/>
              <p:nvPr/>
            </p:nvSpPr>
            <p:spPr>
              <a:xfrm>
                <a:off x="6807289" y="1239010"/>
                <a:ext cx="26144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fr-F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𝑣𝑒𝑟𝑠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507D1DE-7D80-48ED-8EF4-8E680D3F6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289" y="1239010"/>
                <a:ext cx="2614411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xmlns="" id="{298EF196-B008-45C6-A8D2-5FAEB328F759}"/>
                  </a:ext>
                </a:extLst>
              </p:cNvPr>
              <p:cNvSpPr txBox="1"/>
              <p:nvPr/>
            </p:nvSpPr>
            <p:spPr>
              <a:xfrm>
                <a:off x="7610073" y="1880518"/>
                <a:ext cx="15798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𝐶𝐻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𝐶𝑂𝑂𝐻</m:t>
                        </m:r>
                      </m:sub>
                    </m:sSub>
                  </m:oMath>
                </a14:m>
                <a:r>
                  <a:rPr lang="fr-FR" dirty="0"/>
                  <a:t> =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𝐶𝐻</m:t>
                        </m:r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𝐶𝑂𝑂𝐻</m:t>
                        </m:r>
                      </m:sub>
                    </m:sSub>
                  </m:oMath>
                </a14:m>
                <a:r>
                  <a:rPr lang="fr-FR" dirty="0"/>
                  <a:t> = 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98EF196-B008-45C6-A8D2-5FAEB328F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073" y="1880518"/>
                <a:ext cx="1579808" cy="646331"/>
              </a:xfrm>
              <a:prstGeom prst="rect">
                <a:avLst/>
              </a:prstGeom>
              <a:blipFill>
                <a:blip r:embed="rId4"/>
                <a:stretch>
                  <a:fillRect t="-4673" b="-130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xmlns="" id="{93CAB2EC-4707-4497-8A63-21CC9685B98B}"/>
                  </a:ext>
                </a:extLst>
              </p:cNvPr>
              <p:cNvSpPr txBox="1"/>
              <p:nvPr/>
            </p:nvSpPr>
            <p:spPr>
              <a:xfrm>
                <a:off x="1275009" y="3650167"/>
                <a:ext cx="9839459" cy="428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0" dirty="0"/>
                  <a:t>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𝑪𝑯</m:t>
                            </m:r>
                          </m:e>
                          <m:sub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𝑪𝑶𝑶𝑯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𝒂𝒒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fr-FR" b="1" i="1" smtClean="0">
                        <a:latin typeface="Cambria Math" panose="02040503050406030204" pitchFamily="18" charset="0"/>
                      </a:rPr>
                      <m:t>        +      </m:t>
                    </m:r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𝑯𝑶</m:t>
                            </m:r>
                          </m:e>
                          <m:sup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𝒂𝒒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fr-FR" b="1" i="1" smtClean="0">
                        <a:latin typeface="Cambria Math" panose="02040503050406030204" pitchFamily="18" charset="0"/>
                      </a:rPr>
                      <m:t>→           </m:t>
                    </m:r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𝑪𝑯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𝑪𝑶𝑶</m:t>
                            </m:r>
                          </m:e>
                          <m:sup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  <m:sub>
                        <m:d>
                          <m:dPr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𝒂𝒒</m:t>
                            </m:r>
                          </m:e>
                        </m:d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</m:sub>
                    </m:sSub>
                    <m:r>
                      <a:rPr lang="fr-FR" b="1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              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𝒂𝒒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fr-FR" b="1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3CAB2EC-4707-4497-8A63-21CC9685B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009" y="3650167"/>
                <a:ext cx="9839459" cy="428259"/>
              </a:xfrm>
              <a:prstGeom prst="rect">
                <a:avLst/>
              </a:prstGeom>
              <a:blipFill rotWithShape="0">
                <a:blip r:embed="rId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au 11">
                <a:extLst>
                  <a:ext uri="{FF2B5EF4-FFF2-40B4-BE49-F238E27FC236}">
                    <a16:creationId xmlns:a16="http://schemas.microsoft.com/office/drawing/2014/main" xmlns="" id="{AD580E0F-F6C8-4930-ACC5-D535681369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0938606"/>
                  </p:ext>
                </p:extLst>
              </p:nvPr>
            </p:nvGraphicFramePr>
            <p:xfrm>
              <a:off x="489397" y="4205573"/>
              <a:ext cx="10625071" cy="16768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3493">
                      <a:extLst>
                        <a:ext uri="{9D8B030D-6E8A-4147-A177-3AD203B41FA5}">
                          <a16:colId xmlns:a16="http://schemas.microsoft.com/office/drawing/2014/main" xmlns="" val="2081460833"/>
                        </a:ext>
                      </a:extLst>
                    </a:gridCol>
                    <a:gridCol w="3142445">
                      <a:extLst>
                        <a:ext uri="{9D8B030D-6E8A-4147-A177-3AD203B41FA5}">
                          <a16:colId xmlns:a16="http://schemas.microsoft.com/office/drawing/2014/main" xmlns="" val="1151522659"/>
                        </a:ext>
                      </a:extLst>
                    </a:gridCol>
                    <a:gridCol w="1725769">
                      <a:extLst>
                        <a:ext uri="{9D8B030D-6E8A-4147-A177-3AD203B41FA5}">
                          <a16:colId xmlns:a16="http://schemas.microsoft.com/office/drawing/2014/main" xmlns="" val="1961206662"/>
                        </a:ext>
                      </a:extLst>
                    </a:gridCol>
                    <a:gridCol w="2138953">
                      <a:extLst>
                        <a:ext uri="{9D8B030D-6E8A-4147-A177-3AD203B41FA5}">
                          <a16:colId xmlns:a16="http://schemas.microsoft.com/office/drawing/2014/main" xmlns="" val="297980445"/>
                        </a:ext>
                      </a:extLst>
                    </a:gridCol>
                    <a:gridCol w="2394411">
                      <a:extLst>
                        <a:ext uri="{9D8B030D-6E8A-4147-A177-3AD203B41FA5}">
                          <a16:colId xmlns:a16="http://schemas.microsoft.com/office/drawing/2014/main" xmlns="" val="49597231"/>
                        </a:ext>
                      </a:extLst>
                    </a:gridCol>
                  </a:tblGrid>
                  <a:tr h="838449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V=0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𝐶𝐻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𝐶𝑂𝑂𝐻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𝐶𝐻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𝐶𝑂𝑂𝐻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excès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573734449"/>
                      </a:ext>
                    </a:extLst>
                  </a:tr>
                  <a:tr h="838449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V=</a:t>
                          </a:r>
                          <a:r>
                            <a:rPr lang="fr-FR" dirty="0" err="1"/>
                            <a:t>Véq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𝐶𝐻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𝐶𝑂𝑂𝐻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𝐶𝐻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𝐶𝑂𝑂𝐻</m:t>
                                  </m:r>
                                </m:sub>
                              </m:sSub>
                              <m: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ξ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é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~ </m:t>
                              </m:r>
                            </m:oMath>
                          </a14:m>
                          <a:r>
                            <a:rPr lang="fr-F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𝐻𝑂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b>
                                    </m:s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é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ξ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é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~ </m:t>
                                </m:r>
                                <m:r>
                                  <m:rPr>
                                    <m:nor/>
                                  </m:rPr>
                                  <a:rPr lang="fr-FR" dirty="0"/>
                                  <m:t>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ξ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é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excès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0339983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au 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D580E0F-F6C8-4930-ACC5-D535681369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0938606"/>
                  </p:ext>
                </p:extLst>
              </p:nvPr>
            </p:nvGraphicFramePr>
            <p:xfrm>
              <a:off x="489397" y="4205573"/>
              <a:ext cx="10625071" cy="16768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349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81460833"/>
                        </a:ext>
                      </a:extLst>
                    </a:gridCol>
                    <a:gridCol w="314244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151522659"/>
                        </a:ext>
                      </a:extLst>
                    </a:gridCol>
                    <a:gridCol w="172576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961206662"/>
                        </a:ext>
                      </a:extLst>
                    </a:gridCol>
                    <a:gridCol w="213895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97980445"/>
                        </a:ext>
                      </a:extLst>
                    </a:gridCol>
                    <a:gridCol w="239441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9597231"/>
                        </a:ext>
                      </a:extLst>
                    </a:gridCol>
                  </a:tblGrid>
                  <a:tr h="838449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V=0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9147" t="-3623" r="-199419" b="-1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excès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573734449"/>
                      </a:ext>
                    </a:extLst>
                  </a:tr>
                  <a:tr h="838449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V=</a:t>
                          </a:r>
                          <a:r>
                            <a:rPr lang="fr-FR" dirty="0" err="1"/>
                            <a:t>Véq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9147" t="-103623" r="-199419" b="-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53710" t="-103623" r="-263604" b="-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85185" t="-103623" r="-112536" b="-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excès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0339983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xmlns="" id="{2C3A183E-DA0A-4FF1-B494-4334D3278355}"/>
                  </a:ext>
                </a:extLst>
              </p:cNvPr>
              <p:cNvSpPr txBox="1"/>
              <p:nvPr/>
            </p:nvSpPr>
            <p:spPr>
              <a:xfrm>
                <a:off x="3417194" y="5975754"/>
                <a:ext cx="5357611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A l’équivalence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𝐶𝐻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𝐶𝑂𝑂𝐻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𝐶𝐻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𝐶𝑂𝑂𝐻</m:t>
                        </m:r>
                      </m:sub>
                    </m:sSub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𝐻𝑂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2C3A183E-DA0A-4FF1-B494-4334D3278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194" y="5975754"/>
                <a:ext cx="5357611" cy="390748"/>
              </a:xfrm>
              <a:prstGeom prst="rect">
                <a:avLst/>
              </a:prstGeom>
              <a:blipFill>
                <a:blip r:embed="rId7"/>
                <a:stretch>
                  <a:fillRect l="-1025" t="-6250" b="-203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2EA7C174-CC80-4F32-8C7E-B4CCC12FF862}"/>
              </a:ext>
            </a:extLst>
          </p:cNvPr>
          <p:cNvSpPr txBox="1"/>
          <p:nvPr/>
        </p:nvSpPr>
        <p:spPr>
          <a:xfrm>
            <a:off x="5929291" y="115692"/>
            <a:ext cx="5691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70C0"/>
                </a:solidFill>
                <a:latin typeface="+mj-lt"/>
              </a:rPr>
              <a:t>Titrage pH-métrique du vinaigre</a:t>
            </a:r>
          </a:p>
        </p:txBody>
      </p:sp>
    </p:spTree>
    <p:extLst>
      <p:ext uri="{BB962C8B-B14F-4D97-AF65-F5344CB8AC3E}">
        <p14:creationId xmlns:p14="http://schemas.microsoft.com/office/powerpoint/2010/main" val="389970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diapo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diapo" id="{05C7647A-FD6A-4DA7-A7BC-818CA2267ED7}" vid="{56365DB3-13D4-4EB6-BABD-F184948F8E7D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TM02900743[[fn=Organique]]</Template>
  <TotalTime>349</TotalTime>
  <Words>295</Words>
  <Application>Microsoft Office PowerPoint</Application>
  <PresentationFormat>Grand écran</PresentationFormat>
  <Paragraphs>130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Verdana</vt:lpstr>
      <vt:lpstr>Wingdings 2</vt:lpstr>
      <vt:lpstr>HDOfficeLightV0</vt:lpstr>
      <vt:lpstr>Thèmediapo</vt:lpstr>
      <vt:lpstr>LC 7 - Dosages</vt:lpstr>
      <vt:lpstr>I.2) Dosage par spectrophotométrie</vt:lpstr>
      <vt:lpstr>I.3) Dosage par spectrophotométrie</vt:lpstr>
      <vt:lpstr>I.3) Dosage par conductimétrie</vt:lpstr>
      <vt:lpstr>I.3) Dosage par conductimétrie</vt:lpstr>
      <vt:lpstr>I.3) Dosage par conductimétrie</vt:lpstr>
      <vt:lpstr>Présentation PowerPoint</vt:lpstr>
      <vt:lpstr>Titrage</vt:lpstr>
      <vt:lpstr>Présentation PowerPoint</vt:lpstr>
      <vt:lpstr>Méthode de la dérivée</vt:lpstr>
      <vt:lpstr>Présentation PowerPoint</vt:lpstr>
      <vt:lpstr>Evolution des espèces dans la solution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Dosage par étalonnage conductimétrique</dc:title>
  <dc:creator>Gloria Bertrand</dc:creator>
  <cp:lastModifiedBy>alexandra d'arco</cp:lastModifiedBy>
  <cp:revision>49</cp:revision>
  <dcterms:created xsi:type="dcterms:W3CDTF">2018-10-17T19:40:08Z</dcterms:created>
  <dcterms:modified xsi:type="dcterms:W3CDTF">2019-05-20T13:16:11Z</dcterms:modified>
</cp:coreProperties>
</file>