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57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9755-DED5-4271-A94D-792A62932059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09DE2-2F3B-429F-801F-78F90F556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5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635C-FD7C-4EBD-AAAD-DD67D6ED49FF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CE30-D600-42F9-88F4-CE7BACE387EA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76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25D3-8C57-411D-9F77-F87DFB7CBF45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5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6587-DA81-4C57-A42E-4AD29439CEEF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9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1732-55F2-4DEE-9C89-7AF4305FD195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8B9D-6AAB-4BB9-B28A-1898F0B1E8A8}" type="datetime1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59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93C-AC7F-42BD-A192-5B7E46430744}" type="datetime1">
              <a:rPr lang="fr-FR" smtClean="0"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8AE1-6958-455B-BDC4-2C2F80FC80D2}" type="datetime1">
              <a:rPr lang="fr-FR" smtClean="0"/>
              <a:t>24/05/2019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9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14341331-A570-44C2-AC40-93F91BA0D3F0}" type="datetime1">
              <a:rPr lang="fr-FR" smtClean="0"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3833F5-1234-4523-B099-3DB95CAAC7AE}" type="datetime1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2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743-CC37-4248-B9A3-19A4F99D9AF5}" type="datetime1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39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617450-41DC-44ED-AEEC-DF4928ACD75D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FFFFF"/>
                </a:solidFill>
              </a:defRPr>
            </a:lvl1pPr>
          </a:lstStyle>
          <a:p>
            <a:fld id="{F0ABD687-CE91-4280-8765-3F0824709232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7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LC 10 – Du macroscopique au microscopique dans les </a:t>
            </a:r>
            <a:r>
              <a:rPr lang="fr-FR" dirty="0" smtClean="0"/>
              <a:t>synthèses </a:t>
            </a:r>
            <a:r>
              <a:rPr lang="fr-FR" dirty="0" smtClean="0"/>
              <a:t>organiques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4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III.2) Mécanisme réactionnel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32058"/>
            <a:ext cx="10173602" cy="409297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6518" y="2640169"/>
            <a:ext cx="76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1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6518" y="4825658"/>
            <a:ext cx="76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84813" y="2137893"/>
            <a:ext cx="155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CF6633"/>
                </a:solidFill>
              </a:rPr>
              <a:t>Substitution</a:t>
            </a:r>
            <a:endParaRPr lang="fr-FR" sz="2000" dirty="0">
              <a:solidFill>
                <a:srgbClr val="CF663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47008" y="4452171"/>
            <a:ext cx="248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CF6633"/>
                </a:solidFill>
              </a:rPr>
              <a:t>Addition</a:t>
            </a:r>
            <a:endParaRPr lang="fr-FR" dirty="0">
              <a:solidFill>
                <a:srgbClr val="C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III.2) Mécanisme réactionnel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4" y="1450617"/>
            <a:ext cx="11211919" cy="42289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5791" y="2851656"/>
            <a:ext cx="76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3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5792" y="4775915"/>
            <a:ext cx="76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4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87855" y="2331077"/>
            <a:ext cx="155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CF6633"/>
                </a:solidFill>
              </a:rPr>
              <a:t>Substitution</a:t>
            </a:r>
            <a:endParaRPr lang="fr-FR" sz="2000" dirty="0">
              <a:solidFill>
                <a:srgbClr val="CF663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04281" y="4375805"/>
            <a:ext cx="155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CF6633"/>
                </a:solidFill>
              </a:rPr>
              <a:t>Substitution</a:t>
            </a:r>
            <a:endParaRPr lang="fr-FR" sz="2000" dirty="0">
              <a:solidFill>
                <a:srgbClr val="CF663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39864" y="2371261"/>
            <a:ext cx="248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CF6633"/>
                </a:solidFill>
              </a:rPr>
              <a:t>Elimination</a:t>
            </a:r>
            <a:endParaRPr lang="fr-FR" dirty="0">
              <a:solidFill>
                <a:srgbClr val="C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Modification des groupes caractéristiques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2</a:t>
            </a:fld>
            <a:endParaRPr lang="fr-FR"/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7"/>
          <a:stretch/>
        </p:blipFill>
        <p:spPr bwMode="auto">
          <a:xfrm>
            <a:off x="6313365" y="1932900"/>
            <a:ext cx="4899118" cy="43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4"/>
          <a:stretch/>
        </p:blipFill>
        <p:spPr bwMode="auto">
          <a:xfrm>
            <a:off x="908181" y="988496"/>
            <a:ext cx="5028980" cy="512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39"/>
          <a:stretch/>
        </p:blipFill>
        <p:spPr bwMode="auto">
          <a:xfrm>
            <a:off x="6313365" y="988496"/>
            <a:ext cx="4899118" cy="9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972575" y="6107182"/>
            <a:ext cx="4900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6472" y="6455578"/>
            <a:ext cx="566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http://sciences-physiques-et-chimiques-de-laboratoire.org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I.2) Modification des groupes caractéristiques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RÃ©sultat de recherche d'images pour &quot;benzil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4" y="2562899"/>
            <a:ext cx="3736533" cy="21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846694" y="4945493"/>
            <a:ext cx="404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Benzile</a:t>
            </a:r>
            <a:r>
              <a:rPr lang="fr-FR" dirty="0" smtClean="0"/>
              <a:t> = 1,2-diphényléthanedione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390366" y="4945493"/>
            <a:ext cx="3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Hydrobenzoïne</a:t>
            </a:r>
            <a:r>
              <a:rPr lang="fr-FR" dirty="0" smtClean="0"/>
              <a:t> = 1,2-diphényléthanol</a:t>
            </a:r>
            <a:endParaRPr lang="fr-FR" dirty="0"/>
          </a:p>
        </p:txBody>
      </p:sp>
      <p:pic>
        <p:nvPicPr>
          <p:cNvPr id="1030" name="Picture 6" descr="https://upload.wikimedia.org/wikipedia/commons/thumb/b/bd/Pinacol_coupling_of_benzaldehyde.png/425px-Pinacol_coupling_of_benzaldehyd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8"/>
          <a:stretch/>
        </p:blipFill>
        <p:spPr bwMode="auto">
          <a:xfrm>
            <a:off x="6824095" y="2417307"/>
            <a:ext cx="3958890" cy="23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5006018" y="3792832"/>
            <a:ext cx="1622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908348" y="3418522"/>
            <a:ext cx="18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1) NaBH</a:t>
            </a:r>
            <a:r>
              <a:rPr lang="fr-FR" baseline="-25000" dirty="0" smtClean="0"/>
              <a:t>4</a:t>
            </a:r>
            <a:r>
              <a:rPr lang="fr-FR" dirty="0" smtClean="0"/>
              <a:t>, </a:t>
            </a:r>
            <a:r>
              <a:rPr lang="fr-FR" dirty="0" err="1" smtClean="0"/>
              <a:t>EtOH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908348" y="3787854"/>
            <a:ext cx="133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2)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4438" y="1183963"/>
            <a:ext cx="539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solidFill>
                  <a:srgbClr val="00B0F0"/>
                </a:solidFill>
              </a:rPr>
              <a:t>Réduction du </a:t>
            </a:r>
            <a:r>
              <a:rPr lang="fr-FR" sz="2400" u="sng" dirty="0" err="1" smtClean="0">
                <a:solidFill>
                  <a:srgbClr val="00B0F0"/>
                </a:solidFill>
              </a:rPr>
              <a:t>benzile</a:t>
            </a:r>
            <a:endParaRPr lang="fr-FR" sz="2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Modification des groupes caractéristiques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4</a:t>
            </a:fld>
            <a:endParaRPr lang="fr-FR"/>
          </a:p>
        </p:txBody>
      </p:sp>
      <p:grpSp>
        <p:nvGrpSpPr>
          <p:cNvPr id="4" name="Grouper 936">
            <a:extLst>
              <a:ext uri="{FF2B5EF4-FFF2-40B4-BE49-F238E27FC236}">
                <a16:creationId xmlns:a16="http://schemas.microsoft.com/office/drawing/2014/main" xmlns="" id="{688EC4ED-9466-4DB4-A9DC-E6730A79ADDB}"/>
              </a:ext>
            </a:extLst>
          </p:cNvPr>
          <p:cNvGrpSpPr/>
          <p:nvPr/>
        </p:nvGrpSpPr>
        <p:grpSpPr>
          <a:xfrm>
            <a:off x="4935255" y="1138046"/>
            <a:ext cx="844451" cy="2063014"/>
            <a:chOff x="-43180" y="0"/>
            <a:chExt cx="655320" cy="1455420"/>
          </a:xfrm>
        </p:grpSpPr>
        <p:sp>
          <p:nvSpPr>
            <p:cNvPr id="5" name="Rectangle à coins arrondis 943">
              <a:extLst>
                <a:ext uri="{FF2B5EF4-FFF2-40B4-BE49-F238E27FC236}">
                  <a16:creationId xmlns:a16="http://schemas.microsoft.com/office/drawing/2014/main" xmlns="" id="{78592C5B-C190-4ADF-98E3-86025F639A58}"/>
                </a:ext>
              </a:extLst>
            </p:cNvPr>
            <p:cNvSpPr/>
            <p:nvPr/>
          </p:nvSpPr>
          <p:spPr>
            <a:xfrm>
              <a:off x="136525" y="134620"/>
              <a:ext cx="337185" cy="1176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E89CB13-E212-4AF2-9AA6-95EC5FEF7EBE}"/>
                </a:ext>
              </a:extLst>
            </p:cNvPr>
            <p:cNvSpPr/>
            <p:nvPr/>
          </p:nvSpPr>
          <p:spPr>
            <a:xfrm>
              <a:off x="242570" y="33020"/>
              <a:ext cx="130175" cy="1369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21BEA80-EB38-4DC3-AB63-5B4E189B8BAB}"/>
                </a:ext>
              </a:extLst>
            </p:cNvPr>
            <p:cNvSpPr/>
            <p:nvPr/>
          </p:nvSpPr>
          <p:spPr>
            <a:xfrm>
              <a:off x="218440" y="0"/>
              <a:ext cx="169545" cy="4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350F1A-2A38-4C02-8D8E-DB5CEE26F66E}"/>
                </a:ext>
              </a:extLst>
            </p:cNvPr>
            <p:cNvSpPr/>
            <p:nvPr/>
          </p:nvSpPr>
          <p:spPr>
            <a:xfrm>
              <a:off x="245745" y="1397635"/>
              <a:ext cx="124481" cy="57785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Arc plein 8">
              <a:extLst>
                <a:ext uri="{FF2B5EF4-FFF2-40B4-BE49-F238E27FC236}">
                  <a16:creationId xmlns:a16="http://schemas.microsoft.com/office/drawing/2014/main" xmlns="" id="{FC9B7250-FA00-4317-AC0B-2014F3171073}"/>
                </a:ext>
              </a:extLst>
            </p:cNvPr>
            <p:cNvSpPr/>
            <p:nvPr/>
          </p:nvSpPr>
          <p:spPr>
            <a:xfrm rot="5400000">
              <a:off x="325755" y="233045"/>
              <a:ext cx="297180" cy="275590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xmlns="" id="{57C9CA61-52AA-4536-BE2E-E55440F34C4D}"/>
                </a:ext>
              </a:extLst>
            </p:cNvPr>
            <p:cNvCxnSpPr/>
            <p:nvPr/>
          </p:nvCxnSpPr>
          <p:spPr>
            <a:xfrm>
              <a:off x="584200" y="340360"/>
              <a:ext cx="0" cy="17907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plein 10">
              <a:extLst>
                <a:ext uri="{FF2B5EF4-FFF2-40B4-BE49-F238E27FC236}">
                  <a16:creationId xmlns:a16="http://schemas.microsoft.com/office/drawing/2014/main" xmlns="" id="{A9429AE8-7401-4271-989F-DD00ACAD5A29}"/>
                </a:ext>
              </a:extLst>
            </p:cNvPr>
            <p:cNvSpPr/>
            <p:nvPr/>
          </p:nvSpPr>
          <p:spPr>
            <a:xfrm rot="16200000" flipH="1">
              <a:off x="-10795" y="1127125"/>
              <a:ext cx="297180" cy="275590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xmlns="" id="{D407DCCC-10CE-4E96-BE3E-EB9CA46E36AA}"/>
                </a:ext>
              </a:extLst>
            </p:cNvPr>
            <p:cNvCxnSpPr/>
            <p:nvPr/>
          </p:nvCxnSpPr>
          <p:spPr>
            <a:xfrm flipV="1">
              <a:off x="-43180" y="1240790"/>
              <a:ext cx="71120" cy="10287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r 951">
            <a:extLst>
              <a:ext uri="{FF2B5EF4-FFF2-40B4-BE49-F238E27FC236}">
                <a16:creationId xmlns:a16="http://schemas.microsoft.com/office/drawing/2014/main" xmlns="" id="{7E7FD0DB-1131-4343-BE4A-FBB42BD58FA5}"/>
              </a:ext>
            </a:extLst>
          </p:cNvPr>
          <p:cNvGrpSpPr/>
          <p:nvPr/>
        </p:nvGrpSpPr>
        <p:grpSpPr>
          <a:xfrm>
            <a:off x="4640679" y="3282969"/>
            <a:ext cx="1472880" cy="1378043"/>
            <a:chOff x="0" y="0"/>
            <a:chExt cx="1143000" cy="972185"/>
          </a:xfrm>
        </p:grpSpPr>
        <p:grpSp>
          <p:nvGrpSpPr>
            <p:cNvPr id="14" name="Grouper 952">
              <a:extLst>
                <a:ext uri="{FF2B5EF4-FFF2-40B4-BE49-F238E27FC236}">
                  <a16:creationId xmlns:a16="http://schemas.microsoft.com/office/drawing/2014/main" xmlns="" id="{97FFBC99-553C-450B-A8D7-A144F05DE217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69D464CD-2658-4059-9F39-D54B75CA3E26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xmlns="" id="{9203472F-BEF0-45B0-8B28-A9757D16EB60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5" name="Corde 14">
              <a:extLst>
                <a:ext uri="{FF2B5EF4-FFF2-40B4-BE49-F238E27FC236}">
                  <a16:creationId xmlns:a16="http://schemas.microsoft.com/office/drawing/2014/main" xmlns="" id="{EEED4FCD-B02E-4EBB-9860-C533C0515E06}"/>
                </a:ext>
              </a:extLst>
            </p:cNvPr>
            <p:cNvSpPr/>
            <p:nvPr/>
          </p:nvSpPr>
          <p:spPr>
            <a:xfrm rot="17567007">
              <a:off x="227330" y="4445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8" name="Grouper 1156">
            <a:extLst>
              <a:ext uri="{FF2B5EF4-FFF2-40B4-BE49-F238E27FC236}">
                <a16:creationId xmlns:a16="http://schemas.microsoft.com/office/drawing/2014/main" xmlns="" id="{E241B8D0-F7C1-4E06-9DFC-411942535620}"/>
              </a:ext>
            </a:extLst>
          </p:cNvPr>
          <p:cNvGrpSpPr/>
          <p:nvPr/>
        </p:nvGrpSpPr>
        <p:grpSpPr>
          <a:xfrm>
            <a:off x="4643952" y="4646610"/>
            <a:ext cx="1490882" cy="1155720"/>
            <a:chOff x="0" y="0"/>
            <a:chExt cx="1156970" cy="8153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871E716-244F-4589-9C6B-94052C02CA12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708F5F-4034-4DCD-8265-E9C30A768F88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xmlns="" id="{20870AD2-E9C5-49A9-9F7C-D68926A16644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xmlns="" id="{0E76F473-CC75-496C-BD4A-EF3257A9F1AD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xmlns="" id="{CF42224C-0DCC-4A79-BAB4-F5B52BC91AEE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xmlns="" id="{A77BD100-FBBE-4E46-9F92-910334A3B9E4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1287">
            <a:extLst>
              <a:ext uri="{FF2B5EF4-FFF2-40B4-BE49-F238E27FC236}">
                <a16:creationId xmlns:a16="http://schemas.microsoft.com/office/drawing/2014/main" xmlns="" id="{BFAAB048-2965-485E-BC19-E171EEEE22E1}"/>
              </a:ext>
            </a:extLst>
          </p:cNvPr>
          <p:cNvGrpSpPr/>
          <p:nvPr/>
        </p:nvGrpSpPr>
        <p:grpSpPr>
          <a:xfrm>
            <a:off x="4849365" y="3024642"/>
            <a:ext cx="995590" cy="1264009"/>
            <a:chOff x="1927" y="0"/>
            <a:chExt cx="772608" cy="891736"/>
          </a:xfrm>
        </p:grpSpPr>
        <p:grpSp>
          <p:nvGrpSpPr>
            <p:cNvPr id="26" name="Grouper 1286">
              <a:extLst>
                <a:ext uri="{FF2B5EF4-FFF2-40B4-BE49-F238E27FC236}">
                  <a16:creationId xmlns:a16="http://schemas.microsoft.com/office/drawing/2014/main" xmlns="" id="{2042EBB8-8287-4C13-B18A-1B12734C3BF1}"/>
                </a:ext>
              </a:extLst>
            </p:cNvPr>
            <p:cNvGrpSpPr/>
            <p:nvPr/>
          </p:nvGrpSpPr>
          <p:grpSpPr>
            <a:xfrm>
              <a:off x="71120" y="0"/>
              <a:ext cx="703415" cy="891736"/>
              <a:chOff x="0" y="0"/>
              <a:chExt cx="703415" cy="891736"/>
            </a:xfrm>
          </p:grpSpPr>
          <p:grpSp>
            <p:nvGrpSpPr>
              <p:cNvPr id="31" name="Grouper 1231">
                <a:extLst>
                  <a:ext uri="{FF2B5EF4-FFF2-40B4-BE49-F238E27FC236}">
                    <a16:creationId xmlns:a16="http://schemas.microsoft.com/office/drawing/2014/main" xmlns="" id="{B06153E6-D4AC-42A9-A529-6EBA7C3B3DE9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83285"/>
                <a:chOff x="0" y="0"/>
                <a:chExt cx="693420" cy="883285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xmlns="" id="{36243DC4-F1C5-49E8-80D1-2F7C7E8C9339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xmlns="" id="{AFC3EC38-82B1-491A-8548-8C72AEBE2AA1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xmlns="" id="{D8A58FA2-DD55-41CD-A0C7-A6205A727DD2}"/>
                    </a:ext>
                  </a:extLst>
                </p:cNvPr>
                <p:cNvSpPr/>
                <p:nvPr/>
              </p:nvSpPr>
              <p:spPr>
                <a:xfrm>
                  <a:off x="0" y="189865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xmlns="" id="{B63186B4-D08C-4602-A73B-FAC85888AE89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E198C7F3-BD8C-4699-A2B6-F91934C5D251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2" name="Grouper 1285">
                <a:extLst>
                  <a:ext uri="{FF2B5EF4-FFF2-40B4-BE49-F238E27FC236}">
                    <a16:creationId xmlns:a16="http://schemas.microsoft.com/office/drawing/2014/main" xmlns="" id="{7E801DDC-3A7E-4DD9-A0D7-D4ABE89CF69D}"/>
                  </a:ext>
                </a:extLst>
              </p:cNvPr>
              <p:cNvGrpSpPr/>
              <p:nvPr/>
            </p:nvGrpSpPr>
            <p:grpSpPr>
              <a:xfrm>
                <a:off x="9995" y="198316"/>
                <a:ext cx="693420" cy="693420"/>
                <a:chOff x="9995" y="9086"/>
                <a:chExt cx="693420" cy="693420"/>
              </a:xfrm>
            </p:grpSpPr>
            <p:sp>
              <p:nvSpPr>
                <p:cNvPr id="33" name="Corde 32">
                  <a:extLst>
                    <a:ext uri="{FF2B5EF4-FFF2-40B4-BE49-F238E27FC236}">
                      <a16:creationId xmlns:a16="http://schemas.microsoft.com/office/drawing/2014/main" xmlns="" id="{E62D8264-9146-4AC6-B50F-721165014B89}"/>
                    </a:ext>
                  </a:extLst>
                </p:cNvPr>
                <p:cNvSpPr/>
                <p:nvPr/>
              </p:nvSpPr>
              <p:spPr>
                <a:xfrm rot="17560116">
                  <a:off x="9995" y="9086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34" name="Grouper 1119">
                  <a:extLst>
                    <a:ext uri="{FF2B5EF4-FFF2-40B4-BE49-F238E27FC236}">
                      <a16:creationId xmlns:a16="http://schemas.microsoft.com/office/drawing/2014/main" xmlns="" id="{8384C185-3FE8-4AEA-88ED-FA134D9DF5FE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35" name="Grouper 1121">
                    <a:extLst>
                      <a:ext uri="{FF2B5EF4-FFF2-40B4-BE49-F238E27FC236}">
                        <a16:creationId xmlns:a16="http://schemas.microsoft.com/office/drawing/2014/main" xmlns="" id="{322EA452-B5E3-4251-ACEE-9C8393079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52" name="Ellipse 51">
                      <a:extLst>
                        <a:ext uri="{FF2B5EF4-FFF2-40B4-BE49-F238E27FC236}">
                          <a16:creationId xmlns:a16="http://schemas.microsoft.com/office/drawing/2014/main" xmlns="" id="{FE182AAA-A37B-4F88-8DB8-4BAC9DBE6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" name="Ellipse 52">
                      <a:extLst>
                        <a:ext uri="{FF2B5EF4-FFF2-40B4-BE49-F238E27FC236}">
                          <a16:creationId xmlns:a16="http://schemas.microsoft.com/office/drawing/2014/main" xmlns="" id="{C4593D25-030D-4A2E-B6F2-A45CA0189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4" name="Ellipse 53">
                      <a:extLst>
                        <a:ext uri="{FF2B5EF4-FFF2-40B4-BE49-F238E27FC236}">
                          <a16:creationId xmlns:a16="http://schemas.microsoft.com/office/drawing/2014/main" xmlns="" id="{8E7421CC-B7D3-4B9D-8791-AC0CC0D1D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5" name="Ellipse 54">
                      <a:extLst>
                        <a:ext uri="{FF2B5EF4-FFF2-40B4-BE49-F238E27FC236}">
                          <a16:creationId xmlns:a16="http://schemas.microsoft.com/office/drawing/2014/main" xmlns="" id="{EC947D91-4AE7-49CC-8941-106F23449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6" name="Ellipse 55">
                      <a:extLst>
                        <a:ext uri="{FF2B5EF4-FFF2-40B4-BE49-F238E27FC236}">
                          <a16:creationId xmlns:a16="http://schemas.microsoft.com/office/drawing/2014/main" xmlns="" id="{F9C718F5-4764-47EB-BDF1-CF99822F9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7" name="Ellipse 56">
                      <a:extLst>
                        <a:ext uri="{FF2B5EF4-FFF2-40B4-BE49-F238E27FC236}">
                          <a16:creationId xmlns:a16="http://schemas.microsoft.com/office/drawing/2014/main" xmlns="" id="{33048DF0-1AB2-4481-8920-A4C1CBD02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8" name="Ellipse 57">
                      <a:extLst>
                        <a:ext uri="{FF2B5EF4-FFF2-40B4-BE49-F238E27FC236}">
                          <a16:creationId xmlns:a16="http://schemas.microsoft.com/office/drawing/2014/main" xmlns="" id="{580B902F-8306-4268-A5E4-56923B588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36" name="Grouper 1129">
                    <a:extLst>
                      <a:ext uri="{FF2B5EF4-FFF2-40B4-BE49-F238E27FC236}">
                        <a16:creationId xmlns:a16="http://schemas.microsoft.com/office/drawing/2014/main" xmlns="" id="{43820166-2FC6-4322-A3C0-4999761C2C7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45" name="Ellipse 44">
                      <a:extLst>
                        <a:ext uri="{FF2B5EF4-FFF2-40B4-BE49-F238E27FC236}">
                          <a16:creationId xmlns:a16="http://schemas.microsoft.com/office/drawing/2014/main" xmlns="" id="{5860D24D-09B5-4835-91D3-4663DA11F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6" name="Ellipse 45">
                      <a:extLst>
                        <a:ext uri="{FF2B5EF4-FFF2-40B4-BE49-F238E27FC236}">
                          <a16:creationId xmlns:a16="http://schemas.microsoft.com/office/drawing/2014/main" xmlns="" id="{A3D85734-E11D-4CC0-99A7-D66189DAA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" name="Ellipse 46">
                      <a:extLst>
                        <a:ext uri="{FF2B5EF4-FFF2-40B4-BE49-F238E27FC236}">
                          <a16:creationId xmlns:a16="http://schemas.microsoft.com/office/drawing/2014/main" xmlns="" id="{A25A3286-9D3A-4F6F-AA46-8AA9C1F16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Ellipse 47">
                      <a:extLst>
                        <a:ext uri="{FF2B5EF4-FFF2-40B4-BE49-F238E27FC236}">
                          <a16:creationId xmlns:a16="http://schemas.microsoft.com/office/drawing/2014/main" xmlns="" id="{BFB11C58-EFDC-492D-A12A-1865F21D6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:a16="http://schemas.microsoft.com/office/drawing/2014/main" xmlns="" id="{1798F7F6-1A8F-4080-849E-4DE2A70A1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0" name="Ellipse 49">
                      <a:extLst>
                        <a:ext uri="{FF2B5EF4-FFF2-40B4-BE49-F238E27FC236}">
                          <a16:creationId xmlns:a16="http://schemas.microsoft.com/office/drawing/2014/main" xmlns="" id="{0D52A260-0AC7-466D-89DE-8A8FB2DE8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1" name="Ellipse 50">
                      <a:extLst>
                        <a:ext uri="{FF2B5EF4-FFF2-40B4-BE49-F238E27FC236}">
                          <a16:creationId xmlns:a16="http://schemas.microsoft.com/office/drawing/2014/main" xmlns="" id="{C379B739-7E25-48FD-B51E-F47DB7CFE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37" name="Grouper 1137">
                    <a:extLst>
                      <a:ext uri="{FF2B5EF4-FFF2-40B4-BE49-F238E27FC236}">
                        <a16:creationId xmlns:a16="http://schemas.microsoft.com/office/drawing/2014/main" xmlns="" id="{C01D8B56-E27A-461F-86E8-51B8CDF0CEC4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xmlns="" id="{84D2B012-1310-4BA8-8E7A-59C17FDF3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9" name="Ellipse 38">
                      <a:extLst>
                        <a:ext uri="{FF2B5EF4-FFF2-40B4-BE49-F238E27FC236}">
                          <a16:creationId xmlns:a16="http://schemas.microsoft.com/office/drawing/2014/main" xmlns="" id="{2F2244FD-8185-4AF2-96B3-53965181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0" name="Ellipse 39">
                      <a:extLst>
                        <a:ext uri="{FF2B5EF4-FFF2-40B4-BE49-F238E27FC236}">
                          <a16:creationId xmlns:a16="http://schemas.microsoft.com/office/drawing/2014/main" xmlns="" id="{848A8E77-F72D-48CD-9AD8-CED8EE69B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1" name="Ellipse 40">
                      <a:extLst>
                        <a:ext uri="{FF2B5EF4-FFF2-40B4-BE49-F238E27FC236}">
                          <a16:creationId xmlns:a16="http://schemas.microsoft.com/office/drawing/2014/main" xmlns="" id="{2136F33C-6CFE-4A4C-9FCB-9A03E926C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xmlns="" id="{3C2972D4-921B-427A-B7F2-17B6E36DB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3" name="Ellipse 42">
                      <a:extLst>
                        <a:ext uri="{FF2B5EF4-FFF2-40B4-BE49-F238E27FC236}">
                          <a16:creationId xmlns:a16="http://schemas.microsoft.com/office/drawing/2014/main" xmlns="" id="{0B504711-22A7-4596-BEDB-A8CB40B50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4" name="Ellipse 43">
                      <a:extLst>
                        <a:ext uri="{FF2B5EF4-FFF2-40B4-BE49-F238E27FC236}">
                          <a16:creationId xmlns:a16="http://schemas.microsoft.com/office/drawing/2014/main" xmlns="" id="{94F5FB81-5124-4445-8155-AB9186729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xmlns="" id="{50CA83BD-1877-4D5B-9903-F37EFE4C1D4A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8" name="Grouper 1282">
              <a:extLst>
                <a:ext uri="{FF2B5EF4-FFF2-40B4-BE49-F238E27FC236}">
                  <a16:creationId xmlns:a16="http://schemas.microsoft.com/office/drawing/2014/main" xmlns="" id="{3E636F46-7879-4015-9713-7282F4692887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72D522B-7515-46E5-9AC6-EA6C2BD0991E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E92771A4-D03F-4FEF-9A6F-55DEF08015AA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56ECBC3C-D324-4905-913A-E83E9FFC0BF3}"/>
              </a:ext>
            </a:extLst>
          </p:cNvPr>
          <p:cNvSpPr txBox="1"/>
          <p:nvPr/>
        </p:nvSpPr>
        <p:spPr>
          <a:xfrm>
            <a:off x="568214" y="1383418"/>
            <a:ext cx="310319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Benzile</a:t>
            </a:r>
            <a:r>
              <a:rPr lang="fr-FR" dirty="0" smtClean="0"/>
              <a:t> </a:t>
            </a:r>
            <a:r>
              <a:rPr lang="fr-FR" dirty="0"/>
              <a:t>: m = 2,0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Ethanol : V = 20 </a:t>
            </a:r>
            <a:r>
              <a:rPr lang="fr-FR" dirty="0" err="1"/>
              <a:t>mL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Chauffer à 50 °C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xmlns="" id="{A908CCF1-76E3-414B-A85C-6070F8A52DB3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1651926" y="2310032"/>
            <a:ext cx="5932" cy="71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xmlns="" id="{D223B539-E4D9-42B9-BE63-1F314C04F253}"/>
              </a:ext>
            </a:extLst>
          </p:cNvPr>
          <p:cNvSpPr txBox="1"/>
          <p:nvPr/>
        </p:nvSpPr>
        <p:spPr>
          <a:xfrm>
            <a:off x="6005657" y="977900"/>
            <a:ext cx="305128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borohydrure</a:t>
            </a:r>
            <a:r>
              <a:rPr lang="fr-FR" dirty="0" smtClean="0"/>
              <a:t> </a:t>
            </a:r>
            <a:r>
              <a:rPr lang="fr-FR" dirty="0"/>
              <a:t>de sodium: m = 0.40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Eau distillée : V = 0,20 </a:t>
            </a:r>
            <a:r>
              <a:rPr lang="fr-FR" dirty="0" err="1"/>
              <a:t>mL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Pierre ponce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Chauffer à reflux</a:t>
            </a:r>
          </a:p>
        </p:txBody>
      </p:sp>
      <p:sp>
        <p:nvSpPr>
          <p:cNvPr id="67" name="Forme libre : forme 6">
            <a:extLst>
              <a:ext uri="{FF2B5EF4-FFF2-40B4-BE49-F238E27FC236}">
                <a16:creationId xmlns:a16="http://schemas.microsoft.com/office/drawing/2014/main" xmlns="" id="{3DE85C4E-3947-408B-8CE0-6623B57D5386}"/>
              </a:ext>
            </a:extLst>
          </p:cNvPr>
          <p:cNvSpPr/>
          <p:nvPr/>
        </p:nvSpPr>
        <p:spPr>
          <a:xfrm>
            <a:off x="5350130" y="1072615"/>
            <a:ext cx="651263" cy="256563"/>
          </a:xfrm>
          <a:custGeom>
            <a:avLst/>
            <a:gdLst>
              <a:gd name="connsiteX0" fmla="*/ 651263 w 651263"/>
              <a:gd name="connsiteY0" fmla="*/ 22520 h 256563"/>
              <a:gd name="connsiteX1" fmla="*/ 74320 w 651263"/>
              <a:gd name="connsiteY1" fmla="*/ 22520 h 256563"/>
              <a:gd name="connsiteX2" fmla="*/ 25335 w 651263"/>
              <a:gd name="connsiteY2" fmla="*/ 256563 h 25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263" h="256563">
                <a:moveTo>
                  <a:pt x="651263" y="22520"/>
                </a:moveTo>
                <a:cubicBezTo>
                  <a:pt x="414952" y="3016"/>
                  <a:pt x="178641" y="-16487"/>
                  <a:pt x="74320" y="22520"/>
                </a:cubicBezTo>
                <a:cubicBezTo>
                  <a:pt x="-30001" y="61527"/>
                  <a:pt x="-2333" y="159045"/>
                  <a:pt x="25335" y="25656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xmlns="" id="{68BEF2CA-8845-4EEF-BA1A-9475B9FAAF6A}"/>
              </a:ext>
            </a:extLst>
          </p:cNvPr>
          <p:cNvSpPr txBox="1"/>
          <p:nvPr/>
        </p:nvSpPr>
        <p:spPr>
          <a:xfrm>
            <a:off x="4082309" y="5971935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Ebullition pour 10 minutes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6550B2AC-CB83-4B76-A52B-18FEFB592E19}"/>
              </a:ext>
            </a:extLst>
          </p:cNvPr>
          <p:cNvSpPr txBox="1"/>
          <p:nvPr/>
        </p:nvSpPr>
        <p:spPr>
          <a:xfrm>
            <a:off x="2599551" y="3395063"/>
            <a:ext cx="184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Refroidissement</a:t>
            </a:r>
          </a:p>
          <a:p>
            <a:r>
              <a:rPr lang="fr-FR" dirty="0">
                <a:solidFill>
                  <a:srgbClr val="7030A0"/>
                </a:solidFill>
              </a:rPr>
              <a:t>Agitation</a:t>
            </a:r>
          </a:p>
        </p:txBody>
      </p:sp>
      <p:grpSp>
        <p:nvGrpSpPr>
          <p:cNvPr id="70" name="Grouper 951">
            <a:extLst>
              <a:ext uri="{FF2B5EF4-FFF2-40B4-BE49-F238E27FC236}">
                <a16:creationId xmlns:a16="http://schemas.microsoft.com/office/drawing/2014/main" xmlns="" id="{D00B5461-B21F-46B4-B665-C9FEAEFF0660}"/>
              </a:ext>
            </a:extLst>
          </p:cNvPr>
          <p:cNvGrpSpPr/>
          <p:nvPr/>
        </p:nvGrpSpPr>
        <p:grpSpPr>
          <a:xfrm>
            <a:off x="906485" y="3282970"/>
            <a:ext cx="1472880" cy="1378042"/>
            <a:chOff x="0" y="1"/>
            <a:chExt cx="1143000" cy="972184"/>
          </a:xfrm>
        </p:grpSpPr>
        <p:grpSp>
          <p:nvGrpSpPr>
            <p:cNvPr id="71" name="Grouper 952">
              <a:extLst>
                <a:ext uri="{FF2B5EF4-FFF2-40B4-BE49-F238E27FC236}">
                  <a16:creationId xmlns:a16="http://schemas.microsoft.com/office/drawing/2014/main" xmlns="" id="{48E0D9A2-2AD6-4A78-8876-56193FC91E88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41944DCA-F456-464B-AB73-B2711D0FAD08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xmlns="" id="{F39ED27B-A2D4-4A85-A236-C21B9B0A7BBC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2" name="Corde 71">
              <a:extLst>
                <a:ext uri="{FF2B5EF4-FFF2-40B4-BE49-F238E27FC236}">
                  <a16:creationId xmlns:a16="http://schemas.microsoft.com/office/drawing/2014/main" xmlns="" id="{DCC0F1F0-1D8E-4BA8-8B30-D29968987D52}"/>
                </a:ext>
              </a:extLst>
            </p:cNvPr>
            <p:cNvSpPr/>
            <p:nvPr/>
          </p:nvSpPr>
          <p:spPr>
            <a:xfrm rot="17567007">
              <a:off x="227330" y="4446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75" name="Grouper 1156">
            <a:extLst>
              <a:ext uri="{FF2B5EF4-FFF2-40B4-BE49-F238E27FC236}">
                <a16:creationId xmlns:a16="http://schemas.microsoft.com/office/drawing/2014/main" xmlns="" id="{190F4434-AB0E-420B-B82B-1A3B98CBC346}"/>
              </a:ext>
            </a:extLst>
          </p:cNvPr>
          <p:cNvGrpSpPr/>
          <p:nvPr/>
        </p:nvGrpSpPr>
        <p:grpSpPr>
          <a:xfrm>
            <a:off x="909758" y="4646610"/>
            <a:ext cx="1490882" cy="1155720"/>
            <a:chOff x="0" y="0"/>
            <a:chExt cx="1156970" cy="81534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92F00135-3ABD-45D6-A09E-1635C28AF17F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F913666-6F5F-4021-BE7F-7D1A1A8C567C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xmlns="" id="{71883BA3-2460-4AED-B3A9-E8CCD14554BB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xmlns="" id="{94215219-6AA8-4423-AB79-BC0812E0BEA6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xmlns="" id="{046DF3F2-FE71-4D49-ACBB-1941B9FB647B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xmlns="" id="{DF685EDE-2297-4EA1-AEC3-2A4AC80BF32A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r 1287">
            <a:extLst>
              <a:ext uri="{FF2B5EF4-FFF2-40B4-BE49-F238E27FC236}">
                <a16:creationId xmlns:a16="http://schemas.microsoft.com/office/drawing/2014/main" xmlns="" id="{10688436-A677-4FC4-82F6-50CA58F0E9BD}"/>
              </a:ext>
            </a:extLst>
          </p:cNvPr>
          <p:cNvGrpSpPr/>
          <p:nvPr/>
        </p:nvGrpSpPr>
        <p:grpSpPr>
          <a:xfrm>
            <a:off x="1115171" y="3024641"/>
            <a:ext cx="995592" cy="1276892"/>
            <a:chOff x="1927" y="0"/>
            <a:chExt cx="772609" cy="900824"/>
          </a:xfrm>
        </p:grpSpPr>
        <p:grpSp>
          <p:nvGrpSpPr>
            <p:cNvPr id="83" name="Grouper 1286">
              <a:extLst>
                <a:ext uri="{FF2B5EF4-FFF2-40B4-BE49-F238E27FC236}">
                  <a16:creationId xmlns:a16="http://schemas.microsoft.com/office/drawing/2014/main" xmlns="" id="{59784C8C-9863-4396-BB97-A2CE519C6640}"/>
                </a:ext>
              </a:extLst>
            </p:cNvPr>
            <p:cNvGrpSpPr/>
            <p:nvPr/>
          </p:nvGrpSpPr>
          <p:grpSpPr>
            <a:xfrm>
              <a:off x="71120" y="0"/>
              <a:ext cx="703416" cy="900824"/>
              <a:chOff x="0" y="0"/>
              <a:chExt cx="703416" cy="900824"/>
            </a:xfrm>
          </p:grpSpPr>
          <p:grpSp>
            <p:nvGrpSpPr>
              <p:cNvPr id="88" name="Grouper 1231">
                <a:extLst>
                  <a:ext uri="{FF2B5EF4-FFF2-40B4-BE49-F238E27FC236}">
                    <a16:creationId xmlns:a16="http://schemas.microsoft.com/office/drawing/2014/main" xmlns="" id="{C5724E21-8AC1-42E1-938A-DD5AE17CD8D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92371"/>
                <a:chOff x="0" y="0"/>
                <a:chExt cx="693420" cy="892371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xmlns="" id="{D923C355-84B3-4B88-8772-7B989AF89D1F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xmlns="" id="{6E93E49F-E77D-4CA0-9997-7E42E5C32DA3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xmlns="" id="{3EF85E76-BCB2-4005-B28C-2574EDEC6AF2}"/>
                    </a:ext>
                  </a:extLst>
                </p:cNvPr>
                <p:cNvSpPr/>
                <p:nvPr/>
              </p:nvSpPr>
              <p:spPr>
                <a:xfrm>
                  <a:off x="0" y="198951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xmlns="" id="{178F0555-2F52-4A38-AB85-ED95B78B3FEC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xmlns="" id="{874A86CE-53D5-43FB-BB7A-E54E5D3E8BEA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89" name="Grouper 1285">
                <a:extLst>
                  <a:ext uri="{FF2B5EF4-FFF2-40B4-BE49-F238E27FC236}">
                    <a16:creationId xmlns:a16="http://schemas.microsoft.com/office/drawing/2014/main" xmlns="" id="{DBD60664-5290-44AF-BBCA-FED10724E950}"/>
                  </a:ext>
                </a:extLst>
              </p:cNvPr>
              <p:cNvGrpSpPr/>
              <p:nvPr/>
            </p:nvGrpSpPr>
            <p:grpSpPr>
              <a:xfrm>
                <a:off x="9996" y="207404"/>
                <a:ext cx="693420" cy="693420"/>
                <a:chOff x="9996" y="18174"/>
                <a:chExt cx="693420" cy="693420"/>
              </a:xfrm>
            </p:grpSpPr>
            <p:sp>
              <p:nvSpPr>
                <p:cNvPr id="90" name="Corde 89">
                  <a:extLst>
                    <a:ext uri="{FF2B5EF4-FFF2-40B4-BE49-F238E27FC236}">
                      <a16:creationId xmlns:a16="http://schemas.microsoft.com/office/drawing/2014/main" xmlns="" id="{DA1C0C1B-D647-4435-8568-8AC385E694E7}"/>
                    </a:ext>
                  </a:extLst>
                </p:cNvPr>
                <p:cNvSpPr/>
                <p:nvPr/>
              </p:nvSpPr>
              <p:spPr>
                <a:xfrm rot="17560116">
                  <a:off x="9996" y="18174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91" name="Grouper 1119">
                  <a:extLst>
                    <a:ext uri="{FF2B5EF4-FFF2-40B4-BE49-F238E27FC236}">
                      <a16:creationId xmlns:a16="http://schemas.microsoft.com/office/drawing/2014/main" xmlns="" id="{314AB801-A936-49DB-940D-3A8D4C4E0C19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92" name="Grouper 1121">
                    <a:extLst>
                      <a:ext uri="{FF2B5EF4-FFF2-40B4-BE49-F238E27FC236}">
                        <a16:creationId xmlns:a16="http://schemas.microsoft.com/office/drawing/2014/main" xmlns="" id="{ED4CD8A3-2475-48D7-86A2-BE85312BDF1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109" name="Ellipse 108">
                      <a:extLst>
                        <a:ext uri="{FF2B5EF4-FFF2-40B4-BE49-F238E27FC236}">
                          <a16:creationId xmlns:a16="http://schemas.microsoft.com/office/drawing/2014/main" xmlns="" id="{EFB4E2CE-CDB2-4B59-A5D8-7211A4065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0" name="Ellipse 109">
                      <a:extLst>
                        <a:ext uri="{FF2B5EF4-FFF2-40B4-BE49-F238E27FC236}">
                          <a16:creationId xmlns:a16="http://schemas.microsoft.com/office/drawing/2014/main" xmlns="" id="{EFBF42D7-2A22-485F-9101-76A8B5FE6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1" name="Ellipse 110">
                      <a:extLst>
                        <a:ext uri="{FF2B5EF4-FFF2-40B4-BE49-F238E27FC236}">
                          <a16:creationId xmlns:a16="http://schemas.microsoft.com/office/drawing/2014/main" xmlns="" id="{563B0CD8-0125-4EFA-ADAE-4AAD1226A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2" name="Ellipse 111">
                      <a:extLst>
                        <a:ext uri="{FF2B5EF4-FFF2-40B4-BE49-F238E27FC236}">
                          <a16:creationId xmlns:a16="http://schemas.microsoft.com/office/drawing/2014/main" xmlns="" id="{621D9152-DE0D-4832-88A4-2852429B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3" name="Ellipse 112">
                      <a:extLst>
                        <a:ext uri="{FF2B5EF4-FFF2-40B4-BE49-F238E27FC236}">
                          <a16:creationId xmlns:a16="http://schemas.microsoft.com/office/drawing/2014/main" xmlns="" id="{5BB95BAE-2939-4E92-9D1B-78D31C46F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4" name="Ellipse 113">
                      <a:extLst>
                        <a:ext uri="{FF2B5EF4-FFF2-40B4-BE49-F238E27FC236}">
                          <a16:creationId xmlns:a16="http://schemas.microsoft.com/office/drawing/2014/main" xmlns="" id="{BE308ABF-D7E5-4FEE-8D1F-621638B8D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5" name="Ellipse 114">
                      <a:extLst>
                        <a:ext uri="{FF2B5EF4-FFF2-40B4-BE49-F238E27FC236}">
                          <a16:creationId xmlns:a16="http://schemas.microsoft.com/office/drawing/2014/main" xmlns="" id="{7FF8423D-03DB-4582-9FEF-0F6F553B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3" name="Grouper 1129">
                    <a:extLst>
                      <a:ext uri="{FF2B5EF4-FFF2-40B4-BE49-F238E27FC236}">
                        <a16:creationId xmlns:a16="http://schemas.microsoft.com/office/drawing/2014/main" xmlns="" id="{33879EE1-3567-4B15-A972-2B9FB270EC3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102" name="Ellipse 101">
                      <a:extLst>
                        <a:ext uri="{FF2B5EF4-FFF2-40B4-BE49-F238E27FC236}">
                          <a16:creationId xmlns:a16="http://schemas.microsoft.com/office/drawing/2014/main" xmlns="" id="{CA1B8053-68D1-4C36-99E0-97B66292F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3" name="Ellipse 102">
                      <a:extLst>
                        <a:ext uri="{FF2B5EF4-FFF2-40B4-BE49-F238E27FC236}">
                          <a16:creationId xmlns:a16="http://schemas.microsoft.com/office/drawing/2014/main" xmlns="" id="{1C00C498-0D48-4591-B99E-4F738C616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4" name="Ellipse 103">
                      <a:extLst>
                        <a:ext uri="{FF2B5EF4-FFF2-40B4-BE49-F238E27FC236}">
                          <a16:creationId xmlns:a16="http://schemas.microsoft.com/office/drawing/2014/main" xmlns="" id="{9652571E-9D85-46C3-8C8B-E83801AC7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5" name="Ellipse 104">
                      <a:extLst>
                        <a:ext uri="{FF2B5EF4-FFF2-40B4-BE49-F238E27FC236}">
                          <a16:creationId xmlns:a16="http://schemas.microsoft.com/office/drawing/2014/main" xmlns="" id="{538604C7-BCBA-4E35-8E9A-804676F0D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6" name="Ellipse 105">
                      <a:extLst>
                        <a:ext uri="{FF2B5EF4-FFF2-40B4-BE49-F238E27FC236}">
                          <a16:creationId xmlns:a16="http://schemas.microsoft.com/office/drawing/2014/main" xmlns="" id="{5D90E49A-E673-4FA6-A3C3-D25727C71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7" name="Ellipse 106">
                      <a:extLst>
                        <a:ext uri="{FF2B5EF4-FFF2-40B4-BE49-F238E27FC236}">
                          <a16:creationId xmlns:a16="http://schemas.microsoft.com/office/drawing/2014/main" xmlns="" id="{5A48F0D0-A4A0-408C-B084-1F69A3D94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8" name="Ellipse 107">
                      <a:extLst>
                        <a:ext uri="{FF2B5EF4-FFF2-40B4-BE49-F238E27FC236}">
                          <a16:creationId xmlns:a16="http://schemas.microsoft.com/office/drawing/2014/main" xmlns="" id="{1B74297D-4DBA-43C7-A5F6-C61514DA5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4" name="Grouper 1137">
                    <a:extLst>
                      <a:ext uri="{FF2B5EF4-FFF2-40B4-BE49-F238E27FC236}">
                        <a16:creationId xmlns:a16="http://schemas.microsoft.com/office/drawing/2014/main" xmlns="" id="{3A34B854-3695-4658-9343-9684DE16448E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95" name="Ellipse 94">
                      <a:extLst>
                        <a:ext uri="{FF2B5EF4-FFF2-40B4-BE49-F238E27FC236}">
                          <a16:creationId xmlns:a16="http://schemas.microsoft.com/office/drawing/2014/main" xmlns="" id="{76D8E16D-C09F-44F7-A92E-E1C0C009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6" name="Ellipse 95">
                      <a:extLst>
                        <a:ext uri="{FF2B5EF4-FFF2-40B4-BE49-F238E27FC236}">
                          <a16:creationId xmlns:a16="http://schemas.microsoft.com/office/drawing/2014/main" xmlns="" id="{71E7FEDD-304B-4A90-B2E4-419B6EE7E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7" name="Ellipse 96">
                      <a:extLst>
                        <a:ext uri="{FF2B5EF4-FFF2-40B4-BE49-F238E27FC236}">
                          <a16:creationId xmlns:a16="http://schemas.microsoft.com/office/drawing/2014/main" xmlns="" id="{63622D0C-DEAC-4C01-8AAC-8F76F9C7F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8" name="Ellipse 97">
                      <a:extLst>
                        <a:ext uri="{FF2B5EF4-FFF2-40B4-BE49-F238E27FC236}">
                          <a16:creationId xmlns:a16="http://schemas.microsoft.com/office/drawing/2014/main" xmlns="" id="{49ABE54F-1AFE-4D73-9B24-C1A75D6B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" name="Ellipse 98">
                      <a:extLst>
                        <a:ext uri="{FF2B5EF4-FFF2-40B4-BE49-F238E27FC236}">
                          <a16:creationId xmlns:a16="http://schemas.microsoft.com/office/drawing/2014/main" xmlns="" id="{FDFC1658-DBCD-4CC5-8F99-01C776C68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0" name="Ellipse 99">
                      <a:extLst>
                        <a:ext uri="{FF2B5EF4-FFF2-40B4-BE49-F238E27FC236}">
                          <a16:creationId xmlns:a16="http://schemas.microsoft.com/office/drawing/2014/main" xmlns="" id="{4026BD04-0961-4238-AA1A-2E3EE44260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1" name="Ellipse 100">
                      <a:extLst>
                        <a:ext uri="{FF2B5EF4-FFF2-40B4-BE49-F238E27FC236}">
                          <a16:creationId xmlns:a16="http://schemas.microsoft.com/office/drawing/2014/main" xmlns="" id="{EB645BA6-F358-4878-83E4-BEC35F06E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AA4A85A0-C472-4561-A5D7-7B2C503D4C51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85" name="Grouper 1282">
              <a:extLst>
                <a:ext uri="{FF2B5EF4-FFF2-40B4-BE49-F238E27FC236}">
                  <a16:creationId xmlns:a16="http://schemas.microsoft.com/office/drawing/2014/main" xmlns="" id="{165C24AD-DE05-41F5-A140-CAB7D5E16746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57757B47-5E21-4ABF-8583-5F2C081F7F26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09B112A8-1A42-46FD-9323-B6E6BB39110C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121" name="Flèche : droite 5">
            <a:extLst>
              <a:ext uri="{FF2B5EF4-FFF2-40B4-BE49-F238E27FC236}">
                <a16:creationId xmlns:a16="http://schemas.microsoft.com/office/drawing/2014/main" xmlns="" id="{8E0AFCF3-A8B8-4BA7-A4CF-B50FDBBC64A0}"/>
              </a:ext>
            </a:extLst>
          </p:cNvPr>
          <p:cNvSpPr/>
          <p:nvPr/>
        </p:nvSpPr>
        <p:spPr>
          <a:xfrm>
            <a:off x="2495955" y="4074631"/>
            <a:ext cx="2038190" cy="233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xmlns="" id="{811886AC-6ADE-4D60-8A5B-BDF4427DA7AE}"/>
              </a:ext>
            </a:extLst>
          </p:cNvPr>
          <p:cNvSpPr txBox="1"/>
          <p:nvPr/>
        </p:nvSpPr>
        <p:spPr>
          <a:xfrm>
            <a:off x="757353" y="5971935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Dissolution des réactifs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xmlns="" id="{17298BA4-69A2-4AC1-A3B1-022FDCCBA213}"/>
              </a:ext>
            </a:extLst>
          </p:cNvPr>
          <p:cNvSpPr txBox="1"/>
          <p:nvPr/>
        </p:nvSpPr>
        <p:spPr>
          <a:xfrm>
            <a:off x="6129478" y="3730394"/>
            <a:ext cx="184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Filtrage à chaud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24" name="Flèche : droite 298">
            <a:extLst>
              <a:ext uri="{FF2B5EF4-FFF2-40B4-BE49-F238E27FC236}">
                <a16:creationId xmlns:a16="http://schemas.microsoft.com/office/drawing/2014/main" xmlns="" id="{8BAE33F3-2AC9-4172-A2B6-BA7D695D2C5D}"/>
              </a:ext>
            </a:extLst>
          </p:cNvPr>
          <p:cNvSpPr/>
          <p:nvPr/>
        </p:nvSpPr>
        <p:spPr>
          <a:xfrm>
            <a:off x="6415583" y="4099408"/>
            <a:ext cx="1147404" cy="21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 flipH="1">
            <a:off x="5283018" y="2998884"/>
            <a:ext cx="24546" cy="321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 rot="10800000" flipH="1" flipV="1">
            <a:off x="7562987" y="4006737"/>
            <a:ext cx="146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cristallisation</a:t>
            </a:r>
            <a:endParaRPr lang="fr-FR" dirty="0"/>
          </a:p>
        </p:txBody>
      </p:sp>
      <p:sp>
        <p:nvSpPr>
          <p:cNvPr id="128" name="Flèche : droite 298">
            <a:extLst>
              <a:ext uri="{FF2B5EF4-FFF2-40B4-BE49-F238E27FC236}">
                <a16:creationId xmlns:a16="http://schemas.microsoft.com/office/drawing/2014/main" xmlns="" id="{8BAE33F3-2AC9-4172-A2B6-BA7D695D2C5D}"/>
              </a:ext>
            </a:extLst>
          </p:cNvPr>
          <p:cNvSpPr/>
          <p:nvPr/>
        </p:nvSpPr>
        <p:spPr>
          <a:xfrm>
            <a:off x="8996496" y="4123263"/>
            <a:ext cx="1147404" cy="21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xmlns="" id="{17298BA4-69A2-4AC1-A3B1-022FDCCBA213}"/>
              </a:ext>
            </a:extLst>
          </p:cNvPr>
          <p:cNvSpPr txBox="1"/>
          <p:nvPr/>
        </p:nvSpPr>
        <p:spPr>
          <a:xfrm>
            <a:off x="9025395" y="3742381"/>
            <a:ext cx="10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Essorage</a:t>
            </a:r>
            <a:endParaRPr lang="fr-FR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10256305" y="3697095"/>
                <a:ext cx="1798749" cy="122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Solide, caractérisé par point de fusion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=139°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305" y="3697095"/>
                <a:ext cx="1798749" cy="1222579"/>
              </a:xfrm>
              <a:prstGeom prst="rect">
                <a:avLst/>
              </a:prstGeom>
              <a:blipFill rotWithShape="0">
                <a:blip r:embed="rId2"/>
                <a:stretch>
                  <a:fillRect l="-2703" t="-2488" b="-2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I.2) Modification des groupes caractéristiques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696299-EB00-4F65-9780-8F2C183E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6" t="10160" r="2224" b="10402"/>
          <a:stretch/>
        </p:blipFill>
        <p:spPr>
          <a:xfrm>
            <a:off x="5798088" y="3021798"/>
            <a:ext cx="6393912" cy="328782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8A3C2A-A076-4C79-9EBF-A7C15E348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3" t="15491" r="5928" b="10324"/>
          <a:stretch/>
        </p:blipFill>
        <p:spPr>
          <a:xfrm>
            <a:off x="0" y="1029416"/>
            <a:ext cx="5883491" cy="3014551"/>
          </a:xfrm>
          <a:prstGeom prst="rect">
            <a:avLst/>
          </a:prstGeom>
        </p:spPr>
      </p:pic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xmlns="" id="{61042436-80B6-4AAC-A1CB-2C1F2EBE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876" y="6459784"/>
            <a:ext cx="2629445" cy="365125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</a:rPr>
              <a:t>http://eduscol.education.fr/</a:t>
            </a:r>
          </a:p>
        </p:txBody>
      </p:sp>
    </p:spTree>
    <p:extLst>
      <p:ext uri="{BB962C8B-B14F-4D97-AF65-F5344CB8AC3E}">
        <p14:creationId xmlns:p14="http://schemas.microsoft.com/office/powerpoint/2010/main" val="245877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I.3) Différents types de réactions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6BE18F39-7D6B-47F5-9546-80D1DCA12EC9}"/>
              </a:ext>
            </a:extLst>
          </p:cNvPr>
          <p:cNvSpPr txBox="1">
            <a:spLocks/>
          </p:cNvSpPr>
          <p:nvPr/>
        </p:nvSpPr>
        <p:spPr>
          <a:xfrm>
            <a:off x="696883" y="1954414"/>
            <a:ext cx="10515600" cy="18319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Substitution</a:t>
            </a:r>
            <a:r>
              <a:rPr lang="fr-FR" sz="2400" dirty="0" smtClean="0"/>
              <a:t> : atome ou groupe d’atomes remplacé par un autre atome ou groupe d’atomes.</a:t>
            </a:r>
          </a:p>
          <a:p>
            <a:endParaRPr lang="fr-FR" sz="2400" dirty="0" smtClean="0"/>
          </a:p>
          <a:p>
            <a:r>
              <a:rPr lang="fr-FR" sz="2400" b="1" dirty="0" smtClean="0"/>
              <a:t>Addition</a:t>
            </a:r>
            <a:r>
              <a:rPr lang="fr-FR" sz="2400" dirty="0" smtClean="0"/>
              <a:t> : atome ou groupes d’atomes ajoutés aux atomes d’une liaison multiple.</a:t>
            </a:r>
          </a:p>
          <a:p>
            <a:endParaRPr lang="fr-FR" sz="2400" dirty="0" smtClean="0"/>
          </a:p>
          <a:p>
            <a:r>
              <a:rPr lang="fr-FR" sz="2400" b="1" dirty="0" smtClean="0"/>
              <a:t>Élimination</a:t>
            </a:r>
            <a:r>
              <a:rPr lang="fr-FR" sz="2400" dirty="0" smtClean="0"/>
              <a:t> : atome ou groupe d’atomes portés par des atomes adjacents éliminés pour former une liaison multiple.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643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II.1) Polarité des liaisons chimiques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1" y="1048320"/>
            <a:ext cx="6381533" cy="23834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5" y="3296992"/>
            <a:ext cx="7702593" cy="288475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271" y="6455578"/>
            <a:ext cx="620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http://sciences-physiques-et-chimiques-de-laboratoire.org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 2) Saponification du salicylate de méthyle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8</a:t>
            </a:fld>
            <a:endParaRPr lang="fr-FR"/>
          </a:p>
        </p:txBody>
      </p:sp>
      <p:sp>
        <p:nvSpPr>
          <p:cNvPr id="4" name="Forme libre : forme 61">
            <a:extLst>
              <a:ext uri="{FF2B5EF4-FFF2-40B4-BE49-F238E27FC236}">
                <a16:creationId xmlns:a16="http://schemas.microsoft.com/office/drawing/2014/main" xmlns="" id="{C30AB207-BA52-49FD-8984-39E231AF7E8A}"/>
              </a:ext>
            </a:extLst>
          </p:cNvPr>
          <p:cNvSpPr/>
          <p:nvPr/>
        </p:nvSpPr>
        <p:spPr>
          <a:xfrm rot="10800000">
            <a:off x="5827378" y="2442884"/>
            <a:ext cx="905538" cy="924324"/>
          </a:xfrm>
          <a:custGeom>
            <a:avLst/>
            <a:gdLst>
              <a:gd name="connsiteX0" fmla="*/ 905538 w 905538"/>
              <a:gd name="connsiteY0" fmla="*/ 924324 h 924324"/>
              <a:gd name="connsiteX1" fmla="*/ 0 w 905538"/>
              <a:gd name="connsiteY1" fmla="*/ 924324 h 924324"/>
              <a:gd name="connsiteX2" fmla="*/ 0 w 905538"/>
              <a:gd name="connsiteY2" fmla="*/ 557623 h 924324"/>
              <a:gd name="connsiteX3" fmla="*/ 0 w 905538"/>
              <a:gd name="connsiteY3" fmla="*/ 556880 h 924324"/>
              <a:gd name="connsiteX4" fmla="*/ 1045 w 905538"/>
              <a:gd name="connsiteY4" fmla="*/ 556880 h 924324"/>
              <a:gd name="connsiteX5" fmla="*/ 255076 w 905538"/>
              <a:gd name="connsiteY5" fmla="*/ 376281 h 924324"/>
              <a:gd name="connsiteX6" fmla="*/ 253714 w 905538"/>
              <a:gd name="connsiteY6" fmla="*/ 376281 h 924324"/>
              <a:gd name="connsiteX7" fmla="*/ 253714 w 905538"/>
              <a:gd name="connsiteY7" fmla="*/ 0 h 924324"/>
              <a:gd name="connsiteX8" fmla="*/ 651661 w 905538"/>
              <a:gd name="connsiteY8" fmla="*/ 0 h 924324"/>
              <a:gd name="connsiteX9" fmla="*/ 651661 w 905538"/>
              <a:gd name="connsiteY9" fmla="*/ 376281 h 924324"/>
              <a:gd name="connsiteX10" fmla="*/ 649956 w 905538"/>
              <a:gd name="connsiteY10" fmla="*/ 376281 h 924324"/>
              <a:gd name="connsiteX11" fmla="*/ 903987 w 905538"/>
              <a:gd name="connsiteY11" fmla="*/ 556880 h 924324"/>
              <a:gd name="connsiteX12" fmla="*/ 905538 w 905538"/>
              <a:gd name="connsiteY12" fmla="*/ 556880 h 9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38" h="924324">
                <a:moveTo>
                  <a:pt x="905538" y="924324"/>
                </a:moveTo>
                <a:lnTo>
                  <a:pt x="0" y="924324"/>
                </a:lnTo>
                <a:lnTo>
                  <a:pt x="0" y="557623"/>
                </a:lnTo>
                <a:lnTo>
                  <a:pt x="0" y="556880"/>
                </a:lnTo>
                <a:lnTo>
                  <a:pt x="1045" y="556880"/>
                </a:lnTo>
                <a:lnTo>
                  <a:pt x="255076" y="376281"/>
                </a:lnTo>
                <a:lnTo>
                  <a:pt x="253714" y="376281"/>
                </a:lnTo>
                <a:lnTo>
                  <a:pt x="253714" y="0"/>
                </a:lnTo>
                <a:lnTo>
                  <a:pt x="651661" y="0"/>
                </a:lnTo>
                <a:lnTo>
                  <a:pt x="651661" y="376281"/>
                </a:lnTo>
                <a:lnTo>
                  <a:pt x="649956" y="376281"/>
                </a:lnTo>
                <a:lnTo>
                  <a:pt x="903987" y="556880"/>
                </a:lnTo>
                <a:lnTo>
                  <a:pt x="905538" y="556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5" name="Grouper 951">
            <a:extLst>
              <a:ext uri="{FF2B5EF4-FFF2-40B4-BE49-F238E27FC236}">
                <a16:creationId xmlns:a16="http://schemas.microsoft.com/office/drawing/2014/main" xmlns="" id="{213F17CE-26EF-45BC-ACC0-F78615F71676}"/>
              </a:ext>
            </a:extLst>
          </p:cNvPr>
          <p:cNvGrpSpPr/>
          <p:nvPr/>
        </p:nvGrpSpPr>
        <p:grpSpPr>
          <a:xfrm>
            <a:off x="1421648" y="3427844"/>
            <a:ext cx="1472880" cy="1378043"/>
            <a:chOff x="0" y="0"/>
            <a:chExt cx="1143000" cy="972185"/>
          </a:xfrm>
        </p:grpSpPr>
        <p:grpSp>
          <p:nvGrpSpPr>
            <p:cNvPr id="6" name="Grouper 952">
              <a:extLst>
                <a:ext uri="{FF2B5EF4-FFF2-40B4-BE49-F238E27FC236}">
                  <a16:creationId xmlns:a16="http://schemas.microsoft.com/office/drawing/2014/main" xmlns="" id="{7BAF91E8-3228-4CD2-9C41-2CB851FFC7BB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24055414-5C9C-4001-93B7-8B74D4FA20A2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xmlns="" id="{FEB5AAB6-EBBC-4973-A8E8-E846CBED428B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" name="Corde 6">
              <a:extLst>
                <a:ext uri="{FF2B5EF4-FFF2-40B4-BE49-F238E27FC236}">
                  <a16:creationId xmlns:a16="http://schemas.microsoft.com/office/drawing/2014/main" xmlns="" id="{D0447A66-5B67-4620-BCF3-80FC9855F7E8}"/>
                </a:ext>
              </a:extLst>
            </p:cNvPr>
            <p:cNvSpPr/>
            <p:nvPr/>
          </p:nvSpPr>
          <p:spPr>
            <a:xfrm rot="17567007">
              <a:off x="227330" y="4445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0" name="Grouper 1156">
            <a:extLst>
              <a:ext uri="{FF2B5EF4-FFF2-40B4-BE49-F238E27FC236}">
                <a16:creationId xmlns:a16="http://schemas.microsoft.com/office/drawing/2014/main" xmlns="" id="{6A8EA1F7-E5A1-41BE-86FE-CF50C9209771}"/>
              </a:ext>
            </a:extLst>
          </p:cNvPr>
          <p:cNvGrpSpPr/>
          <p:nvPr/>
        </p:nvGrpSpPr>
        <p:grpSpPr>
          <a:xfrm>
            <a:off x="1424921" y="4791485"/>
            <a:ext cx="1490882" cy="1155720"/>
            <a:chOff x="0" y="0"/>
            <a:chExt cx="1156970" cy="8153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7F9F3C1-7F26-4ADF-9F11-773D73F1C7C6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AE773A4-2693-477A-957D-8A59B7933075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218A8CC0-A6F8-4F43-A7D3-5524ABF749D8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xmlns="" id="{2CE48FC9-EFB7-46D8-9FBD-84E2496036F6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xmlns="" id="{0F5C3A6C-94B6-48A3-938D-E5CC3504DE47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xmlns="" id="{5D6F8C71-5347-482F-8042-BA488C98C6BA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287">
            <a:extLst>
              <a:ext uri="{FF2B5EF4-FFF2-40B4-BE49-F238E27FC236}">
                <a16:creationId xmlns:a16="http://schemas.microsoft.com/office/drawing/2014/main" xmlns="" id="{5A6879CE-4D28-40ED-AD33-8D1835F40E01}"/>
              </a:ext>
            </a:extLst>
          </p:cNvPr>
          <p:cNvGrpSpPr/>
          <p:nvPr/>
        </p:nvGrpSpPr>
        <p:grpSpPr>
          <a:xfrm>
            <a:off x="1630334" y="3169517"/>
            <a:ext cx="995590" cy="1264009"/>
            <a:chOff x="1927" y="0"/>
            <a:chExt cx="772608" cy="891736"/>
          </a:xfrm>
        </p:grpSpPr>
        <p:grpSp>
          <p:nvGrpSpPr>
            <p:cNvPr id="18" name="Grouper 1286">
              <a:extLst>
                <a:ext uri="{FF2B5EF4-FFF2-40B4-BE49-F238E27FC236}">
                  <a16:creationId xmlns:a16="http://schemas.microsoft.com/office/drawing/2014/main" xmlns="" id="{EABB1156-2F6D-4DF7-94AC-CAEBFD797303}"/>
                </a:ext>
              </a:extLst>
            </p:cNvPr>
            <p:cNvGrpSpPr/>
            <p:nvPr/>
          </p:nvGrpSpPr>
          <p:grpSpPr>
            <a:xfrm>
              <a:off x="71120" y="0"/>
              <a:ext cx="703415" cy="891736"/>
              <a:chOff x="0" y="0"/>
              <a:chExt cx="703415" cy="891736"/>
            </a:xfrm>
          </p:grpSpPr>
          <p:grpSp>
            <p:nvGrpSpPr>
              <p:cNvPr id="23" name="Grouper 1231">
                <a:extLst>
                  <a:ext uri="{FF2B5EF4-FFF2-40B4-BE49-F238E27FC236}">
                    <a16:creationId xmlns:a16="http://schemas.microsoft.com/office/drawing/2014/main" xmlns="" id="{E3336366-E5E2-4BB8-B55E-58E19F1F9811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83285"/>
                <a:chOff x="0" y="0"/>
                <a:chExt cx="693420" cy="883285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2FB2C02E-84D5-4C1A-BD32-ABC08926E155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xmlns="" id="{0F502E95-7E76-499D-B375-2022B4F0FCD2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xmlns="" id="{9B94DA5B-9623-4BA3-8400-51B916E4D61F}"/>
                    </a:ext>
                  </a:extLst>
                </p:cNvPr>
                <p:cNvSpPr/>
                <p:nvPr/>
              </p:nvSpPr>
              <p:spPr>
                <a:xfrm>
                  <a:off x="0" y="189865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="" id="{DD368707-A0CD-4CEF-92BA-D28B95FAD6CB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9F29B41D-C9FC-4066-AE19-C47AAC3779F7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24" name="Grouper 1285">
                <a:extLst>
                  <a:ext uri="{FF2B5EF4-FFF2-40B4-BE49-F238E27FC236}">
                    <a16:creationId xmlns:a16="http://schemas.microsoft.com/office/drawing/2014/main" xmlns="" id="{D27620E7-ABC7-430F-ABD3-BF44A728B623}"/>
                  </a:ext>
                </a:extLst>
              </p:cNvPr>
              <p:cNvGrpSpPr/>
              <p:nvPr/>
            </p:nvGrpSpPr>
            <p:grpSpPr>
              <a:xfrm>
                <a:off x="9995" y="198316"/>
                <a:ext cx="693420" cy="693420"/>
                <a:chOff x="9995" y="9086"/>
                <a:chExt cx="693420" cy="693420"/>
              </a:xfrm>
            </p:grpSpPr>
            <p:sp>
              <p:nvSpPr>
                <p:cNvPr id="25" name="Corde 24">
                  <a:extLst>
                    <a:ext uri="{FF2B5EF4-FFF2-40B4-BE49-F238E27FC236}">
                      <a16:creationId xmlns:a16="http://schemas.microsoft.com/office/drawing/2014/main" xmlns="" id="{D906A62B-03A9-49DC-A92C-83C3B5E1FD46}"/>
                    </a:ext>
                  </a:extLst>
                </p:cNvPr>
                <p:cNvSpPr/>
                <p:nvPr/>
              </p:nvSpPr>
              <p:spPr>
                <a:xfrm rot="17560116">
                  <a:off x="9995" y="9086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26" name="Grouper 1119">
                  <a:extLst>
                    <a:ext uri="{FF2B5EF4-FFF2-40B4-BE49-F238E27FC236}">
                      <a16:creationId xmlns:a16="http://schemas.microsoft.com/office/drawing/2014/main" xmlns="" id="{7E6BE0AF-5C69-485A-88A0-94F07B25A5C7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27" name="Grouper 1121">
                    <a:extLst>
                      <a:ext uri="{FF2B5EF4-FFF2-40B4-BE49-F238E27FC236}">
                        <a16:creationId xmlns:a16="http://schemas.microsoft.com/office/drawing/2014/main" xmlns="" id="{DA211CF2-B3A9-4132-AA3A-B49330A77E1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44" name="Ellipse 43">
                      <a:extLst>
                        <a:ext uri="{FF2B5EF4-FFF2-40B4-BE49-F238E27FC236}">
                          <a16:creationId xmlns:a16="http://schemas.microsoft.com/office/drawing/2014/main" xmlns="" id="{394387A7-2A19-4444-A5BB-6D1E8B6CA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5" name="Ellipse 44">
                      <a:extLst>
                        <a:ext uri="{FF2B5EF4-FFF2-40B4-BE49-F238E27FC236}">
                          <a16:creationId xmlns:a16="http://schemas.microsoft.com/office/drawing/2014/main" xmlns="" id="{A7833537-0331-4106-BED6-9D1604C16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6" name="Ellipse 45">
                      <a:extLst>
                        <a:ext uri="{FF2B5EF4-FFF2-40B4-BE49-F238E27FC236}">
                          <a16:creationId xmlns:a16="http://schemas.microsoft.com/office/drawing/2014/main" xmlns="" id="{59EA77F2-BB87-49AF-9FB3-CD5B57B2E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" name="Ellipse 46">
                      <a:extLst>
                        <a:ext uri="{FF2B5EF4-FFF2-40B4-BE49-F238E27FC236}">
                          <a16:creationId xmlns:a16="http://schemas.microsoft.com/office/drawing/2014/main" xmlns="" id="{C9DF3655-0610-4C32-8C4F-651638B12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Ellipse 47">
                      <a:extLst>
                        <a:ext uri="{FF2B5EF4-FFF2-40B4-BE49-F238E27FC236}">
                          <a16:creationId xmlns:a16="http://schemas.microsoft.com/office/drawing/2014/main" xmlns="" id="{FA7B273A-E06F-4AFC-9458-D559646CA5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:a16="http://schemas.microsoft.com/office/drawing/2014/main" xmlns="" id="{9FEB9824-3FFB-4620-8A78-E7042E05A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0" name="Ellipse 49">
                      <a:extLst>
                        <a:ext uri="{FF2B5EF4-FFF2-40B4-BE49-F238E27FC236}">
                          <a16:creationId xmlns:a16="http://schemas.microsoft.com/office/drawing/2014/main" xmlns="" id="{B99F2CE5-89E0-4595-8404-7397BD910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8" name="Grouper 1129">
                    <a:extLst>
                      <a:ext uri="{FF2B5EF4-FFF2-40B4-BE49-F238E27FC236}">
                        <a16:creationId xmlns:a16="http://schemas.microsoft.com/office/drawing/2014/main" xmlns="" id="{C77411ED-DF71-4E6E-94B0-04187C9DEA0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37" name="Ellipse 36">
                      <a:extLst>
                        <a:ext uri="{FF2B5EF4-FFF2-40B4-BE49-F238E27FC236}">
                          <a16:creationId xmlns:a16="http://schemas.microsoft.com/office/drawing/2014/main" xmlns="" id="{681B4B85-3DFC-4F50-9EE0-181D76DEC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xmlns="" id="{6466B40B-3BB7-42F3-AED3-249AC22D5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9" name="Ellipse 38">
                      <a:extLst>
                        <a:ext uri="{FF2B5EF4-FFF2-40B4-BE49-F238E27FC236}">
                          <a16:creationId xmlns:a16="http://schemas.microsoft.com/office/drawing/2014/main" xmlns="" id="{7228FB97-2168-48DA-A97D-75A9EC421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0" name="Ellipse 39">
                      <a:extLst>
                        <a:ext uri="{FF2B5EF4-FFF2-40B4-BE49-F238E27FC236}">
                          <a16:creationId xmlns:a16="http://schemas.microsoft.com/office/drawing/2014/main" xmlns="" id="{9D1A2688-293A-4FE7-8AA9-434A7B6D1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1" name="Ellipse 40">
                      <a:extLst>
                        <a:ext uri="{FF2B5EF4-FFF2-40B4-BE49-F238E27FC236}">
                          <a16:creationId xmlns:a16="http://schemas.microsoft.com/office/drawing/2014/main" xmlns="" id="{100BCB84-E815-440E-A267-B381E9A1B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xmlns="" id="{282ACA60-AB64-4616-B58F-E6EB6D1B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3" name="Ellipse 42">
                      <a:extLst>
                        <a:ext uri="{FF2B5EF4-FFF2-40B4-BE49-F238E27FC236}">
                          <a16:creationId xmlns:a16="http://schemas.microsoft.com/office/drawing/2014/main" xmlns="" id="{8EC769B1-9096-4516-8060-F5B106028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9" name="Grouper 1137">
                    <a:extLst>
                      <a:ext uri="{FF2B5EF4-FFF2-40B4-BE49-F238E27FC236}">
                        <a16:creationId xmlns:a16="http://schemas.microsoft.com/office/drawing/2014/main" xmlns="" id="{0D0E3478-C9F8-401D-A441-69ABBF2F4F83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30" name="Ellipse 29">
                      <a:extLst>
                        <a:ext uri="{FF2B5EF4-FFF2-40B4-BE49-F238E27FC236}">
                          <a16:creationId xmlns:a16="http://schemas.microsoft.com/office/drawing/2014/main" xmlns="" id="{37B953E1-D177-4176-AF55-8F957690E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" name="Ellipse 30">
                      <a:extLst>
                        <a:ext uri="{FF2B5EF4-FFF2-40B4-BE49-F238E27FC236}">
                          <a16:creationId xmlns:a16="http://schemas.microsoft.com/office/drawing/2014/main" xmlns="" id="{00AA3AE6-81AE-4FC0-A397-12AE3E49D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2" name="Ellipse 31">
                      <a:extLst>
                        <a:ext uri="{FF2B5EF4-FFF2-40B4-BE49-F238E27FC236}">
                          <a16:creationId xmlns:a16="http://schemas.microsoft.com/office/drawing/2014/main" xmlns="" id="{1B7D47DA-858C-4FDA-8F15-0A960C917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3" name="Ellipse 32">
                      <a:extLst>
                        <a:ext uri="{FF2B5EF4-FFF2-40B4-BE49-F238E27FC236}">
                          <a16:creationId xmlns:a16="http://schemas.microsoft.com/office/drawing/2014/main" xmlns="" id="{D947F364-4AD7-4457-8675-678D6C8DC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4" name="Ellipse 33">
                      <a:extLst>
                        <a:ext uri="{FF2B5EF4-FFF2-40B4-BE49-F238E27FC236}">
                          <a16:creationId xmlns:a16="http://schemas.microsoft.com/office/drawing/2014/main" xmlns="" id="{A5A355FC-7B81-46BE-9391-48C15437F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5" name="Ellipse 34">
                      <a:extLst>
                        <a:ext uri="{FF2B5EF4-FFF2-40B4-BE49-F238E27FC236}">
                          <a16:creationId xmlns:a16="http://schemas.microsoft.com/office/drawing/2014/main" xmlns="" id="{EFC0A8A6-19AF-46B1-B581-D21060A07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" name="Ellipse 35">
                      <a:extLst>
                        <a:ext uri="{FF2B5EF4-FFF2-40B4-BE49-F238E27FC236}">
                          <a16:creationId xmlns:a16="http://schemas.microsoft.com/office/drawing/2014/main" xmlns="" id="{1EF80D12-7536-447F-9E41-329209BAF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xmlns="" id="{AE2948FA-6F70-41C2-97A7-FCD2AA675254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0" name="Grouper 1282">
              <a:extLst>
                <a:ext uri="{FF2B5EF4-FFF2-40B4-BE49-F238E27FC236}">
                  <a16:creationId xmlns:a16="http://schemas.microsoft.com/office/drawing/2014/main" xmlns="" id="{BA4A6044-BA77-46D6-B4CD-6FE3959C1C57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241F5DB-0A78-44DB-AD24-474724E91FD4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CDDC31AB-E4E5-4537-83B1-D4518300542C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56" name="Flèche : droite 125">
            <a:extLst>
              <a:ext uri="{FF2B5EF4-FFF2-40B4-BE49-F238E27FC236}">
                <a16:creationId xmlns:a16="http://schemas.microsoft.com/office/drawing/2014/main" xmlns="" id="{47B97255-7D26-46FF-970B-34AC8AB0399F}"/>
              </a:ext>
            </a:extLst>
          </p:cNvPr>
          <p:cNvSpPr/>
          <p:nvPr/>
        </p:nvSpPr>
        <p:spPr>
          <a:xfrm>
            <a:off x="3373068" y="4219506"/>
            <a:ext cx="2038190" cy="233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BE408CC-459C-4A76-9374-2F2A879E6097}"/>
              </a:ext>
            </a:extLst>
          </p:cNvPr>
          <p:cNvSpPr/>
          <p:nvPr/>
        </p:nvSpPr>
        <p:spPr>
          <a:xfrm>
            <a:off x="5951261" y="3161048"/>
            <a:ext cx="660319" cy="668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138">
            <a:extLst>
              <a:ext uri="{FF2B5EF4-FFF2-40B4-BE49-F238E27FC236}">
                <a16:creationId xmlns:a16="http://schemas.microsoft.com/office/drawing/2014/main" xmlns="" id="{D9DD2BE6-CA65-4B00-BE37-67E710384D95}"/>
              </a:ext>
            </a:extLst>
          </p:cNvPr>
          <p:cNvSpPr/>
          <p:nvPr/>
        </p:nvSpPr>
        <p:spPr>
          <a:xfrm>
            <a:off x="5543298" y="5012712"/>
            <a:ext cx="1473698" cy="853052"/>
          </a:xfrm>
          <a:custGeom>
            <a:avLst/>
            <a:gdLst>
              <a:gd name="connsiteX0" fmla="*/ 126833 w 1473698"/>
              <a:gd name="connsiteY0" fmla="*/ 0 h 853052"/>
              <a:gd name="connsiteX1" fmla="*/ 1346866 w 1473698"/>
              <a:gd name="connsiteY1" fmla="*/ 0 h 853052"/>
              <a:gd name="connsiteX2" fmla="*/ 1473698 w 1473698"/>
              <a:gd name="connsiteY2" fmla="*/ 507330 h 853052"/>
              <a:gd name="connsiteX3" fmla="*/ 1473698 w 1473698"/>
              <a:gd name="connsiteY3" fmla="*/ 795431 h 853052"/>
              <a:gd name="connsiteX4" fmla="*/ 1416077 w 1473698"/>
              <a:gd name="connsiteY4" fmla="*/ 853052 h 853052"/>
              <a:gd name="connsiteX5" fmla="*/ 58436 w 1473698"/>
              <a:gd name="connsiteY5" fmla="*/ 853052 h 853052"/>
              <a:gd name="connsiteX6" fmla="*/ 815 w 1473698"/>
              <a:gd name="connsiteY6" fmla="*/ 795431 h 853052"/>
              <a:gd name="connsiteX7" fmla="*/ 815 w 1473698"/>
              <a:gd name="connsiteY7" fmla="*/ 507330 h 853052"/>
              <a:gd name="connsiteX8" fmla="*/ 0 w 1473698"/>
              <a:gd name="connsiteY8" fmla="*/ 507330 h 85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698" h="853052">
                <a:moveTo>
                  <a:pt x="126833" y="0"/>
                </a:moveTo>
                <a:lnTo>
                  <a:pt x="1346866" y="0"/>
                </a:lnTo>
                <a:lnTo>
                  <a:pt x="1473698" y="507330"/>
                </a:lnTo>
                <a:lnTo>
                  <a:pt x="1473698" y="795431"/>
                </a:lnTo>
                <a:cubicBezTo>
                  <a:pt x="1473698" y="827254"/>
                  <a:pt x="1447900" y="853052"/>
                  <a:pt x="1416077" y="853052"/>
                </a:cubicBezTo>
                <a:lnTo>
                  <a:pt x="58436" y="853052"/>
                </a:lnTo>
                <a:cubicBezTo>
                  <a:pt x="26613" y="853052"/>
                  <a:pt x="815" y="827254"/>
                  <a:pt x="815" y="795431"/>
                </a:cubicBezTo>
                <a:lnTo>
                  <a:pt x="815" y="507330"/>
                </a:lnTo>
                <a:lnTo>
                  <a:pt x="0" y="507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 : forme 134">
            <a:extLst>
              <a:ext uri="{FF2B5EF4-FFF2-40B4-BE49-F238E27FC236}">
                <a16:creationId xmlns:a16="http://schemas.microsoft.com/office/drawing/2014/main" xmlns="" id="{6E6AB4F6-364C-4808-8576-620A8B899E63}"/>
              </a:ext>
            </a:extLst>
          </p:cNvPr>
          <p:cNvSpPr/>
          <p:nvPr/>
        </p:nvSpPr>
        <p:spPr>
          <a:xfrm rot="10800000">
            <a:off x="5544118" y="3161048"/>
            <a:ext cx="1472882" cy="2704716"/>
          </a:xfrm>
          <a:custGeom>
            <a:avLst/>
            <a:gdLst>
              <a:gd name="connsiteX0" fmla="*/ 1067408 w 1472882"/>
              <a:gd name="connsiteY0" fmla="*/ 2704716 h 2704716"/>
              <a:gd name="connsiteX1" fmla="*/ 405420 w 1472882"/>
              <a:gd name="connsiteY1" fmla="*/ 2704716 h 2704716"/>
              <a:gd name="connsiteX2" fmla="*/ 405420 w 1472882"/>
              <a:gd name="connsiteY2" fmla="*/ 2029470 h 2704716"/>
              <a:gd name="connsiteX3" fmla="*/ 0 w 1472882"/>
              <a:gd name="connsiteY3" fmla="*/ 345721 h 2704716"/>
              <a:gd name="connsiteX4" fmla="*/ 3 w 1472882"/>
              <a:gd name="connsiteY4" fmla="*/ 345721 h 2704716"/>
              <a:gd name="connsiteX5" fmla="*/ 3 w 1472882"/>
              <a:gd name="connsiteY5" fmla="*/ 57622 h 2704716"/>
              <a:gd name="connsiteX6" fmla="*/ 57625 w 1472882"/>
              <a:gd name="connsiteY6" fmla="*/ 0 h 2704716"/>
              <a:gd name="connsiteX7" fmla="*/ 1415260 w 1472882"/>
              <a:gd name="connsiteY7" fmla="*/ 0 h 2704716"/>
              <a:gd name="connsiteX8" fmla="*/ 1472882 w 1472882"/>
              <a:gd name="connsiteY8" fmla="*/ 57622 h 2704716"/>
              <a:gd name="connsiteX9" fmla="*/ 1472882 w 1472882"/>
              <a:gd name="connsiteY9" fmla="*/ 345723 h 2704716"/>
              <a:gd name="connsiteX10" fmla="*/ 1472880 w 1472882"/>
              <a:gd name="connsiteY10" fmla="*/ 345723 h 2704716"/>
              <a:gd name="connsiteX11" fmla="*/ 1067408 w 1472882"/>
              <a:gd name="connsiteY11" fmla="*/ 2029686 h 270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2882" h="2704716">
                <a:moveTo>
                  <a:pt x="1067408" y="2704716"/>
                </a:moveTo>
                <a:lnTo>
                  <a:pt x="405420" y="2704716"/>
                </a:lnTo>
                <a:lnTo>
                  <a:pt x="405420" y="2029470"/>
                </a:lnTo>
                <a:lnTo>
                  <a:pt x="0" y="345721"/>
                </a:lnTo>
                <a:lnTo>
                  <a:pt x="3" y="345721"/>
                </a:lnTo>
                <a:lnTo>
                  <a:pt x="3" y="57622"/>
                </a:lnTo>
                <a:cubicBezTo>
                  <a:pt x="3" y="25798"/>
                  <a:pt x="25801" y="0"/>
                  <a:pt x="57625" y="0"/>
                </a:cubicBezTo>
                <a:lnTo>
                  <a:pt x="1415260" y="0"/>
                </a:lnTo>
                <a:cubicBezTo>
                  <a:pt x="1447084" y="0"/>
                  <a:pt x="1472882" y="25798"/>
                  <a:pt x="1472882" y="57622"/>
                </a:cubicBezTo>
                <a:lnTo>
                  <a:pt x="1472882" y="345723"/>
                </a:lnTo>
                <a:lnTo>
                  <a:pt x="1472880" y="345723"/>
                </a:lnTo>
                <a:lnTo>
                  <a:pt x="1067408" y="202968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xmlns="" id="{AECF9ADB-46E2-4838-8B53-9AB6B5805AF3}"/>
              </a:ext>
            </a:extLst>
          </p:cNvPr>
          <p:cNvSpPr txBox="1"/>
          <p:nvPr/>
        </p:nvSpPr>
        <p:spPr>
          <a:xfrm>
            <a:off x="5411258" y="5923508"/>
            <a:ext cx="17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Filtrage Buchner</a:t>
            </a:r>
          </a:p>
        </p:txBody>
      </p:sp>
      <p:grpSp>
        <p:nvGrpSpPr>
          <p:cNvPr id="61" name="Grouper 951">
            <a:extLst>
              <a:ext uri="{FF2B5EF4-FFF2-40B4-BE49-F238E27FC236}">
                <a16:creationId xmlns:a16="http://schemas.microsoft.com/office/drawing/2014/main" xmlns="" id="{BC57C7B2-915F-4967-966D-F48C0CF19D67}"/>
              </a:ext>
            </a:extLst>
          </p:cNvPr>
          <p:cNvGrpSpPr/>
          <p:nvPr/>
        </p:nvGrpSpPr>
        <p:grpSpPr>
          <a:xfrm>
            <a:off x="9108512" y="3427844"/>
            <a:ext cx="1472880" cy="1378043"/>
            <a:chOff x="0" y="0"/>
            <a:chExt cx="1143000" cy="972185"/>
          </a:xfrm>
        </p:grpSpPr>
        <p:grpSp>
          <p:nvGrpSpPr>
            <p:cNvPr id="62" name="Grouper 952">
              <a:extLst>
                <a:ext uri="{FF2B5EF4-FFF2-40B4-BE49-F238E27FC236}">
                  <a16:creationId xmlns:a16="http://schemas.microsoft.com/office/drawing/2014/main" xmlns="" id="{F982E44D-039D-428F-B84B-EE0555F974D6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6EAA0F12-E5DC-4BDE-9978-797BD5C379D2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xmlns="" id="{8254994C-5B94-48B1-AB01-635A619B2F52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3" name="Corde 62">
              <a:extLst>
                <a:ext uri="{FF2B5EF4-FFF2-40B4-BE49-F238E27FC236}">
                  <a16:creationId xmlns:a16="http://schemas.microsoft.com/office/drawing/2014/main" xmlns="" id="{9D5B50D7-71A8-465A-9034-65D3A383E922}"/>
                </a:ext>
              </a:extLst>
            </p:cNvPr>
            <p:cNvSpPr/>
            <p:nvPr/>
          </p:nvSpPr>
          <p:spPr>
            <a:xfrm rot="17567007">
              <a:off x="227330" y="4445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6" name="Grouper 1156">
            <a:extLst>
              <a:ext uri="{FF2B5EF4-FFF2-40B4-BE49-F238E27FC236}">
                <a16:creationId xmlns:a16="http://schemas.microsoft.com/office/drawing/2014/main" xmlns="" id="{ACCAB5F4-092E-44F6-8962-3A880A371F9F}"/>
              </a:ext>
            </a:extLst>
          </p:cNvPr>
          <p:cNvGrpSpPr/>
          <p:nvPr/>
        </p:nvGrpSpPr>
        <p:grpSpPr>
          <a:xfrm>
            <a:off x="9111785" y="4791485"/>
            <a:ext cx="1490882" cy="1155720"/>
            <a:chOff x="0" y="0"/>
            <a:chExt cx="1156970" cy="81534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136E4AC5-A01E-4252-AE8C-DB2F9254DA6C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EC775F5-0720-4B6A-B36A-7BBFE9D2769C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xmlns="" id="{7EC82D27-6160-4E58-93B5-C558B7CB623E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xmlns="" id="{0FB970B0-2B27-4F64-AFB6-04FD611CF450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xmlns="" id="{C7D5D105-3FF9-4CD8-BFE7-8BC2C0613182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xmlns="" id="{0AD9D2BF-05C3-481E-B11F-7D73BD6847B0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1287">
            <a:extLst>
              <a:ext uri="{FF2B5EF4-FFF2-40B4-BE49-F238E27FC236}">
                <a16:creationId xmlns:a16="http://schemas.microsoft.com/office/drawing/2014/main" xmlns="" id="{35276BD7-5696-4733-AA0A-6E37A472EDD9}"/>
              </a:ext>
            </a:extLst>
          </p:cNvPr>
          <p:cNvGrpSpPr/>
          <p:nvPr/>
        </p:nvGrpSpPr>
        <p:grpSpPr>
          <a:xfrm>
            <a:off x="9317198" y="3169517"/>
            <a:ext cx="995590" cy="1264009"/>
            <a:chOff x="1927" y="0"/>
            <a:chExt cx="772608" cy="891736"/>
          </a:xfrm>
        </p:grpSpPr>
        <p:grpSp>
          <p:nvGrpSpPr>
            <p:cNvPr id="74" name="Grouper 1286">
              <a:extLst>
                <a:ext uri="{FF2B5EF4-FFF2-40B4-BE49-F238E27FC236}">
                  <a16:creationId xmlns:a16="http://schemas.microsoft.com/office/drawing/2014/main" xmlns="" id="{4322E705-CB8C-46C4-9B7E-C2FCC6C7CFCE}"/>
                </a:ext>
              </a:extLst>
            </p:cNvPr>
            <p:cNvGrpSpPr/>
            <p:nvPr/>
          </p:nvGrpSpPr>
          <p:grpSpPr>
            <a:xfrm>
              <a:off x="71120" y="0"/>
              <a:ext cx="703415" cy="891736"/>
              <a:chOff x="0" y="0"/>
              <a:chExt cx="703415" cy="891736"/>
            </a:xfrm>
          </p:grpSpPr>
          <p:grpSp>
            <p:nvGrpSpPr>
              <p:cNvPr id="79" name="Grouper 1231">
                <a:extLst>
                  <a:ext uri="{FF2B5EF4-FFF2-40B4-BE49-F238E27FC236}">
                    <a16:creationId xmlns:a16="http://schemas.microsoft.com/office/drawing/2014/main" xmlns="" id="{614A32DA-53F0-4616-B26B-52D6C5672DE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83285"/>
                <a:chOff x="0" y="0"/>
                <a:chExt cx="693420" cy="88328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6D413BC0-D865-4DA6-BE2B-E4F64D17827A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xmlns="" id="{01E143DA-3385-41F9-9F2C-764E852E660A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xmlns="" id="{E55CDF72-CE7A-4501-BF5E-4D252F0715E2}"/>
                    </a:ext>
                  </a:extLst>
                </p:cNvPr>
                <p:cNvSpPr/>
                <p:nvPr/>
              </p:nvSpPr>
              <p:spPr>
                <a:xfrm>
                  <a:off x="0" y="189865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xmlns="" id="{DC68F33B-043B-409B-8311-A7AEA24373D3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xmlns="" id="{359BD3E9-57CF-4F82-818F-FEC2573771CB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80" name="Grouper 1285">
                <a:extLst>
                  <a:ext uri="{FF2B5EF4-FFF2-40B4-BE49-F238E27FC236}">
                    <a16:creationId xmlns:a16="http://schemas.microsoft.com/office/drawing/2014/main" xmlns="" id="{0FF6EDA8-E036-4898-B753-F0FDDC344A40}"/>
                  </a:ext>
                </a:extLst>
              </p:cNvPr>
              <p:cNvGrpSpPr/>
              <p:nvPr/>
            </p:nvGrpSpPr>
            <p:grpSpPr>
              <a:xfrm>
                <a:off x="9995" y="198316"/>
                <a:ext cx="693420" cy="693420"/>
                <a:chOff x="9995" y="9086"/>
                <a:chExt cx="693420" cy="693420"/>
              </a:xfrm>
            </p:grpSpPr>
            <p:sp>
              <p:nvSpPr>
                <p:cNvPr id="81" name="Corde 80">
                  <a:extLst>
                    <a:ext uri="{FF2B5EF4-FFF2-40B4-BE49-F238E27FC236}">
                      <a16:creationId xmlns:a16="http://schemas.microsoft.com/office/drawing/2014/main" xmlns="" id="{4E8C4AD9-34CF-4E4E-8348-99372E40EFB0}"/>
                    </a:ext>
                  </a:extLst>
                </p:cNvPr>
                <p:cNvSpPr/>
                <p:nvPr/>
              </p:nvSpPr>
              <p:spPr>
                <a:xfrm rot="17560116">
                  <a:off x="9995" y="9086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82" name="Grouper 1119">
                  <a:extLst>
                    <a:ext uri="{FF2B5EF4-FFF2-40B4-BE49-F238E27FC236}">
                      <a16:creationId xmlns:a16="http://schemas.microsoft.com/office/drawing/2014/main" xmlns="" id="{C678EDAE-3501-4352-A52E-A40899B4AB39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83" name="Grouper 1121">
                    <a:extLst>
                      <a:ext uri="{FF2B5EF4-FFF2-40B4-BE49-F238E27FC236}">
                        <a16:creationId xmlns:a16="http://schemas.microsoft.com/office/drawing/2014/main" xmlns="" id="{69668DD6-7392-4B47-91B3-E7C58E6AEC7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100" name="Ellipse 99">
                      <a:extLst>
                        <a:ext uri="{FF2B5EF4-FFF2-40B4-BE49-F238E27FC236}">
                          <a16:creationId xmlns:a16="http://schemas.microsoft.com/office/drawing/2014/main" xmlns="" id="{AFDB456B-5794-41B6-A475-47E855E63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1" name="Ellipse 100">
                      <a:extLst>
                        <a:ext uri="{FF2B5EF4-FFF2-40B4-BE49-F238E27FC236}">
                          <a16:creationId xmlns:a16="http://schemas.microsoft.com/office/drawing/2014/main" xmlns="" id="{24568039-C87E-4BE1-AA42-121D3FDE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2" name="Ellipse 101">
                      <a:extLst>
                        <a:ext uri="{FF2B5EF4-FFF2-40B4-BE49-F238E27FC236}">
                          <a16:creationId xmlns:a16="http://schemas.microsoft.com/office/drawing/2014/main" xmlns="" id="{D4655AB1-77FE-4397-8FE5-FDFF1FDBAE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3" name="Ellipse 102">
                      <a:extLst>
                        <a:ext uri="{FF2B5EF4-FFF2-40B4-BE49-F238E27FC236}">
                          <a16:creationId xmlns:a16="http://schemas.microsoft.com/office/drawing/2014/main" xmlns="" id="{9E4F9B0B-BAA6-44F2-B001-9B1C515EA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4" name="Ellipse 103">
                      <a:extLst>
                        <a:ext uri="{FF2B5EF4-FFF2-40B4-BE49-F238E27FC236}">
                          <a16:creationId xmlns:a16="http://schemas.microsoft.com/office/drawing/2014/main" xmlns="" id="{A5462FE7-DFBA-4293-8858-40A98AB7A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5" name="Ellipse 104">
                      <a:extLst>
                        <a:ext uri="{FF2B5EF4-FFF2-40B4-BE49-F238E27FC236}">
                          <a16:creationId xmlns:a16="http://schemas.microsoft.com/office/drawing/2014/main" xmlns="" id="{330620DA-5441-4B63-A78F-B66713CAA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6" name="Ellipse 105">
                      <a:extLst>
                        <a:ext uri="{FF2B5EF4-FFF2-40B4-BE49-F238E27FC236}">
                          <a16:creationId xmlns:a16="http://schemas.microsoft.com/office/drawing/2014/main" xmlns="" id="{364197B3-4672-48C9-AE16-BA17EDBC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84" name="Grouper 1129">
                    <a:extLst>
                      <a:ext uri="{FF2B5EF4-FFF2-40B4-BE49-F238E27FC236}">
                        <a16:creationId xmlns:a16="http://schemas.microsoft.com/office/drawing/2014/main" xmlns="" id="{75ABE4D0-695D-4D86-BF83-5820C74D863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93" name="Ellipse 92">
                      <a:extLst>
                        <a:ext uri="{FF2B5EF4-FFF2-40B4-BE49-F238E27FC236}">
                          <a16:creationId xmlns:a16="http://schemas.microsoft.com/office/drawing/2014/main" xmlns="" id="{45E2C830-27A4-4B0D-B69C-2E78BDE88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4" name="Ellipse 93">
                      <a:extLst>
                        <a:ext uri="{FF2B5EF4-FFF2-40B4-BE49-F238E27FC236}">
                          <a16:creationId xmlns:a16="http://schemas.microsoft.com/office/drawing/2014/main" xmlns="" id="{5C6C0A60-866C-486F-AA86-E1D9902FE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5" name="Ellipse 94">
                      <a:extLst>
                        <a:ext uri="{FF2B5EF4-FFF2-40B4-BE49-F238E27FC236}">
                          <a16:creationId xmlns:a16="http://schemas.microsoft.com/office/drawing/2014/main" xmlns="" id="{045905D8-DFAB-48C3-8CE1-08FBF438B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6" name="Ellipse 95">
                      <a:extLst>
                        <a:ext uri="{FF2B5EF4-FFF2-40B4-BE49-F238E27FC236}">
                          <a16:creationId xmlns:a16="http://schemas.microsoft.com/office/drawing/2014/main" xmlns="" id="{34A5F336-D7F9-42EE-B9AF-459741085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7" name="Ellipse 96">
                      <a:extLst>
                        <a:ext uri="{FF2B5EF4-FFF2-40B4-BE49-F238E27FC236}">
                          <a16:creationId xmlns:a16="http://schemas.microsoft.com/office/drawing/2014/main" xmlns="" id="{60832644-5D19-4D35-A349-15D1A31B7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8" name="Ellipse 97">
                      <a:extLst>
                        <a:ext uri="{FF2B5EF4-FFF2-40B4-BE49-F238E27FC236}">
                          <a16:creationId xmlns:a16="http://schemas.microsoft.com/office/drawing/2014/main" xmlns="" id="{16D2C75C-BB25-48F3-803A-75015EEA1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" name="Ellipse 98">
                      <a:extLst>
                        <a:ext uri="{FF2B5EF4-FFF2-40B4-BE49-F238E27FC236}">
                          <a16:creationId xmlns:a16="http://schemas.microsoft.com/office/drawing/2014/main" xmlns="" id="{76F829ED-C877-41A0-966B-C09BAF0FF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85" name="Grouper 1137">
                    <a:extLst>
                      <a:ext uri="{FF2B5EF4-FFF2-40B4-BE49-F238E27FC236}">
                        <a16:creationId xmlns:a16="http://schemas.microsoft.com/office/drawing/2014/main" xmlns="" id="{E11377C7-A173-4FE0-A10D-C615730FA21F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86" name="Ellipse 85">
                      <a:extLst>
                        <a:ext uri="{FF2B5EF4-FFF2-40B4-BE49-F238E27FC236}">
                          <a16:creationId xmlns:a16="http://schemas.microsoft.com/office/drawing/2014/main" xmlns="" id="{599A6833-9B78-4502-87F4-9D5980B7F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7" name="Ellipse 86">
                      <a:extLst>
                        <a:ext uri="{FF2B5EF4-FFF2-40B4-BE49-F238E27FC236}">
                          <a16:creationId xmlns:a16="http://schemas.microsoft.com/office/drawing/2014/main" xmlns="" id="{6EAC078E-67A5-494C-A45C-732BB94F0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8" name="Ellipse 87">
                      <a:extLst>
                        <a:ext uri="{FF2B5EF4-FFF2-40B4-BE49-F238E27FC236}">
                          <a16:creationId xmlns:a16="http://schemas.microsoft.com/office/drawing/2014/main" xmlns="" id="{15214B86-AFF7-4A0A-9F5E-AD129E5F9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9" name="Ellipse 88">
                      <a:extLst>
                        <a:ext uri="{FF2B5EF4-FFF2-40B4-BE49-F238E27FC236}">
                          <a16:creationId xmlns:a16="http://schemas.microsoft.com/office/drawing/2014/main" xmlns="" id="{398BB574-82CA-4191-971C-44AC260B9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0" name="Ellipse 89">
                      <a:extLst>
                        <a:ext uri="{FF2B5EF4-FFF2-40B4-BE49-F238E27FC236}">
                          <a16:creationId xmlns:a16="http://schemas.microsoft.com/office/drawing/2014/main" xmlns="" id="{7FC2C416-5F63-4177-9D98-A62422DD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1" name="Ellipse 90">
                      <a:extLst>
                        <a:ext uri="{FF2B5EF4-FFF2-40B4-BE49-F238E27FC236}">
                          <a16:creationId xmlns:a16="http://schemas.microsoft.com/office/drawing/2014/main" xmlns="" id="{47A25F6D-8510-4ABA-A040-AA45F1DE5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2" name="Ellipse 91">
                      <a:extLst>
                        <a:ext uri="{FF2B5EF4-FFF2-40B4-BE49-F238E27FC236}">
                          <a16:creationId xmlns:a16="http://schemas.microsoft.com/office/drawing/2014/main" xmlns="" id="{255E766F-3951-4F26-AE40-190C09E56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xmlns="" id="{4DA39BF8-C830-4E5C-BF0F-3C07D2DC9B20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76" name="Grouper 1282">
              <a:extLst>
                <a:ext uri="{FF2B5EF4-FFF2-40B4-BE49-F238E27FC236}">
                  <a16:creationId xmlns:a16="http://schemas.microsoft.com/office/drawing/2014/main" xmlns="" id="{DED2E1A0-0F1E-4A27-8FAC-ED7DF1BC0AAD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BC33AFE5-6097-4E1C-910F-0A8EF9FEAD6F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59512BA9-FE5C-455F-99E7-F2E3BCA74F21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112" name="Flèche : droite 185">
            <a:extLst>
              <a:ext uri="{FF2B5EF4-FFF2-40B4-BE49-F238E27FC236}">
                <a16:creationId xmlns:a16="http://schemas.microsoft.com/office/drawing/2014/main" xmlns="" id="{C9186ADE-1AA1-4281-9C4C-4970A69F5B0F}"/>
              </a:ext>
            </a:extLst>
          </p:cNvPr>
          <p:cNvSpPr/>
          <p:nvPr/>
        </p:nvSpPr>
        <p:spPr>
          <a:xfrm>
            <a:off x="6863906" y="4214686"/>
            <a:ext cx="2038190" cy="233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xmlns="" id="{E8E17D32-7455-4D78-8CA6-6DF7308C3632}"/>
              </a:ext>
            </a:extLst>
          </p:cNvPr>
          <p:cNvSpPr txBox="1"/>
          <p:nvPr/>
        </p:nvSpPr>
        <p:spPr>
          <a:xfrm>
            <a:off x="9019122" y="5976008"/>
            <a:ext cx="17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Recristallisation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xmlns="" id="{858470FA-8C6E-418F-90EF-BB189F64267C}"/>
              </a:ext>
            </a:extLst>
          </p:cNvPr>
          <p:cNvSpPr txBox="1"/>
          <p:nvPr/>
        </p:nvSpPr>
        <p:spPr>
          <a:xfrm>
            <a:off x="6423572" y="1090926"/>
            <a:ext cx="310319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Dilution dans l’eau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Refroidissement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xmlns="" id="{F6E24B4B-2A82-42C5-9BDD-6AFA89303460}"/>
              </a:ext>
            </a:extLst>
          </p:cNvPr>
          <p:cNvCxnSpPr>
            <a:cxnSpLocks/>
            <a:stCxn id="123" idx="2"/>
            <a:endCxn id="55" idx="2"/>
          </p:cNvCxnSpPr>
          <p:nvPr/>
        </p:nvCxnSpPr>
        <p:spPr>
          <a:xfrm flipH="1">
            <a:off x="2167089" y="2559562"/>
            <a:ext cx="1998226" cy="101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021174C-240F-45E7-89B2-612F03719BE9}"/>
              </a:ext>
            </a:extLst>
          </p:cNvPr>
          <p:cNvSpPr/>
          <p:nvPr/>
        </p:nvSpPr>
        <p:spPr>
          <a:xfrm>
            <a:off x="2083625" y="3292878"/>
            <a:ext cx="160407" cy="8190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17" name="Groupe 116">
            <a:extLst>
              <a:ext uri="{FF2B5EF4-FFF2-40B4-BE49-F238E27FC236}">
                <a16:creationId xmlns:a16="http://schemas.microsoft.com/office/drawing/2014/main" xmlns="" id="{ACC47C21-7A66-4EC6-BD18-FAE1D5BB8C2A}"/>
              </a:ext>
            </a:extLst>
          </p:cNvPr>
          <p:cNvGrpSpPr/>
          <p:nvPr/>
        </p:nvGrpSpPr>
        <p:grpSpPr>
          <a:xfrm>
            <a:off x="1779835" y="1311772"/>
            <a:ext cx="788809" cy="2003608"/>
            <a:chOff x="1792714" y="1633862"/>
            <a:chExt cx="788809" cy="2003608"/>
          </a:xfrm>
        </p:grpSpPr>
        <p:sp>
          <p:nvSpPr>
            <p:cNvPr id="118" name="Rectangle à coins arrondis 943">
              <a:extLst>
                <a:ext uri="{FF2B5EF4-FFF2-40B4-BE49-F238E27FC236}">
                  <a16:creationId xmlns:a16="http://schemas.microsoft.com/office/drawing/2014/main" xmlns="" id="{15D18B60-1F55-4C3B-AAC7-EA7B4E63431F}"/>
                </a:ext>
              </a:extLst>
            </p:cNvPr>
            <p:cNvSpPr/>
            <p:nvPr/>
          </p:nvSpPr>
          <p:spPr>
            <a:xfrm>
              <a:off x="1968641" y="1824682"/>
              <a:ext cx="434500" cy="16669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08AE122E-8DF0-4D9E-9183-FE7DBD1EC100}"/>
                </a:ext>
              </a:extLst>
            </p:cNvPr>
            <p:cNvSpPr/>
            <p:nvPr/>
          </p:nvSpPr>
          <p:spPr>
            <a:xfrm>
              <a:off x="2105292" y="1680667"/>
              <a:ext cx="167745" cy="194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B6867CD4-BF49-46B5-A6BB-91182009AE52}"/>
                </a:ext>
              </a:extLst>
            </p:cNvPr>
            <p:cNvSpPr/>
            <p:nvPr/>
          </p:nvSpPr>
          <p:spPr>
            <a:xfrm>
              <a:off x="2074198" y="1633862"/>
              <a:ext cx="218477" cy="63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1" name="Arc plein 120">
              <a:extLst>
                <a:ext uri="{FF2B5EF4-FFF2-40B4-BE49-F238E27FC236}">
                  <a16:creationId xmlns:a16="http://schemas.microsoft.com/office/drawing/2014/main" xmlns="" id="{F7F2A45E-BF1A-448F-943D-8286F996376E}"/>
                </a:ext>
              </a:extLst>
            </p:cNvPr>
            <p:cNvSpPr/>
            <p:nvPr/>
          </p:nvSpPr>
          <p:spPr>
            <a:xfrm rot="5400000">
              <a:off x="2193337" y="1981953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2" name="Arc plein 121">
              <a:extLst>
                <a:ext uri="{FF2B5EF4-FFF2-40B4-BE49-F238E27FC236}">
                  <a16:creationId xmlns:a16="http://schemas.microsoft.com/office/drawing/2014/main" xmlns="" id="{AF20004E-9A26-4AA1-B0D5-8FB6CE427232}"/>
                </a:ext>
              </a:extLst>
            </p:cNvPr>
            <p:cNvSpPr/>
            <p:nvPr/>
          </p:nvSpPr>
          <p:spPr>
            <a:xfrm rot="16200000" flipH="1">
              <a:off x="1759656" y="3249284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23" name="ZoneTexte 122">
            <a:extLst>
              <a:ext uri="{FF2B5EF4-FFF2-40B4-BE49-F238E27FC236}">
                <a16:creationId xmlns:a16="http://schemas.microsoft.com/office/drawing/2014/main" xmlns="" id="{6C73910F-EB4E-4BEB-A998-352A538C9B94}"/>
              </a:ext>
            </a:extLst>
          </p:cNvPr>
          <p:cNvSpPr txBox="1"/>
          <p:nvPr/>
        </p:nvSpPr>
        <p:spPr>
          <a:xfrm>
            <a:off x="2613718" y="1082234"/>
            <a:ext cx="310319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Salicylate de méthyle : 4 </a:t>
            </a:r>
            <a:r>
              <a:rPr lang="fr-FR" dirty="0" err="1"/>
              <a:t>mL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NaOH</a:t>
            </a:r>
            <a:r>
              <a:rPr lang="fr-FR" dirty="0"/>
              <a:t> : 0,24 mol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Chauffage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Refroidissement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SO</a:t>
            </a:r>
            <a:r>
              <a:rPr lang="fr-FR" baseline="-25000" dirty="0"/>
              <a:t>4</a:t>
            </a:r>
            <a:r>
              <a:rPr lang="fr-FR" dirty="0"/>
              <a:t> : 0,4 mol</a:t>
            </a:r>
          </a:p>
        </p:txBody>
      </p:sp>
      <p:grpSp>
        <p:nvGrpSpPr>
          <p:cNvPr id="124" name="Groupe 123">
            <a:extLst>
              <a:ext uri="{FF2B5EF4-FFF2-40B4-BE49-F238E27FC236}">
                <a16:creationId xmlns:a16="http://schemas.microsoft.com/office/drawing/2014/main" xmlns="" id="{4F0C9B6A-9CF1-47A1-B80B-A684F302364E}"/>
              </a:ext>
            </a:extLst>
          </p:cNvPr>
          <p:cNvGrpSpPr/>
          <p:nvPr/>
        </p:nvGrpSpPr>
        <p:grpSpPr>
          <a:xfrm>
            <a:off x="9458728" y="1315706"/>
            <a:ext cx="788809" cy="2003608"/>
            <a:chOff x="1792714" y="1633862"/>
            <a:chExt cx="788809" cy="2003608"/>
          </a:xfrm>
        </p:grpSpPr>
        <p:sp>
          <p:nvSpPr>
            <p:cNvPr id="125" name="Rectangle à coins arrondis 943">
              <a:extLst>
                <a:ext uri="{FF2B5EF4-FFF2-40B4-BE49-F238E27FC236}">
                  <a16:creationId xmlns:a16="http://schemas.microsoft.com/office/drawing/2014/main" xmlns="" id="{0C0053A1-0256-4779-A8C1-BF7977B0F0D6}"/>
                </a:ext>
              </a:extLst>
            </p:cNvPr>
            <p:cNvSpPr/>
            <p:nvPr/>
          </p:nvSpPr>
          <p:spPr>
            <a:xfrm>
              <a:off x="1968641" y="1824682"/>
              <a:ext cx="434500" cy="16669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67BC529A-4DFE-4069-A959-D098B472FCC6}"/>
                </a:ext>
              </a:extLst>
            </p:cNvPr>
            <p:cNvSpPr/>
            <p:nvPr/>
          </p:nvSpPr>
          <p:spPr>
            <a:xfrm>
              <a:off x="2105292" y="1680667"/>
              <a:ext cx="167745" cy="194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D6C660F9-D6A2-4F93-88CB-1E92DD4AEDB3}"/>
                </a:ext>
              </a:extLst>
            </p:cNvPr>
            <p:cNvSpPr/>
            <p:nvPr/>
          </p:nvSpPr>
          <p:spPr>
            <a:xfrm>
              <a:off x="2074198" y="1633862"/>
              <a:ext cx="218477" cy="63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8" name="Arc plein 127">
              <a:extLst>
                <a:ext uri="{FF2B5EF4-FFF2-40B4-BE49-F238E27FC236}">
                  <a16:creationId xmlns:a16="http://schemas.microsoft.com/office/drawing/2014/main" xmlns="" id="{93A8099E-013F-472A-993D-5D0E2CC628CD}"/>
                </a:ext>
              </a:extLst>
            </p:cNvPr>
            <p:cNvSpPr/>
            <p:nvPr/>
          </p:nvSpPr>
          <p:spPr>
            <a:xfrm rot="5400000">
              <a:off x="2193337" y="1981953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9" name="Arc plein 128">
              <a:extLst>
                <a:ext uri="{FF2B5EF4-FFF2-40B4-BE49-F238E27FC236}">
                  <a16:creationId xmlns:a16="http://schemas.microsoft.com/office/drawing/2014/main" xmlns="" id="{D41489D5-CF3A-4CF9-B90F-281C1C6E8FC6}"/>
                </a:ext>
              </a:extLst>
            </p:cNvPr>
            <p:cNvSpPr/>
            <p:nvPr/>
          </p:nvSpPr>
          <p:spPr>
            <a:xfrm rot="16200000" flipH="1">
              <a:off x="1759656" y="3249284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xmlns="" id="{6FC4ACBD-E4CE-477A-BED1-4442E2232543}"/>
              </a:ext>
            </a:extLst>
          </p:cNvPr>
          <p:cNvCxnSpPr>
            <a:stCxn id="114" idx="2"/>
            <a:endCxn id="111" idx="2"/>
          </p:cNvCxnSpPr>
          <p:nvPr/>
        </p:nvCxnSpPr>
        <p:spPr>
          <a:xfrm>
            <a:off x="7975169" y="2014256"/>
            <a:ext cx="1878784" cy="156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9775397" y="3241745"/>
            <a:ext cx="0" cy="21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III.2) Formalisme de la flèche courbe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9</a:t>
            </a:fld>
            <a:endParaRPr lang="fr-FR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xmlns="" id="{C0869629-ABE0-4C8A-AC25-E8E1FEAF3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5950" y="1241705"/>
            <a:ext cx="10685516" cy="25575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628ED390-109E-4590-80E9-D49B964237D5}"/>
              </a:ext>
            </a:extLst>
          </p:cNvPr>
          <p:cNvSpPr txBox="1"/>
          <p:nvPr/>
        </p:nvSpPr>
        <p:spPr>
          <a:xfrm>
            <a:off x="875950" y="3693739"/>
            <a:ext cx="21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Salicylate de méthyle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82D94F2D-3290-4175-BAF7-8C761E7DEDBD}"/>
              </a:ext>
            </a:extLst>
          </p:cNvPr>
          <p:cNvSpPr txBox="1"/>
          <p:nvPr/>
        </p:nvSpPr>
        <p:spPr>
          <a:xfrm>
            <a:off x="7780435" y="3693739"/>
            <a:ext cx="17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Acide salicylique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C486EA21-459D-4416-A095-3540B5FB6C55}"/>
              </a:ext>
            </a:extLst>
          </p:cNvPr>
          <p:cNvSpPr txBox="1">
            <a:spLocks/>
          </p:cNvSpPr>
          <p:nvPr/>
        </p:nvSpPr>
        <p:spPr>
          <a:xfrm>
            <a:off x="868680" y="4550974"/>
            <a:ext cx="10515600" cy="1012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/>
                </a:solidFill>
              </a:rPr>
              <a:t> n(salicylate de méthyle) = 0,0309 mol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/>
                </a:solidFill>
              </a:rPr>
              <a:t> Masse maximale d’acide salicylique : m = 4,26 g</a:t>
            </a:r>
          </a:p>
          <a:p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571223" y="1365161"/>
            <a:ext cx="824247" cy="8242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799268" y="2446986"/>
            <a:ext cx="746974" cy="57954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744755" y="1729608"/>
            <a:ext cx="655128" cy="5666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0921285" y="2343955"/>
            <a:ext cx="746974" cy="6825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73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278</TotalTime>
  <Words>271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Thèmediapo</vt:lpstr>
      <vt:lpstr>LC 10 – Du macroscopique au microscopique dans les synthèses organiques</vt:lpstr>
      <vt:lpstr>I.2) Modification des groupes caractéristiques</vt:lpstr>
      <vt:lpstr>I.2) Modification des groupes caractéristiques</vt:lpstr>
      <vt:lpstr>I.2) Modification des groupes caractéristiques</vt:lpstr>
      <vt:lpstr>I.2) Modification des groupes caractéristiques</vt:lpstr>
      <vt:lpstr>I.3) Différents types de réactions</vt:lpstr>
      <vt:lpstr>II.1) Polarité des liaisons chimiques</vt:lpstr>
      <vt:lpstr>III. 2) Saponification du salicylate de méthyle</vt:lpstr>
      <vt:lpstr>III.2) Formalisme de la flèche courbe</vt:lpstr>
      <vt:lpstr>III.2) Mécanisme réactionnel </vt:lpstr>
      <vt:lpstr>III.2) Mécanisme réactionnel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10 – Du macroscopique au microscopique dans les systèmes organiques</dc:title>
  <dc:creator>alexandra d'arco</dc:creator>
  <cp:lastModifiedBy>alexandra d'arco</cp:lastModifiedBy>
  <cp:revision>21</cp:revision>
  <dcterms:created xsi:type="dcterms:W3CDTF">2019-04-21T10:32:28Z</dcterms:created>
  <dcterms:modified xsi:type="dcterms:W3CDTF">2019-05-24T13:48:41Z</dcterms:modified>
</cp:coreProperties>
</file>