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9F8157CE-B387-43E8-92B5-101B004CA9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CFB19956-5694-47B4-BC64-3A5EE8B1F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7E1A-E9DC-4859-84A9-5DF604A6261E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F8D7597-D285-4395-B44C-51A85A37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818EE6D-1D78-4257-B8E8-0FF462CDB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8F056-6504-44D8-A11E-E390D4F69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46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EDEF-A71D-4773-A7F3-7759AA095A3C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6FA63-DEC6-4FAF-9187-57488AADB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472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0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58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985434"/>
            <a:ext cx="10058400" cy="402336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0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72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795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41602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470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3106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414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9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04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40497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9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9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2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3263C165-1CF2-4D59-9A6C-47C1A89084C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25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3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5D377F-38F9-46B5-AD1D-12FE976E4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21 -Détermination </a:t>
            </a:r>
            <a:r>
              <a:rPr lang="fr-FR" dirty="0"/>
              <a:t>de constantes d’équilibre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96DEE72-A81A-4B55-84B4-B7DEFCEEB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5E3C604-2238-4B73-9386-5F75906D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59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 2) Détermination du produit de solubilité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96357" y="4411096"/>
                <a:ext cx="2820964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000" b="1" i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57" y="4411096"/>
                <a:ext cx="2820964" cy="4070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553367" y="5262501"/>
                <a:ext cx="7379594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67" y="5262501"/>
                <a:ext cx="7379594" cy="468975"/>
              </a:xfrm>
              <a:prstGeom prst="rect">
                <a:avLst/>
              </a:prstGeom>
              <a:blipFill rotWithShape="0"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xmlns="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387798"/>
                  </p:ext>
                </p:extLst>
              </p:nvPr>
            </p:nvGraphicFramePr>
            <p:xfrm>
              <a:off x="1065704" y="1357647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:a16="http://schemas.microsoft.com/office/drawing/2014/main" xmlns="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:a16="http://schemas.microsoft.com/office/drawing/2014/main" xmlns="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𝑃𝑏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begChr m:val=""/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2(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=                 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bSup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              </m:t>
                                </m:r>
                                <m:r>
                                  <a:rPr lang="fr-FR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54334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4531B77-5508-4863-9951-3F8B7CE9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387798"/>
                  </p:ext>
                </p:extLst>
              </p:nvPr>
            </p:nvGraphicFramePr>
            <p:xfrm>
              <a:off x="1065704" y="1357647"/>
              <a:ext cx="10089976" cy="27392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6492220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7840270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32713856"/>
                        </a:ext>
                      </a:extLst>
                    </a:gridCol>
                    <a:gridCol w="25224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287501904"/>
                        </a:ext>
                      </a:extLst>
                    </a:gridCol>
                  </a:tblGrid>
                  <a:tr h="64485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414" t="-29245" r="-403" b="-3273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23035110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242" t="-79191" r="-101208" b="-100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0242" t="-79191" r="-1208" b="-100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81613255"/>
                      </a:ext>
                    </a:extLst>
                  </a:tr>
                  <a:tr h="1047192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Etat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i="1" dirty="0" smtClean="0"/>
                            <a:t>présent</a:t>
                          </a:r>
                          <a:endParaRPr lang="fr-F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242" t="-180233" r="-101208" b="-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0242" t="-180233" r="-1208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54334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44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E61294D-44FE-4CE5-85D8-04F78EC4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1886" cy="640497"/>
          </a:xfrm>
        </p:spPr>
        <p:txBody>
          <a:bodyPr>
            <a:normAutofit fontScale="90000"/>
          </a:bodyPr>
          <a:lstStyle/>
          <a:p>
            <a:r>
              <a:rPr lang="fr-FR" dirty="0"/>
              <a:t>I. </a:t>
            </a:r>
            <a:r>
              <a:rPr lang="fr-FR" dirty="0" smtClean="0"/>
              <a:t>3) Détermination d’une constante de partage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F50C35D-87A6-425E-919A-76F39BBD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="" xmlns:a16="http://schemas.microsoft.com/office/drawing/2014/main" id="{19E08D96-E513-4B99-8045-A2C4F3697D70}"/>
                  </a:ext>
                </a:extLst>
              </p:cNvPr>
              <p:cNvSpPr txBox="1"/>
              <p:nvPr/>
            </p:nvSpPr>
            <p:spPr>
              <a:xfrm>
                <a:off x="306944" y="995139"/>
                <a:ext cx="11629623" cy="5396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u="sng" dirty="0"/>
                  <a:t>Coefficient de partage du diiode : </a:t>
                </a:r>
                <a:endParaRPr lang="fr-FR" sz="2000" u="sng" dirty="0" smtClean="0"/>
              </a:p>
              <a:p>
                <a:endParaRPr lang="fr-FR" sz="2000" u="sng" dirty="0"/>
              </a:p>
              <a:p>
                <a:pPr algn="ctr"/>
                <a:r>
                  <a:rPr lang="fr-FR" sz="2000" b="1" dirty="0"/>
                  <a:t>Erlenmeyer</a:t>
                </a:r>
                <a:r>
                  <a:rPr lang="fr-FR" sz="2000" dirty="0"/>
                  <a:t> : 20mL de (0,X g de I</a:t>
                </a:r>
                <a:r>
                  <a:rPr lang="fr-FR" sz="2000" baseline="-25000" dirty="0"/>
                  <a:t>2</a:t>
                </a:r>
                <a:r>
                  <a:rPr lang="fr-FR" sz="2000" dirty="0"/>
                  <a:t> dans 100mL de C</a:t>
                </a:r>
                <a:r>
                  <a:rPr lang="fr-FR" sz="2000" baseline="-25000" dirty="0"/>
                  <a:t>6</a:t>
                </a:r>
                <a:r>
                  <a:rPr lang="fr-FR" sz="2000" dirty="0"/>
                  <a:t>H</a:t>
                </a:r>
                <a:r>
                  <a:rPr lang="fr-FR" sz="2000" baseline="-25000" dirty="0"/>
                  <a:t>12</a:t>
                </a:r>
                <a:r>
                  <a:rPr lang="fr-FR" sz="2000" dirty="0"/>
                  <a:t> ) et 200 </a:t>
                </a:r>
                <a:r>
                  <a:rPr lang="fr-FR" sz="2000" dirty="0" err="1"/>
                  <a:t>mL</a:t>
                </a:r>
                <a:r>
                  <a:rPr lang="fr-FR" sz="2000" dirty="0"/>
                  <a:t> de H</a:t>
                </a:r>
                <a:r>
                  <a:rPr lang="fr-FR" sz="2000" baseline="-25000" dirty="0"/>
                  <a:t>2</a:t>
                </a:r>
                <a:r>
                  <a:rPr lang="fr-FR" sz="2000" dirty="0"/>
                  <a:t>O + </a:t>
                </a:r>
                <a:r>
                  <a:rPr lang="fr-FR" sz="2000" b="1" dirty="0"/>
                  <a:t>Agitation</a:t>
                </a:r>
                <a:r>
                  <a:rPr lang="fr-FR" sz="2000" dirty="0"/>
                  <a:t> pendant 30 min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pPr algn="ctr"/>
                <a:r>
                  <a:rPr lang="fr-FR" sz="2000" b="1" dirty="0"/>
                  <a:t>Décantation</a:t>
                </a:r>
                <a:endParaRPr lang="fr-FR" sz="2000" dirty="0"/>
              </a:p>
              <a:p>
                <a:pPr algn="ctr"/>
                <a:endParaRPr lang="fr-FR" sz="2000" dirty="0"/>
              </a:p>
              <a:p>
                <a:pPr algn="ctr"/>
                <a:endParaRPr lang="fr-FR" sz="2000" dirty="0"/>
              </a:p>
              <a:p>
                <a:pPr algn="ctr"/>
                <a:r>
                  <a:rPr lang="fr-FR" sz="2000" b="1" dirty="0"/>
                  <a:t>Séparation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récupération</a:t>
                </a:r>
                <a:r>
                  <a:rPr lang="fr-FR" sz="2000" dirty="0"/>
                  <a:t> des phases aqueuse et organique</a:t>
                </a:r>
              </a:p>
              <a:p>
                <a:pPr algn="ctr"/>
                <a:endParaRPr lang="fr-FR" sz="2000" dirty="0"/>
              </a:p>
              <a:p>
                <a:pPr algn="ctr"/>
                <a:endParaRPr lang="fr-FR" sz="2000" dirty="0"/>
              </a:p>
              <a:p>
                <a:pPr algn="ctr"/>
                <a:r>
                  <a:rPr lang="fr-FR" sz="2000" b="1" dirty="0"/>
                  <a:t>Dosage </a:t>
                </a:r>
                <a:r>
                  <a:rPr lang="fr-FR" sz="2000" dirty="0"/>
                  <a:t>par le thiosulfate de sodium (Na</a:t>
                </a:r>
                <a:r>
                  <a:rPr lang="fr-FR" sz="2000" baseline="-25000" dirty="0"/>
                  <a:t>2</a:t>
                </a:r>
                <a:r>
                  <a:rPr lang="fr-FR" sz="2000" dirty="0"/>
                  <a:t>S</a:t>
                </a:r>
                <a:r>
                  <a:rPr lang="fr-FR" sz="2000" baseline="-25000" dirty="0"/>
                  <a:t>2</a:t>
                </a:r>
                <a:r>
                  <a:rPr lang="fr-FR" sz="2000" dirty="0"/>
                  <a:t>O</a:t>
                </a:r>
                <a:r>
                  <a:rPr lang="fr-FR" sz="2000" baseline="-25000" dirty="0"/>
                  <a:t>3</a:t>
                </a:r>
                <a:r>
                  <a:rPr lang="fr-FR" sz="2000" dirty="0"/>
                  <a:t>) de la phase aqueuse pour en déduire la concentration en I</a:t>
                </a:r>
                <a:r>
                  <a:rPr lang="fr-FR" sz="2000" baseline="-25000" dirty="0"/>
                  <a:t>2</a:t>
                </a:r>
              </a:p>
              <a:p>
                <a:pPr algn="ctr"/>
                <a:endParaRPr lang="fr-FR" sz="2000" dirty="0"/>
              </a:p>
              <a:p>
                <a:pPr algn="ctr"/>
                <a:endParaRPr lang="fr-FR" sz="2000" dirty="0"/>
              </a:p>
              <a:p>
                <a:pPr algn="ctr"/>
                <a:r>
                  <a:rPr lang="fr-FR" sz="2000" dirty="0"/>
                  <a:t>Calcul du </a:t>
                </a:r>
                <a:r>
                  <a:rPr lang="fr-FR" sz="2000" b="1" dirty="0"/>
                  <a:t>coefficient de partage 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fr-FR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E08D96-E513-4B99-8045-A2C4F3697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4" y="995139"/>
                <a:ext cx="11629623" cy="5396606"/>
              </a:xfrm>
              <a:prstGeom prst="rect">
                <a:avLst/>
              </a:prstGeom>
              <a:blipFill rotWithShape="0">
                <a:blip r:embed="rId2"/>
                <a:stretch>
                  <a:fillRect l="-524" t="-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="" xmlns:a16="http://schemas.microsoft.com/office/drawing/2014/main" id="{8DF4D867-62E3-47DF-8055-424A49D4B07B}"/>
              </a:ext>
            </a:extLst>
          </p:cNvPr>
          <p:cNvCxnSpPr/>
          <p:nvPr/>
        </p:nvCxnSpPr>
        <p:spPr>
          <a:xfrm>
            <a:off x="6095999" y="2086379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8DBD3934-C8C9-4928-AC47-1071164DFE52}"/>
              </a:ext>
            </a:extLst>
          </p:cNvPr>
          <p:cNvCxnSpPr/>
          <p:nvPr/>
        </p:nvCxnSpPr>
        <p:spPr>
          <a:xfrm>
            <a:off x="6121756" y="2975022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7ADCEE39-473E-4632-BBB6-F9EC343E0CF1}"/>
              </a:ext>
            </a:extLst>
          </p:cNvPr>
          <p:cNvCxnSpPr/>
          <p:nvPr/>
        </p:nvCxnSpPr>
        <p:spPr>
          <a:xfrm>
            <a:off x="6134634" y="3915178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B9EA396D-E483-4976-A0B6-E006AEF78264}"/>
              </a:ext>
            </a:extLst>
          </p:cNvPr>
          <p:cNvCxnSpPr/>
          <p:nvPr/>
        </p:nvCxnSpPr>
        <p:spPr>
          <a:xfrm>
            <a:off x="6147512" y="4816700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9140323-91F5-4EEC-A5CA-C9DCF5BC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49007" cy="640497"/>
          </a:xfrm>
        </p:spPr>
        <p:txBody>
          <a:bodyPr>
            <a:normAutofit fontScale="90000"/>
          </a:bodyPr>
          <a:lstStyle/>
          <a:p>
            <a:r>
              <a:rPr lang="fr-FR" dirty="0"/>
              <a:t>I. </a:t>
            </a:r>
            <a:r>
              <a:rPr lang="fr-FR" dirty="0" smtClean="0"/>
              <a:t>3) Détermination d’une constante de partage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642EAB3-5124-4B87-80AF-FFABC2C4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Picture 2" descr="RÃ©sultat de recherche d'images pour &quot;dosage colorimÃ©trique&quot;">
            <a:extLst>
              <a:ext uri="{FF2B5EF4-FFF2-40B4-BE49-F238E27FC236}">
                <a16:creationId xmlns="" xmlns:a16="http://schemas.microsoft.com/office/drawing/2014/main" id="{0525A7AF-2008-4AA6-8BCD-8590F50BD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"/>
          <a:stretch/>
        </p:blipFill>
        <p:spPr bwMode="auto">
          <a:xfrm>
            <a:off x="3090929" y="1568794"/>
            <a:ext cx="4893972" cy="468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="" xmlns:a16="http://schemas.microsoft.com/office/drawing/2014/main" id="{C17A5E31-5567-437F-851D-0ACFE962C1AE}"/>
                  </a:ext>
                </a:extLst>
              </p:cNvPr>
              <p:cNvSpPr txBox="1"/>
              <p:nvPr/>
            </p:nvSpPr>
            <p:spPr>
              <a:xfrm>
                <a:off x="7881869" y="1721597"/>
                <a:ext cx="3065172" cy="158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Solution de thiosulfate de sodium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??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7A5E31-5567-437F-851D-0ACFE962C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869" y="1721597"/>
                <a:ext cx="3065172" cy="1582421"/>
              </a:xfrm>
              <a:prstGeom prst="rect">
                <a:avLst/>
              </a:prstGeom>
              <a:blipFill rotWithShape="0">
                <a:blip r:embed="rId3"/>
                <a:stretch>
                  <a:fillRect l="-1789" t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="" xmlns:a16="http://schemas.microsoft.com/office/drawing/2014/main" id="{026C8658-E017-4790-966F-B9475311CDE1}"/>
                  </a:ext>
                </a:extLst>
              </p:cNvPr>
              <p:cNvSpPr txBox="1"/>
              <p:nvPr/>
            </p:nvSpPr>
            <p:spPr>
              <a:xfrm>
                <a:off x="7527700" y="4601256"/>
                <a:ext cx="2279561" cy="698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??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??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6C8658-E017-4790-966F-B9475311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700" y="4601256"/>
                <a:ext cx="2279561" cy="6988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ccolade ouvrante 9">
            <a:extLst>
              <a:ext uri="{FF2B5EF4-FFF2-40B4-BE49-F238E27FC236}">
                <a16:creationId xmlns="" xmlns:a16="http://schemas.microsoft.com/office/drawing/2014/main" id="{308BD561-CF04-41B0-897A-83A765DEF7EC}"/>
              </a:ext>
            </a:extLst>
          </p:cNvPr>
          <p:cNvSpPr/>
          <p:nvPr/>
        </p:nvSpPr>
        <p:spPr>
          <a:xfrm>
            <a:off x="7527700" y="4466094"/>
            <a:ext cx="553792" cy="9691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>
            <a:extLst>
              <a:ext uri="{FF2B5EF4-FFF2-40B4-BE49-F238E27FC236}">
                <a16:creationId xmlns="" xmlns:a16="http://schemas.microsoft.com/office/drawing/2014/main" id="{3A8C2BF6-0ACC-421D-8F47-2D6E6EECF882}"/>
              </a:ext>
            </a:extLst>
          </p:cNvPr>
          <p:cNvSpPr/>
          <p:nvPr/>
        </p:nvSpPr>
        <p:spPr>
          <a:xfrm>
            <a:off x="7682247" y="1697789"/>
            <a:ext cx="399245" cy="13040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="" xmlns:a16="http://schemas.microsoft.com/office/drawing/2014/main" id="{2643C93D-709D-47AF-AAD8-29388557578E}"/>
                  </a:ext>
                </a:extLst>
              </p:cNvPr>
              <p:cNvSpPr txBox="1"/>
              <p:nvPr/>
            </p:nvSpPr>
            <p:spPr>
              <a:xfrm>
                <a:off x="2071351" y="1107001"/>
                <a:ext cx="8100811" cy="461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𝒂𝒒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  <m:sup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643C93D-709D-47AF-AAD8-29388557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351" y="1107001"/>
                <a:ext cx="8100811" cy="461793"/>
              </a:xfrm>
              <a:prstGeom prst="rect">
                <a:avLst/>
              </a:prstGeom>
              <a:blipFill rotWithShape="0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246949-BCD9-4763-8D11-3DDCFACF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36128" cy="640497"/>
          </a:xfrm>
        </p:spPr>
        <p:txBody>
          <a:bodyPr>
            <a:normAutofit fontScale="90000"/>
          </a:bodyPr>
          <a:lstStyle/>
          <a:p>
            <a:r>
              <a:rPr lang="fr-FR" dirty="0"/>
              <a:t>I. </a:t>
            </a:r>
            <a:r>
              <a:rPr lang="fr-FR" dirty="0" smtClean="0"/>
              <a:t>3) Détermination d’une constante de partage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521BE5AC-E537-4D38-8C08-1E9B3537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="" xmlns:a16="http://schemas.microsoft.com/office/drawing/2014/main" id="{77D381F3-F920-4F14-86A2-617197ADA22C}"/>
                  </a:ext>
                </a:extLst>
              </p:cNvPr>
              <p:cNvSpPr txBox="1"/>
              <p:nvPr/>
            </p:nvSpPr>
            <p:spPr>
              <a:xfrm>
                <a:off x="1267417" y="1213757"/>
                <a:ext cx="9945066" cy="4959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𝒂𝒒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  <m:sup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b="1" dirty="0">
                  <a:solidFill>
                    <a:srgbClr val="0070C0"/>
                  </a:solidFill>
                </a:endParaRPr>
              </a:p>
              <a:p>
                <a:endParaRPr lang="fr-FR" dirty="0"/>
              </a:p>
              <a:p>
                <a:r>
                  <a:rPr lang="fr-FR" dirty="0"/>
                  <a:t>A l’équivalence :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=2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dirty="0"/>
                  <a:t>  donc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Par conservation de la quantité de matière, on a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𝑜𝑟𝑔𝑎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sup>
                      </m:sSubSup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𝑜𝑟𝑔𝑎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𝑜𝑟𝑔𝑎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𝑎𝑞</m:t>
                          </m:r>
                        </m:sup>
                      </m:sSup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  <a:p>
                <a:endParaRPr lang="fr-FR" b="0" dirty="0"/>
              </a:p>
              <a:p>
                <a:r>
                  <a:rPr lang="fr-FR" dirty="0"/>
                  <a:t>On remonte donc à la concentration du diiode dans la phase organique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𝑜𝑟𝑔𝑎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𝑜𝑟𝑔𝑎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𝑜𝑟𝑔𝑎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𝑜𝑟𝑔𝑎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𝑜𝑟𝑔𝑎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dont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constante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quilibre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le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coefficient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partage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𝑜𝑟𝑔𝑎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sup>
                        </m:sSup>
                      </m:den>
                    </m:f>
                  </m:oMath>
                </a14:m>
                <a:endParaRPr lang="fr-FR" b="0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D381F3-F920-4F14-86A2-617197ADA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17" y="1213757"/>
                <a:ext cx="9945066" cy="4959371"/>
              </a:xfrm>
              <a:prstGeom prst="rect">
                <a:avLst/>
              </a:prstGeom>
              <a:blipFill rotWithShape="0"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14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725D3F8-6A9C-42CB-B15A-55A001AB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II. </a:t>
            </a:r>
            <a:r>
              <a:rPr lang="fr-FR" b="1" dirty="0" smtClean="0"/>
              <a:t>2) Pile Daniell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0028C8D6-CC54-403A-8C54-F6C987D1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026" name="Picture 2" descr="RÃ©sultat de recherche d'images pour &quot;pile daniell&quot;">
            <a:extLst>
              <a:ext uri="{FF2B5EF4-FFF2-40B4-BE49-F238E27FC236}">
                <a16:creationId xmlns="" xmlns:a16="http://schemas.microsoft.com/office/drawing/2014/main" id="{A150C984-6B7A-4100-8C51-7FCE78CC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64" y="1538695"/>
            <a:ext cx="8536380" cy="430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="" xmlns:a16="http://schemas.microsoft.com/office/drawing/2014/main" id="{8C7EC311-D11E-4651-97B4-9CB56F4DE892}"/>
                  </a:ext>
                </a:extLst>
              </p:cNvPr>
              <p:cNvSpPr txBox="1"/>
              <p:nvPr/>
            </p:nvSpPr>
            <p:spPr>
              <a:xfrm>
                <a:off x="0" y="1538695"/>
                <a:ext cx="3794975" cy="9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=−0,76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7EC311-D11E-4651-97B4-9CB56F4D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8695"/>
                <a:ext cx="3794975" cy="9979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0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9B32A174-0D2D-4557-BFD2-703CB868AF70}" vid="{943BF551-960F-4BFB-86C0-722549F77F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145</TotalTime>
  <Words>152</Words>
  <Application>Microsoft Office PowerPoint</Application>
  <PresentationFormat>Grand écran</PresentationFormat>
  <Paragraphs>60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Thèmediapo</vt:lpstr>
      <vt:lpstr>LC 21 -Détermination de constantes d’équilibre </vt:lpstr>
      <vt:lpstr>I. 2) Détermination du produit de solubilité</vt:lpstr>
      <vt:lpstr>I. 3) Détermination d’une constante de partage</vt:lpstr>
      <vt:lpstr>I. 3) Détermination d’une constante de partage</vt:lpstr>
      <vt:lpstr>I. 3) Détermination d’une constante de partage</vt:lpstr>
      <vt:lpstr>II. 2) Pile Daniell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Gloria Bertrand</dc:creator>
  <cp:lastModifiedBy>alexandra d'arco</cp:lastModifiedBy>
  <cp:revision>27</cp:revision>
  <dcterms:created xsi:type="dcterms:W3CDTF">2019-03-27T19:13:46Z</dcterms:created>
  <dcterms:modified xsi:type="dcterms:W3CDTF">2019-05-20T15:05:10Z</dcterms:modified>
</cp:coreProperties>
</file>