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3:47.80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405 0,'-8'0,"-9"0,-11 0,-7 0,-5 7,4 8,8 9,9 6,7 4,6 4,12 8,12-5,4-2,4-7,7-3,3-7,5 0,2 2,3-2,-8 0,-3-2,-7 2,0 3,1 4,-2 3,-8 3,1 9,-2 3,-4 0,-6-2,-3-1,-3-3,0 0,-4-2,2-2,-1 2,0 5,-7 3,-2 5,-8-6,1-3,-6-10,-13-10,-9-23,-3-17,6-12,9-14,12-7,9-1,6 1,4 4,2 2,3 3,-1 1,-1 2,1 0,-1 1,0-8,6-2,3 2,8 0,-1 3,-2 0,-4 3,-3 1,-5-1,0 1,-3 1,0-2,-2 2,2-1,-1 0,1 0,-8 6,-10 9,-2 15,-5 14,2 21,5 12,5 4,4 3,6-1,2 0,1-3,1-1,-1-2,1 0,0-1,8 0,0 0,9-1,-1 2,6-8,6 5,5 2,6 8,2-4,-6-2,-8-2,-10-1,-7 0,-7 0,-2 0,-2 1,-3 0,2 6,-9 9,-8 2,-2-2,-6 3,-5-7,2-7,-1-10,-2-10,-6-10,-2-5,-9-5,-4-17,6-10,5-9,1-4,7-9,11-10,0-7,-2-7,2 3,6 6,5 7,5 8,3 3,3 5,1 0,1 2,0 1,1-2,6 8,17-5,13-3,6 5,5 8,7 8,3 8,6-2,0 1,-3 2,-7-10,-3-2,-11-4,-12-5,-12-4,-7-2,-8-3,-2 0,-1 0,-2-2,1 1,-8 1,-9-1,-9 7,-7 9,-6 8,-2 7,-3 4,0 11,1 2,6 8,11 6,10 6,7 6,8 1,2 9,2 10,8 7,12-5,-1-7,7-12,-3-6,10-8,7-1,3-5,3 0,0 5,-7 4,-11 4,-11 3,-7 4,-6 0,-12-6,-13-8,-16-2,-11-5,-5-4,-8-6,-1-3,0 3,13 9,13 7,6-2,7 5,8 8,6 14,12-3,5-2,9-9,1-3,5-7,6-1,-2 2,2-3,-4 0,0-2,4-5,4 1,5-2,2-3,2 2,-6 7,-10 5,-9 5,-7 5,-6 1,-4 4,-10-8,-11-8,-9-1,-7-6,-5-4,-4-6,-9-3,6-9,2-5,9-5,4-1,7-4,0-12,6-7,4-3,8-1,2 0,3-5,3-8,1-7,1 1,-1-2,7 3,10-2,10-1,7 2,5 6,-4 5,7 6,4 11,2 3,-1 2,-8-2,-4 5,-7 1,-2 3,-4 0,-7-3,-6-3,-6-4,-1-3,-3-2,-1-1,-1-1,1-6,-7-2,-3-1,-6 10,-9 10,-7 10,-13 8,-6 6,-2 4,1 1,1 1,-4 0,6 6,12 9,12 7,12 6,7 5,4 2,4 3,2-1,-1 1,8 6,2 8,6 2,7-3,1-4,3-9,10-6,8-2,3-6,0-2,0 3,-10 2,-10 3,-12 2,-7 3,-8 1,-2 0,-2 0,-8-6,-3-2,-8-6,1 0,-4-5,-7-6,-4-5,-6-16,-2-14,6-3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4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1,'0'1,"2"1,0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7,'1'0,"3"0,-1-3,0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4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 1,'-1'0,"-1"0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 1,'-1'0,"-1"1,0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4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4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4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4,'1'-1,"1"-1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5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5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0,'1'0,"1"0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2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12,'0'-1,"0"-4,0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5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5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 1,'-2'0,"1"0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5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4,'0'-2,"0"0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5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5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5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5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2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2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0,'2'0,"0"0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2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0,'1'0,"2"0,1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3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0,'0'2,"0"-1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4,'0'-2,"0"0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3T17:34:09.24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0,'1'0,"4"0,0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EE1FE-6849-45FB-BB1D-ACB03DD80E5E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BE206-EBC4-4D28-98ED-560FC619A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72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D499-65E8-4577-9CB1-5B34CF6D0257}" type="datetime1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354-3DB7-4379-BEEA-3E04DB6B49C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10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9FE7-AB91-45C9-8A7B-31B1E4CF4934}" type="datetime1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354-3DB7-4379-BEEA-3E04DB6B4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92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5EDE-0D18-4086-8752-96143E1F3CA5}" type="datetime1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354-3DB7-4379-BEEA-3E04DB6B4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33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39DF-1560-4730-AB47-5E15F8127060}" type="datetime1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354-3DB7-4379-BEEA-3E04DB6B4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28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07A5D-113C-4839-948E-3AB411AF2B25}" type="datetime1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354-3DB7-4379-BEEA-3E04DB6B49C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4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89E0-9E45-4323-A9CB-1C78E411FED8}" type="datetime1">
              <a:rPr lang="fr-FR" smtClean="0"/>
              <a:t>23/05/2019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354-3DB7-4379-BEEA-3E04DB6B4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19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8A31-C404-4BE8-8886-B28B2D688C5A}" type="datetime1">
              <a:rPr lang="fr-FR" smtClean="0"/>
              <a:t>23/05/2019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354-3DB7-4379-BEEA-3E04DB6B4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51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A3AC-95C7-4043-AD83-BF8561955BCC}" type="datetime1">
              <a:rPr lang="fr-FR" smtClean="0"/>
              <a:t>23/05/2019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354-3DB7-4379-BEEA-3E04DB6B4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44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B9832B8F-D2C9-46EE-8BA5-DF467EA7222C}" type="datetime1">
              <a:rPr lang="fr-FR" smtClean="0"/>
              <a:t>23/05/2019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828C354-3DB7-4379-BEEA-3E04DB6B4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18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7C44D2-FDDD-470B-A667-0450C6C56710}" type="datetime1">
              <a:rPr lang="fr-FR" smtClean="0"/>
              <a:t>23/05/2019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28C354-3DB7-4379-BEEA-3E04DB6B4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12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4898-79A5-4911-A019-8363A66EDDE3}" type="datetime1">
              <a:rPr lang="fr-FR" smtClean="0"/>
              <a:t>23/05/2019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354-3DB7-4379-BEEA-3E04DB6B4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57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912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10E58A-8E79-4D66-BDDD-CD5E18D5443F}" type="datetime1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828C354-3DB7-4379-BEEA-3E04DB6B49C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9779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0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emf"/><Relationship Id="rId18" Type="http://schemas.openxmlformats.org/officeDocument/2006/relationships/customXml" Target="../ink/ink6.xml"/><Relationship Id="rId26" Type="http://schemas.openxmlformats.org/officeDocument/2006/relationships/customXml" Target="../ink/ink10.xml"/><Relationship Id="rId39" Type="http://schemas.openxmlformats.org/officeDocument/2006/relationships/customXml" Target="../ink/ink18.xml"/><Relationship Id="rId3" Type="http://schemas.openxmlformats.org/officeDocument/2006/relationships/image" Target="../media/image5.png"/><Relationship Id="rId21" Type="http://schemas.openxmlformats.org/officeDocument/2006/relationships/image" Target="../media/image16.emf"/><Relationship Id="rId34" Type="http://schemas.openxmlformats.org/officeDocument/2006/relationships/image" Target="../media/image22.emf"/><Relationship Id="rId42" Type="http://schemas.openxmlformats.org/officeDocument/2006/relationships/customXml" Target="../ink/ink20.xml"/><Relationship Id="rId47" Type="http://schemas.openxmlformats.org/officeDocument/2006/relationships/customXml" Target="../ink/ink24.xml"/><Relationship Id="rId50" Type="http://schemas.openxmlformats.org/officeDocument/2006/relationships/customXml" Target="../ink/ink27.xml"/><Relationship Id="rId7" Type="http://schemas.openxmlformats.org/officeDocument/2006/relationships/image" Target="../media/image9.png"/><Relationship Id="rId12" Type="http://schemas.openxmlformats.org/officeDocument/2006/relationships/customXml" Target="../ink/ink2.xml"/><Relationship Id="rId17" Type="http://schemas.openxmlformats.org/officeDocument/2006/relationships/image" Target="../media/image14.emf"/><Relationship Id="rId25" Type="http://schemas.openxmlformats.org/officeDocument/2006/relationships/image" Target="../media/image18.emf"/><Relationship Id="rId33" Type="http://schemas.openxmlformats.org/officeDocument/2006/relationships/customXml" Target="../ink/ink14.xml"/><Relationship Id="rId38" Type="http://schemas.openxmlformats.org/officeDocument/2006/relationships/image" Target="../media/image23.emf"/><Relationship Id="rId46" Type="http://schemas.openxmlformats.org/officeDocument/2006/relationships/customXml" Target="../ink/ink23.xml"/><Relationship Id="rId2" Type="http://schemas.openxmlformats.org/officeDocument/2006/relationships/image" Target="../media/image4.png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29" Type="http://schemas.openxmlformats.org/officeDocument/2006/relationships/image" Target="../media/image20.emf"/><Relationship Id="rId41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2.emf"/><Relationship Id="rId24" Type="http://schemas.openxmlformats.org/officeDocument/2006/relationships/customXml" Target="../ink/ink9.xml"/><Relationship Id="rId32" Type="http://schemas.openxmlformats.org/officeDocument/2006/relationships/image" Target="../media/image21.emf"/><Relationship Id="rId37" Type="http://schemas.openxmlformats.org/officeDocument/2006/relationships/customXml" Target="../ink/ink17.xml"/><Relationship Id="rId40" Type="http://schemas.openxmlformats.org/officeDocument/2006/relationships/customXml" Target="../ink/ink19.xml"/><Relationship Id="rId45" Type="http://schemas.openxmlformats.org/officeDocument/2006/relationships/customXml" Target="../ink/ink22.xml"/><Relationship Id="rId5" Type="http://schemas.openxmlformats.org/officeDocument/2006/relationships/image" Target="../media/image7.png"/><Relationship Id="rId15" Type="http://schemas.openxmlformats.org/officeDocument/2006/relationships/customXml" Target="../ink/ink4.xml"/><Relationship Id="rId23" Type="http://schemas.openxmlformats.org/officeDocument/2006/relationships/image" Target="../media/image17.emf"/><Relationship Id="rId28" Type="http://schemas.openxmlformats.org/officeDocument/2006/relationships/customXml" Target="../ink/ink11.xml"/><Relationship Id="rId36" Type="http://schemas.openxmlformats.org/officeDocument/2006/relationships/customXml" Target="../ink/ink16.xml"/><Relationship Id="rId49" Type="http://schemas.openxmlformats.org/officeDocument/2006/relationships/customXml" Target="../ink/ink26.xml"/><Relationship Id="rId10" Type="http://schemas.openxmlformats.org/officeDocument/2006/relationships/customXml" Target="../ink/ink1.xml"/><Relationship Id="rId19" Type="http://schemas.openxmlformats.org/officeDocument/2006/relationships/image" Target="../media/image15.emf"/><Relationship Id="rId31" Type="http://schemas.openxmlformats.org/officeDocument/2006/relationships/customXml" Target="../ink/ink13.xml"/><Relationship Id="rId44" Type="http://schemas.openxmlformats.org/officeDocument/2006/relationships/customXml" Target="../ink/ink21.xml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customXml" Target="../ink/ink3.xml"/><Relationship Id="rId22" Type="http://schemas.openxmlformats.org/officeDocument/2006/relationships/customXml" Target="../ink/ink8.xml"/><Relationship Id="rId27" Type="http://schemas.openxmlformats.org/officeDocument/2006/relationships/image" Target="../media/image19.emf"/><Relationship Id="rId30" Type="http://schemas.openxmlformats.org/officeDocument/2006/relationships/customXml" Target="../ink/ink12.xml"/><Relationship Id="rId35" Type="http://schemas.openxmlformats.org/officeDocument/2006/relationships/customXml" Target="../ink/ink15.xml"/><Relationship Id="rId43" Type="http://schemas.openxmlformats.org/officeDocument/2006/relationships/image" Target="../media/image25.emf"/><Relationship Id="rId48" Type="http://schemas.openxmlformats.org/officeDocument/2006/relationships/customXml" Target="../ink/ink25.xml"/><Relationship Id="rId8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sdea.fr/index.php/fr/l-eau/les-eaux-usees/pourquoi-traiter-les-eaux-usees" TargetMode="Externa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LC 28 - Solubilité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ALEXANDRA D’arco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354-3DB7-4379-BEEA-3E04DB6B49C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13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I.3) Solubilité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354-3DB7-4379-BEEA-3E04DB6B49CC}" type="slidenum">
              <a:rPr lang="fr-FR" smtClean="0"/>
              <a:t>2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796358" y="4479636"/>
                <a:ext cx="2820964" cy="407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fr-FR" sz="2000" b="1" i="0">
                              <a:latin typeface="Cambria Math" panose="02040503050406030204" pitchFamily="18" charset="0"/>
                            </a:rPr>
                            <m:t>𝐬</m:t>
                          </m:r>
                        </m:sub>
                      </m:sSub>
                      <m:r>
                        <a:rPr lang="fr-FR" sz="2000" b="1" i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fr-FR" sz="20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fr-FR" sz="2000" b="1" i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  <m:sup>
                          <m:r>
                            <a:rPr lang="fr-FR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FR" sz="2000" b="1" i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fr-FR" sz="2000" b="1" i="0"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fr-FR" sz="2000" b="1" i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fr-FR" sz="2000" b="1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358" y="4479636"/>
                <a:ext cx="2820964" cy="4070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2553367" y="5262501"/>
                <a:ext cx="7379594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sSup>
                                <m:sSupPr>
                                  <m:ctrlP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bSup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p>
                                  <m: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bSup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</m:d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sSup>
                            <m:s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  <m:sup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sSup>
                            <m:s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sz="2000" b="1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367" y="5262501"/>
                <a:ext cx="7379594" cy="468975"/>
              </a:xfrm>
              <a:prstGeom prst="rect">
                <a:avLst/>
              </a:prstGeom>
              <a:blipFill rotWithShape="0">
                <a:blip r:embed="rId3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au 5">
                <a:extLst>
                  <a:ext uri="{FF2B5EF4-FFF2-40B4-BE49-F238E27FC236}">
                    <a16:creationId xmlns="" xmlns:a16="http://schemas.microsoft.com/office/drawing/2014/main" id="{84531B77-5508-4863-9951-3F8B7CE961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5719650"/>
                  </p:ext>
                </p:extLst>
              </p:nvPr>
            </p:nvGraphicFramePr>
            <p:xfrm>
              <a:off x="1065704" y="1357647"/>
              <a:ext cx="10089976" cy="27392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2494">
                      <a:extLst>
                        <a:ext uri="{9D8B030D-6E8A-4147-A177-3AD203B41FA5}">
                          <a16:colId xmlns="" xmlns:a16="http://schemas.microsoft.com/office/drawing/2014/main" val="186492220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="" xmlns:a16="http://schemas.microsoft.com/office/drawing/2014/main" val="1878402706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="" xmlns:a16="http://schemas.microsoft.com/office/drawing/2014/main" val="2732713856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="" xmlns:a16="http://schemas.microsoft.com/office/drawing/2014/main" val="2287501904"/>
                        </a:ext>
                      </a:extLst>
                    </a:gridCol>
                  </a:tblGrid>
                  <a:tr h="64485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𝑃𝑏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d>
                                      <m:dPr>
                                        <m:begChr m:val=""/>
                                        <m:ctrlP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2(</m:t>
                                        </m:r>
                                        <m: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=                 </m:t>
                                </m:r>
                                <m:r>
                                  <a:rPr lang="fr-F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Sup>
                                  <m:sSubSupPr>
                                    <m:ctrlP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𝑎𝑞</m:t>
                                        </m:r>
                                      </m:e>
                                    </m:d>
                                  </m:sub>
                                  <m:sup>
                                    <m:r>
                                      <a:rPr lang="fr-FR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2+</m:t>
                                    </m:r>
                                  </m:sup>
                                </m:sSubSup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               </m:t>
                                </m:r>
                                <m:r>
                                  <a:rPr lang="fr-FR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𝑎𝑞</m:t>
                                        </m:r>
                                      </m:e>
                                    </m:d>
                                  </m:sub>
                                  <m:sup>
                                    <m:r>
                                      <a:rPr lang="fr-FR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023035110"/>
                      </a:ext>
                    </a:extLst>
                  </a:tr>
                  <a:tr h="1047192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Etat initial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i="1" dirty="0" smtClean="0"/>
                            <a:t>présent</a:t>
                          </a:r>
                          <a:endParaRPr lang="fr-FR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581613255"/>
                      </a:ext>
                    </a:extLst>
                  </a:tr>
                  <a:tr h="1047192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Etat final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i="1" dirty="0" smtClean="0"/>
                            <a:t>présent</a:t>
                          </a:r>
                          <a:endParaRPr lang="fr-FR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5543341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au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4531B77-5508-4863-9951-3F8B7CE961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5719650"/>
                  </p:ext>
                </p:extLst>
              </p:nvPr>
            </p:nvGraphicFramePr>
            <p:xfrm>
              <a:off x="1065704" y="1357647"/>
              <a:ext cx="10089976" cy="27392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249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6492220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78402706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732713856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287501904"/>
                        </a:ext>
                      </a:extLst>
                    </a:gridCol>
                  </a:tblGrid>
                  <a:tr h="64485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414" t="-29245" r="-403" b="-32735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023035110"/>
                      </a:ext>
                    </a:extLst>
                  </a:tr>
                  <a:tr h="1047192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Etat initial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i="1" dirty="0" smtClean="0"/>
                            <a:t>présent</a:t>
                          </a:r>
                          <a:endParaRPr lang="fr-FR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242" t="-79191" r="-101208" b="-1005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242" t="-79191" r="-1208" b="-1005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581613255"/>
                      </a:ext>
                    </a:extLst>
                  </a:tr>
                  <a:tr h="1047192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Etat final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i="1" dirty="0" smtClean="0"/>
                            <a:t>présent</a:t>
                          </a:r>
                          <a:endParaRPr lang="fr-FR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242" t="-180233" r="-101208" b="-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242" t="-180233" r="-1208" b="-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5543341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3452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II.1) Influence de la température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354-3DB7-4379-BEEA-3E04DB6B49CC}" type="slidenum">
              <a:rPr lang="fr-FR" smtClean="0"/>
              <a:t>3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C38561CB-0111-4E60-B0F8-D12A1479BB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 r="36346" b="2971"/>
          <a:stretch/>
        </p:blipFill>
        <p:spPr>
          <a:xfrm>
            <a:off x="1722188" y="1289597"/>
            <a:ext cx="887897" cy="313663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96BFC199-C0BE-4EC2-8588-5FA214DC6E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 r="36346" b="2971"/>
          <a:stretch/>
        </p:blipFill>
        <p:spPr>
          <a:xfrm>
            <a:off x="5204196" y="1289597"/>
            <a:ext cx="887897" cy="313663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2D2BE158-1538-4DE8-8E95-E919298287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 r="36346" b="2971"/>
          <a:stretch/>
        </p:blipFill>
        <p:spPr>
          <a:xfrm>
            <a:off x="8685744" y="1289597"/>
            <a:ext cx="887897" cy="313663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91A02EDE-32C8-494B-B740-D096C4E3D6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093" y="2806495"/>
            <a:ext cx="1558840" cy="16197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xmlns="" id="{63BAF98F-A2E3-44BF-A380-FF55067F5411}"/>
                  </a:ext>
                </a:extLst>
              </p:cNvPr>
              <p:cNvSpPr txBox="1"/>
              <p:nvPr/>
            </p:nvSpPr>
            <p:spPr>
              <a:xfrm>
                <a:off x="1506596" y="4525051"/>
                <a:ext cx="1319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𝑃𝑏𝐼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 solide</a:t>
                </a: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3BAF98F-A2E3-44BF-A380-FF55067F5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596" y="4525051"/>
                <a:ext cx="1319079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xmlns="" id="{648E06B8-DC42-444B-8C5F-6D3C6CDC6808}"/>
                  </a:ext>
                </a:extLst>
              </p:cNvPr>
              <p:cNvSpPr txBox="1"/>
              <p:nvPr/>
            </p:nvSpPr>
            <p:spPr>
              <a:xfrm>
                <a:off x="4501175" y="4634044"/>
                <a:ext cx="2370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𝑃𝑏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𝑎𝑞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)+2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𝑎𝑞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48E06B8-DC42-444B-8C5F-6D3C6CDC6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175" y="4634044"/>
                <a:ext cx="237033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xmlns="" id="{99761374-44B2-4711-A6A0-BEB782AC75D9}"/>
                  </a:ext>
                </a:extLst>
              </p:cNvPr>
              <p:cNvSpPr txBox="1"/>
              <p:nvPr/>
            </p:nvSpPr>
            <p:spPr>
              <a:xfrm>
                <a:off x="8531696" y="4512241"/>
                <a:ext cx="13190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𝑃𝑏𝐼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 solide</a:t>
                </a:r>
              </a:p>
              <a:p>
                <a:pPr algn="ctr"/>
                <a:r>
                  <a:rPr lang="fr-FR" dirty="0"/>
                  <a:t>recristallisé</a:t>
                </a: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9761374-44B2-4711-A6A0-BEB782AC7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696" y="4512241"/>
                <a:ext cx="1319079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1852" t="-4717" r="-926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xmlns="" id="{B6D6758D-0281-4C24-A3D2-8F57D8843FBA}"/>
                  </a:ext>
                </a:extLst>
              </p:cNvPr>
              <p:cNvSpPr txBox="1"/>
              <p:nvPr/>
            </p:nvSpPr>
            <p:spPr>
              <a:xfrm>
                <a:off x="1722188" y="5286866"/>
                <a:ext cx="10098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𝒂𝒎𝒃</m:t>
                          </m:r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𝒊𝒂𝒏𝒕𝒆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6D6758D-0281-4C24-A3D2-8F57D8843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188" y="5286866"/>
                <a:ext cx="1009861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818" r="-41818"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xmlns="" id="{FA7D68F4-3D05-40D8-998D-EDCD9D16776A}"/>
                  </a:ext>
                </a:extLst>
              </p:cNvPr>
              <p:cNvSpPr txBox="1"/>
              <p:nvPr/>
            </p:nvSpPr>
            <p:spPr>
              <a:xfrm>
                <a:off x="4903111" y="5286866"/>
                <a:ext cx="244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smtClean="0">
                    <a:solidFill>
                      <a:srgbClr val="FF0000"/>
                    </a:solidFill>
                  </a:rPr>
                  <a:t>T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𝒂𝒎𝒃</m:t>
                        </m:r>
                        <m:r>
                          <a:rPr lang="fr-F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𝒊𝒂𝒏𝒕𝒆</m:t>
                        </m:r>
                      </m:sub>
                    </m:sSub>
                  </m:oMath>
                </a14:m>
                <a:r>
                  <a:rPr lang="fr-FR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A7D68F4-3D05-40D8-998D-EDCD9D167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111" y="5286866"/>
                <a:ext cx="2446737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3731" t="-10526" b="-28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xmlns="" id="{811281FA-C811-45B8-A6AC-DFF351C2C0DC}"/>
                  </a:ext>
                </a:extLst>
              </p:cNvPr>
              <p:cNvSpPr txBox="1"/>
              <p:nvPr/>
            </p:nvSpPr>
            <p:spPr>
              <a:xfrm>
                <a:off x="8171086" y="5286866"/>
                <a:ext cx="19172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𝒂𝒎𝒃</m:t>
                          </m:r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𝒊𝒂𝒏𝒕𝒆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11281FA-C811-45B8-A6AC-DFF351C2C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86" y="5286866"/>
                <a:ext cx="1917211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xmlns="" id="{4506FD67-67C1-4BF6-85E1-F53427B4E913}"/>
                  </a:ext>
                </a:extLst>
              </p14:cNvPr>
              <p14:cNvContentPartPr/>
              <p14:nvPr/>
            </p14:nvContentPartPr>
            <p14:xfrm>
              <a:off x="2058315" y="3591161"/>
              <a:ext cx="259881" cy="646795"/>
            </p14:xfrm>
          </p:contentPart>
        </mc:Choice>
        <mc:Fallback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506FD67-67C1-4BF6-85E1-F53427B4E9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49316" y="3582163"/>
                <a:ext cx="277878" cy="664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xmlns="" id="{3BED4A73-1767-496A-8B94-2FD3F3DF7218}"/>
                  </a:ext>
                </a:extLst>
              </p14:cNvPr>
              <p14:cNvContentPartPr/>
              <p14:nvPr/>
            </p14:nvContentPartPr>
            <p14:xfrm>
              <a:off x="9156478" y="4258117"/>
              <a:ext cx="360" cy="360"/>
            </p14:xfrm>
          </p:contentPart>
        </mc:Choice>
        <mc:Fallback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BED4A73-1767-496A-8B94-2FD3F3DF72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38478" y="4240117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xmlns="" id="{8B71A454-9468-4B19-A25C-F8E5A23DF02E}"/>
                  </a:ext>
                </a:extLst>
              </p14:cNvPr>
              <p14:cNvContentPartPr/>
              <p14:nvPr/>
            </p14:nvContentPartPr>
            <p14:xfrm>
              <a:off x="9082678" y="4210957"/>
              <a:ext cx="360" cy="360"/>
            </p14:xfrm>
          </p:contentPart>
        </mc:Choice>
        <mc:Fallback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B71A454-9468-4B19-A25C-F8E5A23DF02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64678" y="4192957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3" name="Encre 42">
                <a:extLst>
                  <a:ext uri="{FF2B5EF4-FFF2-40B4-BE49-F238E27FC236}">
                    <a16:creationId xmlns:a16="http://schemas.microsoft.com/office/drawing/2014/main" xmlns="" id="{107341F9-4339-40F7-AFCB-49B21FB7C69A}"/>
                  </a:ext>
                </a:extLst>
              </p14:cNvPr>
              <p14:cNvContentPartPr/>
              <p14:nvPr/>
            </p14:nvContentPartPr>
            <p14:xfrm>
              <a:off x="9106078" y="4252357"/>
              <a:ext cx="360" cy="360"/>
            </p14:xfrm>
          </p:contentPart>
        </mc:Choice>
        <mc:Fallback>
          <p:pic>
            <p:nvPicPr>
              <p:cNvPr id="43" name="Encre 4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107341F9-4339-40F7-AFCB-49B21FB7C69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88078" y="4234357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xmlns="" id="{75192E0E-96F7-4A3F-9FB9-2B1821C70075}"/>
                  </a:ext>
                </a:extLst>
              </p14:cNvPr>
              <p14:cNvContentPartPr/>
              <p14:nvPr/>
            </p14:nvContentPartPr>
            <p14:xfrm>
              <a:off x="9126958" y="4213837"/>
              <a:ext cx="1440" cy="360"/>
            </p14:xfrm>
          </p:contentPart>
        </mc:Choice>
        <mc:Fallback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5192E0E-96F7-4A3F-9FB9-2B1821C7007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12558" y="4195837"/>
                <a:ext cx="302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5" name="Encre 44">
                <a:extLst>
                  <a:ext uri="{FF2B5EF4-FFF2-40B4-BE49-F238E27FC236}">
                    <a16:creationId xmlns:a16="http://schemas.microsoft.com/office/drawing/2014/main" xmlns="" id="{C28C2791-91B8-4A3A-8217-45EB4191804A}"/>
                  </a:ext>
                </a:extLst>
              </p14:cNvPr>
              <p14:cNvContentPartPr/>
              <p14:nvPr/>
            </p14:nvContentPartPr>
            <p14:xfrm>
              <a:off x="9197878" y="4213837"/>
              <a:ext cx="3240" cy="360"/>
            </p14:xfrm>
          </p:contentPart>
        </mc:Choice>
        <mc:Fallback>
          <p:pic>
            <p:nvPicPr>
              <p:cNvPr id="45" name="Encre 4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28C2791-91B8-4A3A-8217-45EB4191804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79878" y="4195837"/>
                <a:ext cx="392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xmlns="" id="{8CFA298F-3DA7-4EDC-9330-C3FA2197D308}"/>
                  </a:ext>
                </a:extLst>
              </p14:cNvPr>
              <p14:cNvContentPartPr/>
              <p14:nvPr/>
            </p14:nvContentPartPr>
            <p14:xfrm>
              <a:off x="9218758" y="4267117"/>
              <a:ext cx="360" cy="1440"/>
            </p14:xfrm>
          </p:contentPart>
        </mc:Choice>
        <mc:Fallback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CFA298F-3DA7-4EDC-9330-C3FA2197D30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00758" y="4249117"/>
                <a:ext cx="363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xmlns="" id="{2E6E3A93-314E-4EA1-AF99-E2379F787F7D}"/>
                  </a:ext>
                </a:extLst>
              </p14:cNvPr>
              <p14:cNvContentPartPr/>
              <p14:nvPr/>
            </p14:nvContentPartPr>
            <p14:xfrm>
              <a:off x="9165478" y="4188997"/>
              <a:ext cx="360" cy="1440"/>
            </p14:xfrm>
          </p:contentPart>
        </mc:Choice>
        <mc:Fallback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E6E3A93-314E-4EA1-AF99-E2379F787F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47478" y="4174597"/>
                <a:ext cx="363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xmlns="" id="{021800FC-2285-4EC0-83D7-C8ED91359D65}"/>
                  </a:ext>
                </a:extLst>
              </p14:cNvPr>
              <p14:cNvContentPartPr/>
              <p14:nvPr/>
            </p14:nvContentPartPr>
            <p14:xfrm>
              <a:off x="9209758" y="4160557"/>
              <a:ext cx="4680" cy="360"/>
            </p14:xfrm>
          </p:contentPart>
        </mc:Choice>
        <mc:Fallback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21800FC-2285-4EC0-83D7-C8ED91359D6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90258" y="4142557"/>
                <a:ext cx="436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xmlns="" id="{113E8043-76EA-4A2E-AD11-05D6ED0EBD4F}"/>
                  </a:ext>
                </a:extLst>
              </p14:cNvPr>
              <p14:cNvContentPartPr/>
              <p14:nvPr/>
            </p14:nvContentPartPr>
            <p14:xfrm>
              <a:off x="9260158" y="4190077"/>
              <a:ext cx="1440" cy="2160"/>
            </p14:xfrm>
          </p:contentPart>
        </mc:Choice>
        <mc:Fallback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113E8043-76EA-4A2E-AD11-05D6ED0EBD4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245758" y="4172077"/>
                <a:ext cx="302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0" name="Encre 49">
                <a:extLst>
                  <a:ext uri="{FF2B5EF4-FFF2-40B4-BE49-F238E27FC236}">
                    <a16:creationId xmlns:a16="http://schemas.microsoft.com/office/drawing/2014/main" xmlns="" id="{5658C2BC-8003-4AA7-A0D7-705FFA1E1047}"/>
                  </a:ext>
                </a:extLst>
              </p14:cNvPr>
              <p14:cNvContentPartPr/>
              <p14:nvPr/>
            </p14:nvContentPartPr>
            <p14:xfrm>
              <a:off x="9254038" y="4237957"/>
              <a:ext cx="4320" cy="2880"/>
            </p14:xfrm>
          </p:contentPart>
        </mc:Choice>
        <mc:Fallback>
          <p:pic>
            <p:nvPicPr>
              <p:cNvPr id="50" name="Encre 4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658C2BC-8003-4AA7-A0D7-705FFA1E104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36038" y="4217386"/>
                <a:ext cx="40320" cy="44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xmlns="" id="{97C56B79-1DBF-4000-A572-4F7EEE224031}"/>
                  </a:ext>
                </a:extLst>
              </p14:cNvPr>
              <p14:cNvContentPartPr/>
              <p14:nvPr/>
            </p14:nvContentPartPr>
            <p14:xfrm>
              <a:off x="9283918" y="4145797"/>
              <a:ext cx="360" cy="360"/>
            </p14:xfrm>
          </p:contentPart>
        </mc:Choice>
        <mc:Fallback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7C56B79-1DBF-4000-A572-4F7EEE22403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65918" y="4127797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xmlns="" id="{283315D7-D098-4F27-9A5D-256CB8606E9B}"/>
                  </a:ext>
                </a:extLst>
              </p14:cNvPr>
              <p14:cNvContentPartPr/>
              <p14:nvPr/>
            </p14:nvContentPartPr>
            <p14:xfrm>
              <a:off x="9122638" y="4151557"/>
              <a:ext cx="1440" cy="360"/>
            </p14:xfrm>
          </p:contentPart>
        </mc:Choice>
        <mc:Fallback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83315D7-D098-4F27-9A5D-256CB8606E9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104638" y="4133557"/>
                <a:ext cx="374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xmlns="" id="{850AA706-3212-419C-A359-C73178475C56}"/>
                  </a:ext>
                </a:extLst>
              </p14:cNvPr>
              <p14:cNvContentPartPr/>
              <p14:nvPr/>
            </p14:nvContentPartPr>
            <p14:xfrm>
              <a:off x="9050998" y="4124917"/>
              <a:ext cx="2160" cy="1440"/>
            </p14:xfrm>
          </p:contentPart>
        </mc:Choice>
        <mc:Fallback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50AA706-3212-419C-A359-C73178475C5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32998" y="4106917"/>
                <a:ext cx="381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xmlns="" id="{195A94DE-7286-44AD-A6BE-4A6E7E698D42}"/>
                  </a:ext>
                </a:extLst>
              </p14:cNvPr>
              <p14:cNvContentPartPr/>
              <p14:nvPr/>
            </p14:nvContentPartPr>
            <p14:xfrm>
              <a:off x="9032278" y="4175317"/>
              <a:ext cx="360" cy="360"/>
            </p14:xfrm>
          </p:contentPart>
        </mc:Choice>
        <mc:Fallback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195A94DE-7286-44AD-A6BE-4A6E7E698D4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14278" y="4157317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xmlns="" id="{0152D4D2-DA75-44EF-85B8-CE29EBF619AF}"/>
                  </a:ext>
                </a:extLst>
              </p14:cNvPr>
              <p14:cNvContentPartPr/>
              <p14:nvPr/>
            </p14:nvContentPartPr>
            <p14:xfrm>
              <a:off x="9085558" y="4166317"/>
              <a:ext cx="360" cy="360"/>
            </p14:xfrm>
          </p:contentPart>
        </mc:Choice>
        <mc:Fallback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152D4D2-DA75-44EF-85B8-CE29EBF619A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67558" y="4148317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6" name="Encre 55">
                <a:extLst>
                  <a:ext uri="{FF2B5EF4-FFF2-40B4-BE49-F238E27FC236}">
                    <a16:creationId xmlns:a16="http://schemas.microsoft.com/office/drawing/2014/main" xmlns="" id="{F838796F-CE60-4FBF-9DB6-DB2D768DE42A}"/>
                  </a:ext>
                </a:extLst>
              </p14:cNvPr>
              <p14:cNvContentPartPr/>
              <p14:nvPr/>
            </p14:nvContentPartPr>
            <p14:xfrm>
              <a:off x="9038038" y="4224277"/>
              <a:ext cx="1440" cy="1440"/>
            </p14:xfrm>
          </p:contentPart>
        </mc:Choice>
        <mc:Fallback>
          <p:pic>
            <p:nvPicPr>
              <p:cNvPr id="56" name="Encre 5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838796F-CE60-4FBF-9DB6-DB2D768DE42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020038" y="4206277"/>
                <a:ext cx="374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7" name="Encre 56">
                <a:extLst>
                  <a:ext uri="{FF2B5EF4-FFF2-40B4-BE49-F238E27FC236}">
                    <a16:creationId xmlns:a16="http://schemas.microsoft.com/office/drawing/2014/main" xmlns="" id="{1515E009-392B-4450-83F6-FBDA8FE5E38A}"/>
                  </a:ext>
                </a:extLst>
              </p14:cNvPr>
              <p14:cNvContentPartPr/>
              <p14:nvPr/>
            </p14:nvContentPartPr>
            <p14:xfrm>
              <a:off x="9064678" y="4260997"/>
              <a:ext cx="360" cy="360"/>
            </p14:xfrm>
          </p:contentPart>
        </mc:Choice>
        <mc:Fallback>
          <p:pic>
            <p:nvPicPr>
              <p:cNvPr id="57" name="Encre 5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1515E009-392B-4450-83F6-FBDA8FE5E3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46678" y="4242997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xmlns="" id="{04DF5E47-7F16-4272-827D-770F115BBE3C}"/>
                  </a:ext>
                </a:extLst>
              </p14:cNvPr>
              <p14:cNvContentPartPr/>
              <p14:nvPr/>
            </p14:nvContentPartPr>
            <p14:xfrm>
              <a:off x="9129838" y="4296637"/>
              <a:ext cx="1440" cy="360"/>
            </p14:xfrm>
          </p:contentPart>
        </mc:Choice>
        <mc:Fallback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4DF5E47-7F16-4272-827D-770F115BBE3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111838" y="4278637"/>
                <a:ext cx="374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9" name="Encre 58">
                <a:extLst>
                  <a:ext uri="{FF2B5EF4-FFF2-40B4-BE49-F238E27FC236}">
                    <a16:creationId xmlns:a16="http://schemas.microsoft.com/office/drawing/2014/main" xmlns="" id="{523E5999-5AD1-49C1-A470-BFCF74A96CD2}"/>
                  </a:ext>
                </a:extLst>
              </p14:cNvPr>
              <p14:cNvContentPartPr/>
              <p14:nvPr/>
            </p14:nvContentPartPr>
            <p14:xfrm>
              <a:off x="9185998" y="4292317"/>
              <a:ext cx="360" cy="4680"/>
            </p14:xfrm>
          </p:contentPart>
        </mc:Choice>
        <mc:Fallback>
          <p:pic>
            <p:nvPicPr>
              <p:cNvPr id="59" name="Encre 5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23E5999-5AD1-49C1-A470-BFCF74A96CD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67998" y="4272817"/>
                <a:ext cx="36360" cy="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0" name="Encre 59">
                <a:extLst>
                  <a:ext uri="{FF2B5EF4-FFF2-40B4-BE49-F238E27FC236}">
                    <a16:creationId xmlns:a16="http://schemas.microsoft.com/office/drawing/2014/main" xmlns="" id="{564B279C-21A6-4BC8-B9BB-017601398C78}"/>
                  </a:ext>
                </a:extLst>
              </p14:cNvPr>
              <p14:cNvContentPartPr/>
              <p14:nvPr/>
            </p14:nvContentPartPr>
            <p14:xfrm>
              <a:off x="8996638" y="4136797"/>
              <a:ext cx="360" cy="360"/>
            </p14:xfrm>
          </p:contentPart>
        </mc:Choice>
        <mc:Fallback>
          <p:pic>
            <p:nvPicPr>
              <p:cNvPr id="60" name="Encre 5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64B279C-21A6-4BC8-B9BB-017601398C7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78638" y="4118797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61" name="Encre 60">
                <a:extLst>
                  <a:ext uri="{FF2B5EF4-FFF2-40B4-BE49-F238E27FC236}">
                    <a16:creationId xmlns:a16="http://schemas.microsoft.com/office/drawing/2014/main" xmlns="" id="{D1D4D741-7D8E-4951-9F14-795BE07949D3}"/>
                  </a:ext>
                </a:extLst>
              </p14:cNvPr>
              <p14:cNvContentPartPr/>
              <p14:nvPr/>
            </p14:nvContentPartPr>
            <p14:xfrm>
              <a:off x="8995558" y="4195837"/>
              <a:ext cx="1440" cy="360"/>
            </p14:xfrm>
          </p:contentPart>
        </mc:Choice>
        <mc:Fallback>
          <p:pic>
            <p:nvPicPr>
              <p:cNvPr id="61" name="Encre 6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1D4D741-7D8E-4951-9F14-795BE07949D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977558" y="4177837"/>
                <a:ext cx="374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xmlns="" id="{24B73068-DEC1-44C6-A21A-360E634CA225}"/>
                  </a:ext>
                </a:extLst>
              </p14:cNvPr>
              <p14:cNvContentPartPr/>
              <p14:nvPr/>
            </p14:nvContentPartPr>
            <p14:xfrm>
              <a:off x="9304438" y="4188997"/>
              <a:ext cx="360" cy="1440"/>
            </p14:xfrm>
          </p:contentPart>
        </mc:Choice>
        <mc:Fallback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4B73068-DEC1-44C6-A21A-360E634CA22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286438" y="4174597"/>
                <a:ext cx="363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3" name="Encre 62">
                <a:extLst>
                  <a:ext uri="{FF2B5EF4-FFF2-40B4-BE49-F238E27FC236}">
                    <a16:creationId xmlns:a16="http://schemas.microsoft.com/office/drawing/2014/main" xmlns="" id="{9CD0CF18-968A-46E9-94E5-345A686EF750}"/>
                  </a:ext>
                </a:extLst>
              </p14:cNvPr>
              <p14:cNvContentPartPr/>
              <p14:nvPr/>
            </p14:nvContentPartPr>
            <p14:xfrm>
              <a:off x="9325318" y="4113037"/>
              <a:ext cx="360" cy="360"/>
            </p14:xfrm>
          </p:contentPart>
        </mc:Choice>
        <mc:Fallback>
          <p:pic>
            <p:nvPicPr>
              <p:cNvPr id="63" name="Encre 6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CD0CF18-968A-46E9-94E5-345A686EF75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07318" y="4095037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4" name="Encre 63">
                <a:extLst>
                  <a:ext uri="{FF2B5EF4-FFF2-40B4-BE49-F238E27FC236}">
                    <a16:creationId xmlns:a16="http://schemas.microsoft.com/office/drawing/2014/main" xmlns="" id="{E906D3CD-962E-40D9-B254-16BEC8E5E22B}"/>
                  </a:ext>
                </a:extLst>
              </p14:cNvPr>
              <p14:cNvContentPartPr/>
              <p14:nvPr/>
            </p14:nvContentPartPr>
            <p14:xfrm>
              <a:off x="9239278" y="4124917"/>
              <a:ext cx="360" cy="360"/>
            </p14:xfrm>
          </p:contentPart>
        </mc:Choice>
        <mc:Fallback>
          <p:pic>
            <p:nvPicPr>
              <p:cNvPr id="64" name="Encre 6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906D3CD-962E-40D9-B254-16BEC8E5E2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21278" y="4106917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65" name="Encre 64">
                <a:extLst>
                  <a:ext uri="{FF2B5EF4-FFF2-40B4-BE49-F238E27FC236}">
                    <a16:creationId xmlns:a16="http://schemas.microsoft.com/office/drawing/2014/main" xmlns="" id="{27C458F2-EC1F-4D85-BF1F-A316BDF71DD5}"/>
                  </a:ext>
                </a:extLst>
              </p14:cNvPr>
              <p14:cNvContentPartPr/>
              <p14:nvPr/>
            </p14:nvContentPartPr>
            <p14:xfrm>
              <a:off x="9168358" y="4139677"/>
              <a:ext cx="360" cy="360"/>
            </p14:xfrm>
          </p:contentPart>
        </mc:Choice>
        <mc:Fallback>
          <p:pic>
            <p:nvPicPr>
              <p:cNvPr id="65" name="Encre 6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7C458F2-EC1F-4D85-BF1F-A316BDF71D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50358" y="4121677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6" name="Encre 65">
                <a:extLst>
                  <a:ext uri="{FF2B5EF4-FFF2-40B4-BE49-F238E27FC236}">
                    <a16:creationId xmlns:a16="http://schemas.microsoft.com/office/drawing/2014/main" xmlns="" id="{F5317E62-8861-46DA-80D5-534D103DDB29}"/>
                  </a:ext>
                </a:extLst>
              </p14:cNvPr>
              <p14:cNvContentPartPr/>
              <p14:nvPr/>
            </p14:nvContentPartPr>
            <p14:xfrm>
              <a:off x="9112198" y="4110157"/>
              <a:ext cx="360" cy="360"/>
            </p14:xfrm>
          </p:contentPart>
        </mc:Choice>
        <mc:Fallback>
          <p:pic>
            <p:nvPicPr>
              <p:cNvPr id="66" name="Encre 6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5317E62-8861-46DA-80D5-534D103DDB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94198" y="4092157"/>
                <a:ext cx="36360" cy="3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336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II.3) Influence du pH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354-3DB7-4379-BEEA-3E04DB6B49CC}" type="slidenum">
              <a:rPr lang="fr-FR" smtClean="0"/>
              <a:t>4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4253" b="4379"/>
          <a:stretch/>
        </p:blipFill>
        <p:spPr>
          <a:xfrm>
            <a:off x="1937912" y="1213085"/>
            <a:ext cx="8326549" cy="500741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06062" y="6459785"/>
            <a:ext cx="56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Chimie Tout-en-un MPSI/PTSI, </a:t>
            </a:r>
            <a:r>
              <a:rPr lang="fr-FR" dirty="0" err="1" smtClean="0">
                <a:solidFill>
                  <a:schemeClr val="bg1"/>
                </a:solidFill>
              </a:rPr>
              <a:t>Dunod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7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III. Application industrielle : eaux usées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354-3DB7-4379-BEEA-3E04DB6B49CC}" type="slidenum">
              <a:rPr lang="fr-FR" smtClean="0"/>
              <a:t>5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7948367-8AB0-4C51-BB64-F66F12EF561E}"/>
              </a:ext>
            </a:extLst>
          </p:cNvPr>
          <p:cNvSpPr/>
          <p:nvPr/>
        </p:nvSpPr>
        <p:spPr>
          <a:xfrm>
            <a:off x="2989192" y="985482"/>
            <a:ext cx="58770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B42649AF-64F1-40FA-AAA0-1EACB46FEC6B}"/>
              </a:ext>
            </a:extLst>
          </p:cNvPr>
          <p:cNvSpPr txBox="1"/>
          <p:nvPr/>
        </p:nvSpPr>
        <p:spPr>
          <a:xfrm>
            <a:off x="3152690" y="977900"/>
            <a:ext cx="552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Effluent : liquide/gaz source de pollution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xmlns="" id="{0AF074D0-0D6D-4523-A7C5-4F41D7165C6A}"/>
              </a:ext>
            </a:extLst>
          </p:cNvPr>
          <p:cNvCxnSpPr>
            <a:cxnSpLocks/>
          </p:cNvCxnSpPr>
          <p:nvPr/>
        </p:nvCxnSpPr>
        <p:spPr>
          <a:xfrm flipH="1">
            <a:off x="3344299" y="1439565"/>
            <a:ext cx="785675" cy="110436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xmlns="" id="{B55E0B5C-A16E-4B0B-9775-8A26C1CD2803}"/>
              </a:ext>
            </a:extLst>
          </p:cNvPr>
          <p:cNvCxnSpPr>
            <a:cxnSpLocks/>
          </p:cNvCxnSpPr>
          <p:nvPr/>
        </p:nvCxnSpPr>
        <p:spPr>
          <a:xfrm flipH="1">
            <a:off x="5683565" y="1439565"/>
            <a:ext cx="1" cy="121977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xmlns="" id="{945C8E0A-8BE8-4702-8457-C7EC4BDBCF41}"/>
              </a:ext>
            </a:extLst>
          </p:cNvPr>
          <p:cNvCxnSpPr>
            <a:cxnSpLocks/>
          </p:cNvCxnSpPr>
          <p:nvPr/>
        </p:nvCxnSpPr>
        <p:spPr>
          <a:xfrm>
            <a:off x="7405834" y="1439565"/>
            <a:ext cx="772356" cy="110436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86F663C7-C13C-4837-AAC4-570119E9454D}"/>
              </a:ext>
            </a:extLst>
          </p:cNvPr>
          <p:cNvSpPr txBox="1"/>
          <p:nvPr/>
        </p:nvSpPr>
        <p:spPr>
          <a:xfrm>
            <a:off x="1963821" y="2535049"/>
            <a:ext cx="2050743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Effluents industriels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1B01EA70-B1C2-4EFB-8485-A53F987A027F}"/>
              </a:ext>
            </a:extLst>
          </p:cNvPr>
          <p:cNvSpPr txBox="1"/>
          <p:nvPr/>
        </p:nvSpPr>
        <p:spPr>
          <a:xfrm>
            <a:off x="4951157" y="2613169"/>
            <a:ext cx="1464815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Effluents urbains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F9D85619-6342-4C1E-8EC4-C1E0002BD1D9}"/>
              </a:ext>
            </a:extLst>
          </p:cNvPr>
          <p:cNvSpPr txBox="1"/>
          <p:nvPr/>
        </p:nvSpPr>
        <p:spPr>
          <a:xfrm>
            <a:off x="7618897" y="2543927"/>
            <a:ext cx="2281561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Effluents radioactifs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xmlns="" id="{C77896AB-75D7-4A41-AC0B-2B3CB3F79E8E}"/>
              </a:ext>
            </a:extLst>
          </p:cNvPr>
          <p:cNvSpPr/>
          <p:nvPr/>
        </p:nvSpPr>
        <p:spPr>
          <a:xfrm>
            <a:off x="4689263" y="2147502"/>
            <a:ext cx="2050743" cy="179095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Flèche : bas 21">
            <a:extLst>
              <a:ext uri="{FF2B5EF4-FFF2-40B4-BE49-F238E27FC236}">
                <a16:creationId xmlns:a16="http://schemas.microsoft.com/office/drawing/2014/main" xmlns="" id="{3FB2E71E-023A-409E-8869-0414004B5E06}"/>
              </a:ext>
            </a:extLst>
          </p:cNvPr>
          <p:cNvSpPr/>
          <p:nvPr/>
        </p:nvSpPr>
        <p:spPr>
          <a:xfrm>
            <a:off x="5450526" y="3420117"/>
            <a:ext cx="466078" cy="9640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140F193A-0AC8-46E6-902F-AA3E05FD2DF6}"/>
              </a:ext>
            </a:extLst>
          </p:cNvPr>
          <p:cNvSpPr txBox="1"/>
          <p:nvPr/>
        </p:nvSpPr>
        <p:spPr>
          <a:xfrm>
            <a:off x="4892713" y="4407992"/>
            <a:ext cx="1587622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Eaux usées  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xmlns="" id="{D08A79CE-B183-484D-AE1D-74F29F62073A}"/>
              </a:ext>
            </a:extLst>
          </p:cNvPr>
          <p:cNvCxnSpPr>
            <a:cxnSpLocks/>
          </p:cNvCxnSpPr>
          <p:nvPr/>
        </p:nvCxnSpPr>
        <p:spPr>
          <a:xfrm flipH="1">
            <a:off x="4791360" y="4882523"/>
            <a:ext cx="608123" cy="5062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xmlns="" id="{48CCCB4A-6F4D-4772-807E-F6A33FA8B688}"/>
              </a:ext>
            </a:extLst>
          </p:cNvPr>
          <p:cNvCxnSpPr>
            <a:cxnSpLocks/>
          </p:cNvCxnSpPr>
          <p:nvPr/>
        </p:nvCxnSpPr>
        <p:spPr>
          <a:xfrm>
            <a:off x="5692814" y="4886344"/>
            <a:ext cx="0" cy="55735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xmlns="" id="{78B39A97-E62A-465A-BDC6-81BC333C473E}"/>
              </a:ext>
            </a:extLst>
          </p:cNvPr>
          <p:cNvCxnSpPr>
            <a:cxnSpLocks/>
          </p:cNvCxnSpPr>
          <p:nvPr/>
        </p:nvCxnSpPr>
        <p:spPr>
          <a:xfrm>
            <a:off x="6136326" y="4882523"/>
            <a:ext cx="603680" cy="5062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136FE65C-1832-4EE3-9653-1D40E37E04BD}"/>
              </a:ext>
            </a:extLst>
          </p:cNvPr>
          <p:cNvSpPr txBox="1"/>
          <p:nvPr/>
        </p:nvSpPr>
        <p:spPr>
          <a:xfrm>
            <a:off x="3373713" y="4987774"/>
            <a:ext cx="1573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/>
              <a:t>Domestique : </a:t>
            </a:r>
            <a:r>
              <a:rPr lang="fr-FR" sz="2000" dirty="0" smtClean="0"/>
              <a:t> </a:t>
            </a:r>
            <a:endParaRPr lang="fr-FR" sz="2000" dirty="0"/>
          </a:p>
          <a:p>
            <a:r>
              <a:rPr lang="fr-FR" sz="2000" dirty="0" smtClean="0"/>
              <a:t>- hygiène</a:t>
            </a:r>
            <a:endParaRPr lang="fr-FR" sz="2000" dirty="0"/>
          </a:p>
          <a:p>
            <a:r>
              <a:rPr lang="fr-FR" sz="2000" dirty="0" smtClean="0"/>
              <a:t>- toilette</a:t>
            </a:r>
            <a:endParaRPr lang="fr-FR" sz="20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DA4FA858-889A-4375-A6E7-71FC804E846E}"/>
              </a:ext>
            </a:extLst>
          </p:cNvPr>
          <p:cNvSpPr txBox="1"/>
          <p:nvPr/>
        </p:nvSpPr>
        <p:spPr>
          <a:xfrm>
            <a:off x="5095421" y="5381316"/>
            <a:ext cx="1388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/>
              <a:t>Agricole :</a:t>
            </a:r>
          </a:p>
          <a:p>
            <a:r>
              <a:rPr lang="fr-FR" sz="2000" dirty="0" smtClean="0"/>
              <a:t>- pesticides</a:t>
            </a:r>
            <a:endParaRPr lang="fr-FR" sz="2000" dirty="0"/>
          </a:p>
          <a:p>
            <a:r>
              <a:rPr lang="fr-FR" sz="2000" dirty="0" smtClean="0"/>
              <a:t>- engrais</a:t>
            </a:r>
            <a:endParaRPr lang="fr-FR" sz="2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24ADD77D-220F-455E-A51D-3E8C381284CD}"/>
              </a:ext>
            </a:extLst>
          </p:cNvPr>
          <p:cNvSpPr txBox="1"/>
          <p:nvPr/>
        </p:nvSpPr>
        <p:spPr>
          <a:xfrm>
            <a:off x="6867630" y="5118711"/>
            <a:ext cx="1509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/>
              <a:t>Industriels </a:t>
            </a:r>
            <a:r>
              <a:rPr lang="fr-FR" sz="2000" dirty="0"/>
              <a:t>:</a:t>
            </a:r>
          </a:p>
          <a:p>
            <a:r>
              <a:rPr lang="fr-FR" sz="2000" dirty="0" smtClean="0"/>
              <a:t>- métaux</a:t>
            </a:r>
            <a:endParaRPr lang="fr-FR" sz="2000" dirty="0"/>
          </a:p>
          <a:p>
            <a:r>
              <a:rPr lang="fr-FR" sz="2000" dirty="0" smtClean="0"/>
              <a:t>- huile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9964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Application industrielle : eaux usées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354-3DB7-4379-BEEA-3E04DB6B49CC}" type="slidenum">
              <a:rPr lang="fr-FR" smtClean="0"/>
              <a:t>6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xmlns="" id="{67BF84FF-F692-4054-88D3-36A2B31EC361}"/>
                  </a:ext>
                </a:extLst>
              </p:cNvPr>
              <p:cNvSpPr txBox="1"/>
              <p:nvPr/>
            </p:nvSpPr>
            <p:spPr>
              <a:xfrm>
                <a:off x="1089272" y="5082871"/>
                <a:ext cx="5226606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i="1" dirty="0"/>
                  <a:t>Analyse des caractéristiques d’une eau potable </a:t>
                </a:r>
                <a:r>
                  <a:rPr lang="fr-FR" sz="2000" dirty="0"/>
                  <a:t>:</a:t>
                </a:r>
              </a:p>
              <a:p>
                <a:r>
                  <a:rPr lang="fr-FR" dirty="0" smtClean="0"/>
                  <a:t>- Température </a:t>
                </a:r>
                <a:r>
                  <a:rPr lang="fr-FR" dirty="0"/>
                  <a:t>ambiante</a:t>
                </a:r>
              </a:p>
              <a:p>
                <a:r>
                  <a:rPr lang="fr-FR" dirty="0" smtClean="0"/>
                  <a:t>- Dureté </a:t>
                </a:r>
                <a:r>
                  <a:rPr lang="fr-FR" dirty="0"/>
                  <a:t>: teneur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𝑀𝑔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𝐶𝑎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</m:oMath>
                </a14:m>
                <a:endParaRPr lang="fr-FR" dirty="0"/>
              </a:p>
              <a:p>
                <a:r>
                  <a:rPr lang="fr-FR" dirty="0" smtClean="0"/>
                  <a:t>- pH </a:t>
                </a:r>
                <a:r>
                  <a:rPr lang="fr-FR" dirty="0"/>
                  <a:t>: de 6,5 à </a:t>
                </a:r>
                <a:r>
                  <a:rPr lang="fr-FR" dirty="0" smtClean="0"/>
                  <a:t>8,5</a:t>
                </a:r>
                <a:endParaRPr lang="fr-FR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7BF84FF-F692-4054-88D3-36A2B31EC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72" y="5082871"/>
                <a:ext cx="5226606" cy="1231106"/>
              </a:xfrm>
              <a:prstGeom prst="rect">
                <a:avLst/>
              </a:prstGeom>
              <a:blipFill rotWithShape="0">
                <a:blip r:embed="rId2"/>
                <a:stretch>
                  <a:fillRect l="-1284" t="-2970" b="-69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7A842330-ED0A-4EF0-80ED-FB28991F4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42" y="1092413"/>
            <a:ext cx="5627866" cy="3584172"/>
          </a:xfrm>
          <a:prstGeom prst="rect">
            <a:avLst/>
          </a:prstGeom>
        </p:spPr>
      </p:pic>
      <p:sp>
        <p:nvSpPr>
          <p:cNvPr id="8" name="Flèche : droite 12">
            <a:extLst>
              <a:ext uri="{FF2B5EF4-FFF2-40B4-BE49-F238E27FC236}">
                <a16:creationId xmlns:a16="http://schemas.microsoft.com/office/drawing/2014/main" xmlns="" id="{A5AE0748-69BD-4828-9BA9-A3BA7239E3BD}"/>
              </a:ext>
            </a:extLst>
          </p:cNvPr>
          <p:cNvSpPr/>
          <p:nvPr/>
        </p:nvSpPr>
        <p:spPr>
          <a:xfrm>
            <a:off x="6604568" y="2782764"/>
            <a:ext cx="639760" cy="635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xmlns="" id="{B06099FE-BEB7-4E93-9014-63F97FE558A9}"/>
                  </a:ext>
                </a:extLst>
              </p:cNvPr>
              <p:cNvSpPr txBox="1"/>
              <p:nvPr/>
            </p:nvSpPr>
            <p:spPr>
              <a:xfrm>
                <a:off x="7244328" y="1213785"/>
                <a:ext cx="4651224" cy="3773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b="1" i="1" dirty="0"/>
                  <a:t>Action de la précipitation dans le traitement des eaux (exemples) :</a:t>
                </a:r>
              </a:p>
              <a:p>
                <a:endParaRPr lang="fr-FR" dirty="0"/>
              </a:p>
              <a:p>
                <a:r>
                  <a:rPr lang="fr-FR" dirty="0" smtClean="0"/>
                  <a:t>-</a:t>
                </a:r>
                <a:r>
                  <a:rPr lang="fr-FR" dirty="0"/>
                  <a:t>précipitation des métaux (effluents acides) sous forme d’hydroxyde :</a:t>
                </a:r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𝑃𝑏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𝑎𝑞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𝑎𝑞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→ 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𝑃𝑏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𝑂𝐻</m:t>
                              </m:r>
                            </m:e>
                          </m:d>
                        </m:e>
                        <m:sub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-précipitations d’anions indésirables :</a:t>
                </a:r>
              </a:p>
              <a:p>
                <a:endParaRPr lang="fr-FR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𝑆𝑂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p>
                      <m:d>
                        <m:d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𝐶𝑎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𝑎𝑞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→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𝐶𝑎𝑆𝑂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  <a:p>
                <a:endParaRPr lang="fr-FR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06099FE-BEB7-4E93-9014-63F97FE55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328" y="1213785"/>
                <a:ext cx="4651224" cy="3773341"/>
              </a:xfrm>
              <a:prstGeom prst="rect">
                <a:avLst/>
              </a:prstGeom>
              <a:blipFill rotWithShape="0">
                <a:blip r:embed="rId4"/>
                <a:stretch>
                  <a:fillRect l="-1048" t="-8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DAD2045A-F3BB-4896-8210-1E620E1AAC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878" y="5166628"/>
            <a:ext cx="4737087" cy="1013724"/>
          </a:xfrm>
          <a:prstGeom prst="rect">
            <a:avLst/>
          </a:prstGeom>
        </p:spPr>
      </p:pic>
      <p:sp>
        <p:nvSpPr>
          <p:cNvPr id="12" name="Flèche : droite 12">
            <a:extLst>
              <a:ext uri="{FF2B5EF4-FFF2-40B4-BE49-F238E27FC236}">
                <a16:creationId xmlns:a16="http://schemas.microsoft.com/office/drawing/2014/main" xmlns="" id="{A5AE0748-69BD-4828-9BA9-A3BA7239E3BD}"/>
              </a:ext>
            </a:extLst>
          </p:cNvPr>
          <p:cNvSpPr/>
          <p:nvPr/>
        </p:nvSpPr>
        <p:spPr>
          <a:xfrm rot="5400000">
            <a:off x="3290451" y="4536280"/>
            <a:ext cx="639760" cy="635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41667" y="6459785"/>
            <a:ext cx="898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hlinkClick r:id="rId6"/>
              </a:rPr>
              <a:t>https://www.sdea.fr/index.php/fr/l-eau/les-eaux-usees/pourquoi-traiter-les-eaux-usees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67815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diapo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diapo" id="{05C7647A-FD6A-4DA7-A7BC-818CA2267ED7}" vid="{56365DB3-13D4-4EB6-BABD-F184948F8E7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Thèmediapo</Template>
  <TotalTime>27</TotalTime>
  <Words>144</Words>
  <Application>Microsoft Office PowerPoint</Application>
  <PresentationFormat>Grand écran</PresentationFormat>
  <Paragraphs>61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Cambria Math</vt:lpstr>
      <vt:lpstr>Thèmediapo</vt:lpstr>
      <vt:lpstr>LC 28 - Solubilité</vt:lpstr>
      <vt:lpstr>I.3) Solubilité</vt:lpstr>
      <vt:lpstr>II.1) Influence de la température</vt:lpstr>
      <vt:lpstr>II.3) Influence du pH</vt:lpstr>
      <vt:lpstr>III. Application industrielle : eaux usées</vt:lpstr>
      <vt:lpstr>III. Application industrielle : eaux usées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28 - Solubilité</dc:title>
  <dc:creator>alexandra d'arco</dc:creator>
  <cp:lastModifiedBy>alexandra d'arco</cp:lastModifiedBy>
  <cp:revision>5</cp:revision>
  <dcterms:created xsi:type="dcterms:W3CDTF">2019-05-23T17:27:35Z</dcterms:created>
  <dcterms:modified xsi:type="dcterms:W3CDTF">2019-05-23T17:55:12Z</dcterms:modified>
</cp:coreProperties>
</file>