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3" r:id="rId6"/>
    <p:sldId id="264" r:id="rId7"/>
    <p:sldId id="258" r:id="rId8"/>
    <p:sldId id="259" r:id="rId9"/>
    <p:sldId id="268" r:id="rId10"/>
    <p:sldId id="260" r:id="rId11"/>
    <p:sldId id="265" r:id="rId12"/>
    <p:sldId id="261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pPr algn="ctr"/>
            <a:r>
              <a:rPr lang="en-US" sz="4400" b="1" dirty="0"/>
              <a:t>Using wearable technology</a:t>
            </a:r>
            <a:br>
              <a:rPr lang="en-US" sz="4400" b="1" dirty="0"/>
            </a:br>
            <a:r>
              <a:rPr lang="en-US" sz="4400" b="1" dirty="0"/>
              <a:t>and machine learning</a:t>
            </a:r>
            <a:br>
              <a:rPr lang="en-US" sz="4400" b="1" dirty="0"/>
            </a:br>
            <a:r>
              <a:rPr lang="en-US" sz="4400" b="1" dirty="0"/>
              <a:t>to garner insight to 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Julie Fisher and Brandon Harden</a:t>
            </a:r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0.2% of the population is estimated to be affected by this condition – about 500,000 people in the US alone</a:t>
            </a:r>
          </a:p>
          <a:p>
            <a:r>
              <a:rPr lang="en-US" dirty="0"/>
              <a:t>25% of patients are disabled to the point of being unable to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treatment is limited to trial and error, and is poorly quantified – feeling better or worse without hard measurements</a:t>
            </a:r>
          </a:p>
          <a:p>
            <a:r>
              <a:rPr lang="en-US" dirty="0"/>
              <a:t>Current treatment has no long term studies on viability or effects – no FDA approved medication for this syndrome</a:t>
            </a:r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proof of concept</a:t>
            </a:r>
          </a:p>
          <a:p>
            <a:r>
              <a:rPr lang="en-US" dirty="0"/>
              <a:t>If observational and quantitative methods are proven viable using commercial wearable technology this technique could be expanded to medical experiments into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associations and patterns are identified and a model can be built to predict symptoms, these identified factors can be used to guide additional research into the underlying mechanisms</a:t>
            </a:r>
          </a:p>
          <a:p>
            <a:r>
              <a:rPr lang="en-US" dirty="0"/>
              <a:t>Potential cost saving method in conduction observational studies and research experiments</a:t>
            </a:r>
          </a:p>
        </p:txBody>
      </p:sp>
    </p:spTree>
    <p:extLst>
      <p:ext uri="{BB962C8B-B14F-4D97-AF65-F5344CB8AC3E}">
        <p14:creationId xmlns:p14="http://schemas.microsoft.com/office/powerpoint/2010/main" val="332592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Acceptance of the medical community</a:t>
            </a:r>
          </a:p>
          <a:p>
            <a:r>
              <a:rPr lang="en-US" dirty="0"/>
              <a:t>Limited scope – single patient study</a:t>
            </a:r>
          </a:p>
          <a:p>
            <a:r>
              <a:rPr lang="en-US" dirty="0"/>
              <a:t>Limited medical knowledge of the involved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Collaborate with experts in the fields of wearable technology and POTS</a:t>
            </a:r>
          </a:p>
          <a:p>
            <a:r>
              <a:rPr lang="en-US" dirty="0"/>
              <a:t>Expand study to a cohort of POTS volunteers to determine whether findings are generalizable to the larger POTS population or subgroups within the population</a:t>
            </a:r>
          </a:p>
          <a:p>
            <a:r>
              <a:rPr lang="en-US" dirty="0"/>
              <a:t>Recruit volunteer control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devices that capture continuous heart rate</a:t>
            </a:r>
          </a:p>
          <a:p>
            <a:r>
              <a:rPr lang="en-US" dirty="0"/>
              <a:t>Address concerns of cross device and cross platform comparability</a:t>
            </a:r>
          </a:p>
          <a:p>
            <a:r>
              <a:rPr lang="en-US" dirty="0"/>
              <a:t>Build an app to capture data of cohort and controls if necessary</a:t>
            </a:r>
          </a:p>
          <a:p>
            <a:r>
              <a:rPr lang="en-US" dirty="0"/>
              <a:t>Build parser to load data into a database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Observational study of data obtained via fitness tracker to determine associations and patterns of POTS symptoms</a:t>
            </a:r>
          </a:p>
          <a:p>
            <a:r>
              <a:rPr lang="en-US" dirty="0"/>
              <a:t>Can commercially available devices provide detailed enough data to detect POTS symptoms?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statistical analysis and machine learning be used to identify factors that will predict symptoms of 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Symptoms started June 2010</a:t>
            </a:r>
          </a:p>
          <a:p>
            <a:r>
              <a:rPr lang="en-US" dirty="0"/>
              <a:t>Official correct diagnosis October 2013</a:t>
            </a:r>
          </a:p>
          <a:p>
            <a:r>
              <a:rPr lang="en-US" dirty="0"/>
              <a:t>Challenges of POTS</a:t>
            </a:r>
          </a:p>
          <a:p>
            <a:pPr lvl="1"/>
            <a:r>
              <a:rPr lang="en-US" dirty="0"/>
              <a:t>Underlying physiology not well understood</a:t>
            </a:r>
          </a:p>
          <a:p>
            <a:pPr lvl="1"/>
            <a:r>
              <a:rPr lang="en-US" dirty="0"/>
              <a:t>Sparsity of research surrounding symptoms and symptom management</a:t>
            </a:r>
          </a:p>
          <a:p>
            <a:pPr lvl="1"/>
            <a:r>
              <a:rPr lang="en-US" dirty="0"/>
              <a:t>Lack of tools and FDA approved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time monitoring started with a cheap Wal-Mart watch several years ago</a:t>
            </a:r>
          </a:p>
          <a:p>
            <a:r>
              <a:rPr lang="en-US" dirty="0"/>
              <a:t>Quantifiable observations</a:t>
            </a:r>
          </a:p>
          <a:p>
            <a:pPr lvl="1"/>
            <a:r>
              <a:rPr lang="en-US" dirty="0"/>
              <a:t>HRs in the 90s are a precursor to more serious symptoms</a:t>
            </a:r>
          </a:p>
          <a:p>
            <a:pPr lvl="1"/>
            <a:r>
              <a:rPr lang="en-US" dirty="0"/>
              <a:t>Serious symptoms generally occur with HRs in the 100s</a:t>
            </a:r>
          </a:p>
          <a:p>
            <a:pPr lvl="1"/>
            <a:r>
              <a:rPr lang="en-US" dirty="0"/>
              <a:t>Chest pain and palpations don’t always require high HR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Areas of further interest</a:t>
            </a:r>
          </a:p>
          <a:p>
            <a:pPr lvl="1"/>
            <a:r>
              <a:rPr lang="en-US" dirty="0"/>
              <a:t>Extent and manner of affect of sleep on symptoms</a:t>
            </a:r>
          </a:p>
          <a:p>
            <a:pPr lvl="1"/>
            <a:r>
              <a:rPr lang="en-US" dirty="0"/>
              <a:t>Amount of exercise that improves symptoms in the long term</a:t>
            </a:r>
          </a:p>
          <a:p>
            <a:pPr lvl="1"/>
            <a:r>
              <a:rPr lang="en-US" dirty="0"/>
              <a:t>Amount of exercise that exacerbates symptoms in the short term</a:t>
            </a:r>
          </a:p>
          <a:p>
            <a:pPr lvl="1"/>
            <a:r>
              <a:rPr lang="en-US" dirty="0"/>
              <a:t>Affect of different types of food on symptoms</a:t>
            </a:r>
          </a:p>
          <a:p>
            <a:pPr lvl="1"/>
            <a:r>
              <a:rPr lang="en-US" dirty="0"/>
              <a:t>Affect of the weather on symptoms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Fitbit Charge HR obtained May 2015</a:t>
            </a:r>
          </a:p>
          <a:p>
            <a:r>
              <a:rPr lang="en-US" dirty="0"/>
              <a:t>Improvements over cheap real-time only monitoring</a:t>
            </a:r>
          </a:p>
          <a:p>
            <a:pPr lvl="1"/>
            <a:r>
              <a:rPr lang="en-US" dirty="0"/>
              <a:t>Recorded HR at a granularity of several measurements per second</a:t>
            </a:r>
          </a:p>
          <a:p>
            <a:pPr lvl="1"/>
            <a:r>
              <a:rPr lang="en-US" dirty="0"/>
              <a:t>Sleep monitoring that records on a minute by minute basis</a:t>
            </a:r>
          </a:p>
          <a:p>
            <a:pPr lvl="1"/>
            <a:r>
              <a:rPr lang="en-US" dirty="0"/>
              <a:t>Step counts to indicate activity levels</a:t>
            </a:r>
          </a:p>
          <a:p>
            <a:pPr lvl="1"/>
            <a:r>
              <a:rPr lang="en-US" dirty="0"/>
              <a:t>Nutrition logging capability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/>
          </a:bodyPr>
          <a:lstStyle/>
          <a:p>
            <a:r>
              <a:rPr lang="en-US" dirty="0"/>
              <a:t>Non lethal</a:t>
            </a:r>
          </a:p>
          <a:p>
            <a:r>
              <a:rPr lang="en-US" dirty="0"/>
              <a:t>Symptoms are easy to dismiss as psychological or not serious</a:t>
            </a:r>
          </a:p>
          <a:p>
            <a:r>
              <a:rPr lang="en-US" dirty="0"/>
              <a:t>Frequently misdiagnosed (average time to correct diagnosis is 6 years)</a:t>
            </a:r>
          </a:p>
          <a:p>
            <a:r>
              <a:rPr lang="en-US" dirty="0"/>
              <a:t>Underlying physiology not well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/>
          </a:bodyPr>
          <a:lstStyle/>
          <a:p>
            <a:r>
              <a:rPr lang="en-US" dirty="0"/>
              <a:t>Known symptom triggers</a:t>
            </a:r>
          </a:p>
          <a:p>
            <a:pPr lvl="1"/>
            <a:r>
              <a:rPr lang="en-US" dirty="0"/>
              <a:t>Postural changes (moving between laying down, sitting, and standing)</a:t>
            </a:r>
          </a:p>
          <a:p>
            <a:pPr lvl="1"/>
            <a:r>
              <a:rPr lang="en-US" dirty="0"/>
              <a:t>Poor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Dehydration</a:t>
            </a:r>
          </a:p>
          <a:p>
            <a:pPr lvl="1"/>
            <a:r>
              <a:rPr lang="en-US" dirty="0"/>
              <a:t>Potential genetic mutation</a:t>
            </a:r>
          </a:p>
          <a:p>
            <a:pPr lvl="1"/>
            <a:r>
              <a:rPr lang="en-US" dirty="0"/>
              <a:t>Potential angiotensin II relation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 patient observational study using the data from the Fitbit Charge HR</a:t>
            </a:r>
          </a:p>
          <a:p>
            <a:pPr lvl="1"/>
            <a:r>
              <a:rPr lang="en-US" dirty="0"/>
              <a:t>Heart rate</a:t>
            </a:r>
          </a:p>
          <a:p>
            <a:pPr lvl="1"/>
            <a:r>
              <a:rPr lang="en-US" dirty="0"/>
              <a:t>Sleep quality and quantity</a:t>
            </a:r>
          </a:p>
          <a:p>
            <a:pPr lvl="1"/>
            <a:r>
              <a:rPr lang="en-US" dirty="0"/>
              <a:t>Activity level tracked using a pedometer</a:t>
            </a:r>
          </a:p>
          <a:p>
            <a:pPr lvl="1"/>
            <a:r>
              <a:rPr lang="en-US" dirty="0"/>
              <a:t>Sporadic nutrition logging</a:t>
            </a:r>
          </a:p>
          <a:p>
            <a:pPr lvl="1"/>
            <a:r>
              <a:rPr lang="en-US" dirty="0"/>
              <a:t>Generalized location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 available are prior medical records</a:t>
            </a:r>
          </a:p>
          <a:p>
            <a:r>
              <a:rPr lang="en-US" dirty="0"/>
              <a:t>Insider knowledge of the condition, which may present both opportunities and challenges</a:t>
            </a:r>
          </a:p>
          <a:p>
            <a:r>
              <a:rPr lang="en-US" dirty="0"/>
              <a:t>NOAA historic weather data</a:t>
            </a:r>
          </a:p>
          <a:p>
            <a:pPr lvl="1"/>
            <a:r>
              <a:rPr lang="en-US" dirty="0"/>
              <a:t>Temperatures through out the day</a:t>
            </a:r>
          </a:p>
          <a:p>
            <a:pPr lvl="1"/>
            <a:r>
              <a:rPr lang="en-US" dirty="0"/>
              <a:t>Barometric pressure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4836</TotalTime>
  <Words>637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Using wearable technology and machine learning to garner insight to POTS</vt:lpstr>
      <vt:lpstr>Executive Summary</vt:lpstr>
      <vt:lpstr>Research Question</vt:lpstr>
      <vt:lpstr>Background</vt:lpstr>
      <vt:lpstr>Background cont.</vt:lpstr>
      <vt:lpstr>Background cont.</vt:lpstr>
      <vt:lpstr>Introduction</vt:lpstr>
      <vt:lpstr>Dataset</vt:lpstr>
      <vt:lpstr>Data Science Approach</vt:lpstr>
      <vt:lpstr>Importance of Work</vt:lpstr>
      <vt:lpstr>Importance of Work cont.</vt:lpstr>
      <vt:lpstr>Potential 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15</cp:revision>
  <dcterms:created xsi:type="dcterms:W3CDTF">2017-06-09T00:13:11Z</dcterms:created>
  <dcterms:modified xsi:type="dcterms:W3CDTF">2017-07-06T19:47:51Z</dcterms:modified>
</cp:coreProperties>
</file>