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62" r:id="rId5"/>
    <p:sldId id="263" r:id="rId6"/>
    <p:sldId id="264" r:id="rId7"/>
    <p:sldId id="258" r:id="rId8"/>
    <p:sldId id="259" r:id="rId9"/>
    <p:sldId id="268" r:id="rId10"/>
    <p:sldId id="270" r:id="rId11"/>
    <p:sldId id="272" r:id="rId12"/>
    <p:sldId id="275" r:id="rId13"/>
    <p:sldId id="273" r:id="rId14"/>
    <p:sldId id="274" r:id="rId15"/>
    <p:sldId id="260" r:id="rId16"/>
    <p:sldId id="265" r:id="rId17"/>
    <p:sldId id="261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1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76206" y="3020969"/>
            <a:ext cx="9123435" cy="1373070"/>
          </a:xfrm>
        </p:spPr>
        <p:txBody>
          <a:bodyPr/>
          <a:lstStyle/>
          <a:p>
            <a:pPr algn="ctr"/>
            <a:r>
              <a:rPr lang="en-US" sz="4400" b="1" dirty="0"/>
              <a:t>Using wearable technology</a:t>
            </a:r>
            <a:br>
              <a:rPr lang="en-US" sz="4400" b="1" dirty="0"/>
            </a:br>
            <a:r>
              <a:rPr lang="en-US" sz="4400" b="1" dirty="0"/>
              <a:t>and machine learning</a:t>
            </a:r>
            <a:br>
              <a:rPr lang="en-US" sz="4400" b="1" dirty="0"/>
            </a:br>
            <a:r>
              <a:rPr lang="en-US" sz="4400" b="1" dirty="0"/>
              <a:t>to garner insight into POTS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Julie Fisher and Brandon Harden</a:t>
            </a:r>
          </a:p>
        </p:txBody>
      </p:sp>
    </p:spTree>
    <p:extLst>
      <p:ext uri="{BB962C8B-B14F-4D97-AF65-F5344CB8AC3E}">
        <p14:creationId xmlns:p14="http://schemas.microsoft.com/office/powerpoint/2010/main" val="234101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17309" y="2887694"/>
            <a:ext cx="3564756" cy="3327106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07740" y="2877616"/>
            <a:ext cx="3640564" cy="3337184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260" y="2887694"/>
            <a:ext cx="3496760" cy="33271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653" y="2176041"/>
            <a:ext cx="8518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Averages by day of week for heart rate in bpm, steps, and sleep in minutes</a:t>
            </a:r>
          </a:p>
        </p:txBody>
      </p:sp>
    </p:spTree>
    <p:extLst>
      <p:ext uri="{BB962C8B-B14F-4D97-AF65-F5344CB8AC3E}">
        <p14:creationId xmlns:p14="http://schemas.microsoft.com/office/powerpoint/2010/main" val="400042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54" y="507713"/>
            <a:ext cx="4489608" cy="2840171"/>
          </a:xfrm>
          <a:prstGeom prst="rect">
            <a:avLst/>
          </a:prstGeom>
        </p:spPr>
      </p:pic>
      <p:pic>
        <p:nvPicPr>
          <p:cNvPr id="3" name="Content Placeholder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883" y="3495368"/>
            <a:ext cx="4448441" cy="27752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38" y="3486784"/>
            <a:ext cx="4459924" cy="27635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5394" y="663677"/>
            <a:ext cx="4527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Box plots showing the averages per day of the week for heart rate by bpm, steps, and sleep by minute</a:t>
            </a:r>
          </a:p>
        </p:txBody>
      </p:sp>
    </p:spTree>
    <p:extLst>
      <p:ext uri="{BB962C8B-B14F-4D97-AF65-F5344CB8AC3E}">
        <p14:creationId xmlns:p14="http://schemas.microsoft.com/office/powerpoint/2010/main" val="3603667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53973"/>
            <a:ext cx="6397016" cy="3555097"/>
          </a:xfrm>
          <a:prstGeom prst="rect">
            <a:avLst/>
          </a:prstGeom>
        </p:spPr>
      </p:pic>
      <p:pic>
        <p:nvPicPr>
          <p:cNvPr id="3" name="Content Placeholder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929" y="504507"/>
            <a:ext cx="5904996" cy="33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35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263" y="933983"/>
            <a:ext cx="5379720" cy="1038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496" y="2432679"/>
            <a:ext cx="5474970" cy="34404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3" y="2432679"/>
            <a:ext cx="537972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02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318" y="2831567"/>
            <a:ext cx="5539740" cy="34366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5" y="448164"/>
            <a:ext cx="5524500" cy="34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2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0.2% of the population is estimated to be affected by this condition – about 500,000 people in the US alone</a:t>
            </a:r>
          </a:p>
          <a:p>
            <a:r>
              <a:rPr lang="en-US" dirty="0"/>
              <a:t>25% of patients are disabled to the point of being unable to work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treatment is limited to trial and error, and is poorly quantified – feeling better or worse without hard measurements</a:t>
            </a:r>
          </a:p>
          <a:p>
            <a:r>
              <a:rPr lang="en-US" dirty="0"/>
              <a:t>Current treatment has no long term studies on viability or effects – no FDA approved medication for this syndrome</a:t>
            </a:r>
          </a:p>
        </p:txBody>
      </p:sp>
    </p:spTree>
    <p:extLst>
      <p:ext uri="{BB962C8B-B14F-4D97-AF65-F5344CB8AC3E}">
        <p14:creationId xmlns:p14="http://schemas.microsoft.com/office/powerpoint/2010/main" val="301358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Work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Potential proof of concept</a:t>
            </a:r>
          </a:p>
          <a:p>
            <a:r>
              <a:rPr lang="en-US" dirty="0"/>
              <a:t>If observational and quantitative methods are proven viable using commercial wearable technology this technique could be expanded to medical experiments into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associations and patterns are identified and a model can be built to predict symptoms, these identified factors can be used to guide additional research into the underlying mechanisms</a:t>
            </a:r>
          </a:p>
          <a:p>
            <a:r>
              <a:rPr lang="en-US" dirty="0"/>
              <a:t>Potential cost saving method in conduction observational studies and research experiments</a:t>
            </a:r>
          </a:p>
        </p:txBody>
      </p:sp>
    </p:spTree>
    <p:extLst>
      <p:ext uri="{BB962C8B-B14F-4D97-AF65-F5344CB8AC3E}">
        <p14:creationId xmlns:p14="http://schemas.microsoft.com/office/powerpoint/2010/main" val="3325926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Accuracy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Acceptance of the medical community</a:t>
            </a:r>
          </a:p>
          <a:p>
            <a:r>
              <a:rPr lang="en-US" dirty="0"/>
              <a:t>Limited scope – single patient study</a:t>
            </a:r>
          </a:p>
          <a:p>
            <a:r>
              <a:rPr lang="en-US" dirty="0"/>
              <a:t>Limited medical knowledge of the involved researchers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66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Collaborate with experts in the fields of wearable technology and POTS</a:t>
            </a:r>
          </a:p>
          <a:p>
            <a:r>
              <a:rPr lang="en-US" dirty="0"/>
              <a:t>Expand study to a cohort of POTS volunteers to determine whether findings are generalizable to the larger POTS population or subgroups within the population</a:t>
            </a:r>
          </a:p>
          <a:p>
            <a:r>
              <a:rPr lang="en-US" dirty="0"/>
              <a:t>Recruit volunteer control subjects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 devices that capture continuous heart rate</a:t>
            </a:r>
          </a:p>
          <a:p>
            <a:r>
              <a:rPr lang="en-US" dirty="0"/>
              <a:t>Address concerns of cross device and cross platform comparability</a:t>
            </a:r>
          </a:p>
          <a:p>
            <a:r>
              <a:rPr lang="en-US" dirty="0"/>
              <a:t>Build an app to capture data of cohort and controls if necessary</a:t>
            </a:r>
          </a:p>
          <a:p>
            <a:r>
              <a:rPr lang="en-US" dirty="0"/>
              <a:t>Build parser to load data into a database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8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Wearable technology, statistical analysis, and machine learning provide a promising frontier for better understanding POTS.</a:t>
            </a:r>
          </a:p>
          <a:p>
            <a:r>
              <a:rPr lang="en-US" dirty="0"/>
              <a:t>Controlling for accuracy, these tools provide viable ways whereby patients and doctors can gauge physiological responses and severity of symptoms.</a:t>
            </a:r>
          </a:p>
        </p:txBody>
      </p:sp>
    </p:spTree>
    <p:extLst>
      <p:ext uri="{BB962C8B-B14F-4D97-AF65-F5344CB8AC3E}">
        <p14:creationId xmlns:p14="http://schemas.microsoft.com/office/powerpoint/2010/main" val="1889395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9748470" cy="3599316"/>
          </a:xfrm>
        </p:spPr>
        <p:txBody>
          <a:bodyPr/>
          <a:lstStyle/>
          <a:p>
            <a:r>
              <a:rPr lang="en-US" dirty="0"/>
              <a:t>Postural orthostatic tachycardia syndrome (POTS) is a poorly understood medical condition wherein 25% of patients are disabled from working.</a:t>
            </a:r>
          </a:p>
          <a:p>
            <a:r>
              <a:rPr lang="en-US" dirty="0"/>
              <a:t>There are few tools or quantitative measures whereby to gauge the severity of POTS, monitor symptoms, or track physiological response.</a:t>
            </a:r>
          </a:p>
          <a:p>
            <a:r>
              <a:rPr lang="en-US" dirty="0"/>
              <a:t>This project is to use a single patient study to determine the viability of using current wearable technology and machine learning to garner better insight into POTS.</a:t>
            </a:r>
          </a:p>
        </p:txBody>
      </p:sp>
    </p:spTree>
    <p:extLst>
      <p:ext uri="{BB962C8B-B14F-4D97-AF65-F5344CB8AC3E}">
        <p14:creationId xmlns:p14="http://schemas.microsoft.com/office/powerpoint/2010/main" val="421798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Observational study of data obtained via fitness tracker to determine associations and patterns of POTS symptoms</a:t>
            </a:r>
          </a:p>
          <a:p>
            <a:r>
              <a:rPr lang="en-US" dirty="0"/>
              <a:t>Can commercially available devices provide detailed enough data to detect POTS symptoms?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statistical analysis and machine learning be used to identify factors that will predict symptoms of POTS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53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Symptoms started June 2010</a:t>
            </a:r>
          </a:p>
          <a:p>
            <a:r>
              <a:rPr lang="en-US" dirty="0"/>
              <a:t>Official correct diagnosis October 2013</a:t>
            </a:r>
          </a:p>
          <a:p>
            <a:r>
              <a:rPr lang="en-US" dirty="0"/>
              <a:t>Challenges of POTS</a:t>
            </a:r>
          </a:p>
          <a:p>
            <a:pPr lvl="1"/>
            <a:r>
              <a:rPr lang="en-US" dirty="0"/>
              <a:t>Underlying physiology not well understood</a:t>
            </a:r>
          </a:p>
          <a:p>
            <a:pPr lvl="1"/>
            <a:r>
              <a:rPr lang="en-US" dirty="0"/>
              <a:t>Sparsity of research surrounding symptoms and symptom management</a:t>
            </a:r>
          </a:p>
          <a:p>
            <a:pPr lvl="1"/>
            <a:r>
              <a:rPr lang="en-US" dirty="0"/>
              <a:t>Lack of tools and FDA approved medication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9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 time monitoring started with a cheap Wal-Mart watch several years ago</a:t>
            </a:r>
          </a:p>
          <a:p>
            <a:r>
              <a:rPr lang="en-US" dirty="0"/>
              <a:t>Quantifiable observations</a:t>
            </a:r>
          </a:p>
          <a:p>
            <a:pPr lvl="1"/>
            <a:r>
              <a:rPr lang="en-US" dirty="0"/>
              <a:t>HRs in the 90s are a precursor to more serious symptoms</a:t>
            </a:r>
          </a:p>
          <a:p>
            <a:pPr lvl="1"/>
            <a:r>
              <a:rPr lang="en-US" dirty="0"/>
              <a:t>Serious symptoms generally occur with HRs in the 100s</a:t>
            </a:r>
          </a:p>
          <a:p>
            <a:pPr lvl="1"/>
            <a:r>
              <a:rPr lang="en-US" dirty="0"/>
              <a:t>Chest pain and palpations don’t always require high HR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Areas of further interest</a:t>
            </a:r>
          </a:p>
          <a:p>
            <a:pPr lvl="1"/>
            <a:r>
              <a:rPr lang="en-US" dirty="0"/>
              <a:t>Extent and manner of affect of sleep on symptoms</a:t>
            </a:r>
          </a:p>
          <a:p>
            <a:pPr lvl="1"/>
            <a:r>
              <a:rPr lang="en-US" dirty="0"/>
              <a:t>Amount of exercise that improves symptoms in the long term</a:t>
            </a:r>
          </a:p>
          <a:p>
            <a:pPr lvl="1"/>
            <a:r>
              <a:rPr lang="en-US" dirty="0"/>
              <a:t>Amount of exercise that exacerbates symptoms in the short term</a:t>
            </a:r>
          </a:p>
          <a:p>
            <a:pPr lvl="1"/>
            <a:r>
              <a:rPr lang="en-US" dirty="0"/>
              <a:t>Affect of different types of food on symptoms</a:t>
            </a:r>
          </a:p>
          <a:p>
            <a:pPr lvl="1"/>
            <a:r>
              <a:rPr lang="en-US" dirty="0"/>
              <a:t>Affect of the weather on symptoms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96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Fitbit Charge HR obtained May 2015</a:t>
            </a:r>
          </a:p>
          <a:p>
            <a:r>
              <a:rPr lang="en-US" dirty="0"/>
              <a:t>Improvements over cheap real-time only monitoring</a:t>
            </a:r>
          </a:p>
          <a:p>
            <a:pPr lvl="1"/>
            <a:r>
              <a:rPr lang="en-US" dirty="0"/>
              <a:t>Recorded HR at a granularity of several measurements per second</a:t>
            </a:r>
          </a:p>
          <a:p>
            <a:pPr lvl="1"/>
            <a:r>
              <a:rPr lang="en-US" dirty="0"/>
              <a:t>Sleep monitoring that records on a minute by minute basis</a:t>
            </a:r>
          </a:p>
          <a:p>
            <a:pPr lvl="1"/>
            <a:r>
              <a:rPr lang="en-US" dirty="0"/>
              <a:t>Step counts to indicate activity levels</a:t>
            </a:r>
          </a:p>
          <a:p>
            <a:pPr lvl="1"/>
            <a:r>
              <a:rPr lang="en-US" dirty="0"/>
              <a:t>Nutrition logging capability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712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3856" y="2996630"/>
            <a:ext cx="4698358" cy="3599316"/>
          </a:xfrm>
        </p:spPr>
        <p:txBody>
          <a:bodyPr>
            <a:normAutofit/>
          </a:bodyPr>
          <a:lstStyle/>
          <a:p>
            <a:r>
              <a:rPr lang="en-US" dirty="0"/>
              <a:t>Non lethal</a:t>
            </a:r>
          </a:p>
          <a:p>
            <a:r>
              <a:rPr lang="en-US" dirty="0"/>
              <a:t>Symptoms are easy to dismiss as psychological or not serious</a:t>
            </a:r>
          </a:p>
          <a:p>
            <a:r>
              <a:rPr lang="en-US" dirty="0"/>
              <a:t>Frequently misdiagnosed (average time to correct diagnosis is 6 years)</a:t>
            </a:r>
          </a:p>
          <a:p>
            <a:r>
              <a:rPr lang="en-US" dirty="0"/>
              <a:t>Underlying physiology not well understood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659" y="2996630"/>
            <a:ext cx="4700058" cy="3599316"/>
          </a:xfrm>
        </p:spPr>
        <p:txBody>
          <a:bodyPr>
            <a:normAutofit/>
          </a:bodyPr>
          <a:lstStyle/>
          <a:p>
            <a:r>
              <a:rPr lang="en-US" dirty="0"/>
              <a:t>Known symptom triggers</a:t>
            </a:r>
          </a:p>
          <a:p>
            <a:pPr lvl="1"/>
            <a:r>
              <a:rPr lang="en-US" dirty="0"/>
              <a:t>Postural changes (moving between laying down, sitting, and standing)</a:t>
            </a:r>
          </a:p>
          <a:p>
            <a:pPr lvl="1"/>
            <a:r>
              <a:rPr lang="en-US" dirty="0"/>
              <a:t>Poor sleep</a:t>
            </a:r>
          </a:p>
          <a:p>
            <a:pPr lvl="1"/>
            <a:r>
              <a:rPr lang="en-US" dirty="0"/>
              <a:t>Low blood volume</a:t>
            </a:r>
          </a:p>
          <a:p>
            <a:pPr lvl="1"/>
            <a:r>
              <a:rPr lang="en-US" dirty="0"/>
              <a:t>Dehydration</a:t>
            </a:r>
          </a:p>
          <a:p>
            <a:pPr lvl="1"/>
            <a:r>
              <a:rPr lang="en-US" dirty="0"/>
              <a:t>Potential genetic mutation</a:t>
            </a:r>
          </a:p>
          <a:p>
            <a:pPr lvl="1"/>
            <a:r>
              <a:rPr lang="en-US" dirty="0"/>
              <a:t>Potential angiotensin II relation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0321" y="2072583"/>
            <a:ext cx="9760044" cy="878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Postural Orthostatic Tachycardia Syndrome (POTS): An excessive increase in heart rate (HR &gt;= 30 beats/min) with up right posture in the absence of orthostatic hypotension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94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Single patient observational study using the data from the Fitbit Charge HR</a:t>
            </a:r>
          </a:p>
          <a:p>
            <a:pPr lvl="1"/>
            <a:r>
              <a:rPr lang="en-US" dirty="0"/>
              <a:t>Heart rate</a:t>
            </a:r>
          </a:p>
          <a:p>
            <a:pPr lvl="1"/>
            <a:r>
              <a:rPr lang="en-US" dirty="0"/>
              <a:t>Sleep quality and quantity</a:t>
            </a:r>
          </a:p>
          <a:p>
            <a:pPr lvl="1"/>
            <a:r>
              <a:rPr lang="en-US" dirty="0"/>
              <a:t>Activity level tracked using a pedometer</a:t>
            </a:r>
          </a:p>
          <a:p>
            <a:pPr lvl="1"/>
            <a:r>
              <a:rPr lang="en-US" dirty="0"/>
              <a:t>Sporadic nutrition logging</a:t>
            </a:r>
          </a:p>
          <a:p>
            <a:pPr lvl="1"/>
            <a:r>
              <a:rPr lang="en-US" dirty="0"/>
              <a:t>Generalized location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Also available are prior medical records</a:t>
            </a:r>
          </a:p>
          <a:p>
            <a:r>
              <a:rPr lang="en-US" dirty="0"/>
              <a:t>Insider knowledge of the condition, which may present both opportunities and challenges</a:t>
            </a:r>
          </a:p>
          <a:p>
            <a:r>
              <a:rPr lang="en-US" dirty="0"/>
              <a:t>NOAA historic weather data</a:t>
            </a:r>
          </a:p>
          <a:p>
            <a:pPr lvl="1"/>
            <a:r>
              <a:rPr lang="en-US" dirty="0"/>
              <a:t>Temperatures through out the day</a:t>
            </a:r>
          </a:p>
          <a:p>
            <a:pPr lvl="1"/>
            <a:r>
              <a:rPr lang="en-US" dirty="0"/>
              <a:t>Barometric pressure</a:t>
            </a:r>
          </a:p>
          <a:p>
            <a:pPr lvl="1"/>
            <a:r>
              <a:rPr lang="en-US" dirty="0"/>
              <a:t>Humidity</a:t>
            </a:r>
          </a:p>
          <a:p>
            <a:pPr lvl="1"/>
            <a:r>
              <a:rPr lang="en-US" dirty="0"/>
              <a:t>Precipitation</a:t>
            </a:r>
          </a:p>
        </p:txBody>
      </p:sp>
    </p:spTree>
    <p:extLst>
      <p:ext uri="{BB962C8B-B14F-4D97-AF65-F5344CB8AC3E}">
        <p14:creationId xmlns:p14="http://schemas.microsoft.com/office/powerpoint/2010/main" val="407969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Approach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76" y="2385141"/>
            <a:ext cx="6587004" cy="3731139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97786" y="2385140"/>
            <a:ext cx="2655882" cy="3731139"/>
          </a:xfrm>
        </p:spPr>
      </p:pic>
    </p:spTree>
    <p:extLst>
      <p:ext uri="{BB962C8B-B14F-4D97-AF65-F5344CB8AC3E}">
        <p14:creationId xmlns:p14="http://schemas.microsoft.com/office/powerpoint/2010/main" val="41340859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4929</TotalTime>
  <Words>792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Trebuchet MS</vt:lpstr>
      <vt:lpstr>Berlin</vt:lpstr>
      <vt:lpstr>Using wearable technology and machine learning to garner insight into POTS</vt:lpstr>
      <vt:lpstr>Executive Summary</vt:lpstr>
      <vt:lpstr>Research Question</vt:lpstr>
      <vt:lpstr>Background</vt:lpstr>
      <vt:lpstr>Background cont.</vt:lpstr>
      <vt:lpstr>Background cont.</vt:lpstr>
      <vt:lpstr>Introduction</vt:lpstr>
      <vt:lpstr>Dataset</vt:lpstr>
      <vt:lpstr>Data Science Approach</vt:lpstr>
      <vt:lpstr>Preliminary results</vt:lpstr>
      <vt:lpstr>PowerPoint Presentation</vt:lpstr>
      <vt:lpstr>PowerPoint Presentation</vt:lpstr>
      <vt:lpstr>PowerPoint Presentation</vt:lpstr>
      <vt:lpstr>PowerPoint Presentation</vt:lpstr>
      <vt:lpstr>Importance of Work</vt:lpstr>
      <vt:lpstr>Importance of Work cont.</vt:lpstr>
      <vt:lpstr>Potential Challenges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Technology’s Potential to Identify Symptom Triggers in Postural Orthostatic Tachycardia</dc:title>
  <dc:creator>Julie</dc:creator>
  <cp:lastModifiedBy>Julie</cp:lastModifiedBy>
  <cp:revision>20</cp:revision>
  <dcterms:created xsi:type="dcterms:W3CDTF">2017-06-09T00:13:11Z</dcterms:created>
  <dcterms:modified xsi:type="dcterms:W3CDTF">2017-07-06T23:23:21Z</dcterms:modified>
</cp:coreProperties>
</file>