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65" r:id="rId4"/>
    <p:sldId id="266" r:id="rId5"/>
    <p:sldId id="276" r:id="rId6"/>
    <p:sldId id="267" r:id="rId7"/>
    <p:sldId id="270" r:id="rId8"/>
    <p:sldId id="271" r:id="rId9"/>
    <p:sldId id="279" r:id="rId10"/>
    <p:sldId id="269" r:id="rId11"/>
    <p:sldId id="278" r:id="rId12"/>
    <p:sldId id="268" r:id="rId13"/>
    <p:sldId id="284" r:id="rId14"/>
    <p:sldId id="285" r:id="rId15"/>
    <p:sldId id="283" r:id="rId16"/>
    <p:sldId id="286" r:id="rId17"/>
    <p:sldId id="272" r:id="rId18"/>
    <p:sldId id="288" r:id="rId19"/>
    <p:sldId id="281" r:id="rId20"/>
    <p:sldId id="274" r:id="rId21"/>
    <p:sldId id="287" r:id="rId22"/>
    <p:sldId id="275" r:id="rId23"/>
    <p:sldId id="273" r:id="rId24"/>
    <p:sldId id="262" r:id="rId25"/>
    <p:sldId id="258" r:id="rId26"/>
    <p:sldId id="259" r:id="rId27"/>
    <p:sldId id="260" r:id="rId28"/>
    <p:sldId id="261" r:id="rId29"/>
    <p:sldId id="263" r:id="rId30"/>
    <p:sldId id="264"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07"/>
  </p:normalViewPr>
  <p:slideViewPr>
    <p:cSldViewPr snapToGrid="0" snapToObjects="1" showGuides="1">
      <p:cViewPr>
        <p:scale>
          <a:sx n="103" d="100"/>
          <a:sy n="103" d="100"/>
        </p:scale>
        <p:origin x="896" y="24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5D27F-E8B1-0648-9EBC-152659951484}" type="datetimeFigureOut">
              <a:rPr lang="en-US" smtClean="0"/>
              <a:t>4/21/22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E5847-6313-7147-8448-9ECDA1A46D50}" type="slidenum">
              <a:rPr lang="en-US" smtClean="0"/>
              <a:t>‹#›</a:t>
            </a:fld>
            <a:endParaRPr lang="en-US"/>
          </a:p>
        </p:txBody>
      </p:sp>
    </p:spTree>
    <p:extLst>
      <p:ext uri="{BB962C8B-B14F-4D97-AF65-F5344CB8AC3E}">
        <p14:creationId xmlns:p14="http://schemas.microsoft.com/office/powerpoint/2010/main" val="229347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be logged in with sftp will only be able to do a few things.</a:t>
            </a:r>
          </a:p>
          <a:p>
            <a:endParaRPr lang="en-US" dirty="0"/>
          </a:p>
          <a:p>
            <a:r>
              <a:rPr lang="en-US" dirty="0"/>
              <a:t>Can use put to add files from within your sftp file to your local computer or another server</a:t>
            </a:r>
          </a:p>
        </p:txBody>
      </p:sp>
      <p:sp>
        <p:nvSpPr>
          <p:cNvPr id="4" name="Slide Number Placeholder 3"/>
          <p:cNvSpPr>
            <a:spLocks noGrp="1"/>
          </p:cNvSpPr>
          <p:nvPr>
            <p:ph type="sldNum" sz="quarter" idx="5"/>
          </p:nvPr>
        </p:nvSpPr>
        <p:spPr/>
        <p:txBody>
          <a:bodyPr/>
          <a:lstStyle/>
          <a:p>
            <a:fld id="{145E5847-6313-7147-8448-9ECDA1A46D50}" type="slidenum">
              <a:rPr lang="en-US" smtClean="0"/>
              <a:t>19</a:t>
            </a:fld>
            <a:endParaRPr lang="en-US"/>
          </a:p>
        </p:txBody>
      </p:sp>
    </p:spTree>
    <p:extLst>
      <p:ext uri="{BB962C8B-B14F-4D97-AF65-F5344CB8AC3E}">
        <p14:creationId xmlns:p14="http://schemas.microsoft.com/office/powerpoint/2010/main" val="1804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E008-92C6-8248-B852-75C6B2E8F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FB8FD-CE75-0A4D-A742-7EE775218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8F786-CB8C-6E47-8666-F91E07C12111}"/>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0C028E53-F3D0-7245-AE77-4CF34A4A4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7EE3-71ED-2846-8F43-AE6F38A53E89}"/>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373958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91E1-5293-8E49-8F3B-A04D82F70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CEC2A-D012-E342-9004-03B2EE53F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38301-9311-D341-A3FA-CB5F22FBE463}"/>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D165F5D9-7DAC-AE46-8464-6ED204414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BE2B1-EB6D-B64E-9A93-B4009706845E}"/>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371319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6BF97-7179-7F4E-A4A3-D4B005F56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F0BFD4-1300-D743-9C60-08203F414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7F0D8-D52C-4C41-8B1C-05F231C72F5E}"/>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A9842AB3-85B2-6748-AF3D-24BEDF87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DF482-0238-CB41-86F6-61BCDF252595}"/>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161555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8DF6-A1ED-7647-A942-4A1A6AF92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33FF7-F066-1E42-91BF-370E7DF3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F5FA2-635B-BA4F-BD3B-856A16816C31}"/>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1D00ED41-B487-3142-A7F6-69060B578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2FB6C-2993-E449-AE51-95DEA20B0C32}"/>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89566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6CA-3820-3E40-A2DB-B42F19FA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4C23FB-2BDC-084D-9F00-6F1EFF4A9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0E514-18D9-6A44-98F8-7DD2E842033A}"/>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C91B6285-082C-DA41-88BB-45F8BC895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AD81B-4E5A-A74E-98DD-287679E80DAC}"/>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119922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BD73-EC82-3C47-B520-5CE76D48E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45713-1E4D-714A-95E6-1B631AC9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F5FA7-AE32-CA4C-B7EA-09236A59C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90D1E6-9059-1140-9E58-1CE72F68B01B}"/>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6" name="Footer Placeholder 5">
            <a:extLst>
              <a:ext uri="{FF2B5EF4-FFF2-40B4-BE49-F238E27FC236}">
                <a16:creationId xmlns:a16="http://schemas.microsoft.com/office/drawing/2014/main" id="{0E8F4DEB-3855-7B42-BACD-764D2CA2F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5760C-11FF-3649-B6DE-0592FE6B7572}"/>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218504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6CFD-9F28-CE45-BFF3-5D9DF2612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7B3613-A93D-7A44-B75A-488A61D9A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C9D6F-D00E-3242-9A97-396E8FB0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96AAC6-AFCC-F048-9B73-166A35CC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90DB92-56D3-5E49-972A-B416D6B49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6E3930-483C-CC4A-AE4E-42E41B5DB242}"/>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8" name="Footer Placeholder 7">
            <a:extLst>
              <a:ext uri="{FF2B5EF4-FFF2-40B4-BE49-F238E27FC236}">
                <a16:creationId xmlns:a16="http://schemas.microsoft.com/office/drawing/2014/main" id="{6F372CBB-E9BA-0948-91D0-BCAADFE31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1ACE0-7C1F-9745-98A1-8543CE9C7B1A}"/>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361686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76B1-2958-2D40-8DF4-A33E3F102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2DC633-5CD4-FC48-8869-19CC1592B5BB}"/>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4" name="Footer Placeholder 3">
            <a:extLst>
              <a:ext uri="{FF2B5EF4-FFF2-40B4-BE49-F238E27FC236}">
                <a16:creationId xmlns:a16="http://schemas.microsoft.com/office/drawing/2014/main" id="{A089E71A-864B-2040-8FF1-AFBD820CA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5073-C986-9847-9AEE-54C63083818C}"/>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27910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B2C49-149E-B74C-B945-AA29E4C89CF8}"/>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3" name="Footer Placeholder 2">
            <a:extLst>
              <a:ext uri="{FF2B5EF4-FFF2-40B4-BE49-F238E27FC236}">
                <a16:creationId xmlns:a16="http://schemas.microsoft.com/office/drawing/2014/main" id="{EFCEE460-E44B-A34B-B025-36A4D9840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D95D2-E3F1-B246-96FF-7E90DAC5B512}"/>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298468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4AAD-BFAB-8D49-A22B-F2AA892D4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F70CF-2FEF-A44A-8BC5-29A1988AB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1CECD-9FE0-D04E-9E5D-60CFD9E90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D63E7-918A-B649-BC44-6A1DBBED8D1D}"/>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6" name="Footer Placeholder 5">
            <a:extLst>
              <a:ext uri="{FF2B5EF4-FFF2-40B4-BE49-F238E27FC236}">
                <a16:creationId xmlns:a16="http://schemas.microsoft.com/office/drawing/2014/main" id="{4EB870D8-02B5-1B4D-A83C-F0E19937D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CB027-A60E-C845-BD1C-B4B2D68BCA04}"/>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350608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1BB0-7BD9-0847-8098-E20E6DC84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A34C9-749A-4C4A-B8CB-0FCFEEF25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1D409-6FC1-6546-96A5-D520EF59C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27357-7858-564D-82B2-55DB61915DF4}"/>
              </a:ext>
            </a:extLst>
          </p:cNvPr>
          <p:cNvSpPr>
            <a:spLocks noGrp="1"/>
          </p:cNvSpPr>
          <p:nvPr>
            <p:ph type="dt" sz="half" idx="10"/>
          </p:nvPr>
        </p:nvSpPr>
        <p:spPr/>
        <p:txBody>
          <a:bodyPr/>
          <a:lstStyle/>
          <a:p>
            <a:fld id="{0ED3E1A5-B3CB-0041-B08B-A2EB884C7B54}" type="datetimeFigureOut">
              <a:rPr lang="en-US" smtClean="0"/>
              <a:t>4/18/22</a:t>
            </a:fld>
            <a:endParaRPr lang="en-US"/>
          </a:p>
        </p:txBody>
      </p:sp>
      <p:sp>
        <p:nvSpPr>
          <p:cNvPr id="6" name="Footer Placeholder 5">
            <a:extLst>
              <a:ext uri="{FF2B5EF4-FFF2-40B4-BE49-F238E27FC236}">
                <a16:creationId xmlns:a16="http://schemas.microsoft.com/office/drawing/2014/main" id="{4581255C-5C4E-5A4C-A61F-A4DBB61B0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5BDF5-3D27-8A40-A0B4-0E6C216687DD}"/>
              </a:ext>
            </a:extLst>
          </p:cNvPr>
          <p:cNvSpPr>
            <a:spLocks noGrp="1"/>
          </p:cNvSpPr>
          <p:nvPr>
            <p:ph type="sldNum" sz="quarter" idx="12"/>
          </p:nvPr>
        </p:nvSpPr>
        <p:spPr/>
        <p:txBody>
          <a:bodyPr/>
          <a:lstStyle/>
          <a:p>
            <a:fld id="{8A5FF8EF-36F6-024B-A661-7FC80037C9BB}" type="slidenum">
              <a:rPr lang="en-US" smtClean="0"/>
              <a:t>‹#›</a:t>
            </a:fld>
            <a:endParaRPr lang="en-US"/>
          </a:p>
        </p:txBody>
      </p:sp>
    </p:spTree>
    <p:extLst>
      <p:ext uri="{BB962C8B-B14F-4D97-AF65-F5344CB8AC3E}">
        <p14:creationId xmlns:p14="http://schemas.microsoft.com/office/powerpoint/2010/main" val="332201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68B82-5605-CC4A-93C5-42CBB4FBA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48C1E1-FECF-6943-B218-0C79F72A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8A6CB-594A-904E-8A27-3614A969E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3E1A5-B3CB-0041-B08B-A2EB884C7B54}" type="datetimeFigureOut">
              <a:rPr lang="en-US" smtClean="0"/>
              <a:t>4/18/22</a:t>
            </a:fld>
            <a:endParaRPr lang="en-US"/>
          </a:p>
        </p:txBody>
      </p:sp>
      <p:sp>
        <p:nvSpPr>
          <p:cNvPr id="5" name="Footer Placeholder 4">
            <a:extLst>
              <a:ext uri="{FF2B5EF4-FFF2-40B4-BE49-F238E27FC236}">
                <a16:creationId xmlns:a16="http://schemas.microsoft.com/office/drawing/2014/main" id="{D69471B5-BBDF-A64F-A5A9-10D75DCB1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A0DED-76E2-3D4C-AA3D-084B57E8C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FF8EF-36F6-024B-A661-7FC80037C9BB}" type="slidenum">
              <a:rPr lang="en-US" smtClean="0"/>
              <a:t>‹#›</a:t>
            </a:fld>
            <a:endParaRPr lang="en-US"/>
          </a:p>
        </p:txBody>
      </p:sp>
    </p:spTree>
    <p:extLst>
      <p:ext uri="{BB962C8B-B14F-4D97-AF65-F5344CB8AC3E}">
        <p14:creationId xmlns:p14="http://schemas.microsoft.com/office/powerpoint/2010/main" val="305485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ecure_She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opedia.com/definition/2851/central-processing-unit-cp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6EB2-7557-064F-89E8-5A4CA877F951}"/>
              </a:ext>
            </a:extLst>
          </p:cNvPr>
          <p:cNvSpPr>
            <a:spLocks noGrp="1"/>
          </p:cNvSpPr>
          <p:nvPr>
            <p:ph type="ctrTitle"/>
          </p:nvPr>
        </p:nvSpPr>
        <p:spPr/>
        <p:txBody>
          <a:bodyPr/>
          <a:lstStyle/>
          <a:p>
            <a:r>
              <a:rPr lang="en-US" dirty="0"/>
              <a:t>Introduction to HPC</a:t>
            </a:r>
          </a:p>
        </p:txBody>
      </p:sp>
      <p:sp>
        <p:nvSpPr>
          <p:cNvPr id="3" name="Subtitle 2">
            <a:extLst>
              <a:ext uri="{FF2B5EF4-FFF2-40B4-BE49-F238E27FC236}">
                <a16:creationId xmlns:a16="http://schemas.microsoft.com/office/drawing/2014/main" id="{EA8DCC28-4F0E-FE48-AAE8-C512A2706F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783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4AD3-6D2E-4E48-977C-CEA31C4C3AEA}"/>
              </a:ext>
            </a:extLst>
          </p:cNvPr>
          <p:cNvSpPr>
            <a:spLocks noGrp="1"/>
          </p:cNvSpPr>
          <p:nvPr>
            <p:ph type="title"/>
          </p:nvPr>
        </p:nvSpPr>
        <p:spPr/>
        <p:txBody>
          <a:bodyPr/>
          <a:lstStyle/>
          <a:p>
            <a:r>
              <a:rPr lang="en-US" dirty="0"/>
              <a:t>Cloud Computing vs. HPC</a:t>
            </a:r>
          </a:p>
        </p:txBody>
      </p:sp>
      <p:sp>
        <p:nvSpPr>
          <p:cNvPr id="3" name="Content Placeholder 2">
            <a:extLst>
              <a:ext uri="{FF2B5EF4-FFF2-40B4-BE49-F238E27FC236}">
                <a16:creationId xmlns:a16="http://schemas.microsoft.com/office/drawing/2014/main" id="{5F67C6D6-800C-C043-8447-B2484D51CA26}"/>
              </a:ext>
            </a:extLst>
          </p:cNvPr>
          <p:cNvSpPr>
            <a:spLocks noGrp="1"/>
          </p:cNvSpPr>
          <p:nvPr>
            <p:ph idx="1"/>
          </p:nvPr>
        </p:nvSpPr>
        <p:spPr/>
        <p:txBody>
          <a:bodyPr>
            <a:normAutofit fontScale="92500" lnSpcReduction="10000"/>
          </a:bodyPr>
          <a:lstStyle/>
          <a:p>
            <a:pPr fontAlgn="base"/>
            <a:r>
              <a:rPr lang="en-US" dirty="0"/>
              <a:t>Cloud computing can cover a broad range, from high powered computing to more mundane tasks. It can be used for specialized tasks, as well as those you could carry out on your standard home computer.</a:t>
            </a:r>
          </a:p>
          <a:p>
            <a:pPr fontAlgn="base"/>
            <a:r>
              <a:rPr lang="en-US" dirty="0"/>
              <a:t>The benefits of cloud computing lie more in its convenience than its power. It offers more powerful hardware, or more feature-rich software, than users would be able to otherwise access. </a:t>
            </a:r>
          </a:p>
          <a:p>
            <a:pPr fontAlgn="base"/>
            <a:r>
              <a:rPr lang="en-US" dirty="0"/>
              <a:t>For businesses, cloud computing represents a cheaper way to scale capabilities. Plus, it means that the company doesn’t have to worry about expensive hardware and software upgrades. Meanwhile, the service provider will have multiple clients and can focus exclusively on those upgrades. These upgrades can then be provided to clients at a fraction of the traditional cost.</a:t>
            </a:r>
          </a:p>
          <a:p>
            <a:endParaRPr lang="en-US" dirty="0"/>
          </a:p>
        </p:txBody>
      </p:sp>
    </p:spTree>
    <p:extLst>
      <p:ext uri="{BB962C8B-B14F-4D97-AF65-F5344CB8AC3E}">
        <p14:creationId xmlns:p14="http://schemas.microsoft.com/office/powerpoint/2010/main" val="124569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0573-535C-8A43-B1B3-310290032190}"/>
              </a:ext>
            </a:extLst>
          </p:cNvPr>
          <p:cNvSpPr>
            <a:spLocks noGrp="1"/>
          </p:cNvSpPr>
          <p:nvPr>
            <p:ph type="title"/>
          </p:nvPr>
        </p:nvSpPr>
        <p:spPr/>
        <p:txBody>
          <a:bodyPr/>
          <a:lstStyle/>
          <a:p>
            <a:r>
              <a:rPr lang="en-US" dirty="0"/>
              <a:t>Cloud computing can be slower than an HPC</a:t>
            </a:r>
          </a:p>
        </p:txBody>
      </p:sp>
      <p:sp>
        <p:nvSpPr>
          <p:cNvPr id="3" name="Content Placeholder 2">
            <a:extLst>
              <a:ext uri="{FF2B5EF4-FFF2-40B4-BE49-F238E27FC236}">
                <a16:creationId xmlns:a16="http://schemas.microsoft.com/office/drawing/2014/main" id="{F3F925E1-6576-5E42-8FC4-84A38BDC554B}"/>
              </a:ext>
            </a:extLst>
          </p:cNvPr>
          <p:cNvSpPr>
            <a:spLocks noGrp="1"/>
          </p:cNvSpPr>
          <p:nvPr>
            <p:ph idx="1"/>
          </p:nvPr>
        </p:nvSpPr>
        <p:spPr/>
        <p:txBody>
          <a:bodyPr/>
          <a:lstStyle/>
          <a:p>
            <a:r>
              <a:rPr lang="en-US" dirty="0"/>
              <a:t>Nodes are not necessarily connected as fast – can be using resources spread out.</a:t>
            </a:r>
          </a:p>
          <a:p>
            <a:r>
              <a:rPr lang="en-US" dirty="0"/>
              <a:t>HPC could be a lot faster. </a:t>
            </a:r>
          </a:p>
        </p:txBody>
      </p:sp>
    </p:spTree>
    <p:extLst>
      <p:ext uri="{BB962C8B-B14F-4D97-AF65-F5344CB8AC3E}">
        <p14:creationId xmlns:p14="http://schemas.microsoft.com/office/powerpoint/2010/main" val="377400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BEE-B2DE-FA47-92F1-6A6FF8517E2F}"/>
              </a:ext>
            </a:extLst>
          </p:cNvPr>
          <p:cNvSpPr>
            <a:spLocks noGrp="1"/>
          </p:cNvSpPr>
          <p:nvPr>
            <p:ph type="title"/>
          </p:nvPr>
        </p:nvSpPr>
        <p:spPr/>
        <p:txBody>
          <a:bodyPr/>
          <a:lstStyle/>
          <a:p>
            <a:r>
              <a:rPr lang="en-US" dirty="0"/>
              <a:t>What to not do on an HPC</a:t>
            </a:r>
          </a:p>
        </p:txBody>
      </p:sp>
      <p:sp>
        <p:nvSpPr>
          <p:cNvPr id="3" name="Content Placeholder 2">
            <a:extLst>
              <a:ext uri="{FF2B5EF4-FFF2-40B4-BE49-F238E27FC236}">
                <a16:creationId xmlns:a16="http://schemas.microsoft.com/office/drawing/2014/main" id="{CF597CDF-A233-994F-9E3A-E0DFEA4AECA9}"/>
              </a:ext>
            </a:extLst>
          </p:cNvPr>
          <p:cNvSpPr>
            <a:spLocks noGrp="1"/>
          </p:cNvSpPr>
          <p:nvPr>
            <p:ph idx="1"/>
          </p:nvPr>
        </p:nvSpPr>
        <p:spPr/>
        <p:txBody>
          <a:bodyPr/>
          <a:lstStyle/>
          <a:p>
            <a:r>
              <a:rPr lang="en-US" dirty="0"/>
              <a:t>Not good for development</a:t>
            </a:r>
          </a:p>
          <a:p>
            <a:pPr marL="0" indent="0">
              <a:buNone/>
            </a:pPr>
            <a:r>
              <a:rPr lang="en-US" dirty="0"/>
              <a:t>	if trying to test code and write code having to go through a scheduler to execute every job will be ridiculous. </a:t>
            </a:r>
          </a:p>
        </p:txBody>
      </p:sp>
    </p:spTree>
    <p:extLst>
      <p:ext uri="{BB962C8B-B14F-4D97-AF65-F5344CB8AC3E}">
        <p14:creationId xmlns:p14="http://schemas.microsoft.com/office/powerpoint/2010/main" val="122160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E1D3-DCAD-7F40-B82F-9BDC8BED8A10}"/>
              </a:ext>
            </a:extLst>
          </p:cNvPr>
          <p:cNvSpPr>
            <a:spLocks noGrp="1"/>
          </p:cNvSpPr>
          <p:nvPr>
            <p:ph type="ctrTitle"/>
          </p:nvPr>
        </p:nvSpPr>
        <p:spPr/>
        <p:txBody>
          <a:bodyPr/>
          <a:lstStyle/>
          <a:p>
            <a:r>
              <a:rPr lang="en-US" dirty="0"/>
              <a:t>HPC Day 2</a:t>
            </a:r>
          </a:p>
        </p:txBody>
      </p:sp>
      <p:sp>
        <p:nvSpPr>
          <p:cNvPr id="3" name="Subtitle 2">
            <a:extLst>
              <a:ext uri="{FF2B5EF4-FFF2-40B4-BE49-F238E27FC236}">
                <a16:creationId xmlns:a16="http://schemas.microsoft.com/office/drawing/2014/main" id="{DE2FE500-D3C6-AF42-A560-D679DAE385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425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DC94-C186-274E-A86C-E38AF0991760}"/>
              </a:ext>
            </a:extLst>
          </p:cNvPr>
          <p:cNvSpPr>
            <a:spLocks noGrp="1"/>
          </p:cNvSpPr>
          <p:nvPr>
            <p:ph type="title"/>
          </p:nvPr>
        </p:nvSpPr>
        <p:spPr/>
        <p:txBody>
          <a:bodyPr/>
          <a:lstStyle/>
          <a:p>
            <a:r>
              <a:rPr lang="en-US" dirty="0"/>
              <a:t>Goals for class</a:t>
            </a:r>
          </a:p>
        </p:txBody>
      </p:sp>
      <p:sp>
        <p:nvSpPr>
          <p:cNvPr id="3" name="Content Placeholder 2">
            <a:extLst>
              <a:ext uri="{FF2B5EF4-FFF2-40B4-BE49-F238E27FC236}">
                <a16:creationId xmlns:a16="http://schemas.microsoft.com/office/drawing/2014/main" id="{7AE51C1D-FA51-BB4E-B4DD-0BB2FE3CF8AE}"/>
              </a:ext>
            </a:extLst>
          </p:cNvPr>
          <p:cNvSpPr>
            <a:spLocks noGrp="1"/>
          </p:cNvSpPr>
          <p:nvPr>
            <p:ph idx="1"/>
          </p:nvPr>
        </p:nvSpPr>
        <p:spPr/>
        <p:txBody>
          <a:bodyPr/>
          <a:lstStyle/>
          <a:p>
            <a:r>
              <a:rPr lang="en-US" dirty="0" err="1"/>
              <a:t>ssh</a:t>
            </a:r>
            <a:r>
              <a:rPr lang="en-US" dirty="0"/>
              <a:t> and log in</a:t>
            </a:r>
          </a:p>
          <a:p>
            <a:pPr lvl="1"/>
            <a:r>
              <a:rPr lang="en-US" dirty="0"/>
              <a:t>Transferring data</a:t>
            </a:r>
          </a:p>
          <a:p>
            <a:r>
              <a:rPr lang="en-US" dirty="0"/>
              <a:t>2. SLURM scripts</a:t>
            </a:r>
          </a:p>
          <a:p>
            <a:r>
              <a:rPr lang="en-US" dirty="0"/>
              <a:t>3. </a:t>
            </a:r>
            <a:r>
              <a:rPr lang="en-US" dirty="0" err="1"/>
              <a:t>aTRAM</a:t>
            </a:r>
            <a:endParaRPr lang="en-US" dirty="0"/>
          </a:p>
        </p:txBody>
      </p:sp>
    </p:spTree>
    <p:extLst>
      <p:ext uri="{BB962C8B-B14F-4D97-AF65-F5344CB8AC3E}">
        <p14:creationId xmlns:p14="http://schemas.microsoft.com/office/powerpoint/2010/main" val="102958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1949-79B2-A64B-99CE-7C37381033F7}"/>
              </a:ext>
            </a:extLst>
          </p:cNvPr>
          <p:cNvSpPr>
            <a:spLocks noGrp="1"/>
          </p:cNvSpPr>
          <p:nvPr>
            <p:ph type="title"/>
          </p:nvPr>
        </p:nvSpPr>
        <p:spPr/>
        <p:txBody>
          <a:bodyPr/>
          <a:lstStyle/>
          <a:p>
            <a:r>
              <a:rPr lang="en-US" dirty="0"/>
              <a:t>High Performance Computing (HPC)</a:t>
            </a:r>
          </a:p>
        </p:txBody>
      </p:sp>
      <p:sp>
        <p:nvSpPr>
          <p:cNvPr id="3" name="Content Placeholder 2">
            <a:extLst>
              <a:ext uri="{FF2B5EF4-FFF2-40B4-BE49-F238E27FC236}">
                <a16:creationId xmlns:a16="http://schemas.microsoft.com/office/drawing/2014/main" id="{353916A1-8391-0F4E-9978-39D1EA341E73}"/>
              </a:ext>
            </a:extLst>
          </p:cNvPr>
          <p:cNvSpPr>
            <a:spLocks noGrp="1"/>
          </p:cNvSpPr>
          <p:nvPr>
            <p:ph idx="1"/>
          </p:nvPr>
        </p:nvSpPr>
        <p:spPr/>
        <p:txBody>
          <a:bodyPr/>
          <a:lstStyle/>
          <a:p>
            <a:r>
              <a:rPr lang="en-US" dirty="0"/>
              <a:t>Submit job to a cluster manager </a:t>
            </a:r>
            <a:r>
              <a:rPr lang="en-US" dirty="0">
                <a:sym typeface="Wingdings" pitchFamily="2" charset="2"/>
              </a:rPr>
              <a:t> manager finds the necessary resources doles out the job and returns the output to the user.</a:t>
            </a:r>
            <a:endParaRPr lang="en-US" dirty="0"/>
          </a:p>
        </p:txBody>
      </p:sp>
      <p:pic>
        <p:nvPicPr>
          <p:cNvPr id="5" name="Picture 4" descr="Diagram&#10;&#10;Description automatically generated">
            <a:extLst>
              <a:ext uri="{FF2B5EF4-FFF2-40B4-BE49-F238E27FC236}">
                <a16:creationId xmlns:a16="http://schemas.microsoft.com/office/drawing/2014/main" id="{425A1B8F-31A7-2B40-8833-B6D3902E4770}"/>
              </a:ext>
            </a:extLst>
          </p:cNvPr>
          <p:cNvPicPr>
            <a:picLocks noChangeAspect="1"/>
          </p:cNvPicPr>
          <p:nvPr/>
        </p:nvPicPr>
        <p:blipFill>
          <a:blip r:embed="rId2"/>
          <a:stretch>
            <a:fillRect/>
          </a:stretch>
        </p:blipFill>
        <p:spPr>
          <a:xfrm>
            <a:off x="2175232" y="2939571"/>
            <a:ext cx="6769100" cy="2997200"/>
          </a:xfrm>
          <a:prstGeom prst="rect">
            <a:avLst/>
          </a:prstGeom>
        </p:spPr>
      </p:pic>
    </p:spTree>
    <p:extLst>
      <p:ext uri="{BB962C8B-B14F-4D97-AF65-F5344CB8AC3E}">
        <p14:creationId xmlns:p14="http://schemas.microsoft.com/office/powerpoint/2010/main" val="23180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1949-79B2-A64B-99CE-7C37381033F7}"/>
              </a:ext>
            </a:extLst>
          </p:cNvPr>
          <p:cNvSpPr>
            <a:spLocks noGrp="1"/>
          </p:cNvSpPr>
          <p:nvPr>
            <p:ph type="title"/>
          </p:nvPr>
        </p:nvSpPr>
        <p:spPr/>
        <p:txBody>
          <a:bodyPr/>
          <a:lstStyle/>
          <a:p>
            <a:r>
              <a:rPr lang="en-US" dirty="0"/>
              <a:t>High Performance Computing (HPC)</a:t>
            </a:r>
          </a:p>
        </p:txBody>
      </p:sp>
      <p:sp>
        <p:nvSpPr>
          <p:cNvPr id="3" name="Content Placeholder 2">
            <a:extLst>
              <a:ext uri="{FF2B5EF4-FFF2-40B4-BE49-F238E27FC236}">
                <a16:creationId xmlns:a16="http://schemas.microsoft.com/office/drawing/2014/main" id="{353916A1-8391-0F4E-9978-39D1EA341E73}"/>
              </a:ext>
            </a:extLst>
          </p:cNvPr>
          <p:cNvSpPr>
            <a:spLocks noGrp="1"/>
          </p:cNvSpPr>
          <p:nvPr>
            <p:ph idx="1"/>
          </p:nvPr>
        </p:nvSpPr>
        <p:spPr/>
        <p:txBody>
          <a:bodyPr/>
          <a:lstStyle/>
          <a:p>
            <a:r>
              <a:rPr lang="en-US" dirty="0"/>
              <a:t>Submit job to a cluster manager </a:t>
            </a:r>
            <a:r>
              <a:rPr lang="en-US" dirty="0">
                <a:sym typeface="Wingdings" pitchFamily="2" charset="2"/>
              </a:rPr>
              <a:t> manager finds the necessary resources doles out the job and returns the output to the user.</a:t>
            </a:r>
            <a:endParaRPr lang="en-US" dirty="0"/>
          </a:p>
        </p:txBody>
      </p:sp>
      <p:pic>
        <p:nvPicPr>
          <p:cNvPr id="5" name="Picture 4" descr="Diagram&#10;&#10;Description automatically generated">
            <a:extLst>
              <a:ext uri="{FF2B5EF4-FFF2-40B4-BE49-F238E27FC236}">
                <a16:creationId xmlns:a16="http://schemas.microsoft.com/office/drawing/2014/main" id="{425A1B8F-31A7-2B40-8833-B6D3902E4770}"/>
              </a:ext>
            </a:extLst>
          </p:cNvPr>
          <p:cNvPicPr>
            <a:picLocks noChangeAspect="1"/>
          </p:cNvPicPr>
          <p:nvPr/>
        </p:nvPicPr>
        <p:blipFill>
          <a:blip r:embed="rId2"/>
          <a:stretch>
            <a:fillRect/>
          </a:stretch>
        </p:blipFill>
        <p:spPr>
          <a:xfrm>
            <a:off x="2175232" y="2939571"/>
            <a:ext cx="6769100" cy="2997200"/>
          </a:xfrm>
          <a:prstGeom prst="rect">
            <a:avLst/>
          </a:prstGeom>
        </p:spPr>
      </p:pic>
      <p:sp>
        <p:nvSpPr>
          <p:cNvPr id="4" name="Rectangle 3">
            <a:extLst>
              <a:ext uri="{FF2B5EF4-FFF2-40B4-BE49-F238E27FC236}">
                <a16:creationId xmlns:a16="http://schemas.microsoft.com/office/drawing/2014/main" id="{2E874827-2735-AD4B-BDC6-FADB74867DDF}"/>
              </a:ext>
            </a:extLst>
          </p:cNvPr>
          <p:cNvSpPr/>
          <p:nvPr/>
        </p:nvSpPr>
        <p:spPr>
          <a:xfrm>
            <a:off x="1890583" y="2868059"/>
            <a:ext cx="3150973" cy="3068712"/>
          </a:xfrm>
          <a:prstGeom prst="rect">
            <a:avLst/>
          </a:prstGeom>
          <a:solidFill>
            <a:schemeClr val="accent2">
              <a:lumMod val="60000"/>
              <a:lumOff val="40000"/>
              <a:alpha val="2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83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62C6-D2F9-DC4A-9ACD-D6723D5EC055}"/>
              </a:ext>
            </a:extLst>
          </p:cNvPr>
          <p:cNvSpPr>
            <a:spLocks noGrp="1"/>
          </p:cNvSpPr>
          <p:nvPr>
            <p:ph type="title"/>
          </p:nvPr>
        </p:nvSpPr>
        <p:spPr/>
        <p:txBody>
          <a:bodyPr/>
          <a:lstStyle/>
          <a:p>
            <a:r>
              <a:rPr lang="en-US" dirty="0"/>
              <a:t>How to Log in: Thursday</a:t>
            </a:r>
          </a:p>
        </p:txBody>
      </p:sp>
      <p:sp>
        <p:nvSpPr>
          <p:cNvPr id="3" name="Content Placeholder 2">
            <a:extLst>
              <a:ext uri="{FF2B5EF4-FFF2-40B4-BE49-F238E27FC236}">
                <a16:creationId xmlns:a16="http://schemas.microsoft.com/office/drawing/2014/main" id="{ED7C5531-74BB-AB48-BE8D-4CFA35331372}"/>
              </a:ext>
            </a:extLst>
          </p:cNvPr>
          <p:cNvSpPr>
            <a:spLocks noGrp="1"/>
          </p:cNvSpPr>
          <p:nvPr>
            <p:ph idx="1"/>
          </p:nvPr>
        </p:nvSpPr>
        <p:spPr>
          <a:xfrm>
            <a:off x="838200" y="1825625"/>
            <a:ext cx="10515600" cy="3314786"/>
          </a:xfrm>
        </p:spPr>
        <p:txBody>
          <a:bodyPr>
            <a:normAutofit fontScale="85000" lnSpcReduction="20000"/>
          </a:bodyPr>
          <a:lstStyle/>
          <a:p>
            <a:pPr marL="0" indent="0">
              <a:buNone/>
            </a:pPr>
            <a:endParaRPr lang="en-US" dirty="0"/>
          </a:p>
          <a:p>
            <a:r>
              <a:rPr lang="en-US" u="sng" dirty="0">
                <a:hlinkClick r:id="rId2"/>
              </a:rPr>
              <a:t>SSH</a:t>
            </a:r>
            <a:r>
              <a:rPr lang="en-US" dirty="0"/>
              <a:t> or Secure Shell is a network communication protocol that enables two computers to communicate </a:t>
            </a:r>
          </a:p>
          <a:p>
            <a:r>
              <a:rPr lang="en-US" dirty="0"/>
              <a:t>http or hypertext transfer protocol, which is the protocol used to transfer hypertext such as web pages) </a:t>
            </a:r>
          </a:p>
          <a:p>
            <a:r>
              <a:rPr lang="en-US" dirty="0"/>
              <a:t>An inherent feature of </a:t>
            </a:r>
            <a:r>
              <a:rPr lang="en-US" dirty="0" err="1"/>
              <a:t>ssh</a:t>
            </a:r>
            <a:r>
              <a:rPr lang="en-US" dirty="0"/>
              <a:t> is that the communication between the two computers is encrypted meaning that it is suitable for use on insecure networks.</a:t>
            </a:r>
          </a:p>
          <a:p>
            <a:r>
              <a:rPr lang="en-US" dirty="0"/>
              <a:t>Command line or not</a:t>
            </a:r>
          </a:p>
          <a:p>
            <a:r>
              <a:rPr lang="en-US" b="1" dirty="0" err="1">
                <a:latin typeface="Courier" pitchFamily="2" charset="0"/>
              </a:rPr>
              <a:t>ssh</a:t>
            </a:r>
            <a:r>
              <a:rPr lang="en-US" b="1" dirty="0">
                <a:latin typeface="Courier" pitchFamily="2" charset="0"/>
              </a:rPr>
              <a:t> {user}@{host}</a:t>
            </a:r>
          </a:p>
          <a:p>
            <a:pPr marL="0" indent="0">
              <a:buNone/>
            </a:pPr>
            <a:endParaRPr lang="en-US" dirty="0"/>
          </a:p>
        </p:txBody>
      </p:sp>
      <p:sp>
        <p:nvSpPr>
          <p:cNvPr id="4" name="TextBox 3">
            <a:extLst>
              <a:ext uri="{FF2B5EF4-FFF2-40B4-BE49-F238E27FC236}">
                <a16:creationId xmlns:a16="http://schemas.microsoft.com/office/drawing/2014/main" id="{317775E8-E279-B348-B654-1E6E7192680F}"/>
              </a:ext>
            </a:extLst>
          </p:cNvPr>
          <p:cNvSpPr txBox="1"/>
          <p:nvPr/>
        </p:nvSpPr>
        <p:spPr>
          <a:xfrm>
            <a:off x="1421027" y="5140411"/>
            <a:ext cx="8847438"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ssh</a:t>
            </a:r>
            <a:r>
              <a:rPr lang="en-US" sz="3200" dirty="0">
                <a:latin typeface="Courier New" panose="02070309020205020404" pitchFamily="49" charset="0"/>
                <a:cs typeface="Courier New" panose="02070309020205020404" pitchFamily="49" charset="0"/>
              </a:rPr>
              <a:t> &lt;username&gt;@</a:t>
            </a:r>
            <a:r>
              <a:rPr lang="en-US" sz="3200" dirty="0" err="1">
                <a:latin typeface="Courier New" panose="02070309020205020404" pitchFamily="49" charset="0"/>
                <a:cs typeface="Courier New" panose="02070309020205020404" pitchFamily="49" charset="0"/>
              </a:rPr>
              <a:t>pronghorn.rc.unr.edu</a:t>
            </a: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21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BC5C-14A4-8D4C-A421-1A01115856C8}"/>
              </a:ext>
            </a:extLst>
          </p:cNvPr>
          <p:cNvSpPr>
            <a:spLocks noGrp="1"/>
          </p:cNvSpPr>
          <p:nvPr>
            <p:ph type="title"/>
          </p:nvPr>
        </p:nvSpPr>
        <p:spPr/>
        <p:txBody>
          <a:bodyPr/>
          <a:lstStyle/>
          <a:p>
            <a:r>
              <a:rPr lang="en-US" dirty="0"/>
              <a:t>Logging in continued</a:t>
            </a:r>
          </a:p>
        </p:txBody>
      </p:sp>
      <p:sp>
        <p:nvSpPr>
          <p:cNvPr id="3" name="Content Placeholder 2">
            <a:extLst>
              <a:ext uri="{FF2B5EF4-FFF2-40B4-BE49-F238E27FC236}">
                <a16:creationId xmlns:a16="http://schemas.microsoft.com/office/drawing/2014/main" id="{99E4533B-4420-5A47-B0BB-104DBEF4B135}"/>
              </a:ext>
            </a:extLst>
          </p:cNvPr>
          <p:cNvSpPr>
            <a:spLocks noGrp="1"/>
          </p:cNvSpPr>
          <p:nvPr>
            <p:ph idx="1"/>
          </p:nvPr>
        </p:nvSpPr>
        <p:spPr/>
        <p:txBody>
          <a:bodyPr/>
          <a:lstStyle/>
          <a:p>
            <a:r>
              <a:rPr lang="en-US" dirty="0"/>
              <a:t>Will be asked for your password</a:t>
            </a:r>
          </a:p>
          <a:p>
            <a:r>
              <a:rPr lang="en-US" dirty="0"/>
              <a:t>If this is the first time you have logged in will ask if you want to save the host name – type yes</a:t>
            </a:r>
          </a:p>
        </p:txBody>
      </p:sp>
    </p:spTree>
    <p:extLst>
      <p:ext uri="{BB962C8B-B14F-4D97-AF65-F5344CB8AC3E}">
        <p14:creationId xmlns:p14="http://schemas.microsoft.com/office/powerpoint/2010/main" val="3382506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45E0-9472-5241-9E36-B5C0AFF82F6F}"/>
              </a:ext>
            </a:extLst>
          </p:cNvPr>
          <p:cNvSpPr>
            <a:spLocks noGrp="1"/>
          </p:cNvSpPr>
          <p:nvPr>
            <p:ph type="title"/>
          </p:nvPr>
        </p:nvSpPr>
        <p:spPr/>
        <p:txBody>
          <a:bodyPr/>
          <a:lstStyle/>
          <a:p>
            <a:r>
              <a:rPr lang="en-US" dirty="0"/>
              <a:t>Uploading data files</a:t>
            </a:r>
          </a:p>
        </p:txBody>
      </p:sp>
      <p:sp>
        <p:nvSpPr>
          <p:cNvPr id="3" name="Content Placeholder 2">
            <a:extLst>
              <a:ext uri="{FF2B5EF4-FFF2-40B4-BE49-F238E27FC236}">
                <a16:creationId xmlns:a16="http://schemas.microsoft.com/office/drawing/2014/main" id="{BA4B2321-7ECD-B949-B867-473B257938E6}"/>
              </a:ext>
            </a:extLst>
          </p:cNvPr>
          <p:cNvSpPr>
            <a:spLocks noGrp="1"/>
          </p:cNvSpPr>
          <p:nvPr>
            <p:ph idx="1"/>
          </p:nvPr>
        </p:nvSpPr>
        <p:spPr/>
        <p:txBody>
          <a:bodyPr/>
          <a:lstStyle/>
          <a:p>
            <a:r>
              <a:rPr lang="en-US" dirty="0"/>
              <a:t>Sftp -  Secure File Transfer Protocol -- command line</a:t>
            </a:r>
          </a:p>
          <a:p>
            <a:r>
              <a:rPr lang="en-US" dirty="0">
                <a:latin typeface="Courier New" panose="02070309020205020404" pitchFamily="49" charset="0"/>
                <a:cs typeface="Courier New" panose="02070309020205020404" pitchFamily="49" charset="0"/>
              </a:rPr>
              <a:t>sftp </a:t>
            </a:r>
            <a:r>
              <a:rPr lang="en-US" i="1" dirty="0" err="1">
                <a:latin typeface="Courier New" panose="02070309020205020404" pitchFamily="49" charset="0"/>
                <a:cs typeface="Courier New" panose="02070309020205020404" pitchFamily="49" charset="0"/>
              </a:rPr>
              <a:t>username</a:t>
            </a:r>
            <a:r>
              <a:rPr lang="en-US" dirty="0" err="1">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hostname</a:t>
            </a:r>
            <a:r>
              <a:rPr lang="en-US" dirty="0"/>
              <a:t> </a:t>
            </a:r>
          </a:p>
          <a:p>
            <a:endParaRPr lang="en-US" dirty="0"/>
          </a:p>
          <a:p>
            <a:r>
              <a:rPr lang="en-US" dirty="0"/>
              <a:t>GUI</a:t>
            </a:r>
          </a:p>
          <a:p>
            <a:pPr lvl="1"/>
            <a:r>
              <a:rPr lang="en-US" dirty="0" err="1"/>
              <a:t>Cyberduck</a:t>
            </a:r>
            <a:endParaRPr lang="en-US" dirty="0"/>
          </a:p>
          <a:p>
            <a:pPr lvl="1"/>
            <a:r>
              <a:rPr lang="en-US" dirty="0"/>
              <a:t>Fetch</a:t>
            </a:r>
          </a:p>
          <a:p>
            <a:pPr lvl="1"/>
            <a:r>
              <a:rPr lang="en-US" dirty="0"/>
              <a:t>transmit</a:t>
            </a:r>
          </a:p>
          <a:p>
            <a:endParaRPr lang="en-US" dirty="0"/>
          </a:p>
        </p:txBody>
      </p:sp>
      <p:pic>
        <p:nvPicPr>
          <p:cNvPr id="5" name="Picture 4" descr="A toy truck on a white background&#10;&#10;Description automatically generated with medium confidence">
            <a:extLst>
              <a:ext uri="{FF2B5EF4-FFF2-40B4-BE49-F238E27FC236}">
                <a16:creationId xmlns:a16="http://schemas.microsoft.com/office/drawing/2014/main" id="{6D1B8636-BDBC-2346-AE27-806C76D983DA}"/>
              </a:ext>
            </a:extLst>
          </p:cNvPr>
          <p:cNvPicPr>
            <a:picLocks noChangeAspect="1"/>
          </p:cNvPicPr>
          <p:nvPr/>
        </p:nvPicPr>
        <p:blipFill>
          <a:blip r:embed="rId3"/>
          <a:stretch>
            <a:fillRect/>
          </a:stretch>
        </p:blipFill>
        <p:spPr>
          <a:xfrm>
            <a:off x="3289301" y="3333664"/>
            <a:ext cx="4723279" cy="3159211"/>
          </a:xfrm>
          <a:prstGeom prst="rect">
            <a:avLst/>
          </a:prstGeom>
        </p:spPr>
      </p:pic>
      <p:pic>
        <p:nvPicPr>
          <p:cNvPr id="7" name="Picture 6" descr="A picture containing toy, doll, decorated&#10;&#10;Description automatically generated">
            <a:extLst>
              <a:ext uri="{FF2B5EF4-FFF2-40B4-BE49-F238E27FC236}">
                <a16:creationId xmlns:a16="http://schemas.microsoft.com/office/drawing/2014/main" id="{64876B82-4A27-3F43-8D30-0B9526F9DAEA}"/>
              </a:ext>
            </a:extLst>
          </p:cNvPr>
          <p:cNvPicPr>
            <a:picLocks noChangeAspect="1"/>
          </p:cNvPicPr>
          <p:nvPr/>
        </p:nvPicPr>
        <p:blipFill>
          <a:blip r:embed="rId4"/>
          <a:stretch>
            <a:fillRect/>
          </a:stretch>
        </p:blipFill>
        <p:spPr>
          <a:xfrm>
            <a:off x="8902700" y="4150455"/>
            <a:ext cx="2474573" cy="1915104"/>
          </a:xfrm>
          <a:prstGeom prst="rect">
            <a:avLst/>
          </a:prstGeom>
        </p:spPr>
      </p:pic>
      <p:pic>
        <p:nvPicPr>
          <p:cNvPr id="9" name="Picture 8" descr="A yellow rubber duck&#10;&#10;Description automatically generated">
            <a:extLst>
              <a:ext uri="{FF2B5EF4-FFF2-40B4-BE49-F238E27FC236}">
                <a16:creationId xmlns:a16="http://schemas.microsoft.com/office/drawing/2014/main" id="{FEE0F19E-61AD-E948-B646-0C07B8EF7743}"/>
              </a:ext>
            </a:extLst>
          </p:cNvPr>
          <p:cNvPicPr>
            <a:picLocks noChangeAspect="1"/>
          </p:cNvPicPr>
          <p:nvPr/>
        </p:nvPicPr>
        <p:blipFill>
          <a:blip r:embed="rId5"/>
          <a:stretch>
            <a:fillRect/>
          </a:stretch>
        </p:blipFill>
        <p:spPr>
          <a:xfrm>
            <a:off x="8902700" y="1220444"/>
            <a:ext cx="2451100" cy="2603500"/>
          </a:xfrm>
          <a:prstGeom prst="rect">
            <a:avLst/>
          </a:prstGeom>
        </p:spPr>
      </p:pic>
    </p:spTree>
    <p:extLst>
      <p:ext uri="{BB962C8B-B14F-4D97-AF65-F5344CB8AC3E}">
        <p14:creationId xmlns:p14="http://schemas.microsoft.com/office/powerpoint/2010/main" val="341407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95F-ACA3-9A4B-B476-045C25B3AAA0}"/>
              </a:ext>
            </a:extLst>
          </p:cNvPr>
          <p:cNvSpPr>
            <a:spLocks noGrp="1"/>
          </p:cNvSpPr>
          <p:nvPr>
            <p:ph type="title"/>
          </p:nvPr>
        </p:nvSpPr>
        <p:spPr/>
        <p:txBody>
          <a:bodyPr/>
          <a:lstStyle/>
          <a:p>
            <a:r>
              <a:rPr lang="en-US" dirty="0"/>
              <a:t>What is High performance computing (HPC)</a:t>
            </a:r>
          </a:p>
        </p:txBody>
      </p:sp>
      <p:sp>
        <p:nvSpPr>
          <p:cNvPr id="3" name="Content Placeholder 2">
            <a:extLst>
              <a:ext uri="{FF2B5EF4-FFF2-40B4-BE49-F238E27FC236}">
                <a16:creationId xmlns:a16="http://schemas.microsoft.com/office/drawing/2014/main" id="{38CBB0A3-0192-7B4C-AE84-E9B8C1FCA2EF}"/>
              </a:ext>
            </a:extLst>
          </p:cNvPr>
          <p:cNvSpPr>
            <a:spLocks noGrp="1"/>
          </p:cNvSpPr>
          <p:nvPr>
            <p:ph idx="1"/>
          </p:nvPr>
        </p:nvSpPr>
        <p:spPr/>
        <p:txBody>
          <a:bodyPr/>
          <a:lstStyle/>
          <a:p>
            <a:r>
              <a:rPr lang="en-US" dirty="0"/>
              <a:t>Aggregating computer power to deliver higher performance than a personal computer</a:t>
            </a:r>
          </a:p>
          <a:p>
            <a:r>
              <a:rPr lang="en-US" dirty="0"/>
              <a:t>Use of super computers for solving complex computational problems</a:t>
            </a:r>
          </a:p>
        </p:txBody>
      </p:sp>
    </p:spTree>
    <p:extLst>
      <p:ext uri="{BB962C8B-B14F-4D97-AF65-F5344CB8AC3E}">
        <p14:creationId xmlns:p14="http://schemas.microsoft.com/office/powerpoint/2010/main" val="147682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CCD-A355-324C-98A6-3891220F3464}"/>
              </a:ext>
            </a:extLst>
          </p:cNvPr>
          <p:cNvSpPr>
            <a:spLocks noGrp="1"/>
          </p:cNvSpPr>
          <p:nvPr>
            <p:ph type="title"/>
          </p:nvPr>
        </p:nvSpPr>
        <p:spPr/>
        <p:txBody>
          <a:bodyPr/>
          <a:lstStyle/>
          <a:p>
            <a:r>
              <a:rPr lang="en-US" dirty="0"/>
              <a:t>How to log out	</a:t>
            </a:r>
          </a:p>
        </p:txBody>
      </p:sp>
      <p:sp>
        <p:nvSpPr>
          <p:cNvPr id="3" name="Content Placeholder 2">
            <a:extLst>
              <a:ext uri="{FF2B5EF4-FFF2-40B4-BE49-F238E27FC236}">
                <a16:creationId xmlns:a16="http://schemas.microsoft.com/office/drawing/2014/main" id="{64685672-4970-6A42-9651-BE564B8F65B6}"/>
              </a:ext>
            </a:extLst>
          </p:cNvPr>
          <p:cNvSpPr>
            <a:spLocks noGrp="1"/>
          </p:cNvSpPr>
          <p:nvPr>
            <p:ph idx="1"/>
          </p:nvPr>
        </p:nvSpPr>
        <p:spPr/>
        <p:txBody>
          <a:bodyPr/>
          <a:lstStyle/>
          <a:p>
            <a:r>
              <a:rPr lang="en-US" dirty="0"/>
              <a:t>exit</a:t>
            </a:r>
          </a:p>
        </p:txBody>
      </p:sp>
    </p:spTree>
    <p:extLst>
      <p:ext uri="{BB962C8B-B14F-4D97-AF65-F5344CB8AC3E}">
        <p14:creationId xmlns:p14="http://schemas.microsoft.com/office/powerpoint/2010/main" val="171821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1949-79B2-A64B-99CE-7C37381033F7}"/>
              </a:ext>
            </a:extLst>
          </p:cNvPr>
          <p:cNvSpPr>
            <a:spLocks noGrp="1"/>
          </p:cNvSpPr>
          <p:nvPr>
            <p:ph type="title"/>
          </p:nvPr>
        </p:nvSpPr>
        <p:spPr/>
        <p:txBody>
          <a:bodyPr/>
          <a:lstStyle/>
          <a:p>
            <a:r>
              <a:rPr lang="en-US" dirty="0"/>
              <a:t>High Performance Computing (HPC)</a:t>
            </a:r>
          </a:p>
        </p:txBody>
      </p:sp>
      <p:sp>
        <p:nvSpPr>
          <p:cNvPr id="3" name="Content Placeholder 2">
            <a:extLst>
              <a:ext uri="{FF2B5EF4-FFF2-40B4-BE49-F238E27FC236}">
                <a16:creationId xmlns:a16="http://schemas.microsoft.com/office/drawing/2014/main" id="{353916A1-8391-0F4E-9978-39D1EA341E73}"/>
              </a:ext>
            </a:extLst>
          </p:cNvPr>
          <p:cNvSpPr>
            <a:spLocks noGrp="1"/>
          </p:cNvSpPr>
          <p:nvPr>
            <p:ph idx="1"/>
          </p:nvPr>
        </p:nvSpPr>
        <p:spPr/>
        <p:txBody>
          <a:bodyPr/>
          <a:lstStyle/>
          <a:p>
            <a:r>
              <a:rPr lang="en-US" dirty="0"/>
              <a:t>Submit job to a cluster manager </a:t>
            </a:r>
            <a:r>
              <a:rPr lang="en-US" dirty="0">
                <a:sym typeface="Wingdings" pitchFamily="2" charset="2"/>
              </a:rPr>
              <a:t> manager finds the necessary resources doles out the job and returns the output to the user.</a:t>
            </a:r>
            <a:endParaRPr lang="en-US" dirty="0"/>
          </a:p>
        </p:txBody>
      </p:sp>
      <p:pic>
        <p:nvPicPr>
          <p:cNvPr id="5" name="Picture 4" descr="Diagram&#10;&#10;Description automatically generated">
            <a:extLst>
              <a:ext uri="{FF2B5EF4-FFF2-40B4-BE49-F238E27FC236}">
                <a16:creationId xmlns:a16="http://schemas.microsoft.com/office/drawing/2014/main" id="{425A1B8F-31A7-2B40-8833-B6D3902E4770}"/>
              </a:ext>
            </a:extLst>
          </p:cNvPr>
          <p:cNvPicPr>
            <a:picLocks noChangeAspect="1"/>
          </p:cNvPicPr>
          <p:nvPr/>
        </p:nvPicPr>
        <p:blipFill>
          <a:blip r:embed="rId2"/>
          <a:stretch>
            <a:fillRect/>
          </a:stretch>
        </p:blipFill>
        <p:spPr>
          <a:xfrm>
            <a:off x="2175232" y="2939571"/>
            <a:ext cx="6769100" cy="2997200"/>
          </a:xfrm>
          <a:prstGeom prst="rect">
            <a:avLst/>
          </a:prstGeom>
        </p:spPr>
      </p:pic>
      <p:sp>
        <p:nvSpPr>
          <p:cNvPr id="4" name="Rectangle 3">
            <a:extLst>
              <a:ext uri="{FF2B5EF4-FFF2-40B4-BE49-F238E27FC236}">
                <a16:creationId xmlns:a16="http://schemas.microsoft.com/office/drawing/2014/main" id="{2E874827-2735-AD4B-BDC6-FADB74867DDF}"/>
              </a:ext>
            </a:extLst>
          </p:cNvPr>
          <p:cNvSpPr/>
          <p:nvPr/>
        </p:nvSpPr>
        <p:spPr>
          <a:xfrm>
            <a:off x="4847967" y="2868059"/>
            <a:ext cx="1248033" cy="2997200"/>
          </a:xfrm>
          <a:prstGeom prst="rect">
            <a:avLst/>
          </a:prstGeom>
          <a:solidFill>
            <a:schemeClr val="accent2">
              <a:lumMod val="60000"/>
              <a:lumOff val="40000"/>
              <a:alpha val="2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64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8722-87E0-F64D-B11A-104B2032617C}"/>
              </a:ext>
            </a:extLst>
          </p:cNvPr>
          <p:cNvSpPr>
            <a:spLocks noGrp="1"/>
          </p:cNvSpPr>
          <p:nvPr>
            <p:ph type="title"/>
          </p:nvPr>
        </p:nvSpPr>
        <p:spPr/>
        <p:txBody>
          <a:bodyPr/>
          <a:lstStyle/>
          <a:p>
            <a:r>
              <a:rPr lang="en-US" dirty="0"/>
              <a:t>SLURM SCHEDULER</a:t>
            </a:r>
          </a:p>
        </p:txBody>
      </p:sp>
      <p:sp>
        <p:nvSpPr>
          <p:cNvPr id="3" name="Content Placeholder 2">
            <a:extLst>
              <a:ext uri="{FF2B5EF4-FFF2-40B4-BE49-F238E27FC236}">
                <a16:creationId xmlns:a16="http://schemas.microsoft.com/office/drawing/2014/main" id="{38FEA21B-A0B6-F64A-AD45-E938F7EE4D6C}"/>
              </a:ext>
            </a:extLst>
          </p:cNvPr>
          <p:cNvSpPr>
            <a:spLocks noGrp="1"/>
          </p:cNvSpPr>
          <p:nvPr>
            <p:ph idx="1"/>
          </p:nvPr>
        </p:nvSpPr>
        <p:spPr/>
        <p:txBody>
          <a:bodyPr/>
          <a:lstStyle/>
          <a:p>
            <a:r>
              <a:rPr lang="en-US" dirty="0"/>
              <a:t>cd /data/</a:t>
            </a:r>
            <a:r>
              <a:rPr lang="en-US" dirty="0" err="1"/>
              <a:t>gpfs</a:t>
            </a:r>
            <a:r>
              <a:rPr lang="en-US" dirty="0"/>
              <a:t>/</a:t>
            </a:r>
            <a:r>
              <a:rPr lang="en-US" dirty="0" err="1"/>
              <a:t>assoc</a:t>
            </a:r>
            <a:r>
              <a:rPr lang="en-US" dirty="0"/>
              <a:t>/biol_bids-1</a:t>
            </a:r>
          </a:p>
        </p:txBody>
      </p:sp>
    </p:spTree>
    <p:extLst>
      <p:ext uri="{BB962C8B-B14F-4D97-AF65-F5344CB8AC3E}">
        <p14:creationId xmlns:p14="http://schemas.microsoft.com/office/powerpoint/2010/main" val="155363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5C6C-4B13-4F44-891F-956A05CD15FF}"/>
              </a:ext>
            </a:extLst>
          </p:cNvPr>
          <p:cNvSpPr>
            <a:spLocks noGrp="1"/>
          </p:cNvSpPr>
          <p:nvPr>
            <p:ph type="title"/>
          </p:nvPr>
        </p:nvSpPr>
        <p:spPr/>
        <p:txBody>
          <a:bodyPr/>
          <a:lstStyle/>
          <a:p>
            <a:r>
              <a:rPr lang="en-US" dirty="0"/>
              <a:t>Terminal Multiplexer</a:t>
            </a:r>
          </a:p>
        </p:txBody>
      </p:sp>
      <p:sp>
        <p:nvSpPr>
          <p:cNvPr id="3" name="Content Placeholder 2">
            <a:extLst>
              <a:ext uri="{FF2B5EF4-FFF2-40B4-BE49-F238E27FC236}">
                <a16:creationId xmlns:a16="http://schemas.microsoft.com/office/drawing/2014/main" id="{545C5286-5C9D-0644-8C8F-59EF856C3C6D}"/>
              </a:ext>
            </a:extLst>
          </p:cNvPr>
          <p:cNvSpPr>
            <a:spLocks noGrp="1"/>
          </p:cNvSpPr>
          <p:nvPr>
            <p:ph idx="1"/>
          </p:nvPr>
        </p:nvSpPr>
        <p:spPr/>
        <p:txBody>
          <a:bodyPr/>
          <a:lstStyle/>
          <a:p>
            <a:r>
              <a:rPr lang="en-US" dirty="0" err="1"/>
              <a:t>Tmux</a:t>
            </a:r>
            <a:endParaRPr lang="en-US" dirty="0"/>
          </a:p>
          <a:p>
            <a:r>
              <a:rPr lang="en-US" dirty="0"/>
              <a:t>Screen</a:t>
            </a:r>
          </a:p>
          <a:p>
            <a:r>
              <a:rPr lang="en-US" dirty="0"/>
              <a:t>Allow you to connect to one session and have multiple terminals</a:t>
            </a:r>
          </a:p>
        </p:txBody>
      </p:sp>
    </p:spTree>
    <p:extLst>
      <p:ext uri="{BB962C8B-B14F-4D97-AF65-F5344CB8AC3E}">
        <p14:creationId xmlns:p14="http://schemas.microsoft.com/office/powerpoint/2010/main" val="1023917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209C-641F-6147-94DF-8E838CEE7E69}"/>
              </a:ext>
            </a:extLst>
          </p:cNvPr>
          <p:cNvSpPr>
            <a:spLocks noGrp="1"/>
          </p:cNvSpPr>
          <p:nvPr>
            <p:ph type="title"/>
          </p:nvPr>
        </p:nvSpPr>
        <p:spPr/>
        <p:txBody>
          <a:bodyPr/>
          <a:lstStyle/>
          <a:p>
            <a:r>
              <a:rPr lang="en-US" dirty="0"/>
              <a:t>INTRODUCTION TO PRONGHORN</a:t>
            </a:r>
          </a:p>
        </p:txBody>
      </p:sp>
      <p:sp>
        <p:nvSpPr>
          <p:cNvPr id="3" name="Content Placeholder 2">
            <a:extLst>
              <a:ext uri="{FF2B5EF4-FFF2-40B4-BE49-F238E27FC236}">
                <a16:creationId xmlns:a16="http://schemas.microsoft.com/office/drawing/2014/main" id="{CC8BEF54-D9B8-8D4B-9193-182A7E502D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95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EC76-856D-D44F-BC06-4D6DB7C30BE9}"/>
              </a:ext>
            </a:extLst>
          </p:cNvPr>
          <p:cNvSpPr>
            <a:spLocks noGrp="1"/>
          </p:cNvSpPr>
          <p:nvPr>
            <p:ph type="title"/>
          </p:nvPr>
        </p:nvSpPr>
        <p:spPr/>
        <p:txBody>
          <a:bodyPr/>
          <a:lstStyle/>
          <a:p>
            <a:r>
              <a:rPr lang="en-US" dirty="0"/>
              <a:t>UNR HPC</a:t>
            </a:r>
          </a:p>
        </p:txBody>
      </p:sp>
      <p:sp>
        <p:nvSpPr>
          <p:cNvPr id="3" name="Content Placeholder 2">
            <a:extLst>
              <a:ext uri="{FF2B5EF4-FFF2-40B4-BE49-F238E27FC236}">
                <a16:creationId xmlns:a16="http://schemas.microsoft.com/office/drawing/2014/main" id="{B5D56F9D-2E18-E443-BF30-85D0B8BB5E50}"/>
              </a:ext>
            </a:extLst>
          </p:cNvPr>
          <p:cNvSpPr>
            <a:spLocks noGrp="1"/>
          </p:cNvSpPr>
          <p:nvPr>
            <p:ph idx="1"/>
          </p:nvPr>
        </p:nvSpPr>
        <p:spPr/>
        <p:txBody>
          <a:bodyPr/>
          <a:lstStyle/>
          <a:p>
            <a:r>
              <a:rPr lang="en-US" dirty="0"/>
              <a:t>A subdivision of the Office of information technology: cyberinfrastructure</a:t>
            </a:r>
          </a:p>
          <a:p>
            <a:r>
              <a:rPr lang="en-US" dirty="0"/>
              <a:t>John Anderson is the person to reach out to</a:t>
            </a:r>
          </a:p>
        </p:txBody>
      </p:sp>
    </p:spTree>
    <p:extLst>
      <p:ext uri="{BB962C8B-B14F-4D97-AF65-F5344CB8AC3E}">
        <p14:creationId xmlns:p14="http://schemas.microsoft.com/office/powerpoint/2010/main" val="1721602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F78E-EE87-E64B-93FA-43FA2E1516D9}"/>
              </a:ext>
            </a:extLst>
          </p:cNvPr>
          <p:cNvSpPr>
            <a:spLocks noGrp="1"/>
          </p:cNvSpPr>
          <p:nvPr>
            <p:ph type="title"/>
          </p:nvPr>
        </p:nvSpPr>
        <p:spPr/>
        <p:txBody>
          <a:bodyPr/>
          <a:lstStyle/>
          <a:p>
            <a:r>
              <a:rPr lang="en-US" dirty="0"/>
              <a:t>Pronghorn</a:t>
            </a:r>
          </a:p>
        </p:txBody>
      </p:sp>
      <p:sp>
        <p:nvSpPr>
          <p:cNvPr id="3" name="Content Placeholder 2">
            <a:extLst>
              <a:ext uri="{FF2B5EF4-FFF2-40B4-BE49-F238E27FC236}">
                <a16:creationId xmlns:a16="http://schemas.microsoft.com/office/drawing/2014/main" id="{CDAD60BD-753C-D546-B4FE-C43F6F60CA9D}"/>
              </a:ext>
            </a:extLst>
          </p:cNvPr>
          <p:cNvSpPr>
            <a:spLocks noGrp="1"/>
          </p:cNvSpPr>
          <p:nvPr>
            <p:ph idx="1"/>
          </p:nvPr>
        </p:nvSpPr>
        <p:spPr/>
        <p:txBody>
          <a:bodyPr/>
          <a:lstStyle/>
          <a:p>
            <a:r>
              <a:rPr lang="en-US" dirty="0"/>
              <a:t>3,808 CPUS</a:t>
            </a:r>
          </a:p>
          <a:p>
            <a:r>
              <a:rPr lang="en-US" dirty="0"/>
              <a:t>27.5 TiB Memory</a:t>
            </a:r>
          </a:p>
          <a:p>
            <a:endParaRPr lang="en-US" dirty="0"/>
          </a:p>
          <a:p>
            <a:r>
              <a:rPr lang="en-US" dirty="0"/>
              <a:t>Ready for ML/AI</a:t>
            </a:r>
            <a:br>
              <a:rPr lang="en-US" dirty="0"/>
            </a:br>
            <a:r>
              <a:rPr lang="en-US" dirty="0"/>
              <a:t>Big data Simulation</a:t>
            </a:r>
          </a:p>
          <a:p>
            <a:r>
              <a:rPr lang="en-US" dirty="0"/>
              <a:t>Charging for use – goal to fund the refresh of pronghorn (building money for PHV2)</a:t>
            </a:r>
          </a:p>
          <a:p>
            <a:endParaRPr lang="en-US" dirty="0"/>
          </a:p>
        </p:txBody>
      </p:sp>
    </p:spTree>
    <p:extLst>
      <p:ext uri="{BB962C8B-B14F-4D97-AF65-F5344CB8AC3E}">
        <p14:creationId xmlns:p14="http://schemas.microsoft.com/office/powerpoint/2010/main" val="62475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5C8-CA8D-D14C-B6BB-5A3482A4EFA6}"/>
              </a:ext>
            </a:extLst>
          </p:cNvPr>
          <p:cNvSpPr>
            <a:spLocks noGrp="1"/>
          </p:cNvSpPr>
          <p:nvPr>
            <p:ph type="title"/>
          </p:nvPr>
        </p:nvSpPr>
        <p:spPr/>
        <p:txBody>
          <a:bodyPr/>
          <a:lstStyle/>
          <a:p>
            <a:r>
              <a:rPr lang="en-US" dirty="0"/>
              <a:t>Active Services</a:t>
            </a:r>
          </a:p>
        </p:txBody>
      </p:sp>
      <p:sp>
        <p:nvSpPr>
          <p:cNvPr id="3" name="Content Placeholder 2">
            <a:extLst>
              <a:ext uri="{FF2B5EF4-FFF2-40B4-BE49-F238E27FC236}">
                <a16:creationId xmlns:a16="http://schemas.microsoft.com/office/drawing/2014/main" id="{DDC5D797-10CB-0646-BB21-A2EC3BCF7C7E}"/>
              </a:ext>
            </a:extLst>
          </p:cNvPr>
          <p:cNvSpPr>
            <a:spLocks noGrp="1"/>
          </p:cNvSpPr>
          <p:nvPr>
            <p:ph idx="1"/>
          </p:nvPr>
        </p:nvSpPr>
        <p:spPr/>
        <p:txBody>
          <a:bodyPr/>
          <a:lstStyle/>
          <a:p>
            <a:r>
              <a:rPr lang="en-US" dirty="0"/>
              <a:t>Fee</a:t>
            </a:r>
          </a:p>
          <a:p>
            <a:pPr lvl="1"/>
            <a:r>
              <a:rPr lang="en-US" dirty="0"/>
              <a:t>Renter</a:t>
            </a:r>
          </a:p>
          <a:p>
            <a:pPr lvl="1"/>
            <a:r>
              <a:rPr lang="en-US" dirty="0"/>
              <a:t>Student Research – students not billed but you pay for this with your fees</a:t>
            </a:r>
          </a:p>
          <a:p>
            <a:r>
              <a:rPr lang="en-US" dirty="0"/>
              <a:t>“Free” - help you get rolling on a system set things up </a:t>
            </a:r>
          </a:p>
          <a:p>
            <a:pPr lvl="1"/>
            <a:r>
              <a:rPr lang="en-US" dirty="0"/>
              <a:t>Sponsored  </a:t>
            </a:r>
          </a:p>
          <a:p>
            <a:pPr lvl="1"/>
            <a:r>
              <a:rPr lang="en-US" dirty="0"/>
              <a:t>Tester</a:t>
            </a:r>
          </a:p>
          <a:p>
            <a:r>
              <a:rPr lang="en-US" dirty="0"/>
              <a:t>No Longer have Investor or Shared Investor services</a:t>
            </a:r>
          </a:p>
        </p:txBody>
      </p:sp>
    </p:spTree>
    <p:extLst>
      <p:ext uri="{BB962C8B-B14F-4D97-AF65-F5344CB8AC3E}">
        <p14:creationId xmlns:p14="http://schemas.microsoft.com/office/powerpoint/2010/main" val="86818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A2C2-5F7F-754B-A1B8-FDBD7DFEBA9B}"/>
              </a:ext>
            </a:extLst>
          </p:cNvPr>
          <p:cNvSpPr>
            <a:spLocks noGrp="1"/>
          </p:cNvSpPr>
          <p:nvPr>
            <p:ph type="title"/>
          </p:nvPr>
        </p:nvSpPr>
        <p:spPr/>
        <p:txBody>
          <a:bodyPr/>
          <a:lstStyle/>
          <a:p>
            <a:r>
              <a:rPr lang="en-US" dirty="0"/>
              <a:t>PH = Batch processing</a:t>
            </a:r>
          </a:p>
        </p:txBody>
      </p:sp>
      <p:sp>
        <p:nvSpPr>
          <p:cNvPr id="3" name="Content Placeholder 2">
            <a:extLst>
              <a:ext uri="{FF2B5EF4-FFF2-40B4-BE49-F238E27FC236}">
                <a16:creationId xmlns:a16="http://schemas.microsoft.com/office/drawing/2014/main" id="{E220AC4A-9CE8-F441-A83A-FEB2078C6883}"/>
              </a:ext>
            </a:extLst>
          </p:cNvPr>
          <p:cNvSpPr>
            <a:spLocks noGrp="1"/>
          </p:cNvSpPr>
          <p:nvPr>
            <p:ph idx="1"/>
          </p:nvPr>
        </p:nvSpPr>
        <p:spPr/>
        <p:txBody>
          <a:bodyPr>
            <a:normAutofit lnSpcReduction="10000"/>
          </a:bodyPr>
          <a:lstStyle/>
          <a:p>
            <a:r>
              <a:rPr lang="en-US" dirty="0"/>
              <a:t>Defer the execution of programs that require minimal human interaction until computational resources are available</a:t>
            </a:r>
          </a:p>
          <a:p>
            <a:r>
              <a:rPr lang="en-US" dirty="0"/>
              <a:t>Need a scheduler to do that</a:t>
            </a:r>
          </a:p>
          <a:p>
            <a:pPr lvl="1"/>
            <a:r>
              <a:rPr lang="en-US" dirty="0"/>
              <a:t>SLURM: -you write a </a:t>
            </a:r>
            <a:r>
              <a:rPr lang="en-US" dirty="0" err="1"/>
              <a:t>slurm</a:t>
            </a:r>
            <a:r>
              <a:rPr lang="en-US" dirty="0"/>
              <a:t> script that then asks for what you need</a:t>
            </a:r>
          </a:p>
          <a:p>
            <a:pPr lvl="2"/>
            <a:r>
              <a:rPr lang="en-US" dirty="0"/>
              <a:t>1 node 16 CPUS – </a:t>
            </a:r>
            <a:r>
              <a:rPr lang="en-US" dirty="0" err="1"/>
              <a:t>slurm</a:t>
            </a:r>
            <a:r>
              <a:rPr lang="en-US" dirty="0"/>
              <a:t> then holds your job until those resources are available. </a:t>
            </a:r>
          </a:p>
          <a:p>
            <a:r>
              <a:rPr lang="en-US" dirty="0"/>
              <a:t>Great for organizing lots of people </a:t>
            </a:r>
          </a:p>
          <a:p>
            <a:r>
              <a:rPr lang="en-US" dirty="0"/>
              <a:t>Not great for development or code testing</a:t>
            </a:r>
          </a:p>
          <a:p>
            <a:pPr lvl="1"/>
            <a:r>
              <a:rPr lang="en-US" dirty="0"/>
              <a:t>Write a line of code and have to wait until resources are available to make sure it works. </a:t>
            </a:r>
          </a:p>
          <a:p>
            <a:r>
              <a:rPr lang="en-US" dirty="0"/>
              <a:t>Will work for lots of things but not everything </a:t>
            </a:r>
          </a:p>
        </p:txBody>
      </p:sp>
    </p:spTree>
    <p:extLst>
      <p:ext uri="{BB962C8B-B14F-4D97-AF65-F5344CB8AC3E}">
        <p14:creationId xmlns:p14="http://schemas.microsoft.com/office/powerpoint/2010/main" val="172166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B820-C131-724F-AE23-87F94785F011}"/>
              </a:ext>
            </a:extLst>
          </p:cNvPr>
          <p:cNvSpPr>
            <a:spLocks noGrp="1"/>
          </p:cNvSpPr>
          <p:nvPr>
            <p:ph type="title"/>
          </p:nvPr>
        </p:nvSpPr>
        <p:spPr/>
        <p:txBody>
          <a:bodyPr/>
          <a:lstStyle/>
          <a:p>
            <a:r>
              <a:rPr lang="en-US" dirty="0"/>
              <a:t>Runs CentOS LINUX</a:t>
            </a:r>
          </a:p>
        </p:txBody>
      </p:sp>
      <p:sp>
        <p:nvSpPr>
          <p:cNvPr id="3" name="Content Placeholder 2">
            <a:extLst>
              <a:ext uri="{FF2B5EF4-FFF2-40B4-BE49-F238E27FC236}">
                <a16:creationId xmlns:a16="http://schemas.microsoft.com/office/drawing/2014/main" id="{36BB0C0B-7893-4042-994E-4B150B9D4135}"/>
              </a:ext>
            </a:extLst>
          </p:cNvPr>
          <p:cNvSpPr>
            <a:spLocks noGrp="1"/>
          </p:cNvSpPr>
          <p:nvPr>
            <p:ph idx="1"/>
          </p:nvPr>
        </p:nvSpPr>
        <p:spPr/>
        <p:txBody>
          <a:bodyPr/>
          <a:lstStyle/>
          <a:p>
            <a:r>
              <a:rPr lang="en-US" dirty="0"/>
              <a:t>Linux family of open-source operating systems</a:t>
            </a:r>
          </a:p>
          <a:p>
            <a:r>
              <a:rPr lang="en-US" dirty="0"/>
              <a:t>Programs must run on </a:t>
            </a:r>
            <a:r>
              <a:rPr lang="en-US" dirty="0" err="1"/>
              <a:t>linux</a:t>
            </a:r>
            <a:endParaRPr lang="en-US" dirty="0"/>
          </a:p>
          <a:p>
            <a:r>
              <a:rPr lang="en-US" dirty="0"/>
              <a:t>Default interface: Command-Line (CLI)</a:t>
            </a:r>
          </a:p>
        </p:txBody>
      </p:sp>
    </p:spTree>
    <p:extLst>
      <p:ext uri="{BB962C8B-B14F-4D97-AF65-F5344CB8AC3E}">
        <p14:creationId xmlns:p14="http://schemas.microsoft.com/office/powerpoint/2010/main" val="362042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7C87-F5A8-1A43-ACEF-F30AB2CBC836}"/>
              </a:ext>
            </a:extLst>
          </p:cNvPr>
          <p:cNvSpPr>
            <a:spLocks noGrp="1"/>
          </p:cNvSpPr>
          <p:nvPr>
            <p:ph type="title"/>
          </p:nvPr>
        </p:nvSpPr>
        <p:spPr/>
        <p:txBody>
          <a:bodyPr/>
          <a:lstStyle/>
          <a:p>
            <a:r>
              <a:rPr lang="en-US" dirty="0"/>
              <a:t>When to Use Super computers</a:t>
            </a:r>
          </a:p>
        </p:txBody>
      </p:sp>
      <p:sp>
        <p:nvSpPr>
          <p:cNvPr id="3" name="Content Placeholder 2">
            <a:extLst>
              <a:ext uri="{FF2B5EF4-FFF2-40B4-BE49-F238E27FC236}">
                <a16:creationId xmlns:a16="http://schemas.microsoft.com/office/drawing/2014/main" id="{5A79D668-E9E6-B74D-92AE-9C14CE90E977}"/>
              </a:ext>
            </a:extLst>
          </p:cNvPr>
          <p:cNvSpPr>
            <a:spLocks noGrp="1"/>
          </p:cNvSpPr>
          <p:nvPr>
            <p:ph idx="1"/>
          </p:nvPr>
        </p:nvSpPr>
        <p:spPr>
          <a:xfrm>
            <a:off x="838200" y="1951355"/>
            <a:ext cx="10515600" cy="4351338"/>
          </a:xfrm>
        </p:spPr>
        <p:txBody>
          <a:bodyPr/>
          <a:lstStyle/>
          <a:p>
            <a:r>
              <a:rPr lang="en-US" dirty="0"/>
              <a:t>Capacity computing</a:t>
            </a:r>
          </a:p>
          <a:p>
            <a:pPr lvl="1"/>
            <a:r>
              <a:rPr lang="en-US" dirty="0"/>
              <a:t>Simultaneously computing many problems</a:t>
            </a:r>
          </a:p>
          <a:p>
            <a:pPr lvl="1"/>
            <a:r>
              <a:rPr lang="en-US" dirty="0"/>
              <a:t>Cost effective way to compute at scale</a:t>
            </a:r>
          </a:p>
          <a:p>
            <a:pPr lvl="1"/>
            <a:r>
              <a:rPr lang="en-US" dirty="0"/>
              <a:t>May reduce the time to solution</a:t>
            </a:r>
          </a:p>
          <a:p>
            <a:r>
              <a:rPr lang="en-US" dirty="0"/>
              <a:t>Scaling up</a:t>
            </a:r>
          </a:p>
          <a:p>
            <a:pPr lvl="1"/>
            <a:r>
              <a:rPr lang="en-US" dirty="0"/>
              <a:t>Vertical scaling</a:t>
            </a:r>
          </a:p>
          <a:p>
            <a:pPr lvl="1"/>
            <a:r>
              <a:rPr lang="en-US" dirty="0"/>
              <a:t>Increasing the computer resources available to a problem</a:t>
            </a:r>
          </a:p>
          <a:p>
            <a:r>
              <a:rPr lang="en-US" dirty="0"/>
              <a:t>Scaling Out</a:t>
            </a:r>
          </a:p>
          <a:p>
            <a:pPr lvl="1"/>
            <a:r>
              <a:rPr lang="en-US" dirty="0"/>
              <a:t>Horizontal scaling</a:t>
            </a:r>
          </a:p>
          <a:p>
            <a:pPr lvl="1"/>
            <a:r>
              <a:rPr lang="en-US" dirty="0"/>
              <a:t>Increasing the number of computer available for problem</a:t>
            </a:r>
          </a:p>
        </p:txBody>
      </p:sp>
    </p:spTree>
    <p:extLst>
      <p:ext uri="{BB962C8B-B14F-4D97-AF65-F5344CB8AC3E}">
        <p14:creationId xmlns:p14="http://schemas.microsoft.com/office/powerpoint/2010/main" val="2401369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D8DD-268A-3445-8520-FB9330B39230}"/>
              </a:ext>
            </a:extLst>
          </p:cNvPr>
          <p:cNvSpPr>
            <a:spLocks noGrp="1"/>
          </p:cNvSpPr>
          <p:nvPr>
            <p:ph type="title"/>
          </p:nvPr>
        </p:nvSpPr>
        <p:spPr/>
        <p:txBody>
          <a:bodyPr/>
          <a:lstStyle/>
          <a:p>
            <a:r>
              <a:rPr lang="en-US" dirty="0"/>
              <a:t>Located in Bombproof facility</a:t>
            </a:r>
          </a:p>
        </p:txBody>
      </p:sp>
      <p:sp>
        <p:nvSpPr>
          <p:cNvPr id="3" name="Content Placeholder 2">
            <a:extLst>
              <a:ext uri="{FF2B5EF4-FFF2-40B4-BE49-F238E27FC236}">
                <a16:creationId xmlns:a16="http://schemas.microsoft.com/office/drawing/2014/main" id="{45606B46-1E73-DC4E-8051-BD80DFD104F3}"/>
              </a:ext>
            </a:extLst>
          </p:cNvPr>
          <p:cNvSpPr>
            <a:spLocks noGrp="1"/>
          </p:cNvSpPr>
          <p:nvPr>
            <p:ph idx="1"/>
          </p:nvPr>
        </p:nvSpPr>
        <p:spPr/>
        <p:txBody>
          <a:bodyPr/>
          <a:lstStyle/>
          <a:p>
            <a:r>
              <a:rPr lang="en-US" dirty="0"/>
              <a:t>Citadel Campus – just south – connected to Las Vegas, </a:t>
            </a:r>
            <a:r>
              <a:rPr lang="en-US" dirty="0" err="1"/>
              <a:t>SanFransisco</a:t>
            </a:r>
            <a:r>
              <a:rPr lang="en-US" dirty="0"/>
              <a:t> (Silicon Valley)</a:t>
            </a:r>
          </a:p>
          <a:p>
            <a:r>
              <a:rPr lang="en-US" dirty="0"/>
              <a:t>25 miles east - near Tesla </a:t>
            </a:r>
          </a:p>
          <a:p>
            <a:r>
              <a:rPr lang="en-US" dirty="0"/>
              <a:t>Can take a tour – one of the best data processing center in the world</a:t>
            </a:r>
          </a:p>
        </p:txBody>
      </p:sp>
    </p:spTree>
    <p:extLst>
      <p:ext uri="{BB962C8B-B14F-4D97-AF65-F5344CB8AC3E}">
        <p14:creationId xmlns:p14="http://schemas.microsoft.com/office/powerpoint/2010/main" val="2402310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1436-20E8-9F4A-8034-E74CADAC97F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356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F7EA-54BE-AD4B-A5D0-DA448AA24BD1}"/>
              </a:ext>
            </a:extLst>
          </p:cNvPr>
          <p:cNvSpPr>
            <a:spLocks noGrp="1"/>
          </p:cNvSpPr>
          <p:nvPr>
            <p:ph type="title"/>
          </p:nvPr>
        </p:nvSpPr>
        <p:spPr/>
        <p:txBody>
          <a:bodyPr/>
          <a:lstStyle/>
          <a:p>
            <a:r>
              <a:rPr lang="en-US" dirty="0"/>
              <a:t>What to run on an HPC?	</a:t>
            </a:r>
          </a:p>
        </p:txBody>
      </p:sp>
      <p:sp>
        <p:nvSpPr>
          <p:cNvPr id="3" name="Content Placeholder 2">
            <a:extLst>
              <a:ext uri="{FF2B5EF4-FFF2-40B4-BE49-F238E27FC236}">
                <a16:creationId xmlns:a16="http://schemas.microsoft.com/office/drawing/2014/main" id="{AA5BFD1E-6615-D345-8A72-F048A0E1F173}"/>
              </a:ext>
            </a:extLst>
          </p:cNvPr>
          <p:cNvSpPr>
            <a:spLocks noGrp="1"/>
          </p:cNvSpPr>
          <p:nvPr>
            <p:ph idx="1"/>
          </p:nvPr>
        </p:nvSpPr>
        <p:spPr/>
        <p:txBody>
          <a:bodyPr/>
          <a:lstStyle/>
          <a:p>
            <a:r>
              <a:rPr lang="en-US" dirty="0"/>
              <a:t>Stable, runs on </a:t>
            </a:r>
            <a:r>
              <a:rPr lang="en-US" dirty="0" err="1"/>
              <a:t>linux</a:t>
            </a:r>
            <a:r>
              <a:rPr lang="en-US" dirty="0"/>
              <a:t>, little interaction</a:t>
            </a:r>
          </a:p>
          <a:p>
            <a:r>
              <a:rPr lang="en-US" dirty="0"/>
              <a:t>Not a substitute for your computer</a:t>
            </a:r>
          </a:p>
          <a:p>
            <a:r>
              <a:rPr lang="en-US" dirty="0"/>
              <a:t>If you have a big job that needs to be </a:t>
            </a:r>
            <a:r>
              <a:rPr lang="en-US"/>
              <a:t>done </a:t>
            </a:r>
          </a:p>
        </p:txBody>
      </p:sp>
    </p:spTree>
    <p:extLst>
      <p:ext uri="{BB962C8B-B14F-4D97-AF65-F5344CB8AC3E}">
        <p14:creationId xmlns:p14="http://schemas.microsoft.com/office/powerpoint/2010/main" val="7035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F2B3-18B7-5141-B78E-49117793B728}"/>
              </a:ext>
            </a:extLst>
          </p:cNvPr>
          <p:cNvSpPr>
            <a:spLocks noGrp="1"/>
          </p:cNvSpPr>
          <p:nvPr>
            <p:ph type="title"/>
          </p:nvPr>
        </p:nvSpPr>
        <p:spPr/>
        <p:txBody>
          <a:bodyPr/>
          <a:lstStyle/>
          <a:p>
            <a:r>
              <a:rPr lang="en-US" dirty="0"/>
              <a:t>Typical cases</a:t>
            </a:r>
          </a:p>
        </p:txBody>
      </p:sp>
      <p:sp>
        <p:nvSpPr>
          <p:cNvPr id="3" name="Content Placeholder 2">
            <a:extLst>
              <a:ext uri="{FF2B5EF4-FFF2-40B4-BE49-F238E27FC236}">
                <a16:creationId xmlns:a16="http://schemas.microsoft.com/office/drawing/2014/main" id="{106BFC96-3FAF-644E-93B5-B454281FFA97}"/>
              </a:ext>
            </a:extLst>
          </p:cNvPr>
          <p:cNvSpPr>
            <a:spLocks noGrp="1"/>
          </p:cNvSpPr>
          <p:nvPr>
            <p:ph idx="1"/>
          </p:nvPr>
        </p:nvSpPr>
        <p:spPr/>
        <p:txBody>
          <a:bodyPr/>
          <a:lstStyle/>
          <a:p>
            <a:r>
              <a:rPr lang="en-US" dirty="0"/>
              <a:t>computations need much more memory than what is available on your computer</a:t>
            </a:r>
          </a:p>
          <a:p>
            <a:r>
              <a:rPr lang="en-US" dirty="0"/>
              <a:t>the same program needs to be run multiple times (usually on different input data)</a:t>
            </a:r>
          </a:p>
          <a:p>
            <a:r>
              <a:rPr lang="en-US" dirty="0"/>
              <a:t>the program that you use takes too long to run, but it can be run faster in parallel (usually using MPI or OpenMP)</a:t>
            </a:r>
          </a:p>
          <a:p>
            <a:r>
              <a:rPr lang="en-US" dirty="0"/>
              <a:t>you need access to a GPU accelerator (your program needs to be written in a way that allows it to use your GPU).</a:t>
            </a:r>
          </a:p>
        </p:txBody>
      </p:sp>
    </p:spTree>
    <p:extLst>
      <p:ext uri="{BB962C8B-B14F-4D97-AF65-F5344CB8AC3E}">
        <p14:creationId xmlns:p14="http://schemas.microsoft.com/office/powerpoint/2010/main" val="337928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1949-79B2-A64B-99CE-7C37381033F7}"/>
              </a:ext>
            </a:extLst>
          </p:cNvPr>
          <p:cNvSpPr>
            <a:spLocks noGrp="1"/>
          </p:cNvSpPr>
          <p:nvPr>
            <p:ph type="title"/>
          </p:nvPr>
        </p:nvSpPr>
        <p:spPr/>
        <p:txBody>
          <a:bodyPr/>
          <a:lstStyle/>
          <a:p>
            <a:r>
              <a:rPr lang="en-US" dirty="0"/>
              <a:t>High Performance Computing (HPC)</a:t>
            </a:r>
          </a:p>
        </p:txBody>
      </p:sp>
      <p:sp>
        <p:nvSpPr>
          <p:cNvPr id="3" name="Content Placeholder 2">
            <a:extLst>
              <a:ext uri="{FF2B5EF4-FFF2-40B4-BE49-F238E27FC236}">
                <a16:creationId xmlns:a16="http://schemas.microsoft.com/office/drawing/2014/main" id="{353916A1-8391-0F4E-9978-39D1EA341E73}"/>
              </a:ext>
            </a:extLst>
          </p:cNvPr>
          <p:cNvSpPr>
            <a:spLocks noGrp="1"/>
          </p:cNvSpPr>
          <p:nvPr>
            <p:ph idx="1"/>
          </p:nvPr>
        </p:nvSpPr>
        <p:spPr/>
        <p:txBody>
          <a:bodyPr/>
          <a:lstStyle/>
          <a:p>
            <a:r>
              <a:rPr lang="en-US" dirty="0"/>
              <a:t>Leveraging distributed compute resources to solve complex problems with large datasets and reduces compute time</a:t>
            </a:r>
          </a:p>
          <a:p>
            <a:r>
              <a:rPr lang="en-US" dirty="0"/>
              <a:t>Submit job to a cluster manager </a:t>
            </a:r>
            <a:r>
              <a:rPr lang="en-US" dirty="0">
                <a:sym typeface="Wingdings" pitchFamily="2" charset="2"/>
              </a:rPr>
              <a:t> manager finds the necessary resources doles out the job and returns the output to the user.</a:t>
            </a:r>
            <a:endParaRPr lang="en-US" dirty="0"/>
          </a:p>
        </p:txBody>
      </p:sp>
      <p:pic>
        <p:nvPicPr>
          <p:cNvPr id="5" name="Picture 4" descr="Diagram&#10;&#10;Description automatically generated">
            <a:extLst>
              <a:ext uri="{FF2B5EF4-FFF2-40B4-BE49-F238E27FC236}">
                <a16:creationId xmlns:a16="http://schemas.microsoft.com/office/drawing/2014/main" id="{425A1B8F-31A7-2B40-8833-B6D3902E4770}"/>
              </a:ext>
            </a:extLst>
          </p:cNvPr>
          <p:cNvPicPr>
            <a:picLocks noChangeAspect="1"/>
          </p:cNvPicPr>
          <p:nvPr/>
        </p:nvPicPr>
        <p:blipFill>
          <a:blip r:embed="rId2"/>
          <a:stretch>
            <a:fillRect/>
          </a:stretch>
        </p:blipFill>
        <p:spPr>
          <a:xfrm>
            <a:off x="2434724" y="3656263"/>
            <a:ext cx="6769100" cy="2997200"/>
          </a:xfrm>
          <a:prstGeom prst="rect">
            <a:avLst/>
          </a:prstGeom>
        </p:spPr>
      </p:pic>
    </p:spTree>
    <p:extLst>
      <p:ext uri="{BB962C8B-B14F-4D97-AF65-F5344CB8AC3E}">
        <p14:creationId xmlns:p14="http://schemas.microsoft.com/office/powerpoint/2010/main" val="142600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E8F4-8716-FA4A-9F47-F13516E25E07}"/>
              </a:ext>
            </a:extLst>
          </p:cNvPr>
          <p:cNvSpPr>
            <a:spLocks noGrp="1"/>
          </p:cNvSpPr>
          <p:nvPr>
            <p:ph type="title"/>
          </p:nvPr>
        </p:nvSpPr>
        <p:spPr/>
        <p:txBody>
          <a:bodyPr/>
          <a:lstStyle/>
          <a:p>
            <a:r>
              <a:rPr lang="en-US" dirty="0"/>
              <a:t>BATCH PROCESSING</a:t>
            </a:r>
          </a:p>
        </p:txBody>
      </p:sp>
      <p:sp>
        <p:nvSpPr>
          <p:cNvPr id="3" name="Content Placeholder 2">
            <a:extLst>
              <a:ext uri="{FF2B5EF4-FFF2-40B4-BE49-F238E27FC236}">
                <a16:creationId xmlns:a16="http://schemas.microsoft.com/office/drawing/2014/main" id="{F2464504-B051-4C4C-9DDC-56830F38DA10}"/>
              </a:ext>
            </a:extLst>
          </p:cNvPr>
          <p:cNvSpPr>
            <a:spLocks noGrp="1"/>
          </p:cNvSpPr>
          <p:nvPr>
            <p:ph idx="1"/>
          </p:nvPr>
        </p:nvSpPr>
        <p:spPr/>
        <p:txBody>
          <a:bodyPr/>
          <a:lstStyle/>
          <a:p>
            <a:r>
              <a:rPr lang="en-US" dirty="0"/>
              <a:t>Jobs that can run without end user interaction, or can be scheduled to run as resources permit, are called batch jobs.</a:t>
            </a:r>
          </a:p>
        </p:txBody>
      </p:sp>
    </p:spTree>
    <p:extLst>
      <p:ext uri="{BB962C8B-B14F-4D97-AF65-F5344CB8AC3E}">
        <p14:creationId xmlns:p14="http://schemas.microsoft.com/office/powerpoint/2010/main" val="147591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9983-78BD-004F-8328-F93196BE9E32}"/>
              </a:ext>
            </a:extLst>
          </p:cNvPr>
          <p:cNvSpPr>
            <a:spLocks noGrp="1"/>
          </p:cNvSpPr>
          <p:nvPr>
            <p:ph type="title"/>
          </p:nvPr>
        </p:nvSpPr>
        <p:spPr/>
        <p:txBody>
          <a:bodyPr/>
          <a:lstStyle/>
          <a:p>
            <a:r>
              <a:rPr lang="en-US" dirty="0"/>
              <a:t>PARALLEL COMPUTING</a:t>
            </a:r>
          </a:p>
        </p:txBody>
      </p:sp>
      <p:sp>
        <p:nvSpPr>
          <p:cNvPr id="3" name="Content Placeholder 2">
            <a:extLst>
              <a:ext uri="{FF2B5EF4-FFF2-40B4-BE49-F238E27FC236}">
                <a16:creationId xmlns:a16="http://schemas.microsoft.com/office/drawing/2014/main" id="{79F29167-73CF-2644-AED2-8EE29AAA85B1}"/>
              </a:ext>
            </a:extLst>
          </p:cNvPr>
          <p:cNvSpPr>
            <a:spLocks noGrp="1"/>
          </p:cNvSpPr>
          <p:nvPr>
            <p:ph idx="1"/>
          </p:nvPr>
        </p:nvSpPr>
        <p:spPr/>
        <p:txBody>
          <a:bodyPr/>
          <a:lstStyle/>
          <a:p>
            <a:r>
              <a:rPr lang="en-US" dirty="0"/>
              <a:t>Parallel processing is a method of simultaneously breaking up and running program tasks on multiple microprocessors in order speed up performance time. </a:t>
            </a:r>
          </a:p>
          <a:p>
            <a:r>
              <a:rPr lang="en-US" dirty="0"/>
              <a:t>Parallel processing may be accomplished with a single computer that has two or more processors (</a:t>
            </a:r>
            <a:r>
              <a:rPr lang="en-US" u="sng" dirty="0">
                <a:hlinkClick r:id="rId2"/>
              </a:rPr>
              <a:t>CPUs</a:t>
            </a:r>
            <a:r>
              <a:rPr lang="en-US" dirty="0"/>
              <a:t>) or with multiple computer processors connected over a computer network. Parallel processing may also be referred to as parallel computing.</a:t>
            </a:r>
          </a:p>
        </p:txBody>
      </p:sp>
    </p:spTree>
    <p:extLst>
      <p:ext uri="{BB962C8B-B14F-4D97-AF65-F5344CB8AC3E}">
        <p14:creationId xmlns:p14="http://schemas.microsoft.com/office/powerpoint/2010/main" val="182982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2EED-1C4E-8A46-9889-E0CF8E28B1AE}"/>
              </a:ext>
            </a:extLst>
          </p:cNvPr>
          <p:cNvSpPr>
            <a:spLocks noGrp="1"/>
          </p:cNvSpPr>
          <p:nvPr>
            <p:ph type="title"/>
          </p:nvPr>
        </p:nvSpPr>
        <p:spPr/>
        <p:txBody>
          <a:bodyPr/>
          <a:lstStyle/>
          <a:p>
            <a:pPr algn="ctr"/>
            <a:r>
              <a:rPr lang="en-US" dirty="0"/>
              <a:t>Parallel Computing</a:t>
            </a:r>
          </a:p>
        </p:txBody>
      </p:sp>
      <p:pic>
        <p:nvPicPr>
          <p:cNvPr id="5" name="Picture 4" descr="Diagram&#10;&#10;Description automatically generated">
            <a:extLst>
              <a:ext uri="{FF2B5EF4-FFF2-40B4-BE49-F238E27FC236}">
                <a16:creationId xmlns:a16="http://schemas.microsoft.com/office/drawing/2014/main" id="{5D1CBC86-4DFF-7540-9414-B4C61546640B}"/>
              </a:ext>
            </a:extLst>
          </p:cNvPr>
          <p:cNvPicPr>
            <a:picLocks noChangeAspect="1"/>
          </p:cNvPicPr>
          <p:nvPr/>
        </p:nvPicPr>
        <p:blipFill>
          <a:blip r:embed="rId2"/>
          <a:stretch>
            <a:fillRect/>
          </a:stretch>
        </p:blipFill>
        <p:spPr>
          <a:xfrm>
            <a:off x="717549" y="1690688"/>
            <a:ext cx="9538113" cy="4232443"/>
          </a:xfrm>
          <a:prstGeom prst="rect">
            <a:avLst/>
          </a:prstGeom>
        </p:spPr>
      </p:pic>
    </p:spTree>
    <p:extLst>
      <p:ext uri="{BB962C8B-B14F-4D97-AF65-F5344CB8AC3E}">
        <p14:creationId xmlns:p14="http://schemas.microsoft.com/office/powerpoint/2010/main" val="410988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12618</TotalTime>
  <Words>1111</Words>
  <Application>Microsoft Macintosh PowerPoint</Application>
  <PresentationFormat>Widescreen</PresentationFormat>
  <Paragraphs>121</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vt:lpstr>
      <vt:lpstr>Courier New</vt:lpstr>
      <vt:lpstr>Office Theme</vt:lpstr>
      <vt:lpstr>Introduction to HPC</vt:lpstr>
      <vt:lpstr>What is High performance computing (HPC)</vt:lpstr>
      <vt:lpstr>When to Use Super computers</vt:lpstr>
      <vt:lpstr>What to run on an HPC? </vt:lpstr>
      <vt:lpstr>Typical cases</vt:lpstr>
      <vt:lpstr>High Performance Computing (HPC)</vt:lpstr>
      <vt:lpstr>BATCH PROCESSING</vt:lpstr>
      <vt:lpstr>PARALLEL COMPUTING</vt:lpstr>
      <vt:lpstr>Parallel Computing</vt:lpstr>
      <vt:lpstr>Cloud Computing vs. HPC</vt:lpstr>
      <vt:lpstr>Cloud computing can be slower than an HPC</vt:lpstr>
      <vt:lpstr>What to not do on an HPC</vt:lpstr>
      <vt:lpstr>HPC Day 2</vt:lpstr>
      <vt:lpstr>Goals for class</vt:lpstr>
      <vt:lpstr>High Performance Computing (HPC)</vt:lpstr>
      <vt:lpstr>High Performance Computing (HPC)</vt:lpstr>
      <vt:lpstr>How to Log in: Thursday</vt:lpstr>
      <vt:lpstr>Logging in continued</vt:lpstr>
      <vt:lpstr>Uploading data files</vt:lpstr>
      <vt:lpstr>How to log out </vt:lpstr>
      <vt:lpstr>High Performance Computing (HPC)</vt:lpstr>
      <vt:lpstr>SLURM SCHEDULER</vt:lpstr>
      <vt:lpstr>Terminal Multiplexer</vt:lpstr>
      <vt:lpstr>INTRODUCTION TO PRONGHORN</vt:lpstr>
      <vt:lpstr>UNR HPC</vt:lpstr>
      <vt:lpstr>Pronghorn</vt:lpstr>
      <vt:lpstr>Active Services</vt:lpstr>
      <vt:lpstr>PH = Batch processing</vt:lpstr>
      <vt:lpstr>Runs CentOS LINUX</vt:lpstr>
      <vt:lpstr>Located in Bombproof facility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HPC</dc:title>
  <dc:creator>Julie Allen</dc:creator>
  <cp:lastModifiedBy>Julie Allen</cp:lastModifiedBy>
  <cp:revision>7</cp:revision>
  <dcterms:created xsi:type="dcterms:W3CDTF">2022-04-14T17:53:23Z</dcterms:created>
  <dcterms:modified xsi:type="dcterms:W3CDTF">2022-04-27T17:35:31Z</dcterms:modified>
</cp:coreProperties>
</file>