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68656" autoAdjust="0"/>
  </p:normalViewPr>
  <p:slideViewPr>
    <p:cSldViewPr snapToGrid="0" snapToObjects="1">
      <p:cViewPr varScale="1">
        <p:scale>
          <a:sx n="49" d="100"/>
          <a:sy n="49" d="100"/>
        </p:scale>
        <p:origin x="19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6DE64-9853-480C-82B4-3E7155C863AD}" type="datetimeFigureOut">
              <a:rPr lang="en-CA" smtClean="0"/>
              <a:t>2019-05-16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69EA4-DC60-4902-8F00-4A95F3B44FF2}" type="slidenum">
              <a:rPr lang="en-CA" smtClean="0"/>
              <a:t>‹#›</a:t>
            </a:fld>
            <a:endParaRPr lang="en-CA"/>
          </a:p>
        </p:txBody>
      </p:sp>
    </p:spTree>
    <p:extLst>
      <p:ext uri="{BB962C8B-B14F-4D97-AF65-F5344CB8AC3E}">
        <p14:creationId xmlns:p14="http://schemas.microsoft.com/office/powerpoint/2010/main" val="135854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chose to do our term project on frisbees because even though they are simple to use and that anyone can use them, the physics behind the flight of a frisbee is not as simple. </a:t>
            </a:r>
          </a:p>
          <a:p>
            <a:r>
              <a:rPr lang="en-CA" dirty="0"/>
              <a:t>With the rise of sports like ultimate frisbee and disk golf where the accuracy of shots as well as the distance at which it lands are important, we were wondering at which angle a frisbee should be thrown in order to reach a maximum distance. It is also easy to verify because a lot of researches are available to us and also many people have actually tried this experiment.</a:t>
            </a:r>
          </a:p>
          <a:p>
            <a:endParaRPr lang="en-CA" dirty="0"/>
          </a:p>
        </p:txBody>
      </p:sp>
      <p:sp>
        <p:nvSpPr>
          <p:cNvPr id="4" name="Slide Number Placeholder 3"/>
          <p:cNvSpPr>
            <a:spLocks noGrp="1"/>
          </p:cNvSpPr>
          <p:nvPr>
            <p:ph type="sldNum" sz="quarter" idx="5"/>
          </p:nvPr>
        </p:nvSpPr>
        <p:spPr/>
        <p:txBody>
          <a:bodyPr/>
          <a:lstStyle/>
          <a:p>
            <a:fld id="{19869EA4-DC60-4902-8F00-4A95F3B44FF2}" type="slidenum">
              <a:rPr lang="en-CA" smtClean="0"/>
              <a:t>2</a:t>
            </a:fld>
            <a:endParaRPr lang="en-CA"/>
          </a:p>
        </p:txBody>
      </p:sp>
    </p:spTree>
    <p:extLst>
      <p:ext uri="{BB962C8B-B14F-4D97-AF65-F5344CB8AC3E}">
        <p14:creationId xmlns:p14="http://schemas.microsoft.com/office/powerpoint/2010/main" val="110982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our term project being an optimization, we used the golden search method which we already used previously this semester.</a:t>
            </a:r>
          </a:p>
          <a:p>
            <a:r>
              <a:rPr lang="en-CA" dirty="0"/>
              <a:t>The golden search allowed us to find the optimal angle of throw by taking in the distance reached as the angles it provided. Since we used it to find a minimum, we had to use the inverse function of the throw</a:t>
            </a:r>
          </a:p>
          <a:p>
            <a:r>
              <a:rPr lang="en-CA" dirty="0"/>
              <a:t> to find the maximum angle. </a:t>
            </a:r>
          </a:p>
          <a:p>
            <a:r>
              <a:rPr lang="en-CA" dirty="0"/>
              <a:t>To calculate the distance each throw generated, we used the </a:t>
            </a:r>
            <a:r>
              <a:rPr lang="en-CA" dirty="0" err="1"/>
              <a:t>euler’s</a:t>
            </a:r>
            <a:r>
              <a:rPr lang="en-CA" dirty="0"/>
              <a:t> method which takes into account the acceleration, the velocity, the angle, as well as the distance of the frisbee over time.</a:t>
            </a:r>
          </a:p>
        </p:txBody>
      </p:sp>
      <p:sp>
        <p:nvSpPr>
          <p:cNvPr id="4" name="Slide Number Placeholder 3"/>
          <p:cNvSpPr>
            <a:spLocks noGrp="1"/>
          </p:cNvSpPr>
          <p:nvPr>
            <p:ph type="sldNum" sz="quarter" idx="5"/>
          </p:nvPr>
        </p:nvSpPr>
        <p:spPr/>
        <p:txBody>
          <a:bodyPr/>
          <a:lstStyle/>
          <a:p>
            <a:fld id="{19869EA4-DC60-4902-8F00-4A95F3B44FF2}" type="slidenum">
              <a:rPr lang="en-CA" smtClean="0"/>
              <a:t>3</a:t>
            </a:fld>
            <a:endParaRPr lang="en-CA"/>
          </a:p>
        </p:txBody>
      </p:sp>
    </p:spTree>
    <p:extLst>
      <p:ext uri="{BB962C8B-B14F-4D97-AF65-F5344CB8AC3E}">
        <p14:creationId xmlns:p14="http://schemas.microsoft.com/office/powerpoint/2010/main" val="38354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Equations</a:t>
            </a:r>
          </a:p>
          <a:p>
            <a:r>
              <a:rPr lang="en-CA" dirty="0"/>
              <a:t>Fluid mechanics (</a:t>
            </a:r>
          </a:p>
          <a:p>
            <a:r>
              <a:rPr lang="en-CA" dirty="0"/>
              <a:t>We assumed that the average velocity of throw to be 14 m/s</a:t>
            </a:r>
          </a:p>
          <a:p>
            <a:endParaRPr lang="en-CA" dirty="0"/>
          </a:p>
          <a:p>
            <a:r>
              <a:rPr lang="en-CA" dirty="0"/>
              <a:t>So, to be able to calculate the acceleration of the frisbee over time, different factors have to be taken into account:</a:t>
            </a:r>
          </a:p>
          <a:p>
            <a:r>
              <a:rPr lang="en-CA" dirty="0"/>
              <a:t>The drag force is a force parallel to the velocity of the frisbee but in opposite direction whereas the lift for is perpendicular to the velocity.</a:t>
            </a:r>
          </a:p>
          <a:p>
            <a:r>
              <a:rPr lang="en-CA" dirty="0"/>
              <a:t>Both forces are influence by the </a:t>
            </a:r>
          </a:p>
        </p:txBody>
      </p:sp>
      <p:sp>
        <p:nvSpPr>
          <p:cNvPr id="4" name="Slide Number Placeholder 3"/>
          <p:cNvSpPr>
            <a:spLocks noGrp="1"/>
          </p:cNvSpPr>
          <p:nvPr>
            <p:ph type="sldNum" sz="quarter" idx="5"/>
          </p:nvPr>
        </p:nvSpPr>
        <p:spPr/>
        <p:txBody>
          <a:bodyPr/>
          <a:lstStyle/>
          <a:p>
            <a:fld id="{19869EA4-DC60-4902-8F00-4A95F3B44FF2}" type="slidenum">
              <a:rPr lang="en-CA" smtClean="0"/>
              <a:t>4</a:t>
            </a:fld>
            <a:endParaRPr lang="en-CA"/>
          </a:p>
        </p:txBody>
      </p:sp>
    </p:spTree>
    <p:extLst>
      <p:ext uri="{BB962C8B-B14F-4D97-AF65-F5344CB8AC3E}">
        <p14:creationId xmlns:p14="http://schemas.microsoft.com/office/powerpoint/2010/main" val="318075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dirty="0"/>
              <a:t>We took the x and y values for the optimal angle and plot a graph to illustrate the Frisbee’s trajectory. </a:t>
            </a:r>
          </a:p>
          <a:p>
            <a:r>
              <a:rPr lang="en-CA" noProof="0" dirty="0"/>
              <a:t>Which means that when thrown at an angle of _____, the frisbee reached a distance of ____ meters</a:t>
            </a:r>
          </a:p>
        </p:txBody>
      </p:sp>
      <p:sp>
        <p:nvSpPr>
          <p:cNvPr id="4" name="Slide Number Placeholder 3"/>
          <p:cNvSpPr>
            <a:spLocks noGrp="1"/>
          </p:cNvSpPr>
          <p:nvPr>
            <p:ph type="sldNum" sz="quarter" idx="5"/>
          </p:nvPr>
        </p:nvSpPr>
        <p:spPr/>
        <p:txBody>
          <a:bodyPr/>
          <a:lstStyle/>
          <a:p>
            <a:fld id="{19869EA4-DC60-4902-8F00-4A95F3B44FF2}" type="slidenum">
              <a:rPr lang="en-CA" smtClean="0"/>
              <a:t>5</a:t>
            </a:fld>
            <a:endParaRPr lang="en-CA"/>
          </a:p>
        </p:txBody>
      </p:sp>
    </p:spTree>
    <p:extLst>
      <p:ext uri="{BB962C8B-B14F-4D97-AF65-F5344CB8AC3E}">
        <p14:creationId xmlns:p14="http://schemas.microsoft.com/office/powerpoint/2010/main" val="1222343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885C-A19E-234A-84A1-400122C6385E}"/>
              </a:ext>
            </a:extLst>
          </p:cNvPr>
          <p:cNvSpPr>
            <a:spLocks noGrp="1"/>
          </p:cNvSpPr>
          <p:nvPr>
            <p:ph type="ctrTitle"/>
          </p:nvPr>
        </p:nvSpPr>
        <p:spPr/>
        <p:txBody>
          <a:bodyPr/>
          <a:lstStyle/>
          <a:p>
            <a:r>
              <a:rPr lang="fr-CA" dirty="0"/>
              <a:t>frisbee</a:t>
            </a:r>
          </a:p>
        </p:txBody>
      </p:sp>
      <p:sp>
        <p:nvSpPr>
          <p:cNvPr id="3" name="Subtitle 2">
            <a:extLst>
              <a:ext uri="{FF2B5EF4-FFF2-40B4-BE49-F238E27FC236}">
                <a16:creationId xmlns:a16="http://schemas.microsoft.com/office/drawing/2014/main" id="{242C6240-427D-C147-AA65-292758150C86}"/>
              </a:ext>
            </a:extLst>
          </p:cNvPr>
          <p:cNvSpPr>
            <a:spLocks noGrp="1"/>
          </p:cNvSpPr>
          <p:nvPr>
            <p:ph type="subTitle" idx="1"/>
          </p:nvPr>
        </p:nvSpPr>
        <p:spPr/>
        <p:txBody>
          <a:bodyPr/>
          <a:lstStyle/>
          <a:p>
            <a:r>
              <a:rPr lang="fr-CA" dirty="0"/>
              <a:t>By dahomee forgues and julie-maude viel</a:t>
            </a:r>
          </a:p>
        </p:txBody>
      </p:sp>
    </p:spTree>
    <p:extLst>
      <p:ext uri="{BB962C8B-B14F-4D97-AF65-F5344CB8AC3E}">
        <p14:creationId xmlns:p14="http://schemas.microsoft.com/office/powerpoint/2010/main" val="1993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45A9-040D-9342-9BE4-2E8E2216EF7E}"/>
              </a:ext>
            </a:extLst>
          </p:cNvPr>
          <p:cNvSpPr>
            <a:spLocks noGrp="1"/>
          </p:cNvSpPr>
          <p:nvPr>
            <p:ph type="title"/>
          </p:nvPr>
        </p:nvSpPr>
        <p:spPr>
          <a:xfrm>
            <a:off x="705987" y="582589"/>
            <a:ext cx="4585334" cy="1453363"/>
          </a:xfrm>
        </p:spPr>
        <p:txBody>
          <a:bodyPr vert="horz" lIns="91440" tIns="45720" rIns="91440" bIns="45720" rtlCol="0" anchor="ctr">
            <a:noAutofit/>
          </a:bodyPr>
          <a:lstStyle/>
          <a:p>
            <a:r>
              <a:rPr lang="en-US" sz="5400" b="1" dirty="0"/>
              <a:t>our project</a:t>
            </a:r>
          </a:p>
        </p:txBody>
      </p:sp>
      <p:sp>
        <p:nvSpPr>
          <p:cNvPr id="4" name="TextBox 3">
            <a:extLst>
              <a:ext uri="{FF2B5EF4-FFF2-40B4-BE49-F238E27FC236}">
                <a16:creationId xmlns:a16="http://schemas.microsoft.com/office/drawing/2014/main" id="{FA42259C-A507-0140-85BA-7E0638FE1B35}"/>
              </a:ext>
            </a:extLst>
          </p:cNvPr>
          <p:cNvSpPr txBox="1"/>
          <p:nvPr/>
        </p:nvSpPr>
        <p:spPr>
          <a:xfrm>
            <a:off x="125263" y="2305775"/>
            <a:ext cx="5411243" cy="3067532"/>
          </a:xfrm>
          <a:prstGeom prst="rect">
            <a:avLst/>
          </a:prstGeom>
        </p:spPr>
        <p:txBody>
          <a:bodyPr vert="horz" lIns="91440" tIns="45720" rIns="91440" bIns="45720" rtlCol="0" anchor="ctr">
            <a:noAutofit/>
          </a:bodyPr>
          <a:lstStyle/>
          <a:p>
            <a:pPr marL="285750" indent="-285750">
              <a:spcAft>
                <a:spcPts val="1000"/>
              </a:spcAft>
              <a:buClr>
                <a:schemeClr val="tx1"/>
              </a:buClr>
              <a:buSzPct val="100000"/>
              <a:buFont typeface="Arial"/>
              <a:buChar char="•"/>
            </a:pPr>
            <a:r>
              <a:rPr lang="en-CA" sz="3600" dirty="0">
                <a:latin typeface="Bell MT" panose="02020503060305020303" pitchFamily="18" charset="77"/>
              </a:rPr>
              <a:t>At which angle should we throw a frisbee in order to reach a maximum distance?</a:t>
            </a:r>
          </a:p>
          <a:p>
            <a:pPr marL="285750" indent="-285750">
              <a:spcAft>
                <a:spcPts val="1000"/>
              </a:spcAft>
              <a:buClr>
                <a:schemeClr val="tx1"/>
              </a:buClr>
              <a:buSzPct val="100000"/>
              <a:buFont typeface="Arial"/>
              <a:buChar char="•"/>
            </a:pPr>
            <a:r>
              <a:rPr lang="en-US" sz="3600" dirty="0">
                <a:latin typeface="Bell MT" panose="02020503060305020303" pitchFamily="18" charset="77"/>
              </a:rPr>
              <a:t> Rise of sports using it</a:t>
            </a:r>
          </a:p>
          <a:p>
            <a:pPr marL="285750" indent="-285750">
              <a:spcAft>
                <a:spcPts val="1000"/>
              </a:spcAft>
              <a:buClr>
                <a:schemeClr val="tx1"/>
              </a:buClr>
              <a:buSzPct val="100000"/>
              <a:buFont typeface="Arial"/>
              <a:buChar char="•"/>
            </a:pPr>
            <a:r>
              <a:rPr lang="en-US" sz="3600" dirty="0">
                <a:latin typeface="Bell MT" panose="02020503060305020303" pitchFamily="18" charset="77"/>
              </a:rPr>
              <a:t> Data we can easily verify</a:t>
            </a:r>
          </a:p>
        </p:txBody>
      </p:sp>
      <p:pic>
        <p:nvPicPr>
          <p:cNvPr id="8" name="Picture 7">
            <a:extLst>
              <a:ext uri="{FF2B5EF4-FFF2-40B4-BE49-F238E27FC236}">
                <a16:creationId xmlns:a16="http://schemas.microsoft.com/office/drawing/2014/main" id="{C7B15AB8-E535-AA4E-9FB8-9D8B854ACB1B}"/>
              </a:ext>
            </a:extLst>
          </p:cNvPr>
          <p:cNvPicPr>
            <a:picLocks noChangeAspect="1"/>
          </p:cNvPicPr>
          <p:nvPr/>
        </p:nvPicPr>
        <p:blipFill>
          <a:blip r:embed="rId4"/>
          <a:stretch>
            <a:fillRect/>
          </a:stretch>
        </p:blipFill>
        <p:spPr>
          <a:xfrm>
            <a:off x="5536506" y="1317933"/>
            <a:ext cx="6442552" cy="4697692"/>
          </a:xfrm>
          <a:prstGeom prst="rect">
            <a:avLst/>
          </a:prstGeom>
        </p:spPr>
      </p:pic>
    </p:spTree>
    <p:extLst>
      <p:ext uri="{BB962C8B-B14F-4D97-AF65-F5344CB8AC3E}">
        <p14:creationId xmlns:p14="http://schemas.microsoft.com/office/powerpoint/2010/main" val="12877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0E87-E316-C245-B17B-D0F04A8AEBCC}"/>
              </a:ext>
            </a:extLst>
          </p:cNvPr>
          <p:cNvSpPr>
            <a:spLocks noGrp="1"/>
          </p:cNvSpPr>
          <p:nvPr>
            <p:ph type="title"/>
          </p:nvPr>
        </p:nvSpPr>
        <p:spPr/>
        <p:txBody>
          <a:bodyPr>
            <a:normAutofit/>
          </a:bodyPr>
          <a:lstStyle/>
          <a:p>
            <a:r>
              <a:rPr lang="fr-CA" sz="5400" b="1" dirty="0"/>
              <a:t>Model</a:t>
            </a:r>
          </a:p>
        </p:txBody>
      </p:sp>
      <p:sp>
        <p:nvSpPr>
          <p:cNvPr id="3" name="Content Placeholder 2">
            <a:extLst>
              <a:ext uri="{FF2B5EF4-FFF2-40B4-BE49-F238E27FC236}">
                <a16:creationId xmlns:a16="http://schemas.microsoft.com/office/drawing/2014/main" id="{0DEF2E00-0C15-C54B-9E19-4CF4D2631D2B}"/>
              </a:ext>
            </a:extLst>
          </p:cNvPr>
          <p:cNvSpPr>
            <a:spLocks noGrp="1"/>
          </p:cNvSpPr>
          <p:nvPr>
            <p:ph idx="1"/>
          </p:nvPr>
        </p:nvSpPr>
        <p:spPr/>
        <p:txBody>
          <a:bodyPr>
            <a:normAutofit/>
          </a:bodyPr>
          <a:lstStyle/>
          <a:p>
            <a:r>
              <a:rPr lang="en-CA" sz="3600" dirty="0">
                <a:latin typeface="Bell MT" panose="02020503060305020303" pitchFamily="18" charset="77"/>
              </a:rPr>
              <a:t>Euler’s method</a:t>
            </a:r>
          </a:p>
          <a:p>
            <a:r>
              <a:rPr lang="en-CA" sz="3600" dirty="0">
                <a:latin typeface="Bell MT" panose="02020503060305020303" pitchFamily="18" charset="77"/>
              </a:rPr>
              <a:t>Golden search</a:t>
            </a:r>
          </a:p>
          <a:p>
            <a:r>
              <a:rPr lang="en-CA" sz="3600" dirty="0">
                <a:latin typeface="Bell MT" panose="02020503060305020303" pitchFamily="18" charset="77"/>
              </a:rPr>
              <a:t>Optimization</a:t>
            </a:r>
          </a:p>
          <a:p>
            <a:endParaRPr lang="fr-CA" sz="3600" dirty="0"/>
          </a:p>
        </p:txBody>
      </p:sp>
    </p:spTree>
    <p:extLst>
      <p:ext uri="{BB962C8B-B14F-4D97-AF65-F5344CB8AC3E}">
        <p14:creationId xmlns:p14="http://schemas.microsoft.com/office/powerpoint/2010/main" val="4855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F07-6859-4D8D-9095-5B29A9FDF93E}"/>
              </a:ext>
            </a:extLst>
          </p:cNvPr>
          <p:cNvSpPr>
            <a:spLocks noGrp="1"/>
          </p:cNvSpPr>
          <p:nvPr>
            <p:ph type="title"/>
          </p:nvPr>
        </p:nvSpPr>
        <p:spPr>
          <a:xfrm>
            <a:off x="1310547" y="626281"/>
            <a:ext cx="3979205" cy="1453363"/>
          </a:xfrm>
        </p:spPr>
        <p:txBody>
          <a:bodyPr>
            <a:normAutofit/>
          </a:bodyPr>
          <a:lstStyle/>
          <a:p>
            <a:r>
              <a:rPr lang="en-CA" sz="5400" b="1" dirty="0"/>
              <a:t>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F990FB-AA43-424D-8E46-60307114A20D}"/>
                  </a:ext>
                </a:extLst>
              </p:cNvPr>
              <p:cNvSpPr>
                <a:spLocks noGrp="1"/>
              </p:cNvSpPr>
              <p:nvPr>
                <p:ph idx="1"/>
              </p:nvPr>
            </p:nvSpPr>
            <p:spPr>
              <a:xfrm>
                <a:off x="802178" y="2261420"/>
                <a:ext cx="4002936" cy="3637935"/>
              </a:xfrm>
            </p:spPr>
            <p:txBody>
              <a:bodyPr>
                <a:normAutofit/>
              </a:bodyPr>
              <a:lstStyle/>
              <a:p>
                <a:r>
                  <a:rPr lang="en-CA" sz="3600" dirty="0">
                    <a:latin typeface="Bell MT" panose="02020503060305020303" pitchFamily="18" charset="77"/>
                  </a:rPr>
                  <a:t>Drag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𝐹𝑑</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𝐶𝑑</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oMath>
                  </m:oMathPara>
                </a14:m>
                <a:endParaRPr lang="en-CA" sz="2800" dirty="0"/>
              </a:p>
              <a:p>
                <a:r>
                  <a:rPr lang="en-CA" sz="3600" dirty="0">
                    <a:latin typeface="Bell MT" panose="02020503060305020303" pitchFamily="18" charset="77"/>
                  </a:rPr>
                  <a:t>Lift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𝐹𝑙</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𝐶𝑙</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r>
                        <a:rPr lang="en-CA" sz="2800" i="1">
                          <a:latin typeface="Cambria Math" panose="02040503050406030204" pitchFamily="18" charset="0"/>
                        </a:rPr>
                        <m:t> </m:t>
                      </m:r>
                    </m:oMath>
                  </m:oMathPara>
                </a14:m>
                <a:endParaRPr lang="en-CA" sz="3000" dirty="0"/>
              </a:p>
              <a:p>
                <a:endParaRPr lang="en-CA" sz="3600" dirty="0"/>
              </a:p>
            </p:txBody>
          </p:sp>
        </mc:Choice>
        <mc:Fallback xmlns="">
          <p:sp>
            <p:nvSpPr>
              <p:cNvPr id="3" name="Content Placeholder 2">
                <a:extLst>
                  <a:ext uri="{FF2B5EF4-FFF2-40B4-BE49-F238E27FC236}">
                    <a16:creationId xmlns:a16="http://schemas.microsoft.com/office/drawing/2014/main" id="{E6F990FB-AA43-424D-8E46-60307114A20D}"/>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4"/>
                <a:stretch>
                  <a:fillRect l="-4114" t="-5208"/>
                </a:stretch>
              </a:blipFill>
            </p:spPr>
            <p:txBody>
              <a:bodyPr/>
              <a:lstStyle/>
              <a:p>
                <a:r>
                  <a:rPr lang="fr-CA">
                    <a:noFill/>
                  </a:rPr>
                  <a:t> </a:t>
                </a:r>
              </a:p>
            </p:txBody>
          </p:sp>
        </mc:Fallback>
      </mc:AlternateContent>
      <p:pic>
        <p:nvPicPr>
          <p:cNvPr id="4" name="Picture 3">
            <a:extLst>
              <a:ext uri="{FF2B5EF4-FFF2-40B4-BE49-F238E27FC236}">
                <a16:creationId xmlns:a16="http://schemas.microsoft.com/office/drawing/2014/main" id="{40C254CC-8756-45DC-9D51-A8FCEC6C81D7}"/>
              </a:ext>
            </a:extLst>
          </p:cNvPr>
          <p:cNvPicPr/>
          <p:nvPr/>
        </p:nvPicPr>
        <p:blipFill>
          <a:blip r:embed="rId5">
            <a:extLst>
              <a:ext uri="{28A0092B-C50C-407E-A947-70E740481C1C}">
                <a14:useLocalDpi xmlns:a14="http://schemas.microsoft.com/office/drawing/2010/main" val="0"/>
              </a:ext>
            </a:extLst>
          </a:blip>
          <a:stretch>
            <a:fillRect/>
          </a:stretch>
        </p:blipFill>
        <p:spPr>
          <a:xfrm>
            <a:off x="5289752" y="1352963"/>
            <a:ext cx="6095593" cy="3989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114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CB8-BE40-C244-8F11-ECF5F352EEF9}"/>
              </a:ext>
            </a:extLst>
          </p:cNvPr>
          <p:cNvSpPr>
            <a:spLocks noGrp="1"/>
          </p:cNvSpPr>
          <p:nvPr>
            <p:ph type="title"/>
          </p:nvPr>
        </p:nvSpPr>
        <p:spPr>
          <a:xfrm>
            <a:off x="406185" y="645393"/>
            <a:ext cx="3979205" cy="1453363"/>
          </a:xfrm>
        </p:spPr>
        <p:txBody>
          <a:bodyPr>
            <a:normAutofit/>
          </a:bodyPr>
          <a:lstStyle/>
          <a:p>
            <a:r>
              <a:rPr lang="en-CA" sz="5400" b="1" dirty="0"/>
              <a:t>Results</a:t>
            </a:r>
          </a:p>
        </p:txBody>
      </p:sp>
      <p:pic>
        <p:nvPicPr>
          <p:cNvPr id="8" name="Content Placeholder 4">
            <a:extLst>
              <a:ext uri="{FF2B5EF4-FFF2-40B4-BE49-F238E27FC236}">
                <a16:creationId xmlns:a16="http://schemas.microsoft.com/office/drawing/2014/main" id="{9184066E-3C38-844C-86D4-7C0459C0A4A4}"/>
              </a:ext>
            </a:extLst>
          </p:cNvPr>
          <p:cNvPicPr>
            <a:picLocks noChangeAspect="1"/>
          </p:cNvPicPr>
          <p:nvPr/>
        </p:nvPicPr>
        <p:blipFill>
          <a:blip r:embed="rId4"/>
          <a:stretch>
            <a:fillRect/>
          </a:stretch>
        </p:blipFill>
        <p:spPr>
          <a:xfrm>
            <a:off x="3682992" y="637490"/>
            <a:ext cx="7787706" cy="5412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04528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397</Words>
  <Application>Microsoft Office PowerPoint</Application>
  <PresentationFormat>Widescreen</PresentationFormat>
  <Paragraphs>36</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Bell MT</vt:lpstr>
      <vt:lpstr>Calibri</vt:lpstr>
      <vt:lpstr>Calibri Light</vt:lpstr>
      <vt:lpstr>Cambria Math</vt:lpstr>
      <vt:lpstr>Celestial</vt:lpstr>
      <vt:lpstr>frisbee</vt:lpstr>
      <vt:lpstr>our project</vt:lpstr>
      <vt:lpstr>Model</vt:lpstr>
      <vt:lpstr>Theory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frisbee</dc:title>
  <dc:creator>Dahomée Forgues</dc:creator>
  <cp:lastModifiedBy>Julie-Maude Viel</cp:lastModifiedBy>
  <cp:revision>2</cp:revision>
  <dcterms:created xsi:type="dcterms:W3CDTF">2019-05-16T21:26:59Z</dcterms:created>
  <dcterms:modified xsi:type="dcterms:W3CDTF">2019-05-16T21:59:38Z</dcterms:modified>
</cp:coreProperties>
</file>