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BC5812-B499-410C-BF28-BA78F0519BE5}" v="4" dt="2020-10-12T22:26:19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dy Daniel" userId="704939774605efb9" providerId="LiveId" clId="{34BC5812-B499-410C-BF28-BA78F0519BE5}"/>
    <pc:docChg chg="modSld">
      <pc:chgData name="Jody Daniel" userId="704939774605efb9" providerId="LiveId" clId="{34BC5812-B499-410C-BF28-BA78F0519BE5}" dt="2020-10-12T22:26:19.275" v="4" actId="20577"/>
      <pc:docMkLst>
        <pc:docMk/>
      </pc:docMkLst>
      <pc:sldChg chg="modSp mod">
        <pc:chgData name="Jody Daniel" userId="704939774605efb9" providerId="LiveId" clId="{34BC5812-B499-410C-BF28-BA78F0519BE5}" dt="2020-10-12T22:26:19.275" v="4" actId="20577"/>
        <pc:sldMkLst>
          <pc:docMk/>
          <pc:sldMk cId="1841269621" sldId="256"/>
        </pc:sldMkLst>
        <pc:spChg chg="mod">
          <ac:chgData name="Jody Daniel" userId="704939774605efb9" providerId="LiveId" clId="{34BC5812-B499-410C-BF28-BA78F0519BE5}" dt="2020-10-12T22:26:19.275" v="4" actId="20577"/>
          <ac:spMkLst>
            <pc:docMk/>
            <pc:sldMk cId="1841269621" sldId="256"/>
            <ac:spMk id="46" creationId="{201B4B3E-CF4F-41B4-B6AD-ADECC11582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D4D2-9CFE-4963-A515-BCF3AC927D8A}" type="datetimeFigureOut">
              <a:rPr lang="en-CA" smtClean="0"/>
              <a:t>2020-10-12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B278-31B4-4E63-9AB8-57E88CB38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375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D4D2-9CFE-4963-A515-BCF3AC927D8A}" type="datetimeFigureOut">
              <a:rPr lang="en-CA" smtClean="0"/>
              <a:t>2020-10-12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B278-31B4-4E63-9AB8-57E88CB38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930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D4D2-9CFE-4963-A515-BCF3AC927D8A}" type="datetimeFigureOut">
              <a:rPr lang="en-CA" smtClean="0"/>
              <a:t>2020-10-12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B278-31B4-4E63-9AB8-57E88CB38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663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D4D2-9CFE-4963-A515-BCF3AC927D8A}" type="datetimeFigureOut">
              <a:rPr lang="en-CA" smtClean="0"/>
              <a:t>2020-10-12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B278-31B4-4E63-9AB8-57E88CB38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643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D4D2-9CFE-4963-A515-BCF3AC927D8A}" type="datetimeFigureOut">
              <a:rPr lang="en-CA" smtClean="0"/>
              <a:t>2020-10-12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B278-31B4-4E63-9AB8-57E88CB38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833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D4D2-9CFE-4963-A515-BCF3AC927D8A}" type="datetimeFigureOut">
              <a:rPr lang="en-CA" smtClean="0"/>
              <a:t>2020-10-12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B278-31B4-4E63-9AB8-57E88CB38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65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D4D2-9CFE-4963-A515-BCF3AC927D8A}" type="datetimeFigureOut">
              <a:rPr lang="en-CA" smtClean="0"/>
              <a:t>2020-10-12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B278-31B4-4E63-9AB8-57E88CB38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697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D4D2-9CFE-4963-A515-BCF3AC927D8A}" type="datetimeFigureOut">
              <a:rPr lang="en-CA" smtClean="0"/>
              <a:t>2020-10-12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B278-31B4-4E63-9AB8-57E88CB38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569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D4D2-9CFE-4963-A515-BCF3AC927D8A}" type="datetimeFigureOut">
              <a:rPr lang="en-CA" smtClean="0"/>
              <a:t>2020-10-12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B278-31B4-4E63-9AB8-57E88CB38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66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D4D2-9CFE-4963-A515-BCF3AC927D8A}" type="datetimeFigureOut">
              <a:rPr lang="en-CA" smtClean="0"/>
              <a:t>2020-10-12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B278-31B4-4E63-9AB8-57E88CB38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58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D4D2-9CFE-4963-A515-BCF3AC927D8A}" type="datetimeFigureOut">
              <a:rPr lang="en-CA" smtClean="0"/>
              <a:t>2020-10-12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B278-31B4-4E63-9AB8-57E88CB38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749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D4D2-9CFE-4963-A515-BCF3AC927D8A}" type="datetimeFigureOut">
              <a:rPr lang="en-CA" smtClean="0"/>
              <a:t>2020-10-12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1B278-31B4-4E63-9AB8-57E88CB38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160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0338" y="-658419"/>
            <a:ext cx="2491398" cy="7474194"/>
            <a:chOff x="2462630" y="-616194"/>
            <a:chExt cx="2491398" cy="7474194"/>
          </a:xfrm>
        </p:grpSpPr>
        <p:sp>
          <p:nvSpPr>
            <p:cNvPr id="20" name="Isosceles Triangle 19"/>
            <p:cNvSpPr>
              <a:spLocks noChangeAspect="1"/>
            </p:cNvSpPr>
            <p:nvPr/>
          </p:nvSpPr>
          <p:spPr>
            <a:xfrm>
              <a:off x="2462630" y="-616194"/>
              <a:ext cx="2491398" cy="7474194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Isosceles Triangle 10"/>
            <p:cNvSpPr>
              <a:spLocks noChangeAspect="1"/>
            </p:cNvSpPr>
            <p:nvPr/>
          </p:nvSpPr>
          <p:spPr>
            <a:xfrm>
              <a:off x="2669209" y="451548"/>
              <a:ext cx="2135484" cy="6406452"/>
            </a:xfrm>
            <a:prstGeom prst="triangle">
              <a:avLst/>
            </a:prstGeom>
            <a:solidFill>
              <a:srgbClr val="3333FF">
                <a:alpha val="40000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Isosceles Triangle 9"/>
            <p:cNvSpPr>
              <a:spLocks noChangeAspect="1"/>
            </p:cNvSpPr>
            <p:nvPr/>
          </p:nvSpPr>
          <p:spPr>
            <a:xfrm>
              <a:off x="2847166" y="1519290"/>
              <a:ext cx="1779570" cy="5338710"/>
            </a:xfrm>
            <a:prstGeom prst="triangle">
              <a:avLst/>
            </a:prstGeom>
            <a:solidFill>
              <a:srgbClr val="3333FF">
                <a:alpha val="40000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Isosceles Triangle 7"/>
            <p:cNvSpPr>
              <a:spLocks noChangeAspect="1"/>
            </p:cNvSpPr>
            <p:nvPr/>
          </p:nvSpPr>
          <p:spPr>
            <a:xfrm>
              <a:off x="3210451" y="3699000"/>
              <a:ext cx="1053000" cy="3159000"/>
            </a:xfrm>
            <a:prstGeom prst="triangle">
              <a:avLst/>
            </a:prstGeom>
            <a:solidFill>
              <a:srgbClr val="3333FF">
                <a:alpha val="40000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Isosceles Triangle 8"/>
            <p:cNvSpPr>
              <a:spLocks noChangeAspect="1"/>
            </p:cNvSpPr>
            <p:nvPr/>
          </p:nvSpPr>
          <p:spPr>
            <a:xfrm>
              <a:off x="3052501" y="2751300"/>
              <a:ext cx="1368900" cy="4106700"/>
            </a:xfrm>
            <a:prstGeom prst="triangle">
              <a:avLst/>
            </a:prstGeom>
            <a:solidFill>
              <a:srgbClr val="3333FF">
                <a:alpha val="40000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Isosceles Triangle 6"/>
            <p:cNvSpPr>
              <a:spLocks noChangeAspect="1"/>
            </p:cNvSpPr>
            <p:nvPr/>
          </p:nvSpPr>
          <p:spPr>
            <a:xfrm>
              <a:off x="3331951" y="4428000"/>
              <a:ext cx="810000" cy="2430000"/>
            </a:xfrm>
            <a:prstGeom prst="triangle">
              <a:avLst/>
            </a:prstGeom>
            <a:solidFill>
              <a:srgbClr val="3333FF">
                <a:alpha val="40000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Isosceles Triangle 5"/>
            <p:cNvSpPr>
              <a:spLocks noChangeAspect="1"/>
            </p:cNvSpPr>
            <p:nvPr/>
          </p:nvSpPr>
          <p:spPr>
            <a:xfrm>
              <a:off x="3456425" y="5238000"/>
              <a:ext cx="540000" cy="1620000"/>
            </a:xfrm>
            <a:prstGeom prst="triangl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Isosceles Triangle 3"/>
            <p:cNvSpPr/>
            <p:nvPr/>
          </p:nvSpPr>
          <p:spPr>
            <a:xfrm>
              <a:off x="3549768" y="5778000"/>
              <a:ext cx="360000" cy="1080000"/>
            </a:xfrm>
            <a:prstGeom prst="triangl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85661" y="5190124"/>
            <a:ext cx="1221418" cy="1621725"/>
            <a:chOff x="855292" y="4804650"/>
            <a:chExt cx="1221418" cy="1621725"/>
          </a:xfrm>
        </p:grpSpPr>
        <p:sp>
          <p:nvSpPr>
            <p:cNvPr id="13" name="TextBox 12"/>
            <p:cNvSpPr txBox="1"/>
            <p:nvPr/>
          </p:nvSpPr>
          <p:spPr>
            <a:xfrm rot="16874173">
              <a:off x="734105" y="4925837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2012</a:t>
              </a:r>
              <a:endParaRPr lang="en-CA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 rot="16874173">
              <a:off x="889570" y="5074811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2011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6874173">
              <a:off x="1038905" y="5230637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2010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874173">
              <a:off x="1200857" y="5412915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2009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6874173">
              <a:off x="1329467" y="5507884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2008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874173">
              <a:off x="1447121" y="5615577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2007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874173">
              <a:off x="1534006" y="5835536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2006</a:t>
              </a:r>
              <a:endParaRPr lang="en-CA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6874173">
              <a:off x="1647746" y="5997411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2005</a:t>
              </a:r>
              <a:endParaRPr lang="en-CA" sz="1400" dirty="0"/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1113664" y="5697427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200549" y="4408554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13664" y="3656775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200549" y="2709075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00549" y="1470649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13664" y="334576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13664" y="-658419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30867" y="5366443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Ht</a:t>
            </a:r>
            <a:r>
              <a:rPr lang="en-US" dirty="0"/>
              <a:t> 2005</a:t>
            </a:r>
            <a:endParaRPr lang="en-CA" dirty="0"/>
          </a:p>
        </p:txBody>
      </p:sp>
      <p:sp>
        <p:nvSpPr>
          <p:cNvPr id="37" name="TextBox 36"/>
          <p:cNvSpPr txBox="1"/>
          <p:nvPr/>
        </p:nvSpPr>
        <p:spPr>
          <a:xfrm>
            <a:off x="2350461" y="489186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Ht</a:t>
            </a:r>
            <a:r>
              <a:rPr lang="en-US" dirty="0"/>
              <a:t> 2006</a:t>
            </a:r>
            <a:endParaRPr lang="en-CA" dirty="0"/>
          </a:p>
        </p:txBody>
      </p:sp>
      <p:sp>
        <p:nvSpPr>
          <p:cNvPr id="38" name="TextBox 37"/>
          <p:cNvSpPr txBox="1"/>
          <p:nvPr/>
        </p:nvSpPr>
        <p:spPr>
          <a:xfrm>
            <a:off x="2364379" y="411485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Ht</a:t>
            </a:r>
            <a:r>
              <a:rPr lang="en-US" dirty="0"/>
              <a:t> 2007</a:t>
            </a:r>
            <a:endParaRPr lang="en-CA" dirty="0"/>
          </a:p>
        </p:txBody>
      </p:sp>
      <p:sp>
        <p:nvSpPr>
          <p:cNvPr id="39" name="TextBox 38"/>
          <p:cNvSpPr txBox="1"/>
          <p:nvPr/>
        </p:nvSpPr>
        <p:spPr>
          <a:xfrm>
            <a:off x="2367499" y="3287443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Ht</a:t>
            </a:r>
            <a:r>
              <a:rPr lang="en-US" dirty="0"/>
              <a:t> 2008</a:t>
            </a:r>
            <a:endParaRPr lang="en-CA" dirty="0"/>
          </a:p>
        </p:txBody>
      </p:sp>
      <p:sp>
        <p:nvSpPr>
          <p:cNvPr id="40" name="TextBox 39"/>
          <p:cNvSpPr txBox="1"/>
          <p:nvPr/>
        </p:nvSpPr>
        <p:spPr>
          <a:xfrm>
            <a:off x="2371338" y="237377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Ht</a:t>
            </a:r>
            <a:r>
              <a:rPr lang="en-US" dirty="0"/>
              <a:t> 2009</a:t>
            </a:r>
            <a:endParaRPr lang="en-CA" dirty="0"/>
          </a:p>
        </p:txBody>
      </p:sp>
      <p:sp>
        <p:nvSpPr>
          <p:cNvPr id="41" name="TextBox 40"/>
          <p:cNvSpPr txBox="1"/>
          <p:nvPr/>
        </p:nvSpPr>
        <p:spPr>
          <a:xfrm>
            <a:off x="2435540" y="110131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Ht</a:t>
            </a:r>
            <a:r>
              <a:rPr lang="en-US" dirty="0"/>
              <a:t> 2010</a:t>
            </a:r>
            <a:endParaRPr lang="en-CA" dirty="0"/>
          </a:p>
        </p:txBody>
      </p:sp>
      <p:sp>
        <p:nvSpPr>
          <p:cNvPr id="42" name="TextBox 41"/>
          <p:cNvSpPr txBox="1"/>
          <p:nvPr/>
        </p:nvSpPr>
        <p:spPr>
          <a:xfrm>
            <a:off x="2435539" y="-737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Ht</a:t>
            </a:r>
            <a:r>
              <a:rPr lang="en-US" dirty="0"/>
              <a:t> 2011</a:t>
            </a:r>
            <a:endParaRPr lang="en-CA" dirty="0"/>
          </a:p>
        </p:txBody>
      </p:sp>
      <p:sp>
        <p:nvSpPr>
          <p:cNvPr id="43" name="TextBox 42"/>
          <p:cNvSpPr txBox="1"/>
          <p:nvPr/>
        </p:nvSpPr>
        <p:spPr>
          <a:xfrm>
            <a:off x="2659087" y="-96843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Ht</a:t>
            </a:r>
            <a:r>
              <a:rPr lang="en-US" dirty="0"/>
              <a:t> 2012</a:t>
            </a:r>
            <a:endParaRPr lang="en-CA" dirty="0"/>
          </a:p>
        </p:txBody>
      </p:sp>
      <p:sp>
        <p:nvSpPr>
          <p:cNvPr id="44" name="Down Arrow 43"/>
          <p:cNvSpPr/>
          <p:nvPr/>
        </p:nvSpPr>
        <p:spPr>
          <a:xfrm>
            <a:off x="4509655" y="5314384"/>
            <a:ext cx="644236" cy="1501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Down Arrow 46"/>
          <p:cNvSpPr/>
          <p:nvPr/>
        </p:nvSpPr>
        <p:spPr>
          <a:xfrm rot="10800000">
            <a:off x="4509655" y="-2"/>
            <a:ext cx="644236" cy="51425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/>
          <p:cNvSpPr/>
          <p:nvPr/>
        </p:nvSpPr>
        <p:spPr>
          <a:xfrm>
            <a:off x="5522259" y="236213"/>
            <a:ext cx="63260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latin typeface="+mj-lt"/>
              </a:rPr>
              <a:t>In general: Biomass (g) = Area (cm</a:t>
            </a:r>
            <a:r>
              <a:rPr lang="en-US" sz="1600" i="1" baseline="30000" dirty="0">
                <a:latin typeface="+mj-lt"/>
              </a:rPr>
              <a:t>2</a:t>
            </a:r>
            <a:r>
              <a:rPr lang="en-US" sz="1600" i="1" dirty="0">
                <a:latin typeface="+mj-lt"/>
              </a:rPr>
              <a:t>) x Wood Density (g/cm</a:t>
            </a:r>
            <a:r>
              <a:rPr lang="en-US" sz="1600" i="1" baseline="30000" dirty="0">
                <a:latin typeface="+mj-lt"/>
              </a:rPr>
              <a:t>3</a:t>
            </a:r>
            <a:r>
              <a:rPr lang="en-US" sz="1600" i="1" dirty="0">
                <a:latin typeface="+mj-lt"/>
              </a:rPr>
              <a:t>) x height (cm)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01B4B3E-CF4F-41B4-B6AD-ADECC115821C}"/>
                  </a:ext>
                </a:extLst>
              </p:cNvPr>
              <p:cNvSpPr txBox="1"/>
              <p:nvPr/>
            </p:nvSpPr>
            <p:spPr>
              <a:xfrm>
                <a:off x="5068323" y="1842339"/>
                <a:ext cx="7014820" cy="2094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𝑟𝑒𝑙𝑎𝑡𝑖𝑣𝑒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𝑔𝑟𝑜𝑤𝑡h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𝑏𝑖𝑜𝑚𝑎𝑠𝑠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𝑏𝑖𝑜𝑚𝑎𝑠𝑠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𝑔𝑎𝑖𝑛𝑒𝑑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/(</m:t>
                      </m:r>
                      <m:sSub>
                        <m:sSub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𝑏𝑖𝑜𝑚𝑎𝑠𝑠</m:t>
                          </m:r>
                        </m:e>
                        <m:sub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2006</m:t>
                          </m:r>
                        </m:sub>
                      </m:sSub>
                      <m:r>
                        <a:rPr lang="en-US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5)</m:t>
                      </m:r>
                    </m:oMath>
                  </m:oMathPara>
                </a14:m>
                <a:endParaRPr lang="en-CA" sz="1500" dirty="0"/>
              </a:p>
              <a:p>
                <a:pPr algn="ctr"/>
                <a:endParaRPr lang="en-CA" sz="15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CA" sz="1500" b="1" dirty="0"/>
              </a:p>
              <a:p>
                <a:pPr algn="ctr"/>
                <a:endParaRPr lang="en-CA" sz="15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𝑏𝑖𝑜𝑚𝑎𝑠𝑠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2006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𝐵𝐴𝐼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2006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𝑠𝑡𝑒𝑚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𝑤𝑜𝑜𝑑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𝑑𝑒𝑛𝑠𝑖𝑡𝑦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×[</m:t>
                      </m:r>
                      <m:f>
                        <m:f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h𝑒𝑖𝑔h𝑡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2011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2011</m:t>
                              </m:r>
                            </m:sub>
                          </m:sSub>
                        </m:den>
                      </m:f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2011</m:t>
                              </m:r>
                            </m:sub>
                          </m:sSub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−6</m:t>
                          </m:r>
                        </m:e>
                      </m:d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lang="en-US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500" b="0" dirty="0">
                  <a:ea typeface="Cambria Math" panose="02040503050406030204" pitchFamily="18" charset="0"/>
                </a:endParaRPr>
              </a:p>
              <a:p>
                <a:pPr algn="ctr"/>
                <a:endParaRPr lang="en-CA" sz="15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𝑖𝑜𝑚𝑎𝑠𝑠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𝑔𝑎𝑖𝑛𝑒𝑑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𝐵𝐴𝐼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2011</m:t>
                        </m:r>
                      </m:sub>
                    </m:sSub>
                    <m:r>
                      <a:rPr lang="en-US" sz="15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𝑠𝑡𝑒𝑚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𝑤𝑜𝑜𝑑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𝑑𝑒𝑛𝑠𝑖𝑡𝑦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h𝑒𝑖𝑔h𝑡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2011</m:t>
                        </m:r>
                      </m:sub>
                    </m:sSub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500" b="0" dirty="0">
                    <a:ea typeface="Cambria Math" panose="02040503050406030204" pitchFamily="18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𝑏𝑖𝑜𝑚𝑎𝑠𝑠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2006</m:t>
                        </m:r>
                      </m:sub>
                    </m:sSub>
                  </m:oMath>
                </a14:m>
                <a:endParaRPr lang="en-US" sz="1500" b="0" dirty="0">
                  <a:ea typeface="Cambria Math" panose="02040503050406030204" pitchFamily="18" charset="0"/>
                </a:endParaRPr>
              </a:p>
              <a:p>
                <a:pPr algn="ctr"/>
                <a:endParaRPr lang="en-CA" sz="15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01B4B3E-CF4F-41B4-B6AD-ADECC1158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323" y="1842339"/>
                <a:ext cx="7014820" cy="2094612"/>
              </a:xfrm>
              <a:prstGeom prst="rect">
                <a:avLst/>
              </a:prstGeom>
              <a:blipFill>
                <a:blip r:embed="rId2"/>
                <a:stretch>
                  <a:fillRect l="-174" t="-2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26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1FFACE-C668-4A80-BF0C-5C5F9DEEC564}"/>
                  </a:ext>
                </a:extLst>
              </p:cNvPr>
              <p:cNvSpPr txBox="1"/>
              <p:nvPr/>
            </p:nvSpPr>
            <p:spPr>
              <a:xfrm>
                <a:off x="178904" y="1043609"/>
                <a:ext cx="11827566" cy="4915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𝑟𝑒𝑙𝑎𝑡𝑖𝑣𝑒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𝑔𝑟𝑜𝑤𝑡h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𝑏𝑖𝑜𝑚𝑎𝑠𝑠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𝐵𝑖𝑜𝑚𝑎𝑠𝑠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𝑔𝑎𝑖𝑛𝑒𝑑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/(</m:t>
                      </m:r>
                      <m:sSub>
                        <m:sSub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𝑏𝑖𝑜𝑚𝑎𝑠𝑠</m:t>
                          </m:r>
                        </m:e>
                        <m:sub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2006</m:t>
                          </m:r>
                        </m:sub>
                      </m:sSub>
                      <m:r>
                        <a:rPr lang="en-US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5)</m:t>
                      </m:r>
                    </m:oMath>
                  </m:oMathPara>
                </a14:m>
                <a:endParaRPr lang="en-CA" sz="1500" dirty="0"/>
              </a:p>
              <a:p>
                <a:endParaRPr lang="en-CA" sz="15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𝑏𝑖𝑜𝑚𝑎𝑠𝑠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2006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𝐵𝐴𝐼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2006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𝑠𝑡𝑒𝑚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𝑤𝑜𝑜𝑑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𝑑𝑒𝑛𝑠𝑖𝑡𝑦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h𝑒𝑖𝑔h𝑡</m:t>
                          </m:r>
                        </m:num>
                        <m:den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𝑎𝑔𝑒</m:t>
                          </m:r>
                        </m:den>
                      </m:f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500" b="0" dirty="0">
                  <a:ea typeface="Cambria Math" panose="02040503050406030204" pitchFamily="18" charset="0"/>
                </a:endParaRPr>
              </a:p>
              <a:p>
                <a:endParaRPr lang="en-CA" sz="1500" dirty="0"/>
              </a:p>
              <a:p>
                <a:endParaRPr lang="en-CA" sz="15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𝑡𝑟𝑒𝑒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𝑎𝑔𝑒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 2011 &lt;6:</m:t>
                      </m:r>
                    </m:oMath>
                  </m:oMathPara>
                </a14:m>
                <a:endParaRPr lang="en-US" sz="15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</a:rPr>
                        <m:t>𝐵𝑖𝑜𝑚𝑎𝑠𝑠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𝑔𝑎𝑖𝑛𝑒𝑑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𝐵𝐴𝐼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2011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𝑠𝑡𝑒𝑚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𝑤𝑜𝑜𝑑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𝑑𝑒𝑛𝑠𝑖𝑡𝑦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h𝑒𝑖𝑔h𝑡</m:t>
                          </m:r>
                        </m:num>
                        <m:den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𝑎𝑔𝑒</m:t>
                          </m:r>
                        </m:den>
                      </m:f>
                      <m:r>
                        <a:rPr lang="en-US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𝑎𝑔𝑒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−1)×3</m:t>
                      </m:r>
                    </m:oMath>
                  </m:oMathPara>
                </a14:m>
                <a:endParaRPr lang="en-US" sz="1500" b="0" dirty="0">
                  <a:ea typeface="Cambria Math" panose="02040503050406030204" pitchFamily="18" charset="0"/>
                </a:endParaRPr>
              </a:p>
              <a:p>
                <a:endParaRPr lang="en-CA" sz="1500" dirty="0"/>
              </a:p>
              <a:p>
                <a:endParaRPr lang="en-CA" sz="15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𝑡𝑟𝑒𝑒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𝑎𝑔𝑒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 2011 &gt;6:</m:t>
                      </m:r>
                    </m:oMath>
                  </m:oMathPara>
                </a14:m>
                <a:endParaRPr lang="en-US" sz="15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</a:rPr>
                        <m:t>𝐵𝑖𝑜𝑚𝑎𝑠𝑠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𝑔𝑎𝑖𝑛𝑒𝑑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𝒄𝒐𝒏𝒆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𝒃𝒊𝒐𝒎𝒂𝒔𝒔</m:t>
                          </m:r>
                        </m:e>
                        <m:sub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𝟐𝟎𝟏𝟏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𝒄𝒚𝒍𝒊𝒏𝒅𝒆𝒓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𝒈𝒓𝒐𝒘𝒕𝒉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𝒊𝒏𝒄𝒓𝒆𝒎𝒆𝒏𝒕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500" b="1" dirty="0"/>
              </a:p>
              <a:p>
                <a:endParaRPr lang="en-US" sz="1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𝒄𝒐𝒏𝒆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𝒃𝒊𝒐𝒎𝒂𝒔𝒔</m:t>
                          </m:r>
                        </m:e>
                        <m:sub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𝟐𝟎𝟏𝟏</m:t>
                          </m:r>
                        </m:sub>
                      </m:sSub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= 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𝐵𝐴𝐼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2011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𝑠𝑡𝑒𝑚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𝑤𝑜𝑜𝑑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𝑑𝑒𝑛𝑠𝑖𝑡𝑦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×(</m:t>
                      </m:r>
                      <m:f>
                        <m:f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h𝑒𝑖𝑔h𝑡</m:t>
                          </m:r>
                        </m:num>
                        <m:den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𝑎𝑔𝑒</m:t>
                          </m:r>
                        </m:den>
                      </m:f>
                      <m:r>
                        <a:rPr lang="en-US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5)</m:t>
                      </m:r>
                      <m:r>
                        <a:rPr lang="en-US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5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𝒄𝒚𝒍𝒊𝒏𝒅𝒆𝒓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𝒈𝒓𝒐𝒘𝒕𝒉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𝒊𝒏𝒄𝒓𝒆𝒎𝒆𝒏𝒕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= 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𝐵𝐴𝐼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2011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𝑠𝑡𝑒𝑚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𝑤𝑜𝑜𝑑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𝑑𝑒𝑛𝑠𝑖𝑡𝑦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n-US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h𝑒𝑖𝑔h𝑡</m:t>
                      </m:r>
                      <m:r>
                        <a:rPr lang="en-US" sz="1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𝐵𝐴𝐼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2006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𝑠𝑡𝑒𝑚</m:t>
                      </m:r>
                      <m:r>
                        <a:rPr lang="en-US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𝑤𝑜𝑜𝑑</m:t>
                      </m:r>
                      <m:r>
                        <a:rPr lang="en-US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𝑑𝑒𝑛𝑠𝑖𝑡𝑦</m:t>
                      </m:r>
                      <m:r>
                        <a:rPr lang="en-US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×</m:t>
                      </m:r>
                      <m:f>
                        <m:fPr>
                          <m:ctrlPr>
                            <a:rPr lang="en-US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h𝑒𝑖𝑔h𝑡</m:t>
                          </m:r>
                        </m:num>
                        <m:den>
                          <m:r>
                            <a:rPr lang="en-US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𝑎𝑔𝑒</m:t>
                          </m:r>
                        </m:den>
                      </m:f>
                      <m:r>
                        <a:rPr lang="en-US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𝑎𝑔𝑒</m:t>
                          </m:r>
                          <m:r>
                            <a:rPr lang="en-US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</m:t>
                          </m:r>
                        </m:e>
                      </m:d>
                      <m:r>
                        <a:rPr lang="en-US" sz="1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500" b="0" dirty="0">
                  <a:ea typeface="Cambria Math" panose="02040503050406030204" pitchFamily="18" charset="0"/>
                </a:endParaRPr>
              </a:p>
              <a:p>
                <a:endParaRPr lang="en-US" sz="1500" dirty="0">
                  <a:ea typeface="Cambria Math" panose="02040503050406030204" pitchFamily="18" charset="0"/>
                </a:endParaRPr>
              </a:p>
              <a:p>
                <a:endParaRPr lang="en-US" sz="1500" b="0" dirty="0">
                  <a:ea typeface="Cambria Math" panose="02040503050406030204" pitchFamily="18" charset="0"/>
                </a:endParaRPr>
              </a:p>
              <a:p>
                <a:endParaRPr lang="en-CA" sz="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1FFACE-C668-4A80-BF0C-5C5F9DEE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04" y="1043609"/>
                <a:ext cx="11827566" cy="4915961"/>
              </a:xfrm>
              <a:prstGeom prst="rect">
                <a:avLst/>
              </a:prstGeom>
              <a:blipFill>
                <a:blip r:embed="rId2"/>
                <a:stretch>
                  <a:fillRect t="-12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826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187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Reviewer</dc:creator>
  <cp:lastModifiedBy>Jody Daniel</cp:lastModifiedBy>
  <cp:revision>27</cp:revision>
  <dcterms:created xsi:type="dcterms:W3CDTF">2020-07-21T18:33:13Z</dcterms:created>
  <dcterms:modified xsi:type="dcterms:W3CDTF">2020-10-12T22:26:21Z</dcterms:modified>
</cp:coreProperties>
</file>