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8"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45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2D521-2432-480A-93D6-0F4911BA3CAA}"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
            <a:ext cx="12192000" cy="1122363"/>
          </a:xfrm>
          <a:prstGeom prst="rect">
            <a:avLst/>
          </a:prstGeom>
        </p:spPr>
      </p:pic>
    </p:spTree>
    <p:extLst>
      <p:ext uri="{BB962C8B-B14F-4D97-AF65-F5344CB8AC3E}">
        <p14:creationId xmlns:p14="http://schemas.microsoft.com/office/powerpoint/2010/main" val="23045395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C0B39F-8FA1-409B-B753-19187F57946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2D521-2432-480A-93D6-0F4911BA3CAA}" type="slidenum">
              <a:rPr lang="en-US" smtClean="0"/>
              <a:t>‹#›</a:t>
            </a:fld>
            <a:endParaRPr lang="en-US"/>
          </a:p>
        </p:txBody>
      </p:sp>
    </p:spTree>
    <p:extLst>
      <p:ext uri="{BB962C8B-B14F-4D97-AF65-F5344CB8AC3E}">
        <p14:creationId xmlns:p14="http://schemas.microsoft.com/office/powerpoint/2010/main" val="1114304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C0B39F-8FA1-409B-B753-19187F57946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2D521-2432-480A-93D6-0F4911BA3CAA}" type="slidenum">
              <a:rPr lang="en-US" smtClean="0"/>
              <a:t>‹#›</a:t>
            </a:fld>
            <a:endParaRPr lang="en-US"/>
          </a:p>
        </p:txBody>
      </p:sp>
    </p:spTree>
    <p:extLst>
      <p:ext uri="{BB962C8B-B14F-4D97-AF65-F5344CB8AC3E}">
        <p14:creationId xmlns:p14="http://schemas.microsoft.com/office/powerpoint/2010/main" val="386669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1122363"/>
          </a:xfrm>
          <a:prstGeom prst="rect">
            <a:avLst/>
          </a:prstGeom>
        </p:spPr>
      </p:pic>
      <p:sp>
        <p:nvSpPr>
          <p:cNvPr id="2" name="Title 1"/>
          <p:cNvSpPr>
            <a:spLocks noGrp="1"/>
          </p:cNvSpPr>
          <p:nvPr>
            <p:ph type="title" hasCustomPrompt="1"/>
          </p:nvPr>
        </p:nvSpPr>
        <p:spPr>
          <a:xfrm>
            <a:off x="71845" y="2338"/>
            <a:ext cx="9910355" cy="1122363"/>
          </a:xfrm>
        </p:spPr>
        <p:txBody>
          <a:bodyPr/>
          <a:lstStyle>
            <a:lvl1pPr algn="ctr">
              <a:defRPr>
                <a:solidFill>
                  <a:schemeClr val="bg1"/>
                </a:solidFill>
                <a:latin typeface="Candara" panose="020E0502030303020204" pitchFamily="34" charset="0"/>
              </a:defRPr>
            </a:lvl1pPr>
          </a:lstStyle>
          <a:p>
            <a:r>
              <a:rPr lang="en-US" dirty="0" smtClean="0"/>
              <a:t>Click </a:t>
            </a:r>
            <a:r>
              <a:rPr lang="en-US" dirty="0" err="1" smtClean="0"/>
              <a:t>tghhghgho</a:t>
            </a:r>
            <a:r>
              <a:rPr lang="en-US" dirty="0" smtClean="0"/>
              <a:t> edit Master title style</a:t>
            </a:r>
            <a:endParaRPr lang="en-US" dirty="0"/>
          </a:p>
        </p:txBody>
      </p:sp>
      <p:sp>
        <p:nvSpPr>
          <p:cNvPr id="3" name="Content Placeholder 2"/>
          <p:cNvSpPr>
            <a:spLocks noGrp="1"/>
          </p:cNvSpPr>
          <p:nvPr>
            <p:ph idx="1"/>
          </p:nvPr>
        </p:nvSpPr>
        <p:spPr>
          <a:xfrm>
            <a:off x="1068977" y="2005013"/>
            <a:ext cx="10515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C0B39F-8FA1-409B-B753-19187F57946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2D521-2432-480A-93D6-0F4911BA3CAA}" type="slidenum">
              <a:rPr lang="en-US" smtClean="0"/>
              <a:t>‹#›</a:t>
            </a:fld>
            <a:endParaRPr lang="en-US"/>
          </a:p>
        </p:txBody>
      </p:sp>
    </p:spTree>
    <p:extLst>
      <p:ext uri="{BB962C8B-B14F-4D97-AF65-F5344CB8AC3E}">
        <p14:creationId xmlns:p14="http://schemas.microsoft.com/office/powerpoint/2010/main" val="2159911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450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C0B39F-8FA1-409B-B753-19187F57946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2D521-2432-480A-93D6-0F4911BA3CAA}" type="slidenum">
              <a:rPr lang="en-US" smtClean="0"/>
              <a:t>‹#›</a:t>
            </a:fld>
            <a:endParaRPr lang="en-US"/>
          </a:p>
        </p:txBody>
      </p:sp>
    </p:spTree>
    <p:extLst>
      <p:ext uri="{BB962C8B-B14F-4D97-AF65-F5344CB8AC3E}">
        <p14:creationId xmlns:p14="http://schemas.microsoft.com/office/powerpoint/2010/main" val="422121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C0B39F-8FA1-409B-B753-19187F579467}"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2D521-2432-480A-93D6-0F4911BA3CAA}" type="slidenum">
              <a:rPr lang="en-US" smtClean="0"/>
              <a:t>‹#›</a:t>
            </a:fld>
            <a:endParaRPr lang="en-US"/>
          </a:p>
        </p:txBody>
      </p:sp>
    </p:spTree>
    <p:extLst>
      <p:ext uri="{BB962C8B-B14F-4D97-AF65-F5344CB8AC3E}">
        <p14:creationId xmlns:p14="http://schemas.microsoft.com/office/powerpoint/2010/main" val="1771542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5874"/>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C0B39F-8FA1-409B-B753-19187F579467}" type="datetimeFigureOut">
              <a:rPr lang="en-US" smtClean="0"/>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B2D521-2432-480A-93D6-0F4911BA3CAA}" type="slidenum">
              <a:rPr lang="en-US" smtClean="0"/>
              <a:t>‹#›</a:t>
            </a:fld>
            <a:endParaRPr lang="en-US"/>
          </a:p>
        </p:txBody>
      </p:sp>
    </p:spTree>
    <p:extLst>
      <p:ext uri="{BB962C8B-B14F-4D97-AF65-F5344CB8AC3E}">
        <p14:creationId xmlns:p14="http://schemas.microsoft.com/office/powerpoint/2010/main" val="3065871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C0B39F-8FA1-409B-B753-19187F579467}" type="datetimeFigureOut">
              <a:rPr lang="en-US" smtClean="0"/>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B2D521-2432-480A-93D6-0F4911BA3CAA}" type="slidenum">
              <a:rPr lang="en-US" smtClean="0"/>
              <a:t>‹#›</a:t>
            </a:fld>
            <a:endParaRPr lang="en-US"/>
          </a:p>
        </p:txBody>
      </p:sp>
    </p:spTree>
    <p:extLst>
      <p:ext uri="{BB962C8B-B14F-4D97-AF65-F5344CB8AC3E}">
        <p14:creationId xmlns:p14="http://schemas.microsoft.com/office/powerpoint/2010/main" val="1523850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0B39F-8FA1-409B-B753-19187F579467}" type="datetimeFigureOut">
              <a:rPr lang="en-US" smtClean="0"/>
              <a:t>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B2D521-2432-480A-93D6-0F4911BA3CAA}" type="slidenum">
              <a:rPr lang="en-US" smtClean="0"/>
              <a:t>‹#›</a:t>
            </a:fld>
            <a:endParaRPr lang="en-US"/>
          </a:p>
        </p:txBody>
      </p:sp>
    </p:spTree>
    <p:extLst>
      <p:ext uri="{BB962C8B-B14F-4D97-AF65-F5344CB8AC3E}">
        <p14:creationId xmlns:p14="http://schemas.microsoft.com/office/powerpoint/2010/main" val="79325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C0B39F-8FA1-409B-B753-19187F579467}"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2D521-2432-480A-93D6-0F4911BA3CAA}" type="slidenum">
              <a:rPr lang="en-US" smtClean="0"/>
              <a:t>‹#›</a:t>
            </a:fld>
            <a:endParaRPr lang="en-US"/>
          </a:p>
        </p:txBody>
      </p:sp>
    </p:spTree>
    <p:extLst>
      <p:ext uri="{BB962C8B-B14F-4D97-AF65-F5344CB8AC3E}">
        <p14:creationId xmlns:p14="http://schemas.microsoft.com/office/powerpoint/2010/main" val="3990453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C0B39F-8FA1-409B-B753-19187F579467}"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2D521-2432-480A-93D6-0F4911BA3CAA}" type="slidenum">
              <a:rPr lang="en-US" smtClean="0"/>
              <a:t>‹#›</a:t>
            </a:fld>
            <a:endParaRPr lang="en-US"/>
          </a:p>
        </p:txBody>
      </p:sp>
    </p:spTree>
    <p:extLst>
      <p:ext uri="{BB962C8B-B14F-4D97-AF65-F5344CB8AC3E}">
        <p14:creationId xmlns:p14="http://schemas.microsoft.com/office/powerpoint/2010/main" val="3431322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3000" r="-3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8"/>
            <a:ext cx="12192000" cy="1122363"/>
          </a:xfrm>
          <a:prstGeom prst="rect">
            <a:avLst/>
          </a:prstGeom>
        </p:spPr>
      </p:pic>
      <p:sp>
        <p:nvSpPr>
          <p:cNvPr id="2" name="Title Placeholder 1"/>
          <p:cNvSpPr>
            <a:spLocks noGrp="1"/>
          </p:cNvSpPr>
          <p:nvPr>
            <p:ph type="title"/>
          </p:nvPr>
        </p:nvSpPr>
        <p:spPr>
          <a:xfrm>
            <a:off x="101600" y="53186"/>
            <a:ext cx="9880600" cy="1016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0" y="1122368"/>
            <a:ext cx="12192000" cy="54562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AC0B39F-8FA1-409B-B753-19187F579467}" type="datetimeFigureOut">
              <a:rPr lang="en-US" smtClean="0"/>
              <a:t>2/13/2023</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B2D521-2432-480A-93D6-0F4911BA3CAA}" type="slidenum">
              <a:rPr lang="en-US" smtClean="0"/>
              <a:t>‹#›</a:t>
            </a:fld>
            <a:endParaRPr lang="en-US"/>
          </a:p>
        </p:txBody>
      </p:sp>
    </p:spTree>
    <p:extLst>
      <p:ext uri="{BB962C8B-B14F-4D97-AF65-F5344CB8AC3E}">
        <p14:creationId xmlns:p14="http://schemas.microsoft.com/office/powerpoint/2010/main" val="536918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685800" rtl="0" eaLnBrk="1" latinLnBrk="0" hangingPunct="1">
        <a:lnSpc>
          <a:spcPct val="90000"/>
        </a:lnSpc>
        <a:spcBef>
          <a:spcPct val="0"/>
        </a:spcBef>
        <a:buNone/>
        <a:defRPr sz="3000" kern="1200">
          <a:solidFill>
            <a:schemeClr val="bg1"/>
          </a:solidFill>
          <a:latin typeface="Candara" panose="020E0502030303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Candara" panose="020E0502030303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Candara" panose="020E0502030303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Candara" panose="020E0502030303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Candara" panose="020E0502030303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Script Arrays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37249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a:t>JavaScript Arrays: Declaration</a:t>
            </a:r>
            <a:endParaRPr lang="en-US" dirty="0"/>
          </a:p>
        </p:txBody>
      </p:sp>
      <p:sp>
        <p:nvSpPr>
          <p:cNvPr id="3" name="Content Placeholder 2"/>
          <p:cNvSpPr>
            <a:spLocks noGrp="1"/>
          </p:cNvSpPr>
          <p:nvPr>
            <p:ph idx="1"/>
          </p:nvPr>
        </p:nvSpPr>
        <p:spPr>
          <a:xfrm>
            <a:off x="309282" y="1317812"/>
            <a:ext cx="11275295" cy="5038539"/>
          </a:xfrm>
        </p:spPr>
        <p:txBody>
          <a:bodyPr>
            <a:normAutofit/>
          </a:bodyPr>
          <a:lstStyle/>
          <a:p>
            <a:pPr>
              <a:lnSpc>
                <a:spcPct val="150000"/>
              </a:lnSpc>
            </a:pPr>
            <a:r>
              <a:rPr lang="en-US" dirty="0"/>
              <a:t>We can replace an element</a:t>
            </a:r>
            <a:r>
              <a:rPr lang="en-US" dirty="0" smtClean="0"/>
              <a:t>:</a:t>
            </a:r>
            <a:endParaRPr lang="en-US" dirty="0"/>
          </a:p>
          <a:p>
            <a:pPr marL="1196975" indent="0">
              <a:lnSpc>
                <a:spcPct val="150000"/>
              </a:lnSpc>
              <a:buNone/>
              <a:tabLst>
                <a:tab pos="0" algn="l"/>
              </a:tabLst>
            </a:pPr>
            <a:r>
              <a:rPr lang="en-US" i="1" dirty="0"/>
              <a:t>fruits[2] = 'Pear'; // now ["Apple", "Orange", "Pear"]</a:t>
            </a:r>
          </a:p>
          <a:p>
            <a:pPr>
              <a:lnSpc>
                <a:spcPct val="150000"/>
              </a:lnSpc>
            </a:pPr>
            <a:r>
              <a:rPr lang="en-US" dirty="0"/>
              <a:t>…Or add a new one to the array</a:t>
            </a:r>
            <a:r>
              <a:rPr lang="en-US" i="1" dirty="0"/>
              <a:t>:</a:t>
            </a:r>
          </a:p>
          <a:p>
            <a:pPr>
              <a:lnSpc>
                <a:spcPct val="150000"/>
              </a:lnSpc>
            </a:pPr>
            <a:endParaRPr lang="en-US" i="1" dirty="0"/>
          </a:p>
          <a:p>
            <a:pPr marL="914400" indent="0">
              <a:lnSpc>
                <a:spcPct val="150000"/>
              </a:lnSpc>
              <a:buNone/>
            </a:pPr>
            <a:r>
              <a:rPr lang="en-US" i="1" dirty="0"/>
              <a:t>fruits[3] = 'Lemon'; // now ["Apple", "Orange", "Pear", "Lemon"]</a:t>
            </a:r>
          </a:p>
        </p:txBody>
      </p:sp>
    </p:spTree>
    <p:extLst>
      <p:ext uri="{BB962C8B-B14F-4D97-AF65-F5344CB8AC3E}">
        <p14:creationId xmlns:p14="http://schemas.microsoft.com/office/powerpoint/2010/main" val="3576295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a:t>JavaScript Arrays: Declaration</a:t>
            </a:r>
            <a:endParaRPr lang="en-US" dirty="0"/>
          </a:p>
        </p:txBody>
      </p:sp>
      <p:sp>
        <p:nvSpPr>
          <p:cNvPr id="3" name="Content Placeholder 2"/>
          <p:cNvSpPr>
            <a:spLocks noGrp="1"/>
          </p:cNvSpPr>
          <p:nvPr>
            <p:ph idx="1"/>
          </p:nvPr>
        </p:nvSpPr>
        <p:spPr>
          <a:xfrm>
            <a:off x="309282" y="1317812"/>
            <a:ext cx="11275295" cy="5038539"/>
          </a:xfrm>
        </p:spPr>
        <p:txBody>
          <a:bodyPr>
            <a:normAutofit/>
          </a:bodyPr>
          <a:lstStyle/>
          <a:p>
            <a:pPr>
              <a:lnSpc>
                <a:spcPct val="150000"/>
              </a:lnSpc>
            </a:pPr>
            <a:r>
              <a:rPr lang="en-US" dirty="0"/>
              <a:t>The total count of the elements in the array is its length</a:t>
            </a:r>
            <a:r>
              <a:rPr lang="en-US" dirty="0" smtClean="0"/>
              <a:t>:</a:t>
            </a:r>
            <a:endParaRPr lang="en-US" dirty="0"/>
          </a:p>
          <a:p>
            <a:pPr marL="1492250" indent="0">
              <a:lnSpc>
                <a:spcPct val="150000"/>
              </a:lnSpc>
              <a:buNone/>
            </a:pPr>
            <a:r>
              <a:rPr lang="en-US" i="1" dirty="0"/>
              <a:t>let fruits = ["Apple", "Orange", "Plum"];</a:t>
            </a:r>
          </a:p>
          <a:p>
            <a:pPr marL="1492250" indent="0">
              <a:lnSpc>
                <a:spcPct val="150000"/>
              </a:lnSpc>
              <a:buNone/>
            </a:pPr>
            <a:r>
              <a:rPr lang="en-US" i="1" dirty="0" smtClean="0"/>
              <a:t>alert</a:t>
            </a:r>
            <a:r>
              <a:rPr lang="en-US" i="1" dirty="0"/>
              <a:t>( </a:t>
            </a:r>
            <a:r>
              <a:rPr lang="en-US" i="1" dirty="0" err="1"/>
              <a:t>fruits.length</a:t>
            </a:r>
            <a:r>
              <a:rPr lang="en-US" i="1" dirty="0"/>
              <a:t> ); // 3</a:t>
            </a:r>
          </a:p>
          <a:p>
            <a:pPr>
              <a:lnSpc>
                <a:spcPct val="150000"/>
              </a:lnSpc>
            </a:pPr>
            <a:r>
              <a:rPr lang="en-US" dirty="0"/>
              <a:t>We can also use alert to show the whole array</a:t>
            </a:r>
            <a:r>
              <a:rPr lang="en-US" dirty="0" smtClean="0"/>
              <a:t>.</a:t>
            </a:r>
            <a:endParaRPr lang="en-US" dirty="0"/>
          </a:p>
          <a:p>
            <a:pPr marL="1714500" lvl="5" indent="0">
              <a:lnSpc>
                <a:spcPct val="150000"/>
              </a:lnSpc>
              <a:buNone/>
            </a:pPr>
            <a:r>
              <a:rPr lang="en-US" sz="3200" i="1" dirty="0"/>
              <a:t>let fruits = ["Apple", "Orange", "Plum</a:t>
            </a:r>
            <a:r>
              <a:rPr lang="en-US" sz="3200" i="1" dirty="0" smtClean="0"/>
              <a:t>"];</a:t>
            </a:r>
            <a:endParaRPr lang="en-US" sz="3200" i="1" dirty="0"/>
          </a:p>
          <a:p>
            <a:pPr marL="1714500" lvl="5" indent="0">
              <a:lnSpc>
                <a:spcPct val="150000"/>
              </a:lnSpc>
              <a:buNone/>
            </a:pPr>
            <a:r>
              <a:rPr lang="en-US" sz="3200" i="1" dirty="0"/>
              <a:t>alert( fruits ); // </a:t>
            </a:r>
            <a:r>
              <a:rPr lang="en-US" sz="3200" i="1" dirty="0" err="1"/>
              <a:t>Apple,Orange,Plum</a:t>
            </a:r>
            <a:endParaRPr lang="en-US" sz="3200" i="1" dirty="0"/>
          </a:p>
        </p:txBody>
      </p:sp>
    </p:spTree>
    <p:extLst>
      <p:ext uri="{BB962C8B-B14F-4D97-AF65-F5344CB8AC3E}">
        <p14:creationId xmlns:p14="http://schemas.microsoft.com/office/powerpoint/2010/main" val="2669743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a:t>JavaScript Arrays: Declaration</a:t>
            </a:r>
            <a:endParaRPr lang="en-US" dirty="0"/>
          </a:p>
        </p:txBody>
      </p:sp>
      <p:sp>
        <p:nvSpPr>
          <p:cNvPr id="3" name="Content Placeholder 2"/>
          <p:cNvSpPr>
            <a:spLocks noGrp="1"/>
          </p:cNvSpPr>
          <p:nvPr>
            <p:ph idx="1"/>
          </p:nvPr>
        </p:nvSpPr>
        <p:spPr>
          <a:xfrm>
            <a:off x="309282" y="1317812"/>
            <a:ext cx="11275295" cy="5038539"/>
          </a:xfrm>
        </p:spPr>
        <p:txBody>
          <a:bodyPr>
            <a:normAutofit/>
          </a:bodyPr>
          <a:lstStyle/>
          <a:p>
            <a:pPr marL="0" indent="0">
              <a:lnSpc>
                <a:spcPct val="150000"/>
              </a:lnSpc>
              <a:buNone/>
            </a:pPr>
            <a:r>
              <a:rPr lang="en-US" dirty="0"/>
              <a:t>Access the Full Array</a:t>
            </a:r>
          </a:p>
          <a:p>
            <a:pPr>
              <a:lnSpc>
                <a:spcPct val="150000"/>
              </a:lnSpc>
            </a:pPr>
            <a:r>
              <a:rPr lang="en-US" dirty="0"/>
              <a:t>With JavaScript, the full array can be accessed by referring to the array name:</a:t>
            </a:r>
          </a:p>
          <a:p>
            <a:pPr>
              <a:lnSpc>
                <a:spcPct val="150000"/>
              </a:lnSpc>
            </a:pPr>
            <a:r>
              <a:rPr lang="en-US" dirty="0"/>
              <a:t>Example</a:t>
            </a:r>
          </a:p>
          <a:p>
            <a:pPr marL="1720850" indent="0">
              <a:lnSpc>
                <a:spcPct val="150000"/>
              </a:lnSpc>
              <a:buNone/>
            </a:pPr>
            <a:r>
              <a:rPr lang="en-US" i="1" dirty="0" err="1"/>
              <a:t>const</a:t>
            </a:r>
            <a:r>
              <a:rPr lang="en-US" i="1" dirty="0"/>
              <a:t> cars = ["Saab", "Volvo", "BMW"];</a:t>
            </a:r>
            <a:br>
              <a:rPr lang="en-US" i="1" dirty="0"/>
            </a:br>
            <a:r>
              <a:rPr lang="en-US" i="1" dirty="0" err="1"/>
              <a:t>document.getElementById</a:t>
            </a:r>
            <a:r>
              <a:rPr lang="en-US" i="1" dirty="0"/>
              <a:t>("demo").</a:t>
            </a:r>
            <a:r>
              <a:rPr lang="en-US" i="1" dirty="0" err="1"/>
              <a:t>innerHTML</a:t>
            </a:r>
            <a:r>
              <a:rPr lang="en-US" i="1" dirty="0"/>
              <a:t> = cars;</a:t>
            </a:r>
          </a:p>
        </p:txBody>
      </p:sp>
    </p:spTree>
    <p:extLst>
      <p:ext uri="{BB962C8B-B14F-4D97-AF65-F5344CB8AC3E}">
        <p14:creationId xmlns:p14="http://schemas.microsoft.com/office/powerpoint/2010/main" val="1732323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a:t>JavaScript Arrays: Declaration</a:t>
            </a:r>
            <a:endParaRPr lang="en-US" dirty="0"/>
          </a:p>
        </p:txBody>
      </p:sp>
      <p:sp>
        <p:nvSpPr>
          <p:cNvPr id="3" name="Content Placeholder 2"/>
          <p:cNvSpPr>
            <a:spLocks noGrp="1"/>
          </p:cNvSpPr>
          <p:nvPr>
            <p:ph idx="1"/>
          </p:nvPr>
        </p:nvSpPr>
        <p:spPr>
          <a:xfrm>
            <a:off x="309282" y="1317812"/>
            <a:ext cx="11275295" cy="5038539"/>
          </a:xfrm>
        </p:spPr>
        <p:txBody>
          <a:bodyPr>
            <a:normAutofit fontScale="92500" lnSpcReduction="20000"/>
          </a:bodyPr>
          <a:lstStyle/>
          <a:p>
            <a:pPr marL="0" indent="0">
              <a:lnSpc>
                <a:spcPct val="150000"/>
              </a:lnSpc>
              <a:buNone/>
            </a:pPr>
            <a:r>
              <a:rPr lang="en-US" dirty="0"/>
              <a:t>Array Elements Can Be Objects</a:t>
            </a:r>
          </a:p>
          <a:p>
            <a:pPr marL="0" indent="0">
              <a:lnSpc>
                <a:spcPct val="150000"/>
              </a:lnSpc>
              <a:buNone/>
            </a:pPr>
            <a:r>
              <a:rPr lang="en-US" dirty="0"/>
              <a:t>JavaScript variables can be objects. Arrays are special kinds of objects</a:t>
            </a:r>
            <a:r>
              <a:rPr lang="en-US" dirty="0" smtClean="0"/>
              <a:t>.</a:t>
            </a:r>
            <a:endParaRPr lang="en-US" dirty="0"/>
          </a:p>
          <a:p>
            <a:pPr marL="0" indent="0">
              <a:lnSpc>
                <a:spcPct val="150000"/>
              </a:lnSpc>
              <a:buNone/>
            </a:pPr>
            <a:r>
              <a:rPr lang="en-US" dirty="0"/>
              <a:t>Because of this, you can have variables of different types in the same Array</a:t>
            </a:r>
            <a:r>
              <a:rPr lang="en-US" dirty="0" smtClean="0"/>
              <a:t>.</a:t>
            </a:r>
            <a:endParaRPr lang="en-US" dirty="0"/>
          </a:p>
          <a:p>
            <a:pPr marL="0" indent="0">
              <a:lnSpc>
                <a:spcPct val="150000"/>
              </a:lnSpc>
              <a:buNone/>
            </a:pPr>
            <a:r>
              <a:rPr lang="en-US" dirty="0"/>
              <a:t>You can have objects in an Array. You can have functions in an Array. You can have arrays in an Array</a:t>
            </a:r>
            <a:r>
              <a:rPr lang="en-US" dirty="0" smtClean="0"/>
              <a:t>:</a:t>
            </a:r>
            <a:endParaRPr lang="en-US" dirty="0"/>
          </a:p>
          <a:p>
            <a:pPr marL="3200400" indent="-2111375">
              <a:lnSpc>
                <a:spcPct val="150000"/>
              </a:lnSpc>
              <a:buNone/>
            </a:pPr>
            <a:r>
              <a:rPr lang="en-US" i="1" dirty="0" err="1"/>
              <a:t>myArray</a:t>
            </a:r>
            <a:r>
              <a:rPr lang="en-US" i="1" dirty="0"/>
              <a:t>[0] = </a:t>
            </a:r>
            <a:r>
              <a:rPr lang="en-US" i="1" dirty="0" err="1"/>
              <a:t>Date.now</a:t>
            </a:r>
            <a:r>
              <a:rPr lang="en-US" i="1" dirty="0"/>
              <a:t>;</a:t>
            </a:r>
          </a:p>
          <a:p>
            <a:pPr marL="3200400" indent="-2111375">
              <a:lnSpc>
                <a:spcPct val="150000"/>
              </a:lnSpc>
              <a:buNone/>
            </a:pPr>
            <a:r>
              <a:rPr lang="en-US" i="1" dirty="0" err="1"/>
              <a:t>myArray</a:t>
            </a:r>
            <a:r>
              <a:rPr lang="en-US" i="1" dirty="0"/>
              <a:t>[1] = </a:t>
            </a:r>
            <a:r>
              <a:rPr lang="en-US" i="1" dirty="0" err="1"/>
              <a:t>myFunction</a:t>
            </a:r>
            <a:r>
              <a:rPr lang="en-US" i="1" dirty="0"/>
              <a:t>;</a:t>
            </a:r>
          </a:p>
          <a:p>
            <a:pPr marL="3200400" indent="-2111375">
              <a:lnSpc>
                <a:spcPct val="150000"/>
              </a:lnSpc>
              <a:buNone/>
            </a:pPr>
            <a:r>
              <a:rPr lang="en-US" i="1" dirty="0" err="1"/>
              <a:t>myArray</a:t>
            </a:r>
            <a:r>
              <a:rPr lang="en-US" i="1" dirty="0"/>
              <a:t>[2] = </a:t>
            </a:r>
            <a:r>
              <a:rPr lang="en-US" i="1" dirty="0" err="1"/>
              <a:t>myCars</a:t>
            </a:r>
            <a:r>
              <a:rPr lang="en-US" dirty="0"/>
              <a:t>;</a:t>
            </a:r>
            <a:endParaRPr lang="en-US" i="1" dirty="0"/>
          </a:p>
        </p:txBody>
      </p:sp>
    </p:spTree>
    <p:extLst>
      <p:ext uri="{BB962C8B-B14F-4D97-AF65-F5344CB8AC3E}">
        <p14:creationId xmlns:p14="http://schemas.microsoft.com/office/powerpoint/2010/main" val="352144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a:t>JavaScript Arrays: Declaration</a:t>
            </a:r>
            <a:endParaRPr lang="en-US" dirty="0"/>
          </a:p>
        </p:txBody>
      </p:sp>
      <p:sp>
        <p:nvSpPr>
          <p:cNvPr id="3" name="Content Placeholder 2"/>
          <p:cNvSpPr>
            <a:spLocks noGrp="1"/>
          </p:cNvSpPr>
          <p:nvPr>
            <p:ph idx="1"/>
          </p:nvPr>
        </p:nvSpPr>
        <p:spPr>
          <a:xfrm>
            <a:off x="309282" y="1317812"/>
            <a:ext cx="11275295" cy="5038539"/>
          </a:xfrm>
        </p:spPr>
        <p:txBody>
          <a:bodyPr>
            <a:normAutofit fontScale="92500" lnSpcReduction="20000"/>
          </a:bodyPr>
          <a:lstStyle/>
          <a:p>
            <a:pPr marL="0" indent="0">
              <a:lnSpc>
                <a:spcPct val="150000"/>
              </a:lnSpc>
              <a:buNone/>
            </a:pPr>
            <a:r>
              <a:rPr lang="en-US" dirty="0"/>
              <a:t>Array Elements Can Be </a:t>
            </a:r>
            <a:r>
              <a:rPr lang="en-US" dirty="0" smtClean="0"/>
              <a:t>Objects</a:t>
            </a:r>
          </a:p>
          <a:p>
            <a:pPr marL="0" indent="0">
              <a:lnSpc>
                <a:spcPct val="150000"/>
              </a:lnSpc>
              <a:buNone/>
            </a:pPr>
            <a:r>
              <a:rPr lang="en-US" dirty="0"/>
              <a:t>An array can store elements of any type.</a:t>
            </a:r>
          </a:p>
          <a:p>
            <a:pPr marL="0" indent="0">
              <a:lnSpc>
                <a:spcPct val="150000"/>
              </a:lnSpc>
              <a:buNone/>
            </a:pPr>
            <a:r>
              <a:rPr lang="en-US" dirty="0" smtClean="0"/>
              <a:t>For </a:t>
            </a:r>
            <a:r>
              <a:rPr lang="en-US" dirty="0"/>
              <a:t>instance:</a:t>
            </a:r>
          </a:p>
          <a:p>
            <a:pPr marL="631825" indent="0">
              <a:lnSpc>
                <a:spcPct val="150000"/>
              </a:lnSpc>
              <a:buNone/>
            </a:pPr>
            <a:r>
              <a:rPr lang="en-US" i="1" dirty="0" smtClean="0"/>
              <a:t>// </a:t>
            </a:r>
            <a:r>
              <a:rPr lang="en-US" i="1" dirty="0"/>
              <a:t>mix of values</a:t>
            </a:r>
          </a:p>
          <a:p>
            <a:pPr marL="631825" indent="0">
              <a:lnSpc>
                <a:spcPct val="150000"/>
              </a:lnSpc>
              <a:buNone/>
            </a:pPr>
            <a:r>
              <a:rPr lang="en-US" i="1" dirty="0"/>
              <a:t>let </a:t>
            </a:r>
            <a:r>
              <a:rPr lang="en-US" i="1" dirty="0" err="1"/>
              <a:t>arr</a:t>
            </a:r>
            <a:r>
              <a:rPr lang="en-US" i="1" dirty="0"/>
              <a:t> = [ 'Apple', { name: 'John' }, true, function() { alert('hello'); } </a:t>
            </a:r>
            <a:r>
              <a:rPr lang="en-US" i="1" dirty="0" smtClean="0"/>
              <a:t>];</a:t>
            </a:r>
            <a:endParaRPr lang="en-US" i="1" dirty="0"/>
          </a:p>
          <a:p>
            <a:pPr marL="631825" indent="0">
              <a:lnSpc>
                <a:spcPct val="150000"/>
              </a:lnSpc>
              <a:buNone/>
            </a:pPr>
            <a:r>
              <a:rPr lang="en-US" i="1" dirty="0"/>
              <a:t>// get the object at index 1 and then show its </a:t>
            </a:r>
            <a:r>
              <a:rPr lang="en-US" i="1" dirty="0" err="1" smtClean="0"/>
              <a:t>namealert</a:t>
            </a:r>
            <a:r>
              <a:rPr lang="en-US" i="1" dirty="0"/>
              <a:t>( </a:t>
            </a:r>
            <a:r>
              <a:rPr lang="en-US" i="1" dirty="0" err="1"/>
              <a:t>arr</a:t>
            </a:r>
            <a:r>
              <a:rPr lang="en-US" i="1" dirty="0"/>
              <a:t>[1].name ); // John</a:t>
            </a:r>
          </a:p>
          <a:p>
            <a:pPr marL="631825" indent="0">
              <a:lnSpc>
                <a:spcPct val="150000"/>
              </a:lnSpc>
              <a:buNone/>
            </a:pPr>
            <a:r>
              <a:rPr lang="en-US" i="1" dirty="0" smtClean="0"/>
              <a:t>// </a:t>
            </a:r>
            <a:r>
              <a:rPr lang="en-US" i="1" dirty="0"/>
              <a:t>get the function at index 3 and run it</a:t>
            </a:r>
          </a:p>
          <a:p>
            <a:pPr marL="631825" indent="0">
              <a:lnSpc>
                <a:spcPct val="150000"/>
              </a:lnSpc>
              <a:buNone/>
            </a:pPr>
            <a:r>
              <a:rPr lang="en-US" i="1" dirty="0" err="1"/>
              <a:t>arr</a:t>
            </a:r>
            <a:r>
              <a:rPr lang="en-US" i="1" dirty="0"/>
              <a:t>[3](); // hello</a:t>
            </a:r>
          </a:p>
        </p:txBody>
      </p:sp>
    </p:spTree>
    <p:extLst>
      <p:ext uri="{BB962C8B-B14F-4D97-AF65-F5344CB8AC3E}">
        <p14:creationId xmlns:p14="http://schemas.microsoft.com/office/powerpoint/2010/main" val="323596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JavaScript Arrays</a:t>
            </a:r>
            <a:r>
              <a:rPr lang="en-US" dirty="0"/>
              <a:t>: Get last elements with “at”</a:t>
            </a:r>
            <a:endParaRPr lang="en-US" dirty="0"/>
          </a:p>
        </p:txBody>
      </p:sp>
      <p:sp>
        <p:nvSpPr>
          <p:cNvPr id="3" name="Content Placeholder 2"/>
          <p:cNvSpPr>
            <a:spLocks noGrp="1"/>
          </p:cNvSpPr>
          <p:nvPr>
            <p:ph idx="1"/>
          </p:nvPr>
        </p:nvSpPr>
        <p:spPr>
          <a:xfrm>
            <a:off x="309282" y="1317812"/>
            <a:ext cx="11275295" cy="5038539"/>
          </a:xfrm>
        </p:spPr>
        <p:txBody>
          <a:bodyPr>
            <a:normAutofit/>
          </a:bodyPr>
          <a:lstStyle/>
          <a:p>
            <a:pPr marL="0" indent="0">
              <a:lnSpc>
                <a:spcPct val="150000"/>
              </a:lnSpc>
              <a:buNone/>
            </a:pPr>
            <a:r>
              <a:rPr lang="en-US" dirty="0"/>
              <a:t>Let’s say we want the last element of the array</a:t>
            </a:r>
            <a:r>
              <a:rPr lang="en-US" dirty="0" smtClean="0"/>
              <a:t>.</a:t>
            </a:r>
            <a:endParaRPr lang="en-US" dirty="0"/>
          </a:p>
          <a:p>
            <a:pPr marL="0" indent="0">
              <a:lnSpc>
                <a:spcPct val="150000"/>
              </a:lnSpc>
              <a:buNone/>
            </a:pPr>
            <a:r>
              <a:rPr lang="en-US" dirty="0"/>
              <a:t>Some programming languages allow the use of negative indexes for the same purpose, like fruits[-1</a:t>
            </a:r>
            <a:r>
              <a:rPr lang="en-US" dirty="0" smtClean="0"/>
              <a:t>].</a:t>
            </a:r>
            <a:endParaRPr lang="en-US" dirty="0"/>
          </a:p>
          <a:p>
            <a:pPr marL="0" indent="0">
              <a:lnSpc>
                <a:spcPct val="150000"/>
              </a:lnSpc>
              <a:buNone/>
            </a:pPr>
            <a:r>
              <a:rPr lang="en-US" dirty="0"/>
              <a:t>Although, in JavaScript it won’t work. The result will be undefined, because the index in square brackets is treated literally</a:t>
            </a:r>
            <a:r>
              <a:rPr lang="en-US" dirty="0" smtClean="0"/>
              <a:t>.</a:t>
            </a:r>
            <a:endParaRPr lang="en-US" dirty="0"/>
          </a:p>
          <a:p>
            <a:pPr marL="0" indent="0">
              <a:lnSpc>
                <a:spcPct val="150000"/>
              </a:lnSpc>
              <a:buNone/>
            </a:pPr>
            <a:r>
              <a:rPr lang="en-US" dirty="0"/>
              <a:t>We can explicitly calculate the last element index and then access it: fruits[</a:t>
            </a:r>
            <a:r>
              <a:rPr lang="en-US" dirty="0" err="1"/>
              <a:t>fruits.length</a:t>
            </a:r>
            <a:r>
              <a:rPr lang="en-US" dirty="0"/>
              <a:t> - 1].</a:t>
            </a:r>
            <a:endParaRPr lang="en-US" i="1" dirty="0"/>
          </a:p>
        </p:txBody>
      </p:sp>
    </p:spTree>
    <p:extLst>
      <p:ext uri="{BB962C8B-B14F-4D97-AF65-F5344CB8AC3E}">
        <p14:creationId xmlns:p14="http://schemas.microsoft.com/office/powerpoint/2010/main" val="1534665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JavaScript Arrays</a:t>
            </a:r>
            <a:r>
              <a:rPr lang="en-US" dirty="0"/>
              <a:t>: Get last elements with “at”</a:t>
            </a:r>
            <a:endParaRPr lang="en-US" dirty="0"/>
          </a:p>
        </p:txBody>
      </p:sp>
      <p:sp>
        <p:nvSpPr>
          <p:cNvPr id="3" name="Content Placeholder 2"/>
          <p:cNvSpPr>
            <a:spLocks noGrp="1"/>
          </p:cNvSpPr>
          <p:nvPr>
            <p:ph idx="1"/>
          </p:nvPr>
        </p:nvSpPr>
        <p:spPr>
          <a:xfrm>
            <a:off x="309282" y="1317812"/>
            <a:ext cx="11275295" cy="5038539"/>
          </a:xfrm>
        </p:spPr>
        <p:txBody>
          <a:bodyPr>
            <a:normAutofit lnSpcReduction="10000"/>
          </a:bodyPr>
          <a:lstStyle/>
          <a:p>
            <a:pPr marL="2286000" indent="0">
              <a:lnSpc>
                <a:spcPct val="150000"/>
              </a:lnSpc>
              <a:buNone/>
            </a:pPr>
            <a:r>
              <a:rPr lang="en-US" i="1" dirty="0"/>
              <a:t>let fruits = ["Apple", "Orange", "Plum"];</a:t>
            </a:r>
          </a:p>
          <a:p>
            <a:pPr marL="2286000" indent="0">
              <a:lnSpc>
                <a:spcPct val="150000"/>
              </a:lnSpc>
              <a:buNone/>
            </a:pPr>
            <a:r>
              <a:rPr lang="en-US" i="1" dirty="0" smtClean="0"/>
              <a:t>alert</a:t>
            </a:r>
            <a:r>
              <a:rPr lang="en-US" i="1" dirty="0"/>
              <a:t>( fruits[fruits.length-1] ); // </a:t>
            </a:r>
            <a:r>
              <a:rPr lang="en-US" i="1" dirty="0" smtClean="0"/>
              <a:t>Plum</a:t>
            </a:r>
          </a:p>
          <a:p>
            <a:pPr>
              <a:lnSpc>
                <a:spcPct val="150000"/>
              </a:lnSpc>
            </a:pPr>
            <a:r>
              <a:rPr lang="en-US" dirty="0"/>
              <a:t>A bit cumbersome, isn’t it? We need to write the variable name twice</a:t>
            </a:r>
            <a:r>
              <a:rPr lang="en-US" dirty="0" smtClean="0"/>
              <a:t>.</a:t>
            </a:r>
            <a:endParaRPr lang="en-US" dirty="0"/>
          </a:p>
          <a:p>
            <a:pPr>
              <a:lnSpc>
                <a:spcPct val="150000"/>
              </a:lnSpc>
            </a:pPr>
            <a:r>
              <a:rPr lang="en-US" dirty="0"/>
              <a:t>Luckily, there’s a shorter syntax: fruits.at(-1</a:t>
            </a:r>
            <a:r>
              <a:rPr lang="en-US" dirty="0" smtClean="0"/>
              <a:t>):</a:t>
            </a:r>
            <a:endParaRPr lang="en-US" dirty="0"/>
          </a:p>
          <a:p>
            <a:pPr marL="2178050" indent="0">
              <a:lnSpc>
                <a:spcPct val="150000"/>
              </a:lnSpc>
              <a:buNone/>
            </a:pPr>
            <a:r>
              <a:rPr lang="en-US" i="1" dirty="0"/>
              <a:t>let fruits = ["Apple", "Orange", "Plum</a:t>
            </a:r>
            <a:r>
              <a:rPr lang="en-US" i="1" dirty="0" smtClean="0"/>
              <a:t>"];</a:t>
            </a:r>
            <a:endParaRPr lang="en-US" i="1" dirty="0"/>
          </a:p>
          <a:p>
            <a:pPr marL="2178050" indent="0">
              <a:lnSpc>
                <a:spcPct val="150000"/>
              </a:lnSpc>
              <a:buNone/>
            </a:pPr>
            <a:r>
              <a:rPr lang="en-US" i="1" dirty="0"/>
              <a:t>// same as fruits[fruits.length-1]</a:t>
            </a:r>
          </a:p>
          <a:p>
            <a:pPr marL="2178050" indent="0">
              <a:lnSpc>
                <a:spcPct val="150000"/>
              </a:lnSpc>
              <a:buNone/>
            </a:pPr>
            <a:r>
              <a:rPr lang="en-US" i="1" dirty="0"/>
              <a:t>alert( fruits.at(-1) ); // Plum</a:t>
            </a:r>
          </a:p>
        </p:txBody>
      </p:sp>
    </p:spTree>
    <p:extLst>
      <p:ext uri="{BB962C8B-B14F-4D97-AF65-F5344CB8AC3E}">
        <p14:creationId xmlns:p14="http://schemas.microsoft.com/office/powerpoint/2010/main" val="1888283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dirty="0" smtClean="0"/>
              <a:t/>
            </a:r>
            <a:br>
              <a:rPr lang="en-US" dirty="0" smtClean="0"/>
            </a:br>
            <a:r>
              <a:rPr lang="en-US" dirty="0" smtClean="0"/>
              <a:t>Array </a:t>
            </a:r>
            <a:r>
              <a:rPr lang="en-US" dirty="0"/>
              <a:t>Properties and Methods</a:t>
            </a:r>
            <a:br>
              <a:rPr lang="en-US" dirty="0"/>
            </a:br>
            <a:endParaRPr lang="en-US" dirty="0"/>
          </a:p>
        </p:txBody>
      </p:sp>
      <p:sp>
        <p:nvSpPr>
          <p:cNvPr id="3" name="Content Placeholder 2"/>
          <p:cNvSpPr>
            <a:spLocks noGrp="1"/>
          </p:cNvSpPr>
          <p:nvPr>
            <p:ph idx="1"/>
          </p:nvPr>
        </p:nvSpPr>
        <p:spPr>
          <a:xfrm>
            <a:off x="309282" y="1317812"/>
            <a:ext cx="11275295" cy="5038539"/>
          </a:xfrm>
        </p:spPr>
        <p:txBody>
          <a:bodyPr>
            <a:normAutofit/>
          </a:bodyPr>
          <a:lstStyle/>
          <a:p>
            <a:pPr>
              <a:lnSpc>
                <a:spcPct val="150000"/>
              </a:lnSpc>
            </a:pPr>
            <a:r>
              <a:rPr lang="en-US" dirty="0" smtClean="0"/>
              <a:t>The </a:t>
            </a:r>
            <a:r>
              <a:rPr lang="en-US" dirty="0"/>
              <a:t>real strength of JavaScript arrays are the built-in array properties and methods</a:t>
            </a:r>
            <a:r>
              <a:rPr lang="en-US" dirty="0" smtClean="0"/>
              <a:t>:</a:t>
            </a:r>
          </a:p>
          <a:p>
            <a:pPr>
              <a:lnSpc>
                <a:spcPct val="150000"/>
              </a:lnSpc>
            </a:pPr>
            <a:r>
              <a:rPr lang="en-US" dirty="0"/>
              <a:t>JavaScript arrays come with a variety of built-in methods that make it easy to manipulate and process the data stored in an array. Here are some of the most commonly used array methods:</a:t>
            </a:r>
          </a:p>
        </p:txBody>
      </p:sp>
    </p:spTree>
    <p:extLst>
      <p:ext uri="{BB962C8B-B14F-4D97-AF65-F5344CB8AC3E}">
        <p14:creationId xmlns:p14="http://schemas.microsoft.com/office/powerpoint/2010/main" val="753060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dirty="0" smtClean="0"/>
              <a:t/>
            </a:r>
            <a:br>
              <a:rPr lang="en-US" dirty="0" smtClean="0"/>
            </a:br>
            <a:r>
              <a:rPr lang="en-US" dirty="0" smtClean="0"/>
              <a:t>Array </a:t>
            </a:r>
            <a:r>
              <a:rPr lang="en-US" dirty="0"/>
              <a:t>Properties and Methods</a:t>
            </a:r>
            <a:br>
              <a:rPr lang="en-US" dirty="0"/>
            </a:br>
            <a:endParaRPr lang="en-US" dirty="0"/>
          </a:p>
        </p:txBody>
      </p:sp>
      <p:sp>
        <p:nvSpPr>
          <p:cNvPr id="3" name="Content Placeholder 2"/>
          <p:cNvSpPr>
            <a:spLocks noGrp="1"/>
          </p:cNvSpPr>
          <p:nvPr>
            <p:ph idx="1"/>
          </p:nvPr>
        </p:nvSpPr>
        <p:spPr>
          <a:xfrm>
            <a:off x="309282" y="1317812"/>
            <a:ext cx="11275295" cy="5038539"/>
          </a:xfrm>
        </p:spPr>
        <p:txBody>
          <a:bodyPr>
            <a:normAutofit fontScale="77500" lnSpcReduction="20000"/>
          </a:bodyPr>
          <a:lstStyle/>
          <a:p>
            <a:pPr>
              <a:lnSpc>
                <a:spcPct val="150000"/>
              </a:lnSpc>
            </a:pPr>
            <a:r>
              <a:rPr lang="en-US" dirty="0" err="1"/>
              <a:t>concat</a:t>
            </a:r>
            <a:r>
              <a:rPr lang="en-US" dirty="0"/>
              <a:t>() - combines two or more arrays into a new array</a:t>
            </a:r>
            <a:r>
              <a:rPr lang="en-US" dirty="0" smtClean="0"/>
              <a:t>.</a:t>
            </a:r>
            <a:endParaRPr lang="en-US" dirty="0"/>
          </a:p>
          <a:p>
            <a:pPr>
              <a:lnSpc>
                <a:spcPct val="150000"/>
              </a:lnSpc>
            </a:pPr>
            <a:r>
              <a:rPr lang="en-US" dirty="0"/>
              <a:t>join() - joins all elements of an array into a string</a:t>
            </a:r>
            <a:r>
              <a:rPr lang="en-US" dirty="0" smtClean="0"/>
              <a:t>.</a:t>
            </a:r>
            <a:endParaRPr lang="en-US" dirty="0"/>
          </a:p>
          <a:p>
            <a:pPr>
              <a:lnSpc>
                <a:spcPct val="150000"/>
              </a:lnSpc>
            </a:pPr>
            <a:r>
              <a:rPr lang="en-US" dirty="0"/>
              <a:t>pop() - removes the last element from an array and returns it</a:t>
            </a:r>
            <a:r>
              <a:rPr lang="en-US" dirty="0" smtClean="0"/>
              <a:t>.</a:t>
            </a:r>
            <a:endParaRPr lang="en-US" dirty="0"/>
          </a:p>
          <a:p>
            <a:pPr>
              <a:lnSpc>
                <a:spcPct val="150000"/>
              </a:lnSpc>
            </a:pPr>
            <a:r>
              <a:rPr lang="en-US" dirty="0"/>
              <a:t>push() - adds one or more elements to the end of an array and returns the new length of the array</a:t>
            </a:r>
            <a:r>
              <a:rPr lang="en-US" dirty="0" smtClean="0"/>
              <a:t>.</a:t>
            </a:r>
            <a:endParaRPr lang="en-US" dirty="0"/>
          </a:p>
          <a:p>
            <a:pPr>
              <a:lnSpc>
                <a:spcPct val="150000"/>
              </a:lnSpc>
            </a:pPr>
            <a:r>
              <a:rPr lang="en-US" dirty="0"/>
              <a:t>reverse() - reverses the order of the elements in an array</a:t>
            </a:r>
            <a:r>
              <a:rPr lang="en-US" dirty="0" smtClean="0"/>
              <a:t>.</a:t>
            </a:r>
            <a:endParaRPr lang="en-US" dirty="0"/>
          </a:p>
          <a:p>
            <a:pPr>
              <a:lnSpc>
                <a:spcPct val="150000"/>
              </a:lnSpc>
            </a:pPr>
            <a:r>
              <a:rPr lang="en-US" dirty="0"/>
              <a:t>shift() - removes the first element from an array and returns it</a:t>
            </a:r>
            <a:r>
              <a:rPr lang="en-US" dirty="0" smtClean="0"/>
              <a:t>.</a:t>
            </a:r>
            <a:endParaRPr lang="en-US" dirty="0"/>
          </a:p>
          <a:p>
            <a:pPr>
              <a:lnSpc>
                <a:spcPct val="150000"/>
              </a:lnSpc>
            </a:pPr>
            <a:r>
              <a:rPr lang="en-US" dirty="0"/>
              <a:t>slice() - returns a shallow copy of a portion of an array into a new array</a:t>
            </a:r>
            <a:r>
              <a:rPr lang="en-US" dirty="0" smtClean="0"/>
              <a:t>.</a:t>
            </a:r>
            <a:endParaRPr lang="en-US" dirty="0"/>
          </a:p>
          <a:p>
            <a:pPr>
              <a:lnSpc>
                <a:spcPct val="150000"/>
              </a:lnSpc>
            </a:pPr>
            <a:r>
              <a:rPr lang="en-US" dirty="0"/>
              <a:t>sort() - sorts the elements of an array in place and returns the sorted array</a:t>
            </a:r>
            <a:r>
              <a:rPr lang="en-US" dirty="0" smtClean="0"/>
              <a:t>.</a:t>
            </a:r>
            <a:endParaRPr lang="en-US" dirty="0"/>
          </a:p>
        </p:txBody>
      </p:sp>
    </p:spTree>
    <p:extLst>
      <p:ext uri="{BB962C8B-B14F-4D97-AF65-F5344CB8AC3E}">
        <p14:creationId xmlns:p14="http://schemas.microsoft.com/office/powerpoint/2010/main" val="3536807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dirty="0" smtClean="0"/>
              <a:t/>
            </a:r>
            <a:br>
              <a:rPr lang="en-US" dirty="0" smtClean="0"/>
            </a:br>
            <a:r>
              <a:rPr lang="en-US" dirty="0" smtClean="0"/>
              <a:t>Array </a:t>
            </a:r>
            <a:r>
              <a:rPr lang="en-US" dirty="0"/>
              <a:t>Properties and Methods</a:t>
            </a:r>
            <a:br>
              <a:rPr lang="en-US" dirty="0"/>
            </a:br>
            <a:endParaRPr lang="en-US" dirty="0"/>
          </a:p>
        </p:txBody>
      </p:sp>
      <p:sp>
        <p:nvSpPr>
          <p:cNvPr id="3" name="Content Placeholder 2"/>
          <p:cNvSpPr>
            <a:spLocks noGrp="1"/>
          </p:cNvSpPr>
          <p:nvPr>
            <p:ph idx="1"/>
          </p:nvPr>
        </p:nvSpPr>
        <p:spPr>
          <a:xfrm>
            <a:off x="309282" y="1317812"/>
            <a:ext cx="11275295" cy="5038539"/>
          </a:xfrm>
        </p:spPr>
        <p:txBody>
          <a:bodyPr>
            <a:normAutofit fontScale="62500" lnSpcReduction="20000"/>
          </a:bodyPr>
          <a:lstStyle/>
          <a:p>
            <a:pPr>
              <a:lnSpc>
                <a:spcPct val="150000"/>
              </a:lnSpc>
            </a:pPr>
            <a:r>
              <a:rPr lang="en-US" dirty="0"/>
              <a:t>splice() - adds or removes elements from an array and returns the removed elements.</a:t>
            </a:r>
          </a:p>
          <a:p>
            <a:pPr>
              <a:lnSpc>
                <a:spcPct val="150000"/>
              </a:lnSpc>
            </a:pPr>
            <a:r>
              <a:rPr lang="en-US" dirty="0" err="1"/>
              <a:t>unshift</a:t>
            </a:r>
            <a:r>
              <a:rPr lang="en-US" dirty="0"/>
              <a:t>() - adds one or more elements to the front of an array and returns the new length of the array.</a:t>
            </a:r>
          </a:p>
          <a:p>
            <a:pPr>
              <a:lnSpc>
                <a:spcPct val="150000"/>
              </a:lnSpc>
            </a:pPr>
            <a:r>
              <a:rPr lang="en-US" dirty="0" err="1"/>
              <a:t>indexOf</a:t>
            </a:r>
            <a:r>
              <a:rPr lang="en-US" dirty="0"/>
              <a:t>() - returns the first index at which a given element can be found in the array, or -1 if it is not present.</a:t>
            </a:r>
          </a:p>
          <a:p>
            <a:pPr>
              <a:lnSpc>
                <a:spcPct val="150000"/>
              </a:lnSpc>
            </a:pPr>
            <a:r>
              <a:rPr lang="en-US" dirty="0" err="1"/>
              <a:t>lastIndexOf</a:t>
            </a:r>
            <a:r>
              <a:rPr lang="en-US" dirty="0"/>
              <a:t>() - returns the last index at which a given element can be found in the array, or -1 if it is not present.</a:t>
            </a:r>
          </a:p>
          <a:p>
            <a:pPr>
              <a:lnSpc>
                <a:spcPct val="150000"/>
              </a:lnSpc>
            </a:pPr>
            <a:r>
              <a:rPr lang="en-US" dirty="0" err="1"/>
              <a:t>forEach</a:t>
            </a:r>
            <a:r>
              <a:rPr lang="en-US" dirty="0"/>
              <a:t>() - executes a provided function once for each array element.</a:t>
            </a:r>
          </a:p>
          <a:p>
            <a:pPr>
              <a:lnSpc>
                <a:spcPct val="150000"/>
              </a:lnSpc>
            </a:pPr>
            <a:r>
              <a:rPr lang="en-US" dirty="0"/>
              <a:t>map() - creates a new array with the results of calling a provided function on every element in the calling array.</a:t>
            </a:r>
          </a:p>
          <a:p>
            <a:pPr>
              <a:lnSpc>
                <a:spcPct val="150000"/>
              </a:lnSpc>
            </a:pPr>
            <a:r>
              <a:rPr lang="en-US" dirty="0"/>
              <a:t>filter() - creates a new array with all elements that pass the test implemented by the provided function</a:t>
            </a:r>
            <a:endParaRPr lang="en-US" dirty="0"/>
          </a:p>
        </p:txBody>
      </p:sp>
    </p:spTree>
    <p:extLst>
      <p:ext uri="{BB962C8B-B14F-4D97-AF65-F5344CB8AC3E}">
        <p14:creationId xmlns:p14="http://schemas.microsoft.com/office/powerpoint/2010/main" val="4239332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Arrays: Definition</a:t>
            </a:r>
            <a:endParaRPr lang="en-US" dirty="0"/>
          </a:p>
        </p:txBody>
      </p:sp>
      <p:sp>
        <p:nvSpPr>
          <p:cNvPr id="3" name="Content Placeholder 2"/>
          <p:cNvSpPr>
            <a:spLocks noGrp="1"/>
          </p:cNvSpPr>
          <p:nvPr>
            <p:ph idx="1"/>
          </p:nvPr>
        </p:nvSpPr>
        <p:spPr>
          <a:xfrm>
            <a:off x="309282" y="1317812"/>
            <a:ext cx="11275295" cy="5038539"/>
          </a:xfrm>
        </p:spPr>
        <p:txBody>
          <a:bodyPr>
            <a:normAutofit fontScale="92500" lnSpcReduction="10000"/>
          </a:bodyPr>
          <a:lstStyle/>
          <a:p>
            <a:pPr>
              <a:lnSpc>
                <a:spcPct val="150000"/>
              </a:lnSpc>
            </a:pPr>
            <a:r>
              <a:rPr lang="en-US" dirty="0" smtClean="0"/>
              <a:t>Quite </a:t>
            </a:r>
            <a:r>
              <a:rPr lang="en-US" dirty="0"/>
              <a:t>often we find that we need an ordered collection, where we have a 1st, a 2nd, a 3rd element and so on. For example, we need that to store a list of something: users, goods, HTML elements etc</a:t>
            </a:r>
            <a:r>
              <a:rPr lang="en-US" dirty="0" smtClean="0"/>
              <a:t>.</a:t>
            </a:r>
            <a:endParaRPr lang="en-US" dirty="0"/>
          </a:p>
          <a:p>
            <a:pPr>
              <a:lnSpc>
                <a:spcPct val="150000"/>
              </a:lnSpc>
            </a:pPr>
            <a:r>
              <a:rPr lang="en-US" dirty="0"/>
              <a:t>It is not convenient to use an object here, because it provides no methods to manage the order of elements. We can’t insert a new property “between” the existing ones. Objects are just not meant for </a:t>
            </a:r>
            <a:r>
              <a:rPr lang="en-US" dirty="0" smtClean="0"/>
              <a:t>such </a:t>
            </a:r>
            <a:r>
              <a:rPr lang="en-US" dirty="0"/>
              <a:t>use</a:t>
            </a:r>
            <a:r>
              <a:rPr lang="en-US" dirty="0" smtClean="0"/>
              <a:t>.</a:t>
            </a:r>
            <a:endParaRPr lang="en-US" dirty="0"/>
          </a:p>
          <a:p>
            <a:pPr>
              <a:lnSpc>
                <a:spcPct val="150000"/>
              </a:lnSpc>
            </a:pPr>
            <a:r>
              <a:rPr lang="en-US" dirty="0"/>
              <a:t>There exists a special data structure named Array, to store ordered collections.</a:t>
            </a:r>
          </a:p>
        </p:txBody>
      </p:sp>
    </p:spTree>
    <p:extLst>
      <p:ext uri="{BB962C8B-B14F-4D97-AF65-F5344CB8AC3E}">
        <p14:creationId xmlns:p14="http://schemas.microsoft.com/office/powerpoint/2010/main" val="2068371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dirty="0"/>
              <a:t>Methods pop/push, shift/</a:t>
            </a:r>
            <a:r>
              <a:rPr lang="en-US" dirty="0" err="1"/>
              <a:t>unshift</a:t>
            </a:r>
            <a:endParaRPr lang="en-US" dirty="0"/>
          </a:p>
        </p:txBody>
      </p:sp>
      <p:sp>
        <p:nvSpPr>
          <p:cNvPr id="3" name="Content Placeholder 2"/>
          <p:cNvSpPr>
            <a:spLocks noGrp="1"/>
          </p:cNvSpPr>
          <p:nvPr>
            <p:ph idx="1"/>
          </p:nvPr>
        </p:nvSpPr>
        <p:spPr>
          <a:xfrm>
            <a:off x="309282" y="1317812"/>
            <a:ext cx="11275295" cy="5038539"/>
          </a:xfrm>
        </p:spPr>
        <p:txBody>
          <a:bodyPr>
            <a:normAutofit fontScale="92500" lnSpcReduction="10000"/>
          </a:bodyPr>
          <a:lstStyle/>
          <a:p>
            <a:pPr>
              <a:lnSpc>
                <a:spcPct val="150000"/>
              </a:lnSpc>
            </a:pPr>
            <a:r>
              <a:rPr lang="en-US" dirty="0" smtClean="0"/>
              <a:t>A </a:t>
            </a:r>
            <a:r>
              <a:rPr lang="en-US" dirty="0"/>
              <a:t>queue is one of the most common uses of an array. In computer science, this means an ordered collection of elements which supports two operations</a:t>
            </a:r>
            <a:r>
              <a:rPr lang="en-US" dirty="0" smtClean="0"/>
              <a:t>:</a:t>
            </a:r>
            <a:endParaRPr lang="en-US" dirty="0"/>
          </a:p>
          <a:p>
            <a:pPr marL="0" indent="0">
              <a:lnSpc>
                <a:spcPct val="150000"/>
              </a:lnSpc>
              <a:buNone/>
            </a:pPr>
            <a:r>
              <a:rPr lang="en-US" i="1" dirty="0"/>
              <a:t>push appends an element to the end.</a:t>
            </a:r>
          </a:p>
          <a:p>
            <a:pPr>
              <a:lnSpc>
                <a:spcPct val="150000"/>
              </a:lnSpc>
            </a:pPr>
            <a:r>
              <a:rPr lang="en-US" dirty="0"/>
              <a:t>shift get an element from the beginning, advancing the queue, so that the 2nd element becomes the 1st</a:t>
            </a:r>
            <a:r>
              <a:rPr lang="en-US" dirty="0" smtClean="0"/>
              <a:t>.</a:t>
            </a:r>
            <a:endParaRPr lang="en-US" dirty="0"/>
          </a:p>
          <a:p>
            <a:pPr>
              <a:lnSpc>
                <a:spcPct val="150000"/>
              </a:lnSpc>
            </a:pPr>
            <a:r>
              <a:rPr lang="en-US" dirty="0"/>
              <a:t>Arrays support both operations</a:t>
            </a:r>
            <a:r>
              <a:rPr lang="en-US" dirty="0" smtClean="0"/>
              <a:t>.</a:t>
            </a:r>
            <a:endParaRPr lang="en-US" dirty="0"/>
          </a:p>
          <a:p>
            <a:pPr>
              <a:lnSpc>
                <a:spcPct val="150000"/>
              </a:lnSpc>
            </a:pPr>
            <a:r>
              <a:rPr lang="en-US" dirty="0"/>
              <a:t>In practice we need it very often. For example, a queue of messages that need to be shown on-screen</a:t>
            </a:r>
            <a:r>
              <a:rPr lang="en-US" dirty="0" smtClean="0"/>
              <a:t>.</a:t>
            </a:r>
            <a:endParaRPr lang="en-US" dirty="0"/>
          </a:p>
          <a:p>
            <a:pPr marL="0" indent="0">
              <a:lnSpc>
                <a:spcPct val="150000"/>
              </a:lnSpc>
              <a:buNone/>
            </a:pPr>
            <a:endParaRPr lang="en-US" dirty="0"/>
          </a:p>
        </p:txBody>
      </p:sp>
    </p:spTree>
    <p:extLst>
      <p:ext uri="{BB962C8B-B14F-4D97-AF65-F5344CB8AC3E}">
        <p14:creationId xmlns:p14="http://schemas.microsoft.com/office/powerpoint/2010/main" val="2736737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dirty="0" smtClean="0"/>
              <a:t/>
            </a:r>
            <a:br>
              <a:rPr lang="en-US" dirty="0" smtClean="0"/>
            </a:br>
            <a:r>
              <a:rPr lang="en-US" dirty="0" smtClean="0"/>
              <a:t>Array </a:t>
            </a:r>
            <a:r>
              <a:rPr lang="en-US" dirty="0"/>
              <a:t>Properties and Methods</a:t>
            </a:r>
            <a:br>
              <a:rPr lang="en-US" dirty="0"/>
            </a:br>
            <a:endParaRPr lang="en-US" dirty="0"/>
          </a:p>
        </p:txBody>
      </p:sp>
      <p:sp>
        <p:nvSpPr>
          <p:cNvPr id="3" name="Content Placeholder 2"/>
          <p:cNvSpPr>
            <a:spLocks noGrp="1"/>
          </p:cNvSpPr>
          <p:nvPr>
            <p:ph idx="1"/>
          </p:nvPr>
        </p:nvSpPr>
        <p:spPr>
          <a:xfrm>
            <a:off x="309282" y="1317812"/>
            <a:ext cx="11275295" cy="5038539"/>
          </a:xfrm>
        </p:spPr>
        <p:txBody>
          <a:bodyPr>
            <a:normAutofit fontScale="70000" lnSpcReduction="20000"/>
          </a:bodyPr>
          <a:lstStyle/>
          <a:p>
            <a:pPr>
              <a:lnSpc>
                <a:spcPct val="150000"/>
              </a:lnSpc>
            </a:pPr>
            <a:r>
              <a:rPr lang="en-US" dirty="0"/>
              <a:t>There’s another use case for arrays – the data structure named stack.</a:t>
            </a:r>
          </a:p>
          <a:p>
            <a:pPr>
              <a:lnSpc>
                <a:spcPct val="150000"/>
              </a:lnSpc>
            </a:pPr>
            <a:r>
              <a:rPr lang="en-US" dirty="0"/>
              <a:t>It supports two operations:</a:t>
            </a:r>
          </a:p>
          <a:p>
            <a:pPr marL="1778000" indent="0">
              <a:lnSpc>
                <a:spcPct val="150000"/>
              </a:lnSpc>
              <a:buNone/>
            </a:pPr>
            <a:r>
              <a:rPr lang="en-US" i="1" dirty="0"/>
              <a:t>push adds an element to the end.</a:t>
            </a:r>
          </a:p>
          <a:p>
            <a:pPr marL="1778000" indent="0">
              <a:lnSpc>
                <a:spcPct val="150000"/>
              </a:lnSpc>
              <a:buNone/>
            </a:pPr>
            <a:r>
              <a:rPr lang="en-US" i="1" dirty="0"/>
              <a:t>pop takes an element from the end.</a:t>
            </a:r>
          </a:p>
          <a:p>
            <a:pPr>
              <a:lnSpc>
                <a:spcPct val="150000"/>
              </a:lnSpc>
            </a:pPr>
            <a:r>
              <a:rPr lang="en-US" dirty="0"/>
              <a:t>So new elements are added or taken always from the “end”.</a:t>
            </a:r>
          </a:p>
          <a:p>
            <a:pPr>
              <a:lnSpc>
                <a:spcPct val="150000"/>
              </a:lnSpc>
            </a:pPr>
            <a:r>
              <a:rPr lang="en-US" dirty="0"/>
              <a:t>A stack is usually illustrated as a pack of cards: new cards are added to the top or taken from the top:</a:t>
            </a:r>
          </a:p>
          <a:p>
            <a:pPr>
              <a:lnSpc>
                <a:spcPct val="150000"/>
              </a:lnSpc>
            </a:pPr>
            <a:r>
              <a:rPr lang="en-US" b="1" i="1" dirty="0">
                <a:solidFill>
                  <a:srgbClr val="FF0000"/>
                </a:solidFill>
              </a:rPr>
              <a:t>For stacks, the latest pushed item is received first, that’s also called LIFO (Last-In-First-Out) principle. For queues, we have FIFO (First-In-First-Out</a:t>
            </a:r>
            <a:r>
              <a:rPr lang="en-US" dirty="0"/>
              <a:t>).</a:t>
            </a:r>
          </a:p>
          <a:p>
            <a:pPr>
              <a:lnSpc>
                <a:spcPct val="150000"/>
              </a:lnSpc>
            </a:pPr>
            <a:r>
              <a:rPr lang="en-US" dirty="0"/>
              <a:t>Arrays in JavaScript can work both as a queue and as a stack. They allow you to add/remove elements, both to/from the beginning or the </a:t>
            </a:r>
            <a:r>
              <a:rPr lang="en-US" dirty="0" smtClean="0"/>
              <a:t>end.</a:t>
            </a:r>
            <a:endParaRPr lang="en-US" dirty="0"/>
          </a:p>
        </p:txBody>
      </p:sp>
    </p:spTree>
    <p:extLst>
      <p:ext uri="{BB962C8B-B14F-4D97-AF65-F5344CB8AC3E}">
        <p14:creationId xmlns:p14="http://schemas.microsoft.com/office/powerpoint/2010/main" val="1808588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dirty="0" smtClean="0"/>
              <a:t/>
            </a:r>
            <a:br>
              <a:rPr lang="en-US" dirty="0" smtClean="0"/>
            </a:br>
            <a:r>
              <a:rPr lang="en-US" dirty="0" smtClean="0"/>
              <a:t>Array </a:t>
            </a:r>
            <a:r>
              <a:rPr lang="en-US" dirty="0"/>
              <a:t>Properties and Methods</a:t>
            </a:r>
            <a:br>
              <a:rPr lang="en-US" dirty="0"/>
            </a:br>
            <a:endParaRPr lang="en-US" dirty="0"/>
          </a:p>
        </p:txBody>
      </p:sp>
      <p:sp>
        <p:nvSpPr>
          <p:cNvPr id="3" name="Content Placeholder 2"/>
          <p:cNvSpPr>
            <a:spLocks noGrp="1"/>
          </p:cNvSpPr>
          <p:nvPr>
            <p:ph idx="1"/>
          </p:nvPr>
        </p:nvSpPr>
        <p:spPr>
          <a:xfrm>
            <a:off x="309282" y="1317812"/>
            <a:ext cx="11275295" cy="5038539"/>
          </a:xfrm>
        </p:spPr>
        <p:txBody>
          <a:bodyPr>
            <a:normAutofit lnSpcReduction="10000"/>
          </a:bodyPr>
          <a:lstStyle/>
          <a:p>
            <a:pPr>
              <a:lnSpc>
                <a:spcPct val="150000"/>
              </a:lnSpc>
            </a:pPr>
            <a:r>
              <a:rPr lang="en-US" b="1" dirty="0"/>
              <a:t>pop</a:t>
            </a:r>
          </a:p>
          <a:p>
            <a:pPr marL="0" indent="0">
              <a:lnSpc>
                <a:spcPct val="150000"/>
              </a:lnSpc>
              <a:buNone/>
            </a:pPr>
            <a:r>
              <a:rPr lang="en-US" dirty="0"/>
              <a:t>Extracts the last element of the array and returns it</a:t>
            </a:r>
            <a:r>
              <a:rPr lang="en-US" dirty="0" smtClean="0"/>
              <a:t>:</a:t>
            </a:r>
            <a:endParaRPr lang="en-US" dirty="0"/>
          </a:p>
          <a:p>
            <a:pPr marL="1654175" indent="0">
              <a:lnSpc>
                <a:spcPct val="150000"/>
              </a:lnSpc>
              <a:buNone/>
            </a:pPr>
            <a:r>
              <a:rPr lang="en-US" i="1" dirty="0"/>
              <a:t>let fruits = ["Apple", "Orange", "Pear</a:t>
            </a:r>
            <a:r>
              <a:rPr lang="en-US" i="1" dirty="0" smtClean="0"/>
              <a:t>"];</a:t>
            </a:r>
            <a:endParaRPr lang="en-US" i="1" dirty="0"/>
          </a:p>
          <a:p>
            <a:pPr marL="1654175" indent="0">
              <a:lnSpc>
                <a:spcPct val="150000"/>
              </a:lnSpc>
              <a:buNone/>
            </a:pPr>
            <a:r>
              <a:rPr lang="en-US" i="1" dirty="0"/>
              <a:t>alert( </a:t>
            </a:r>
            <a:r>
              <a:rPr lang="en-US" i="1" dirty="0" err="1"/>
              <a:t>fruits.pop</a:t>
            </a:r>
            <a:r>
              <a:rPr lang="en-US" i="1" dirty="0"/>
              <a:t>() ); // remove "Pear" and alert </a:t>
            </a:r>
            <a:r>
              <a:rPr lang="en-US" i="1" dirty="0" smtClean="0"/>
              <a:t>it</a:t>
            </a:r>
            <a:endParaRPr lang="en-US" i="1" dirty="0"/>
          </a:p>
          <a:p>
            <a:pPr marL="1654175" indent="0">
              <a:lnSpc>
                <a:spcPct val="150000"/>
              </a:lnSpc>
              <a:buNone/>
            </a:pPr>
            <a:r>
              <a:rPr lang="en-US" i="1" dirty="0"/>
              <a:t>alert( fruits ); // Apple, </a:t>
            </a:r>
            <a:r>
              <a:rPr lang="en-US" dirty="0"/>
              <a:t>Orange</a:t>
            </a:r>
          </a:p>
          <a:p>
            <a:pPr>
              <a:lnSpc>
                <a:spcPct val="150000"/>
              </a:lnSpc>
            </a:pPr>
            <a:r>
              <a:rPr lang="en-US" dirty="0"/>
              <a:t>Both </a:t>
            </a:r>
            <a:r>
              <a:rPr lang="en-US" dirty="0" err="1"/>
              <a:t>fruits.pop</a:t>
            </a:r>
            <a:r>
              <a:rPr lang="en-US" dirty="0"/>
              <a:t>() and fruits.at(-1) return the last element of the array, but </a:t>
            </a:r>
            <a:r>
              <a:rPr lang="en-US" dirty="0" err="1"/>
              <a:t>fruits.pop</a:t>
            </a:r>
            <a:r>
              <a:rPr lang="en-US" dirty="0"/>
              <a:t>() also modifies the array by removing it.</a:t>
            </a:r>
          </a:p>
        </p:txBody>
      </p:sp>
    </p:spTree>
    <p:extLst>
      <p:ext uri="{BB962C8B-B14F-4D97-AF65-F5344CB8AC3E}">
        <p14:creationId xmlns:p14="http://schemas.microsoft.com/office/powerpoint/2010/main" val="2158170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dirty="0" smtClean="0"/>
              <a:t/>
            </a:r>
            <a:br>
              <a:rPr lang="en-US" dirty="0" smtClean="0"/>
            </a:br>
            <a:r>
              <a:rPr lang="en-US" dirty="0" smtClean="0"/>
              <a:t>Array </a:t>
            </a:r>
            <a:r>
              <a:rPr lang="en-US" dirty="0"/>
              <a:t>Properties and Methods</a:t>
            </a:r>
            <a:br>
              <a:rPr lang="en-US" dirty="0"/>
            </a:br>
            <a:endParaRPr lang="en-US" dirty="0"/>
          </a:p>
        </p:txBody>
      </p:sp>
      <p:sp>
        <p:nvSpPr>
          <p:cNvPr id="3" name="Content Placeholder 2"/>
          <p:cNvSpPr>
            <a:spLocks noGrp="1"/>
          </p:cNvSpPr>
          <p:nvPr>
            <p:ph idx="1"/>
          </p:nvPr>
        </p:nvSpPr>
        <p:spPr>
          <a:xfrm>
            <a:off x="309282" y="1317812"/>
            <a:ext cx="11275295" cy="5038539"/>
          </a:xfrm>
        </p:spPr>
        <p:txBody>
          <a:bodyPr>
            <a:normAutofit/>
          </a:bodyPr>
          <a:lstStyle/>
          <a:p>
            <a:pPr marL="0" indent="0">
              <a:lnSpc>
                <a:spcPct val="150000"/>
              </a:lnSpc>
              <a:buNone/>
            </a:pPr>
            <a:r>
              <a:rPr lang="en-US" b="1" dirty="0"/>
              <a:t>push</a:t>
            </a:r>
          </a:p>
          <a:p>
            <a:pPr>
              <a:lnSpc>
                <a:spcPct val="150000"/>
              </a:lnSpc>
            </a:pPr>
            <a:r>
              <a:rPr lang="en-US" dirty="0"/>
              <a:t>Append the element to the end of the array</a:t>
            </a:r>
            <a:r>
              <a:rPr lang="en-US" dirty="0" smtClean="0"/>
              <a:t>:</a:t>
            </a:r>
            <a:endParaRPr lang="en-US" dirty="0"/>
          </a:p>
          <a:p>
            <a:pPr marL="1720850" indent="0">
              <a:lnSpc>
                <a:spcPct val="150000"/>
              </a:lnSpc>
              <a:buNone/>
            </a:pPr>
            <a:r>
              <a:rPr lang="en-US" dirty="0"/>
              <a:t>let fruits = ["Apple", "Orange</a:t>
            </a:r>
            <a:r>
              <a:rPr lang="en-US" dirty="0" smtClean="0"/>
              <a:t>"];</a:t>
            </a:r>
            <a:endParaRPr lang="en-US" dirty="0"/>
          </a:p>
          <a:p>
            <a:pPr marL="1720850" indent="0">
              <a:lnSpc>
                <a:spcPct val="150000"/>
              </a:lnSpc>
              <a:buNone/>
            </a:pPr>
            <a:r>
              <a:rPr lang="en-US" dirty="0" err="1"/>
              <a:t>fruits.push</a:t>
            </a:r>
            <a:r>
              <a:rPr lang="en-US" dirty="0"/>
              <a:t>("Pear</a:t>
            </a:r>
            <a:r>
              <a:rPr lang="en-US" dirty="0" smtClean="0"/>
              <a:t>");</a:t>
            </a:r>
            <a:endParaRPr lang="en-US" dirty="0"/>
          </a:p>
          <a:p>
            <a:pPr marL="1720850" indent="0">
              <a:lnSpc>
                <a:spcPct val="150000"/>
              </a:lnSpc>
              <a:buNone/>
            </a:pPr>
            <a:r>
              <a:rPr lang="en-US" dirty="0"/>
              <a:t>alert( fruits ); // Apple, Orange, Pear</a:t>
            </a:r>
          </a:p>
          <a:p>
            <a:pPr>
              <a:lnSpc>
                <a:spcPct val="150000"/>
              </a:lnSpc>
            </a:pPr>
            <a:r>
              <a:rPr lang="en-US" dirty="0"/>
              <a:t>The call </a:t>
            </a:r>
            <a:r>
              <a:rPr lang="en-US" dirty="0" err="1"/>
              <a:t>fruits.push</a:t>
            </a:r>
            <a:r>
              <a:rPr lang="en-US" dirty="0"/>
              <a:t>(...) is equal to fruits[</a:t>
            </a:r>
            <a:r>
              <a:rPr lang="en-US" dirty="0" err="1"/>
              <a:t>fruits.length</a:t>
            </a:r>
            <a:r>
              <a:rPr lang="en-US" dirty="0"/>
              <a:t>] = ....</a:t>
            </a:r>
          </a:p>
        </p:txBody>
      </p:sp>
    </p:spTree>
    <p:extLst>
      <p:ext uri="{BB962C8B-B14F-4D97-AF65-F5344CB8AC3E}">
        <p14:creationId xmlns:p14="http://schemas.microsoft.com/office/powerpoint/2010/main" val="4236277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dirty="0" smtClean="0"/>
              <a:t/>
            </a:r>
            <a:br>
              <a:rPr lang="en-US" dirty="0" smtClean="0"/>
            </a:br>
            <a:r>
              <a:rPr lang="en-US" dirty="0" smtClean="0"/>
              <a:t>Array </a:t>
            </a:r>
            <a:r>
              <a:rPr lang="en-US" dirty="0"/>
              <a:t>Properties and Methods</a:t>
            </a:r>
            <a:br>
              <a:rPr lang="en-US" dirty="0"/>
            </a:br>
            <a:endParaRPr lang="en-US" dirty="0"/>
          </a:p>
        </p:txBody>
      </p:sp>
      <p:sp>
        <p:nvSpPr>
          <p:cNvPr id="3" name="Content Placeholder 2"/>
          <p:cNvSpPr>
            <a:spLocks noGrp="1"/>
          </p:cNvSpPr>
          <p:nvPr>
            <p:ph idx="1"/>
          </p:nvPr>
        </p:nvSpPr>
        <p:spPr>
          <a:xfrm>
            <a:off x="309282" y="1317812"/>
            <a:ext cx="11275295" cy="5038539"/>
          </a:xfrm>
        </p:spPr>
        <p:txBody>
          <a:bodyPr>
            <a:normAutofit/>
          </a:bodyPr>
          <a:lstStyle/>
          <a:p>
            <a:pPr marL="0" indent="0">
              <a:lnSpc>
                <a:spcPct val="150000"/>
              </a:lnSpc>
              <a:buNone/>
            </a:pPr>
            <a:r>
              <a:rPr lang="en-US" b="1" dirty="0"/>
              <a:t>Methods that work with the beginning of the array:</a:t>
            </a:r>
          </a:p>
          <a:p>
            <a:pPr marL="0" indent="0">
              <a:lnSpc>
                <a:spcPct val="150000"/>
              </a:lnSpc>
              <a:buNone/>
            </a:pPr>
            <a:r>
              <a:rPr lang="en-US" b="1" dirty="0" smtClean="0"/>
              <a:t>shift</a:t>
            </a:r>
            <a:endParaRPr lang="en-US" b="1" dirty="0"/>
          </a:p>
          <a:p>
            <a:pPr marL="0" indent="0">
              <a:lnSpc>
                <a:spcPct val="150000"/>
              </a:lnSpc>
              <a:buNone/>
            </a:pPr>
            <a:r>
              <a:rPr lang="en-US" dirty="0"/>
              <a:t>Extracts the first element of the array and returns it</a:t>
            </a:r>
            <a:r>
              <a:rPr lang="en-US" dirty="0" smtClean="0"/>
              <a:t>:</a:t>
            </a:r>
            <a:endParaRPr lang="en-US" dirty="0"/>
          </a:p>
          <a:p>
            <a:pPr marL="1546225" indent="0">
              <a:lnSpc>
                <a:spcPct val="150000"/>
              </a:lnSpc>
              <a:buNone/>
            </a:pPr>
            <a:r>
              <a:rPr lang="en-US" i="1" dirty="0"/>
              <a:t>let fruits = ["Apple", "Orange", "Pear</a:t>
            </a:r>
            <a:r>
              <a:rPr lang="en-US" i="1" dirty="0" smtClean="0"/>
              <a:t>"];</a:t>
            </a:r>
            <a:endParaRPr lang="en-US" i="1" dirty="0"/>
          </a:p>
          <a:p>
            <a:pPr marL="1546225" indent="0">
              <a:lnSpc>
                <a:spcPct val="150000"/>
              </a:lnSpc>
              <a:buNone/>
            </a:pPr>
            <a:r>
              <a:rPr lang="en-US" i="1" dirty="0"/>
              <a:t>alert( </a:t>
            </a:r>
            <a:r>
              <a:rPr lang="en-US" i="1" dirty="0" err="1"/>
              <a:t>fruits.shift</a:t>
            </a:r>
            <a:r>
              <a:rPr lang="en-US" i="1" dirty="0"/>
              <a:t>() ); // remove Apple and alert </a:t>
            </a:r>
            <a:r>
              <a:rPr lang="en-US" i="1" dirty="0" smtClean="0"/>
              <a:t>it</a:t>
            </a:r>
            <a:endParaRPr lang="en-US" i="1" dirty="0"/>
          </a:p>
          <a:p>
            <a:pPr marL="1546225" indent="0">
              <a:lnSpc>
                <a:spcPct val="150000"/>
              </a:lnSpc>
              <a:buNone/>
            </a:pPr>
            <a:r>
              <a:rPr lang="en-US" i="1" dirty="0"/>
              <a:t>alert( fruits ); // Orange, Pear</a:t>
            </a:r>
          </a:p>
        </p:txBody>
      </p:sp>
    </p:spTree>
    <p:extLst>
      <p:ext uri="{BB962C8B-B14F-4D97-AF65-F5344CB8AC3E}">
        <p14:creationId xmlns:p14="http://schemas.microsoft.com/office/powerpoint/2010/main" val="1907617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dirty="0" smtClean="0"/>
              <a:t/>
            </a:r>
            <a:br>
              <a:rPr lang="en-US" dirty="0" smtClean="0"/>
            </a:br>
            <a:r>
              <a:rPr lang="en-US" dirty="0" smtClean="0"/>
              <a:t>Array </a:t>
            </a:r>
            <a:r>
              <a:rPr lang="en-US" dirty="0"/>
              <a:t>Properties and Methods</a:t>
            </a:r>
            <a:br>
              <a:rPr lang="en-US" dirty="0"/>
            </a:br>
            <a:endParaRPr lang="en-US" dirty="0"/>
          </a:p>
        </p:txBody>
      </p:sp>
      <p:sp>
        <p:nvSpPr>
          <p:cNvPr id="3" name="Content Placeholder 2"/>
          <p:cNvSpPr>
            <a:spLocks noGrp="1"/>
          </p:cNvSpPr>
          <p:nvPr>
            <p:ph idx="1"/>
          </p:nvPr>
        </p:nvSpPr>
        <p:spPr>
          <a:xfrm>
            <a:off x="309282" y="1317812"/>
            <a:ext cx="11275295" cy="5038539"/>
          </a:xfrm>
        </p:spPr>
        <p:txBody>
          <a:bodyPr>
            <a:normAutofit/>
          </a:bodyPr>
          <a:lstStyle/>
          <a:p>
            <a:pPr marL="0" indent="0">
              <a:lnSpc>
                <a:spcPct val="150000"/>
              </a:lnSpc>
              <a:buNone/>
            </a:pPr>
            <a:r>
              <a:rPr lang="en-US" b="1" dirty="0"/>
              <a:t>Methods that work with the beginning of the array:</a:t>
            </a:r>
          </a:p>
          <a:p>
            <a:pPr>
              <a:lnSpc>
                <a:spcPct val="150000"/>
              </a:lnSpc>
            </a:pPr>
            <a:r>
              <a:rPr lang="en-US" b="1" dirty="0" err="1"/>
              <a:t>unshift</a:t>
            </a:r>
            <a:endParaRPr lang="en-US" b="1" dirty="0"/>
          </a:p>
          <a:p>
            <a:pPr marL="0" indent="0">
              <a:lnSpc>
                <a:spcPct val="150000"/>
              </a:lnSpc>
              <a:buNone/>
            </a:pPr>
            <a:r>
              <a:rPr lang="en-US" dirty="0"/>
              <a:t>Add the element to the beginning of the array</a:t>
            </a:r>
            <a:r>
              <a:rPr lang="en-US" dirty="0" smtClean="0"/>
              <a:t>:</a:t>
            </a:r>
            <a:endParaRPr lang="en-US" dirty="0"/>
          </a:p>
          <a:p>
            <a:pPr marL="3200400" indent="-1546225">
              <a:lnSpc>
                <a:spcPct val="150000"/>
              </a:lnSpc>
              <a:buNone/>
            </a:pPr>
            <a:r>
              <a:rPr lang="en-US" i="1" dirty="0"/>
              <a:t>let fruits = ["Orange", "Pear</a:t>
            </a:r>
            <a:r>
              <a:rPr lang="en-US" i="1" dirty="0" smtClean="0"/>
              <a:t>"];</a:t>
            </a:r>
            <a:endParaRPr lang="en-US" i="1" dirty="0"/>
          </a:p>
          <a:p>
            <a:pPr marL="3200400" indent="-1546225">
              <a:lnSpc>
                <a:spcPct val="150000"/>
              </a:lnSpc>
              <a:buNone/>
            </a:pPr>
            <a:r>
              <a:rPr lang="en-US" i="1" dirty="0" err="1"/>
              <a:t>fruits.unshift</a:t>
            </a:r>
            <a:r>
              <a:rPr lang="en-US" i="1" dirty="0"/>
              <a:t>('Apple</a:t>
            </a:r>
            <a:r>
              <a:rPr lang="en-US" i="1" dirty="0" smtClean="0"/>
              <a:t>');</a:t>
            </a:r>
            <a:endParaRPr lang="en-US" i="1" dirty="0"/>
          </a:p>
          <a:p>
            <a:pPr marL="3200400" indent="-1546225">
              <a:lnSpc>
                <a:spcPct val="150000"/>
              </a:lnSpc>
              <a:buNone/>
            </a:pPr>
            <a:r>
              <a:rPr lang="en-US" i="1" dirty="0"/>
              <a:t>alert( fruits ); // Apple, Orange, Pear</a:t>
            </a:r>
          </a:p>
        </p:txBody>
      </p:sp>
    </p:spTree>
    <p:extLst>
      <p:ext uri="{BB962C8B-B14F-4D97-AF65-F5344CB8AC3E}">
        <p14:creationId xmlns:p14="http://schemas.microsoft.com/office/powerpoint/2010/main" val="29415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dirty="0" smtClean="0"/>
              <a:t/>
            </a:r>
            <a:br>
              <a:rPr lang="en-US" dirty="0" smtClean="0"/>
            </a:br>
            <a:r>
              <a:rPr lang="en-US" dirty="0" smtClean="0"/>
              <a:t>Array </a:t>
            </a:r>
            <a:r>
              <a:rPr lang="en-US" dirty="0"/>
              <a:t>Properties and Methods</a:t>
            </a:r>
            <a:br>
              <a:rPr lang="en-US" dirty="0"/>
            </a:br>
            <a:endParaRPr lang="en-US" dirty="0"/>
          </a:p>
        </p:txBody>
      </p:sp>
      <p:sp>
        <p:nvSpPr>
          <p:cNvPr id="3" name="Content Placeholder 2"/>
          <p:cNvSpPr>
            <a:spLocks noGrp="1"/>
          </p:cNvSpPr>
          <p:nvPr>
            <p:ph idx="1"/>
          </p:nvPr>
        </p:nvSpPr>
        <p:spPr>
          <a:xfrm>
            <a:off x="309282" y="1317812"/>
            <a:ext cx="11275295" cy="5038539"/>
          </a:xfrm>
        </p:spPr>
        <p:txBody>
          <a:bodyPr>
            <a:normAutofit/>
          </a:bodyPr>
          <a:lstStyle/>
          <a:p>
            <a:pPr marL="0" indent="0">
              <a:lnSpc>
                <a:spcPct val="150000"/>
              </a:lnSpc>
              <a:buNone/>
            </a:pPr>
            <a:r>
              <a:rPr lang="en-US" b="1" dirty="0"/>
              <a:t>Methods push and </a:t>
            </a:r>
            <a:r>
              <a:rPr lang="en-US" b="1" dirty="0" err="1"/>
              <a:t>unshift</a:t>
            </a:r>
            <a:r>
              <a:rPr lang="en-US" b="1" dirty="0"/>
              <a:t> can add multiple elements at once:</a:t>
            </a:r>
          </a:p>
          <a:p>
            <a:pPr marL="2286000" indent="-1371600">
              <a:lnSpc>
                <a:spcPct val="150000"/>
              </a:lnSpc>
              <a:buNone/>
            </a:pPr>
            <a:r>
              <a:rPr lang="en-US" i="1" dirty="0" smtClean="0"/>
              <a:t>let </a:t>
            </a:r>
            <a:r>
              <a:rPr lang="en-US" i="1" dirty="0"/>
              <a:t>fruits = ["Apple"];</a:t>
            </a:r>
          </a:p>
          <a:p>
            <a:pPr marL="2286000" indent="-1371600">
              <a:lnSpc>
                <a:spcPct val="150000"/>
              </a:lnSpc>
              <a:buNone/>
            </a:pPr>
            <a:r>
              <a:rPr lang="en-US" i="1" dirty="0" err="1" smtClean="0"/>
              <a:t>fruits.push</a:t>
            </a:r>
            <a:r>
              <a:rPr lang="en-US" i="1" dirty="0"/>
              <a:t>("Orange", "Peach");</a:t>
            </a:r>
          </a:p>
          <a:p>
            <a:pPr marL="2286000" indent="-1371600">
              <a:lnSpc>
                <a:spcPct val="150000"/>
              </a:lnSpc>
              <a:buNone/>
            </a:pPr>
            <a:r>
              <a:rPr lang="en-US" i="1" dirty="0" err="1"/>
              <a:t>fruits.unshift</a:t>
            </a:r>
            <a:r>
              <a:rPr lang="en-US" i="1" dirty="0"/>
              <a:t>("Pineapple", "Lemon");</a:t>
            </a:r>
          </a:p>
          <a:p>
            <a:pPr marL="2286000" indent="-1371600">
              <a:lnSpc>
                <a:spcPct val="150000"/>
              </a:lnSpc>
              <a:buNone/>
            </a:pPr>
            <a:r>
              <a:rPr lang="en-US" i="1" dirty="0" smtClean="0"/>
              <a:t>// </a:t>
            </a:r>
            <a:r>
              <a:rPr lang="en-US" i="1" dirty="0"/>
              <a:t>["Pineapple", "Lemon", "Apple", "Orange", "Peach"]</a:t>
            </a:r>
          </a:p>
          <a:p>
            <a:pPr marL="2286000" indent="-1371600">
              <a:lnSpc>
                <a:spcPct val="150000"/>
              </a:lnSpc>
              <a:buNone/>
            </a:pPr>
            <a:r>
              <a:rPr lang="en-US" i="1" dirty="0"/>
              <a:t>alert( fruits )</a:t>
            </a:r>
          </a:p>
        </p:txBody>
      </p:sp>
    </p:spTree>
    <p:extLst>
      <p:ext uri="{BB962C8B-B14F-4D97-AF65-F5344CB8AC3E}">
        <p14:creationId xmlns:p14="http://schemas.microsoft.com/office/powerpoint/2010/main" val="821165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b="1" dirty="0"/>
              <a:t>The ways to misuse an array</a:t>
            </a:r>
            <a:endParaRPr lang="en-US" dirty="0"/>
          </a:p>
        </p:txBody>
      </p:sp>
      <p:sp>
        <p:nvSpPr>
          <p:cNvPr id="3" name="Content Placeholder 2"/>
          <p:cNvSpPr>
            <a:spLocks noGrp="1"/>
          </p:cNvSpPr>
          <p:nvPr>
            <p:ph idx="1"/>
          </p:nvPr>
        </p:nvSpPr>
        <p:spPr>
          <a:xfrm>
            <a:off x="309282" y="1317812"/>
            <a:ext cx="11275295" cy="5038539"/>
          </a:xfrm>
        </p:spPr>
        <p:txBody>
          <a:bodyPr>
            <a:normAutofit fontScale="92500" lnSpcReduction="10000"/>
          </a:bodyPr>
          <a:lstStyle/>
          <a:p>
            <a:pPr>
              <a:lnSpc>
                <a:spcPct val="150000"/>
              </a:lnSpc>
            </a:pPr>
            <a:r>
              <a:rPr lang="en-US" dirty="0" smtClean="0"/>
              <a:t>Add </a:t>
            </a:r>
            <a:r>
              <a:rPr lang="en-US" dirty="0"/>
              <a:t>a non-numeric property like </a:t>
            </a:r>
            <a:r>
              <a:rPr lang="en-US" dirty="0" err="1"/>
              <a:t>arr.test</a:t>
            </a:r>
            <a:r>
              <a:rPr lang="en-US" dirty="0"/>
              <a:t> = 5.</a:t>
            </a:r>
          </a:p>
          <a:p>
            <a:pPr>
              <a:lnSpc>
                <a:spcPct val="150000"/>
              </a:lnSpc>
            </a:pPr>
            <a:r>
              <a:rPr lang="en-US" dirty="0"/>
              <a:t>Make holes, like: add </a:t>
            </a:r>
            <a:r>
              <a:rPr lang="en-US" dirty="0" err="1"/>
              <a:t>arr</a:t>
            </a:r>
            <a:r>
              <a:rPr lang="en-US" dirty="0"/>
              <a:t>[0] and then </a:t>
            </a:r>
            <a:r>
              <a:rPr lang="en-US" dirty="0" err="1"/>
              <a:t>arr</a:t>
            </a:r>
            <a:r>
              <a:rPr lang="en-US" dirty="0"/>
              <a:t>[1000] (and nothing between them).</a:t>
            </a:r>
          </a:p>
          <a:p>
            <a:pPr>
              <a:lnSpc>
                <a:spcPct val="150000"/>
              </a:lnSpc>
            </a:pPr>
            <a:r>
              <a:rPr lang="en-US" dirty="0"/>
              <a:t>Fill the array in the reverse order, like </a:t>
            </a:r>
            <a:r>
              <a:rPr lang="en-US" dirty="0" err="1"/>
              <a:t>arr</a:t>
            </a:r>
            <a:r>
              <a:rPr lang="en-US" dirty="0"/>
              <a:t>[1000], </a:t>
            </a:r>
            <a:r>
              <a:rPr lang="en-US" dirty="0" err="1"/>
              <a:t>arr</a:t>
            </a:r>
            <a:r>
              <a:rPr lang="en-US" dirty="0"/>
              <a:t>[999] and so on.</a:t>
            </a:r>
          </a:p>
          <a:p>
            <a:pPr>
              <a:lnSpc>
                <a:spcPct val="150000"/>
              </a:lnSpc>
            </a:pPr>
            <a:r>
              <a:rPr lang="en-US" dirty="0"/>
              <a:t>Please think of arrays as special structures to work with the ordered data. They provide special methods for that. Arrays are carefully tuned inside JavaScript engines to work with contiguous ordered data, please use them this way. And if you need arbitrary keys, chances are high that you actually require a regular object {}.</a:t>
            </a:r>
            <a:endParaRPr lang="en-US" i="1" dirty="0"/>
          </a:p>
        </p:txBody>
      </p:sp>
    </p:spTree>
    <p:extLst>
      <p:ext uri="{BB962C8B-B14F-4D97-AF65-F5344CB8AC3E}">
        <p14:creationId xmlns:p14="http://schemas.microsoft.com/office/powerpoint/2010/main" val="4057555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dirty="0" smtClean="0"/>
              <a:t>Arrays and Loops</a:t>
            </a:r>
            <a:endParaRPr lang="en-US" dirty="0"/>
          </a:p>
        </p:txBody>
      </p:sp>
      <p:sp>
        <p:nvSpPr>
          <p:cNvPr id="3" name="Content Placeholder 2"/>
          <p:cNvSpPr>
            <a:spLocks noGrp="1"/>
          </p:cNvSpPr>
          <p:nvPr>
            <p:ph idx="1"/>
          </p:nvPr>
        </p:nvSpPr>
        <p:spPr>
          <a:xfrm>
            <a:off x="309282" y="1317812"/>
            <a:ext cx="11275295" cy="5038539"/>
          </a:xfrm>
        </p:spPr>
        <p:txBody>
          <a:bodyPr>
            <a:normAutofit/>
          </a:bodyPr>
          <a:lstStyle/>
          <a:p>
            <a:pPr>
              <a:lnSpc>
                <a:spcPct val="150000"/>
              </a:lnSpc>
            </a:pPr>
            <a:r>
              <a:rPr lang="en-US" dirty="0" smtClean="0"/>
              <a:t>One </a:t>
            </a:r>
            <a:r>
              <a:rPr lang="en-US" dirty="0"/>
              <a:t>of the oldest ways to cycle array items is the for loop over indexes</a:t>
            </a:r>
            <a:r>
              <a:rPr lang="en-US" dirty="0" smtClean="0"/>
              <a:t>:</a:t>
            </a:r>
          </a:p>
          <a:p>
            <a:pPr marL="1774825" indent="0">
              <a:lnSpc>
                <a:spcPct val="150000"/>
              </a:lnSpc>
              <a:buNone/>
            </a:pPr>
            <a:r>
              <a:rPr lang="en-US" i="1" dirty="0"/>
              <a:t>let </a:t>
            </a:r>
            <a:r>
              <a:rPr lang="en-US" i="1" dirty="0" err="1"/>
              <a:t>arr</a:t>
            </a:r>
            <a:r>
              <a:rPr lang="en-US" i="1" dirty="0"/>
              <a:t> = ["Apple", "Orange", "Pear"];</a:t>
            </a:r>
          </a:p>
          <a:p>
            <a:pPr marL="1774825" indent="0">
              <a:lnSpc>
                <a:spcPct val="150000"/>
              </a:lnSpc>
              <a:buNone/>
            </a:pPr>
            <a:r>
              <a:rPr lang="en-US" i="1" dirty="0" smtClean="0"/>
              <a:t>for </a:t>
            </a:r>
            <a:r>
              <a:rPr lang="en-US" i="1" dirty="0"/>
              <a:t>(let </a:t>
            </a:r>
            <a:r>
              <a:rPr lang="en-US" i="1" dirty="0" err="1"/>
              <a:t>i</a:t>
            </a:r>
            <a:r>
              <a:rPr lang="en-US" i="1" dirty="0"/>
              <a:t> = 0; </a:t>
            </a:r>
            <a:r>
              <a:rPr lang="en-US" i="1" dirty="0" err="1"/>
              <a:t>i</a:t>
            </a:r>
            <a:r>
              <a:rPr lang="en-US" i="1" dirty="0"/>
              <a:t> &lt; </a:t>
            </a:r>
            <a:r>
              <a:rPr lang="en-US" i="1" dirty="0" err="1"/>
              <a:t>arr.length</a:t>
            </a:r>
            <a:r>
              <a:rPr lang="en-US" i="1" dirty="0"/>
              <a:t>; </a:t>
            </a:r>
            <a:r>
              <a:rPr lang="en-US" i="1" dirty="0" err="1"/>
              <a:t>i</a:t>
            </a:r>
            <a:r>
              <a:rPr lang="en-US" i="1" dirty="0"/>
              <a:t>++) {</a:t>
            </a:r>
          </a:p>
          <a:p>
            <a:pPr marL="1774825" indent="0">
              <a:lnSpc>
                <a:spcPct val="150000"/>
              </a:lnSpc>
              <a:buNone/>
            </a:pPr>
            <a:r>
              <a:rPr lang="en-US" i="1" dirty="0"/>
              <a:t>  alert( </a:t>
            </a:r>
            <a:r>
              <a:rPr lang="en-US" i="1" dirty="0" err="1"/>
              <a:t>arr</a:t>
            </a:r>
            <a:r>
              <a:rPr lang="en-US" i="1" dirty="0"/>
              <a:t>[</a:t>
            </a:r>
            <a:r>
              <a:rPr lang="en-US" i="1" dirty="0" err="1"/>
              <a:t>i</a:t>
            </a:r>
            <a:r>
              <a:rPr lang="en-US" i="1" dirty="0"/>
              <a:t>] );</a:t>
            </a:r>
          </a:p>
          <a:p>
            <a:pPr marL="1774825" indent="0">
              <a:lnSpc>
                <a:spcPct val="150000"/>
              </a:lnSpc>
              <a:buNone/>
            </a:pPr>
            <a:r>
              <a:rPr lang="en-US" i="1" dirty="0"/>
              <a:t>}</a:t>
            </a:r>
          </a:p>
        </p:txBody>
      </p:sp>
    </p:spTree>
    <p:extLst>
      <p:ext uri="{BB962C8B-B14F-4D97-AF65-F5344CB8AC3E}">
        <p14:creationId xmlns:p14="http://schemas.microsoft.com/office/powerpoint/2010/main" val="2439857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dirty="0" smtClean="0"/>
              <a:t>Arrays and Loops</a:t>
            </a:r>
            <a:endParaRPr lang="en-US" dirty="0"/>
          </a:p>
        </p:txBody>
      </p:sp>
      <p:sp>
        <p:nvSpPr>
          <p:cNvPr id="3" name="Content Placeholder 2"/>
          <p:cNvSpPr>
            <a:spLocks noGrp="1"/>
          </p:cNvSpPr>
          <p:nvPr>
            <p:ph idx="1"/>
          </p:nvPr>
        </p:nvSpPr>
        <p:spPr>
          <a:xfrm>
            <a:off x="309282" y="1317812"/>
            <a:ext cx="11275295" cy="5038539"/>
          </a:xfrm>
        </p:spPr>
        <p:txBody>
          <a:bodyPr>
            <a:normAutofit fontScale="92500" lnSpcReduction="20000"/>
          </a:bodyPr>
          <a:lstStyle/>
          <a:p>
            <a:pPr>
              <a:lnSpc>
                <a:spcPct val="150000"/>
              </a:lnSpc>
            </a:pPr>
            <a:r>
              <a:rPr lang="en-US" dirty="0"/>
              <a:t>But for arrays there is another form of loop, </a:t>
            </a:r>
            <a:r>
              <a:rPr lang="en-US" dirty="0" err="1"/>
              <a:t>for..of</a:t>
            </a:r>
            <a:r>
              <a:rPr lang="en-US" dirty="0"/>
              <a:t>:</a:t>
            </a:r>
          </a:p>
          <a:p>
            <a:pPr marL="1371600" indent="0">
              <a:lnSpc>
                <a:spcPct val="150000"/>
              </a:lnSpc>
              <a:buNone/>
            </a:pPr>
            <a:r>
              <a:rPr lang="en-US" i="1" dirty="0" smtClean="0"/>
              <a:t>let </a:t>
            </a:r>
            <a:r>
              <a:rPr lang="en-US" i="1" dirty="0"/>
              <a:t>fruits = ["Apple", "Orange", "Plum</a:t>
            </a:r>
            <a:r>
              <a:rPr lang="en-US" i="1" dirty="0" smtClean="0"/>
              <a:t>"];</a:t>
            </a:r>
            <a:endParaRPr lang="en-US" i="1" dirty="0"/>
          </a:p>
          <a:p>
            <a:pPr marL="1371600" indent="0">
              <a:lnSpc>
                <a:spcPct val="150000"/>
              </a:lnSpc>
              <a:buNone/>
            </a:pPr>
            <a:r>
              <a:rPr lang="en-US" i="1" dirty="0"/>
              <a:t>// iterates over array elements</a:t>
            </a:r>
          </a:p>
          <a:p>
            <a:pPr marL="1371600" indent="0">
              <a:lnSpc>
                <a:spcPct val="150000"/>
              </a:lnSpc>
              <a:buNone/>
            </a:pPr>
            <a:r>
              <a:rPr lang="en-US" i="1" dirty="0"/>
              <a:t>for (let fruit of fruits) {</a:t>
            </a:r>
          </a:p>
          <a:p>
            <a:pPr marL="1371600" indent="0">
              <a:lnSpc>
                <a:spcPct val="150000"/>
              </a:lnSpc>
              <a:buNone/>
            </a:pPr>
            <a:r>
              <a:rPr lang="en-US" i="1" dirty="0"/>
              <a:t>  alert( fruit );</a:t>
            </a:r>
          </a:p>
          <a:p>
            <a:pPr marL="1371600" indent="0">
              <a:lnSpc>
                <a:spcPct val="150000"/>
              </a:lnSpc>
              <a:buNone/>
            </a:pPr>
            <a:r>
              <a:rPr lang="en-US" i="1" dirty="0" smtClean="0"/>
              <a:t>}</a:t>
            </a:r>
          </a:p>
          <a:p>
            <a:pPr marL="457200" indent="-457200">
              <a:lnSpc>
                <a:spcPct val="150000"/>
              </a:lnSpc>
            </a:pPr>
            <a:r>
              <a:rPr lang="en-US" i="1" dirty="0"/>
              <a:t>The </a:t>
            </a:r>
            <a:r>
              <a:rPr lang="en-US" i="1" dirty="0" err="1"/>
              <a:t>for..of</a:t>
            </a:r>
            <a:r>
              <a:rPr lang="en-US" i="1" dirty="0"/>
              <a:t> doesn’t give access to the number of the current element, just its value, but in most cases that’s enough. And it’s shorter.</a:t>
            </a:r>
            <a:endParaRPr lang="en-US" i="1" dirty="0" smtClean="0"/>
          </a:p>
        </p:txBody>
      </p:sp>
    </p:spTree>
    <p:extLst>
      <p:ext uri="{BB962C8B-B14F-4D97-AF65-F5344CB8AC3E}">
        <p14:creationId xmlns:p14="http://schemas.microsoft.com/office/powerpoint/2010/main" val="2839896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Arrays: Definition</a:t>
            </a:r>
          </a:p>
        </p:txBody>
      </p:sp>
      <p:sp>
        <p:nvSpPr>
          <p:cNvPr id="3" name="Content Placeholder 2"/>
          <p:cNvSpPr>
            <a:spLocks noGrp="1"/>
          </p:cNvSpPr>
          <p:nvPr>
            <p:ph idx="1"/>
          </p:nvPr>
        </p:nvSpPr>
        <p:spPr>
          <a:xfrm>
            <a:off x="309282" y="1317812"/>
            <a:ext cx="11275295" cy="5038539"/>
          </a:xfrm>
        </p:spPr>
        <p:txBody>
          <a:bodyPr>
            <a:normAutofit/>
          </a:bodyPr>
          <a:lstStyle/>
          <a:p>
            <a:pPr>
              <a:lnSpc>
                <a:spcPct val="150000"/>
              </a:lnSpc>
            </a:pPr>
            <a:r>
              <a:rPr lang="en-US" dirty="0"/>
              <a:t>JavaScript arrays are a data structure that allow you to store multiple values in a single variable. Arrays are a powerful and versatile feature of JavaScript, and they are used extensively in web </a:t>
            </a:r>
            <a:r>
              <a:rPr lang="en-US" dirty="0" smtClean="0"/>
              <a:t>development</a:t>
            </a:r>
          </a:p>
          <a:p>
            <a:pPr>
              <a:lnSpc>
                <a:spcPct val="150000"/>
              </a:lnSpc>
            </a:pPr>
            <a:r>
              <a:rPr lang="en-US" dirty="0"/>
              <a:t>An array is a special variable, which can hold more than one value</a:t>
            </a:r>
            <a:r>
              <a:rPr lang="en-US" dirty="0" smtClean="0"/>
              <a:t>:</a:t>
            </a:r>
          </a:p>
          <a:p>
            <a:pPr>
              <a:lnSpc>
                <a:spcPct val="150000"/>
              </a:lnSpc>
            </a:pPr>
            <a:r>
              <a:rPr lang="en-US" dirty="0"/>
              <a:t>The Array object, as with arrays in other programming languages, enables storing a collection of multiple items under a single variable name, and has members for performing common array operations.</a:t>
            </a:r>
          </a:p>
          <a:p>
            <a:pPr>
              <a:lnSpc>
                <a:spcPct val="150000"/>
              </a:lnSpc>
            </a:pPr>
            <a:endParaRPr lang="en-US" dirty="0"/>
          </a:p>
        </p:txBody>
      </p:sp>
    </p:spTree>
    <p:extLst>
      <p:ext uri="{BB962C8B-B14F-4D97-AF65-F5344CB8AC3E}">
        <p14:creationId xmlns:p14="http://schemas.microsoft.com/office/powerpoint/2010/main" val="2236161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dirty="0" smtClean="0"/>
              <a:t>Arrays and Loops</a:t>
            </a:r>
            <a:endParaRPr lang="en-US" dirty="0"/>
          </a:p>
        </p:txBody>
      </p:sp>
      <p:sp>
        <p:nvSpPr>
          <p:cNvPr id="3" name="Content Placeholder 2"/>
          <p:cNvSpPr>
            <a:spLocks noGrp="1"/>
          </p:cNvSpPr>
          <p:nvPr>
            <p:ph idx="1"/>
          </p:nvPr>
        </p:nvSpPr>
        <p:spPr>
          <a:xfrm>
            <a:off x="309282" y="1317812"/>
            <a:ext cx="11275295" cy="5038539"/>
          </a:xfrm>
        </p:spPr>
        <p:txBody>
          <a:bodyPr>
            <a:normAutofit/>
          </a:bodyPr>
          <a:lstStyle/>
          <a:p>
            <a:pPr>
              <a:lnSpc>
                <a:spcPct val="150000"/>
              </a:lnSpc>
            </a:pPr>
            <a:r>
              <a:rPr lang="en-US" dirty="0"/>
              <a:t>Technically, because arrays are objects, it is also possible to use </a:t>
            </a:r>
            <a:r>
              <a:rPr lang="en-US" dirty="0" err="1"/>
              <a:t>for..in</a:t>
            </a:r>
            <a:r>
              <a:rPr lang="en-US" dirty="0"/>
              <a:t>:</a:t>
            </a:r>
          </a:p>
          <a:p>
            <a:pPr marL="2339975" indent="-1546225">
              <a:lnSpc>
                <a:spcPct val="150000"/>
              </a:lnSpc>
              <a:buNone/>
            </a:pPr>
            <a:r>
              <a:rPr lang="en-US" i="1" dirty="0" smtClean="0"/>
              <a:t>let </a:t>
            </a:r>
            <a:r>
              <a:rPr lang="en-US" i="1" dirty="0" err="1"/>
              <a:t>arr</a:t>
            </a:r>
            <a:r>
              <a:rPr lang="en-US" i="1" dirty="0"/>
              <a:t> = ["Apple", "Orange", "Pear"];</a:t>
            </a:r>
          </a:p>
          <a:p>
            <a:pPr marL="2339975" indent="-1546225">
              <a:lnSpc>
                <a:spcPct val="150000"/>
              </a:lnSpc>
              <a:buNone/>
            </a:pPr>
            <a:r>
              <a:rPr lang="en-US" i="1" dirty="0" smtClean="0"/>
              <a:t>for </a:t>
            </a:r>
            <a:r>
              <a:rPr lang="en-US" i="1" dirty="0"/>
              <a:t>(let key in </a:t>
            </a:r>
            <a:r>
              <a:rPr lang="en-US" i="1" dirty="0" err="1"/>
              <a:t>arr</a:t>
            </a:r>
            <a:r>
              <a:rPr lang="en-US" i="1" dirty="0"/>
              <a:t>) {</a:t>
            </a:r>
          </a:p>
          <a:p>
            <a:pPr marL="2339975" indent="-1546225">
              <a:lnSpc>
                <a:spcPct val="150000"/>
              </a:lnSpc>
              <a:buNone/>
            </a:pPr>
            <a:r>
              <a:rPr lang="en-US" i="1" dirty="0"/>
              <a:t>  alert( </a:t>
            </a:r>
            <a:r>
              <a:rPr lang="en-US" i="1" dirty="0" err="1"/>
              <a:t>arr</a:t>
            </a:r>
            <a:r>
              <a:rPr lang="en-US" i="1" dirty="0"/>
              <a:t>[key] ); // Apple, Orange, Pear</a:t>
            </a:r>
          </a:p>
          <a:p>
            <a:pPr marL="2339975" indent="-1546225">
              <a:lnSpc>
                <a:spcPct val="150000"/>
              </a:lnSpc>
              <a:buNone/>
            </a:pPr>
            <a:r>
              <a:rPr lang="en-US" i="1" dirty="0"/>
              <a:t>}</a:t>
            </a:r>
            <a:endParaRPr lang="en-US" i="1" dirty="0" smtClean="0"/>
          </a:p>
        </p:txBody>
      </p:sp>
    </p:spTree>
    <p:extLst>
      <p:ext uri="{BB962C8B-B14F-4D97-AF65-F5344CB8AC3E}">
        <p14:creationId xmlns:p14="http://schemas.microsoft.com/office/powerpoint/2010/main" val="1549582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dirty="0" smtClean="0"/>
              <a:t>Arrays and Loops</a:t>
            </a:r>
            <a:endParaRPr lang="en-US" dirty="0"/>
          </a:p>
        </p:txBody>
      </p:sp>
      <p:sp>
        <p:nvSpPr>
          <p:cNvPr id="3" name="Content Placeholder 2"/>
          <p:cNvSpPr>
            <a:spLocks noGrp="1"/>
          </p:cNvSpPr>
          <p:nvPr>
            <p:ph idx="1"/>
          </p:nvPr>
        </p:nvSpPr>
        <p:spPr>
          <a:xfrm>
            <a:off x="309282" y="1317812"/>
            <a:ext cx="11275295" cy="5038539"/>
          </a:xfrm>
        </p:spPr>
        <p:txBody>
          <a:bodyPr>
            <a:normAutofit fontScale="70000" lnSpcReduction="20000"/>
          </a:bodyPr>
          <a:lstStyle/>
          <a:p>
            <a:pPr>
              <a:lnSpc>
                <a:spcPct val="150000"/>
              </a:lnSpc>
            </a:pPr>
            <a:r>
              <a:rPr lang="en-US" dirty="0"/>
              <a:t>But that’s actually a bad idea. There are potential problems with it</a:t>
            </a:r>
            <a:r>
              <a:rPr lang="en-US" dirty="0" smtClean="0"/>
              <a:t>:</a:t>
            </a:r>
            <a:endParaRPr lang="en-US" dirty="0"/>
          </a:p>
          <a:p>
            <a:pPr marL="514350" indent="-514350">
              <a:lnSpc>
                <a:spcPct val="150000"/>
              </a:lnSpc>
              <a:buFont typeface="+mj-lt"/>
              <a:buAutoNum type="arabicPeriod"/>
            </a:pPr>
            <a:r>
              <a:rPr lang="en-US" dirty="0"/>
              <a:t>The loop </a:t>
            </a:r>
            <a:r>
              <a:rPr lang="en-US" dirty="0" err="1"/>
              <a:t>for..in</a:t>
            </a:r>
            <a:r>
              <a:rPr lang="en-US" dirty="0"/>
              <a:t> iterates over all properties, not only the numeric ones</a:t>
            </a:r>
            <a:r>
              <a:rPr lang="en-US" dirty="0" smtClean="0"/>
              <a:t>.</a:t>
            </a:r>
            <a:endParaRPr lang="en-US" dirty="0"/>
          </a:p>
          <a:p>
            <a:pPr marL="514350" indent="-514350">
              <a:lnSpc>
                <a:spcPct val="150000"/>
              </a:lnSpc>
              <a:buFont typeface="+mj-lt"/>
              <a:buAutoNum type="arabicPeriod"/>
            </a:pPr>
            <a:r>
              <a:rPr lang="en-US" dirty="0"/>
              <a:t>There are so-called “array-like” objects in the browser and in other environments, that look like arrays. That is, they have length and indexes properties, but they may also have other non-numeric properties and methods, which we usually don’t need. The </a:t>
            </a:r>
            <a:r>
              <a:rPr lang="en-US" dirty="0" err="1"/>
              <a:t>for..in</a:t>
            </a:r>
            <a:r>
              <a:rPr lang="en-US" dirty="0"/>
              <a:t> loop will list them though. So if we need to work with array-like objects, then these “extra” properties can become a problem</a:t>
            </a:r>
            <a:r>
              <a:rPr lang="en-US" dirty="0" smtClean="0"/>
              <a:t>.</a:t>
            </a:r>
            <a:endParaRPr lang="en-US" dirty="0"/>
          </a:p>
          <a:p>
            <a:pPr marL="514350" indent="-514350">
              <a:lnSpc>
                <a:spcPct val="150000"/>
              </a:lnSpc>
              <a:buFont typeface="+mj-lt"/>
              <a:buAutoNum type="arabicPeriod"/>
            </a:pPr>
            <a:r>
              <a:rPr lang="en-US" dirty="0"/>
              <a:t>The </a:t>
            </a:r>
            <a:r>
              <a:rPr lang="en-US" dirty="0" err="1"/>
              <a:t>for..in</a:t>
            </a:r>
            <a:r>
              <a:rPr lang="en-US" dirty="0"/>
              <a:t> loop is optimized for generic objects, not arrays, and thus is 10-100 times slower. Of course, it’s still very fast. The speedup may only matter in bottlenecks. But still we should be aware of the </a:t>
            </a:r>
            <a:r>
              <a:rPr lang="en-US" dirty="0" smtClean="0"/>
              <a:t>difference.</a:t>
            </a:r>
          </a:p>
          <a:p>
            <a:pPr marL="0" indent="0">
              <a:lnSpc>
                <a:spcPct val="150000"/>
              </a:lnSpc>
              <a:buNone/>
            </a:pPr>
            <a:r>
              <a:rPr lang="en-US" b="1" dirty="0" smtClean="0"/>
              <a:t>Generally</a:t>
            </a:r>
            <a:r>
              <a:rPr lang="en-US" b="1" dirty="0"/>
              <a:t>, we shouldn’t use </a:t>
            </a:r>
            <a:r>
              <a:rPr lang="en-US" b="1" dirty="0" err="1"/>
              <a:t>for..in</a:t>
            </a:r>
            <a:r>
              <a:rPr lang="en-US" b="1" dirty="0"/>
              <a:t> for arrays.</a:t>
            </a:r>
            <a:endParaRPr lang="en-US" b="1" i="1" dirty="0" smtClean="0"/>
          </a:p>
        </p:txBody>
      </p:sp>
    </p:spTree>
    <p:extLst>
      <p:ext uri="{BB962C8B-B14F-4D97-AF65-F5344CB8AC3E}">
        <p14:creationId xmlns:p14="http://schemas.microsoft.com/office/powerpoint/2010/main" val="155330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dirty="0" smtClean="0"/>
              <a:t>Reading Assignment</a:t>
            </a:r>
            <a:endParaRPr lang="en-US" dirty="0"/>
          </a:p>
        </p:txBody>
      </p:sp>
      <p:sp>
        <p:nvSpPr>
          <p:cNvPr id="3" name="Content Placeholder 2"/>
          <p:cNvSpPr>
            <a:spLocks noGrp="1"/>
          </p:cNvSpPr>
          <p:nvPr>
            <p:ph idx="1"/>
          </p:nvPr>
        </p:nvSpPr>
        <p:spPr>
          <a:xfrm>
            <a:off x="309282" y="1317812"/>
            <a:ext cx="11275295" cy="5038539"/>
          </a:xfrm>
        </p:spPr>
        <p:txBody>
          <a:bodyPr>
            <a:normAutofit/>
          </a:bodyPr>
          <a:lstStyle/>
          <a:p>
            <a:pPr>
              <a:lnSpc>
                <a:spcPct val="150000"/>
              </a:lnSpc>
            </a:pPr>
            <a:r>
              <a:rPr lang="en-US" dirty="0"/>
              <a:t>https://javascript.info/object</a:t>
            </a:r>
            <a:endParaRPr lang="en-US" b="1" i="1" dirty="0" smtClean="0"/>
          </a:p>
        </p:txBody>
      </p:sp>
    </p:spTree>
    <p:extLst>
      <p:ext uri="{BB962C8B-B14F-4D97-AF65-F5344CB8AC3E}">
        <p14:creationId xmlns:p14="http://schemas.microsoft.com/office/powerpoint/2010/main" val="1885729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Arrays: </a:t>
            </a:r>
            <a:r>
              <a:rPr lang="en-US" dirty="0" smtClean="0"/>
              <a:t>Characteristics</a:t>
            </a:r>
            <a:endParaRPr lang="en-US" dirty="0"/>
          </a:p>
        </p:txBody>
      </p:sp>
      <p:sp>
        <p:nvSpPr>
          <p:cNvPr id="3" name="Content Placeholder 2"/>
          <p:cNvSpPr>
            <a:spLocks noGrp="1"/>
          </p:cNvSpPr>
          <p:nvPr>
            <p:ph idx="1"/>
          </p:nvPr>
        </p:nvSpPr>
        <p:spPr>
          <a:xfrm>
            <a:off x="309282" y="1317812"/>
            <a:ext cx="11275295" cy="5038539"/>
          </a:xfrm>
        </p:spPr>
        <p:txBody>
          <a:bodyPr>
            <a:normAutofit fontScale="92500" lnSpcReduction="10000"/>
          </a:bodyPr>
          <a:lstStyle/>
          <a:p>
            <a:pPr>
              <a:lnSpc>
                <a:spcPct val="150000"/>
              </a:lnSpc>
            </a:pPr>
            <a:r>
              <a:rPr lang="en-US" dirty="0"/>
              <a:t>JavaScript arrays are resizable and can contain a mix of different data types. (When those characteristics are undesirable, use typed arrays instead.)</a:t>
            </a:r>
          </a:p>
          <a:p>
            <a:pPr>
              <a:lnSpc>
                <a:spcPct val="150000"/>
              </a:lnSpc>
            </a:pPr>
            <a:r>
              <a:rPr lang="en-US" dirty="0"/>
              <a:t>JavaScript arrays are not associative arrays and so, array elements cannot be accessed using arbitrary strings as indexes, but must be accessed using nonnegative integers (or their respective string form) as indexes.</a:t>
            </a:r>
          </a:p>
          <a:p>
            <a:pPr>
              <a:lnSpc>
                <a:spcPct val="150000"/>
              </a:lnSpc>
            </a:pPr>
            <a:r>
              <a:rPr lang="en-US" dirty="0"/>
              <a:t>JavaScript arrays are zero-indexed: the first element of an array is at index 0, the second is at index 1, and so on — and the last element is at the value of the array's length property minus 1.</a:t>
            </a:r>
          </a:p>
        </p:txBody>
      </p:sp>
    </p:spTree>
    <p:extLst>
      <p:ext uri="{BB962C8B-B14F-4D97-AF65-F5344CB8AC3E}">
        <p14:creationId xmlns:p14="http://schemas.microsoft.com/office/powerpoint/2010/main" val="1997880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Arrays: </a:t>
            </a:r>
            <a:r>
              <a:rPr lang="en-US" dirty="0" smtClean="0"/>
              <a:t>Characteristics</a:t>
            </a:r>
            <a:endParaRPr lang="en-US" dirty="0"/>
          </a:p>
        </p:txBody>
      </p:sp>
      <p:sp>
        <p:nvSpPr>
          <p:cNvPr id="3" name="Content Placeholder 2"/>
          <p:cNvSpPr>
            <a:spLocks noGrp="1"/>
          </p:cNvSpPr>
          <p:nvPr>
            <p:ph idx="1"/>
          </p:nvPr>
        </p:nvSpPr>
        <p:spPr>
          <a:xfrm>
            <a:off x="309282" y="1317812"/>
            <a:ext cx="11275295" cy="5038539"/>
          </a:xfrm>
        </p:spPr>
        <p:txBody>
          <a:bodyPr>
            <a:normAutofit fontScale="92500" lnSpcReduction="10000"/>
          </a:bodyPr>
          <a:lstStyle/>
          <a:p>
            <a:pPr>
              <a:lnSpc>
                <a:spcPct val="150000"/>
              </a:lnSpc>
            </a:pPr>
            <a:r>
              <a:rPr lang="en-US" dirty="0"/>
              <a:t>JavaScript arrays are resizable and can contain a mix of different data types. (When those characteristics are undesirable, use typed arrays instead.)</a:t>
            </a:r>
          </a:p>
          <a:p>
            <a:pPr>
              <a:lnSpc>
                <a:spcPct val="150000"/>
              </a:lnSpc>
            </a:pPr>
            <a:r>
              <a:rPr lang="en-US" dirty="0"/>
              <a:t>JavaScript arrays are not associative arrays and so, array elements cannot be accessed using arbitrary strings as indexes, but must be accessed using nonnegative integers (or their respective string form) as indexes.</a:t>
            </a:r>
          </a:p>
          <a:p>
            <a:pPr>
              <a:lnSpc>
                <a:spcPct val="150000"/>
              </a:lnSpc>
            </a:pPr>
            <a:r>
              <a:rPr lang="en-US" dirty="0"/>
              <a:t>JavaScript arrays are zero-indexed: the first element of an array is at index 0, the second is at index 1, and so on — and the last element is at the value of the array's length property minus 1.</a:t>
            </a:r>
          </a:p>
        </p:txBody>
      </p:sp>
    </p:spTree>
    <p:extLst>
      <p:ext uri="{BB962C8B-B14F-4D97-AF65-F5344CB8AC3E}">
        <p14:creationId xmlns:p14="http://schemas.microsoft.com/office/powerpoint/2010/main" val="130145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Arrays: </a:t>
            </a:r>
            <a:r>
              <a:rPr lang="en-US" dirty="0" smtClean="0"/>
              <a:t>Characteristics</a:t>
            </a:r>
            <a:endParaRPr lang="en-US" dirty="0"/>
          </a:p>
        </p:txBody>
      </p:sp>
      <p:sp>
        <p:nvSpPr>
          <p:cNvPr id="3" name="Content Placeholder 2"/>
          <p:cNvSpPr>
            <a:spLocks noGrp="1"/>
          </p:cNvSpPr>
          <p:nvPr>
            <p:ph idx="1"/>
          </p:nvPr>
        </p:nvSpPr>
        <p:spPr>
          <a:xfrm>
            <a:off x="309282" y="1317812"/>
            <a:ext cx="11275295" cy="5038539"/>
          </a:xfrm>
        </p:spPr>
        <p:txBody>
          <a:bodyPr>
            <a:normAutofit/>
          </a:bodyPr>
          <a:lstStyle/>
          <a:p>
            <a:pPr>
              <a:lnSpc>
                <a:spcPct val="150000"/>
              </a:lnSpc>
            </a:pPr>
            <a:r>
              <a:rPr lang="en-US" dirty="0"/>
              <a:t>Arrays can contain values of any data type, including other arrays. </a:t>
            </a:r>
            <a:endParaRPr lang="en-US" dirty="0" smtClean="0"/>
          </a:p>
          <a:p>
            <a:pPr>
              <a:lnSpc>
                <a:spcPct val="150000"/>
              </a:lnSpc>
            </a:pPr>
            <a:r>
              <a:rPr lang="en-US" dirty="0" smtClean="0"/>
              <a:t>In </a:t>
            </a:r>
            <a:r>
              <a:rPr lang="en-US" dirty="0"/>
              <a:t>JavaScript, arrays are considered objects and have a variety of built-in methods and properties that make it easy to work with and manipulate the data stored in an array.</a:t>
            </a:r>
          </a:p>
        </p:txBody>
      </p:sp>
    </p:spTree>
    <p:extLst>
      <p:ext uri="{BB962C8B-B14F-4D97-AF65-F5344CB8AC3E}">
        <p14:creationId xmlns:p14="http://schemas.microsoft.com/office/powerpoint/2010/main" val="86117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Arrays: </a:t>
            </a:r>
            <a:r>
              <a:rPr lang="en-US" dirty="0" smtClean="0"/>
              <a:t>Characteristics</a:t>
            </a:r>
            <a:endParaRPr lang="en-US" dirty="0"/>
          </a:p>
        </p:txBody>
      </p:sp>
      <p:sp>
        <p:nvSpPr>
          <p:cNvPr id="3" name="Content Placeholder 2"/>
          <p:cNvSpPr>
            <a:spLocks noGrp="1"/>
          </p:cNvSpPr>
          <p:nvPr>
            <p:ph idx="1"/>
          </p:nvPr>
        </p:nvSpPr>
        <p:spPr>
          <a:xfrm>
            <a:off x="309282" y="1317812"/>
            <a:ext cx="11275295" cy="5038539"/>
          </a:xfrm>
        </p:spPr>
        <p:txBody>
          <a:bodyPr>
            <a:normAutofit fontScale="70000" lnSpcReduction="20000"/>
          </a:bodyPr>
          <a:lstStyle/>
          <a:p>
            <a:pPr>
              <a:lnSpc>
                <a:spcPct val="150000"/>
              </a:lnSpc>
            </a:pPr>
            <a:r>
              <a:rPr lang="en-US" dirty="0"/>
              <a:t>Here are a few common operations you can perform on JavaScript arrays</a:t>
            </a:r>
            <a:r>
              <a:rPr lang="en-US" dirty="0" smtClean="0"/>
              <a:t>:</a:t>
            </a:r>
            <a:endParaRPr lang="en-US" dirty="0"/>
          </a:p>
          <a:p>
            <a:pPr marL="514350" indent="-514350">
              <a:lnSpc>
                <a:spcPct val="150000"/>
              </a:lnSpc>
              <a:buFont typeface="+mj-lt"/>
              <a:buAutoNum type="arabicPeriod"/>
            </a:pPr>
            <a:r>
              <a:rPr lang="en-US" dirty="0"/>
              <a:t>Accessing elements: You can access the elements of an array using their index number. The index numbers start from 0</a:t>
            </a:r>
            <a:r>
              <a:rPr lang="en-US" dirty="0" smtClean="0"/>
              <a:t>.</a:t>
            </a:r>
            <a:endParaRPr lang="en-US" dirty="0"/>
          </a:p>
          <a:p>
            <a:pPr marL="514350" indent="-514350">
              <a:lnSpc>
                <a:spcPct val="150000"/>
              </a:lnSpc>
              <a:buFont typeface="+mj-lt"/>
              <a:buAutoNum type="arabicPeriod"/>
            </a:pPr>
            <a:r>
              <a:rPr lang="en-US" dirty="0"/>
              <a:t>Modifying elements: You can modify the value of an element in an array by using its index number.</a:t>
            </a:r>
          </a:p>
          <a:p>
            <a:pPr marL="514350" indent="-514350">
              <a:lnSpc>
                <a:spcPct val="150000"/>
              </a:lnSpc>
              <a:buFont typeface="+mj-lt"/>
              <a:buAutoNum type="arabicPeriod"/>
            </a:pPr>
            <a:r>
              <a:rPr lang="en-US" dirty="0" smtClean="0"/>
              <a:t>Adding </a:t>
            </a:r>
            <a:r>
              <a:rPr lang="en-US" dirty="0"/>
              <a:t>elements: You can add elements to the end of an array using the push() method or insert elements at a specific index using the splice() method.</a:t>
            </a:r>
          </a:p>
          <a:p>
            <a:pPr marL="514350" indent="-514350">
              <a:lnSpc>
                <a:spcPct val="150000"/>
              </a:lnSpc>
              <a:buFont typeface="+mj-lt"/>
              <a:buAutoNum type="arabicPeriod"/>
            </a:pPr>
            <a:r>
              <a:rPr lang="en-US" dirty="0" smtClean="0"/>
              <a:t>Removing </a:t>
            </a:r>
            <a:r>
              <a:rPr lang="en-US" dirty="0"/>
              <a:t>elements: You can remove elements from the end of an array using the pop() method or remove elements from a specific index using the splice() method</a:t>
            </a:r>
            <a:r>
              <a:rPr lang="en-US" dirty="0" smtClean="0"/>
              <a:t>.</a:t>
            </a:r>
            <a:endParaRPr lang="en-US" dirty="0"/>
          </a:p>
          <a:p>
            <a:pPr marL="514350" indent="-514350">
              <a:lnSpc>
                <a:spcPct val="150000"/>
              </a:lnSpc>
              <a:buFont typeface="+mj-lt"/>
              <a:buAutoNum type="arabicPeriod"/>
            </a:pPr>
            <a:r>
              <a:rPr lang="en-US" dirty="0"/>
              <a:t>Iterating over elements: You can use a loop, such as a for loop, to iterate over the elements of an array and perform some operation on each element.</a:t>
            </a:r>
          </a:p>
        </p:txBody>
      </p:sp>
    </p:spTree>
    <p:extLst>
      <p:ext uri="{BB962C8B-B14F-4D97-AF65-F5344CB8AC3E}">
        <p14:creationId xmlns:p14="http://schemas.microsoft.com/office/powerpoint/2010/main" val="160840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a:t>JavaScript Arrays: Declaration</a:t>
            </a:r>
            <a:endParaRPr lang="en-US" dirty="0"/>
          </a:p>
        </p:txBody>
      </p:sp>
      <p:sp>
        <p:nvSpPr>
          <p:cNvPr id="3" name="Content Placeholder 2"/>
          <p:cNvSpPr>
            <a:spLocks noGrp="1"/>
          </p:cNvSpPr>
          <p:nvPr>
            <p:ph idx="1"/>
          </p:nvPr>
        </p:nvSpPr>
        <p:spPr>
          <a:xfrm>
            <a:off x="309282" y="1317812"/>
            <a:ext cx="11275295" cy="5038539"/>
          </a:xfrm>
        </p:spPr>
        <p:txBody>
          <a:bodyPr>
            <a:normAutofit/>
          </a:bodyPr>
          <a:lstStyle/>
          <a:p>
            <a:pPr>
              <a:lnSpc>
                <a:spcPct val="150000"/>
              </a:lnSpc>
            </a:pPr>
            <a:r>
              <a:rPr lang="en-US" dirty="0" smtClean="0"/>
              <a:t>There </a:t>
            </a:r>
            <a:r>
              <a:rPr lang="en-US" dirty="0"/>
              <a:t>are two syntaxes for creating an empty array:</a:t>
            </a:r>
          </a:p>
          <a:p>
            <a:pPr marL="2111375" indent="0">
              <a:lnSpc>
                <a:spcPct val="150000"/>
              </a:lnSpc>
              <a:buNone/>
            </a:pPr>
            <a:r>
              <a:rPr lang="en-US" i="1" dirty="0" smtClean="0"/>
              <a:t>let </a:t>
            </a:r>
            <a:r>
              <a:rPr lang="en-US" i="1" dirty="0" err="1"/>
              <a:t>arr</a:t>
            </a:r>
            <a:r>
              <a:rPr lang="en-US" i="1" dirty="0"/>
              <a:t> = new Array();</a:t>
            </a:r>
          </a:p>
          <a:p>
            <a:pPr marL="2111375" indent="0">
              <a:lnSpc>
                <a:spcPct val="150000"/>
              </a:lnSpc>
              <a:buNone/>
            </a:pPr>
            <a:r>
              <a:rPr lang="en-US" i="1" dirty="0"/>
              <a:t>let </a:t>
            </a:r>
            <a:r>
              <a:rPr lang="en-US" i="1" dirty="0" err="1"/>
              <a:t>arr</a:t>
            </a:r>
            <a:r>
              <a:rPr lang="en-US" i="1" dirty="0"/>
              <a:t> = [];</a:t>
            </a:r>
          </a:p>
          <a:p>
            <a:pPr>
              <a:lnSpc>
                <a:spcPct val="150000"/>
              </a:lnSpc>
            </a:pPr>
            <a:r>
              <a:rPr lang="en-US" dirty="0"/>
              <a:t>Almost all the time, the second syntax is used. We can supply initial elements in the brackets</a:t>
            </a:r>
            <a:r>
              <a:rPr lang="en-US" dirty="0" smtClean="0"/>
              <a:t>:</a:t>
            </a:r>
            <a:endParaRPr lang="en-US" dirty="0"/>
          </a:p>
          <a:p>
            <a:pPr marL="1720850" indent="0">
              <a:lnSpc>
                <a:spcPct val="150000"/>
              </a:lnSpc>
              <a:buNone/>
            </a:pPr>
            <a:r>
              <a:rPr lang="en-US" dirty="0"/>
              <a:t>let fruits = ["Apple", "Orange", "Plum"];</a:t>
            </a:r>
          </a:p>
        </p:txBody>
      </p:sp>
    </p:spTree>
    <p:extLst>
      <p:ext uri="{BB962C8B-B14F-4D97-AF65-F5344CB8AC3E}">
        <p14:creationId xmlns:p14="http://schemas.microsoft.com/office/powerpoint/2010/main" val="380759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a:t>JavaScript Arrays: Declaration</a:t>
            </a:r>
            <a:endParaRPr lang="en-US" dirty="0"/>
          </a:p>
        </p:txBody>
      </p:sp>
      <p:sp>
        <p:nvSpPr>
          <p:cNvPr id="3" name="Content Placeholder 2"/>
          <p:cNvSpPr>
            <a:spLocks noGrp="1"/>
          </p:cNvSpPr>
          <p:nvPr>
            <p:ph idx="1"/>
          </p:nvPr>
        </p:nvSpPr>
        <p:spPr>
          <a:xfrm>
            <a:off x="309282" y="1317812"/>
            <a:ext cx="11275295" cy="5038539"/>
          </a:xfrm>
        </p:spPr>
        <p:txBody>
          <a:bodyPr>
            <a:normAutofit lnSpcReduction="10000"/>
          </a:bodyPr>
          <a:lstStyle/>
          <a:p>
            <a:pPr>
              <a:lnSpc>
                <a:spcPct val="150000"/>
              </a:lnSpc>
            </a:pPr>
            <a:r>
              <a:rPr lang="en-US" dirty="0"/>
              <a:t>Array elements are numbered, starting with zero.</a:t>
            </a:r>
          </a:p>
          <a:p>
            <a:pPr>
              <a:lnSpc>
                <a:spcPct val="150000"/>
              </a:lnSpc>
            </a:pPr>
            <a:r>
              <a:rPr lang="en-US" dirty="0" smtClean="0"/>
              <a:t>We </a:t>
            </a:r>
            <a:r>
              <a:rPr lang="en-US" dirty="0"/>
              <a:t>can get an element by its number in square brackets:</a:t>
            </a:r>
          </a:p>
          <a:p>
            <a:pPr marL="1374775" indent="0">
              <a:lnSpc>
                <a:spcPct val="150000"/>
              </a:lnSpc>
              <a:buNone/>
            </a:pPr>
            <a:r>
              <a:rPr lang="en-US" i="1" dirty="0" smtClean="0"/>
              <a:t>let </a:t>
            </a:r>
            <a:r>
              <a:rPr lang="en-US" i="1" dirty="0"/>
              <a:t>fruits = ["Apple", "Orange", "Plum"];</a:t>
            </a:r>
          </a:p>
          <a:p>
            <a:pPr marL="1374775" indent="0">
              <a:lnSpc>
                <a:spcPct val="150000"/>
              </a:lnSpc>
              <a:buNone/>
            </a:pPr>
            <a:endParaRPr lang="en-US" i="1" dirty="0"/>
          </a:p>
          <a:p>
            <a:pPr marL="1374775" indent="0">
              <a:lnSpc>
                <a:spcPct val="150000"/>
              </a:lnSpc>
              <a:buNone/>
            </a:pPr>
            <a:r>
              <a:rPr lang="en-US" i="1" dirty="0"/>
              <a:t>alert( fruits[0] ); // Apple</a:t>
            </a:r>
          </a:p>
          <a:p>
            <a:pPr marL="1374775" indent="0">
              <a:lnSpc>
                <a:spcPct val="150000"/>
              </a:lnSpc>
              <a:buNone/>
            </a:pPr>
            <a:r>
              <a:rPr lang="en-US" i="1" dirty="0"/>
              <a:t>alert( fruits[1] ); // Orange</a:t>
            </a:r>
          </a:p>
          <a:p>
            <a:pPr marL="1374775" indent="0">
              <a:lnSpc>
                <a:spcPct val="150000"/>
              </a:lnSpc>
              <a:buNone/>
            </a:pPr>
            <a:r>
              <a:rPr lang="en-US" i="1" dirty="0"/>
              <a:t>alert( fruits[2] ); // Plum</a:t>
            </a:r>
          </a:p>
        </p:txBody>
      </p:sp>
    </p:spTree>
    <p:extLst>
      <p:ext uri="{BB962C8B-B14F-4D97-AF65-F5344CB8AC3E}">
        <p14:creationId xmlns:p14="http://schemas.microsoft.com/office/powerpoint/2010/main" val="3483570110"/>
      </p:ext>
    </p:extLst>
  </p:cSld>
  <p:clrMapOvr>
    <a:masterClrMapping/>
  </p:clrMapOvr>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E8679F4A-C772-400F-99FB-FE6722D2351B}" vid="{C6F59E26-CDC5-4B98-A4FC-9F8DC12A3AC6}"/>
    </a:ext>
  </a:extLst>
</a:theme>
</file>

<file path=docProps/app.xml><?xml version="1.0" encoding="utf-8"?>
<Properties xmlns="http://schemas.openxmlformats.org/officeDocument/2006/extended-properties" xmlns:vt="http://schemas.openxmlformats.org/officeDocument/2006/docPropsVTypes">
  <Template>Theme1</Template>
  <TotalTime>81</TotalTime>
  <Words>2478</Words>
  <Application>Microsoft Office PowerPoint</Application>
  <PresentationFormat>Widescreen</PresentationFormat>
  <Paragraphs>192</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Candara</vt:lpstr>
      <vt:lpstr>Theme1</vt:lpstr>
      <vt:lpstr>Java Script Arrays</vt:lpstr>
      <vt:lpstr>JavaScript Arrays: Definition</vt:lpstr>
      <vt:lpstr>JavaScript Arrays: Definition</vt:lpstr>
      <vt:lpstr>JavaScript Arrays: Characteristics</vt:lpstr>
      <vt:lpstr>JavaScript Arrays: Characteristics</vt:lpstr>
      <vt:lpstr>JavaScript Arrays: Characteristics</vt:lpstr>
      <vt:lpstr>JavaScript Arrays: Characteristics</vt:lpstr>
      <vt:lpstr>JavaScript Arrays: Declaration</vt:lpstr>
      <vt:lpstr>JavaScript Arrays: Declaration</vt:lpstr>
      <vt:lpstr>JavaScript Arrays: Declaration</vt:lpstr>
      <vt:lpstr>JavaScript Arrays: Declaration</vt:lpstr>
      <vt:lpstr>JavaScript Arrays: Declaration</vt:lpstr>
      <vt:lpstr>JavaScript Arrays: Declaration</vt:lpstr>
      <vt:lpstr>JavaScript Arrays: Declaration</vt:lpstr>
      <vt:lpstr>JavaScript Arrays: Get last elements with “at”</vt:lpstr>
      <vt:lpstr>JavaScript Arrays: Get last elements with “at”</vt:lpstr>
      <vt:lpstr> Array Properties and Methods </vt:lpstr>
      <vt:lpstr> Array Properties and Methods </vt:lpstr>
      <vt:lpstr> Array Properties and Methods </vt:lpstr>
      <vt:lpstr>Methods pop/push, shift/unshift</vt:lpstr>
      <vt:lpstr> Array Properties and Methods </vt:lpstr>
      <vt:lpstr> Array Properties and Methods </vt:lpstr>
      <vt:lpstr> Array Properties and Methods </vt:lpstr>
      <vt:lpstr> Array Properties and Methods </vt:lpstr>
      <vt:lpstr> Array Properties and Methods </vt:lpstr>
      <vt:lpstr> Array Properties and Methods </vt:lpstr>
      <vt:lpstr>The ways to misuse an array</vt:lpstr>
      <vt:lpstr>Arrays and Loops</vt:lpstr>
      <vt:lpstr>Arrays and Loops</vt:lpstr>
      <vt:lpstr>Arrays and Loops</vt:lpstr>
      <vt:lpstr>Arrays and Loops</vt:lpstr>
      <vt:lpstr>Reading Assignment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 Arrays</dc:title>
  <dc:creator>User</dc:creator>
  <cp:lastModifiedBy>User</cp:lastModifiedBy>
  <cp:revision>7</cp:revision>
  <dcterms:created xsi:type="dcterms:W3CDTF">2023-02-13T05:29:25Z</dcterms:created>
  <dcterms:modified xsi:type="dcterms:W3CDTF">2023-02-13T06:50:44Z</dcterms:modified>
</cp:coreProperties>
</file>