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13716000" cx="24384000"/>
  <p:notesSz cx="6858000" cy="9144000"/>
  <p:embeddedFontLst>
    <p:embeddedFont>
      <p:font typeface="Montserrat SemiBold"/>
      <p:regular r:id="rId51"/>
      <p:bold r:id="rId52"/>
      <p:italic r:id="rId53"/>
      <p:boldItalic r:id="rId54"/>
    </p:embeddedFont>
    <p:embeddedFont>
      <p:font typeface="Raleway"/>
      <p:regular r:id="rId55"/>
      <p:bold r:id="rId56"/>
      <p:italic r:id="rId57"/>
      <p:boldItalic r:id="rId58"/>
    </p:embeddedFont>
    <p:embeddedFont>
      <p:font typeface="Proxima Nova"/>
      <p:regular r:id="rId59"/>
      <p:bold r:id="rId60"/>
      <p:italic r:id="rId61"/>
      <p:boldItalic r:id="rId62"/>
    </p:embeddedFont>
    <p:embeddedFont>
      <p:font typeface="Montserrat"/>
      <p:regular r:id="rId63"/>
      <p:bold r:id="rId64"/>
      <p:italic r:id="rId65"/>
      <p:boldItalic r:id="rId66"/>
    </p:embeddedFont>
    <p:embeddedFont>
      <p:font typeface="Montserrat Medium"/>
      <p:regular r:id="rId67"/>
      <p:bold r:id="rId68"/>
      <p:italic r:id="rId69"/>
      <p:boldItalic r:id="rId70"/>
    </p:embeddedFont>
    <p:embeddedFont>
      <p:font typeface="Helvetica Neue"/>
      <p:regular r:id="rId71"/>
      <p:bold r:id="rId72"/>
      <p:italic r:id="rId73"/>
      <p:boldItalic r:id="rId74"/>
    </p:embeddedFont>
    <p:embeddedFont>
      <p:font typeface="Montserrat ExtraBold"/>
      <p:bold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HelveticaNeue-italic.fntdata"/><Relationship Id="rId72" Type="http://schemas.openxmlformats.org/officeDocument/2006/relationships/font" Target="fonts/HelveticaNeue-bold.fntdata"/><Relationship Id="rId31" Type="http://schemas.openxmlformats.org/officeDocument/2006/relationships/slide" Target="slides/slide27.xml"/><Relationship Id="rId75" Type="http://schemas.openxmlformats.org/officeDocument/2006/relationships/font" Target="fonts/MontserratExtraBold-bold.fntdata"/><Relationship Id="rId30" Type="http://schemas.openxmlformats.org/officeDocument/2006/relationships/slide" Target="slides/slide26.xml"/><Relationship Id="rId74" Type="http://schemas.openxmlformats.org/officeDocument/2006/relationships/font" Target="fonts/HelveticaNeue-boldItalic.fntdata"/><Relationship Id="rId33" Type="http://schemas.openxmlformats.org/officeDocument/2006/relationships/slide" Target="slides/slide29.xml"/><Relationship Id="rId32" Type="http://schemas.openxmlformats.org/officeDocument/2006/relationships/slide" Target="slides/slide28.xml"/><Relationship Id="rId76" Type="http://schemas.openxmlformats.org/officeDocument/2006/relationships/font" Target="fonts/MontserratExtraBold-boldItalic.fnt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HelveticaNeue-regular.fntdata"/><Relationship Id="rId70" Type="http://schemas.openxmlformats.org/officeDocument/2006/relationships/font" Target="fonts/MontserratMedium-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6.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8.xml"/><Relationship Id="rId66" Type="http://schemas.openxmlformats.org/officeDocument/2006/relationships/font" Target="fonts/Montserrat-boldItalic.fntdata"/><Relationship Id="rId21" Type="http://schemas.openxmlformats.org/officeDocument/2006/relationships/slide" Target="slides/slide17.xml"/><Relationship Id="rId65" Type="http://schemas.openxmlformats.org/officeDocument/2006/relationships/font" Target="fonts/Montserrat-italic.fntdata"/><Relationship Id="rId24" Type="http://schemas.openxmlformats.org/officeDocument/2006/relationships/slide" Target="slides/slide20.xml"/><Relationship Id="rId68" Type="http://schemas.openxmlformats.org/officeDocument/2006/relationships/font" Target="fonts/MontserratMedium-bold.fntdata"/><Relationship Id="rId23" Type="http://schemas.openxmlformats.org/officeDocument/2006/relationships/slide" Target="slides/slide19.xml"/><Relationship Id="rId67" Type="http://schemas.openxmlformats.org/officeDocument/2006/relationships/font" Target="fonts/MontserratMedium-regular.fntdata"/><Relationship Id="rId60" Type="http://schemas.openxmlformats.org/officeDocument/2006/relationships/font" Target="fonts/ProximaNova-bold.fntdata"/><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MontserratMedium-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SemiBold-regular.fntdata"/><Relationship Id="rId50" Type="http://schemas.openxmlformats.org/officeDocument/2006/relationships/slide" Target="slides/slide46.xml"/><Relationship Id="rId53" Type="http://schemas.openxmlformats.org/officeDocument/2006/relationships/font" Target="fonts/MontserratSemiBold-italic.fntdata"/><Relationship Id="rId52" Type="http://schemas.openxmlformats.org/officeDocument/2006/relationships/font" Target="fonts/MontserratSemiBold-bold.fntdata"/><Relationship Id="rId11" Type="http://schemas.openxmlformats.org/officeDocument/2006/relationships/slide" Target="slides/slide7.xml"/><Relationship Id="rId55" Type="http://schemas.openxmlformats.org/officeDocument/2006/relationships/font" Target="fonts/Raleway-regular.fntdata"/><Relationship Id="rId10" Type="http://schemas.openxmlformats.org/officeDocument/2006/relationships/slide" Target="slides/slide6.xml"/><Relationship Id="rId54" Type="http://schemas.openxmlformats.org/officeDocument/2006/relationships/font" Target="fonts/MontserratSemiBold-boldItalic.fntdata"/><Relationship Id="rId13" Type="http://schemas.openxmlformats.org/officeDocument/2006/relationships/slide" Target="slides/slide9.xml"/><Relationship Id="rId57" Type="http://schemas.openxmlformats.org/officeDocument/2006/relationships/font" Target="fonts/Raleway-italic.fntdata"/><Relationship Id="rId12" Type="http://schemas.openxmlformats.org/officeDocument/2006/relationships/slide" Target="slides/slide8.xml"/><Relationship Id="rId56" Type="http://schemas.openxmlformats.org/officeDocument/2006/relationships/font" Target="fonts/Raleway-bold.fntdata"/><Relationship Id="rId15" Type="http://schemas.openxmlformats.org/officeDocument/2006/relationships/slide" Target="slides/slide11.xml"/><Relationship Id="rId59" Type="http://schemas.openxmlformats.org/officeDocument/2006/relationships/font" Target="fonts/ProximaNova-regular.fntdata"/><Relationship Id="rId14" Type="http://schemas.openxmlformats.org/officeDocument/2006/relationships/slide" Target="slides/slide10.xml"/><Relationship Id="rId58" Type="http://schemas.openxmlformats.org/officeDocument/2006/relationships/font" Target="fonts/Raleway-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01net.com/actualites/ransomware-wannacry-son-impressionnant-bilan-en-huit-chiffres-1164307.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79" name="Google Shape;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cae171ab0_0_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Bilan de wanacry :</a:t>
            </a:r>
            <a:endParaRPr sz="1400">
              <a:latin typeface="Montserrat"/>
              <a:ea typeface="Montserrat"/>
              <a:cs typeface="Montserrat"/>
              <a:sym typeface="Montserrat"/>
            </a:endParaRPr>
          </a:p>
          <a:p>
            <a:pPr indent="0" lvl="0" marL="0" rtl="0" algn="l">
              <a:spcBef>
                <a:spcPts val="0"/>
              </a:spcBef>
              <a:spcAft>
                <a:spcPts val="0"/>
              </a:spcAft>
              <a:buNone/>
            </a:pPr>
            <a:r>
              <a:rPr lang="en-US" sz="1400" u="sng">
                <a:solidFill>
                  <a:schemeClr val="hlink"/>
                </a:solidFill>
                <a:latin typeface="Montserrat"/>
                <a:ea typeface="Montserrat"/>
                <a:cs typeface="Montserrat"/>
                <a:sym typeface="Montserrat"/>
                <a:hlinkClick r:id="rId2"/>
              </a:rPr>
              <a:t>https://www.01net.com/actualites/ransomware-wannacry-son-impressionnant-bilan-en-huit-chiffres-1164307.html</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232" name="Google Shape;232;g2acae171ab0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cae171ab0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249" name="Google Shape;249;g2acae171ab0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cae171ab0_0_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266" name="Google Shape;266;g2acae171ab0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cae171ab0_0_1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283" name="Google Shape;283;g2acae171ab0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cae171ab0_0_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300" name="Google Shape;300;g2acae171ab0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cae171ab0_0_1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317" name="Google Shape;317;g2acae171ab0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cae171ab0_0_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334" name="Google Shape;334;g2acae171ab0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cae171ab0_0_1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350" name="Google Shape;350;g2acae171ab0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cae171ab0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367" name="Google Shape;367;g2acae171ab0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acae171ab0_0_2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384" name="Google Shape;384;g2acae171ab0_0_2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08943cf773_0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87" name="Google Shape;87;g208943cf773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cae171ab0_0_2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401" name="Google Shape;401;g2acae171ab0_0_2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acae171ab0_0_2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418" name="Google Shape;418;g2acae171ab0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acae171ab0_0_2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435" name="Google Shape;435;g2acae171ab0_0_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acae171ab0_0_3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452" name="Google Shape;452;g2acae171ab0_0_3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acae171ab0_0_1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468" name="Google Shape;468;g2acae171ab0_0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acae171ab0_0_3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485" name="Google Shape;485;g2acae171ab0_0_3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acae171ab0_0_3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502" name="Google Shape;502;g2acae171ab0_0_3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acae171ab0_0_5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519" name="Google Shape;519;g2acae171ab0_0_5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acae171ab0_0_3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536" name="Google Shape;536;g2acae171ab0_0_3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acae171ab0_0_3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553" name="Google Shape;553;g2acae171ab0_0_3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628667e4a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17" name="Google Shape;117;g27628667e4a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acae171ab0_0_6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570" name="Google Shape;570;g2acae171ab0_0_6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acae171ab0_0_4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587" name="Google Shape;587;g2acae171ab0_0_4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acae171ab0_0_4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604" name="Google Shape;604;g2acae171ab0_0_4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acae171ab0_0_3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621" name="Google Shape;621;g2acae171ab0_0_3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acae171ab0_0_5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637" name="Google Shape;637;g2acae171ab0_0_5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acae171ab0_0_6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654" name="Google Shape;654;g2acae171ab0_0_6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acae171ab0_0_6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671" name="Google Shape;671;g2acae171ab0_0_6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acae171ab0_0_4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688" name="Google Shape;688;g2acae171ab0_0_4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acae171ab0_0_4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704" name="Google Shape;704;g2acae171ab0_0_4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acae171ab0_0_4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721" name="Google Shape;721;g2acae171ab0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cae171ab0_0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31" name="Google Shape;131;g2acae171ab0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acae171ab0_0_5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738" name="Google Shape;738;g2acae171ab0_0_5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acae171ab0_0_5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755" name="Google Shape;755;g2acae171ab0_0_5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2acae171ab0_0_5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772" name="Google Shape;772;g2acae171ab0_0_5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acae171ab0_0_5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789" name="Google Shape;789;g2acae171ab0_0_5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2acae171ab0_0_8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806" name="Google Shape;806;g2acae171ab0_0_8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acae171ab0_0_8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CoT (Cost of Ownership)</a:t>
            </a:r>
            <a:endParaRPr sz="1400">
              <a:latin typeface="Montserrat"/>
              <a:ea typeface="Montserrat"/>
              <a:cs typeface="Montserrat"/>
              <a:sym typeface="Montserrat"/>
            </a:endParaRPr>
          </a:p>
        </p:txBody>
      </p:sp>
      <p:sp>
        <p:nvSpPr>
          <p:cNvPr id="823" name="Google Shape;823;g2acae171ab0_0_8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cae171ab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47" name="Google Shape;147;g2acae171ab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cae171ab0_0_4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64" name="Google Shape;164;g2acae171ab0_0_4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cae171ab0_0_6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81" name="Google Shape;181;g2acae171ab0_0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cae171ab0_0_2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98" name="Google Shape;198;g2acae171ab0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acae171ab0_0_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Montserrat"/>
                <a:ea typeface="Montserrat"/>
                <a:cs typeface="Montserrat"/>
                <a:sym typeface="Montserrat"/>
              </a:rPr>
              <a:t>Vulnérabilités les plus courantes :</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US" sz="1400">
                <a:latin typeface="Montserrat"/>
                <a:ea typeface="Montserrat"/>
                <a:cs typeface="Montserrat"/>
                <a:sym typeface="Montserrat"/>
              </a:rPr>
              <a:t>Les vulnérabilités de configuration</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US" sz="1400">
                <a:latin typeface="Montserrat"/>
                <a:ea typeface="Montserrat"/>
                <a:cs typeface="Montserrat"/>
                <a:sym typeface="Montserrat"/>
              </a:rPr>
              <a:t>Les vulnérabilités des logiciels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US" sz="1400">
                <a:latin typeface="Montserrat"/>
                <a:ea typeface="Montserrat"/>
                <a:cs typeface="Montserrat"/>
                <a:sym typeface="Montserrat"/>
              </a:rPr>
              <a:t>Les vulnérabilités matérielles</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US" sz="1400">
                <a:latin typeface="Montserrat"/>
                <a:ea typeface="Montserrat"/>
                <a:cs typeface="Montserrat"/>
                <a:sym typeface="Montserrat"/>
              </a:rPr>
              <a:t>Les vulnérabilités d'utilisateur</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US" sz="1400">
                <a:latin typeface="Montserrat"/>
                <a:ea typeface="Montserrat"/>
                <a:cs typeface="Montserrat"/>
                <a:sym typeface="Montserrat"/>
              </a:rPr>
              <a:t>Les vulnérabilités liées aux réseaux</a:t>
            </a:r>
            <a:endParaRPr sz="1400">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US" sz="1400">
                <a:latin typeface="Montserrat"/>
                <a:ea typeface="Montserrat"/>
                <a:cs typeface="Montserrat"/>
                <a:sym typeface="Montserrat"/>
              </a:rPr>
              <a:t>Les vulnérabilités liées aux applications.</a:t>
            </a:r>
            <a:endParaRPr sz="1400">
              <a:latin typeface="Montserrat"/>
              <a:ea typeface="Montserrat"/>
              <a:cs typeface="Montserrat"/>
              <a:sym typeface="Montserrat"/>
            </a:endParaRPr>
          </a:p>
        </p:txBody>
      </p:sp>
      <p:sp>
        <p:nvSpPr>
          <p:cNvPr id="215" name="Google Shape;215;g2acae171ab0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2 1">
  <p:cSld name="TITLE_6_1">
    <p:spTree>
      <p:nvGrpSpPr>
        <p:cNvPr id="72" name="Shape 72"/>
        <p:cNvGrpSpPr/>
        <p:nvPr/>
      </p:nvGrpSpPr>
      <p:grpSpPr>
        <a:xfrm>
          <a:off x="0" y="0"/>
          <a:ext cx="0" cy="0"/>
          <a:chOff x="0" y="0"/>
          <a:chExt cx="0" cy="0"/>
        </a:xfrm>
      </p:grpSpPr>
      <p:sp>
        <p:nvSpPr>
          <p:cNvPr id="73" name="Google Shape;73;p17"/>
          <p:cNvSpPr txBox="1"/>
          <p:nvPr>
            <p:ph idx="1" type="body"/>
          </p:nvPr>
        </p:nvSpPr>
        <p:spPr>
          <a:xfrm>
            <a:off x="1201340" y="11859862"/>
            <a:ext cx="21971100" cy="636900"/>
          </a:xfrm>
          <a:prstGeom prst="rect">
            <a:avLst/>
          </a:prstGeom>
          <a:noFill/>
          <a:ln>
            <a:noFill/>
          </a:ln>
        </p:spPr>
        <p:txBody>
          <a:bodyPr anchorCtr="0" anchor="t" bIns="45725" lIns="45725" spcFirstLastPara="1" rIns="45725" wrap="square" tIns="45725">
            <a:normAutofit/>
          </a:bodyPr>
          <a:lstStyle>
            <a:lvl1pPr indent="-228600" lvl="0" marL="457200" rtl="0" algn="l">
              <a:lnSpc>
                <a:spcPct val="100000"/>
              </a:lnSpc>
              <a:spcBef>
                <a:spcPts val="0"/>
              </a:spcBef>
              <a:spcAft>
                <a:spcPts val="0"/>
              </a:spcAft>
              <a:buClr>
                <a:srgbClr val="000000"/>
              </a:buClr>
              <a:buSzPts val="3700"/>
              <a:buFont typeface="Helvetica Neue"/>
              <a:buNone/>
              <a:defRPr b="1" sz="3700"/>
            </a:lvl1pPr>
            <a:lvl2pPr indent="-361950" lvl="1" marL="914400" rtl="0" algn="l">
              <a:lnSpc>
                <a:spcPct val="90000"/>
              </a:lnSpc>
              <a:spcBef>
                <a:spcPts val="4500"/>
              </a:spcBef>
              <a:spcAft>
                <a:spcPts val="0"/>
              </a:spcAft>
              <a:buClr>
                <a:srgbClr val="000000"/>
              </a:buClr>
              <a:buSzPts val="2100"/>
              <a:buChar char="•"/>
              <a:defRPr/>
            </a:lvl2pPr>
            <a:lvl3pPr indent="-361950" lvl="2" marL="1371600" rtl="0" algn="l">
              <a:lnSpc>
                <a:spcPct val="90000"/>
              </a:lnSpc>
              <a:spcBef>
                <a:spcPts val="4500"/>
              </a:spcBef>
              <a:spcAft>
                <a:spcPts val="0"/>
              </a:spcAft>
              <a:buClr>
                <a:srgbClr val="000000"/>
              </a:buClr>
              <a:buSzPts val="2100"/>
              <a:buChar char="•"/>
              <a:defRPr/>
            </a:lvl3pPr>
            <a:lvl4pPr indent="-361950" lvl="3" marL="1828800" rtl="0" algn="l">
              <a:lnSpc>
                <a:spcPct val="90000"/>
              </a:lnSpc>
              <a:spcBef>
                <a:spcPts val="4500"/>
              </a:spcBef>
              <a:spcAft>
                <a:spcPts val="0"/>
              </a:spcAft>
              <a:buClr>
                <a:srgbClr val="000000"/>
              </a:buClr>
              <a:buSzPts val="2100"/>
              <a:buChar char="•"/>
              <a:defRPr/>
            </a:lvl4pPr>
            <a:lvl5pPr indent="-361950" lvl="4" marL="2286000" rtl="0" algn="l">
              <a:lnSpc>
                <a:spcPct val="90000"/>
              </a:lnSpc>
              <a:spcBef>
                <a:spcPts val="4500"/>
              </a:spcBef>
              <a:spcAft>
                <a:spcPts val="0"/>
              </a:spcAft>
              <a:buClr>
                <a:srgbClr val="000000"/>
              </a:buClr>
              <a:buSzPts val="2100"/>
              <a:buChar char="•"/>
              <a:defRPr/>
            </a:lvl5pPr>
            <a:lvl6pPr indent="-361950" lvl="5" marL="2743200" rtl="0" algn="l">
              <a:lnSpc>
                <a:spcPct val="90000"/>
              </a:lnSpc>
              <a:spcBef>
                <a:spcPts val="4500"/>
              </a:spcBef>
              <a:spcAft>
                <a:spcPts val="0"/>
              </a:spcAft>
              <a:buClr>
                <a:srgbClr val="000000"/>
              </a:buClr>
              <a:buSzPts val="2100"/>
              <a:buChar char="•"/>
              <a:defRPr/>
            </a:lvl6pPr>
            <a:lvl7pPr indent="-361950" lvl="6" marL="3200400" rtl="0" algn="l">
              <a:lnSpc>
                <a:spcPct val="90000"/>
              </a:lnSpc>
              <a:spcBef>
                <a:spcPts val="4500"/>
              </a:spcBef>
              <a:spcAft>
                <a:spcPts val="0"/>
              </a:spcAft>
              <a:buClr>
                <a:srgbClr val="000000"/>
              </a:buClr>
              <a:buSzPts val="2100"/>
              <a:buChar char="•"/>
              <a:defRPr/>
            </a:lvl7pPr>
            <a:lvl8pPr indent="-361950" lvl="7" marL="3657600" rtl="0" algn="l">
              <a:lnSpc>
                <a:spcPct val="90000"/>
              </a:lnSpc>
              <a:spcBef>
                <a:spcPts val="4500"/>
              </a:spcBef>
              <a:spcAft>
                <a:spcPts val="0"/>
              </a:spcAft>
              <a:buClr>
                <a:srgbClr val="000000"/>
              </a:buClr>
              <a:buSzPts val="2100"/>
              <a:buChar char="•"/>
              <a:defRPr/>
            </a:lvl8pPr>
            <a:lvl9pPr indent="-361950" lvl="8" marL="4114800" rtl="0" algn="l">
              <a:lnSpc>
                <a:spcPct val="90000"/>
              </a:lnSpc>
              <a:spcBef>
                <a:spcPts val="4500"/>
              </a:spcBef>
              <a:spcAft>
                <a:spcPts val="0"/>
              </a:spcAft>
              <a:buClr>
                <a:srgbClr val="000000"/>
              </a:buClr>
              <a:buSzPts val="2100"/>
              <a:buChar char="•"/>
              <a:defRPr/>
            </a:lvl9pPr>
          </a:lstStyle>
          <a:p/>
        </p:txBody>
      </p:sp>
      <p:sp>
        <p:nvSpPr>
          <p:cNvPr id="74" name="Google Shape;74;p17"/>
          <p:cNvSpPr txBox="1"/>
          <p:nvPr>
            <p:ph type="title"/>
          </p:nvPr>
        </p:nvSpPr>
        <p:spPr>
          <a:xfrm>
            <a:off x="1206496" y="2574991"/>
            <a:ext cx="21971100" cy="46479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700"/>
              <a:buFont typeface="Helvetica Neue"/>
              <a:buNone/>
              <a:defRPr sz="11700"/>
            </a:lvl1pPr>
            <a:lvl2pPr lvl="1" rtl="0" algn="l">
              <a:lnSpc>
                <a:spcPct val="80000"/>
              </a:lnSpc>
              <a:spcBef>
                <a:spcPts val="0"/>
              </a:spcBef>
              <a:spcAft>
                <a:spcPts val="0"/>
              </a:spcAft>
              <a:buClr>
                <a:srgbClr val="000000"/>
              </a:buClr>
              <a:buSzPts val="1900"/>
              <a:buNone/>
              <a:defRPr/>
            </a:lvl2pPr>
            <a:lvl3pPr lvl="2" rtl="0" algn="l">
              <a:lnSpc>
                <a:spcPct val="80000"/>
              </a:lnSpc>
              <a:spcBef>
                <a:spcPts val="0"/>
              </a:spcBef>
              <a:spcAft>
                <a:spcPts val="0"/>
              </a:spcAft>
              <a:buClr>
                <a:srgbClr val="000000"/>
              </a:buClr>
              <a:buSzPts val="1900"/>
              <a:buNone/>
              <a:defRPr/>
            </a:lvl3pPr>
            <a:lvl4pPr lvl="3" rtl="0" algn="l">
              <a:lnSpc>
                <a:spcPct val="80000"/>
              </a:lnSpc>
              <a:spcBef>
                <a:spcPts val="0"/>
              </a:spcBef>
              <a:spcAft>
                <a:spcPts val="0"/>
              </a:spcAft>
              <a:buClr>
                <a:srgbClr val="000000"/>
              </a:buClr>
              <a:buSzPts val="1900"/>
              <a:buNone/>
              <a:defRPr/>
            </a:lvl4pPr>
            <a:lvl5pPr lvl="4" rtl="0" algn="l">
              <a:lnSpc>
                <a:spcPct val="80000"/>
              </a:lnSpc>
              <a:spcBef>
                <a:spcPts val="0"/>
              </a:spcBef>
              <a:spcAft>
                <a:spcPts val="0"/>
              </a:spcAft>
              <a:buClr>
                <a:srgbClr val="000000"/>
              </a:buClr>
              <a:buSzPts val="1900"/>
              <a:buNone/>
              <a:defRPr/>
            </a:lvl5pPr>
            <a:lvl6pPr lvl="5" rtl="0" algn="l">
              <a:lnSpc>
                <a:spcPct val="80000"/>
              </a:lnSpc>
              <a:spcBef>
                <a:spcPts val="0"/>
              </a:spcBef>
              <a:spcAft>
                <a:spcPts val="0"/>
              </a:spcAft>
              <a:buClr>
                <a:srgbClr val="000000"/>
              </a:buClr>
              <a:buSzPts val="1900"/>
              <a:buNone/>
              <a:defRPr/>
            </a:lvl6pPr>
            <a:lvl7pPr lvl="6" rtl="0" algn="l">
              <a:lnSpc>
                <a:spcPct val="80000"/>
              </a:lnSpc>
              <a:spcBef>
                <a:spcPts val="0"/>
              </a:spcBef>
              <a:spcAft>
                <a:spcPts val="0"/>
              </a:spcAft>
              <a:buClr>
                <a:srgbClr val="000000"/>
              </a:buClr>
              <a:buSzPts val="1900"/>
              <a:buNone/>
              <a:defRPr/>
            </a:lvl7pPr>
            <a:lvl8pPr lvl="7" rtl="0" algn="l">
              <a:lnSpc>
                <a:spcPct val="80000"/>
              </a:lnSpc>
              <a:spcBef>
                <a:spcPts val="0"/>
              </a:spcBef>
              <a:spcAft>
                <a:spcPts val="0"/>
              </a:spcAft>
              <a:buClr>
                <a:srgbClr val="000000"/>
              </a:buClr>
              <a:buSzPts val="1900"/>
              <a:buNone/>
              <a:defRPr/>
            </a:lvl8pPr>
            <a:lvl9pPr lvl="8" rtl="0" algn="l">
              <a:lnSpc>
                <a:spcPct val="80000"/>
              </a:lnSpc>
              <a:spcBef>
                <a:spcPts val="0"/>
              </a:spcBef>
              <a:spcAft>
                <a:spcPts val="0"/>
              </a:spcAft>
              <a:buClr>
                <a:srgbClr val="000000"/>
              </a:buClr>
              <a:buSzPts val="1900"/>
              <a:buNone/>
              <a:defRPr/>
            </a:lvl9pPr>
          </a:lstStyle>
          <a:p/>
        </p:txBody>
      </p:sp>
      <p:sp>
        <p:nvSpPr>
          <p:cNvPr id="75" name="Google Shape;75;p17"/>
          <p:cNvSpPr txBox="1"/>
          <p:nvPr>
            <p:ph idx="2" type="body"/>
          </p:nvPr>
        </p:nvSpPr>
        <p:spPr>
          <a:xfrm>
            <a:off x="1201342" y="7223190"/>
            <a:ext cx="21971100" cy="19047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600"/>
              <a:buFont typeface="Helvetica Neue"/>
              <a:buNone/>
              <a:defRPr b="1" sz="5600"/>
            </a:lvl1pPr>
            <a:lvl2pPr indent="-228600" lvl="1" marL="914400" rtl="0" algn="l">
              <a:lnSpc>
                <a:spcPct val="100000"/>
              </a:lnSpc>
              <a:spcBef>
                <a:spcPts val="0"/>
              </a:spcBef>
              <a:spcAft>
                <a:spcPts val="0"/>
              </a:spcAft>
              <a:buClr>
                <a:srgbClr val="000000"/>
              </a:buClr>
              <a:buSzPts val="5600"/>
              <a:buFont typeface="Helvetica Neue"/>
              <a:buNone/>
              <a:defRPr b="1" sz="5600"/>
            </a:lvl2pPr>
            <a:lvl3pPr indent="-228600" lvl="2" marL="1371600" rtl="0" algn="l">
              <a:lnSpc>
                <a:spcPct val="100000"/>
              </a:lnSpc>
              <a:spcBef>
                <a:spcPts val="0"/>
              </a:spcBef>
              <a:spcAft>
                <a:spcPts val="0"/>
              </a:spcAft>
              <a:buClr>
                <a:srgbClr val="000000"/>
              </a:buClr>
              <a:buSzPts val="5600"/>
              <a:buFont typeface="Helvetica Neue"/>
              <a:buNone/>
              <a:defRPr b="1" sz="5600"/>
            </a:lvl3pPr>
            <a:lvl4pPr indent="-228600" lvl="3" marL="1828800" rtl="0" algn="l">
              <a:lnSpc>
                <a:spcPct val="100000"/>
              </a:lnSpc>
              <a:spcBef>
                <a:spcPts val="0"/>
              </a:spcBef>
              <a:spcAft>
                <a:spcPts val="0"/>
              </a:spcAft>
              <a:buClr>
                <a:srgbClr val="000000"/>
              </a:buClr>
              <a:buSzPts val="5600"/>
              <a:buFont typeface="Helvetica Neue"/>
              <a:buNone/>
              <a:defRPr b="1" sz="5600"/>
            </a:lvl4pPr>
            <a:lvl5pPr indent="-228600" lvl="4" marL="2286000" rtl="0" algn="l">
              <a:lnSpc>
                <a:spcPct val="100000"/>
              </a:lnSpc>
              <a:spcBef>
                <a:spcPts val="0"/>
              </a:spcBef>
              <a:spcAft>
                <a:spcPts val="0"/>
              </a:spcAft>
              <a:buClr>
                <a:srgbClr val="000000"/>
              </a:buClr>
              <a:buSzPts val="5600"/>
              <a:buFont typeface="Helvetica Neue"/>
              <a:buNone/>
              <a:defRPr b="1" sz="5600"/>
            </a:lvl5pPr>
            <a:lvl6pPr indent="-361950" lvl="5" marL="2743200" rtl="0" algn="l">
              <a:lnSpc>
                <a:spcPct val="90000"/>
              </a:lnSpc>
              <a:spcBef>
                <a:spcPts val="4500"/>
              </a:spcBef>
              <a:spcAft>
                <a:spcPts val="0"/>
              </a:spcAft>
              <a:buClr>
                <a:srgbClr val="000000"/>
              </a:buClr>
              <a:buSzPts val="2100"/>
              <a:buChar char="•"/>
              <a:defRPr/>
            </a:lvl6pPr>
            <a:lvl7pPr indent="-361950" lvl="6" marL="3200400" rtl="0" algn="l">
              <a:lnSpc>
                <a:spcPct val="90000"/>
              </a:lnSpc>
              <a:spcBef>
                <a:spcPts val="4500"/>
              </a:spcBef>
              <a:spcAft>
                <a:spcPts val="0"/>
              </a:spcAft>
              <a:buClr>
                <a:srgbClr val="000000"/>
              </a:buClr>
              <a:buSzPts val="2100"/>
              <a:buChar char="•"/>
              <a:defRPr/>
            </a:lvl7pPr>
            <a:lvl8pPr indent="-361950" lvl="7" marL="3657600" rtl="0" algn="l">
              <a:lnSpc>
                <a:spcPct val="90000"/>
              </a:lnSpc>
              <a:spcBef>
                <a:spcPts val="4500"/>
              </a:spcBef>
              <a:spcAft>
                <a:spcPts val="0"/>
              </a:spcAft>
              <a:buClr>
                <a:srgbClr val="000000"/>
              </a:buClr>
              <a:buSzPts val="2100"/>
              <a:buChar char="•"/>
              <a:defRPr/>
            </a:lvl8pPr>
            <a:lvl9pPr indent="-361950" lvl="8" marL="4114800" rtl="0" algn="l">
              <a:lnSpc>
                <a:spcPct val="90000"/>
              </a:lnSpc>
              <a:spcBef>
                <a:spcPts val="4500"/>
              </a:spcBef>
              <a:spcAft>
                <a:spcPts val="0"/>
              </a:spcAft>
              <a:buClr>
                <a:srgbClr val="000000"/>
              </a:buClr>
              <a:buSzPts val="2100"/>
              <a:buChar char="•"/>
              <a:defRPr/>
            </a:lvl9pPr>
          </a:lstStyle>
          <a:p/>
        </p:txBody>
      </p:sp>
      <p:sp>
        <p:nvSpPr>
          <p:cNvPr id="76" name="Google Shape;76;p17"/>
          <p:cNvSpPr txBox="1"/>
          <p:nvPr>
            <p:ph idx="12" type="sldNum"/>
          </p:nvPr>
        </p:nvSpPr>
        <p:spPr>
          <a:xfrm>
            <a:off x="12001499" y="13080999"/>
            <a:ext cx="368700" cy="3951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900"/>
              <a:buFont typeface="Helvetica Neue"/>
              <a:buNone/>
              <a:defRPr sz="1900">
                <a:solidFill>
                  <a:srgbClr val="000000"/>
                </a:solidFill>
              </a:defRPr>
            </a:lvl1pPr>
            <a:lvl2pPr indent="0" lvl="1" marL="0" rtl="0" algn="ctr">
              <a:lnSpc>
                <a:spcPct val="100000"/>
              </a:lnSpc>
              <a:spcBef>
                <a:spcPts val="0"/>
              </a:spcBef>
              <a:spcAft>
                <a:spcPts val="0"/>
              </a:spcAft>
              <a:buClr>
                <a:srgbClr val="000000"/>
              </a:buClr>
              <a:buSzPts val="1900"/>
              <a:buFont typeface="Helvetica Neue"/>
              <a:buNone/>
              <a:defRPr sz="1900">
                <a:solidFill>
                  <a:srgbClr val="000000"/>
                </a:solidFill>
              </a:defRPr>
            </a:lvl2pPr>
            <a:lvl3pPr indent="0" lvl="2" marL="0" rtl="0" algn="ctr">
              <a:lnSpc>
                <a:spcPct val="100000"/>
              </a:lnSpc>
              <a:spcBef>
                <a:spcPts val="0"/>
              </a:spcBef>
              <a:spcAft>
                <a:spcPts val="0"/>
              </a:spcAft>
              <a:buClr>
                <a:srgbClr val="000000"/>
              </a:buClr>
              <a:buSzPts val="1900"/>
              <a:buFont typeface="Helvetica Neue"/>
              <a:buNone/>
              <a:defRPr sz="1900">
                <a:solidFill>
                  <a:srgbClr val="000000"/>
                </a:solidFill>
              </a:defRPr>
            </a:lvl3pPr>
            <a:lvl4pPr indent="0" lvl="3" marL="0" rtl="0" algn="ctr">
              <a:lnSpc>
                <a:spcPct val="100000"/>
              </a:lnSpc>
              <a:spcBef>
                <a:spcPts val="0"/>
              </a:spcBef>
              <a:spcAft>
                <a:spcPts val="0"/>
              </a:spcAft>
              <a:buClr>
                <a:srgbClr val="000000"/>
              </a:buClr>
              <a:buSzPts val="1900"/>
              <a:buFont typeface="Helvetica Neue"/>
              <a:buNone/>
              <a:defRPr sz="1900">
                <a:solidFill>
                  <a:srgbClr val="000000"/>
                </a:solidFill>
              </a:defRPr>
            </a:lvl4pPr>
            <a:lvl5pPr indent="0" lvl="4" marL="0" rtl="0" algn="ctr">
              <a:lnSpc>
                <a:spcPct val="100000"/>
              </a:lnSpc>
              <a:spcBef>
                <a:spcPts val="0"/>
              </a:spcBef>
              <a:spcAft>
                <a:spcPts val="0"/>
              </a:spcAft>
              <a:buClr>
                <a:srgbClr val="000000"/>
              </a:buClr>
              <a:buSzPts val="1900"/>
              <a:buFont typeface="Helvetica Neue"/>
              <a:buNone/>
              <a:defRPr sz="1900">
                <a:solidFill>
                  <a:srgbClr val="000000"/>
                </a:solidFill>
              </a:defRPr>
            </a:lvl5pPr>
            <a:lvl6pPr indent="0" lvl="5" marL="0" rtl="0" algn="ctr">
              <a:lnSpc>
                <a:spcPct val="100000"/>
              </a:lnSpc>
              <a:spcBef>
                <a:spcPts val="0"/>
              </a:spcBef>
              <a:spcAft>
                <a:spcPts val="0"/>
              </a:spcAft>
              <a:buClr>
                <a:srgbClr val="000000"/>
              </a:buClr>
              <a:buSzPts val="1900"/>
              <a:buFont typeface="Helvetica Neue"/>
              <a:buNone/>
              <a:defRPr sz="1900">
                <a:solidFill>
                  <a:srgbClr val="000000"/>
                </a:solidFill>
              </a:defRPr>
            </a:lvl6pPr>
            <a:lvl7pPr indent="0" lvl="6" marL="0" rtl="0" algn="ctr">
              <a:lnSpc>
                <a:spcPct val="100000"/>
              </a:lnSpc>
              <a:spcBef>
                <a:spcPts val="0"/>
              </a:spcBef>
              <a:spcAft>
                <a:spcPts val="0"/>
              </a:spcAft>
              <a:buClr>
                <a:srgbClr val="000000"/>
              </a:buClr>
              <a:buSzPts val="1900"/>
              <a:buFont typeface="Helvetica Neue"/>
              <a:buNone/>
              <a:defRPr sz="1900">
                <a:solidFill>
                  <a:srgbClr val="000000"/>
                </a:solidFill>
              </a:defRPr>
            </a:lvl7pPr>
            <a:lvl8pPr indent="0" lvl="7" marL="0" rtl="0" algn="ctr">
              <a:lnSpc>
                <a:spcPct val="100000"/>
              </a:lnSpc>
              <a:spcBef>
                <a:spcPts val="0"/>
              </a:spcBef>
              <a:spcAft>
                <a:spcPts val="0"/>
              </a:spcAft>
              <a:buClr>
                <a:srgbClr val="000000"/>
              </a:buClr>
              <a:buSzPts val="1900"/>
              <a:buFont typeface="Helvetica Neue"/>
              <a:buNone/>
              <a:defRPr sz="1900">
                <a:solidFill>
                  <a:srgbClr val="000000"/>
                </a:solidFill>
              </a:defRPr>
            </a:lvl8pPr>
            <a:lvl9pPr indent="0" lvl="8" marL="0" rtl="0" algn="ctr">
              <a:lnSpc>
                <a:spcPct val="100000"/>
              </a:lnSpc>
              <a:spcBef>
                <a:spcPts val="0"/>
              </a:spcBef>
              <a:spcAft>
                <a:spcPts val="0"/>
              </a:spcAft>
              <a:buClr>
                <a:srgbClr val="000000"/>
              </a:buClr>
              <a:buSzPts val="1900"/>
              <a:buFont typeface="Helvetica Neue"/>
              <a:buNone/>
              <a:defRPr sz="1900">
                <a:solidFill>
                  <a:srgbClr val="000000"/>
                </a:solidFill>
              </a:defRPr>
            </a:lvl9pPr>
          </a:lstStyle>
          <a:p>
            <a:pPr indent="0" lvl="0" marL="0" rtl="0" algn="ctr">
              <a:spcBef>
                <a:spcPts val="0"/>
              </a:spcBef>
              <a:spcAft>
                <a:spcPts val="0"/>
              </a:spcAft>
              <a:buNone/>
            </a:pPr>
            <a:fld id="{00000000-1234-1234-1234-123412341234}" type="slidenum">
              <a:rPr lang="en-US"/>
              <a:t>‹#›</a:t>
            </a:fld>
            <a:endParaRPr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hyperlink" Target="https://support.microsoft.com/fr-fr/topic/11-juillet-2023-kb5028185-build-du-syst%C3%A8me-d-exploitation-22621-1992-605fa18f-bd49-41d8-80b1-245080e26c3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cnil.fr/fr/securite-encadrer-les-developpements-informatiques" TargetMode="External"/><Relationship Id="rId5" Type="http://schemas.openxmlformats.org/officeDocument/2006/relationships/hyperlink" Target="https://www.cybermalveillance.gouv.fr/tous-nos-contenus/bonnes-pratiques/mises-a-jour#:~:text=Les%20mises%20%C3%A0%20jour%20importantes,utilis%C3%A9es%20pour%20pirater%20votre%20%C3%A9quipement.&amp;text=Les%20mises%20%C3%A0%20jour%20de%20version%20apportent%20en%20g%C3%A9n%C3%A9ral%20de,%C3%A9galement%20des%20failles%20de%20s%C3%A9curit%C3%A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fr.wikipedia.org/wiki/Heartbleed#:~:text=Heartbleed%20est%20une%20vuln%C3%A9rabilit%C3%A9%20logicielle,communication%20avec%20le%20protocole%20Transport" TargetMode="External"/><Relationship Id="rId5" Type="http://schemas.openxmlformats.org/officeDocument/2006/relationships/hyperlink" Target="https://fr.wikipedia.org/wiki/WannaCry" TargetMode="External"/><Relationship Id="rId6" Type="http://schemas.openxmlformats.org/officeDocument/2006/relationships/hyperlink" Target="https://fr.wikipedia.org/wiki/Spectre_(vuln%C3%A9rabilit%C3%A9)" TargetMode="External"/><Relationship Id="rId7" Type="http://schemas.openxmlformats.org/officeDocument/2006/relationships/hyperlink" Target="https://fr.wikipedia.org/wiki/Log4Shell#:~:text=Log4Shell%2C%20%C3%A9galement%20connue%20par%20son,publi%C3%A9e%20le%209%20d%C3%A9cembre%20202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icone_wild_code_school.png" id="81" name="Google Shape;81;p18"/>
          <p:cNvPicPr preferRelativeResize="0"/>
          <p:nvPr/>
        </p:nvPicPr>
        <p:blipFill rotWithShape="1">
          <a:blip r:embed="rId3">
            <a:alphaModFix/>
          </a:blip>
          <a:srcRect b="0" l="0" r="0" t="0"/>
          <a:stretch/>
        </p:blipFill>
        <p:spPr>
          <a:xfrm>
            <a:off x="18840088" y="-2635269"/>
            <a:ext cx="14970072" cy="10921746"/>
          </a:xfrm>
          <a:prstGeom prst="rect">
            <a:avLst/>
          </a:prstGeom>
          <a:noFill/>
          <a:ln>
            <a:noFill/>
          </a:ln>
        </p:spPr>
      </p:pic>
      <p:sp>
        <p:nvSpPr>
          <p:cNvPr id="82" name="Google Shape;82;p18"/>
          <p:cNvSpPr txBox="1"/>
          <p:nvPr>
            <p:ph idx="12" type="sldNum"/>
          </p:nvPr>
        </p:nvSpPr>
        <p:spPr>
          <a:xfrm>
            <a:off x="12001499" y="13080999"/>
            <a:ext cx="368400" cy="4104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83" name="Google Shape;83;p18"/>
          <p:cNvSpPr txBox="1"/>
          <p:nvPr/>
        </p:nvSpPr>
        <p:spPr>
          <a:xfrm>
            <a:off x="2933025" y="2977000"/>
            <a:ext cx="12524100" cy="31812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La gestion des mises à jour</a:t>
            </a:r>
            <a:endParaRPr>
              <a:latin typeface="Montserrat ExtraBold"/>
              <a:ea typeface="Montserrat ExtraBold"/>
              <a:cs typeface="Montserrat ExtraBold"/>
              <a:sym typeface="Montserrat ExtraBold"/>
            </a:endParaRPr>
          </a:p>
        </p:txBody>
      </p:sp>
      <p:sp>
        <p:nvSpPr>
          <p:cNvPr id="84" name="Google Shape;84;p18"/>
          <p:cNvSpPr txBox="1"/>
          <p:nvPr/>
        </p:nvSpPr>
        <p:spPr>
          <a:xfrm>
            <a:off x="2982037" y="8289239"/>
            <a:ext cx="9031500" cy="570600"/>
          </a:xfrm>
          <a:prstGeom prst="rect">
            <a:avLst/>
          </a:prstGeom>
          <a:noFill/>
          <a:ln>
            <a:noFill/>
          </a:ln>
        </p:spPr>
        <p:txBody>
          <a:bodyPr anchorCtr="0" anchor="ctr" bIns="50800" lIns="50800" spcFirstLastPara="1" rIns="50800" wrap="square" tIns="50800">
            <a:spAutoFit/>
          </a:bodyPr>
          <a:lstStyle/>
          <a:p>
            <a:pPr indent="0" lvl="0" marL="0" marR="0" rtl="0" algn="l">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Une activité de sécurité obligatoire</a:t>
            </a:r>
            <a:endParaRPr sz="38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descr="icone_wild_code_school.png" id="234" name="Google Shape;234;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35" name="Google Shape;235;p2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36" name="Google Shape;236;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37" name="Google Shape;237;p27"/>
          <p:cNvSpPr txBox="1"/>
          <p:nvPr/>
        </p:nvSpPr>
        <p:spPr>
          <a:xfrm>
            <a:off x="946900" y="2610425"/>
            <a:ext cx="22010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Un exemple d’un risque suite à une mise à jour non-réalisée</a:t>
            </a:r>
            <a:endParaRPr>
              <a:latin typeface="Montserrat ExtraBold"/>
              <a:ea typeface="Montserrat ExtraBold"/>
              <a:cs typeface="Montserrat ExtraBold"/>
              <a:sym typeface="Montserrat ExtraBold"/>
            </a:endParaRPr>
          </a:p>
        </p:txBody>
      </p:sp>
      <p:sp>
        <p:nvSpPr>
          <p:cNvPr id="238" name="Google Shape;238;p27"/>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effet </a:t>
            </a:r>
            <a:r>
              <a:rPr lang="en-US" sz="2800">
                <a:latin typeface="Montserrat Medium"/>
                <a:ea typeface="Montserrat Medium"/>
                <a:cs typeface="Montserrat Medium"/>
                <a:sym typeface="Montserrat Medium"/>
              </a:rPr>
              <a:t>papillon</a:t>
            </a:r>
            <a:endParaRPr>
              <a:latin typeface="Montserrat Medium"/>
              <a:ea typeface="Montserrat Medium"/>
              <a:cs typeface="Montserrat Medium"/>
              <a:sym typeface="Montserrat Medium"/>
            </a:endParaRPr>
          </a:p>
        </p:txBody>
      </p:sp>
      <p:sp>
        <p:nvSpPr>
          <p:cNvPr id="239" name="Google Shape;239;p2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5000">
                <a:latin typeface="Proxima Nova"/>
                <a:ea typeface="Proxima Nova"/>
                <a:cs typeface="Proxima Nova"/>
                <a:sym typeface="Proxima Nova"/>
              </a:rPr>
              <a:t>EternalBlue</a:t>
            </a:r>
            <a:r>
              <a:rPr lang="en-US" sz="5000">
                <a:latin typeface="Proxima Nova"/>
                <a:ea typeface="Proxima Nova"/>
                <a:cs typeface="Proxima Nova"/>
                <a:sym typeface="Proxima Nova"/>
              </a:rPr>
              <a:t> est le nom d'une faille présente sur les OS Windows découverte en 2012 par la NSA, qui l'a ensuite exploitée jusqu'en 2017.</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Faille critique donnant un accès administrateur à distance.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14/03/2017 : Microsoft publie un correctif (MAJ)</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De nombreuses entreprises ne font pas cett MAJ.</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12/05/2017 : WannaCry (exploitant EternalBlue) est crée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but : bloquer un ordinateur et demander une rançon</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Jusqu’à 300 000 ordinateurs impactés dans plus de 150 pays</a:t>
            </a:r>
            <a:endParaRPr sz="5000">
              <a:latin typeface="Proxima Nova"/>
              <a:ea typeface="Proxima Nova"/>
              <a:cs typeface="Proxima Nova"/>
              <a:sym typeface="Proxima Nova"/>
            </a:endParaRPr>
          </a:p>
        </p:txBody>
      </p:sp>
      <p:sp>
        <p:nvSpPr>
          <p:cNvPr id="240" name="Google Shape;240;p27"/>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1" name="Google Shape;241;p27"/>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242" name="Google Shape;242;p27"/>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43" name="Google Shape;243;p27"/>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244" name="Google Shape;244;p27"/>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245" name="Google Shape;245;p27"/>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246" name="Google Shape;246;p27"/>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descr="icone_wild_code_school.png" id="251" name="Google Shape;251;p2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52" name="Google Shape;252;p2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53" name="Google Shape;253;p2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54" name="Google Shape;254;p28"/>
          <p:cNvSpPr txBox="1"/>
          <p:nvPr/>
        </p:nvSpPr>
        <p:spPr>
          <a:xfrm>
            <a:off x="946900" y="2610425"/>
            <a:ext cx="17459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Améliorations de performance et fonctionnalités</a:t>
            </a:r>
            <a:endParaRPr>
              <a:latin typeface="Montserrat ExtraBold"/>
              <a:ea typeface="Montserrat ExtraBold"/>
              <a:cs typeface="Montserrat ExtraBold"/>
              <a:sym typeface="Montserrat ExtraBold"/>
            </a:endParaRPr>
          </a:p>
        </p:txBody>
      </p:sp>
      <p:sp>
        <p:nvSpPr>
          <p:cNvPr id="255" name="Google Shape;255;p28"/>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Améliorations continues</a:t>
            </a:r>
            <a:endParaRPr>
              <a:latin typeface="Montserrat Medium"/>
              <a:ea typeface="Montserrat Medium"/>
              <a:cs typeface="Montserrat Medium"/>
              <a:sym typeface="Montserrat Medium"/>
            </a:endParaRPr>
          </a:p>
        </p:txBody>
      </p:sp>
      <p:sp>
        <p:nvSpPr>
          <p:cNvPr id="256" name="Google Shape;256;p2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Ex : MAJ </a:t>
            </a:r>
            <a:r>
              <a:rPr lang="en-US" sz="5000" u="sng">
                <a:solidFill>
                  <a:schemeClr val="hlink"/>
                </a:solidFill>
                <a:latin typeface="Proxima Nova"/>
                <a:ea typeface="Proxima Nova"/>
                <a:cs typeface="Proxima Nova"/>
                <a:sym typeface="Proxima Nova"/>
                <a:hlinkClick r:id="rId4"/>
              </a:rPr>
              <a:t>KB5028185</a:t>
            </a:r>
            <a:r>
              <a:rPr lang="en-US" sz="5000">
                <a:latin typeface="Proxima Nova"/>
                <a:ea typeface="Proxima Nova"/>
                <a:cs typeface="Proxima Nova"/>
                <a:sym typeface="Proxima Nova"/>
              </a:rPr>
              <a:t> pour Windows 11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Affichage des secondes pour l’horloge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Nouvelle icône VPN dans la barre des tâches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Explorateur de fichiers avec onglets et raccourcis clavier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Gestion de l’USB4</a:t>
            </a:r>
            <a:endParaRPr sz="5000">
              <a:latin typeface="Proxima Nova"/>
              <a:ea typeface="Proxima Nova"/>
              <a:cs typeface="Proxima Nova"/>
              <a:sym typeface="Proxima Nova"/>
            </a:endParaRPr>
          </a:p>
        </p:txBody>
      </p:sp>
      <p:sp>
        <p:nvSpPr>
          <p:cNvPr id="257" name="Google Shape;257;p28"/>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8" name="Google Shape;258;p28"/>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259" name="Google Shape;259;p28"/>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60" name="Google Shape;260;p28"/>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261" name="Google Shape;261;p28"/>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262" name="Google Shape;262;p28"/>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263" name="Google Shape;263;p28"/>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descr="icone_wild_code_school.png" id="268" name="Google Shape;268;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9" name="Google Shape;269;p2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70" name="Google Shape;270;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71" name="Google Shape;271;p29"/>
          <p:cNvSpPr txBox="1"/>
          <p:nvPr/>
        </p:nvSpPr>
        <p:spPr>
          <a:xfrm>
            <a:off x="946900" y="2610425"/>
            <a:ext cx="17459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Attente et feedback utilisateur</a:t>
            </a:r>
            <a:endParaRPr>
              <a:latin typeface="Montserrat ExtraBold"/>
              <a:ea typeface="Montserrat ExtraBold"/>
              <a:cs typeface="Montserrat ExtraBold"/>
              <a:sym typeface="Montserrat ExtraBold"/>
            </a:endParaRPr>
          </a:p>
        </p:txBody>
      </p:sp>
      <p:sp>
        <p:nvSpPr>
          <p:cNvPr id="272" name="Google Shape;272;p29"/>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retour de l’entre clavier-chaise</a:t>
            </a:r>
            <a:endParaRPr>
              <a:latin typeface="Montserrat Medium"/>
              <a:ea typeface="Montserrat Medium"/>
              <a:cs typeface="Montserrat Medium"/>
              <a:sym typeface="Montserrat Medium"/>
            </a:endParaRPr>
          </a:p>
        </p:txBody>
      </p:sp>
      <p:sp>
        <p:nvSpPr>
          <p:cNvPr id="273" name="Google Shape;273;p2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Importance des retours utilisateurs dans le cycle des MAJ</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Ligne dédié pour le feedback utilisateur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Équilibrer les besoins de sécurité et de fonctionnalité</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Avoir une communication efficace</a:t>
            </a:r>
            <a:endParaRPr sz="5000">
              <a:latin typeface="Proxima Nova"/>
              <a:ea typeface="Proxima Nova"/>
              <a:cs typeface="Proxima Nova"/>
              <a:sym typeface="Proxima Nova"/>
            </a:endParaRPr>
          </a:p>
        </p:txBody>
      </p:sp>
      <p:sp>
        <p:nvSpPr>
          <p:cNvPr id="274" name="Google Shape;274;p29"/>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75" name="Google Shape;275;p29"/>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276" name="Google Shape;276;p29"/>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77" name="Google Shape;277;p29"/>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278" name="Google Shape;278;p29"/>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279" name="Google Shape;279;p29"/>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280" name="Google Shape;280;p29"/>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icone_wild_code_school.png" id="285" name="Google Shape;285;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86" name="Google Shape;286;p3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87" name="Google Shape;287;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8" name="Google Shape;288;p30"/>
          <p:cNvSpPr txBox="1"/>
          <p:nvPr/>
        </p:nvSpPr>
        <p:spPr>
          <a:xfrm>
            <a:off x="946900" y="2610425"/>
            <a:ext cx="21366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Absence</a:t>
            </a:r>
            <a:r>
              <a:rPr lang="en-US" sz="5000">
                <a:latin typeface="Montserrat ExtraBold"/>
                <a:ea typeface="Montserrat ExtraBold"/>
                <a:cs typeface="Montserrat ExtraBold"/>
                <a:sym typeface="Montserrat ExtraBold"/>
              </a:rPr>
              <a:t> de mises à jour : vulnérabilités et exploitations</a:t>
            </a:r>
            <a:endParaRPr>
              <a:latin typeface="Montserrat ExtraBold"/>
              <a:ea typeface="Montserrat ExtraBold"/>
              <a:cs typeface="Montserrat ExtraBold"/>
              <a:sym typeface="Montserrat ExtraBold"/>
            </a:endParaRPr>
          </a:p>
        </p:txBody>
      </p:sp>
      <p:sp>
        <p:nvSpPr>
          <p:cNvPr id="289" name="Google Shape;289;p30"/>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Attention à l’inaction !</a:t>
            </a:r>
            <a:endParaRPr>
              <a:latin typeface="Montserrat Medium"/>
              <a:ea typeface="Montserrat Medium"/>
              <a:cs typeface="Montserrat Medium"/>
              <a:sym typeface="Montserrat Medium"/>
            </a:endParaRPr>
          </a:p>
        </p:txBody>
      </p:sp>
      <p:sp>
        <p:nvSpPr>
          <p:cNvPr id="290" name="Google Shape;290;p3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Vulnérabilité (ou faille) = faiblesse dans un SI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Atteinte à l'intégrité du système, à son fonctionnement normal, à la confidentialité ou à l'intégrité des données qu'il contient.</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Ex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Vulnerabilité de type “</a:t>
            </a:r>
            <a:r>
              <a:rPr b="1" lang="en-US" sz="5000">
                <a:latin typeface="Proxima Nova"/>
                <a:ea typeface="Proxima Nova"/>
                <a:cs typeface="Proxima Nova"/>
                <a:sym typeface="Proxima Nova"/>
              </a:rPr>
              <a:t>zero-day</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Vulnérabilité</a:t>
            </a:r>
            <a:r>
              <a:rPr lang="en-US" sz="5000">
                <a:latin typeface="Proxima Nova"/>
                <a:ea typeface="Proxima Nova"/>
                <a:cs typeface="Proxima Nova"/>
                <a:sym typeface="Proxima Nova"/>
              </a:rPr>
              <a:t> d’exécution de code à distance (</a:t>
            </a:r>
            <a:r>
              <a:rPr i="1" lang="en-US" sz="5000">
                <a:latin typeface="Proxima Nova"/>
                <a:ea typeface="Proxima Nova"/>
                <a:cs typeface="Proxima Nova"/>
                <a:sym typeface="Proxima Nova"/>
              </a:rPr>
              <a:t>RCE</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291" name="Google Shape;291;p30"/>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2" name="Google Shape;292;p30"/>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293" name="Google Shape;293;p30"/>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94" name="Google Shape;294;p30"/>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295" name="Google Shape;295;p30"/>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296" name="Google Shape;296;p30"/>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297" name="Google Shape;297;p30"/>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icone_wild_code_school.png" id="302" name="Google Shape;302;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03" name="Google Shape;303;p3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04" name="Google Shape;304;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05" name="Google Shape;305;p31"/>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Absence de mises à jour : c</a:t>
            </a:r>
            <a:r>
              <a:rPr lang="en-US" sz="5000">
                <a:latin typeface="Montserrat ExtraBold"/>
                <a:ea typeface="Montserrat ExtraBold"/>
                <a:cs typeface="Montserrat ExtraBold"/>
                <a:sym typeface="Montserrat ExtraBold"/>
              </a:rPr>
              <a:t>onséquences sur la performance</a:t>
            </a:r>
            <a:endParaRPr>
              <a:latin typeface="Montserrat ExtraBold"/>
              <a:ea typeface="Montserrat ExtraBold"/>
              <a:cs typeface="Montserrat ExtraBold"/>
              <a:sym typeface="Montserrat ExtraBold"/>
            </a:endParaRPr>
          </a:p>
        </p:txBody>
      </p:sp>
      <p:sp>
        <p:nvSpPr>
          <p:cNvPr id="306" name="Google Shape;306;p31"/>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Ralentir le système</a:t>
            </a:r>
            <a:endParaRPr>
              <a:latin typeface="Montserrat Medium"/>
              <a:ea typeface="Montserrat Medium"/>
              <a:cs typeface="Montserrat Medium"/>
              <a:sym typeface="Montserrat Medium"/>
            </a:endParaRPr>
          </a:p>
        </p:txBody>
      </p:sp>
      <p:sp>
        <p:nvSpPr>
          <p:cNvPr id="307" name="Google Shape;307;p3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Détérioration de la performance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Risques d'incompatibilité et de défaillances système</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OS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Pilotes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Domaine…</a:t>
            </a:r>
            <a:endParaRPr sz="5000">
              <a:latin typeface="Proxima Nova"/>
              <a:ea typeface="Proxima Nova"/>
              <a:cs typeface="Proxima Nova"/>
              <a:sym typeface="Proxima Nova"/>
            </a:endParaRPr>
          </a:p>
        </p:txBody>
      </p:sp>
      <p:sp>
        <p:nvSpPr>
          <p:cNvPr id="308" name="Google Shape;308;p31"/>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9" name="Google Shape;309;p31"/>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310" name="Google Shape;310;p31"/>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11" name="Google Shape;311;p31"/>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312" name="Google Shape;312;p31"/>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313" name="Google Shape;313;p31"/>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314" name="Google Shape;314;p31"/>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descr="icone_wild_code_school.png" id="319" name="Google Shape;319;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20" name="Google Shape;320;p3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21" name="Google Shape;321;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22" name="Google Shape;322;p32"/>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Absence de MAJ : impact sur la conformité et la réputation</a:t>
            </a:r>
            <a:endParaRPr>
              <a:latin typeface="Montserrat ExtraBold"/>
              <a:ea typeface="Montserrat ExtraBold"/>
              <a:cs typeface="Montserrat ExtraBold"/>
              <a:sym typeface="Montserrat ExtraBold"/>
            </a:endParaRPr>
          </a:p>
        </p:txBody>
      </p:sp>
      <p:sp>
        <p:nvSpPr>
          <p:cNvPr id="323" name="Google Shape;323;p32"/>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Attention à l’inaction !</a:t>
            </a:r>
            <a:endParaRPr>
              <a:latin typeface="Montserrat Medium"/>
              <a:ea typeface="Montserrat Medium"/>
              <a:cs typeface="Montserrat Medium"/>
              <a:sym typeface="Montserrat Medium"/>
            </a:endParaRPr>
          </a:p>
        </p:txBody>
      </p:sp>
      <p:sp>
        <p:nvSpPr>
          <p:cNvPr id="324" name="Google Shape;324;p3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Exigences légales et réglementaires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Lien </a:t>
            </a:r>
            <a:r>
              <a:rPr b="1" lang="en-US" sz="5000">
                <a:latin typeface="Proxima Nova"/>
                <a:ea typeface="Proxima Nova"/>
                <a:cs typeface="Proxima Nova"/>
                <a:sym typeface="Proxima Nova"/>
              </a:rPr>
              <a:t>CNIL</a:t>
            </a:r>
            <a:r>
              <a:rPr lang="en-US" sz="5000">
                <a:latin typeface="Proxima Nova"/>
                <a:ea typeface="Proxima Nova"/>
                <a:cs typeface="Proxima Nova"/>
                <a:sym typeface="Proxima Nova"/>
              </a:rPr>
              <a:t> sur </a:t>
            </a:r>
            <a:r>
              <a:rPr lang="en-US" sz="5000" u="sng">
                <a:solidFill>
                  <a:schemeClr val="hlink"/>
                </a:solidFill>
                <a:latin typeface="Proxima Nova"/>
                <a:ea typeface="Proxima Nova"/>
                <a:cs typeface="Proxima Nova"/>
                <a:sym typeface="Proxima Nova"/>
                <a:hlinkClick r:id="rId4"/>
              </a:rPr>
              <a:t>l’encadrement des développements informatiques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Lien de </a:t>
            </a:r>
            <a:r>
              <a:rPr b="1" lang="en-US" sz="5000">
                <a:latin typeface="Proxima Nova"/>
                <a:ea typeface="Proxima Nova"/>
                <a:cs typeface="Proxima Nova"/>
                <a:sym typeface="Proxima Nova"/>
              </a:rPr>
              <a:t>Cybermalveillance.gouv.fr</a:t>
            </a:r>
            <a:r>
              <a:rPr lang="en-US" sz="5000">
                <a:latin typeface="Proxima Nova"/>
                <a:ea typeface="Proxima Nova"/>
                <a:cs typeface="Proxima Nova"/>
                <a:sym typeface="Proxima Nova"/>
              </a:rPr>
              <a:t> sur la </a:t>
            </a:r>
            <a:r>
              <a:rPr lang="en-US" sz="5000" u="sng">
                <a:solidFill>
                  <a:schemeClr val="hlink"/>
                </a:solidFill>
                <a:latin typeface="Proxima Nova"/>
                <a:ea typeface="Proxima Nova"/>
                <a:cs typeface="Proxima Nova"/>
                <a:sym typeface="Proxima Nova"/>
                <a:hlinkClick r:id="rId5"/>
              </a:rPr>
              <a:t>gestion des mises à jour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Répercussions d'une mauvaise gestion des mises à jour sur la réputation de l'entreprise</a:t>
            </a:r>
            <a:endParaRPr sz="5000">
              <a:latin typeface="Proxima Nova"/>
              <a:ea typeface="Proxima Nova"/>
              <a:cs typeface="Proxima Nova"/>
              <a:sym typeface="Proxima Nova"/>
            </a:endParaRPr>
          </a:p>
        </p:txBody>
      </p:sp>
      <p:sp>
        <p:nvSpPr>
          <p:cNvPr id="325" name="Google Shape;325;p32"/>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6" name="Google Shape;326;p32"/>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327" name="Google Shape;327;p32"/>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28" name="Google Shape;328;p32"/>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329" name="Google Shape;329;p32"/>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330" name="Google Shape;330;p32"/>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331" name="Google Shape;331;p32"/>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icone_wild_code_school.png" id="336" name="Google Shape;336;p33"/>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337" name="Google Shape;337;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338" name="Google Shape;338;p33"/>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Types de mises à jour</a:t>
            </a:r>
            <a:endParaRPr sz="10000">
              <a:latin typeface="Montserrat"/>
              <a:ea typeface="Montserrat"/>
              <a:cs typeface="Montserrat"/>
              <a:sym typeface="Montserrat"/>
            </a:endParaRPr>
          </a:p>
        </p:txBody>
      </p:sp>
      <p:cxnSp>
        <p:nvCxnSpPr>
          <p:cNvPr id="339" name="Google Shape;339;p3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40" name="Google Shape;340;p33"/>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341" name="Google Shape;341;p33"/>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42" name="Google Shape;342;p33"/>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343" name="Google Shape;343;p33"/>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344" name="Google Shape;344;p33"/>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345" name="Google Shape;345;p33"/>
          <p:cNvSpPr txBox="1"/>
          <p:nvPr/>
        </p:nvSpPr>
        <p:spPr>
          <a:xfrm>
            <a:off x="7676262" y="10009839"/>
            <a:ext cx="9031500" cy="570600"/>
          </a:xfrm>
          <a:prstGeom prst="rect">
            <a:avLst/>
          </a:prstGeom>
          <a:no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Introduction aux différents types</a:t>
            </a:r>
            <a:endParaRPr sz="3800">
              <a:latin typeface="Montserrat Medium"/>
              <a:ea typeface="Montserrat Medium"/>
              <a:cs typeface="Montserrat Medium"/>
              <a:sym typeface="Montserrat Medium"/>
            </a:endParaRPr>
          </a:p>
        </p:txBody>
      </p:sp>
      <p:sp>
        <p:nvSpPr>
          <p:cNvPr id="346" name="Google Shape;346;p33"/>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347" name="Google Shape;347;p33"/>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icone_wild_code_school.png" id="352" name="Google Shape;352;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53" name="Google Shape;353;p3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54" name="Google Shape;354;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55" name="Google Shape;355;p34"/>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différent types de MAJ</a:t>
            </a:r>
            <a:endParaRPr>
              <a:latin typeface="Montserrat ExtraBold"/>
              <a:ea typeface="Montserrat ExtraBold"/>
              <a:cs typeface="Montserrat ExtraBold"/>
              <a:sym typeface="Montserrat ExtraBold"/>
            </a:endParaRPr>
          </a:p>
        </p:txBody>
      </p:sp>
      <p:sp>
        <p:nvSpPr>
          <p:cNvPr id="356" name="Google Shape;356;p34"/>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La classification</a:t>
            </a:r>
            <a:endParaRPr>
              <a:latin typeface="Montserrat Medium"/>
              <a:ea typeface="Montserrat Medium"/>
              <a:cs typeface="Montserrat Medium"/>
              <a:sym typeface="Montserrat Medium"/>
            </a:endParaRPr>
          </a:p>
        </p:txBody>
      </p:sp>
      <p:sp>
        <p:nvSpPr>
          <p:cNvPr id="357" name="Google Shape;357;p3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Catégories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de </a:t>
            </a:r>
            <a:r>
              <a:rPr b="1" lang="en-US" sz="5000">
                <a:latin typeface="Proxima Nova"/>
                <a:ea typeface="Proxima Nova"/>
                <a:cs typeface="Proxima Nova"/>
                <a:sym typeface="Proxima Nova"/>
              </a:rPr>
              <a:t>fonctionnalités</a:t>
            </a:r>
            <a:r>
              <a:rPr lang="en-US" sz="5000">
                <a:latin typeface="Proxima Nova"/>
                <a:ea typeface="Proxima Nova"/>
                <a:cs typeface="Proxima Nova"/>
                <a:sym typeface="Proxima Nova"/>
              </a:rPr>
              <a:t> </a:t>
            </a:r>
            <a:r>
              <a:rPr b="1" lang="en-US" sz="5000">
                <a:latin typeface="Proxima Nova"/>
                <a:ea typeface="Proxima Nova"/>
                <a:cs typeface="Proxima Nova"/>
                <a:sym typeface="Proxima Nova"/>
              </a:rPr>
              <a:t>et correctifs</a:t>
            </a:r>
            <a:endParaRPr b="1"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de </a:t>
            </a:r>
            <a:r>
              <a:rPr b="1" lang="en-US" sz="5000">
                <a:latin typeface="Proxima Nova"/>
                <a:ea typeface="Proxima Nova"/>
                <a:cs typeface="Proxima Nova"/>
                <a:sym typeface="Proxima Nova"/>
              </a:rPr>
              <a:t>sécurité</a:t>
            </a:r>
            <a:endParaRPr b="1"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Gravités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a:t>
            </a:r>
            <a:r>
              <a:rPr b="1" lang="en-US" sz="5000">
                <a:latin typeface="Proxima Nova"/>
                <a:ea typeface="Proxima Nova"/>
                <a:cs typeface="Proxima Nova"/>
                <a:sym typeface="Proxima Nova"/>
              </a:rPr>
              <a:t>mineure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a:t>
            </a:r>
            <a:r>
              <a:rPr b="1" lang="en-US" sz="5000">
                <a:latin typeface="Proxima Nova"/>
                <a:ea typeface="Proxima Nova"/>
                <a:cs typeface="Proxima Nova"/>
                <a:sym typeface="Proxima Nova"/>
              </a:rPr>
              <a:t>majeure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a:t>
            </a:r>
            <a:r>
              <a:rPr b="1" lang="en-US" sz="5000">
                <a:latin typeface="Proxima Nova"/>
                <a:ea typeface="Proxima Nova"/>
                <a:cs typeface="Proxima Nova"/>
                <a:sym typeface="Proxima Nova"/>
              </a:rPr>
              <a:t>critique</a:t>
            </a:r>
            <a:endParaRPr sz="5000">
              <a:latin typeface="Proxima Nova"/>
              <a:ea typeface="Proxima Nova"/>
              <a:cs typeface="Proxima Nova"/>
              <a:sym typeface="Proxima Nova"/>
            </a:endParaRPr>
          </a:p>
        </p:txBody>
      </p:sp>
      <p:sp>
        <p:nvSpPr>
          <p:cNvPr id="358" name="Google Shape;358;p34"/>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359" name="Google Shape;359;p34"/>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60" name="Google Shape;360;p34"/>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361" name="Google Shape;361;p34"/>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362" name="Google Shape;362;p34"/>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363" name="Google Shape;363;p34"/>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364" name="Google Shape;364;p34"/>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descr="icone_wild_code_school.png" id="369" name="Google Shape;369;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70" name="Google Shape;370;p3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71" name="Google Shape;371;p3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72" name="Google Shape;372;p35"/>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Mise à jour de fonctionnalité et correctif</a:t>
            </a:r>
            <a:endParaRPr>
              <a:latin typeface="Montserrat ExtraBold"/>
              <a:ea typeface="Montserrat ExtraBold"/>
              <a:cs typeface="Montserrat ExtraBold"/>
              <a:sym typeface="Montserrat ExtraBold"/>
            </a:endParaRPr>
          </a:p>
        </p:txBody>
      </p:sp>
      <p:sp>
        <p:nvSpPr>
          <p:cNvPr id="373" name="Google Shape;373;p35"/>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Optionnelle</a:t>
            </a:r>
            <a:endParaRPr>
              <a:latin typeface="Montserrat Medium"/>
              <a:ea typeface="Montserrat Medium"/>
              <a:cs typeface="Montserrat Medium"/>
              <a:sym typeface="Montserrat Medium"/>
            </a:endParaRPr>
          </a:p>
        </p:txBody>
      </p:sp>
      <p:sp>
        <p:nvSpPr>
          <p:cNvPr id="374" name="Google Shape;374;p3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5000">
                <a:latin typeface="Proxima Nova"/>
                <a:ea typeface="Proxima Nova"/>
                <a:cs typeface="Proxima Nova"/>
                <a:sym typeface="Proxima Nova"/>
              </a:rPr>
              <a:t>Correctifs</a:t>
            </a:r>
            <a:r>
              <a:rPr lang="en-US" sz="5000">
                <a:latin typeface="Proxima Nova"/>
                <a:ea typeface="Proxima Nova"/>
                <a:cs typeface="Proxima Nova"/>
                <a:sym typeface="Proxima Nova"/>
              </a:rPr>
              <a:t> : Petites modifications pour résoudre des bugs ou des problèmes.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b="1" lang="en-US" sz="5000">
                <a:latin typeface="Proxima Nova"/>
                <a:ea typeface="Proxima Nova"/>
                <a:cs typeface="Proxima Nova"/>
                <a:sym typeface="Proxima Nova"/>
              </a:rPr>
              <a:t>Fonctionnalités</a:t>
            </a:r>
            <a:r>
              <a:rPr lang="en-US" sz="5000">
                <a:latin typeface="Proxima Nova"/>
                <a:ea typeface="Proxima Nova"/>
                <a:cs typeface="Proxima Nova"/>
                <a:sym typeface="Proxima Nova"/>
              </a:rPr>
              <a:t> : Ajouts ou améliorations significatives des capacités du logiciel.</a:t>
            </a:r>
            <a:endParaRPr sz="5000">
              <a:latin typeface="Proxima Nova"/>
              <a:ea typeface="Proxima Nova"/>
              <a:cs typeface="Proxima Nova"/>
              <a:sym typeface="Proxima Nova"/>
            </a:endParaRPr>
          </a:p>
        </p:txBody>
      </p:sp>
      <p:sp>
        <p:nvSpPr>
          <p:cNvPr id="375" name="Google Shape;375;p35"/>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376" name="Google Shape;376;p35"/>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77" name="Google Shape;377;p35"/>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378" name="Google Shape;378;p35"/>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379" name="Google Shape;379;p35"/>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380" name="Google Shape;380;p35"/>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381" name="Google Shape;381;p35"/>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descr="icone_wild_code_school.png" id="386" name="Google Shape;386;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87" name="Google Shape;387;p3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88" name="Google Shape;388;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89" name="Google Shape;389;p36"/>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Mise à jour de sécurité</a:t>
            </a:r>
            <a:endParaRPr>
              <a:latin typeface="Montserrat ExtraBold"/>
              <a:ea typeface="Montserrat ExtraBold"/>
              <a:cs typeface="Montserrat ExtraBold"/>
              <a:sym typeface="Montserrat ExtraBold"/>
            </a:endParaRPr>
          </a:p>
        </p:txBody>
      </p:sp>
      <p:sp>
        <p:nvSpPr>
          <p:cNvPr id="390" name="Google Shape;390;p36"/>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Prioritaire</a:t>
            </a:r>
            <a:endParaRPr>
              <a:latin typeface="Montserrat Medium"/>
              <a:ea typeface="Montserrat Medium"/>
              <a:cs typeface="Montserrat Medium"/>
              <a:sym typeface="Montserrat Medium"/>
            </a:endParaRPr>
          </a:p>
        </p:txBody>
      </p:sp>
      <p:sp>
        <p:nvSpPr>
          <p:cNvPr id="391" name="Google Shape;391;p3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Modifications logicielles corrigeant une vulnérabilité ou renforçant la sécurité d'un système ou d'une application.</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Essentielles pour protéger les systèmes informatiques contre les menaces connues et émergentes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Virus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Logiciels malveillants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Attaques de réseau</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Exploitations de failles,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Elles sont prioritaires et doivent être appliquer rapidement pour minimiser des vulnérabilités.</a:t>
            </a:r>
            <a:endParaRPr sz="5000">
              <a:latin typeface="Proxima Nova"/>
              <a:ea typeface="Proxima Nova"/>
              <a:cs typeface="Proxima Nova"/>
              <a:sym typeface="Proxima Nova"/>
            </a:endParaRPr>
          </a:p>
        </p:txBody>
      </p:sp>
      <p:sp>
        <p:nvSpPr>
          <p:cNvPr id="392" name="Google Shape;392;p36"/>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393" name="Google Shape;393;p36"/>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94" name="Google Shape;394;p36"/>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395" name="Google Shape;395;p36"/>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396" name="Google Shape;396;p36"/>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397" name="Google Shape;397;p36"/>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398" name="Google Shape;398;p36"/>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icone_wild_code_school.png" id="89" name="Google Shape;89;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0" name="Google Shape;90;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1" name="Google Shape;91;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92" name="Google Shape;92;p1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Au menu :</a:t>
            </a:r>
            <a:endParaRPr>
              <a:latin typeface="Montserrat Medium"/>
              <a:ea typeface="Montserrat Medium"/>
              <a:cs typeface="Montserrat Medium"/>
              <a:sym typeface="Montserrat Medium"/>
            </a:endParaRPr>
          </a:p>
        </p:txBody>
      </p:sp>
      <p:grpSp>
        <p:nvGrpSpPr>
          <p:cNvPr id="93" name="Google Shape;93;p19"/>
          <p:cNvGrpSpPr/>
          <p:nvPr/>
        </p:nvGrpSpPr>
        <p:grpSpPr>
          <a:xfrm>
            <a:off x="5478144" y="6121870"/>
            <a:ext cx="13130853" cy="1149300"/>
            <a:chOff x="4269994" y="8021650"/>
            <a:chExt cx="13130853" cy="1149300"/>
          </a:xfrm>
        </p:grpSpPr>
        <p:sp>
          <p:nvSpPr>
            <p:cNvPr id="94" name="Google Shape;94;p19"/>
            <p:cNvSpPr txBox="1"/>
            <p:nvPr/>
          </p:nvSpPr>
          <p:spPr>
            <a:xfrm>
              <a:off x="4269994" y="80216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02</a:t>
              </a:r>
              <a:endParaRPr>
                <a:latin typeface="Montserrat ExtraBold"/>
                <a:ea typeface="Montserrat ExtraBold"/>
                <a:cs typeface="Montserrat ExtraBold"/>
                <a:sym typeface="Montserrat ExtraBold"/>
              </a:endParaRPr>
            </a:p>
          </p:txBody>
        </p:sp>
        <p:sp>
          <p:nvSpPr>
            <p:cNvPr id="95" name="Google Shape;95;p19"/>
            <p:cNvSpPr txBox="1"/>
            <p:nvPr/>
          </p:nvSpPr>
          <p:spPr>
            <a:xfrm>
              <a:off x="6983047" y="8160250"/>
              <a:ext cx="10417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Types de mises à jour</a:t>
              </a:r>
              <a:endParaRPr sz="5000">
                <a:latin typeface="Montserrat SemiBold"/>
                <a:ea typeface="Montserrat SemiBold"/>
                <a:cs typeface="Montserrat SemiBold"/>
                <a:sym typeface="Montserrat SemiBold"/>
              </a:endParaRPr>
            </a:p>
          </p:txBody>
        </p:sp>
      </p:grpSp>
      <p:grpSp>
        <p:nvGrpSpPr>
          <p:cNvPr id="96" name="Google Shape;96;p19"/>
          <p:cNvGrpSpPr/>
          <p:nvPr/>
        </p:nvGrpSpPr>
        <p:grpSpPr>
          <a:xfrm>
            <a:off x="5478144" y="4451826"/>
            <a:ext cx="13130853" cy="1149300"/>
            <a:chOff x="4269994" y="6149551"/>
            <a:chExt cx="13130853" cy="1149300"/>
          </a:xfrm>
        </p:grpSpPr>
        <p:sp>
          <p:nvSpPr>
            <p:cNvPr id="97" name="Google Shape;97;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98" name="Google Shape;98;p19"/>
            <p:cNvSpPr txBox="1"/>
            <p:nvPr/>
          </p:nvSpPr>
          <p:spPr>
            <a:xfrm>
              <a:off x="6983047" y="6288151"/>
              <a:ext cx="10417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Introduction</a:t>
              </a:r>
              <a:endParaRPr sz="5000">
                <a:latin typeface="Montserrat SemiBold"/>
                <a:ea typeface="Montserrat SemiBold"/>
                <a:cs typeface="Montserrat SemiBold"/>
                <a:sym typeface="Montserrat SemiBold"/>
              </a:endParaRPr>
            </a:p>
          </p:txBody>
        </p:sp>
      </p:grpSp>
      <p:grpSp>
        <p:nvGrpSpPr>
          <p:cNvPr id="99" name="Google Shape;99;p19"/>
          <p:cNvGrpSpPr/>
          <p:nvPr/>
        </p:nvGrpSpPr>
        <p:grpSpPr>
          <a:xfrm>
            <a:off x="5478144" y="7791913"/>
            <a:ext cx="13130853" cy="1149300"/>
            <a:chOff x="4269994" y="9778025"/>
            <a:chExt cx="13130853" cy="1149300"/>
          </a:xfrm>
        </p:grpSpPr>
        <p:sp>
          <p:nvSpPr>
            <p:cNvPr id="100" name="Google Shape;100;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01" name="Google Shape;101;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Stratégies</a:t>
              </a:r>
              <a:endParaRPr sz="5000">
                <a:latin typeface="Montserrat SemiBold"/>
                <a:ea typeface="Montserrat SemiBold"/>
                <a:cs typeface="Montserrat SemiBold"/>
                <a:sym typeface="Montserrat SemiBold"/>
              </a:endParaRPr>
            </a:p>
          </p:txBody>
        </p:sp>
      </p:grpSp>
      <p:sp>
        <p:nvSpPr>
          <p:cNvPr id="102" name="Google Shape;102;p19"/>
          <p:cNvSpPr txBox="1"/>
          <p:nvPr>
            <p:ph idx="12" type="sldNum"/>
          </p:nvPr>
        </p:nvSpPr>
        <p:spPr>
          <a:xfrm>
            <a:off x="12001499" y="13080999"/>
            <a:ext cx="368400" cy="4104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cxnSp>
        <p:nvCxnSpPr>
          <p:cNvPr id="103" name="Google Shape;103;p1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grpSp>
        <p:nvGrpSpPr>
          <p:cNvPr id="104" name="Google Shape;104;p19"/>
          <p:cNvGrpSpPr/>
          <p:nvPr/>
        </p:nvGrpSpPr>
        <p:grpSpPr>
          <a:xfrm>
            <a:off x="5478144" y="9461957"/>
            <a:ext cx="14512056" cy="1149300"/>
            <a:chOff x="4269994" y="9778025"/>
            <a:chExt cx="14512056" cy="1149300"/>
          </a:xfrm>
        </p:grpSpPr>
        <p:sp>
          <p:nvSpPr>
            <p:cNvPr id="105" name="Google Shape;105;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4</a:t>
              </a:r>
              <a:endParaRPr>
                <a:latin typeface="Montserrat ExtraBold"/>
                <a:ea typeface="Montserrat ExtraBold"/>
                <a:cs typeface="Montserrat ExtraBold"/>
                <a:sym typeface="Montserrat ExtraBold"/>
              </a:endParaRPr>
            </a:p>
          </p:txBody>
        </p:sp>
        <p:sp>
          <p:nvSpPr>
            <p:cNvPr id="106" name="Google Shape;106;p19"/>
            <p:cNvSpPr txBox="1"/>
            <p:nvPr/>
          </p:nvSpPr>
          <p:spPr>
            <a:xfrm>
              <a:off x="6983050" y="9916625"/>
              <a:ext cx="11799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Outils</a:t>
              </a:r>
              <a:endParaRPr sz="5000">
                <a:latin typeface="Montserrat SemiBold"/>
                <a:ea typeface="Montserrat SemiBold"/>
                <a:cs typeface="Montserrat SemiBold"/>
                <a:sym typeface="Montserrat SemiBold"/>
              </a:endParaRPr>
            </a:p>
          </p:txBody>
        </p:sp>
      </p:grpSp>
      <p:sp>
        <p:nvSpPr>
          <p:cNvPr id="107" name="Google Shape;107;p19"/>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08" name="Google Shape;108;p19"/>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109" name="Google Shape;109;p19"/>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110" name="Google Shape;110;p19"/>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111" name="Google Shape;111;p19"/>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grpSp>
        <p:nvGrpSpPr>
          <p:cNvPr id="112" name="Google Shape;112;p19"/>
          <p:cNvGrpSpPr/>
          <p:nvPr/>
        </p:nvGrpSpPr>
        <p:grpSpPr>
          <a:xfrm>
            <a:off x="5478144" y="11132000"/>
            <a:ext cx="14512056" cy="1149300"/>
            <a:chOff x="4269994" y="9778025"/>
            <a:chExt cx="14512056" cy="1149300"/>
          </a:xfrm>
        </p:grpSpPr>
        <p:sp>
          <p:nvSpPr>
            <p:cNvPr id="113" name="Google Shape;113;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5</a:t>
              </a:r>
              <a:endParaRPr>
                <a:latin typeface="Montserrat ExtraBold"/>
                <a:ea typeface="Montserrat ExtraBold"/>
                <a:cs typeface="Montserrat ExtraBold"/>
                <a:sym typeface="Montserrat ExtraBold"/>
              </a:endParaRPr>
            </a:p>
          </p:txBody>
        </p:sp>
        <p:sp>
          <p:nvSpPr>
            <p:cNvPr id="114" name="Google Shape;114;p19"/>
            <p:cNvSpPr txBox="1"/>
            <p:nvPr/>
          </p:nvSpPr>
          <p:spPr>
            <a:xfrm>
              <a:off x="6983050" y="9916625"/>
              <a:ext cx="11799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Etudes de cas</a:t>
              </a:r>
              <a:endParaRPr sz="5000">
                <a:latin typeface="Montserrat SemiBold"/>
                <a:ea typeface="Montserrat SemiBold"/>
                <a:cs typeface="Montserrat SemiBold"/>
                <a:sym typeface="Montserrat SemiBol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descr="icone_wild_code_school.png" id="403" name="Google Shape;403;p3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04" name="Google Shape;404;p3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05" name="Google Shape;405;p3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06" name="Google Shape;406;p37"/>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Mise à jour mineure</a:t>
            </a:r>
            <a:endParaRPr>
              <a:latin typeface="Montserrat ExtraBold"/>
              <a:ea typeface="Montserrat ExtraBold"/>
              <a:cs typeface="Montserrat ExtraBold"/>
              <a:sym typeface="Montserrat ExtraBold"/>
            </a:endParaRPr>
          </a:p>
        </p:txBody>
      </p:sp>
      <p:sp>
        <p:nvSpPr>
          <p:cNvPr id="407" name="Google Shape;407;p37"/>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Optionnelle</a:t>
            </a:r>
            <a:endParaRPr>
              <a:latin typeface="Montserrat Medium"/>
              <a:ea typeface="Montserrat Medium"/>
              <a:cs typeface="Montserrat Medium"/>
              <a:sym typeface="Montserrat Medium"/>
            </a:endParaRPr>
          </a:p>
        </p:txBody>
      </p:sp>
      <p:sp>
        <p:nvSpPr>
          <p:cNvPr id="408" name="Google Shape;408;p3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Objectifs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Corrections de bugs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Ajustements visuels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Améliorations mineures de performance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Exemple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Mise à jour d'interface utilisateur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Optimisation de code.</a:t>
            </a:r>
            <a:endParaRPr sz="5000">
              <a:latin typeface="Proxima Nova"/>
              <a:ea typeface="Proxima Nova"/>
              <a:cs typeface="Proxima Nova"/>
              <a:sym typeface="Proxima Nova"/>
            </a:endParaRPr>
          </a:p>
        </p:txBody>
      </p:sp>
      <p:sp>
        <p:nvSpPr>
          <p:cNvPr id="409" name="Google Shape;409;p37"/>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410" name="Google Shape;410;p37"/>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11" name="Google Shape;411;p37"/>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412" name="Google Shape;412;p37"/>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413" name="Google Shape;413;p37"/>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414" name="Google Shape;414;p37"/>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415" name="Google Shape;415;p37"/>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descr="icone_wild_code_school.png" id="420" name="Google Shape;420;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21" name="Google Shape;421;p3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22" name="Google Shape;422;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23" name="Google Shape;423;p38"/>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Mise à jour majeure</a:t>
            </a:r>
            <a:endParaRPr>
              <a:latin typeface="Montserrat ExtraBold"/>
              <a:ea typeface="Montserrat ExtraBold"/>
              <a:cs typeface="Montserrat ExtraBold"/>
              <a:sym typeface="Montserrat ExtraBold"/>
            </a:endParaRPr>
          </a:p>
        </p:txBody>
      </p:sp>
      <p:sp>
        <p:nvSpPr>
          <p:cNvPr id="424" name="Google Shape;424;p38"/>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Prioritaire</a:t>
            </a:r>
            <a:endParaRPr>
              <a:latin typeface="Montserrat Medium"/>
              <a:ea typeface="Montserrat Medium"/>
              <a:cs typeface="Montserrat Medium"/>
              <a:sym typeface="Montserrat Medium"/>
            </a:endParaRPr>
          </a:p>
        </p:txBody>
      </p:sp>
      <p:sp>
        <p:nvSpPr>
          <p:cNvPr id="425" name="Google Shape;425;p3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Objectifs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Ajout de nouvelles fonctionnalités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Modifications substantielles du logiciel ou du système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Exemple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Introduction d'un nouveau module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Refonte de l'architecture d’un système ou d’un programme</a:t>
            </a:r>
            <a:endParaRPr sz="5000">
              <a:latin typeface="Proxima Nova"/>
              <a:ea typeface="Proxima Nova"/>
              <a:cs typeface="Proxima Nova"/>
              <a:sym typeface="Proxima Nova"/>
            </a:endParaRPr>
          </a:p>
        </p:txBody>
      </p:sp>
      <p:sp>
        <p:nvSpPr>
          <p:cNvPr id="426" name="Google Shape;426;p38"/>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427" name="Google Shape;427;p38"/>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28" name="Google Shape;428;p38"/>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429" name="Google Shape;429;p38"/>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430" name="Google Shape;430;p38"/>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431" name="Google Shape;431;p38"/>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432" name="Google Shape;432;p38"/>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descr="icone_wild_code_school.png" id="437" name="Google Shape;437;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8" name="Google Shape;438;p3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39" name="Google Shape;439;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40" name="Google Shape;440;p39"/>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Mise à jour critique</a:t>
            </a:r>
            <a:endParaRPr>
              <a:latin typeface="Montserrat ExtraBold"/>
              <a:ea typeface="Montserrat ExtraBold"/>
              <a:cs typeface="Montserrat ExtraBold"/>
              <a:sym typeface="Montserrat ExtraBold"/>
            </a:endParaRPr>
          </a:p>
        </p:txBody>
      </p:sp>
      <p:sp>
        <p:nvSpPr>
          <p:cNvPr id="441" name="Google Shape;441;p39"/>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Obligatoire</a:t>
            </a:r>
            <a:endParaRPr>
              <a:latin typeface="Montserrat Medium"/>
              <a:ea typeface="Montserrat Medium"/>
              <a:cs typeface="Montserrat Medium"/>
              <a:sym typeface="Montserrat Medium"/>
            </a:endParaRPr>
          </a:p>
        </p:txBody>
      </p:sp>
      <p:sp>
        <p:nvSpPr>
          <p:cNvPr id="442" name="Google Shape;442;p3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Objectifs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Corrections de failles de sécurité</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Exemple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Patch “zero-day”</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d'urgence pour prévenir une attaque connue</a:t>
            </a:r>
            <a:endParaRPr sz="5000">
              <a:latin typeface="Proxima Nova"/>
              <a:ea typeface="Proxima Nova"/>
              <a:cs typeface="Proxima Nova"/>
              <a:sym typeface="Proxima Nova"/>
            </a:endParaRPr>
          </a:p>
        </p:txBody>
      </p:sp>
      <p:sp>
        <p:nvSpPr>
          <p:cNvPr id="443" name="Google Shape;443;p39"/>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444" name="Google Shape;444;p39"/>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45" name="Google Shape;445;p39"/>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446" name="Google Shape;446;p39"/>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447" name="Google Shape;447;p39"/>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448" name="Google Shape;448;p39"/>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449" name="Google Shape;449;p39"/>
          <p:cNvSpPr/>
          <p:nvPr/>
        </p:nvSpPr>
        <p:spPr>
          <a:xfrm>
            <a:off x="806870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icone_wild_code_school.png" id="454" name="Google Shape;454;p4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455" name="Google Shape;455;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456" name="Google Shape;456;p40"/>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Stratégies</a:t>
            </a:r>
            <a:endParaRPr sz="10000">
              <a:latin typeface="Montserrat"/>
              <a:ea typeface="Montserrat"/>
              <a:cs typeface="Montserrat"/>
              <a:sym typeface="Montserrat"/>
            </a:endParaRPr>
          </a:p>
        </p:txBody>
      </p:sp>
      <p:cxnSp>
        <p:nvCxnSpPr>
          <p:cNvPr id="457" name="Google Shape;457;p4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458" name="Google Shape;458;p40"/>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459" name="Google Shape;459;p40"/>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60" name="Google Shape;460;p40"/>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461" name="Google Shape;461;p40"/>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462" name="Google Shape;462;p40"/>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463" name="Google Shape;463;p40"/>
          <p:cNvSpPr txBox="1"/>
          <p:nvPr/>
        </p:nvSpPr>
        <p:spPr>
          <a:xfrm>
            <a:off x="7676262" y="10009839"/>
            <a:ext cx="9031500" cy="570600"/>
          </a:xfrm>
          <a:prstGeom prst="rect">
            <a:avLst/>
          </a:prstGeom>
          <a:no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Les méthodes de gestion</a:t>
            </a:r>
            <a:endParaRPr sz="3800">
              <a:latin typeface="Montserrat Medium"/>
              <a:ea typeface="Montserrat Medium"/>
              <a:cs typeface="Montserrat Medium"/>
              <a:sym typeface="Montserrat Medium"/>
            </a:endParaRPr>
          </a:p>
        </p:txBody>
      </p:sp>
      <p:sp>
        <p:nvSpPr>
          <p:cNvPr id="464" name="Google Shape;464;p40"/>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465" name="Google Shape;465;p40"/>
          <p:cNvSpPr/>
          <p:nvPr/>
        </p:nvSpPr>
        <p:spPr>
          <a:xfrm>
            <a:off x="1199453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descr="icone_wild_code_school.png" id="470" name="Google Shape;470;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71" name="Google Shape;471;p4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72" name="Google Shape;472;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73" name="Google Shape;473;p41"/>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Type de déploiement</a:t>
            </a:r>
            <a:endParaRPr>
              <a:latin typeface="Montserrat ExtraBold"/>
              <a:ea typeface="Montserrat ExtraBold"/>
              <a:cs typeface="Montserrat ExtraBold"/>
              <a:sym typeface="Montserrat ExtraBold"/>
            </a:endParaRPr>
          </a:p>
        </p:txBody>
      </p:sp>
      <p:sp>
        <p:nvSpPr>
          <p:cNvPr id="474" name="Google Shape;474;p41"/>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Quand déployer ?</a:t>
            </a:r>
            <a:endParaRPr>
              <a:latin typeface="Montserrat Medium"/>
              <a:ea typeface="Montserrat Medium"/>
              <a:cs typeface="Montserrat Medium"/>
              <a:sym typeface="Montserrat Medium"/>
            </a:endParaRPr>
          </a:p>
        </p:txBody>
      </p:sp>
      <p:sp>
        <p:nvSpPr>
          <p:cNvPr id="475" name="Google Shape;475;p4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Il existe 2 manières différentes de déployer des mises à jour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Le </a:t>
            </a:r>
            <a:r>
              <a:rPr lang="en-US" sz="5000">
                <a:latin typeface="Proxima Nova"/>
                <a:ea typeface="Proxima Nova"/>
                <a:cs typeface="Proxima Nova"/>
                <a:sym typeface="Proxima Nova"/>
              </a:rPr>
              <a:t>déploiement</a:t>
            </a:r>
            <a:r>
              <a:rPr lang="en-US" sz="5000">
                <a:latin typeface="Proxima Nova"/>
                <a:ea typeface="Proxima Nova"/>
                <a:cs typeface="Proxima Nova"/>
                <a:sym typeface="Proxima Nova"/>
              </a:rPr>
              <a:t> </a:t>
            </a:r>
            <a:r>
              <a:rPr lang="en-US" sz="5000">
                <a:latin typeface="Proxima Nova"/>
                <a:ea typeface="Proxima Nova"/>
                <a:cs typeface="Proxima Nova"/>
                <a:sym typeface="Proxima Nova"/>
              </a:rPr>
              <a:t>immédiat</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Le déploiement testé</a:t>
            </a:r>
            <a:endParaRPr sz="5000">
              <a:latin typeface="Proxima Nova"/>
              <a:ea typeface="Proxima Nova"/>
              <a:cs typeface="Proxima Nova"/>
              <a:sym typeface="Proxima Nova"/>
            </a:endParaRPr>
          </a:p>
        </p:txBody>
      </p:sp>
      <p:sp>
        <p:nvSpPr>
          <p:cNvPr id="476" name="Google Shape;476;p41"/>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477" name="Google Shape;477;p41"/>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78" name="Google Shape;478;p41"/>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479" name="Google Shape;479;p41"/>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480" name="Google Shape;480;p41"/>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481" name="Google Shape;481;p41"/>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482" name="Google Shape;482;p41"/>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descr="icone_wild_code_school.png" id="487" name="Google Shape;487;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88" name="Google Shape;488;p4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89" name="Google Shape;489;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90" name="Google Shape;490;p42"/>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a:t>
            </a:r>
            <a:r>
              <a:rPr lang="en-US" sz="5000">
                <a:latin typeface="Montserrat ExtraBold"/>
                <a:ea typeface="Montserrat ExtraBold"/>
                <a:cs typeface="Montserrat ExtraBold"/>
                <a:sym typeface="Montserrat ExtraBold"/>
              </a:rPr>
              <a:t>déploiement immédiat</a:t>
            </a:r>
            <a:endParaRPr>
              <a:latin typeface="Montserrat ExtraBold"/>
              <a:ea typeface="Montserrat ExtraBold"/>
              <a:cs typeface="Montserrat ExtraBold"/>
              <a:sym typeface="Montserrat ExtraBold"/>
            </a:endParaRPr>
          </a:p>
        </p:txBody>
      </p:sp>
      <p:sp>
        <p:nvSpPr>
          <p:cNvPr id="491" name="Google Shape;491;p42"/>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Tout, maintenant !</a:t>
            </a:r>
            <a:endParaRPr>
              <a:latin typeface="Montserrat Medium"/>
              <a:ea typeface="Montserrat Medium"/>
              <a:cs typeface="Montserrat Medium"/>
              <a:sym typeface="Montserrat Medium"/>
            </a:endParaRPr>
          </a:p>
        </p:txBody>
      </p:sp>
      <p:sp>
        <p:nvSpPr>
          <p:cNvPr id="492" name="Google Shape;492;p4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Dans cette approche, les MAJ sont déployées sur tous les systèmes ou appareils concernés dès qu'elles sont disponibles.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Avantages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Rapidité : Les systèmes sont corrigés rapidement, réduisant le temps pendant lequel ils sont vulnérables à des attaques exploitant des failles connues.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Simplicité : Moins de planification et de coordination sont nécessaires par rapport à un déploiement testé.</a:t>
            </a:r>
            <a:endParaRPr sz="5000">
              <a:latin typeface="Proxima Nova"/>
              <a:ea typeface="Proxima Nova"/>
              <a:cs typeface="Proxima Nova"/>
              <a:sym typeface="Proxima Nova"/>
            </a:endParaRPr>
          </a:p>
        </p:txBody>
      </p:sp>
      <p:sp>
        <p:nvSpPr>
          <p:cNvPr id="493" name="Google Shape;493;p42"/>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494" name="Google Shape;494;p42"/>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95" name="Google Shape;495;p42"/>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496" name="Google Shape;496;p42"/>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497" name="Google Shape;497;p42"/>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498" name="Google Shape;498;p42"/>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499" name="Google Shape;499;p42"/>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descr="icone_wild_code_school.png" id="504" name="Google Shape;504;p4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05" name="Google Shape;505;p4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06" name="Google Shape;506;p4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07" name="Google Shape;507;p43"/>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déploiement immédiat (suite)</a:t>
            </a:r>
            <a:endParaRPr>
              <a:latin typeface="Montserrat ExtraBold"/>
              <a:ea typeface="Montserrat ExtraBold"/>
              <a:cs typeface="Montserrat ExtraBold"/>
              <a:sym typeface="Montserrat ExtraBold"/>
            </a:endParaRPr>
          </a:p>
        </p:txBody>
      </p:sp>
      <p:sp>
        <p:nvSpPr>
          <p:cNvPr id="508" name="Google Shape;508;p43"/>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Tout, maintenant !</a:t>
            </a:r>
            <a:endParaRPr>
              <a:latin typeface="Montserrat Medium"/>
              <a:ea typeface="Montserrat Medium"/>
              <a:cs typeface="Montserrat Medium"/>
              <a:sym typeface="Montserrat Medium"/>
            </a:endParaRPr>
          </a:p>
        </p:txBody>
      </p:sp>
      <p:sp>
        <p:nvSpPr>
          <p:cNvPr id="509" name="Google Shape;509;p4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Inconvénients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Risque de défaillance : Les mises à jour non testées peuvent introduire de nouveaux bugs ou être incompatibles avec certains systèmes, provoquant des problèmes de stabilité ou de performance.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Manque de contrôle : Les administrateurs ont moins de contrôle sur le processus et peuvent se retrouver à gérer des problèmes inattendus en post-déploiement.</a:t>
            </a:r>
            <a:endParaRPr sz="5000">
              <a:latin typeface="Proxima Nova"/>
              <a:ea typeface="Proxima Nova"/>
              <a:cs typeface="Proxima Nova"/>
              <a:sym typeface="Proxima Nova"/>
            </a:endParaRPr>
          </a:p>
        </p:txBody>
      </p:sp>
      <p:sp>
        <p:nvSpPr>
          <p:cNvPr id="510" name="Google Shape;510;p43"/>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511" name="Google Shape;511;p43"/>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12" name="Google Shape;512;p43"/>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513" name="Google Shape;513;p43"/>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514" name="Google Shape;514;p43"/>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515" name="Google Shape;515;p43"/>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516" name="Google Shape;516;p43"/>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descr="icone_wild_code_school.png" id="521" name="Google Shape;521;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22" name="Google Shape;522;p4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23" name="Google Shape;523;p4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4" name="Google Shape;524;p44"/>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déploiement immédiat (suite)</a:t>
            </a:r>
            <a:endParaRPr>
              <a:latin typeface="Montserrat ExtraBold"/>
              <a:ea typeface="Montserrat ExtraBold"/>
              <a:cs typeface="Montserrat ExtraBold"/>
              <a:sym typeface="Montserrat ExtraBold"/>
            </a:endParaRPr>
          </a:p>
        </p:txBody>
      </p:sp>
      <p:sp>
        <p:nvSpPr>
          <p:cNvPr id="525" name="Google Shape;525;p44"/>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Pour qui ?</a:t>
            </a:r>
            <a:endParaRPr>
              <a:latin typeface="Montserrat Medium"/>
              <a:ea typeface="Montserrat Medium"/>
              <a:cs typeface="Montserrat Medium"/>
              <a:sym typeface="Montserrat Medium"/>
            </a:endParaRPr>
          </a:p>
        </p:txBody>
      </p:sp>
      <p:sp>
        <p:nvSpPr>
          <p:cNvPr id="526" name="Google Shape;526;p4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Ce type de déploiement des mises à jour correspond à une utilisation individuelle ou personnelle et également au parc de PME ou TPME.</a:t>
            </a:r>
            <a:endParaRPr sz="5000">
              <a:latin typeface="Proxima Nova"/>
              <a:ea typeface="Proxima Nova"/>
              <a:cs typeface="Proxima Nova"/>
              <a:sym typeface="Proxima Nova"/>
            </a:endParaRPr>
          </a:p>
        </p:txBody>
      </p:sp>
      <p:sp>
        <p:nvSpPr>
          <p:cNvPr id="527" name="Google Shape;527;p44"/>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528" name="Google Shape;528;p44"/>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29" name="Google Shape;529;p44"/>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530" name="Google Shape;530;p44"/>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531" name="Google Shape;531;p44"/>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532" name="Google Shape;532;p44"/>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533" name="Google Shape;533;p44"/>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descr="icone_wild_code_school.png" id="538" name="Google Shape;538;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39" name="Google Shape;539;p4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40" name="Google Shape;540;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41" name="Google Shape;541;p45"/>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déploiement testé</a:t>
            </a:r>
            <a:endParaRPr>
              <a:latin typeface="Montserrat ExtraBold"/>
              <a:ea typeface="Montserrat ExtraBold"/>
              <a:cs typeface="Montserrat ExtraBold"/>
              <a:sym typeface="Montserrat ExtraBold"/>
            </a:endParaRPr>
          </a:p>
        </p:txBody>
      </p:sp>
      <p:sp>
        <p:nvSpPr>
          <p:cNvPr id="542" name="Google Shape;542;p45"/>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Il est urgent de </a:t>
            </a:r>
            <a:r>
              <a:rPr lang="en-US" sz="2800">
                <a:latin typeface="Montserrat Medium"/>
                <a:ea typeface="Montserrat Medium"/>
                <a:cs typeface="Montserrat Medium"/>
                <a:sym typeface="Montserrat Medium"/>
              </a:rPr>
              <a:t>réfléchir</a:t>
            </a:r>
            <a:endParaRPr>
              <a:latin typeface="Montserrat Medium"/>
              <a:ea typeface="Montserrat Medium"/>
              <a:cs typeface="Montserrat Medium"/>
              <a:sym typeface="Montserrat Medium"/>
            </a:endParaRPr>
          </a:p>
        </p:txBody>
      </p:sp>
      <p:sp>
        <p:nvSpPr>
          <p:cNvPr id="543" name="Google Shape;543;p4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Consiste à tester les MAJ sur un panel logiciel et/ou matériel d’un parc avant un </a:t>
            </a:r>
            <a:r>
              <a:rPr lang="en-US" sz="5000">
                <a:latin typeface="Proxima Nova"/>
                <a:ea typeface="Proxima Nova"/>
                <a:cs typeface="Proxima Nova"/>
                <a:sym typeface="Proxima Nova"/>
              </a:rPr>
              <a:t>déploiement</a:t>
            </a:r>
            <a:r>
              <a:rPr lang="en-US" sz="5000">
                <a:latin typeface="Proxima Nova"/>
                <a:ea typeface="Proxima Nova"/>
                <a:cs typeface="Proxima Nova"/>
                <a:sym typeface="Proxima Nova"/>
              </a:rPr>
              <a:t> global.</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Avantages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Fiabilité : Permet d'identifier et de résoudre les problèmes avant un déploiement large, réduisant ainsi les risques de défaillances ou d'incompatibilités.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Planification : Offre l'opportunité de planifier le déploiement en fonction des besoins de l'organisation et de préparer les utilisateurs aux changements.</a:t>
            </a:r>
            <a:endParaRPr sz="5000">
              <a:latin typeface="Proxima Nova"/>
              <a:ea typeface="Proxima Nova"/>
              <a:cs typeface="Proxima Nova"/>
              <a:sym typeface="Proxima Nova"/>
            </a:endParaRPr>
          </a:p>
        </p:txBody>
      </p:sp>
      <p:sp>
        <p:nvSpPr>
          <p:cNvPr id="544" name="Google Shape;544;p45"/>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545" name="Google Shape;545;p45"/>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46" name="Google Shape;546;p45"/>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547" name="Google Shape;547;p45"/>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548" name="Google Shape;548;p45"/>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549" name="Google Shape;549;p45"/>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550" name="Google Shape;550;p45"/>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icone_wild_code_school.png" id="555" name="Google Shape;555;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56" name="Google Shape;556;p4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57" name="Google Shape;557;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58" name="Google Shape;558;p46"/>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déploiement testé (suite)</a:t>
            </a:r>
            <a:endParaRPr>
              <a:latin typeface="Montserrat ExtraBold"/>
              <a:ea typeface="Montserrat ExtraBold"/>
              <a:cs typeface="Montserrat ExtraBold"/>
              <a:sym typeface="Montserrat ExtraBold"/>
            </a:endParaRPr>
          </a:p>
        </p:txBody>
      </p:sp>
      <p:sp>
        <p:nvSpPr>
          <p:cNvPr id="559" name="Google Shape;559;p46"/>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Il est urgent de réfléchir</a:t>
            </a:r>
            <a:endParaRPr sz="2800">
              <a:latin typeface="Montserrat Medium"/>
              <a:ea typeface="Montserrat Medium"/>
              <a:cs typeface="Montserrat Medium"/>
              <a:sym typeface="Montserrat Medium"/>
            </a:endParaRPr>
          </a:p>
        </p:txBody>
      </p:sp>
      <p:sp>
        <p:nvSpPr>
          <p:cNvPr id="560" name="Google Shape;560;p4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Inconvénients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Délai : Le processus de test peut prendre du temps, pendant lequel certains systèmes restent vulnérables aux failles que la mise à jour vise à corriger.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Ressources : Nécessite des ressources supplémentaires pour la gestion des tests et la planification du déploiement.</a:t>
            </a:r>
            <a:endParaRPr sz="5000">
              <a:latin typeface="Proxima Nova"/>
              <a:ea typeface="Proxima Nova"/>
              <a:cs typeface="Proxima Nova"/>
              <a:sym typeface="Proxima Nova"/>
            </a:endParaRPr>
          </a:p>
        </p:txBody>
      </p:sp>
      <p:sp>
        <p:nvSpPr>
          <p:cNvPr id="561" name="Google Shape;561;p46"/>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562" name="Google Shape;562;p46"/>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63" name="Google Shape;563;p46"/>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564" name="Google Shape;564;p46"/>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565" name="Google Shape;565;p46"/>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566" name="Google Shape;566;p46"/>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567" name="Google Shape;567;p46"/>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icone_wild_code_school.png" id="119" name="Google Shape;119;p2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20" name="Google Shape;120;p2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21" name="Google Shape;121;p20"/>
          <p:cNvSpPr txBox="1"/>
          <p:nvPr/>
        </p:nvSpPr>
        <p:spPr>
          <a:xfrm>
            <a:off x="2094125" y="6206700"/>
            <a:ext cx="20122200" cy="13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200">
                <a:latin typeface="Montserrat SemiBold"/>
                <a:ea typeface="Montserrat SemiBold"/>
                <a:cs typeface="Montserrat SemiBold"/>
                <a:sym typeface="Montserrat SemiBold"/>
              </a:rPr>
              <a:t>Quels sont les enjeux d’une mise à jour régulière ?</a:t>
            </a:r>
            <a:endParaRPr sz="7200">
              <a:latin typeface="Montserrat"/>
              <a:ea typeface="Montserrat"/>
              <a:cs typeface="Montserrat"/>
              <a:sym typeface="Montserrat"/>
            </a:endParaRPr>
          </a:p>
        </p:txBody>
      </p:sp>
      <p:cxnSp>
        <p:nvCxnSpPr>
          <p:cNvPr id="122" name="Google Shape;122;p2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23" name="Google Shape;123;p20"/>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124" name="Google Shape;124;p20"/>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25" name="Google Shape;125;p20"/>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126" name="Google Shape;126;p20"/>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127" name="Google Shape;127;p20"/>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128" name="Google Shape;128;p20"/>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descr="icone_wild_code_school.png" id="572" name="Google Shape;572;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73" name="Google Shape;573;p4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74" name="Google Shape;574;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5" name="Google Shape;575;p47"/>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déploiement testé (suite)</a:t>
            </a:r>
            <a:endParaRPr>
              <a:latin typeface="Montserrat ExtraBold"/>
              <a:ea typeface="Montserrat ExtraBold"/>
              <a:cs typeface="Montserrat ExtraBold"/>
              <a:sym typeface="Montserrat ExtraBold"/>
            </a:endParaRPr>
          </a:p>
        </p:txBody>
      </p:sp>
      <p:sp>
        <p:nvSpPr>
          <p:cNvPr id="576" name="Google Shape;576;p47"/>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Pour qui ?</a:t>
            </a:r>
            <a:endParaRPr sz="2800">
              <a:latin typeface="Montserrat Medium"/>
              <a:ea typeface="Montserrat Medium"/>
              <a:cs typeface="Montserrat Medium"/>
              <a:sym typeface="Montserrat Medium"/>
            </a:endParaRPr>
          </a:p>
        </p:txBody>
      </p:sp>
      <p:sp>
        <p:nvSpPr>
          <p:cNvPr id="577" name="Google Shape;577;p4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Ce type de déploiement correspond à la gestion des mises à jour par un service SI dans une entreprise avec du personnel dédié.</a:t>
            </a:r>
            <a:endParaRPr sz="5000">
              <a:latin typeface="Proxima Nova"/>
              <a:ea typeface="Proxima Nova"/>
              <a:cs typeface="Proxima Nova"/>
              <a:sym typeface="Proxima Nova"/>
            </a:endParaRPr>
          </a:p>
        </p:txBody>
      </p:sp>
      <p:sp>
        <p:nvSpPr>
          <p:cNvPr id="578" name="Google Shape;578;p47"/>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579" name="Google Shape;579;p47"/>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80" name="Google Shape;580;p47"/>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581" name="Google Shape;581;p47"/>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582" name="Google Shape;582;p47"/>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583" name="Google Shape;583;p47"/>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584" name="Google Shape;584;p47"/>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descr="icone_wild_code_school.png" id="589" name="Google Shape;589;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90" name="Google Shape;590;p4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91" name="Google Shape;591;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92" name="Google Shape;592;p48"/>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Patch Management</a:t>
            </a:r>
            <a:endParaRPr>
              <a:latin typeface="Montserrat ExtraBold"/>
              <a:ea typeface="Montserrat ExtraBold"/>
              <a:cs typeface="Montserrat ExtraBold"/>
              <a:sym typeface="Montserrat ExtraBold"/>
            </a:endParaRPr>
          </a:p>
        </p:txBody>
      </p:sp>
      <p:sp>
        <p:nvSpPr>
          <p:cNvPr id="593" name="Google Shape;593;p48"/>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594" name="Google Shape;594;p4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Le </a:t>
            </a:r>
            <a:r>
              <a:rPr b="1" lang="en-US" sz="5000">
                <a:latin typeface="Proxima Nova"/>
                <a:ea typeface="Proxima Nova"/>
                <a:cs typeface="Proxima Nova"/>
                <a:sym typeface="Proxima Nova"/>
              </a:rPr>
              <a:t>Patch Management</a:t>
            </a:r>
            <a:r>
              <a:rPr lang="en-US" sz="5000">
                <a:latin typeface="Proxima Nova"/>
                <a:ea typeface="Proxima Nova"/>
                <a:cs typeface="Proxima Nova"/>
                <a:sym typeface="Proxima Nova"/>
              </a:rPr>
              <a:t> (ou Gestion des Correctifs) gère la manière dont les MAJ sont déployées.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Les MAJ peuvent être publiée régulièrement (tous les mois), ou à des dates aléatoires.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Il peut y avoir des MAJ mineures ou majeures pour une même cible (OS, logiciel,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CoT elevé</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Patch Management par solution logicielle tier</a:t>
            </a:r>
            <a:endParaRPr sz="5000">
              <a:latin typeface="Proxima Nova"/>
              <a:ea typeface="Proxima Nova"/>
              <a:cs typeface="Proxima Nova"/>
              <a:sym typeface="Proxima Nova"/>
            </a:endParaRPr>
          </a:p>
        </p:txBody>
      </p:sp>
      <p:sp>
        <p:nvSpPr>
          <p:cNvPr id="595" name="Google Shape;595;p48"/>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596" name="Google Shape;596;p48"/>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97" name="Google Shape;597;p48"/>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598" name="Google Shape;598;p48"/>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599" name="Google Shape;599;p48"/>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00" name="Google Shape;600;p48"/>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601" name="Google Shape;601;p48"/>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descr="icone_wild_code_school.png" id="606" name="Google Shape;606;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07" name="Google Shape;607;p4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08" name="Google Shape;608;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9" name="Google Shape;609;p49"/>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Stratégie du </a:t>
            </a:r>
            <a:r>
              <a:rPr lang="en-US" sz="5000">
                <a:latin typeface="Montserrat ExtraBold"/>
                <a:ea typeface="Montserrat ExtraBold"/>
                <a:cs typeface="Montserrat ExtraBold"/>
                <a:sym typeface="Montserrat ExtraBold"/>
              </a:rPr>
              <a:t>Patch Management</a:t>
            </a:r>
            <a:endParaRPr>
              <a:latin typeface="Montserrat ExtraBold"/>
              <a:ea typeface="Montserrat ExtraBold"/>
              <a:cs typeface="Montserrat ExtraBold"/>
              <a:sym typeface="Montserrat ExtraBold"/>
            </a:endParaRPr>
          </a:p>
        </p:txBody>
      </p:sp>
      <p:sp>
        <p:nvSpPr>
          <p:cNvPr id="610" name="Google Shape;610;p49"/>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stratégie</a:t>
            </a:r>
            <a:endParaRPr>
              <a:latin typeface="Montserrat Medium"/>
              <a:ea typeface="Montserrat Medium"/>
              <a:cs typeface="Montserrat Medium"/>
              <a:sym typeface="Montserrat Medium"/>
            </a:endParaRPr>
          </a:p>
        </p:txBody>
      </p:sp>
      <p:sp>
        <p:nvSpPr>
          <p:cNvPr id="611" name="Google Shape;611;p4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Une stratégie de Patch Management consiste à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Avoir un outil dédié (serveur central)</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Établir</a:t>
            </a:r>
            <a:r>
              <a:rPr lang="en-US" sz="5000">
                <a:latin typeface="Proxima Nova"/>
                <a:ea typeface="Proxima Nova"/>
                <a:cs typeface="Proxima Nova"/>
                <a:sym typeface="Proxima Nova"/>
              </a:rPr>
              <a:t> des publication automatique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Avoir des délais d’installation</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p:txBody>
      </p:sp>
      <p:sp>
        <p:nvSpPr>
          <p:cNvPr id="612" name="Google Shape;612;p49"/>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613" name="Google Shape;613;p49"/>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14" name="Google Shape;614;p49"/>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615" name="Google Shape;615;p49"/>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616" name="Google Shape;616;p49"/>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17" name="Google Shape;617;p49"/>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618" name="Google Shape;618;p49"/>
          <p:cNvSpPr/>
          <p:nvPr/>
        </p:nvSpPr>
        <p:spPr>
          <a:xfrm>
            <a:off x="119945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descr="icone_wild_code_school.png" id="623" name="Google Shape;623;p5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624" name="Google Shape;624;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625" name="Google Shape;625;p50"/>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Outils</a:t>
            </a:r>
            <a:endParaRPr sz="10000">
              <a:latin typeface="Montserrat"/>
              <a:ea typeface="Montserrat"/>
              <a:cs typeface="Montserrat"/>
              <a:sym typeface="Montserrat"/>
            </a:endParaRPr>
          </a:p>
        </p:txBody>
      </p:sp>
      <p:cxnSp>
        <p:nvCxnSpPr>
          <p:cNvPr id="626" name="Google Shape;626;p5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27" name="Google Shape;627;p50"/>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628" name="Google Shape;628;p50"/>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29" name="Google Shape;629;p50"/>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630" name="Google Shape;630;p50"/>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631" name="Google Shape;631;p50"/>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32" name="Google Shape;632;p50"/>
          <p:cNvSpPr txBox="1"/>
          <p:nvPr/>
        </p:nvSpPr>
        <p:spPr>
          <a:xfrm>
            <a:off x="7676262" y="10009839"/>
            <a:ext cx="9031500" cy="570600"/>
          </a:xfrm>
          <a:prstGeom prst="rect">
            <a:avLst/>
          </a:prstGeom>
          <a:no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Quelques logiciels</a:t>
            </a:r>
            <a:endParaRPr sz="3800">
              <a:latin typeface="Montserrat Medium"/>
              <a:ea typeface="Montserrat Medium"/>
              <a:cs typeface="Montserrat Medium"/>
              <a:sym typeface="Montserrat Medium"/>
            </a:endParaRPr>
          </a:p>
        </p:txBody>
      </p:sp>
      <p:sp>
        <p:nvSpPr>
          <p:cNvPr id="633" name="Google Shape;633;p50"/>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634" name="Google Shape;634;p50"/>
          <p:cNvSpPr/>
          <p:nvPr/>
        </p:nvSpPr>
        <p:spPr>
          <a:xfrm>
            <a:off x="1627753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descr="icone_wild_code_school.png" id="639" name="Google Shape;639;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40" name="Google Shape;640;p5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41" name="Google Shape;641;p5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42" name="Google Shape;642;p51"/>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WSUS</a:t>
            </a:r>
            <a:endParaRPr>
              <a:latin typeface="Montserrat ExtraBold"/>
              <a:ea typeface="Montserrat ExtraBold"/>
              <a:cs typeface="Montserrat ExtraBold"/>
              <a:sym typeface="Montserrat ExtraBold"/>
            </a:endParaRPr>
          </a:p>
        </p:txBody>
      </p:sp>
      <p:sp>
        <p:nvSpPr>
          <p:cNvPr id="643" name="Google Shape;643;p51"/>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rôle W</a:t>
            </a:r>
            <a:r>
              <a:rPr lang="en-US" sz="2800">
                <a:latin typeface="Montserrat Medium"/>
                <a:ea typeface="Montserrat Medium"/>
                <a:cs typeface="Montserrat Medium"/>
                <a:sym typeface="Montserrat Medium"/>
              </a:rPr>
              <a:t>indows</a:t>
            </a:r>
            <a:r>
              <a:rPr lang="en-US" sz="2800">
                <a:latin typeface="Montserrat Medium"/>
                <a:ea typeface="Montserrat Medium"/>
                <a:cs typeface="Montserrat Medium"/>
                <a:sym typeface="Montserrat Medium"/>
              </a:rPr>
              <a:t> server</a:t>
            </a:r>
            <a:endParaRPr>
              <a:latin typeface="Montserrat Medium"/>
              <a:ea typeface="Montserrat Medium"/>
              <a:cs typeface="Montserrat Medium"/>
              <a:sym typeface="Montserrat Medium"/>
            </a:endParaRPr>
          </a:p>
        </p:txBody>
      </p:sp>
      <p:sp>
        <p:nvSpPr>
          <p:cNvPr id="644" name="Google Shape;644;p5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5000">
                <a:latin typeface="Proxima Nova"/>
                <a:ea typeface="Proxima Nova"/>
                <a:cs typeface="Proxima Nova"/>
                <a:sym typeface="Proxima Nova"/>
              </a:rPr>
              <a:t>WSUS</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Windows Server Update Services</a:t>
            </a:r>
            <a:r>
              <a:rPr lang="en-US" sz="5000">
                <a:latin typeface="Proxima Nova"/>
                <a:ea typeface="Proxima Nova"/>
                <a:cs typeface="Proxima Nova"/>
                <a:sym typeface="Proxima Nova"/>
              </a:rPr>
              <a:t>) est un rôle serveur permettant la gestion des mises à jour pour les produits Microsoft.</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Il permet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Centralisation des mises à jour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Contrôl administratif</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Economie de bande passante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Rapports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Automatisation</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Liaison AD</a:t>
            </a:r>
            <a:endParaRPr sz="5000">
              <a:latin typeface="Proxima Nova"/>
              <a:ea typeface="Proxima Nova"/>
              <a:cs typeface="Proxima Nova"/>
              <a:sym typeface="Proxima Nova"/>
            </a:endParaRPr>
          </a:p>
        </p:txBody>
      </p:sp>
      <p:sp>
        <p:nvSpPr>
          <p:cNvPr id="645" name="Google Shape;645;p51"/>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646" name="Google Shape;646;p51"/>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47" name="Google Shape;647;p51"/>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648" name="Google Shape;648;p51"/>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649" name="Google Shape;649;p51"/>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50" name="Google Shape;650;p51"/>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651" name="Google Shape;651;p51"/>
          <p:cNvSpPr/>
          <p:nvPr/>
        </p:nvSpPr>
        <p:spPr>
          <a:xfrm>
            <a:off x="162775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pic>
        <p:nvPicPr>
          <p:cNvPr descr="icone_wild_code_school.png" id="656" name="Google Shape;656;p5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57" name="Google Shape;657;p5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58" name="Google Shape;658;p5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59" name="Google Shape;659;p52"/>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Ivanti Patch Management</a:t>
            </a:r>
            <a:endParaRPr>
              <a:latin typeface="Montserrat ExtraBold"/>
              <a:ea typeface="Montserrat ExtraBold"/>
              <a:cs typeface="Montserrat ExtraBold"/>
              <a:sym typeface="Montserrat ExtraBold"/>
            </a:endParaRPr>
          </a:p>
        </p:txBody>
      </p:sp>
      <p:sp>
        <p:nvSpPr>
          <p:cNvPr id="660" name="Google Shape;660;p52"/>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concurrent</a:t>
            </a:r>
            <a:endParaRPr>
              <a:latin typeface="Montserrat Medium"/>
              <a:ea typeface="Montserrat Medium"/>
              <a:cs typeface="Montserrat Medium"/>
              <a:sym typeface="Montserrat Medium"/>
            </a:endParaRPr>
          </a:p>
        </p:txBody>
      </p:sp>
      <p:sp>
        <p:nvSpPr>
          <p:cNvPr id="661" name="Google Shape;661;p5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Fonctionne sur un OS Windows et permet d’au</a:t>
            </a:r>
            <a:r>
              <a:rPr lang="en-US" sz="5000">
                <a:latin typeface="Proxima Nova"/>
                <a:ea typeface="Proxima Nova"/>
                <a:cs typeface="Proxima Nova"/>
                <a:sym typeface="Proxima Nova"/>
              </a:rPr>
              <a:t>tomatiser le processus de découverte, de distribution et de gestion des mises à jour pour divers OS et applications.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Il permet, en plus des fonctionnalités de WSUS, de gérer les MAJ pour les produits non-Microsoft.</a:t>
            </a:r>
            <a:endParaRPr sz="5000">
              <a:latin typeface="Proxima Nova"/>
              <a:ea typeface="Proxima Nova"/>
              <a:cs typeface="Proxima Nova"/>
              <a:sym typeface="Proxima Nova"/>
            </a:endParaRPr>
          </a:p>
        </p:txBody>
      </p:sp>
      <p:sp>
        <p:nvSpPr>
          <p:cNvPr id="662" name="Google Shape;662;p52"/>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663" name="Google Shape;663;p52"/>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64" name="Google Shape;664;p52"/>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665" name="Google Shape;665;p52"/>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666" name="Google Shape;666;p52"/>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67" name="Google Shape;667;p52"/>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668" name="Google Shape;668;p52"/>
          <p:cNvSpPr/>
          <p:nvPr/>
        </p:nvSpPr>
        <p:spPr>
          <a:xfrm>
            <a:off x="162775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pic>
        <p:nvPicPr>
          <p:cNvPr descr="icone_wild_code_school.png" id="673" name="Google Shape;673;p5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74" name="Google Shape;674;p5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75" name="Google Shape;675;p5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76" name="Google Shape;676;p53"/>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a:t>
            </a:r>
            <a:endParaRPr>
              <a:latin typeface="Montserrat ExtraBold"/>
              <a:ea typeface="Montserrat ExtraBold"/>
              <a:cs typeface="Montserrat ExtraBold"/>
              <a:sym typeface="Montserrat ExtraBold"/>
            </a:endParaRPr>
          </a:p>
        </p:txBody>
      </p:sp>
      <p:sp>
        <p:nvSpPr>
          <p:cNvPr id="677" name="Google Shape;677;p53"/>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Sur Linux</a:t>
            </a:r>
            <a:endParaRPr>
              <a:latin typeface="Montserrat Medium"/>
              <a:ea typeface="Montserrat Medium"/>
              <a:cs typeface="Montserrat Medium"/>
              <a:sym typeface="Montserrat Medium"/>
            </a:endParaRPr>
          </a:p>
        </p:txBody>
      </p:sp>
      <p:sp>
        <p:nvSpPr>
          <p:cNvPr id="678" name="Google Shape;678;p5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sz="5000">
                <a:latin typeface="Proxima Nova"/>
                <a:ea typeface="Proxima Nova"/>
                <a:cs typeface="Proxima Nova"/>
                <a:sym typeface="Proxima Nova"/>
              </a:rPr>
              <a:t>APT</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Advanced Package Tool</a:t>
            </a:r>
            <a:r>
              <a:rPr lang="en-US" sz="5000">
                <a:latin typeface="Proxima Nova"/>
                <a:ea typeface="Proxima Nova"/>
                <a:cs typeface="Proxima Nova"/>
                <a:sym typeface="Proxima Nova"/>
              </a:rPr>
              <a:t>) est un système de gestion de paquets utilisé par plusieurs distributions Linux basées sur Debian (comme Ubuntu).</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Il a été conçu pour faciliter l'installation, la mise à jour et la suppression des logiciels sur les systèmes Linux.</a:t>
            </a:r>
            <a:endParaRPr sz="5000">
              <a:latin typeface="Proxima Nova"/>
              <a:ea typeface="Proxima Nova"/>
              <a:cs typeface="Proxima Nova"/>
              <a:sym typeface="Proxima Nova"/>
            </a:endParaRPr>
          </a:p>
        </p:txBody>
      </p:sp>
      <p:sp>
        <p:nvSpPr>
          <p:cNvPr id="679" name="Google Shape;679;p53"/>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680" name="Google Shape;680;p53"/>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81" name="Google Shape;681;p53"/>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682" name="Google Shape;682;p53"/>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683" name="Google Shape;683;p53"/>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84" name="Google Shape;684;p53"/>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685" name="Google Shape;685;p53"/>
          <p:cNvSpPr/>
          <p:nvPr/>
        </p:nvSpPr>
        <p:spPr>
          <a:xfrm>
            <a:off x="162775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descr="icone_wild_code_school.png" id="690" name="Google Shape;690;p5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691" name="Google Shape;691;p5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692" name="Google Shape;692;p5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Etudes de cas</a:t>
            </a:r>
            <a:endParaRPr sz="10000">
              <a:latin typeface="Montserrat"/>
              <a:ea typeface="Montserrat"/>
              <a:cs typeface="Montserrat"/>
              <a:sym typeface="Montserrat"/>
            </a:endParaRPr>
          </a:p>
        </p:txBody>
      </p:sp>
      <p:cxnSp>
        <p:nvCxnSpPr>
          <p:cNvPr id="693" name="Google Shape;693;p5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694" name="Google Shape;694;p54"/>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695" name="Google Shape;695;p54"/>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96" name="Google Shape;696;p54"/>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697" name="Google Shape;697;p54"/>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698" name="Google Shape;698;p54"/>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699" name="Google Shape;699;p54"/>
          <p:cNvSpPr txBox="1"/>
          <p:nvPr/>
        </p:nvSpPr>
        <p:spPr>
          <a:xfrm>
            <a:off x="7676262" y="10009839"/>
            <a:ext cx="9031500" cy="570600"/>
          </a:xfrm>
          <a:prstGeom prst="rect">
            <a:avLst/>
          </a:prstGeom>
          <a:no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Quelques exemples</a:t>
            </a:r>
            <a:endParaRPr sz="3800">
              <a:latin typeface="Montserrat Medium"/>
              <a:ea typeface="Montserrat Medium"/>
              <a:cs typeface="Montserrat Medium"/>
              <a:sym typeface="Montserrat Medium"/>
            </a:endParaRPr>
          </a:p>
        </p:txBody>
      </p:sp>
      <p:sp>
        <p:nvSpPr>
          <p:cNvPr id="700" name="Google Shape;700;p54"/>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701" name="Google Shape;701;p54"/>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pic>
        <p:nvPicPr>
          <p:cNvPr descr="icone_wild_code_school.png" id="706" name="Google Shape;706;p5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07" name="Google Shape;707;p5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08" name="Google Shape;708;p5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09" name="Google Shape;709;p55"/>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gestion des mises à jour en milieu industriel</a:t>
            </a:r>
            <a:endParaRPr>
              <a:latin typeface="Montserrat ExtraBold"/>
              <a:ea typeface="Montserrat ExtraBold"/>
              <a:cs typeface="Montserrat ExtraBold"/>
              <a:sym typeface="Montserrat ExtraBold"/>
            </a:endParaRPr>
          </a:p>
        </p:txBody>
      </p:sp>
      <p:sp>
        <p:nvSpPr>
          <p:cNvPr id="710" name="Google Shape;710;p55"/>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fait</a:t>
            </a:r>
            <a:endParaRPr>
              <a:latin typeface="Montserrat Medium"/>
              <a:ea typeface="Montserrat Medium"/>
              <a:cs typeface="Montserrat Medium"/>
              <a:sym typeface="Montserrat Medium"/>
            </a:endParaRPr>
          </a:p>
        </p:txBody>
      </p:sp>
      <p:sp>
        <p:nvSpPr>
          <p:cNvPr id="711" name="Google Shape;711;p5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Etat de fait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Windows 10 fonctionne sur un principe de MAJ : dès lors qu’un poste est connecté à internet et que ses MAJ ne sont pas administrées via un serveur de MAJ, il est seulement possible de retarder leur installation de 2 ou 3 semaines.</a:t>
            </a:r>
            <a:endParaRPr sz="5000">
              <a:latin typeface="Proxima Nova"/>
              <a:ea typeface="Proxima Nova"/>
              <a:cs typeface="Proxima Nova"/>
              <a:sym typeface="Proxima Nova"/>
            </a:endParaRPr>
          </a:p>
        </p:txBody>
      </p:sp>
      <p:sp>
        <p:nvSpPr>
          <p:cNvPr id="712" name="Google Shape;712;p55"/>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713" name="Google Shape;713;p55"/>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14" name="Google Shape;714;p55"/>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715" name="Google Shape;715;p55"/>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716" name="Google Shape;716;p55"/>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717" name="Google Shape;717;p55"/>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718" name="Google Shape;718;p55"/>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pic>
        <p:nvPicPr>
          <p:cNvPr descr="icone_wild_code_school.png" id="723" name="Google Shape;723;p5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24" name="Google Shape;724;p5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25" name="Google Shape;725;p5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26" name="Google Shape;726;p56"/>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gestion des mises à jour en milieu industriel</a:t>
            </a:r>
            <a:endParaRPr>
              <a:latin typeface="Montserrat ExtraBold"/>
              <a:ea typeface="Montserrat ExtraBold"/>
              <a:cs typeface="Montserrat ExtraBold"/>
              <a:sym typeface="Montserrat ExtraBold"/>
            </a:endParaRPr>
          </a:p>
        </p:txBody>
      </p:sp>
      <p:sp>
        <p:nvSpPr>
          <p:cNvPr id="727" name="Google Shape;727;p56"/>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problématique</a:t>
            </a:r>
            <a:endParaRPr>
              <a:latin typeface="Montserrat Medium"/>
              <a:ea typeface="Montserrat Medium"/>
              <a:cs typeface="Montserrat Medium"/>
              <a:sym typeface="Montserrat Medium"/>
            </a:endParaRPr>
          </a:p>
        </p:txBody>
      </p:sp>
      <p:sp>
        <p:nvSpPr>
          <p:cNvPr id="728" name="Google Shape;728;p5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Des MAJ de Windows peuvent gêner le bon fonctionnement de tel ou tel logiciel (voir empêcher le démarrage de l’application).</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Solution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Désinstaller la MAJ incriminée et déconnecter le poste d’internet (le temps d’avoir un patch correctif compatible avec la MAJ posant problème).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Problématique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Dès le rétablissement de la connexion Internet, la MAJ qui pose problème se réinstalle automatiquement.</a:t>
            </a:r>
            <a:endParaRPr sz="5000">
              <a:latin typeface="Proxima Nova"/>
              <a:ea typeface="Proxima Nova"/>
              <a:cs typeface="Proxima Nova"/>
              <a:sym typeface="Proxima Nova"/>
            </a:endParaRPr>
          </a:p>
        </p:txBody>
      </p:sp>
      <p:sp>
        <p:nvSpPr>
          <p:cNvPr id="729" name="Google Shape;729;p56"/>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730" name="Google Shape;730;p56"/>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31" name="Google Shape;731;p56"/>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732" name="Google Shape;732;p56"/>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733" name="Google Shape;733;p56"/>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734" name="Google Shape;734;p56"/>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735" name="Google Shape;735;p56"/>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icone_wild_code_school.png" id="133" name="Google Shape;133;p21"/>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34" name="Google Shape;134;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35" name="Google Shape;135;p21"/>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Introduction</a:t>
            </a:r>
            <a:endParaRPr sz="10000">
              <a:latin typeface="Montserrat"/>
              <a:ea typeface="Montserrat"/>
              <a:cs typeface="Montserrat"/>
              <a:sym typeface="Montserrat"/>
            </a:endParaRPr>
          </a:p>
        </p:txBody>
      </p:sp>
      <p:cxnSp>
        <p:nvCxnSpPr>
          <p:cNvPr id="136" name="Google Shape;136;p2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7" name="Google Shape;137;p21"/>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8" name="Google Shape;138;p21"/>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139" name="Google Shape;139;p21"/>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40" name="Google Shape;140;p21"/>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141" name="Google Shape;141;p21"/>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142" name="Google Shape;142;p21"/>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143" name="Google Shape;143;p21"/>
          <p:cNvSpPr txBox="1"/>
          <p:nvPr/>
        </p:nvSpPr>
        <p:spPr>
          <a:xfrm>
            <a:off x="7676262" y="10009839"/>
            <a:ext cx="9031500" cy="570600"/>
          </a:xfrm>
          <a:prstGeom prst="rect">
            <a:avLst/>
          </a:prstGeom>
          <a:no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Objectifs et enjeux</a:t>
            </a:r>
            <a:endParaRPr sz="3800">
              <a:latin typeface="Montserrat Medium"/>
              <a:ea typeface="Montserrat Medium"/>
              <a:cs typeface="Montserrat Medium"/>
              <a:sym typeface="Montserrat Medium"/>
            </a:endParaRPr>
          </a:p>
        </p:txBody>
      </p:sp>
      <p:sp>
        <p:nvSpPr>
          <p:cNvPr id="144" name="Google Shape;144;p21"/>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pic>
        <p:nvPicPr>
          <p:cNvPr descr="icone_wild_code_school.png" id="740" name="Google Shape;740;p5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41" name="Google Shape;741;p5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42" name="Google Shape;742;p5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43" name="Google Shape;743;p57"/>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gestion des mises à jour en milieu industriel</a:t>
            </a:r>
            <a:endParaRPr>
              <a:latin typeface="Montserrat ExtraBold"/>
              <a:ea typeface="Montserrat ExtraBold"/>
              <a:cs typeface="Montserrat ExtraBold"/>
              <a:sym typeface="Montserrat ExtraBold"/>
            </a:endParaRPr>
          </a:p>
        </p:txBody>
      </p:sp>
      <p:sp>
        <p:nvSpPr>
          <p:cNvPr id="744" name="Google Shape;744;p57"/>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1ère solution</a:t>
            </a:r>
            <a:endParaRPr>
              <a:latin typeface="Montserrat Medium"/>
              <a:ea typeface="Montserrat Medium"/>
              <a:cs typeface="Montserrat Medium"/>
              <a:sym typeface="Montserrat Medium"/>
            </a:endParaRPr>
          </a:p>
        </p:txBody>
      </p:sp>
      <p:sp>
        <p:nvSpPr>
          <p:cNvPr id="745" name="Google Shape;745;p5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Isoler totalement et </a:t>
            </a:r>
            <a:r>
              <a:rPr i="1" lang="en-US" sz="5000">
                <a:latin typeface="Proxima Nova"/>
                <a:ea typeface="Proxima Nova"/>
                <a:cs typeface="Proxima Nova"/>
                <a:sym typeface="Proxima Nova"/>
              </a:rPr>
              <a:t>ad vitam eternam</a:t>
            </a:r>
            <a:r>
              <a:rPr lang="en-US" sz="5000">
                <a:latin typeface="Proxima Nova"/>
                <a:ea typeface="Proxima Nova"/>
                <a:cs typeface="Proxima Nova"/>
                <a:sym typeface="Proxima Nova"/>
              </a:rPr>
              <a:t> le poste du réseau Internet.</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La MAJ ne s’applique plus ⇒ Pb résolu</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Aucune MAJ antivirus, etc.</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Solution : isolation de tous dispositifs ou logiciels pouvant potentiellement amener un virus : clé USB, disque dur externe, réseaux permettant la connexion d’un PC portable, ou connexion avec des systèmes tiers (ERP, supervision, GMAO,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Projets informatiques compromis</a:t>
            </a:r>
            <a:endParaRPr sz="5000">
              <a:latin typeface="Proxima Nova"/>
              <a:ea typeface="Proxima Nova"/>
              <a:cs typeface="Proxima Nova"/>
              <a:sym typeface="Proxima Nova"/>
            </a:endParaRPr>
          </a:p>
        </p:txBody>
      </p:sp>
      <p:sp>
        <p:nvSpPr>
          <p:cNvPr id="746" name="Google Shape;746;p57"/>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747" name="Google Shape;747;p57"/>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48" name="Google Shape;748;p57"/>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749" name="Google Shape;749;p57"/>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750" name="Google Shape;750;p57"/>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751" name="Google Shape;751;p57"/>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752" name="Google Shape;752;p57"/>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pic>
        <p:nvPicPr>
          <p:cNvPr descr="icone_wild_code_school.png" id="757" name="Google Shape;757;p5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58" name="Google Shape;758;p5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59" name="Google Shape;759;p5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60" name="Google Shape;760;p58"/>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gestion des mises à jour en milieu industriel</a:t>
            </a:r>
            <a:endParaRPr>
              <a:latin typeface="Montserrat ExtraBold"/>
              <a:ea typeface="Montserrat ExtraBold"/>
              <a:cs typeface="Montserrat ExtraBold"/>
              <a:sym typeface="Montserrat ExtraBold"/>
            </a:endParaRPr>
          </a:p>
        </p:txBody>
      </p:sp>
      <p:sp>
        <p:nvSpPr>
          <p:cNvPr id="761" name="Google Shape;761;p58"/>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2ème solution</a:t>
            </a:r>
            <a:endParaRPr>
              <a:latin typeface="Montserrat Medium"/>
              <a:ea typeface="Montserrat Medium"/>
              <a:cs typeface="Montserrat Medium"/>
              <a:sym typeface="Montserrat Medium"/>
            </a:endParaRPr>
          </a:p>
        </p:txBody>
      </p:sp>
      <p:sp>
        <p:nvSpPr>
          <p:cNvPr id="762" name="Google Shape;762;p5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Stratégie de mise à jour régulière et maîtrisée du parc Windows 10 installé.</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Intégration des MAJ des logiciels métier (Supervision, GMAO,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En intégrant la question des MAJ dans un plan de maintenance, il est possible de décider quand et comment les déployer en utilisant un serveur dédié pour les déployer ou les bloquer.</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 Mise en place d’un PCA/PRA obligatoire</a:t>
            </a:r>
            <a:endParaRPr sz="5000">
              <a:latin typeface="Proxima Nova"/>
              <a:ea typeface="Proxima Nova"/>
              <a:cs typeface="Proxima Nova"/>
              <a:sym typeface="Proxima Nova"/>
            </a:endParaRPr>
          </a:p>
        </p:txBody>
      </p:sp>
      <p:sp>
        <p:nvSpPr>
          <p:cNvPr id="763" name="Google Shape;763;p58"/>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764" name="Google Shape;764;p58"/>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65" name="Google Shape;765;p58"/>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766" name="Google Shape;766;p58"/>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767" name="Google Shape;767;p58"/>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768" name="Google Shape;768;p58"/>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769" name="Google Shape;769;p58"/>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pic>
        <p:nvPicPr>
          <p:cNvPr descr="icone_wild_code_school.png" id="774" name="Google Shape;774;p5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75" name="Google Shape;775;p5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76" name="Google Shape;776;p5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77" name="Google Shape;777;p59"/>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Mettre en place un plan de préproduction</a:t>
            </a:r>
            <a:endParaRPr>
              <a:latin typeface="Montserrat ExtraBold"/>
              <a:ea typeface="Montserrat ExtraBold"/>
              <a:cs typeface="Montserrat ExtraBold"/>
              <a:sym typeface="Montserrat ExtraBold"/>
            </a:endParaRPr>
          </a:p>
        </p:txBody>
      </p:sp>
      <p:sp>
        <p:nvSpPr>
          <p:cNvPr id="778" name="Google Shape;778;p59"/>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type de gestion</a:t>
            </a:r>
            <a:endParaRPr>
              <a:latin typeface="Montserrat Medium"/>
              <a:ea typeface="Montserrat Medium"/>
              <a:cs typeface="Montserrat Medium"/>
              <a:sym typeface="Montserrat Medium"/>
            </a:endParaRPr>
          </a:p>
        </p:txBody>
      </p:sp>
      <p:sp>
        <p:nvSpPr>
          <p:cNvPr id="779" name="Google Shape;779;p5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Cette action correspond à un déploiement testé et est largement utilisé en entreprise.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Gestion maîtrisée et planifiée : </a:t>
            </a:r>
            <a:r>
              <a:rPr lang="en-US" sz="5000">
                <a:latin typeface="Proxima Nova"/>
                <a:ea typeface="Proxima Nova"/>
                <a:cs typeface="Proxima Nova"/>
                <a:sym typeface="Proxima Nova"/>
              </a:rPr>
              <a:t>chaque MAJ est soigneusement examinée et planifiée.</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Gestion centralisée : utilisation d’un outil tierce pour gérer les MAJ</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Validation manuelle : chaque publication de MAJ est approuvé par un gestionnaire</a:t>
            </a:r>
            <a:endParaRPr sz="5000">
              <a:latin typeface="Proxima Nova"/>
              <a:ea typeface="Proxima Nova"/>
              <a:cs typeface="Proxima Nova"/>
              <a:sym typeface="Proxima Nova"/>
            </a:endParaRPr>
          </a:p>
        </p:txBody>
      </p:sp>
      <p:sp>
        <p:nvSpPr>
          <p:cNvPr id="780" name="Google Shape;780;p59"/>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781" name="Google Shape;781;p59"/>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82" name="Google Shape;782;p59"/>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783" name="Google Shape;783;p59"/>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784" name="Google Shape;784;p59"/>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785" name="Google Shape;785;p59"/>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786" name="Google Shape;786;p59"/>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descr="icone_wild_code_school.png" id="791" name="Google Shape;791;p6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92" name="Google Shape;792;p6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93" name="Google Shape;793;p6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94" name="Google Shape;794;p60"/>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Mettre en place un plan de préproduction (suite)</a:t>
            </a:r>
            <a:endParaRPr>
              <a:latin typeface="Montserrat ExtraBold"/>
              <a:ea typeface="Montserrat ExtraBold"/>
              <a:cs typeface="Montserrat ExtraBold"/>
              <a:sym typeface="Montserrat ExtraBold"/>
            </a:endParaRPr>
          </a:p>
        </p:txBody>
      </p:sp>
      <p:sp>
        <p:nvSpPr>
          <p:cNvPr id="795" name="Google Shape;795;p60"/>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type de gestion</a:t>
            </a:r>
            <a:endParaRPr>
              <a:latin typeface="Montserrat Medium"/>
              <a:ea typeface="Montserrat Medium"/>
              <a:cs typeface="Montserrat Medium"/>
              <a:sym typeface="Montserrat Medium"/>
            </a:endParaRPr>
          </a:p>
        </p:txBody>
      </p:sp>
      <p:sp>
        <p:nvSpPr>
          <p:cNvPr id="796" name="Google Shape;796;p6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Groupement : des groupes de machines sont crée pour différer la mise en place en production des MAJ</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Evaluation des risque : attente feedback utilisateur et reporting console pour valider chaque étape du processus</a:t>
            </a:r>
            <a:endParaRPr sz="5000">
              <a:latin typeface="Proxima Nova"/>
              <a:ea typeface="Proxima Nova"/>
              <a:cs typeface="Proxima Nova"/>
              <a:sym typeface="Proxima Nova"/>
            </a:endParaRPr>
          </a:p>
        </p:txBody>
      </p:sp>
      <p:sp>
        <p:nvSpPr>
          <p:cNvPr id="797" name="Google Shape;797;p60"/>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798" name="Google Shape;798;p60"/>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99" name="Google Shape;799;p60"/>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800" name="Google Shape;800;p60"/>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801" name="Google Shape;801;p60"/>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802" name="Google Shape;802;p60"/>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803" name="Google Shape;803;p60"/>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pic>
        <p:nvPicPr>
          <p:cNvPr descr="icone_wild_code_school.png" id="808" name="Google Shape;808;p6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09" name="Google Shape;809;p6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810" name="Google Shape;810;p6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811" name="Google Shape;811;p61"/>
          <p:cNvSpPr txBox="1"/>
          <p:nvPr/>
        </p:nvSpPr>
        <p:spPr>
          <a:xfrm>
            <a:off x="946900" y="2610425"/>
            <a:ext cx="209952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bonnes pratiques</a:t>
            </a:r>
            <a:endParaRPr>
              <a:latin typeface="Montserrat ExtraBold"/>
              <a:ea typeface="Montserrat ExtraBold"/>
              <a:cs typeface="Montserrat ExtraBold"/>
              <a:sym typeface="Montserrat ExtraBold"/>
            </a:endParaRPr>
          </a:p>
        </p:txBody>
      </p:sp>
      <p:sp>
        <p:nvSpPr>
          <p:cNvPr id="812" name="Google Shape;812;p61"/>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En entreprise</a:t>
            </a:r>
            <a:endParaRPr>
              <a:latin typeface="Montserrat Medium"/>
              <a:ea typeface="Montserrat Medium"/>
              <a:cs typeface="Montserrat Medium"/>
              <a:sym typeface="Montserrat Medium"/>
            </a:endParaRPr>
          </a:p>
        </p:txBody>
      </p:sp>
      <p:sp>
        <p:nvSpPr>
          <p:cNvPr id="813" name="Google Shape;813;p6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Ne pas tarder pour tester ou déployer</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Télécharger</a:t>
            </a:r>
            <a:r>
              <a:rPr lang="en-US" sz="5000">
                <a:latin typeface="Proxima Nova"/>
                <a:ea typeface="Proxima Nova"/>
                <a:cs typeface="Proxima Nova"/>
                <a:sym typeface="Proxima Nova"/>
              </a:rPr>
              <a:t> les MAJ uniquement sur ou depuis les sources officielles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Définir les cibles (machines, OS, application)</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Planifier la publication et l’installation</a:t>
            </a:r>
            <a:endParaRPr sz="5000">
              <a:latin typeface="Proxima Nova"/>
              <a:ea typeface="Proxima Nova"/>
              <a:cs typeface="Proxima Nova"/>
              <a:sym typeface="Proxima Nova"/>
            </a:endParaRPr>
          </a:p>
        </p:txBody>
      </p:sp>
      <p:sp>
        <p:nvSpPr>
          <p:cNvPr id="814" name="Google Shape;814;p61"/>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815" name="Google Shape;815;p61"/>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816" name="Google Shape;816;p61"/>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817" name="Google Shape;817;p61"/>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818" name="Google Shape;818;p61"/>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819" name="Google Shape;819;p61"/>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
        <p:nvSpPr>
          <p:cNvPr id="820" name="Google Shape;820;p61"/>
          <p:cNvSpPr/>
          <p:nvPr/>
        </p:nvSpPr>
        <p:spPr>
          <a:xfrm>
            <a:off x="21005630"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pic>
        <p:nvPicPr>
          <p:cNvPr descr="icone_wild_code_school.png" id="825" name="Google Shape;825;p6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826" name="Google Shape;826;p6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27" name="Google Shape;827;p62"/>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828" name="Google Shape;828;p62"/>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829" name="Google Shape;829;p62"/>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830" name="Google Shape;830;p62"/>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831" name="Google Shape;831;p62"/>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832" name="Google Shape;832;p62"/>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cxnSp>
        <p:nvCxnSpPr>
          <p:cNvPr id="833" name="Google Shape;833;p62"/>
          <p:cNvCxnSpPr/>
          <p:nvPr/>
        </p:nvCxnSpPr>
        <p:spPr>
          <a:xfrm>
            <a:off x="3728230" y="5315401"/>
            <a:ext cx="2423100" cy="0"/>
          </a:xfrm>
          <a:prstGeom prst="straightConnector1">
            <a:avLst/>
          </a:prstGeom>
          <a:noFill/>
          <a:ln cap="flat" cmpd="sng" w="25400">
            <a:solidFill>
              <a:srgbClr val="000000">
                <a:alpha val="50199"/>
              </a:srgbClr>
            </a:solidFill>
            <a:prstDash val="solid"/>
            <a:miter lim="400000"/>
            <a:headEnd len="sm" w="sm" type="none"/>
            <a:tailEnd len="sm" w="sm" type="none"/>
          </a:ln>
        </p:spPr>
      </p:cxnSp>
      <p:sp>
        <p:nvSpPr>
          <p:cNvPr id="834" name="Google Shape;834;p62"/>
          <p:cNvSpPr txBox="1"/>
          <p:nvPr/>
        </p:nvSpPr>
        <p:spPr>
          <a:xfrm>
            <a:off x="3756196" y="4208112"/>
            <a:ext cx="4592700" cy="887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100"/>
              <a:buFont typeface="Arial"/>
              <a:buNone/>
            </a:pPr>
            <a:r>
              <a:rPr lang="en-US" sz="5100">
                <a:latin typeface="Montserrat ExtraBold"/>
                <a:ea typeface="Montserrat ExtraBold"/>
                <a:cs typeface="Montserrat ExtraBold"/>
                <a:sym typeface="Montserrat ExtraBold"/>
              </a:rPr>
              <a:t>Conclusion</a:t>
            </a:r>
            <a:endParaRPr sz="1300">
              <a:latin typeface="Montserrat ExtraBold"/>
              <a:ea typeface="Montserrat ExtraBold"/>
              <a:cs typeface="Montserrat ExtraBold"/>
              <a:sym typeface="Montserrat ExtraBold"/>
            </a:endParaRPr>
          </a:p>
        </p:txBody>
      </p:sp>
      <p:sp>
        <p:nvSpPr>
          <p:cNvPr id="835" name="Google Shape;835;p62"/>
          <p:cNvSpPr txBox="1"/>
          <p:nvPr/>
        </p:nvSpPr>
        <p:spPr>
          <a:xfrm>
            <a:off x="3738333" y="6237933"/>
            <a:ext cx="18365700" cy="3390300"/>
          </a:xfrm>
          <a:prstGeom prst="rect">
            <a:avLst/>
          </a:prstGeom>
          <a:noFill/>
          <a:ln>
            <a:noFill/>
          </a:ln>
        </p:spPr>
        <p:txBody>
          <a:bodyPr anchorCtr="0" anchor="ctr" bIns="50800" lIns="50800" spcFirstLastPara="1" rIns="50800" wrap="square" tIns="50800">
            <a:spAutoFit/>
          </a:bodyPr>
          <a:lstStyle/>
          <a:p>
            <a:pPr indent="-914400" lvl="0" marL="1219200" rtl="0" algn="l">
              <a:lnSpc>
                <a:spcPct val="115000"/>
              </a:lnSpc>
              <a:spcBef>
                <a:spcPts val="0"/>
              </a:spcBef>
              <a:spcAft>
                <a:spcPts val="0"/>
              </a:spcAft>
              <a:buSzPts val="4800"/>
              <a:buFont typeface="Raleway"/>
              <a:buChar char="-"/>
            </a:pPr>
            <a:r>
              <a:rPr lang="en-US" sz="4800">
                <a:latin typeface="Raleway"/>
                <a:ea typeface="Raleway"/>
                <a:cs typeface="Raleway"/>
                <a:sym typeface="Raleway"/>
              </a:rPr>
              <a:t>Gestion des MAJ = un élément vital pour assurer la sécurité, la performance, et la stabilité des systèmes informatiques.</a:t>
            </a:r>
            <a:endParaRPr sz="4800">
              <a:latin typeface="Raleway"/>
              <a:ea typeface="Raleway"/>
              <a:cs typeface="Raleway"/>
              <a:sym typeface="Raleway"/>
            </a:endParaRPr>
          </a:p>
          <a:p>
            <a:pPr indent="-914400" lvl="0" marL="1219200" rtl="0" algn="l">
              <a:lnSpc>
                <a:spcPct val="115000"/>
              </a:lnSpc>
              <a:spcBef>
                <a:spcPts val="0"/>
              </a:spcBef>
              <a:spcAft>
                <a:spcPts val="0"/>
              </a:spcAft>
              <a:buSzPts val="4800"/>
              <a:buFont typeface="Raleway"/>
              <a:buChar char="-"/>
            </a:pPr>
            <a:r>
              <a:rPr lang="en-US" sz="4800">
                <a:latin typeface="Raleway"/>
                <a:ea typeface="Raleway"/>
                <a:cs typeface="Raleway"/>
                <a:sym typeface="Raleway"/>
              </a:rPr>
              <a:t>Les différents types de mises à jour et leur importance</a:t>
            </a:r>
            <a:endParaRPr sz="4800">
              <a:latin typeface="Raleway"/>
              <a:ea typeface="Raleway"/>
              <a:cs typeface="Raleway"/>
              <a:sym typeface="Raleway"/>
            </a:endParaRPr>
          </a:p>
          <a:p>
            <a:pPr indent="-914400" lvl="0" marL="1219200" rtl="0" algn="l">
              <a:lnSpc>
                <a:spcPct val="115000"/>
              </a:lnSpc>
              <a:spcBef>
                <a:spcPts val="0"/>
              </a:spcBef>
              <a:spcAft>
                <a:spcPts val="0"/>
              </a:spcAft>
              <a:buSzPts val="4800"/>
              <a:buFont typeface="Raleway"/>
              <a:buChar char="-"/>
            </a:pPr>
            <a:r>
              <a:rPr lang="en-US" sz="4800">
                <a:latin typeface="Raleway"/>
                <a:ea typeface="Raleway"/>
                <a:cs typeface="Raleway"/>
                <a:sym typeface="Raleway"/>
              </a:rPr>
              <a:t>Les stratégies pour un déploiement efficace</a:t>
            </a:r>
            <a:endParaRPr sz="4800">
              <a:latin typeface="Raleway"/>
              <a:ea typeface="Raleway"/>
              <a:cs typeface="Raleway"/>
              <a:sym typeface="Raleway"/>
            </a:endParaRPr>
          </a:p>
        </p:txBody>
      </p:sp>
      <p:pic>
        <p:nvPicPr>
          <p:cNvPr descr="logo_wild_code_school (2).png" id="836" name="Google Shape;836;p62"/>
          <p:cNvPicPr preferRelativeResize="0"/>
          <p:nvPr/>
        </p:nvPicPr>
        <p:blipFill rotWithShape="1">
          <a:blip r:embed="rId4">
            <a:alphaModFix/>
          </a:blip>
          <a:srcRect b="0" l="0" r="0" t="0"/>
          <a:stretch/>
        </p:blipFill>
        <p:spPr>
          <a:xfrm>
            <a:off x="15605604" y="3170001"/>
            <a:ext cx="7674857" cy="245813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pic>
        <p:nvPicPr>
          <p:cNvPr descr="icone_wild_code_school.png" id="841" name="Google Shape;841;p63"/>
          <p:cNvPicPr preferRelativeResize="0"/>
          <p:nvPr/>
        </p:nvPicPr>
        <p:blipFill rotWithShape="1">
          <a:blip r:embed="rId3">
            <a:alphaModFix/>
          </a:blip>
          <a:srcRect b="0" l="0" r="0" t="0"/>
          <a:stretch/>
        </p:blipFill>
        <p:spPr>
          <a:xfrm>
            <a:off x="538071" y="570343"/>
            <a:ext cx="1097612" cy="800787"/>
          </a:xfrm>
          <a:prstGeom prst="rect">
            <a:avLst/>
          </a:prstGeom>
          <a:noFill/>
          <a:ln>
            <a:noFill/>
          </a:ln>
        </p:spPr>
      </p:pic>
      <p:cxnSp>
        <p:nvCxnSpPr>
          <p:cNvPr id="842" name="Google Shape;842;p63"/>
          <p:cNvCxnSpPr/>
          <p:nvPr/>
        </p:nvCxnSpPr>
        <p:spPr>
          <a:xfrm>
            <a:off x="3728230" y="5315401"/>
            <a:ext cx="2423059" cy="1"/>
          </a:xfrm>
          <a:prstGeom prst="straightConnector1">
            <a:avLst/>
          </a:prstGeom>
          <a:noFill/>
          <a:ln cap="flat" cmpd="sng" w="25400">
            <a:solidFill>
              <a:srgbClr val="000000">
                <a:alpha val="50196"/>
              </a:srgbClr>
            </a:solidFill>
            <a:prstDash val="solid"/>
            <a:miter lim="400000"/>
            <a:headEnd len="sm" w="sm" type="none"/>
            <a:tailEnd len="sm" w="sm" type="none"/>
          </a:ln>
        </p:spPr>
      </p:cxnSp>
      <p:sp>
        <p:nvSpPr>
          <p:cNvPr id="843" name="Google Shape;843;p63"/>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en-US"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844" name="Google Shape;844;p63"/>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845" name="Google Shape;845;p6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846" name="Google Shape;846;p63"/>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847" name="Google Shape;847;p63"/>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icone_wild_code_school.png" id="149" name="Google Shape;149;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50" name="Google Shape;150;p2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51" name="Google Shape;151;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52" name="Google Shape;152;p22"/>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Définition</a:t>
            </a:r>
            <a:endParaRPr>
              <a:latin typeface="Montserrat ExtraBold"/>
              <a:ea typeface="Montserrat ExtraBold"/>
              <a:cs typeface="Montserrat ExtraBold"/>
              <a:sym typeface="Montserrat ExtraBold"/>
            </a:endParaRPr>
          </a:p>
        </p:txBody>
      </p:sp>
      <p:sp>
        <p:nvSpPr>
          <p:cNvPr id="153" name="Google Shape;153;p22"/>
          <p:cNvSpPr txBox="1"/>
          <p:nvPr/>
        </p:nvSpPr>
        <p:spPr>
          <a:xfrm>
            <a:off x="949225" y="4632400"/>
            <a:ext cx="39240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Qu’est-ce que c’est ?</a:t>
            </a:r>
            <a:endParaRPr>
              <a:latin typeface="Montserrat Medium"/>
              <a:ea typeface="Montserrat Medium"/>
              <a:cs typeface="Montserrat Medium"/>
              <a:sym typeface="Montserrat Medium"/>
            </a:endParaRPr>
          </a:p>
        </p:txBody>
      </p:sp>
      <p:sp>
        <p:nvSpPr>
          <p:cNvPr id="154" name="Google Shape;154;p2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En informatique, une </a:t>
            </a:r>
            <a:r>
              <a:rPr b="1" lang="en-US" sz="5000">
                <a:latin typeface="Proxima Nova"/>
                <a:ea typeface="Proxima Nova"/>
                <a:cs typeface="Proxima Nova"/>
                <a:sym typeface="Proxima Nova"/>
              </a:rPr>
              <a:t>mise à jour</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update</a:t>
            </a:r>
            <a:r>
              <a:rPr lang="en-US" sz="5000">
                <a:latin typeface="Proxima Nova"/>
                <a:ea typeface="Proxima Nova"/>
                <a:cs typeface="Proxima Nova"/>
                <a:sym typeface="Proxima Nova"/>
              </a:rPr>
              <a:t> en anglais) est une modification apportée à un logiciel ou un OS pour améliorer ses performances, corriger des erreurs, éliminer des vulnérabilités de sécurité ou ajouter de nouvelles fonctionnalités.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Les mises à jour sont essentielles pour assurer le bon fonctionnement, la sécurité et la modernité des systèmes et applications.</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On emploie également l’acronyme </a:t>
            </a:r>
            <a:r>
              <a:rPr b="1" lang="en-US" sz="5000">
                <a:latin typeface="Proxima Nova"/>
                <a:ea typeface="Proxima Nova"/>
                <a:cs typeface="Proxima Nova"/>
                <a:sym typeface="Proxima Nova"/>
              </a:rPr>
              <a:t>MAJ</a:t>
            </a:r>
            <a:r>
              <a:rPr lang="en-US" sz="5000">
                <a:latin typeface="Proxima Nova"/>
                <a:ea typeface="Proxima Nova"/>
                <a:cs typeface="Proxima Nova"/>
                <a:sym typeface="Proxima Nova"/>
              </a:rPr>
              <a:t> pour désigner une mise à jour, ou bien encore les termes </a:t>
            </a:r>
            <a:r>
              <a:rPr b="1" lang="en-US" sz="5000">
                <a:latin typeface="Proxima Nova"/>
                <a:ea typeface="Proxima Nova"/>
                <a:cs typeface="Proxima Nova"/>
                <a:sym typeface="Proxima Nova"/>
              </a:rPr>
              <a:t>correctif</a:t>
            </a:r>
            <a:r>
              <a:rPr lang="en-US" sz="5000">
                <a:latin typeface="Proxima Nova"/>
                <a:ea typeface="Proxima Nova"/>
                <a:cs typeface="Proxima Nova"/>
                <a:sym typeface="Proxima Nova"/>
              </a:rPr>
              <a:t> ou </a:t>
            </a:r>
            <a:r>
              <a:rPr b="1" lang="en-US" sz="5000">
                <a:latin typeface="Proxima Nova"/>
                <a:ea typeface="Proxima Nova"/>
                <a:cs typeface="Proxima Nova"/>
                <a:sym typeface="Proxima Nova"/>
              </a:rPr>
              <a:t>patch</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155" name="Google Shape;155;p22"/>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6" name="Google Shape;156;p22"/>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157" name="Google Shape;157;p22"/>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58" name="Google Shape;158;p22"/>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159" name="Google Shape;159;p22"/>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160" name="Google Shape;160;p22"/>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161" name="Google Shape;161;p22"/>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icone_wild_code_school.png" id="166" name="Google Shape;166;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67" name="Google Shape;167;p2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68" name="Google Shape;168;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69" name="Google Shape;169;p23"/>
          <p:cNvSpPr txBox="1"/>
          <p:nvPr/>
        </p:nvSpPr>
        <p:spPr>
          <a:xfrm>
            <a:off x="946900" y="2610425"/>
            <a:ext cx="164232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publication d’une mise à jour</a:t>
            </a:r>
            <a:endParaRPr>
              <a:latin typeface="Montserrat ExtraBold"/>
              <a:ea typeface="Montserrat ExtraBold"/>
              <a:cs typeface="Montserrat ExtraBold"/>
              <a:sym typeface="Montserrat ExtraBold"/>
            </a:endParaRPr>
          </a:p>
        </p:txBody>
      </p:sp>
      <p:sp>
        <p:nvSpPr>
          <p:cNvPr id="170" name="Google Shape;170;p23"/>
          <p:cNvSpPr txBox="1"/>
          <p:nvPr/>
        </p:nvSpPr>
        <p:spPr>
          <a:xfrm>
            <a:off x="949225" y="4632400"/>
            <a:ext cx="39240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L’accès publique à la mise à jour</a:t>
            </a:r>
            <a:endParaRPr>
              <a:latin typeface="Montserrat Medium"/>
              <a:ea typeface="Montserrat Medium"/>
              <a:cs typeface="Montserrat Medium"/>
              <a:sym typeface="Montserrat Medium"/>
            </a:endParaRPr>
          </a:p>
        </p:txBody>
      </p:sp>
      <p:sp>
        <p:nvSpPr>
          <p:cNvPr id="171" name="Google Shape;171;p2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La publication d’une mise à jour fait référence au processus par lequel une nouvelle mise à jour ou un correctif est rendu disponible pour les utilisateurs ou les systèmes.</a:t>
            </a:r>
            <a:endParaRPr sz="5000">
              <a:latin typeface="Proxima Nova"/>
              <a:ea typeface="Proxima Nova"/>
              <a:cs typeface="Proxima Nova"/>
              <a:sym typeface="Proxima Nova"/>
            </a:endParaRPr>
          </a:p>
        </p:txBody>
      </p:sp>
      <p:sp>
        <p:nvSpPr>
          <p:cNvPr id="172" name="Google Shape;172;p23"/>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23"/>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174" name="Google Shape;174;p23"/>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75" name="Google Shape;175;p23"/>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176" name="Google Shape;176;p23"/>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177" name="Google Shape;177;p23"/>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178" name="Google Shape;178;p23"/>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icone_wild_code_school.png" id="183" name="Google Shape;183;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84" name="Google Shape;184;p2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85" name="Google Shape;185;p2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86" name="Google Shape;186;p24"/>
          <p:cNvSpPr txBox="1"/>
          <p:nvPr/>
        </p:nvSpPr>
        <p:spPr>
          <a:xfrm>
            <a:off x="946900" y="2610425"/>
            <a:ext cx="164232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L’installation d’une mise à jour</a:t>
            </a:r>
            <a:endParaRPr>
              <a:latin typeface="Montserrat ExtraBold"/>
              <a:ea typeface="Montserrat ExtraBold"/>
              <a:cs typeface="Montserrat ExtraBold"/>
              <a:sym typeface="Montserrat ExtraBold"/>
            </a:endParaRPr>
          </a:p>
        </p:txBody>
      </p:sp>
      <p:sp>
        <p:nvSpPr>
          <p:cNvPr id="187" name="Google Shape;187;p24"/>
          <p:cNvSpPr txBox="1"/>
          <p:nvPr/>
        </p:nvSpPr>
        <p:spPr>
          <a:xfrm>
            <a:off x="949225" y="4632400"/>
            <a:ext cx="39240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L’application</a:t>
            </a:r>
            <a:endParaRPr>
              <a:latin typeface="Montserrat Medium"/>
              <a:ea typeface="Montserrat Medium"/>
              <a:cs typeface="Montserrat Medium"/>
              <a:sym typeface="Montserrat Medium"/>
            </a:endParaRPr>
          </a:p>
        </p:txBody>
      </p:sp>
      <p:sp>
        <p:nvSpPr>
          <p:cNvPr id="188" name="Google Shape;188;p2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L’installation d’une mise à jour correspond au moment ou le correctif correspondant effectue les modifications sur le système cible.</a:t>
            </a:r>
            <a:endParaRPr sz="5000">
              <a:latin typeface="Proxima Nova"/>
              <a:ea typeface="Proxima Nova"/>
              <a:cs typeface="Proxima Nova"/>
              <a:sym typeface="Proxima Nova"/>
            </a:endParaRPr>
          </a:p>
        </p:txBody>
      </p:sp>
      <p:sp>
        <p:nvSpPr>
          <p:cNvPr id="189" name="Google Shape;189;p24"/>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0" name="Google Shape;190;p24"/>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191" name="Google Shape;191;p24"/>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92" name="Google Shape;192;p24"/>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193" name="Google Shape;193;p24"/>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194" name="Google Shape;194;p24"/>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195" name="Google Shape;195;p24"/>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icone_wild_code_school.png" id="200" name="Google Shape;200;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01" name="Google Shape;201;p2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02" name="Google Shape;202;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03" name="Google Shape;203;p25"/>
          <p:cNvSpPr txBox="1"/>
          <p:nvPr/>
        </p:nvSpPr>
        <p:spPr>
          <a:xfrm>
            <a:off x="946900" y="2610425"/>
            <a:ext cx="18245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Pourquoi f</a:t>
            </a:r>
            <a:r>
              <a:rPr lang="en-US" sz="5000">
                <a:latin typeface="Montserrat ExtraBold"/>
                <a:ea typeface="Montserrat ExtraBold"/>
                <a:cs typeface="Montserrat ExtraBold"/>
                <a:sym typeface="Montserrat ExtraBold"/>
              </a:rPr>
              <a:t>aire des mises à jour ?</a:t>
            </a:r>
            <a:endParaRPr>
              <a:latin typeface="Montserrat ExtraBold"/>
              <a:ea typeface="Montserrat ExtraBold"/>
              <a:cs typeface="Montserrat ExtraBold"/>
              <a:sym typeface="Montserrat ExtraBold"/>
            </a:endParaRPr>
          </a:p>
        </p:txBody>
      </p:sp>
      <p:sp>
        <p:nvSpPr>
          <p:cNvPr id="204" name="Google Shape;204;p25"/>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Objectifs</a:t>
            </a:r>
            <a:endParaRPr>
              <a:latin typeface="Montserrat Medium"/>
              <a:ea typeface="Montserrat Medium"/>
              <a:cs typeface="Montserrat Medium"/>
              <a:sym typeface="Montserrat Medium"/>
            </a:endParaRPr>
          </a:p>
        </p:txBody>
      </p:sp>
      <p:sp>
        <p:nvSpPr>
          <p:cNvPr id="205" name="Google Shape;205;p2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a:latin typeface="Proxima Nova"/>
                <a:ea typeface="Proxima Nova"/>
                <a:cs typeface="Proxima Nova"/>
                <a:sym typeface="Proxima Nova"/>
              </a:rPr>
              <a:t>Essentielles pour :</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Renforcement de la sécurité</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MAJ antivirus (logiciel et/ou base antivirus)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Optimiser ou amélioration des performances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 : MAJ pilote graphique ou réseau</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Accès à de nouvelles fonctionnalités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 : MAJ OS → Modification type de domaine AD</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Corriger des dysfonctionnements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 : MAJ de version logicielle</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5000">
              <a:latin typeface="Proxima Nova"/>
              <a:ea typeface="Proxima Nova"/>
              <a:cs typeface="Proxima Nova"/>
              <a:sym typeface="Proxima Nova"/>
            </a:endParaRPr>
          </a:p>
          <a:p>
            <a:pPr indent="0" lvl="0" marL="0" rtl="0" algn="l">
              <a:lnSpc>
                <a:spcPct val="115000"/>
              </a:lnSpc>
              <a:spcBef>
                <a:spcPts val="0"/>
              </a:spcBef>
              <a:spcAft>
                <a:spcPts val="0"/>
              </a:spcAft>
              <a:buNone/>
            </a:pPr>
            <a:r>
              <a:rPr lang="en-US" sz="5000">
                <a:latin typeface="Proxima Nova"/>
                <a:ea typeface="Proxima Nova"/>
                <a:cs typeface="Proxima Nova"/>
                <a:sym typeface="Proxima Nova"/>
              </a:rPr>
              <a:t>Il faut faire des mises-à-jour pour prévenir les risques !</a:t>
            </a:r>
            <a:endParaRPr sz="5000">
              <a:latin typeface="Proxima Nova"/>
              <a:ea typeface="Proxima Nova"/>
              <a:cs typeface="Proxima Nova"/>
              <a:sym typeface="Proxima Nova"/>
            </a:endParaRPr>
          </a:p>
        </p:txBody>
      </p:sp>
      <p:sp>
        <p:nvSpPr>
          <p:cNvPr id="206" name="Google Shape;206;p25"/>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7" name="Google Shape;207;p25"/>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208" name="Google Shape;208;p25"/>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09" name="Google Shape;209;p25"/>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210" name="Google Shape;210;p25"/>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211" name="Google Shape;211;p25"/>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212" name="Google Shape;212;p25"/>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icone_wild_code_school.png" id="217" name="Google Shape;217;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18" name="Google Shape;218;p2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19" name="Google Shape;219;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20" name="Google Shape;220;p26"/>
          <p:cNvSpPr txBox="1"/>
          <p:nvPr/>
        </p:nvSpPr>
        <p:spPr>
          <a:xfrm>
            <a:off x="946900" y="2610425"/>
            <a:ext cx="14454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Un enjeu majeur pour la sécurité</a:t>
            </a:r>
            <a:endParaRPr>
              <a:latin typeface="Montserrat ExtraBold"/>
              <a:ea typeface="Montserrat ExtraBold"/>
              <a:cs typeface="Montserrat ExtraBold"/>
              <a:sym typeface="Montserrat ExtraBold"/>
            </a:endParaRPr>
          </a:p>
        </p:txBody>
      </p:sp>
      <p:sp>
        <p:nvSpPr>
          <p:cNvPr id="221" name="Google Shape;221;p26"/>
          <p:cNvSpPr txBox="1"/>
          <p:nvPr/>
        </p:nvSpPr>
        <p:spPr>
          <a:xfrm>
            <a:off x="949225" y="4632400"/>
            <a:ext cx="36129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Prévenir plutôt que </a:t>
            </a:r>
            <a:r>
              <a:rPr lang="en-US" sz="2800">
                <a:latin typeface="Montserrat Medium"/>
                <a:ea typeface="Montserrat Medium"/>
                <a:cs typeface="Montserrat Medium"/>
                <a:sym typeface="Montserrat Medium"/>
              </a:rPr>
              <a:t>guérir</a:t>
            </a:r>
            <a:endParaRPr>
              <a:latin typeface="Montserrat Medium"/>
              <a:ea typeface="Montserrat Medium"/>
              <a:cs typeface="Montserrat Medium"/>
              <a:sym typeface="Montserrat Medium"/>
            </a:endParaRPr>
          </a:p>
        </p:txBody>
      </p:sp>
      <p:sp>
        <p:nvSpPr>
          <p:cNvPr id="222" name="Google Shape;222;p2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Prévention contre les vulnérabilités connues</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Exemples de failles de sécurité majeures</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Heartbleed</a:t>
            </a:r>
            <a:r>
              <a:rPr lang="en-US" sz="5000">
                <a:latin typeface="Proxima Nova"/>
                <a:ea typeface="Proxima Nova"/>
                <a:cs typeface="Proxima Nova"/>
                <a:sym typeface="Proxima Nova"/>
              </a:rPr>
              <a:t> (2012)</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5"/>
              </a:rPr>
              <a:t>WannaCry</a:t>
            </a:r>
            <a:r>
              <a:rPr lang="en-US" sz="5000">
                <a:latin typeface="Proxima Nova"/>
                <a:ea typeface="Proxima Nova"/>
                <a:cs typeface="Proxima Nova"/>
                <a:sym typeface="Proxima Nova"/>
              </a:rPr>
              <a:t> (2017)</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6"/>
              </a:rPr>
              <a:t>Spectre</a:t>
            </a:r>
            <a:r>
              <a:rPr lang="en-US" sz="5000">
                <a:latin typeface="Proxima Nova"/>
                <a:ea typeface="Proxima Nova"/>
                <a:cs typeface="Proxima Nova"/>
                <a:sym typeface="Proxima Nova"/>
              </a:rPr>
              <a:t> (2018)</a:t>
            </a:r>
            <a:endParaRPr sz="5000">
              <a:latin typeface="Proxima Nova"/>
              <a:ea typeface="Proxima Nova"/>
              <a:cs typeface="Proxima Nova"/>
              <a:sym typeface="Proxima Nova"/>
            </a:endParaRPr>
          </a:p>
          <a:p>
            <a:pPr indent="-546100" lvl="1" marL="914400" rtl="0" algn="l">
              <a:lnSpc>
                <a:spcPct val="115000"/>
              </a:lnSpc>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7"/>
              </a:rPr>
              <a:t>Log4Shell</a:t>
            </a:r>
            <a:r>
              <a:rPr lang="en-US" sz="5000">
                <a:latin typeface="Proxima Nova"/>
                <a:ea typeface="Proxima Nova"/>
                <a:cs typeface="Proxima Nova"/>
                <a:sym typeface="Proxima Nova"/>
              </a:rPr>
              <a:t> (2021)</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Importance des correctifs de sécurité rapides</a:t>
            </a:r>
            <a:endParaRPr sz="5000">
              <a:latin typeface="Proxima Nova"/>
              <a:ea typeface="Proxima Nova"/>
              <a:cs typeface="Proxima Nova"/>
              <a:sym typeface="Proxima Nova"/>
            </a:endParaRPr>
          </a:p>
        </p:txBody>
      </p:sp>
      <p:sp>
        <p:nvSpPr>
          <p:cNvPr id="223" name="Google Shape;223;p26"/>
          <p:cNvSpPr/>
          <p:nvPr/>
        </p:nvSpPr>
        <p:spPr>
          <a:xfrm>
            <a:off x="41428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24" name="Google Shape;224;p26"/>
          <p:cNvSpPr txBox="1"/>
          <p:nvPr>
            <p:ph idx="12" type="sldNum"/>
          </p:nvPr>
        </p:nvSpPr>
        <p:spPr>
          <a:xfrm>
            <a:off x="12001501" y="13081000"/>
            <a:ext cx="573000" cy="410400"/>
          </a:xfrm>
          <a:prstGeom prst="rect">
            <a:avLst/>
          </a:prstGeom>
        </p:spPr>
        <p:txBody>
          <a:bodyPr anchorCtr="0" anchor="b" bIns="50800" lIns="50800" spcFirstLastPara="1" rIns="50800" wrap="square" tIns="50800">
            <a:spAutoFit/>
          </a:bodyPr>
          <a:lstStyle/>
          <a:p>
            <a:pPr indent="0" lvl="0" marL="0" rtl="0" algn="l">
              <a:spcBef>
                <a:spcPts val="0"/>
              </a:spcBef>
              <a:spcAft>
                <a:spcPts val="0"/>
              </a:spcAft>
              <a:buClr>
                <a:srgbClr val="000000"/>
              </a:buClr>
              <a:buSzPts val="1800"/>
              <a:buFont typeface="Helvetica Neue"/>
              <a:buNone/>
            </a:pPr>
            <a:fld id="{00000000-1234-1234-1234-123412341234}" type="slidenum">
              <a:rPr lang="en-US" sz="2000">
                <a:latin typeface="Montserrat"/>
                <a:ea typeface="Montserrat"/>
                <a:cs typeface="Montserrat"/>
                <a:sym typeface="Montserrat"/>
              </a:rPr>
              <a:t>‹#›</a:t>
            </a:fld>
            <a:endParaRPr sz="2000">
              <a:latin typeface="Montserrat"/>
              <a:ea typeface="Montserrat"/>
              <a:cs typeface="Montserrat"/>
              <a:sym typeface="Montserrat"/>
            </a:endParaRPr>
          </a:p>
        </p:txBody>
      </p:sp>
      <p:sp>
        <p:nvSpPr>
          <p:cNvPr id="225" name="Google Shape;225;p26"/>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26" name="Google Shape;226;p26"/>
          <p:cNvSpPr txBox="1"/>
          <p:nvPr/>
        </p:nvSpPr>
        <p:spPr>
          <a:xfrm>
            <a:off x="10626337"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a:t>
            </a:r>
            <a:endParaRPr sz="2400">
              <a:latin typeface="Montserrat SemiBold"/>
              <a:ea typeface="Montserrat SemiBold"/>
              <a:cs typeface="Montserrat SemiBold"/>
              <a:sym typeface="Montserrat SemiBold"/>
            </a:endParaRPr>
          </a:p>
        </p:txBody>
      </p:sp>
      <p:sp>
        <p:nvSpPr>
          <p:cNvPr id="227" name="Google Shape;227;p26"/>
          <p:cNvSpPr txBox="1"/>
          <p:nvPr/>
        </p:nvSpPr>
        <p:spPr>
          <a:xfrm>
            <a:off x="145521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Outils</a:t>
            </a:r>
            <a:endParaRPr sz="2400">
              <a:latin typeface="Montserrat SemiBold"/>
              <a:ea typeface="Montserrat SemiBold"/>
              <a:cs typeface="Montserrat SemiBold"/>
              <a:sym typeface="Montserrat SemiBold"/>
            </a:endParaRPr>
          </a:p>
        </p:txBody>
      </p:sp>
      <p:sp>
        <p:nvSpPr>
          <p:cNvPr id="228" name="Google Shape;228;p26"/>
          <p:cNvSpPr txBox="1"/>
          <p:nvPr/>
        </p:nvSpPr>
        <p:spPr>
          <a:xfrm>
            <a:off x="670049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Types de mises à jour</a:t>
            </a:r>
            <a:endParaRPr sz="2400">
              <a:latin typeface="Montserrat SemiBold"/>
              <a:ea typeface="Montserrat SemiBold"/>
              <a:cs typeface="Montserrat SemiBold"/>
              <a:sym typeface="Montserrat SemiBold"/>
            </a:endParaRPr>
          </a:p>
        </p:txBody>
      </p:sp>
      <p:sp>
        <p:nvSpPr>
          <p:cNvPr id="229" name="Google Shape;229;p26"/>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Etudes de cas</a:t>
            </a:r>
            <a:endParaRPr sz="2400">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