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Roboto"/>
      <p:regular r:id="rId41"/>
      <p:bold r:id="rId42"/>
      <p:italic r:id="rId43"/>
      <p:boldItalic r:id="rId44"/>
    </p:embeddedFont>
    <p:embeddedFont>
      <p:font typeface="Varela Round"/>
      <p:regular r:id="rId45"/>
    </p:embeddedFont>
    <p:embeddedFont>
      <p:font typeface="Raleway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E2D56D-3E65-42F2-AB0F-EC21099A65CB}">
  <a:tblStyle styleId="{89E2D56D-3E65-42F2-AB0F-EC21099A65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RalewayLight-regular.fntdata"/><Relationship Id="rId45" Type="http://schemas.openxmlformats.org/officeDocument/2006/relationships/font" Target="fonts/VarelaRou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Light-italic.fntdata"/><Relationship Id="rId47" Type="http://schemas.openxmlformats.org/officeDocument/2006/relationships/font" Target="fonts/RalewayLight-bold.fntdata"/><Relationship Id="rId49" Type="http://schemas.openxmlformats.org/officeDocument/2006/relationships/font" Target="fonts/Raleway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aleway-regular.fntdata"/><Relationship Id="rId36" Type="http://schemas.openxmlformats.org/officeDocument/2006/relationships/slide" Target="slides/slide31.xml"/><Relationship Id="rId39" Type="http://schemas.openxmlformats.org/officeDocument/2006/relationships/font" Target="fonts/Raleway-italic.fntdata"/><Relationship Id="rId38" Type="http://schemas.openxmlformats.org/officeDocument/2006/relationships/font" Target="fonts/Raleway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0cd27a5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80cd27a5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3878d60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3878d6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ecc5f316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ecc5f316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0cd27a5a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80cd27a5a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80cd27a5a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80cd27a5a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0cd27a5a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80cd27a5a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0cd27a5a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0cd27a5a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80cd27a5a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80cd27a5a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0cd27a5a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80cd27a5a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0cd27a5a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0cd27a5a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b5f3fa75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b5f3fa75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80cd27a5a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80cd27a5a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80cd27a5a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80cd27a5a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bb07b35f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bb07b35f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bb07b35f0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bb07b35f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3a71177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3a71177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c44000b5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c44000b5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c44000b5d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c44000b5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c44000b5d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c44000b5d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c44000b5d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c44000b5d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c44000b5d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c44000b5d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ac9017c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ac9017c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c44000b5d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c44000b5d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d88eb238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d88eb238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0cd27a5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0cd27a5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0cd27a5a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80cd27a5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0cd27a5a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80cd27a5a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0cd27a5a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80cd27a5a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29" name="Google Shape;129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fr.wikipedia.org/wiki/Sendmail" TargetMode="External"/><Relationship Id="rId4" Type="http://schemas.openxmlformats.org/officeDocument/2006/relationships/hyperlink" Target="https://en.wikipedia.org/wiki/Eric_Allman" TargetMode="External"/><Relationship Id="rId5" Type="http://schemas.openxmlformats.org/officeDocument/2006/relationships/hyperlink" Target="https://www.rfc-editor.org/rfc/rfc5424" TargetMode="External"/><Relationship Id="rId6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r.wikipedia.org/wiki/Syslo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python.org/fr/3/library/syslog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rsyslog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ourceforge.net/projects/logwatch/" TargetMode="External"/><Relationship Id="rId4" Type="http://schemas.openxmlformats.org/officeDocument/2006/relationships/hyperlink" Target="https://www.graylog.org/" TargetMode="External"/><Relationship Id="rId5" Type="http://schemas.openxmlformats.org/officeDocument/2006/relationships/hyperlink" Target="https://loganalyzer.adiscon.com/" TargetMode="External"/><Relationship Id="rId6" Type="http://schemas.openxmlformats.org/officeDocument/2006/relationships/hyperlink" Target="https://en.wikipedia.org/wiki/Security_information_and_event_managemen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11.xml"/><Relationship Id="rId5" Type="http://schemas.openxmlformats.org/officeDocument/2006/relationships/slide" Target="/ppt/slides/slide24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fr.wikipedia.org/wiki/Security_operations_cent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1835550" y="3416650"/>
            <a:ext cx="54729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Faciliter la lecture</a:t>
            </a:r>
            <a:endParaRPr/>
          </a:p>
        </p:txBody>
      </p:sp>
      <p:sp>
        <p:nvSpPr>
          <p:cNvPr id="209" name="Google Shape;209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10" name="Google Shape;210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Standardisation et centralisation</a:t>
            </a:r>
            <a:endParaRPr sz="3700"/>
          </a:p>
        </p:txBody>
      </p:sp>
      <p:sp>
        <p:nvSpPr>
          <p:cNvPr id="211" name="Google Shape;211;p35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Analyser et comprendre des journaux peut-être une tâche délicate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Points de difficultés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Emplacements des journaux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=&gt; Centralisation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Format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=&gt; Standardisation</a:t>
            </a:r>
            <a:endParaRPr sz="2000"/>
          </a:p>
        </p:txBody>
      </p:sp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218" name="Google Shape;21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Logging the unix way</a:t>
            </a:r>
            <a:endParaRPr/>
          </a:p>
        </p:txBody>
      </p:sp>
      <p:sp>
        <p:nvSpPr>
          <p:cNvPr id="224" name="Google Shape;224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225" name="Google Shape;225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Syslog</a:t>
            </a:r>
            <a:endParaRPr sz="3700"/>
          </a:p>
        </p:txBody>
      </p:sp>
      <p:sp>
        <p:nvSpPr>
          <p:cNvPr id="226" name="Google Shape;226;p37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Développé pour </a:t>
            </a:r>
            <a:r>
              <a:rPr lang="fr" sz="2000" u="sng">
                <a:solidFill>
                  <a:schemeClr val="hlink"/>
                </a:solidFill>
                <a:hlinkClick r:id="rId3"/>
              </a:rPr>
              <a:t>Sendmail</a:t>
            </a:r>
            <a:r>
              <a:rPr lang="fr" sz="2000"/>
              <a:t> dans les années 80 par </a:t>
            </a:r>
            <a:r>
              <a:rPr lang="fr" sz="2000" u="sng">
                <a:solidFill>
                  <a:schemeClr val="hlink"/>
                </a:solidFill>
                <a:hlinkClick r:id="rId4"/>
              </a:rPr>
              <a:t>Eric Allman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Séparation de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Générateur de messages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Stockage de messages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Analyseur de messages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Système client-serveur avec protocole de communication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Standard IETF : </a:t>
            </a:r>
            <a:r>
              <a:rPr lang="fr" sz="2000" u="sng">
                <a:solidFill>
                  <a:schemeClr val="hlink"/>
                </a:solidFill>
                <a:hlinkClick r:id="rId5"/>
              </a:rPr>
              <a:t>RFC 5424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514/UDP ou 6514/TCP (syslog over TLS)</a:t>
            </a:r>
            <a:endParaRPr sz="2000"/>
          </a:p>
        </p:txBody>
      </p:sp>
      <p:sp>
        <p:nvSpPr>
          <p:cNvPr id="227" name="Google Shape;227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1391" y="754575"/>
            <a:ext cx="1350047" cy="1814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</a:t>
            </a:r>
            <a:r>
              <a:rPr lang="fr"/>
              <a:t>événement</a:t>
            </a:r>
            <a:r>
              <a:rPr lang="fr"/>
              <a:t> syslog</a:t>
            </a:r>
            <a:endParaRPr/>
          </a:p>
        </p:txBody>
      </p:sp>
      <p:sp>
        <p:nvSpPr>
          <p:cNvPr id="234" name="Google Shape;234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235" name="Google Shape;235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messages</a:t>
            </a:r>
            <a:endParaRPr sz="3700"/>
          </a:p>
        </p:txBody>
      </p:sp>
      <p:sp>
        <p:nvSpPr>
          <p:cNvPr id="236" name="Google Shape;236;p38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Les messages syslog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Date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Hôte émetteur du message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Service/Processus émetteur du message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Identifiant de processus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Identifiant de type de message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Priorité correspond à Catégorie et Niveau de sévérité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Message textuel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Plus d'info : </a:t>
            </a:r>
            <a:r>
              <a:rPr lang="fr" sz="2000" u="sng">
                <a:solidFill>
                  <a:schemeClr val="hlink"/>
                </a:solidFill>
                <a:hlinkClick r:id="rId3"/>
              </a:rPr>
              <a:t>Syslog sur WikipediA</a:t>
            </a:r>
            <a:endParaRPr sz="2000"/>
          </a:p>
        </p:txBody>
      </p:sp>
      <p:sp>
        <p:nvSpPr>
          <p:cNvPr id="237" name="Google Shape;237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types de messages</a:t>
            </a:r>
            <a:endParaRPr/>
          </a:p>
        </p:txBody>
      </p:sp>
      <p:sp>
        <p:nvSpPr>
          <p:cNvPr id="243" name="Google Shape;243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244" name="Google Shape;244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catégories</a:t>
            </a:r>
            <a:endParaRPr sz="3700"/>
          </a:p>
        </p:txBody>
      </p:sp>
      <p:sp>
        <p:nvSpPr>
          <p:cNvPr id="245" name="Google Shape;245;p39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Syslog défini 24 catégories de messages numérotée de 0 à 23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Les 8 dernières (16 à 23) sont réservées pour un usage local non défini dans la norme.</a:t>
            </a:r>
            <a:endParaRPr sz="2000"/>
          </a:p>
        </p:txBody>
      </p:sp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Des types de messages</a:t>
            </a:r>
            <a:endParaRPr/>
          </a:p>
        </p:txBody>
      </p:sp>
      <p:sp>
        <p:nvSpPr>
          <p:cNvPr id="252" name="Google Shape;252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253" name="Google Shape;253;p40"/>
          <p:cNvSpPr txBox="1"/>
          <p:nvPr>
            <p:ph idx="2" type="title"/>
          </p:nvPr>
        </p:nvSpPr>
        <p:spPr>
          <a:xfrm>
            <a:off x="211200" y="872775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catégories</a:t>
            </a:r>
            <a:endParaRPr sz="3700"/>
          </a:p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255" name="Google Shape;255;p40"/>
          <p:cNvGraphicFramePr/>
          <p:nvPr/>
        </p:nvGraphicFramePr>
        <p:xfrm>
          <a:off x="211200" y="149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{89E2D56D-3E65-42F2-AB0F-EC21099A65CB}</a:tableStyleId>
              </a:tblPr>
              <a:tblGrid>
                <a:gridCol w="2835900"/>
                <a:gridCol w="2835900"/>
                <a:gridCol w="2835900"/>
              </a:tblGrid>
              <a:tr h="319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Code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Mot-clé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Description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96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kern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messages du noyau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1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user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messages de l'espace utilisateur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2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</a:t>
                      </a:r>
                      <a:r>
                        <a:rPr lang="fr"/>
                        <a:t>ystème de messagerie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3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daemon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services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4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messages d'authentification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5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syslog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messages internes syslogd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6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lpr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messages d'impressions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7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news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messages d'actualités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Des types de messages</a:t>
            </a:r>
            <a:endParaRPr/>
          </a:p>
        </p:txBody>
      </p:sp>
      <p:sp>
        <p:nvSpPr>
          <p:cNvPr id="261" name="Google Shape;261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262" name="Google Shape;262;p41"/>
          <p:cNvSpPr txBox="1"/>
          <p:nvPr>
            <p:ph idx="2" type="title"/>
          </p:nvPr>
        </p:nvSpPr>
        <p:spPr>
          <a:xfrm>
            <a:off x="211200" y="872775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catégories</a:t>
            </a:r>
            <a:endParaRPr sz="3700"/>
          </a:p>
        </p:txBody>
      </p:sp>
      <p:sp>
        <p:nvSpPr>
          <p:cNvPr id="263" name="Google Shape;26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264" name="Google Shape;264;p41"/>
          <p:cNvGraphicFramePr/>
          <p:nvPr/>
        </p:nvGraphicFramePr>
        <p:xfrm>
          <a:off x="211200" y="149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{89E2D56D-3E65-42F2-AB0F-EC21099A65CB}</a:tableStyleId>
              </a:tblPr>
              <a:tblGrid>
                <a:gridCol w="2835900"/>
                <a:gridCol w="2835900"/>
                <a:gridCol w="2835900"/>
              </a:tblGrid>
              <a:tr h="319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Code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Mot-clé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Description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6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8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uucp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messages UUCP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9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cron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</a:t>
                      </a:r>
                      <a:r>
                        <a:rPr lang="fr"/>
                        <a:t>âches</a:t>
                      </a:r>
                      <a:r>
                        <a:rPr lang="fr"/>
                        <a:t> planifiées (at/cron)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10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authpriv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sécurité / élévation de privilèges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11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ftp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logiciel FTP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12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ntp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</a:t>
                      </a:r>
                      <a:r>
                        <a:rPr lang="fr"/>
                        <a:t>ynchronisation du temps NTP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13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security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log audit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14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console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log alert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15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solaris-cron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</a:t>
                      </a:r>
                      <a:r>
                        <a:rPr lang="fr"/>
                        <a:t>âches</a:t>
                      </a:r>
                      <a:r>
                        <a:rPr lang="fr"/>
                        <a:t> planifiées (at/cron)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Severity</a:t>
            </a:r>
            <a:endParaRPr/>
          </a:p>
        </p:txBody>
      </p:sp>
      <p:sp>
        <p:nvSpPr>
          <p:cNvPr id="270" name="Google Shape;270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271" name="Google Shape;271;p42"/>
          <p:cNvSpPr txBox="1"/>
          <p:nvPr>
            <p:ph idx="2" type="title"/>
          </p:nvPr>
        </p:nvSpPr>
        <p:spPr>
          <a:xfrm>
            <a:off x="211200" y="872775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8 niveaux de gravité</a:t>
            </a:r>
            <a:endParaRPr sz="3700"/>
          </a:p>
        </p:txBody>
      </p:sp>
      <p:sp>
        <p:nvSpPr>
          <p:cNvPr id="272" name="Google Shape;272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273" name="Google Shape;273;p42"/>
          <p:cNvGraphicFramePr/>
          <p:nvPr/>
        </p:nvGraphicFramePr>
        <p:xfrm>
          <a:off x="211200" y="149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{89E2D56D-3E65-42F2-AB0F-EC21099A65CB}</a:tableStyleId>
              </a:tblPr>
              <a:tblGrid>
                <a:gridCol w="617750"/>
                <a:gridCol w="1387725"/>
                <a:gridCol w="1657250"/>
                <a:gridCol w="4844975"/>
              </a:tblGrid>
              <a:tr h="319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Code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Gravité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Mot-clé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Description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96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Emergency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emerg (panic)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Système inutilisable.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1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Alert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alert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</a:t>
                      </a:r>
                      <a:r>
                        <a:rPr lang="fr"/>
                        <a:t>ntervention immédiate nécessaire.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2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Critical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crit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Erreur critique pour le système.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3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Error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err (error)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Erreur de fonctionnement.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4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Warning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warn (warning)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Avertissement (sans intervention une erreur peut survenir).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5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Notice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notice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Événement normal méritant d'être signalé.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6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Informational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info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Pour information.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7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Debugging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debug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Message de débogage.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Journaliser</a:t>
            </a:r>
            <a:endParaRPr/>
          </a:p>
        </p:txBody>
      </p:sp>
      <p:sp>
        <p:nvSpPr>
          <p:cNvPr id="279" name="Google Shape;279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280" name="Google Shape;280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Envoyer un message</a:t>
            </a:r>
            <a:endParaRPr sz="3700"/>
          </a:p>
        </p:txBody>
      </p:sp>
      <p:sp>
        <p:nvSpPr>
          <p:cNvPr id="281" name="Google Shape;281;p43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Une application peut envoyer des messages syslog en se basant sur des appels systèmes.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En python : </a:t>
            </a:r>
            <a:r>
              <a:rPr lang="fr" sz="2000" u="sng">
                <a:solidFill>
                  <a:schemeClr val="hlink"/>
                </a:solidFill>
                <a:hlinkClick r:id="rId3"/>
              </a:rPr>
              <a:t>bibliothèque syslog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Avec bash (interactif ou script) :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logger</a:t>
            </a:r>
            <a:r>
              <a:rPr lang="fr" sz="2000"/>
              <a:t> (voir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man logger</a:t>
            </a:r>
            <a:r>
              <a:rPr lang="fr" sz="2000"/>
              <a:t>)</a:t>
            </a:r>
            <a:endParaRPr sz="2000"/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Stocker les logs</a:t>
            </a:r>
            <a:endParaRPr/>
          </a:p>
        </p:txBody>
      </p:sp>
      <p:sp>
        <p:nvSpPr>
          <p:cNvPr id="288" name="Google Shape;288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289" name="Google Shape;289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Stocker les messages</a:t>
            </a:r>
            <a:endParaRPr sz="3700"/>
          </a:p>
        </p:txBody>
      </p:sp>
      <p:sp>
        <p:nvSpPr>
          <p:cNvPr id="290" name="Google Shape;290;p44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 stockage de message est assuré par un daemon syslog (</a:t>
            </a:r>
            <a:r>
              <a:rPr lang="fr" sz="2000" u="sng">
                <a:solidFill>
                  <a:schemeClr val="hlink"/>
                </a:solidFill>
                <a:hlinkClick r:id="rId3"/>
              </a:rPr>
              <a:t>rsyslog</a:t>
            </a:r>
            <a:r>
              <a:rPr lang="fr" sz="2000"/>
              <a:t>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Stockage fichiers dans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/var/log/*</a:t>
            </a:r>
            <a:r>
              <a:rPr lang="fr" sz="2000"/>
              <a:t> (par défaut)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Filtrage par catégorie et sévérité 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auth =&gt;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/var/log/auth.log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kern =&gt;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/var/log/kern.log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fr" sz="2000">
                <a:latin typeface="Arial"/>
                <a:ea typeface="Arial"/>
                <a:cs typeface="Arial"/>
                <a:sym typeface="Arial"/>
              </a:rPr>
              <a:t>…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Stockage possible en base de données (postgresql, mysql, etc.)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Transmission à serveur syslog distant</a:t>
            </a:r>
            <a:endParaRPr sz="2000"/>
          </a:p>
        </p:txBody>
      </p:sp>
      <p:sp>
        <p:nvSpPr>
          <p:cNvPr id="291" name="Google Shape;291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Quizz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431200" y="2340900"/>
            <a:ext cx="798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Qu'est-ce qu'un journal ?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Rotation des logs</a:t>
            </a:r>
            <a:endParaRPr/>
          </a:p>
        </p:txBody>
      </p:sp>
      <p:sp>
        <p:nvSpPr>
          <p:cNvPr id="297" name="Google Shape;297;p4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298" name="Google Shape;298;p4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Archiver</a:t>
            </a:r>
            <a:r>
              <a:rPr lang="fr" sz="3700"/>
              <a:t> les journaux</a:t>
            </a:r>
            <a:endParaRPr sz="3700"/>
          </a:p>
        </p:txBody>
      </p:sp>
      <p:sp>
        <p:nvSpPr>
          <p:cNvPr id="299" name="Google Shape;299;p45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Arial"/>
                <a:ea typeface="Arial"/>
                <a:cs typeface="Arial"/>
                <a:sym typeface="Arial"/>
              </a:rPr>
              <a:t>logrotate</a:t>
            </a:r>
            <a:r>
              <a:rPr lang="fr" sz="2000"/>
              <a:t> est une commande installée par défaut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Pour éviter de surcharger les disques de journaux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Exécutée </a:t>
            </a:r>
            <a:r>
              <a:rPr lang="fr" sz="2000"/>
              <a:t>régulièrement</a:t>
            </a:r>
            <a:r>
              <a:rPr lang="fr" sz="2000"/>
              <a:t> par cron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Archive et compresse puis supprime les anciens log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Peut aussi envoyer les logs par mail avant suppression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Voir :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man logrotate</a:t>
            </a:r>
            <a:r>
              <a:rPr lang="fr" sz="2000"/>
              <a:t> et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man cron</a:t>
            </a:r>
            <a:endParaRPr sz="2000"/>
          </a:p>
        </p:txBody>
      </p:sp>
      <p:sp>
        <p:nvSpPr>
          <p:cNvPr id="300" name="Google Shape;300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basique</a:t>
            </a:r>
            <a:endParaRPr/>
          </a:p>
        </p:txBody>
      </p:sp>
      <p:sp>
        <p:nvSpPr>
          <p:cNvPr id="306" name="Google Shape;306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307" name="Google Shape;307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Consulter</a:t>
            </a:r>
            <a:r>
              <a:rPr lang="fr" sz="3700"/>
              <a:t> les journaux</a:t>
            </a:r>
            <a:endParaRPr sz="3700"/>
          </a:p>
        </p:txBody>
      </p:sp>
      <p:sp>
        <p:nvSpPr>
          <p:cNvPr id="308" name="Google Shape;308;p46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Commandes utiles pour consulter les logs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>
                <a:latin typeface="Arial"/>
                <a:ea typeface="Arial"/>
                <a:cs typeface="Arial"/>
                <a:sym typeface="Arial"/>
              </a:rPr>
              <a:t>cat</a:t>
            </a:r>
            <a:r>
              <a:rPr lang="fr" sz="2000"/>
              <a:t>,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lang="fr" sz="2000"/>
              <a:t>,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less, zcat</a:t>
            </a:r>
            <a:r>
              <a:rPr lang="fr" sz="2000"/>
              <a:t>,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zmore</a:t>
            </a:r>
            <a:r>
              <a:rPr lang="fr" sz="2000"/>
              <a:t>,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zless</a:t>
            </a:r>
            <a:r>
              <a:rPr lang="fr" sz="2000"/>
              <a:t> : consultation en entier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lang="fr" sz="2000"/>
              <a:t>,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tail</a:t>
            </a:r>
            <a:r>
              <a:rPr lang="fr" sz="2000"/>
              <a:t> : consultation en partie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>
                <a:latin typeface="Arial"/>
                <a:ea typeface="Arial"/>
                <a:cs typeface="Arial"/>
                <a:sym typeface="Arial"/>
              </a:rPr>
              <a:t>grep</a:t>
            </a:r>
            <a:r>
              <a:rPr lang="fr" sz="2000"/>
              <a:t>,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zgrep</a:t>
            </a:r>
            <a:r>
              <a:rPr lang="fr" sz="2000"/>
              <a:t> : recherche par filtre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>
                <a:latin typeface="Arial"/>
                <a:ea typeface="Arial"/>
                <a:cs typeface="Arial"/>
                <a:sym typeface="Arial"/>
              </a:rPr>
              <a:t>watch</a:t>
            </a:r>
            <a:r>
              <a:rPr lang="fr" sz="2000"/>
              <a:t> : exécution périodique de commande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>
                <a:latin typeface="Arial"/>
                <a:ea typeface="Arial"/>
                <a:cs typeface="Arial"/>
                <a:sym typeface="Arial"/>
              </a:rPr>
              <a:t>dmesg</a:t>
            </a:r>
            <a:r>
              <a:rPr lang="fr" sz="2000"/>
              <a:t> : Cas particulier des logs du noyau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>
                <a:latin typeface="Arial"/>
                <a:ea typeface="Arial"/>
                <a:cs typeface="Arial"/>
                <a:sym typeface="Arial"/>
              </a:rPr>
              <a:t>last</a:t>
            </a:r>
            <a:r>
              <a:rPr lang="fr" sz="2000"/>
              <a:t>,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lastb</a:t>
            </a:r>
            <a:r>
              <a:rPr lang="fr" sz="2000"/>
              <a:t> : Cas particulier login/out utilisateurs et échec</a:t>
            </a:r>
            <a:endParaRPr sz="2000"/>
          </a:p>
        </p:txBody>
      </p:sp>
      <p:sp>
        <p:nvSpPr>
          <p:cNvPr id="309" name="Google Shape;309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logs à la sauce systemd</a:t>
            </a:r>
            <a:endParaRPr/>
          </a:p>
        </p:txBody>
      </p:sp>
      <p:sp>
        <p:nvSpPr>
          <p:cNvPr id="315" name="Google Shape;315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316" name="Google Shape;316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Systemd</a:t>
            </a:r>
            <a:endParaRPr sz="3700"/>
          </a:p>
        </p:txBody>
      </p:sp>
      <p:sp>
        <p:nvSpPr>
          <p:cNvPr id="317" name="Google Shape;317;p47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Systemd propose lui aussi un système de journalisation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Stockage au format binaire (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/run/systemd/journal</a:t>
            </a:r>
            <a:r>
              <a:rPr lang="fr" sz="2000"/>
              <a:t>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Outil de consultation :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journalctl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fr" sz="2000"/>
              <a:t>Mécanisme de rotation interne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Peut transmettre à syslog (compatibilité)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18" name="Google Shape;318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 d'aide à l'analyse</a:t>
            </a:r>
            <a:endParaRPr/>
          </a:p>
        </p:txBody>
      </p:sp>
      <p:sp>
        <p:nvSpPr>
          <p:cNvPr id="324" name="Google Shape;324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325" name="Google Shape;325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Analyse de logs</a:t>
            </a:r>
            <a:endParaRPr sz="3700"/>
          </a:p>
        </p:txBody>
      </p:sp>
      <p:sp>
        <p:nvSpPr>
          <p:cNvPr id="326" name="Google Shape;326;p48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Pour automatiser le traitement des logs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 u="sng">
                <a:solidFill>
                  <a:schemeClr val="hlink"/>
                </a:solidFill>
                <a:hlinkClick r:id="rId3"/>
              </a:rPr>
              <a:t>logwatch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 u="sng">
                <a:solidFill>
                  <a:schemeClr val="hlink"/>
                </a:solidFill>
                <a:hlinkClick r:id="rId4"/>
              </a:rPr>
              <a:t>Graylog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 u="sng">
                <a:solidFill>
                  <a:schemeClr val="hlink"/>
                </a:solidFill>
                <a:hlinkClick r:id="rId5"/>
              </a:rPr>
              <a:t>LogAnalyzer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En allant plus loin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Outils de supervision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 u="sng">
                <a:solidFill>
                  <a:schemeClr val="hlink"/>
                </a:solidFill>
                <a:hlinkClick r:id="rId6"/>
              </a:rPr>
              <a:t>SIEM - Security Information and Event Management</a:t>
            </a:r>
            <a:r>
              <a:rPr lang="fr" sz="2000"/>
              <a:t> et HIDS</a:t>
            </a:r>
            <a:endParaRPr sz="2000"/>
          </a:p>
        </p:txBody>
      </p:sp>
      <p:sp>
        <p:nvSpPr>
          <p:cNvPr id="327" name="Google Shape;32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Windows </a:t>
            </a:r>
            <a:endParaRPr/>
          </a:p>
        </p:txBody>
      </p:sp>
      <p:sp>
        <p:nvSpPr>
          <p:cNvPr id="333" name="Google Shape;333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journalisation des </a:t>
            </a:r>
            <a:r>
              <a:rPr lang="fr"/>
              <a:t>événements</a:t>
            </a:r>
            <a:endParaRPr/>
          </a:p>
        </p:txBody>
      </p:sp>
      <p:sp>
        <p:nvSpPr>
          <p:cNvPr id="339" name="Google Shape;339;p5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Windows</a:t>
            </a:r>
            <a:endParaRPr/>
          </a:p>
        </p:txBody>
      </p:sp>
      <p:sp>
        <p:nvSpPr>
          <p:cNvPr id="340" name="Google Shape;340;p5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Observateur </a:t>
            </a:r>
            <a:r>
              <a:rPr lang="fr" sz="3700"/>
              <a:t>d'événements</a:t>
            </a:r>
            <a:endParaRPr sz="3700"/>
          </a:p>
        </p:txBody>
      </p:sp>
      <p:sp>
        <p:nvSpPr>
          <p:cNvPr id="341" name="Google Shape;341;p50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</a:t>
            </a:r>
            <a:r>
              <a:rPr b="1" lang="fr" sz="2000"/>
              <a:t>’observateur d’événements</a:t>
            </a:r>
            <a:r>
              <a:rPr lang="fr" sz="2000"/>
              <a:t> (</a:t>
            </a:r>
            <a:r>
              <a:rPr i="1" lang="fr" sz="2000"/>
              <a:t>event viewer</a:t>
            </a:r>
            <a:r>
              <a:rPr lang="fr" sz="2000"/>
              <a:t>) est le journal dans lequel toute l’activité de Windows est enregistrée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Information simple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Enregistrement d’erreurs de fonctionnalités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est nativement disponible sur les OS serveurs et clients.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Les fichiers de log sont dans </a:t>
            </a:r>
            <a:r>
              <a:rPr b="1" lang="fr" sz="2000"/>
              <a:t>C:\Windows\System32\winevt\Logs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 partir d’une console on peut avoir accès aux </a:t>
            </a:r>
            <a:r>
              <a:rPr lang="fr" sz="2000"/>
              <a:t>événements</a:t>
            </a:r>
            <a:r>
              <a:rPr lang="fr" sz="2000"/>
              <a:t> locaux ou distants.</a:t>
            </a:r>
            <a:endParaRPr sz="2000"/>
          </a:p>
        </p:txBody>
      </p:sp>
      <p:sp>
        <p:nvSpPr>
          <p:cNvPr id="342" name="Google Shape;34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y accéder</a:t>
            </a:r>
            <a:endParaRPr/>
          </a:p>
        </p:txBody>
      </p:sp>
      <p:sp>
        <p:nvSpPr>
          <p:cNvPr id="348" name="Google Shape;348;p5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Windows</a:t>
            </a:r>
            <a:endParaRPr/>
          </a:p>
        </p:txBody>
      </p:sp>
      <p:sp>
        <p:nvSpPr>
          <p:cNvPr id="349" name="Google Shape;349;p5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Accès à l’event viewer</a:t>
            </a:r>
            <a:endParaRPr sz="3700"/>
          </a:p>
        </p:txBody>
      </p:sp>
      <p:sp>
        <p:nvSpPr>
          <p:cNvPr id="350" name="Google Shape;350;p51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Touche Windows + 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Commande </a:t>
            </a:r>
            <a:r>
              <a:rPr b="1" lang="fr" sz="2000"/>
              <a:t>eventvwr</a:t>
            </a:r>
            <a:r>
              <a:rPr lang="fr" sz="2000"/>
              <a:t> dans une console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Icône “Observateur </a:t>
            </a:r>
            <a:r>
              <a:rPr lang="fr" sz="2000"/>
              <a:t>d'événements"</a:t>
            </a:r>
            <a:r>
              <a:rPr lang="fr" sz="2000"/>
              <a:t> dans les outils d’administration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Lien “Event viewer” dans le Server Manager (serveur)</a:t>
            </a:r>
            <a:endParaRPr sz="2000"/>
          </a:p>
        </p:txBody>
      </p:sp>
      <p:sp>
        <p:nvSpPr>
          <p:cNvPr id="351" name="Google Shape;351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différentes informations</a:t>
            </a:r>
            <a:endParaRPr/>
          </a:p>
        </p:txBody>
      </p:sp>
      <p:sp>
        <p:nvSpPr>
          <p:cNvPr id="357" name="Google Shape;357;p5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Windows</a:t>
            </a:r>
            <a:endParaRPr/>
          </a:p>
        </p:txBody>
      </p:sp>
      <p:sp>
        <p:nvSpPr>
          <p:cNvPr id="358" name="Google Shape;358;p5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Contenu</a:t>
            </a:r>
            <a:endParaRPr sz="3700"/>
          </a:p>
        </p:txBody>
      </p:sp>
      <p:sp>
        <p:nvSpPr>
          <p:cNvPr id="359" name="Google Shape;359;p52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Les journaux sont répartis en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Affichages personnalisés ⇒ création de vues personnalisées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Journaux Windows ⇒ OS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Journaux des applications et des services ⇒ Applicatifs et autres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Abonnements ⇒ centralisation des logs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On trouvera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Les erreurs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Les messages d’informations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Les alertes</a:t>
            </a:r>
            <a:endParaRPr sz="2000"/>
          </a:p>
        </p:txBody>
      </p:sp>
      <p:sp>
        <p:nvSpPr>
          <p:cNvPr id="360" name="Google Shape;360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La criticité</a:t>
            </a:r>
            <a:endParaRPr/>
          </a:p>
        </p:txBody>
      </p:sp>
      <p:sp>
        <p:nvSpPr>
          <p:cNvPr id="366" name="Google Shape;366;p5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Windows</a:t>
            </a:r>
            <a:endParaRPr/>
          </a:p>
        </p:txBody>
      </p:sp>
      <p:sp>
        <p:nvSpPr>
          <p:cNvPr id="367" name="Google Shape;367;p53"/>
          <p:cNvSpPr txBox="1"/>
          <p:nvPr>
            <p:ph idx="2" type="title"/>
          </p:nvPr>
        </p:nvSpPr>
        <p:spPr>
          <a:xfrm>
            <a:off x="260925" y="1014850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Niveau de criticité et event ID</a:t>
            </a:r>
            <a:endParaRPr sz="3700"/>
          </a:p>
        </p:txBody>
      </p:sp>
      <p:sp>
        <p:nvSpPr>
          <p:cNvPr id="368" name="Google Shape;368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9" name="Google Shape;369;p53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y a 3 niveau de criticité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High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Medium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Low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L’event ID est le code du type </a:t>
            </a:r>
            <a:r>
              <a:rPr lang="fr" sz="2000"/>
              <a:t>d'événement.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Exemple d’ID</a:t>
            </a:r>
            <a:endParaRPr/>
          </a:p>
        </p:txBody>
      </p:sp>
      <p:sp>
        <p:nvSpPr>
          <p:cNvPr id="375" name="Google Shape;375;p5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Windows</a:t>
            </a:r>
            <a:endParaRPr/>
          </a:p>
        </p:txBody>
      </p:sp>
      <p:sp>
        <p:nvSpPr>
          <p:cNvPr id="376" name="Google Shape;376;p54"/>
          <p:cNvSpPr txBox="1"/>
          <p:nvPr>
            <p:ph idx="2" type="title"/>
          </p:nvPr>
        </p:nvSpPr>
        <p:spPr>
          <a:xfrm>
            <a:off x="211200" y="872775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Quelques event ID </a:t>
            </a:r>
            <a:r>
              <a:rPr lang="fr" sz="3700"/>
              <a:t>intéressant</a:t>
            </a:r>
            <a:endParaRPr sz="3700"/>
          </a:p>
        </p:txBody>
      </p:sp>
      <p:sp>
        <p:nvSpPr>
          <p:cNvPr id="377" name="Google Shape;377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8" name="Google Shape;378;p54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4624 : logon normal avec succès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4625 : logon avec erreur de connexion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4740 : compte </a:t>
            </a:r>
            <a:r>
              <a:rPr lang="fr" sz="2000"/>
              <a:t>verrouillé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4728 : ajout d’un utilisateur à un groupe de sécurité global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4732 : </a:t>
            </a:r>
            <a:r>
              <a:rPr lang="fr" sz="2000"/>
              <a:t>ajout d’un utilisateur à un groupe de sécurité local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4756 : </a:t>
            </a:r>
            <a:r>
              <a:rPr lang="fr" sz="2000"/>
              <a:t>ajout d’un utilisateur à un groupe de sécurité universel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4663 : tentative d’accès à des objets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1102 : suppression des journaux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610800" y="1178725"/>
            <a:ext cx="7983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1 -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3"/>
              </a:rPr>
              <a:t>Introduction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2 -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4"/>
              </a:rPr>
              <a:t>Journalisation GNU/Linux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3 -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5"/>
              </a:rPr>
              <a:t>Journalisation Windows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parsing</a:t>
            </a:r>
            <a:endParaRPr/>
          </a:p>
        </p:txBody>
      </p:sp>
      <p:sp>
        <p:nvSpPr>
          <p:cNvPr id="384" name="Google Shape;384;p5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</a:t>
            </a:r>
            <a:r>
              <a:rPr lang="fr">
                <a:solidFill>
                  <a:schemeClr val="lt1"/>
                </a:solidFill>
              </a:rPr>
              <a:t>Windows</a:t>
            </a:r>
            <a:endParaRPr/>
          </a:p>
        </p:txBody>
      </p:sp>
      <p:sp>
        <p:nvSpPr>
          <p:cNvPr id="385" name="Google Shape;385;p5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Analyse de logs</a:t>
            </a:r>
            <a:endParaRPr sz="3700"/>
          </a:p>
        </p:txBody>
      </p:sp>
      <p:sp>
        <p:nvSpPr>
          <p:cNvPr id="386" name="Google Shape;386;p55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En plus des outils d’analyse de logs, on est parfois obligé de faire du </a:t>
            </a:r>
            <a:r>
              <a:rPr b="1" lang="fr" sz="2000"/>
              <a:t>parsing</a:t>
            </a:r>
            <a:r>
              <a:rPr lang="fr" sz="2000"/>
              <a:t> de log (analyse de contenu de logs).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Les </a:t>
            </a:r>
            <a:r>
              <a:rPr b="1" lang="fr" sz="2000"/>
              <a:t>regex</a:t>
            </a:r>
            <a:r>
              <a:rPr lang="fr" sz="2000"/>
              <a:t> (expressions régulières) peuvent aider à l’automatisation du parsing de logs.</a:t>
            </a:r>
            <a:endParaRPr sz="2000"/>
          </a:p>
        </p:txBody>
      </p:sp>
      <p:sp>
        <p:nvSpPr>
          <p:cNvPr id="387" name="Google Shape;387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En 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3" name="Google Shape;393;p56"/>
          <p:cNvSpPr txBox="1"/>
          <p:nvPr/>
        </p:nvSpPr>
        <p:spPr>
          <a:xfrm>
            <a:off x="610800" y="1178725"/>
            <a:ext cx="7983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Les journaux sont les yeux des admin sur l'activité de leur SI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Apprendre et les lire est indispensable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Organiser leur collecte et leur stockage pour ne pas les perdre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4" name="Google Shape;394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5" name="Google Shape;395;p56"/>
          <p:cNvSpPr txBox="1"/>
          <p:nvPr/>
        </p:nvSpPr>
        <p:spPr>
          <a:xfrm>
            <a:off x="580500" y="3377150"/>
            <a:ext cx="7983000" cy="1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Principes, outils et protocole de supervision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Analyse de logs :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HIDS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Outils SIEM &amp;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SOC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6" name="Google Shape;396;p56"/>
          <p:cNvSpPr txBox="1"/>
          <p:nvPr/>
        </p:nvSpPr>
        <p:spPr>
          <a:xfrm>
            <a:off x="1382325" y="270100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Pour aller plus loin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Semer des miettes</a:t>
            </a:r>
            <a:endParaRPr/>
          </a:p>
        </p:txBody>
      </p:sp>
      <p:sp>
        <p:nvSpPr>
          <p:cNvPr id="164" name="Google Shape;164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5" name="Google Shape;165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journaux</a:t>
            </a:r>
            <a:endParaRPr sz="3700"/>
          </a:p>
        </p:txBody>
      </p:sp>
      <p:sp>
        <p:nvSpPr>
          <p:cNvPr id="166" name="Google Shape;166;p30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Les applications (surtout serveurs) et les systèmes d'exploitations enregistrent des traces de leur activité.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=&gt; Journaux </a:t>
            </a:r>
            <a:r>
              <a:rPr lang="fr" sz="2000"/>
              <a:t>d'événements ou </a:t>
            </a:r>
            <a:r>
              <a:rPr i="1" lang="fr" sz="2000"/>
              <a:t>logs</a:t>
            </a:r>
            <a:r>
              <a:rPr lang="fr" sz="2000"/>
              <a:t>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Ces journaux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peuvent prendre différentes formes (fichiers, base de données);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peuvent avoir différents formats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=&gt; Choix des développeurs de l'application</a:t>
            </a:r>
            <a:endParaRPr sz="2000"/>
          </a:p>
        </p:txBody>
      </p:sp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Suivre des traces</a:t>
            </a:r>
            <a:endParaRPr/>
          </a:p>
        </p:txBody>
      </p:sp>
      <p:sp>
        <p:nvSpPr>
          <p:cNvPr id="173" name="Google Shape;173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74" name="Google Shape;174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Usage des logs</a:t>
            </a:r>
            <a:endParaRPr sz="3700"/>
          </a:p>
        </p:txBody>
      </p:sp>
      <p:sp>
        <p:nvSpPr>
          <p:cNvPr id="175" name="Google Shape;175;p31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Pour les développeurs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Découvrir les causes d'un bug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Pour les administrateurs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Comprendre les dysfonctionnements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Analyser l'utilisation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Pour la cybersécurité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Voir des tentatives d'intrusion</a:t>
            </a:r>
            <a:endParaRPr sz="2000"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Remonter dans le temps</a:t>
            </a:r>
            <a:endParaRPr/>
          </a:p>
        </p:txBody>
      </p:sp>
      <p:sp>
        <p:nvSpPr>
          <p:cNvPr id="182" name="Google Shape;182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83" name="Google Shape;183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Historique</a:t>
            </a:r>
            <a:endParaRPr sz="3700"/>
          </a:p>
        </p:txBody>
      </p:sp>
      <p:sp>
        <p:nvSpPr>
          <p:cNvPr id="184" name="Google Shape;184;p32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Idéalement : les journaux de chaque application devraient être </a:t>
            </a:r>
            <a:r>
              <a:rPr lang="fr" sz="2000"/>
              <a:t>complètement</a:t>
            </a:r>
            <a:r>
              <a:rPr lang="fr" sz="2000"/>
              <a:t> analysés en temps réel…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Dans la pratique, il est nécessaire de conserver de l'historique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Permettre l'analyse </a:t>
            </a:r>
            <a:r>
              <a:rPr lang="fr" sz="2000"/>
              <a:t>d'événements</a:t>
            </a:r>
            <a:r>
              <a:rPr lang="fr" sz="2000"/>
              <a:t> passés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Faire des déductions sur une suite </a:t>
            </a:r>
            <a:r>
              <a:rPr lang="fr" sz="2000"/>
              <a:t>d'événements</a:t>
            </a:r>
            <a:r>
              <a:rPr lang="fr" sz="2000"/>
              <a:t> pas nécessairement consécutifs</a:t>
            </a:r>
            <a:endParaRPr sz="2000"/>
          </a:p>
        </p:txBody>
      </p:sp>
      <p:sp>
        <p:nvSpPr>
          <p:cNvPr id="185" name="Google Shape;18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informations importantes ?</a:t>
            </a:r>
            <a:endParaRPr/>
          </a:p>
        </p:txBody>
      </p:sp>
      <p:sp>
        <p:nvSpPr>
          <p:cNvPr id="191" name="Google Shape;191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92" name="Google Shape;192;p3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Pertinence</a:t>
            </a:r>
            <a:endParaRPr sz="3700"/>
          </a:p>
        </p:txBody>
      </p:sp>
      <p:sp>
        <p:nvSpPr>
          <p:cNvPr id="193" name="Google Shape;193;p33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Quelles sont les informations pertinentes à journaliser ?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Dépend de l'usage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Ex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Analyse cybersécurité : échecs de connexion, requêtes invalides…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Administrateur : anomalies de fonctionnement, pannes…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Besoin de catégoriser les informations et ajuster le niveau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problème de place</a:t>
            </a:r>
            <a:endParaRPr/>
          </a:p>
        </p:txBody>
      </p:sp>
      <p:sp>
        <p:nvSpPr>
          <p:cNvPr id="200" name="Google Shape;200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01" name="Google Shape;201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Stockage &amp; archivage</a:t>
            </a:r>
            <a:endParaRPr sz="3700"/>
          </a:p>
        </p:txBody>
      </p:sp>
      <p:sp>
        <p:nvSpPr>
          <p:cNvPr id="202" name="Google Shape;202;p34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Enregistrement de "toute" l'activité peut vite prendre beaucoup de place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Surtout en cas de </a:t>
            </a:r>
            <a:r>
              <a:rPr lang="fr" sz="2000"/>
              <a:t>dysfonctionnement</a:t>
            </a:r>
            <a:r>
              <a:rPr lang="fr" sz="2000"/>
              <a:t> =&gt; emballement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La conservation de l'historique est un compromis avec les capacités de stockage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Utilisation de techniques d'archivage et de compression</a:t>
            </a:r>
            <a:endParaRPr sz="2000"/>
          </a:p>
        </p:txBody>
      </p:sp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