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</p:sldIdLst>
  <p:sldSz cy="13716000" cx="24384000"/>
  <p:notesSz cx="6858000" cy="9144000"/>
  <p:embeddedFontLst>
    <p:embeddedFont>
      <p:font typeface="Montserrat SemiBold"/>
      <p:regular r:id="rId48"/>
      <p:bold r:id="rId49"/>
      <p:italic r:id="rId50"/>
      <p:boldItalic r:id="rId51"/>
    </p:embeddedFont>
    <p:embeddedFont>
      <p:font typeface="Proxima Nova"/>
      <p:regular r:id="rId52"/>
      <p:bold r:id="rId53"/>
      <p:italic r:id="rId54"/>
      <p:boldItalic r:id="rId55"/>
    </p:embeddedFont>
    <p:embeddedFont>
      <p:font typeface="Montserrat Medium"/>
      <p:regular r:id="rId56"/>
      <p:bold r:id="rId57"/>
      <p:italic r:id="rId58"/>
      <p:boldItalic r:id="rId59"/>
    </p:embeddedFont>
    <p:embeddedFont>
      <p:font typeface="Helvetica Neue"/>
      <p:regular r:id="rId60"/>
      <p:bold r:id="rId61"/>
      <p:italic r:id="rId62"/>
      <p:boldItalic r:id="rId63"/>
    </p:embeddedFont>
    <p:embeddedFont>
      <p:font typeface="Montserrat ExtraBold"/>
      <p:bold r:id="rId64"/>
      <p:boldItalic r:id="rId6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MontserratSemiBold-regular.fntdata"/><Relationship Id="rId47" Type="http://schemas.openxmlformats.org/officeDocument/2006/relationships/slide" Target="slides/slide43.xml"/><Relationship Id="rId49" Type="http://schemas.openxmlformats.org/officeDocument/2006/relationships/font" Target="fonts/MontserratSemiBold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HelveticaNeue-italic.fntdata"/><Relationship Id="rId61" Type="http://schemas.openxmlformats.org/officeDocument/2006/relationships/font" Target="fonts/HelveticaNeue-bold.fntdata"/><Relationship Id="rId20" Type="http://schemas.openxmlformats.org/officeDocument/2006/relationships/slide" Target="slides/slide16.xml"/><Relationship Id="rId64" Type="http://schemas.openxmlformats.org/officeDocument/2006/relationships/font" Target="fonts/MontserratExtraBold-bold.fntdata"/><Relationship Id="rId63" Type="http://schemas.openxmlformats.org/officeDocument/2006/relationships/font" Target="fonts/HelveticaNeue-boldItalic.fntdata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65" Type="http://schemas.openxmlformats.org/officeDocument/2006/relationships/font" Target="fonts/MontserratExtraBold-boldItalic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60" Type="http://schemas.openxmlformats.org/officeDocument/2006/relationships/font" Target="fonts/HelveticaNeue-regular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MontserratSemiBold-boldItalic.fntdata"/><Relationship Id="rId50" Type="http://schemas.openxmlformats.org/officeDocument/2006/relationships/font" Target="fonts/MontserratSemiBold-italic.fntdata"/><Relationship Id="rId53" Type="http://schemas.openxmlformats.org/officeDocument/2006/relationships/font" Target="fonts/ProximaNova-bold.fntdata"/><Relationship Id="rId52" Type="http://schemas.openxmlformats.org/officeDocument/2006/relationships/font" Target="fonts/ProximaNova-regular.fntdata"/><Relationship Id="rId11" Type="http://schemas.openxmlformats.org/officeDocument/2006/relationships/slide" Target="slides/slide7.xml"/><Relationship Id="rId55" Type="http://schemas.openxmlformats.org/officeDocument/2006/relationships/font" Target="fonts/ProximaNova-boldItalic.fntdata"/><Relationship Id="rId10" Type="http://schemas.openxmlformats.org/officeDocument/2006/relationships/slide" Target="slides/slide6.xml"/><Relationship Id="rId54" Type="http://schemas.openxmlformats.org/officeDocument/2006/relationships/font" Target="fonts/ProximaNova-italic.fntdata"/><Relationship Id="rId13" Type="http://schemas.openxmlformats.org/officeDocument/2006/relationships/slide" Target="slides/slide9.xml"/><Relationship Id="rId57" Type="http://schemas.openxmlformats.org/officeDocument/2006/relationships/font" Target="fonts/MontserratMedium-bold.fntdata"/><Relationship Id="rId12" Type="http://schemas.openxmlformats.org/officeDocument/2006/relationships/slide" Target="slides/slide8.xml"/><Relationship Id="rId56" Type="http://schemas.openxmlformats.org/officeDocument/2006/relationships/font" Target="fonts/MontserratMedium-regular.fntdata"/><Relationship Id="rId15" Type="http://schemas.openxmlformats.org/officeDocument/2006/relationships/slide" Target="slides/slide11.xml"/><Relationship Id="rId59" Type="http://schemas.openxmlformats.org/officeDocument/2006/relationships/font" Target="fonts/MontserratMedium-boldItalic.fntdata"/><Relationship Id="rId14" Type="http://schemas.openxmlformats.org/officeDocument/2006/relationships/slide" Target="slides/slide10.xml"/><Relationship Id="rId58" Type="http://schemas.openxmlformats.org/officeDocument/2006/relationships/font" Target="fonts/MontserratMedium-italic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228600" lvl="5" marL="27432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228600" lvl="6" marL="32004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228600" lvl="7" marL="36576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228600" lvl="8" marL="4114800" marR="0" rtl="0" algn="l">
              <a:lnSpc>
                <a:spcPct val="117999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200" u="none" cap="none" strike="noStrike"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2560b0b43_0_1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222560b0b43_0_1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1eff18e26_0_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g221eff18e26_0_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2118add379_0_2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g22118add379_0_2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2118add379_0_2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22118add379_0_2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21eff18e26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21eff18e26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2118add379_0_2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g22118add379_0_2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221eff18e26_0_9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g221eff18e26_0_9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2118add379_0_25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9" name="Google Shape;309;g22118add379_0_25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22560b0b43_0_1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222560b0b43_0_1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22560b0b43_0_1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g222560b0b43_0_1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22560b0b43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7" name="Google Shape;357;g222560b0b43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22560b0b43_0_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3" name="Google Shape;373;g222560b0b43_0_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222560b0b43_0_3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9" name="Google Shape;389;g222560b0b43_0_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22560b0b43_0_4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5" name="Google Shape;405;g222560b0b43_0_4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221eff18e26_0_10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1" name="Google Shape;421;g221eff18e26_0_10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222560b0b43_0_1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g222560b0b43_0_1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g222984668e0_0_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7" name="Google Shape;477;g222984668e0_0_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2118add379_0_26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0" name="Google Shape;530;g22118add379_0_26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6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2118add379_0_27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g22118add379_0_27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22118add379_0_30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2118add379_0_30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08943cf773_0_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g208943cf773_0_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g221eff18e26_0_3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0" name="Google Shape;570;g221eff18e26_0_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222560b0b43_0_6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Option sur les clients de messagerie : “</a:t>
            </a:r>
            <a:r>
              <a:rPr lang="en-US"/>
              <a:t>conserver une copie des messages sur le serveur”</a:t>
            </a:r>
            <a:endParaRPr/>
          </a:p>
        </p:txBody>
      </p:sp>
      <p:sp>
        <p:nvSpPr>
          <p:cNvPr id="586" name="Google Shape;586;g222560b0b43_0_6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3" name="Shape 6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Google Shape;614;g22118add379_0_28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5" name="Google Shape;615;g22118add379_0_28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221eff18e26_0_4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g221eff18e26_0_4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5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222560b0b43_0_9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7" name="Google Shape;647;g222560b0b43_0_9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g2ac3bc7a7a0_0_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g2ac3bc7a7a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3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221eff18e26_0_6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5" name="Google Shape;705;g221eff18e26_0_6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9" name="Shape 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0" name="Google Shape;720;g22118add379_0_3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1" name="Google Shape;721;g22118add379_0_3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g22118add379_0_3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9" name="Google Shape;729;g22118add379_0_3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22118add379_0_34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g22118add379_0_34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118add379_0_9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22118add379_0_9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2118add379_0_35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1" name="Google Shape;761;g22118add379_0_35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2118add379_0_37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g22118add379_0_37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2118add379_0_38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g22118add379_0_38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132df09322_0_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2132df09322_0_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118add379_0_17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g22118add379_0_17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118add379_0_18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g22118add379_0_18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118add379_0_20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g22118add379_0_20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1eff18e26_0_7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g221eff18e26_0_7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body"/>
          </p:nvPr>
        </p:nvSpPr>
        <p:spPr>
          <a:xfrm>
            <a:off x="1201340" y="11859862"/>
            <a:ext cx="219711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type="title"/>
          </p:nvPr>
        </p:nvSpPr>
        <p:spPr>
          <a:xfrm>
            <a:off x="1206496" y="2574991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2" name="Google Shape;12;p2"/>
          <p:cNvSpPr txBox="1"/>
          <p:nvPr>
            <p:ph idx="2" type="body"/>
          </p:nvPr>
        </p:nvSpPr>
        <p:spPr>
          <a:xfrm>
            <a:off x="1201342" y="7223190"/>
            <a:ext cx="219711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éclaration">
  <p:cSld name="Déclara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1"/>
          <p:cNvSpPr txBox="1"/>
          <p:nvPr>
            <p:ph idx="1" type="body"/>
          </p:nvPr>
        </p:nvSpPr>
        <p:spPr>
          <a:xfrm>
            <a:off x="1206500" y="4920843"/>
            <a:ext cx="21971100" cy="38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ait important">
  <p:cSld name="Fait importan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/>
          <p:nvPr>
            <p:ph idx="1" type="body"/>
          </p:nvPr>
        </p:nvSpPr>
        <p:spPr>
          <a:xfrm>
            <a:off x="1206500" y="1075927"/>
            <a:ext cx="21971100" cy="7241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indent="-228600" lvl="0" marL="4572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1pPr>
            <a:lvl2pPr indent="-228600" lvl="1" marL="9144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2pPr>
            <a:lvl3pPr indent="-228600" lvl="2" marL="13716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3pPr>
            <a:lvl4pPr indent="-228600" lvl="3" marL="18288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4pPr>
            <a:lvl5pPr indent="-228600" lvl="4" marL="228600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0"/>
              <a:buFont typeface="Helvetica Neue"/>
              <a:buNone/>
              <a:defRPr b="1" sz="250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6" name="Google Shape;56;p12"/>
          <p:cNvSpPr txBox="1"/>
          <p:nvPr>
            <p:ph idx="2" type="body"/>
          </p:nvPr>
        </p:nvSpPr>
        <p:spPr>
          <a:xfrm>
            <a:off x="1206500" y="8262180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tion">
  <p:cSld name="Citation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idx="1" type="body"/>
          </p:nvPr>
        </p:nvSpPr>
        <p:spPr>
          <a:xfrm>
            <a:off x="2430025" y="10675453"/>
            <a:ext cx="202002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0" name="Google Shape;60;p13"/>
          <p:cNvSpPr txBox="1"/>
          <p:nvPr>
            <p:ph idx="2" type="body"/>
          </p:nvPr>
        </p:nvSpPr>
        <p:spPr>
          <a:xfrm>
            <a:off x="1753923" y="4939860"/>
            <a:ext cx="20876100" cy="38364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228600" lvl="2" marL="1371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228600" lvl="3" marL="1828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228600" lvl="4" marL="22860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sz="8500"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61" name="Google Shape;61;p1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 photos">
  <p:cSld name="3 photos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/>
          <p:nvPr>
            <p:ph idx="2" type="pic"/>
          </p:nvPr>
        </p:nvSpPr>
        <p:spPr>
          <a:xfrm>
            <a:off x="15760700" y="1016000"/>
            <a:ext cx="7439100" cy="5949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4"/>
          <p:cNvSpPr/>
          <p:nvPr>
            <p:ph idx="3" type="pic"/>
          </p:nvPr>
        </p:nvSpPr>
        <p:spPr>
          <a:xfrm>
            <a:off x="13500100" y="3978275"/>
            <a:ext cx="10439400" cy="121503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4"/>
          <p:cNvSpPr/>
          <p:nvPr>
            <p:ph idx="4" type="pic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hoto">
  <p:cSld name="Photo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/>
          <p:nvPr>
            <p:ph idx="2" type="pic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  <a:noFill/>
          <a:ln>
            <a:noFill/>
          </a:ln>
        </p:spPr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None/>
              <a:defRPr>
                <a:solidFill>
                  <a:srgbClr val="FFFFFF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ierge">
  <p:cSld name="Vierge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hoto" type="tx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>
            <p:ph idx="2" type="pic"/>
          </p:nvPr>
        </p:nvSpPr>
        <p:spPr>
          <a:xfrm>
            <a:off x="-1155700" y="-1295400"/>
            <a:ext cx="26746200" cy="16018800"/>
          </a:xfrm>
          <a:prstGeom prst="rect">
            <a:avLst/>
          </a:prstGeom>
          <a:noFill/>
          <a:ln>
            <a:noFill/>
          </a:ln>
        </p:spPr>
      </p:sp>
      <p:sp>
        <p:nvSpPr>
          <p:cNvPr id="16" name="Google Shape;16;p3"/>
          <p:cNvSpPr txBox="1"/>
          <p:nvPr>
            <p:ph type="title"/>
          </p:nvPr>
        </p:nvSpPr>
        <p:spPr>
          <a:xfrm>
            <a:off x="1206500" y="71247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sz="11600"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body"/>
          </p:nvPr>
        </p:nvSpPr>
        <p:spPr>
          <a:xfrm>
            <a:off x="1207690" y="1106137"/>
            <a:ext cx="21968700" cy="6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Helvetica Neue"/>
              <a:buNone/>
              <a:defRPr b="1" sz="36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body"/>
          </p:nvPr>
        </p:nvSpPr>
        <p:spPr>
          <a:xfrm>
            <a:off x="1206500" y="11609910"/>
            <a:ext cx="21971100" cy="11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tre titre et photo">
  <p:cSld name="Autre titre et photo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/>
          <p:nvPr>
            <p:ph idx="2" type="pic"/>
          </p:nvPr>
        </p:nvSpPr>
        <p:spPr>
          <a:xfrm>
            <a:off x="10972800" y="-203200"/>
            <a:ext cx="12144900" cy="14135100"/>
          </a:xfrm>
          <a:prstGeom prst="rect">
            <a:avLst/>
          </a:prstGeom>
          <a:noFill/>
          <a:ln>
            <a:noFill/>
          </a:ln>
        </p:spPr>
      </p:sp>
      <p:sp>
        <p:nvSpPr>
          <p:cNvPr id="22" name="Google Shape;22;p4"/>
          <p:cNvSpPr txBox="1"/>
          <p:nvPr>
            <p:ph type="title"/>
          </p:nvPr>
        </p:nvSpPr>
        <p:spPr>
          <a:xfrm>
            <a:off x="1206500" y="1270000"/>
            <a:ext cx="9779100" cy="58824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1206500" y="7060576"/>
            <a:ext cx="9779100" cy="53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2286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2pPr>
            <a:lvl3pPr indent="-2286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3pPr>
            <a:lvl4pPr indent="-228600" lvl="3" marL="18288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4pPr>
            <a:lvl5pPr indent="-228600" lvl="4" marL="22860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et puces">
  <p:cSld name="Titre et puce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uces">
  <p:cSld name="Puce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, puces et photo">
  <p:cSld name="Titre, puces et phot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/>
          <p:nvPr>
            <p:ph idx="1" type="body"/>
          </p:nvPr>
        </p:nvSpPr>
        <p:spPr>
          <a:xfrm>
            <a:off x="1206500" y="2372962"/>
            <a:ext cx="9779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2" type="body"/>
          </p:nvPr>
        </p:nvSpPr>
        <p:spPr>
          <a:xfrm>
            <a:off x="1206500" y="4248504"/>
            <a:ext cx="9779100" cy="82566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369189" lvl="0" marL="457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36" name="Google Shape;36;p7"/>
          <p:cNvSpPr/>
          <p:nvPr>
            <p:ph idx="3" type="pic"/>
          </p:nvPr>
        </p:nvSpPr>
        <p:spPr>
          <a:xfrm>
            <a:off x="12192000" y="-407266"/>
            <a:ext cx="10917000" cy="14555700"/>
          </a:xfrm>
          <a:prstGeom prst="rect">
            <a:avLst/>
          </a:prstGeom>
          <a:noFill/>
          <a:ln>
            <a:noFill/>
          </a:ln>
        </p:spPr>
      </p:sp>
      <p:sp>
        <p:nvSpPr>
          <p:cNvPr id="37" name="Google Shape;37;p7"/>
          <p:cNvSpPr txBox="1"/>
          <p:nvPr>
            <p:ph type="title"/>
          </p:nvPr>
        </p:nvSpPr>
        <p:spPr>
          <a:xfrm>
            <a:off x="1206500" y="1079500"/>
            <a:ext cx="9779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">
  <p:cSld name="Sec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1206496" y="4533900"/>
            <a:ext cx="21971100" cy="46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600"/>
              <a:buFont typeface="Helvetica Neue"/>
              <a:buNone/>
              <a:defRPr b="0" sz="11600"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12001499" y="13085233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re seulement">
  <p:cSld name="Titre seuleme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 txBox="1"/>
          <p:nvPr>
            <p:ph type="title"/>
          </p:nvPr>
        </p:nvSpPr>
        <p:spPr>
          <a:xfrm>
            <a:off x="1206500" y="1079500"/>
            <a:ext cx="21971100" cy="14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4" name="Google Shape;44;p9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rdre du jour">
  <p:cSld name="Ordre du jou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type="title"/>
          </p:nvPr>
        </p:nvSpPr>
        <p:spPr>
          <a:xfrm>
            <a:off x="1206500" y="1079500"/>
            <a:ext cx="21971100" cy="14352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1pPr>
            <a:lvl2pPr lvl="1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" type="body"/>
          </p:nvPr>
        </p:nvSpPr>
        <p:spPr>
          <a:xfrm>
            <a:off x="1206500" y="2372962"/>
            <a:ext cx="21971100" cy="93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b="1" sz="5500"/>
            </a:lvl1pPr>
            <a:lvl2pPr indent="-369189" lvl="1" marL="914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2pPr>
            <a:lvl3pPr indent="-369189" lvl="2" marL="1371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3pPr>
            <a:lvl4pPr indent="-369189" lvl="3" marL="1828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4pPr>
            <a:lvl5pPr indent="-369189" lvl="4" marL="22860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2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1pPr>
            <a:lvl2pPr indent="-228600" lvl="1" marL="9144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2pPr>
            <a:lvl3pPr indent="-228600" lvl="2" marL="13716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3pPr>
            <a:lvl4pPr indent="-228600" lvl="3" marL="18288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4pPr>
            <a:lvl5pPr indent="-228600" lvl="4" marL="228600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5500"/>
              <a:buFont typeface="Helvetica Neue"/>
              <a:buNone/>
              <a:defRPr sz="5500"/>
            </a:lvl5pPr>
            <a:lvl6pPr indent="-369189" lvl="5" marL="27432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6pPr>
            <a:lvl7pPr indent="-369189" lvl="6" marL="32004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7pPr>
            <a:lvl8pPr indent="-369189" lvl="7" marL="3657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8pPr>
            <a:lvl9pPr indent="-369189" lvl="8" marL="41148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2214"/>
              <a:buChar char="•"/>
              <a:defRPr/>
            </a:lvl9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1pPr>
            <a:lvl2pPr indent="0" lvl="1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2pPr>
            <a:lvl3pPr indent="0" lvl="2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3pPr>
            <a:lvl4pPr indent="0" lvl="3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4pPr>
            <a:lvl5pPr indent="0" lvl="4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5pPr>
            <a:lvl6pPr indent="0" lvl="5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6pPr>
            <a:lvl7pPr indent="0" lvl="6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7pPr>
            <a:lvl8pPr indent="0" lvl="7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8pPr>
            <a:lvl9pPr indent="0" lvl="8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sz="1800">
                <a:solidFill>
                  <a:srgbClr val="000000"/>
                </a:solidFill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206500" y="1079500"/>
            <a:ext cx="21971100" cy="1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500"/>
              <a:buFont typeface="Helvetica Neue"/>
              <a:buNone/>
              <a:defRPr b="1" i="0" sz="85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206500" y="4248504"/>
            <a:ext cx="21971100" cy="825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>
            <a:lvl1pPr indent="-603504" lvl="0" marL="457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603504" lvl="1" marL="914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603504" lvl="2" marL="1371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603504" lvl="3" marL="1828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603504" lvl="4" marL="22860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603504" lvl="5" marL="27432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603504" lvl="6" marL="32004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603504" lvl="7" marL="36576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603503" lvl="8" marL="4114800" marR="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>
                <a:srgbClr val="000000"/>
              </a:buClr>
              <a:buSzPts val="5904"/>
              <a:buFont typeface="Helvetica Neue"/>
              <a:buChar char="•"/>
              <a:defRPr b="0" i="0" sz="4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12001499" y="13080999"/>
            <a:ext cx="3684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b" bIns="50800" lIns="50800" spcFirstLastPara="1" rIns="50800" wrap="square" tIns="50800">
            <a:spAutoFit/>
          </a:bodyPr>
          <a:lstStyle>
            <a:lvl1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0" lvl="1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0" lvl="2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0" lvl="3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0" lvl="4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0" lvl="5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0" lvl="6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0" lvl="7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0" lvl="8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  <a:defRPr b="0" i="0" sz="1800" u="none" cap="none" strike="noStrike">
                <a:solidFill>
                  <a:srgbClr val="000000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Relationship Id="rId4" Type="http://schemas.openxmlformats.org/officeDocument/2006/relationships/hyperlink" Target="mailto:bob@domaine1.fr" TargetMode="External"/><Relationship Id="rId5" Type="http://schemas.openxmlformats.org/officeDocument/2006/relationships/hyperlink" Target="mailto:alice@domaine2.fr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4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Relationship Id="rId4" Type="http://schemas.openxmlformats.org/officeDocument/2006/relationships/hyperlink" Target="https://www.cloudflare.com/fr-fr/learning/dns/dns-records/dns-mx-record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8.png"/><Relationship Id="rId6" Type="http://schemas.openxmlformats.org/officeDocument/2006/relationships/image" Target="../media/image5.png"/><Relationship Id="rId7" Type="http://schemas.openxmlformats.org/officeDocument/2006/relationships/hyperlink" Target="https://codecolibri.fr/acheminement-emails-smtp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2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4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4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7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2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hyperlink" Target="https://www.rfc-editor.org/rfc/rfc5322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/>
        </p:nvSpPr>
        <p:spPr>
          <a:xfrm>
            <a:off x="2933024" y="2977000"/>
            <a:ext cx="141504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La messagerie</a:t>
            </a:r>
            <a:endParaRPr sz="10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7" name="Google Shape;77;p17"/>
          <p:cNvSpPr txBox="1"/>
          <p:nvPr/>
        </p:nvSpPr>
        <p:spPr>
          <a:xfrm>
            <a:off x="2982037" y="8289239"/>
            <a:ext cx="9031500" cy="570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roxima Nova"/>
              <a:buNone/>
            </a:pPr>
            <a:r>
              <a:rPr lang="en-US" sz="3800">
                <a:latin typeface="Montserrat Medium"/>
                <a:ea typeface="Montserrat Medium"/>
                <a:cs typeface="Montserrat Medium"/>
                <a:sym typeface="Montserrat Medium"/>
              </a:rPr>
              <a:t>Un outil de communication</a:t>
            </a:r>
            <a:endParaRPr sz="3800"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descr="icone_wild_code_school.png"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40088" y="-2635269"/>
            <a:ext cx="14970072" cy="10921746"/>
          </a:xfrm>
          <a:prstGeom prst="rect">
            <a:avLst/>
          </a:prstGeom>
          <a:noFill/>
          <a:ln>
            <a:noFill/>
          </a:ln>
        </p:spPr>
      </p:pic>
      <p:sp>
        <p:nvSpPr>
          <p:cNvPr id="79" name="Google Shape;79;p1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07" name="Google Shape;20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8" name="Google Shape;208;p2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09" name="Google Shape;209;p2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10" name="Google Shape;210;p26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La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boîte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 aux lettres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électronique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1" name="Google Shape;211;p26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Où tout est rangé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12" name="Google Shape;212;p2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boîte aux lettres 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est la destination vers laquelle les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courriers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électroniques sont livrés et est identifiée par une adresse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est définie par la RFC 5322.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accès en Lecture/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Écriture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peuvent être mis en place sur une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 (partagée).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terme “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lettres” désigne à la fois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volume de stockage dédié localement ou distant (serveur)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entité conceptuelle qui ne concerne pas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nécessairement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le stockage de fichiers (RFC 5322)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13" name="Google Shape;213;p26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4" name="Google Shape;214;p2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p26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6" name="Google Shape;216;p26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7" name="Google Shape;217;p26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8" name="Google Shape;218;p26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23" name="Google Shape;22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4" name="Google Shape;224;p2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25" name="Google Shape;225;p2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26" name="Google Shape;226;p27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En entreprise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27" name="Google Shape;227;p27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Dans le milieu pro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28" name="Google Shape;228;p27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messagerie électronique est un des systèmes de communication de base en entreprise, l’autre étant le téléphone.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C’est un système critique qui doit être surveillé en continu.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général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le service de messagerie est accompagné d’autres fonctionnalités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Contacts partagés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des ressources (salles de réunion)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webmail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29" name="Google Shape;229;p27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0" name="Google Shape;230;p2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1" name="Google Shape;231;p27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2" name="Google Shape;232;p27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3" name="Google Shape;233;p27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34" name="Google Shape;234;p27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39" name="Google Shape;23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40" name="Google Shape;240;p2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41" name="Google Shape;241;p2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42" name="Google Shape;242;p28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messageries instantanées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43" name="Google Shape;243;p28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 chat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44" name="Google Shape;244;p28"/>
          <p:cNvSpPr txBox="1"/>
          <p:nvPr/>
        </p:nvSpPr>
        <p:spPr>
          <a:xfrm>
            <a:off x="5256425" y="3880725"/>
            <a:ext cx="18718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messagerie instantanée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(ou “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chat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”) est un système de communication en temps réel pour l’échange de messages de type texte.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messages sont envoyés et reçus immédiatement →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synchrone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⇒ communication rapide entre utilisateurs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Quelques exemples : WhatsApp, Slack, Skype, Messenger, 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45" name="Google Shape;245;p28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6" name="Google Shape;246;p2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7" name="Google Shape;247;p28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8" name="Google Shape;248;p28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9" name="Google Shape;249;p28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50" name="Google Shape;250;p28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55" name="Google Shape;25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6" name="Google Shape;256;p2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57" name="Google Shape;257;p2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58" name="Google Shape;258;p29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On-premises ou cloud ?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59" name="Google Shape;259;p29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Local ou distant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60" name="Google Shape;260;p2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On va distinguer 2 modes de déploiement et d’hébergement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On-premises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la messagerie est installée sur des serveurs locaux appartenant à l'entreprise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Achats, installation, configuration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Maintenance, gestion (sauvegarde, MAJ)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Mise en place d’une infrastructure réseau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Cloud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hébergée sur des serveurs distants gérés par un fournisseur de services cloud.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Pas d’achat, pas de gestion d’infrastructure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Accès depuis n’importe quel terminal autorisé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●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Dépendance d’un fournisseur cloud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1" name="Google Shape;261;p29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2" name="Google Shape;262;p2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29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4" name="Google Shape;264;p29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5" name="Google Shape;265;p29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66" name="Google Shape;266;p29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71" name="Google Shape;27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72" name="Google Shape;272;p3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73" name="Google Shape;273;p3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74" name="Google Shape;274;p30"/>
          <p:cNvSpPr txBox="1"/>
          <p:nvPr/>
        </p:nvSpPr>
        <p:spPr>
          <a:xfrm>
            <a:off x="946900" y="2610425"/>
            <a:ext cx="12788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Plusieurs noms pour les messages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75" name="Google Shape;275;p30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Selon la langue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276" name="Google Shape;276;p30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En France et dans les pays francophones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(ou e-mail),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ou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courriel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(origine québécoise)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courrier électronique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message électronique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les pays anglo-saxons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email (mail désigne le courrier postal)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la suite de ce cours, le courrier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sera désigné par “email”.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77" name="Google Shape;277;p30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8" name="Google Shape;278;p3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9" name="Google Shape;279;p30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0" name="Google Shape;280;p30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1" name="Google Shape;281;p30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82" name="Google Shape;282;p30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1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288" name="Google Shape;288;p31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89" name="Google Shape;289;p31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0" name="Google Shape;290;p31"/>
          <p:cNvSpPr txBox="1"/>
          <p:nvPr/>
        </p:nvSpPr>
        <p:spPr>
          <a:xfrm>
            <a:off x="2486075" y="1263650"/>
            <a:ext cx="7451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Clients et serveurs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295" name="Google Shape;295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6" name="Google Shape;296;p3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297" name="Google Shape;297;p3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298" name="Google Shape;298;p32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Glossaire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99" name="Google Shape;299;p32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Quelques termes utiles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00" name="Google Shape;300;p3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BAL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ou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BALE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acronyme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 “boîte aux lettres”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SMTP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protocole d’envoi des emails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POP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ou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IMAP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protocoles de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réception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des emails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MUA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User Agent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client de messagerie (logiciel client)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MSA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Submission Agent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composant qui accepte les emails du MUA et les transmets au MTA pour livraison.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MTA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Transfert Agent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élément principal d'un serveur SMTP qui  transmet les emails d’un serveur à un autre.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Les emails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transitent de MTA en MTA.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MDA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Delivery Agent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: service de remise des emails dans les BAL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1" name="Google Shape;301;p32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2" name="Google Shape;302;p3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32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4" name="Google Shape;304;p32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5" name="Google Shape;305;p32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06" name="Google Shape;306;p32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11" name="Google Shape;311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12" name="Google Shape;312;p33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13" name="Google Shape;313;p3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14" name="Google Shape;314;p33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Fonctionnement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15" name="Google Shape;315;p33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Une infrastructure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16" name="Google Shape;316;p33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une infrastructure réseau d’entreprise, le service de messagerie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repose sur une infrastructure clients/serveurs.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serveur de messagerie contient un logiciel qui gère les messages et la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L’utilisateur n’est pas directement en contact avec ce serveur, mais passe par le client pour la gestion de sa messagerie.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17" name="Google Shape;317;p33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8" name="Google Shape;318;p3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9" name="Google Shape;319;p33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0" name="Google Shape;320;p33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1" name="Google Shape;321;p33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22" name="Google Shape;322;p33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27" name="Google Shape;32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28" name="Google Shape;328;p3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29" name="Google Shape;329;p3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30" name="Google Shape;330;p34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Client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31" name="Google Shape;331;p34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Le logiciel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32" name="Google Shape;332;p3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client de messagerie est le logiciel qui sert d’interface à l’utilisateur pour lui permettre l’envoi et la réception d’emails.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 catégories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Client lourd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installé sur un appareil, appelés aussi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client mail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Peut dépendre de l’OS hôte installé.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 : Microsoft Outlook, Mozilla ThunderBird, Apple Mail, IBM Lotus Notes, 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Client web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accessible à partir d’un navigateur web, appelé aussi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webmail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 : Google Gmail, Free, Yahoo!, La Poste.net, 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Peut être mis en place en plus d’un client lourd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4" name="Google Shape;334;p3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35" name="Google Shape;335;p34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6" name="Google Shape;336;p34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7" name="Google Shape;337;p34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38" name="Google Shape;338;p34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43" name="Google Shape;343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4" name="Google Shape;344;p3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45" name="Google Shape;345;p3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46" name="Google Shape;346;p35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Serveur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47" name="Google Shape;347;p35"/>
          <p:cNvSpPr txBox="1"/>
          <p:nvPr/>
        </p:nvSpPr>
        <p:spPr>
          <a:xfrm>
            <a:off x="949225" y="4632400"/>
            <a:ext cx="38340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L’element principal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48" name="Google Shape;348;p3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principaux protocoles de messagerie sont 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MTP, POP et IMAP.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Par abus de langage, on trouve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2 types de serveur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Serveur SMTP : serveur sortant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Serveur POP/IMAP : serveur entrant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49" name="Google Shape;349;p35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0" name="Google Shape;350;p3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51" name="Google Shape;351;p35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2" name="Google Shape;352;p35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3" name="Google Shape;353;p35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54" name="Google Shape;354;p35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4" name="Google Shape;84;p18"/>
          <p:cNvPicPr preferRelativeResize="0"/>
          <p:nvPr/>
        </p:nvPicPr>
        <p:blipFill rotWithShape="1">
          <a:blip r:embed="rId3">
            <a:alphaModFix amt="5322"/>
          </a:blip>
          <a:srcRect b="0" l="0" r="0" t="0"/>
          <a:stretch/>
        </p:blipFill>
        <p:spPr>
          <a:xfrm>
            <a:off x="-910978" y="-3131423"/>
            <a:ext cx="27384332" cy="19978847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8"/>
          <p:cNvSpPr txBox="1"/>
          <p:nvPr/>
        </p:nvSpPr>
        <p:spPr>
          <a:xfrm>
            <a:off x="-1" y="5283200"/>
            <a:ext cx="24384000" cy="318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0"/>
              <a:buFont typeface="Arial"/>
              <a:buNone/>
            </a:pP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Qu'est-ce qu’une messagerie </a:t>
            </a: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électronique</a:t>
            </a:r>
            <a:r>
              <a:rPr lang="en-US" sz="10000">
                <a:latin typeface="Montserrat ExtraBold"/>
                <a:ea typeface="Montserrat ExtraBold"/>
                <a:cs typeface="Montserrat ExtraBold"/>
                <a:sym typeface="Montserrat ExtraBold"/>
              </a:rPr>
              <a:t> ?</a:t>
            </a:r>
            <a:endParaRPr sz="10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descr="logo_wild_code_school (2).png" id="86" name="Google Shape;8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9341" y="538568"/>
            <a:ext cx="2401013" cy="769009"/>
          </a:xfrm>
          <a:prstGeom prst="rect">
            <a:avLst/>
          </a:prstGeom>
          <a:noFill/>
          <a:ln>
            <a:noFill/>
          </a:ln>
        </p:spPr>
      </p:pic>
      <p:sp>
        <p:nvSpPr>
          <p:cNvPr id="87" name="Google Shape;87;p1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59" name="Google Shape;359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0" name="Google Shape;360;p3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61" name="Google Shape;361;p3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62" name="Google Shape;362;p36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Un exemple :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63" name="Google Shape;363;p36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Bob et Alice sont de retour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64" name="Google Shape;364;p3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Prenons 2 utilisateurs : Bob et Alice.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Bob a une adresse de messagerie dans le domaine domaine1.fr :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bob@domaine1.fr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Alice est dans le domaine domaine2.fr avec l’adresse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5"/>
              </a:rPr>
              <a:t>alice@domaine2.fr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Que se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passe-t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-il au niveau des clients et des serveurs lorsque Bob envoie un mail à Alice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65" name="Google Shape;365;p36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6" name="Google Shape;366;p3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7" name="Google Shape;367;p36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8" name="Google Shape;368;p36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69" name="Google Shape;369;p36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70" name="Google Shape;370;p36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75" name="Google Shape;375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76" name="Google Shape;376;p3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77" name="Google Shape;377;p3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78" name="Google Shape;378;p37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Du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côté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 de l’expéditeur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79" name="Google Shape;379;p37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Du 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côté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 du SMTP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80" name="Google Shape;380;p37"/>
          <p:cNvSpPr txBox="1"/>
          <p:nvPr/>
        </p:nvSpPr>
        <p:spPr>
          <a:xfrm>
            <a:off x="5256425" y="3880725"/>
            <a:ext cx="18658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Bob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écrit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un mail sur son logiciel de messagerie et envoie le mail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logiciel contacte le serveur smtp du domaine de Bob, soit domaine1.fr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Ce smtp lit l'adresse de destination et en extrait le domaine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 la destination est domaine1.fr, le mail est traité sur ce smtp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 la destination est sur un autre domaine → contact du smtp de l’autre domaine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Dans cet exemple la destination est un autre domaine, donc on le contacte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 le smtp domaine2.fr existe ⇒ transfert du mail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Sinon ⇒ message d’erreur à l’expediteur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81" name="Google Shape;381;p37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2" name="Google Shape;382;p3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3" name="Google Shape;383;p37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4" name="Google Shape;384;p37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5" name="Google Shape;385;p37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386" name="Google Shape;386;p37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391" name="Google Shape;391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p3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393" name="Google Shape;393;p3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394" name="Google Shape;394;p38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Du côté du serveur destinataire</a:t>
            </a:r>
            <a:endParaRPr sz="5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395" name="Google Shape;395;p38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autre SMTP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396" name="Google Shape;396;p3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SMTP de domaine2.fr reçoit le mail et vérifie dans sa liste d’utilisateurs que user2 existe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S’il n’existe pas ⇒ message d’erreur au smtp d’origine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S’il existe, le mail est placé dans l'espace mémoire accordé aux mails d’Alice sur le serveur.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mail est ainsi arrivé à destination. L'objectif du protocole SMTP est atteint.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97" name="Google Shape;397;p38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8" name="Google Shape;398;p3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99" name="Google Shape;399;p38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0" name="Google Shape;400;p38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1" name="Google Shape;401;p38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02" name="Google Shape;402;p38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07" name="Google Shape;40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08" name="Google Shape;408;p3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09" name="Google Shape;409;p3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10" name="Google Shape;410;p39"/>
          <p:cNvSpPr txBox="1"/>
          <p:nvPr/>
        </p:nvSpPr>
        <p:spPr>
          <a:xfrm>
            <a:off x="946900" y="2610425"/>
            <a:ext cx="137553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Du côté du client destinataire</a:t>
            </a:r>
            <a:endParaRPr sz="500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11" name="Google Shape;411;p39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Du côté POP ou IMAP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12" name="Google Shape;412;p3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Alice veut voir si elle a des 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utilise son logiciel de messagerie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va utiliser POP ou IMAP pour vérifier si des mails sont en attente dans l’espace mémoire dédiée sur le serveur de messagerie.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S’il y en a, le serveur va les envoyer vers le logiciel de messagerie d’Alice.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Alice reçoit le mail de Bob dans sa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13" name="Google Shape;413;p39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14" name="Google Shape;414;p3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5" name="Google Shape;415;p39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6" name="Google Shape;416;p39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7" name="Google Shape;417;p39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18" name="Google Shape;418;p39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2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23" name="Google Shape;423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24" name="Google Shape;424;p4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25" name="Google Shape;425;p4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26" name="Google Shape;426;p40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Fonctionnement global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27" name="Google Shape;427;p40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schéma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28" name="Google Shape;428;p40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29" name="Google Shape;429;p4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0" name="Google Shape;430;p40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1" name="Google Shape;431;p40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2" name="Google Shape;432;p40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3" name="Google Shape;433;p40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34" name="Google Shape;434;p40"/>
          <p:cNvSpPr/>
          <p:nvPr/>
        </p:nvSpPr>
        <p:spPr>
          <a:xfrm>
            <a:off x="6883125" y="3734625"/>
            <a:ext cx="5945100" cy="8775600"/>
          </a:xfrm>
          <a:prstGeom prst="rect">
            <a:avLst/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40"/>
          <p:cNvSpPr/>
          <p:nvPr/>
        </p:nvSpPr>
        <p:spPr>
          <a:xfrm>
            <a:off x="17201075" y="3734625"/>
            <a:ext cx="6127800" cy="8775600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40"/>
          <p:cNvSpPr txBox="1"/>
          <p:nvPr/>
        </p:nvSpPr>
        <p:spPr>
          <a:xfrm>
            <a:off x="7285025" y="4169988"/>
            <a:ext cx="361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Domaine1.fr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7" name="Google Shape;437;p40"/>
          <p:cNvSpPr txBox="1"/>
          <p:nvPr/>
        </p:nvSpPr>
        <p:spPr>
          <a:xfrm>
            <a:off x="17400850" y="4126513"/>
            <a:ext cx="36129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Domaine2.fr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8" name="Google Shape;438;p40"/>
          <p:cNvSpPr txBox="1"/>
          <p:nvPr/>
        </p:nvSpPr>
        <p:spPr>
          <a:xfrm>
            <a:off x="8088925" y="63304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smtp.domaine1.fr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39" name="Google Shape;439;p40"/>
          <p:cNvSpPr txBox="1"/>
          <p:nvPr/>
        </p:nvSpPr>
        <p:spPr>
          <a:xfrm>
            <a:off x="17619775" y="63304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0" name="Google Shape;440;p40"/>
          <p:cNvSpPr txBox="1"/>
          <p:nvPr/>
        </p:nvSpPr>
        <p:spPr>
          <a:xfrm>
            <a:off x="8088925" y="9748575"/>
            <a:ext cx="271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pop.domaine1.fr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smtp.domaine1.fr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1" name="Google Shape;441;p40"/>
          <p:cNvSpPr txBox="1"/>
          <p:nvPr/>
        </p:nvSpPr>
        <p:spPr>
          <a:xfrm>
            <a:off x="17318325" y="9884225"/>
            <a:ext cx="2712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pop.domaine2.fr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42" name="Google Shape;442;p40"/>
          <p:cNvSpPr/>
          <p:nvPr/>
        </p:nvSpPr>
        <p:spPr>
          <a:xfrm>
            <a:off x="971350" y="10450275"/>
            <a:ext cx="4103100" cy="1725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Bob</a:t>
            </a:r>
            <a:r>
              <a:rPr lang="en-US" sz="2400"/>
              <a:t>@domaine1.fr</a:t>
            </a:r>
            <a:endParaRPr sz="2400"/>
          </a:p>
        </p:txBody>
      </p:sp>
      <p:sp>
        <p:nvSpPr>
          <p:cNvPr id="443" name="Google Shape;443;p40"/>
          <p:cNvSpPr/>
          <p:nvPr/>
        </p:nvSpPr>
        <p:spPr>
          <a:xfrm>
            <a:off x="13414550" y="10785225"/>
            <a:ext cx="4103100" cy="17250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Alice</a:t>
            </a:r>
            <a:r>
              <a:rPr lang="en-US" sz="2400"/>
              <a:t>@domaine2.fr</a:t>
            </a:r>
            <a:endParaRPr sz="2400"/>
          </a:p>
        </p:txBody>
      </p:sp>
      <p:cxnSp>
        <p:nvCxnSpPr>
          <p:cNvPr id="444" name="Google Shape;444;p40"/>
          <p:cNvCxnSpPr>
            <a:stCxn id="442" idx="0"/>
            <a:endCxn id="438" idx="1"/>
          </p:cNvCxnSpPr>
          <p:nvPr/>
        </p:nvCxnSpPr>
        <p:spPr>
          <a:xfrm flipH="1" rot="10800000">
            <a:off x="3022900" y="6607575"/>
            <a:ext cx="5066100" cy="38427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5" name="Google Shape;445;p40"/>
          <p:cNvCxnSpPr>
            <a:stCxn id="438" idx="3"/>
            <a:endCxn id="439" idx="1"/>
          </p:cNvCxnSpPr>
          <p:nvPr/>
        </p:nvCxnSpPr>
        <p:spPr>
          <a:xfrm>
            <a:off x="10801825" y="6607500"/>
            <a:ext cx="68181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6" name="Google Shape;446;p40"/>
          <p:cNvSpPr/>
          <p:nvPr/>
        </p:nvSpPr>
        <p:spPr>
          <a:xfrm>
            <a:off x="8139175" y="7871200"/>
            <a:ext cx="38340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BAL</a:t>
            </a:r>
            <a:endParaRPr sz="2400"/>
          </a:p>
        </p:txBody>
      </p:sp>
      <p:sp>
        <p:nvSpPr>
          <p:cNvPr id="447" name="Google Shape;447;p40"/>
          <p:cNvSpPr/>
          <p:nvPr/>
        </p:nvSpPr>
        <p:spPr>
          <a:xfrm>
            <a:off x="18356675" y="7784238"/>
            <a:ext cx="3834000" cy="1138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BAL</a:t>
            </a:r>
            <a:endParaRPr sz="2400"/>
          </a:p>
        </p:txBody>
      </p:sp>
      <p:cxnSp>
        <p:nvCxnSpPr>
          <p:cNvPr id="448" name="Google Shape;448;p40"/>
          <p:cNvCxnSpPr>
            <a:stCxn id="439" idx="2"/>
            <a:endCxn id="447" idx="0"/>
          </p:cNvCxnSpPr>
          <p:nvPr/>
        </p:nvCxnSpPr>
        <p:spPr>
          <a:xfrm>
            <a:off x="18976225" y="6884550"/>
            <a:ext cx="1297500" cy="8997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9" name="Google Shape;449;p40"/>
          <p:cNvCxnSpPr>
            <a:stCxn id="447" idx="2"/>
            <a:endCxn id="441" idx="0"/>
          </p:cNvCxnSpPr>
          <p:nvPr/>
        </p:nvCxnSpPr>
        <p:spPr>
          <a:xfrm flipH="1">
            <a:off x="18674675" y="8923038"/>
            <a:ext cx="1599000" cy="961200"/>
          </a:xfrm>
          <a:prstGeom prst="straightConnector1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0" name="Google Shape;450;p40"/>
          <p:cNvCxnSpPr>
            <a:stCxn id="443" idx="0"/>
            <a:endCxn id="441" idx="1"/>
          </p:cNvCxnSpPr>
          <p:nvPr/>
        </p:nvCxnSpPr>
        <p:spPr>
          <a:xfrm rot="-5400000">
            <a:off x="16172600" y="9639525"/>
            <a:ext cx="439200" cy="1852200"/>
          </a:xfrm>
          <a:prstGeom prst="curvedConnector2">
            <a:avLst/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1" name="Google Shape;451;p40"/>
          <p:cNvCxnSpPr>
            <a:stCxn id="441" idx="2"/>
            <a:endCxn id="443" idx="4"/>
          </p:cNvCxnSpPr>
          <p:nvPr/>
        </p:nvCxnSpPr>
        <p:spPr>
          <a:xfrm rot="5400000">
            <a:off x="16219125" y="10054475"/>
            <a:ext cx="1702500" cy="3208800"/>
          </a:xfrm>
          <a:prstGeom prst="curvedConnector3">
            <a:avLst>
              <a:gd fmla="val 113993" name="adj1"/>
            </a:avLst>
          </a:prstGeom>
          <a:noFill/>
          <a:ln cap="flat" cmpd="sng" w="76200">
            <a:solidFill>
              <a:srgbClr val="B45F0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2" name="Google Shape;452;p40"/>
          <p:cNvCxnSpPr>
            <a:stCxn id="443" idx="1"/>
            <a:endCxn id="439" idx="1"/>
          </p:cNvCxnSpPr>
          <p:nvPr/>
        </p:nvCxnSpPr>
        <p:spPr>
          <a:xfrm flipH="1" rot="10800000">
            <a:off x="14015435" y="6607445"/>
            <a:ext cx="3604200" cy="443040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3" name="Google Shape;453;p40"/>
          <p:cNvCxnSpPr/>
          <p:nvPr/>
        </p:nvCxnSpPr>
        <p:spPr>
          <a:xfrm flipH="1">
            <a:off x="10812675" y="6160100"/>
            <a:ext cx="6737100" cy="5580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4" name="Google Shape;454;p40"/>
          <p:cNvCxnSpPr>
            <a:stCxn id="438" idx="2"/>
            <a:endCxn id="446" idx="0"/>
          </p:cNvCxnSpPr>
          <p:nvPr/>
        </p:nvCxnSpPr>
        <p:spPr>
          <a:xfrm>
            <a:off x="9445375" y="6884550"/>
            <a:ext cx="610800" cy="98670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5" name="Google Shape;455;p40"/>
          <p:cNvCxnSpPr>
            <a:stCxn id="446" idx="2"/>
            <a:endCxn id="440" idx="0"/>
          </p:cNvCxnSpPr>
          <p:nvPr/>
        </p:nvCxnSpPr>
        <p:spPr>
          <a:xfrm flipH="1">
            <a:off x="9445375" y="9010000"/>
            <a:ext cx="610800" cy="738600"/>
          </a:xfrm>
          <a:prstGeom prst="straightConnector1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6" name="Google Shape;456;p40"/>
          <p:cNvCxnSpPr>
            <a:stCxn id="440" idx="2"/>
            <a:endCxn id="442" idx="4"/>
          </p:cNvCxnSpPr>
          <p:nvPr/>
        </p:nvCxnSpPr>
        <p:spPr>
          <a:xfrm rot="5400000">
            <a:off x="5482525" y="8212425"/>
            <a:ext cx="1503300" cy="6422400"/>
          </a:xfrm>
          <a:prstGeom prst="curvedConnector3">
            <a:avLst>
              <a:gd fmla="val 148018" name="adj1"/>
            </a:avLst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57" name="Google Shape;457;p40"/>
          <p:cNvCxnSpPr>
            <a:stCxn id="442" idx="7"/>
            <a:endCxn id="440" idx="1"/>
          </p:cNvCxnSpPr>
          <p:nvPr/>
        </p:nvCxnSpPr>
        <p:spPr>
          <a:xfrm rot="-5400000">
            <a:off x="6034915" y="8648945"/>
            <a:ext cx="492600" cy="3615300"/>
          </a:xfrm>
          <a:prstGeom prst="curvedConnector2">
            <a:avLst/>
          </a:prstGeom>
          <a:noFill/>
          <a:ln cap="flat" cmpd="sng" w="76200">
            <a:solidFill>
              <a:srgbClr val="9900FF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4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462" name="Google Shape;462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p4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64" name="Google Shape;464;p4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65" name="Google Shape;465;p41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Serveur MX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66" name="Google Shape;466;p41"/>
          <p:cNvSpPr txBox="1"/>
          <p:nvPr/>
        </p:nvSpPr>
        <p:spPr>
          <a:xfrm>
            <a:off x="949225" y="4632400"/>
            <a:ext cx="41517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enregistrement DNS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67" name="Google Shape;467;p41"/>
          <p:cNvSpPr txBox="1"/>
          <p:nvPr/>
        </p:nvSpPr>
        <p:spPr>
          <a:xfrm>
            <a:off x="5256425" y="3880725"/>
            <a:ext cx="186426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serveur MX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Mail Exchange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un serveur de messagerie qui reçoit et achemine les 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enregistrement MX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MX record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correspond aux adresses des serveurs sur lesquels sont envoyés les mails de destination.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Lors de l’envoi d’un email, le serveur smtp interroge le DNS afin d’obtenir la liste des enregistrements MX. Ensuite, une requête A et/ou AAAA est faite pour récupérer les adresses.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 peut y avoir plusieurs MX par nom de domaine avec une priorité donnée à chacun.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exemple de MX record : MX10 mx1.nom-domaine.fr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468" name="Google Shape;468;p41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9" name="Google Shape;469;p4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70" name="Google Shape;470;p41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1" name="Google Shape;471;p41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2" name="Google Shape;472;p41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3" name="Google Shape;473;p41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74" name="Google Shape;474;p41"/>
          <p:cNvSpPr txBox="1"/>
          <p:nvPr/>
        </p:nvSpPr>
        <p:spPr>
          <a:xfrm>
            <a:off x="21575325" y="11071050"/>
            <a:ext cx="2323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4"/>
              </a:rPr>
              <a:t>MX record</a:t>
            </a:r>
            <a:endParaRPr sz="30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8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42"/>
          <p:cNvSpPr/>
          <p:nvPr/>
        </p:nvSpPr>
        <p:spPr>
          <a:xfrm>
            <a:off x="48575" y="5628550"/>
            <a:ext cx="12764400" cy="6093000"/>
          </a:xfrm>
          <a:prstGeom prst="rect">
            <a:avLst/>
          </a:prstGeom>
          <a:solidFill>
            <a:srgbClr val="FFF2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42"/>
          <p:cNvSpPr/>
          <p:nvPr/>
        </p:nvSpPr>
        <p:spPr>
          <a:xfrm>
            <a:off x="11466975" y="5628550"/>
            <a:ext cx="12764400" cy="6093000"/>
          </a:xfrm>
          <a:prstGeom prst="rect">
            <a:avLst/>
          </a:prstGeom>
          <a:solidFill>
            <a:srgbClr val="D5A6B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icone_wild_code_school.png" id="481" name="Google Shape;481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82" name="Google Shape;482;p4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483" name="Google Shape;483;p4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484" name="Google Shape;484;p42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Fonctionnement détaillé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485" name="Google Shape;485;p42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schéma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486" name="Google Shape;486;p42"/>
          <p:cNvSpPr/>
          <p:nvPr/>
        </p:nvSpPr>
        <p:spPr>
          <a:xfrm>
            <a:off x="990410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87" name="Google Shape;487;p4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88" name="Google Shape;488;p42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89" name="Google Shape;489;p42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0" name="Google Shape;490;p42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1" name="Google Shape;491;p42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492" name="Google Shape;492;p42"/>
          <p:cNvSpPr txBox="1"/>
          <p:nvPr/>
        </p:nvSpPr>
        <p:spPr>
          <a:xfrm>
            <a:off x="7050500" y="5240700"/>
            <a:ext cx="2853600" cy="7389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Domaine1.fr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3" name="Google Shape;493;p42"/>
          <p:cNvSpPr txBox="1"/>
          <p:nvPr/>
        </p:nvSpPr>
        <p:spPr>
          <a:xfrm>
            <a:off x="12915625" y="5281063"/>
            <a:ext cx="2938200" cy="738900"/>
          </a:xfrm>
          <a:prstGeom prst="rect">
            <a:avLst/>
          </a:prstGeom>
          <a:solidFill>
            <a:srgbClr val="00FFF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>
                <a:latin typeface="Helvetica Neue"/>
                <a:ea typeface="Helvetica Neue"/>
                <a:cs typeface="Helvetica Neue"/>
                <a:sym typeface="Helvetica Neue"/>
              </a:rPr>
              <a:t>Domaine2.fr</a:t>
            </a:r>
            <a:endParaRPr sz="36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4" name="Google Shape;494;p42"/>
          <p:cNvSpPr txBox="1"/>
          <p:nvPr/>
        </p:nvSpPr>
        <p:spPr>
          <a:xfrm>
            <a:off x="11758650" y="63314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5" name="Google Shape;495;p42"/>
          <p:cNvSpPr txBox="1"/>
          <p:nvPr/>
        </p:nvSpPr>
        <p:spPr>
          <a:xfrm>
            <a:off x="8386975" y="63314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smtp.domaine1.fr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6" name="Google Shape;496;p42"/>
          <p:cNvSpPr/>
          <p:nvPr/>
        </p:nvSpPr>
        <p:spPr>
          <a:xfrm>
            <a:off x="253425" y="6023050"/>
            <a:ext cx="4103100" cy="1725000"/>
          </a:xfrm>
          <a:prstGeom prst="ellipse">
            <a:avLst/>
          </a:prstGeom>
          <a:solidFill>
            <a:schemeClr val="accent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Bob@domaine1.fr</a:t>
            </a:r>
            <a:endParaRPr sz="2400"/>
          </a:p>
        </p:txBody>
      </p:sp>
      <p:sp>
        <p:nvSpPr>
          <p:cNvPr id="497" name="Google Shape;497;p42"/>
          <p:cNvSpPr/>
          <p:nvPr/>
        </p:nvSpPr>
        <p:spPr>
          <a:xfrm>
            <a:off x="19126425" y="9948000"/>
            <a:ext cx="4103100" cy="1725000"/>
          </a:xfrm>
          <a:prstGeom prst="ellipse">
            <a:avLst/>
          </a:prstGeom>
          <a:solidFill>
            <a:srgbClr val="FF00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Alice@domaine2.fr</a:t>
            </a:r>
            <a:endParaRPr sz="2400"/>
          </a:p>
        </p:txBody>
      </p:sp>
      <p:cxnSp>
        <p:nvCxnSpPr>
          <p:cNvPr id="498" name="Google Shape;498;p42"/>
          <p:cNvCxnSpPr>
            <a:stCxn id="496" idx="6"/>
            <a:endCxn id="499" idx="1"/>
          </p:cNvCxnSpPr>
          <p:nvPr/>
        </p:nvCxnSpPr>
        <p:spPr>
          <a:xfrm flipH="1" rot="10800000">
            <a:off x="4356525" y="6673150"/>
            <a:ext cx="1391400" cy="2124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00" name="Google Shape;500;p42"/>
          <p:cNvCxnSpPr>
            <a:stCxn id="501" idx="0"/>
            <a:endCxn id="502" idx="2"/>
          </p:cNvCxnSpPr>
          <p:nvPr/>
        </p:nvCxnSpPr>
        <p:spPr>
          <a:xfrm rot="10800000">
            <a:off x="16543188" y="6882700"/>
            <a:ext cx="0" cy="30651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03" name="Google Shape;503;p42"/>
          <p:cNvSpPr txBox="1"/>
          <p:nvPr/>
        </p:nvSpPr>
        <p:spPr>
          <a:xfrm>
            <a:off x="538025" y="5904600"/>
            <a:ext cx="10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MUA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99" name="Google Shape;499;p42"/>
          <p:cNvSpPr txBox="1"/>
          <p:nvPr/>
        </p:nvSpPr>
        <p:spPr>
          <a:xfrm>
            <a:off x="5747825" y="6211450"/>
            <a:ext cx="2415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MSA (vérif. contenu)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4" name="Google Shape;504;p42"/>
          <p:cNvSpPr txBox="1"/>
          <p:nvPr/>
        </p:nvSpPr>
        <p:spPr>
          <a:xfrm>
            <a:off x="5747813" y="9867050"/>
            <a:ext cx="24153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Recherche de MX de domaine2.fr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5" name="Google Shape;505;p42"/>
          <p:cNvCxnSpPr>
            <a:stCxn id="499" idx="2"/>
            <a:endCxn id="504" idx="0"/>
          </p:cNvCxnSpPr>
          <p:nvPr/>
        </p:nvCxnSpPr>
        <p:spPr>
          <a:xfrm>
            <a:off x="6955475" y="7134850"/>
            <a:ext cx="0" cy="27321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506" name="Google Shape;506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78725" y="7119500"/>
            <a:ext cx="3132400" cy="3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507" name="Google Shape;507;p4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425" y="8045453"/>
            <a:ext cx="2044500" cy="3155098"/>
          </a:xfrm>
          <a:prstGeom prst="rect">
            <a:avLst/>
          </a:prstGeom>
          <a:noFill/>
          <a:ln>
            <a:noFill/>
          </a:ln>
        </p:spPr>
      </p:pic>
      <p:sp>
        <p:nvSpPr>
          <p:cNvPr id="508" name="Google Shape;508;p42"/>
          <p:cNvSpPr txBox="1"/>
          <p:nvPr/>
        </p:nvSpPr>
        <p:spPr>
          <a:xfrm>
            <a:off x="479013" y="11167450"/>
            <a:ext cx="241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Serveur DNS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09" name="Google Shape;509;p42"/>
          <p:cNvCxnSpPr>
            <a:stCxn id="504" idx="1"/>
            <a:endCxn id="507" idx="3"/>
          </p:cNvCxnSpPr>
          <p:nvPr/>
        </p:nvCxnSpPr>
        <p:spPr>
          <a:xfrm rot="10800000">
            <a:off x="2708813" y="9623000"/>
            <a:ext cx="3039000" cy="10752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510" name="Google Shape;510;p42"/>
          <p:cNvSpPr txBox="1"/>
          <p:nvPr/>
        </p:nvSpPr>
        <p:spPr>
          <a:xfrm>
            <a:off x="5857400" y="8045450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11" name="Google Shape;511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498525" y="7191225"/>
            <a:ext cx="3132400" cy="3132401"/>
          </a:xfrm>
          <a:prstGeom prst="rect">
            <a:avLst/>
          </a:prstGeom>
          <a:noFill/>
          <a:ln>
            <a:noFill/>
          </a:ln>
        </p:spPr>
      </p:pic>
      <p:sp>
        <p:nvSpPr>
          <p:cNvPr id="501" name="Google Shape;501;p42"/>
          <p:cNvSpPr txBox="1"/>
          <p:nvPr/>
        </p:nvSpPr>
        <p:spPr>
          <a:xfrm>
            <a:off x="15335538" y="9947800"/>
            <a:ext cx="24153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MTA (vérif. mail)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2" name="Google Shape;502;p42"/>
          <p:cNvSpPr txBox="1"/>
          <p:nvPr/>
        </p:nvSpPr>
        <p:spPr>
          <a:xfrm>
            <a:off x="15186750" y="632855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MDA (vérif. BAL)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2" name="Google Shape;512;p42"/>
          <p:cNvSpPr txBox="1"/>
          <p:nvPr/>
        </p:nvSpPr>
        <p:spPr>
          <a:xfrm>
            <a:off x="4356525" y="7029175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3" name="Google Shape;513;p42"/>
          <p:cNvSpPr txBox="1"/>
          <p:nvPr/>
        </p:nvSpPr>
        <p:spPr>
          <a:xfrm>
            <a:off x="8931168" y="12399975"/>
            <a:ext cx="10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4" name="Google Shape;514;p42"/>
          <p:cNvSpPr txBox="1"/>
          <p:nvPr/>
        </p:nvSpPr>
        <p:spPr>
          <a:xfrm>
            <a:off x="14060493" y="12399975"/>
            <a:ext cx="10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MTA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515" name="Google Shape;515;p42"/>
          <p:cNvCxnSpPr>
            <a:stCxn id="504" idx="2"/>
            <a:endCxn id="513" idx="1"/>
          </p:cNvCxnSpPr>
          <p:nvPr/>
        </p:nvCxnSpPr>
        <p:spPr>
          <a:xfrm>
            <a:off x="6955463" y="11529350"/>
            <a:ext cx="1975800" cy="11478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6" name="Google Shape;516;p42"/>
          <p:cNvCxnSpPr>
            <a:stCxn id="513" idx="3"/>
            <a:endCxn id="514" idx="1"/>
          </p:cNvCxnSpPr>
          <p:nvPr/>
        </p:nvCxnSpPr>
        <p:spPr>
          <a:xfrm>
            <a:off x="10028868" y="12677025"/>
            <a:ext cx="4031700" cy="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17" name="Google Shape;517;p42"/>
          <p:cNvCxnSpPr>
            <a:stCxn id="514" idx="3"/>
            <a:endCxn id="501" idx="2"/>
          </p:cNvCxnSpPr>
          <p:nvPr/>
        </p:nvCxnSpPr>
        <p:spPr>
          <a:xfrm flipH="1" rot="10800000">
            <a:off x="15158193" y="10502025"/>
            <a:ext cx="1385100" cy="21750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18" name="Google Shape;518;p42"/>
          <p:cNvSpPr txBox="1"/>
          <p:nvPr/>
        </p:nvSpPr>
        <p:spPr>
          <a:xfrm>
            <a:off x="11577138" y="12201175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19" name="Google Shape;519;p42"/>
          <p:cNvSpPr txBox="1"/>
          <p:nvPr/>
        </p:nvSpPr>
        <p:spPr>
          <a:xfrm>
            <a:off x="6925075" y="12109200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0" name="Google Shape;520;p42"/>
          <p:cNvSpPr txBox="1"/>
          <p:nvPr/>
        </p:nvSpPr>
        <p:spPr>
          <a:xfrm>
            <a:off x="15630925" y="12276938"/>
            <a:ext cx="935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SMTP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521" name="Google Shape;521;p4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82263" y="5916300"/>
            <a:ext cx="1391400" cy="13914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22" name="Google Shape;522;p42"/>
          <p:cNvCxnSpPr>
            <a:stCxn id="502" idx="3"/>
            <a:endCxn id="521" idx="1"/>
          </p:cNvCxnSpPr>
          <p:nvPr/>
        </p:nvCxnSpPr>
        <p:spPr>
          <a:xfrm>
            <a:off x="17899650" y="6605600"/>
            <a:ext cx="2582700" cy="63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523" name="Google Shape;523;p42"/>
          <p:cNvCxnSpPr>
            <a:stCxn id="497" idx="0"/>
            <a:endCxn id="521" idx="2"/>
          </p:cNvCxnSpPr>
          <p:nvPr/>
        </p:nvCxnSpPr>
        <p:spPr>
          <a:xfrm rot="10800000">
            <a:off x="21177975" y="7307700"/>
            <a:ext cx="0" cy="2640300"/>
          </a:xfrm>
          <a:prstGeom prst="straightConnector1">
            <a:avLst/>
          </a:prstGeom>
          <a:noFill/>
          <a:ln cap="flat" cmpd="sng" w="76200">
            <a:solidFill>
              <a:srgbClr val="BF9000"/>
            </a:solidFill>
            <a:prstDash val="solid"/>
            <a:round/>
            <a:headEnd len="med" w="med" type="stealth"/>
            <a:tailEnd len="med" w="med" type="triangle"/>
          </a:ln>
        </p:spPr>
      </p:cxnSp>
      <p:sp>
        <p:nvSpPr>
          <p:cNvPr id="524" name="Google Shape;524;p42"/>
          <p:cNvSpPr txBox="1"/>
          <p:nvPr/>
        </p:nvSpPr>
        <p:spPr>
          <a:xfrm>
            <a:off x="21873725" y="6304500"/>
            <a:ext cx="27129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BDD de BAL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5" name="Google Shape;525;p42"/>
          <p:cNvSpPr txBox="1"/>
          <p:nvPr/>
        </p:nvSpPr>
        <p:spPr>
          <a:xfrm>
            <a:off x="21373725" y="8534925"/>
            <a:ext cx="1441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Helvetica Neue"/>
                <a:ea typeface="Helvetica Neue"/>
                <a:cs typeface="Helvetica Neue"/>
                <a:sym typeface="Helvetica Neue"/>
              </a:rPr>
              <a:t>POP ou IMAP</a:t>
            </a:r>
            <a:endParaRPr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6" name="Google Shape;526;p42"/>
          <p:cNvSpPr txBox="1"/>
          <p:nvPr/>
        </p:nvSpPr>
        <p:spPr>
          <a:xfrm>
            <a:off x="22168075" y="12509400"/>
            <a:ext cx="1385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7"/>
              </a:rPr>
              <a:t>Détails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27" name="Google Shape;527;p42"/>
          <p:cNvSpPr txBox="1"/>
          <p:nvPr/>
        </p:nvSpPr>
        <p:spPr>
          <a:xfrm>
            <a:off x="22681325" y="9883550"/>
            <a:ext cx="1097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MUA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43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533" name="Google Shape;533;p43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34" name="Google Shape;534;p43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35" name="Google Shape;535;p43"/>
          <p:cNvSpPr txBox="1"/>
          <p:nvPr/>
        </p:nvSpPr>
        <p:spPr>
          <a:xfrm>
            <a:off x="2486075" y="1263650"/>
            <a:ext cx="7451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protocoles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40" name="Google Shape;540;p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41" name="Google Shape;541;p4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42" name="Google Shape;542;p4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43" name="Google Shape;543;p44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SMTP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44" name="Google Shape;544;p44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Ce qui envoie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45" name="Google Shape;545;p4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protocole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SMTP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Simple Mail Transfert Protocole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utilisé pour envoyer des emails sur un réseau informatique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 est défini par les RFC 821 et 5321.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Son port par défaut est 25 et 465/587 (avec chiffrement).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Par abus de langage, on parle de serveur SMTP.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Son rôle est de router les mails à partir de l'adresse du destinataire sur le domaine de destination.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46" name="Google Shape;546;p44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47" name="Google Shape;547;p4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48" name="Google Shape;548;p44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49" name="Google Shape;549;p44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0" name="Google Shape;550;p44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51" name="Google Shape;551;p44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56" name="Google Shape;556;p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57" name="Google Shape;557;p4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58" name="Google Shape;558;p4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59" name="Google Shape;559;p45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POP3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60" name="Google Shape;560;p4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Relever son courrier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61" name="Google Shape;561;p4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protocole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POP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Post Office Protocol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actuellement en version 3, d’où le nom de POP3 souvent utilisé.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port par défaut est le 110.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Son rôle est de permettre à un utilisateur de relever son courrier sur un serveur POP.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POP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établit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un dialogue entre l’hôte, qui ne contient pas la BAL, mais sur lequel on va trouver le MUA, et la BAL sur le serveur.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62" name="Google Shape;562;p45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63" name="Google Shape;563;p4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4" name="Google Shape;564;p45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5" name="Google Shape;565;p45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6" name="Google Shape;566;p45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67" name="Google Shape;567;p45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92" name="Google Shape;9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3" name="Google Shape;93;p1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94" name="Google Shape;94;p1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95" name="Google Shape;95;p19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Sommaire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 quoi ça parle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grpSp>
        <p:nvGrpSpPr>
          <p:cNvPr id="98" name="Google Shape;98;p19"/>
          <p:cNvGrpSpPr/>
          <p:nvPr/>
        </p:nvGrpSpPr>
        <p:grpSpPr>
          <a:xfrm>
            <a:off x="4269994" y="7644288"/>
            <a:ext cx="13130853" cy="1149300"/>
            <a:chOff x="4269994" y="8021650"/>
            <a:chExt cx="13130853" cy="1149300"/>
          </a:xfrm>
        </p:grpSpPr>
        <p:sp>
          <p:nvSpPr>
            <p:cNvPr id="99" name="Google Shape;99;p19"/>
            <p:cNvSpPr txBox="1"/>
            <p:nvPr/>
          </p:nvSpPr>
          <p:spPr>
            <a:xfrm>
              <a:off x="4269994" y="8021650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02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0" name="Google Shape;100;p19"/>
            <p:cNvSpPr txBox="1"/>
            <p:nvPr/>
          </p:nvSpPr>
          <p:spPr>
            <a:xfrm>
              <a:off x="6983047" y="8160250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Clients et Serveurs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01" name="Google Shape;101;p19"/>
          <p:cNvGrpSpPr/>
          <p:nvPr/>
        </p:nvGrpSpPr>
        <p:grpSpPr>
          <a:xfrm>
            <a:off x="4269994" y="6038151"/>
            <a:ext cx="13130853" cy="1149300"/>
            <a:chOff x="4269994" y="6149551"/>
            <a:chExt cx="13130853" cy="1149300"/>
          </a:xfrm>
        </p:grpSpPr>
        <p:sp>
          <p:nvSpPr>
            <p:cNvPr id="102" name="Google Shape;102;p19"/>
            <p:cNvSpPr txBox="1"/>
            <p:nvPr/>
          </p:nvSpPr>
          <p:spPr>
            <a:xfrm>
              <a:off x="4269994" y="6149551"/>
              <a:ext cx="1195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01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3" name="Google Shape;103;p19"/>
            <p:cNvSpPr txBox="1"/>
            <p:nvPr/>
          </p:nvSpPr>
          <p:spPr>
            <a:xfrm>
              <a:off x="6983047" y="6288151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Introduction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grpSp>
        <p:nvGrpSpPr>
          <p:cNvPr id="104" name="Google Shape;104;p19"/>
          <p:cNvGrpSpPr/>
          <p:nvPr/>
        </p:nvGrpSpPr>
        <p:grpSpPr>
          <a:xfrm>
            <a:off x="4269994" y="9305725"/>
            <a:ext cx="13130853" cy="1149300"/>
            <a:chOff x="4269994" y="9778025"/>
            <a:chExt cx="13130853" cy="1149300"/>
          </a:xfrm>
        </p:grpSpPr>
        <p:sp>
          <p:nvSpPr>
            <p:cNvPr id="105" name="Google Shape;105;p19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</a:t>
              </a:r>
              <a:r>
                <a:rPr lang="en-US" sz="6800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3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06" name="Google Shape;106;p19"/>
            <p:cNvSpPr txBox="1"/>
            <p:nvPr/>
          </p:nvSpPr>
          <p:spPr>
            <a:xfrm>
              <a:off x="6983047" y="9916625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Les protocoles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07" name="Google Shape;107;p19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8" name="Google Shape;108;p19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10" name="Google Shape;110;p19"/>
          <p:cNvGrpSpPr/>
          <p:nvPr/>
        </p:nvGrpSpPr>
        <p:grpSpPr>
          <a:xfrm>
            <a:off x="4269994" y="10967150"/>
            <a:ext cx="13130853" cy="1149300"/>
            <a:chOff x="4269994" y="9778025"/>
            <a:chExt cx="13130853" cy="1149300"/>
          </a:xfrm>
        </p:grpSpPr>
        <p:sp>
          <p:nvSpPr>
            <p:cNvPr id="111" name="Google Shape;111;p19"/>
            <p:cNvSpPr txBox="1"/>
            <p:nvPr/>
          </p:nvSpPr>
          <p:spPr>
            <a:xfrm>
              <a:off x="4269994" y="9778025"/>
              <a:ext cx="1573800" cy="1149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7146B"/>
                </a:buClr>
                <a:buSzPts val="6800"/>
                <a:buFont typeface="Arial"/>
                <a:buNone/>
              </a:pPr>
              <a:r>
                <a:rPr i="0" lang="en-US" sz="6800" u="none" cap="none" strike="noStrike">
                  <a:solidFill>
                    <a:srgbClr val="F7146B"/>
                  </a:solidFill>
                  <a:latin typeface="Montserrat ExtraBold"/>
                  <a:ea typeface="Montserrat ExtraBold"/>
                  <a:cs typeface="Montserrat ExtraBold"/>
                  <a:sym typeface="Montserrat ExtraBold"/>
                </a:rPr>
                <a:t>04</a:t>
              </a:r>
              <a:endParaRPr>
                <a:latin typeface="Montserrat ExtraBold"/>
                <a:ea typeface="Montserrat ExtraBold"/>
                <a:cs typeface="Montserrat ExtraBold"/>
                <a:sym typeface="Montserrat ExtraBold"/>
              </a:endParaRPr>
            </a:p>
          </p:txBody>
        </p:sp>
        <p:sp>
          <p:nvSpPr>
            <p:cNvPr id="112" name="Google Shape;112;p19"/>
            <p:cNvSpPr txBox="1"/>
            <p:nvPr/>
          </p:nvSpPr>
          <p:spPr>
            <a:xfrm>
              <a:off x="6983047" y="9916625"/>
              <a:ext cx="10417800" cy="872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rPr lang="en-US" sz="5000">
                  <a:latin typeface="Montserrat SemiBold"/>
                  <a:ea typeface="Montserrat SemiBold"/>
                  <a:cs typeface="Montserrat SemiBold"/>
                  <a:sym typeface="Montserrat SemiBold"/>
                </a:rPr>
                <a:t>Bonnes pratiques</a:t>
              </a:r>
              <a:endParaRPr sz="5000">
                <a:latin typeface="Montserrat SemiBold"/>
                <a:ea typeface="Montserrat SemiBold"/>
                <a:cs typeface="Montserrat SemiBold"/>
                <a:sym typeface="Montserrat SemiBold"/>
              </a:endParaRPr>
            </a:p>
          </p:txBody>
        </p:sp>
      </p:grpSp>
      <p:sp>
        <p:nvSpPr>
          <p:cNvPr id="113" name="Google Shape;113;p19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72" name="Google Shape;572;p4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73" name="Google Shape;573;p4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74" name="Google Shape;574;p4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75" name="Google Shape;575;p46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POP3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76" name="Google Shape;576;p46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Des fonctions simples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77" name="Google Shape;577;p4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POP est un protocole simple qui donne accès à des fonctionnalités de base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Comptage des emails disponibles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Calc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ul de volumes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Suppression d’emails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Téléchargement des emails de la BAL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78" name="Google Shape;578;p46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79" name="Google Shape;579;p4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0" name="Google Shape;580;p46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1" name="Google Shape;581;p46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2" name="Google Shape;582;p46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83" name="Google Shape;583;p46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588" name="Google Shape;588;p4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9" name="Google Shape;589;p4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590" name="Google Shape;590;p4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591" name="Google Shape;591;p47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POP3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592" name="Google Shape;592;p47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Schéma de fonctionnement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93" name="Google Shape;593;p47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94" name="Google Shape;594;p4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95" name="Google Shape;595;p47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6" name="Google Shape;596;p47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7" name="Google Shape;597;p47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598" name="Google Shape;598;p47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599" name="Google Shape;599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725" y="6299125"/>
            <a:ext cx="3132400" cy="3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00" name="Google Shape;600;p4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5100" y="5000603"/>
            <a:ext cx="2197850" cy="249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01" name="Google Shape;601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42875" y="9431526"/>
            <a:ext cx="2060075" cy="224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2" name="Google Shape;602;p47"/>
          <p:cNvCxnSpPr>
            <a:stCxn id="599" idx="3"/>
            <a:endCxn id="600" idx="1"/>
          </p:cNvCxnSpPr>
          <p:nvPr/>
        </p:nvCxnSpPr>
        <p:spPr>
          <a:xfrm flipH="1" rot="10800000">
            <a:off x="9239125" y="6248025"/>
            <a:ext cx="5666100" cy="1617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03" name="Google Shape;603;p47"/>
          <p:cNvCxnSpPr>
            <a:stCxn id="599" idx="3"/>
            <a:endCxn id="601" idx="1"/>
          </p:cNvCxnSpPr>
          <p:nvPr/>
        </p:nvCxnSpPr>
        <p:spPr>
          <a:xfrm>
            <a:off x="9239125" y="7865325"/>
            <a:ext cx="5803800" cy="268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04" name="Google Shape;604;p4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0327974" y="4815432"/>
            <a:ext cx="2865225" cy="2865199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05" name="Google Shape;605;p47"/>
          <p:cNvCxnSpPr>
            <a:stCxn id="600" idx="3"/>
            <a:endCxn id="604" idx="1"/>
          </p:cNvCxnSpPr>
          <p:nvPr/>
        </p:nvCxnSpPr>
        <p:spPr>
          <a:xfrm>
            <a:off x="17102950" y="6248031"/>
            <a:ext cx="3225000" cy="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sp>
        <p:nvSpPr>
          <p:cNvPr id="606" name="Google Shape;606;p47"/>
          <p:cNvSpPr txBox="1"/>
          <p:nvPr/>
        </p:nvSpPr>
        <p:spPr>
          <a:xfrm>
            <a:off x="9903475" y="5994750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Nouveaux mails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7" name="Google Shape;607;p47"/>
          <p:cNvSpPr txBox="1"/>
          <p:nvPr/>
        </p:nvSpPr>
        <p:spPr>
          <a:xfrm>
            <a:off x="9635700" y="943152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Pas de nouveaux messages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8" name="Google Shape;608;p47"/>
          <p:cNvSpPr txBox="1"/>
          <p:nvPr/>
        </p:nvSpPr>
        <p:spPr>
          <a:xfrm>
            <a:off x="5801700" y="961617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Serveur de messagerie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9" name="Google Shape;609;p47"/>
          <p:cNvSpPr txBox="1"/>
          <p:nvPr/>
        </p:nvSpPr>
        <p:spPr>
          <a:xfrm>
            <a:off x="20327950" y="758827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Stockage local des mails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0" name="Google Shape;610;p47"/>
          <p:cNvSpPr txBox="1"/>
          <p:nvPr/>
        </p:nvSpPr>
        <p:spPr>
          <a:xfrm>
            <a:off x="15200025" y="758827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1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1" name="Google Shape;611;p47"/>
          <p:cNvSpPr txBox="1"/>
          <p:nvPr/>
        </p:nvSpPr>
        <p:spPr>
          <a:xfrm>
            <a:off x="15359213" y="1167412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2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12" name="Google Shape;612;p47"/>
          <p:cNvSpPr txBox="1"/>
          <p:nvPr/>
        </p:nvSpPr>
        <p:spPr>
          <a:xfrm>
            <a:off x="17700675" y="9518675"/>
            <a:ext cx="44151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Pas de nouveaux messages pour client2 car les nouveaux mails ont été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téléchargés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sur client1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17" name="Google Shape;617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18" name="Google Shape;618;p48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19" name="Google Shape;619;p48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20" name="Google Shape;620;p48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21" name="Google Shape;621;p48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Synchroniser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 sa BAL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22" name="Google Shape;622;p4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protocole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IMAP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</a:t>
            </a:r>
            <a:r>
              <a:rPr i="1" lang="en-US" sz="5000">
                <a:latin typeface="Proxima Nova"/>
                <a:ea typeface="Proxima Nova"/>
                <a:cs typeface="Proxima Nova"/>
                <a:sym typeface="Proxima Nova"/>
              </a:rPr>
              <a:t>Internet Message Access Protocol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un protocole de récupération de 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Son port par défaut est le 143.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IMAP est un protocole avancé et est une alternative à POP par l’ensemble des services évolués qu’il propose.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des principales nouveautés est la possibilité de pouvoir lire uniquement les objets des messages (sans le corps).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Ainsi on peut par exemple effacer des messages sans les avoir lus.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23" name="Google Shape;623;p48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4" name="Google Shape;624;p48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5" name="Google Shape;625;p48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6" name="Google Shape;626;p48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7" name="Google Shape;627;p48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28" name="Google Shape;628;p48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33" name="Google Shape;633;p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4" name="Google Shape;634;p4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35" name="Google Shape;635;p49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36" name="Google Shape;636;p49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37" name="Google Shape;637;p49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Des services avancés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38" name="Google Shape;638;p49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Service possible avec IMAP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Gestion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uniquement des objets des messages (sans le corps) → effacement/déplacement des mails sans les avoir lus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Création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 dossiers sur le serveur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Lecture des mails en les laissant sur le serveur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Marquage des mails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Synchronisation entre les mails locals et sur le serveur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39" name="Google Shape;639;p49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40" name="Google Shape;640;p4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41" name="Google Shape;641;p49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2" name="Google Shape;642;p49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3" name="Google Shape;643;p49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44" name="Google Shape;644;p49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8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49" name="Google Shape;649;p5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50" name="Google Shape;650;p50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51" name="Google Shape;651;p50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52" name="Google Shape;652;p50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53" name="Google Shape;653;p50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Schéma de fonctionnement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654" name="Google Shape;654;p50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55" name="Google Shape;655;p50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56" name="Google Shape;656;p50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7" name="Google Shape;657;p50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8" name="Google Shape;658;p50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59" name="Google Shape;659;p50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60" name="Google Shape;660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725" y="6299125"/>
            <a:ext cx="3132400" cy="3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61" name="Google Shape;661;p5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5100" y="5000603"/>
            <a:ext cx="2197850" cy="249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62" name="Google Shape;662;p5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42875" y="9431526"/>
            <a:ext cx="2060075" cy="224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63" name="Google Shape;663;p50"/>
          <p:cNvCxnSpPr>
            <a:stCxn id="660" idx="3"/>
            <a:endCxn id="661" idx="1"/>
          </p:cNvCxnSpPr>
          <p:nvPr/>
        </p:nvCxnSpPr>
        <p:spPr>
          <a:xfrm flipH="1" rot="10800000">
            <a:off x="9239125" y="6248025"/>
            <a:ext cx="5666100" cy="1617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64" name="Google Shape;664;p50"/>
          <p:cNvCxnSpPr>
            <a:stCxn id="660" idx="3"/>
            <a:endCxn id="662" idx="1"/>
          </p:cNvCxnSpPr>
          <p:nvPr/>
        </p:nvCxnSpPr>
        <p:spPr>
          <a:xfrm>
            <a:off x="9239125" y="7865325"/>
            <a:ext cx="5803800" cy="268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65" name="Google Shape;665;p5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787" y="6468957"/>
            <a:ext cx="2865225" cy="28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666" name="Google Shape;666;p50"/>
          <p:cNvSpPr txBox="1"/>
          <p:nvPr/>
        </p:nvSpPr>
        <p:spPr>
          <a:xfrm>
            <a:off x="9903475" y="5994750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7" name="Google Shape;667;p50"/>
          <p:cNvSpPr txBox="1"/>
          <p:nvPr/>
        </p:nvSpPr>
        <p:spPr>
          <a:xfrm>
            <a:off x="9635700" y="9431525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8" name="Google Shape;668;p50"/>
          <p:cNvSpPr txBox="1"/>
          <p:nvPr/>
        </p:nvSpPr>
        <p:spPr>
          <a:xfrm>
            <a:off x="5801700" y="961617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Serveur de messagerie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69" name="Google Shape;669;p50"/>
          <p:cNvSpPr txBox="1"/>
          <p:nvPr/>
        </p:nvSpPr>
        <p:spPr>
          <a:xfrm>
            <a:off x="1335325" y="908372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Stockage local des mails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0" name="Google Shape;670;p50"/>
          <p:cNvSpPr txBox="1"/>
          <p:nvPr/>
        </p:nvSpPr>
        <p:spPr>
          <a:xfrm>
            <a:off x="15200025" y="758827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1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1" name="Google Shape;671;p50"/>
          <p:cNvSpPr txBox="1"/>
          <p:nvPr/>
        </p:nvSpPr>
        <p:spPr>
          <a:xfrm>
            <a:off x="15359213" y="1167412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2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2" name="Google Shape;672;p50"/>
          <p:cNvSpPr txBox="1"/>
          <p:nvPr/>
        </p:nvSpPr>
        <p:spPr>
          <a:xfrm>
            <a:off x="18850775" y="7588275"/>
            <a:ext cx="44151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Client1 et client2 sont 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synchronisés</a:t>
            </a: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 sur le serveur et sont dans le même état.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673" name="Google Shape;673;p50"/>
          <p:cNvCxnSpPr>
            <a:stCxn id="665" idx="3"/>
            <a:endCxn id="660" idx="1"/>
          </p:cNvCxnSpPr>
          <p:nvPr/>
        </p:nvCxnSpPr>
        <p:spPr>
          <a:xfrm flipH="1" rot="10800000">
            <a:off x="4231012" y="7865256"/>
            <a:ext cx="1875600" cy="3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674" name="Google Shape;674;p50"/>
          <p:cNvCxnSpPr>
            <a:stCxn id="661" idx="3"/>
            <a:endCxn id="662" idx="3"/>
          </p:cNvCxnSpPr>
          <p:nvPr/>
        </p:nvCxnSpPr>
        <p:spPr>
          <a:xfrm>
            <a:off x="17102950" y="6248031"/>
            <a:ext cx="600" cy="4304700"/>
          </a:xfrm>
          <a:prstGeom prst="curvedConnector3">
            <a:avLst>
              <a:gd fmla="val 188041735" name="adj1"/>
            </a:avLst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679" name="Google Shape;679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80" name="Google Shape;680;p5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681" name="Google Shape;681;p5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682" name="Google Shape;682;p51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683" name="Google Shape;683;p51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84" name="Google Shape;684;p5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5" name="Google Shape;685;p51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6" name="Google Shape;686;p51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7" name="Google Shape;687;p51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688" name="Google Shape;688;p51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pic>
        <p:nvPicPr>
          <p:cNvPr id="689" name="Google Shape;689;p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6725" y="6299125"/>
            <a:ext cx="3132400" cy="31324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90" name="Google Shape;690;p5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905100" y="5000603"/>
            <a:ext cx="2197850" cy="24948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91" name="Google Shape;691;p51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042875" y="9431526"/>
            <a:ext cx="2060075" cy="224260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2" name="Google Shape;692;p51"/>
          <p:cNvCxnSpPr>
            <a:stCxn id="689" idx="3"/>
            <a:endCxn id="690" idx="1"/>
          </p:cNvCxnSpPr>
          <p:nvPr/>
        </p:nvCxnSpPr>
        <p:spPr>
          <a:xfrm flipH="1" rot="10800000">
            <a:off x="9239125" y="6248025"/>
            <a:ext cx="5666100" cy="1617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93" name="Google Shape;693;p51"/>
          <p:cNvCxnSpPr>
            <a:stCxn id="689" idx="3"/>
            <a:endCxn id="691" idx="1"/>
          </p:cNvCxnSpPr>
          <p:nvPr/>
        </p:nvCxnSpPr>
        <p:spPr>
          <a:xfrm>
            <a:off x="9239125" y="7865325"/>
            <a:ext cx="5803800" cy="26874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694" name="Google Shape;694;p51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365787" y="6468957"/>
            <a:ext cx="2865225" cy="2865199"/>
          </a:xfrm>
          <a:prstGeom prst="rect">
            <a:avLst/>
          </a:prstGeom>
          <a:noFill/>
          <a:ln>
            <a:noFill/>
          </a:ln>
        </p:spPr>
      </p:pic>
      <p:sp>
        <p:nvSpPr>
          <p:cNvPr id="695" name="Google Shape;695;p51"/>
          <p:cNvSpPr txBox="1"/>
          <p:nvPr/>
        </p:nvSpPr>
        <p:spPr>
          <a:xfrm>
            <a:off x="9903475" y="5994750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6" name="Google Shape;696;p51"/>
          <p:cNvSpPr txBox="1"/>
          <p:nvPr/>
        </p:nvSpPr>
        <p:spPr>
          <a:xfrm>
            <a:off x="9635700" y="9431525"/>
            <a:ext cx="27342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Synchronisation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7" name="Google Shape;697;p51"/>
          <p:cNvSpPr txBox="1"/>
          <p:nvPr/>
        </p:nvSpPr>
        <p:spPr>
          <a:xfrm>
            <a:off x="5801700" y="961617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Serveur de messagerie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8" name="Google Shape;698;p51"/>
          <p:cNvSpPr txBox="1"/>
          <p:nvPr/>
        </p:nvSpPr>
        <p:spPr>
          <a:xfrm>
            <a:off x="1335325" y="9083725"/>
            <a:ext cx="27342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Stockage local des mails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9" name="Google Shape;699;p51"/>
          <p:cNvSpPr txBox="1"/>
          <p:nvPr/>
        </p:nvSpPr>
        <p:spPr>
          <a:xfrm>
            <a:off x="15200025" y="758827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1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00" name="Google Shape;700;p51"/>
          <p:cNvSpPr txBox="1"/>
          <p:nvPr/>
        </p:nvSpPr>
        <p:spPr>
          <a:xfrm>
            <a:off x="15359213" y="11674125"/>
            <a:ext cx="1427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latin typeface="Helvetica Neue"/>
                <a:ea typeface="Helvetica Neue"/>
                <a:cs typeface="Helvetica Neue"/>
                <a:sym typeface="Helvetica Neue"/>
              </a:rPr>
              <a:t>Client 2</a:t>
            </a:r>
            <a:endParaRPr sz="240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701" name="Google Shape;701;p51"/>
          <p:cNvCxnSpPr>
            <a:stCxn id="694" idx="3"/>
            <a:endCxn id="689" idx="1"/>
          </p:cNvCxnSpPr>
          <p:nvPr/>
        </p:nvCxnSpPr>
        <p:spPr>
          <a:xfrm flipH="1" rot="10800000">
            <a:off x="4231012" y="7865256"/>
            <a:ext cx="1875600" cy="363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none"/>
            <a:tailEnd len="med" w="med" type="none"/>
          </a:ln>
        </p:spPr>
      </p:cxnSp>
      <p:cxnSp>
        <p:nvCxnSpPr>
          <p:cNvPr id="702" name="Google Shape;702;p51"/>
          <p:cNvCxnSpPr>
            <a:stCxn id="690" idx="3"/>
            <a:endCxn id="691" idx="3"/>
          </p:cNvCxnSpPr>
          <p:nvPr/>
        </p:nvCxnSpPr>
        <p:spPr>
          <a:xfrm>
            <a:off x="17102950" y="6248031"/>
            <a:ext cx="600" cy="4304700"/>
          </a:xfrm>
          <a:prstGeom prst="curvedConnector3">
            <a:avLst>
              <a:gd fmla="val 188041735" name="adj1"/>
            </a:avLst>
          </a:prstGeom>
          <a:noFill/>
          <a:ln cap="flat" cmpd="sng" w="76200">
            <a:solidFill>
              <a:schemeClr val="dk2"/>
            </a:solidFill>
            <a:prstDash val="dash"/>
            <a:round/>
            <a:headEnd len="med" w="med" type="triangle"/>
            <a:tailEnd len="med" w="med" type="triangle"/>
          </a:ln>
        </p:spPr>
      </p:cxn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6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07" name="Google Shape;707;p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8" name="Google Shape;708;p5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09" name="Google Shape;709;p5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10" name="Google Shape;710;p52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POP ou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IMAP ?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11" name="Google Shape;711;p52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Selon les besoins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12" name="Google Shape;712;p5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POP sera utilisé par une organisation privée ou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professionnelle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n’ayant pas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besoin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 fonctionnalités avancées de gestion de BAL.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 même, si les utilisateurs sont mono-postes, POP sera suffisant.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Pour une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utilisation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plus professionnelle, IMAP permettra d’avoir une gestion fine des BAL, une solution multi-postes, ainsi que de la sauvegarde.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IMAP est asynchrone, il permet donc d’être utilisé avec une connexion à faible débit.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13" name="Google Shape;713;p52"/>
          <p:cNvSpPr/>
          <p:nvPr/>
        </p:nvSpPr>
        <p:spPr>
          <a:xfrm>
            <a:off x="150428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14" name="Google Shape;714;p5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15" name="Google Shape;715;p52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6" name="Google Shape;716;p52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7" name="Google Shape;717;p52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18" name="Google Shape;718;p52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p53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724" name="Google Shape;724;p53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25" name="Google Shape;725;p53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26" name="Google Shape;726;p53"/>
          <p:cNvSpPr txBox="1"/>
          <p:nvPr/>
        </p:nvSpPr>
        <p:spPr>
          <a:xfrm>
            <a:off x="2486075" y="1263650"/>
            <a:ext cx="74514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Bonnes pratiques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31" name="Google Shape;731;p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32" name="Google Shape;732;p5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33" name="Google Shape;733;p5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34" name="Google Shape;734;p54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Gestion des emails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35" name="Google Shape;735;p54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Garder une BAL propre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36" name="Google Shape;736;p5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Ne pas faire du stockage “longue durée” des emails.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Faire régulièrement le tri des emails et supprimer ceux qui ne sont plus nécessaires.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des dossiers pour classer les emails par catégorie (par exemple, "travail", "personnel", "archivage", etc.).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Ne pas garder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d'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emails sensibles ou confidentiels dans la BAL.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Sauvegarder régulièrement les emails importants pour éviter toute perte de données en cas de panne ou de suppression accidentelle.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37" name="Google Shape;737;p54"/>
          <p:cNvSpPr/>
          <p:nvPr/>
        </p:nvSpPr>
        <p:spPr>
          <a:xfrm>
            <a:off x="201249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38" name="Google Shape;738;p5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39" name="Google Shape;739;p54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0" name="Google Shape;740;p54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1" name="Google Shape;741;p54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42" name="Google Shape;742;p54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47" name="Google Shape;747;p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48" name="Google Shape;748;p5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49" name="Google Shape;749;p5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50" name="Google Shape;750;p55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Sécurité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51" name="Google Shape;751;p5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Un 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élément</a:t>
            </a: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 important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52" name="Google Shape;752;p5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des mots de passe forts et uniques et/ou une authentification à deux facteurs (2FA)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Être vigilant au contenu des emails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Pièces jointes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2" marL="13716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Liens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Faire attention aux emails non sollicités (spam) et les messages provenant d'expéditeurs inconnus.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53" name="Google Shape;753;p55"/>
          <p:cNvSpPr/>
          <p:nvPr/>
        </p:nvSpPr>
        <p:spPr>
          <a:xfrm>
            <a:off x="201249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54" name="Google Shape;754;p5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55" name="Google Shape;755;p55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6" name="Google Shape;756;p55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7" name="Google Shape;757;p55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58" name="Google Shape;758;p55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0" name="Google Shape;120;p20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1" name="Google Shape;121;p20"/>
          <p:cNvSpPr txBox="1"/>
          <p:nvPr/>
        </p:nvSpPr>
        <p:spPr>
          <a:xfrm>
            <a:off x="2486075" y="1263650"/>
            <a:ext cx="43719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Introduction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63" name="Google Shape;763;p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64" name="Google Shape;764;p56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65" name="Google Shape;765;p56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66" name="Google Shape;766;p56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Confidentialité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67" name="Google Shape;767;p56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 la discrétion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68" name="Google Shape;768;p56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une adresse électronique professionnelle pour les communications d'entreprise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Éviter d'envoyer des informations sensibles par courrier électronique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Vérifier la liste des destinataires avant d'envoyer un email.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69" name="Google Shape;769;p56"/>
          <p:cNvSpPr/>
          <p:nvPr/>
        </p:nvSpPr>
        <p:spPr>
          <a:xfrm>
            <a:off x="201249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0" name="Google Shape;770;p56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71" name="Google Shape;771;p56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2" name="Google Shape;772;p56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3" name="Google Shape;773;p56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74" name="Google Shape;774;p56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779" name="Google Shape;779;p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80" name="Google Shape;780;p57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781" name="Google Shape;781;p57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82" name="Google Shape;782;p57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Utilisation responsable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83" name="Google Shape;783;p57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Respecter la charte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784" name="Google Shape;784;p57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Respecter la politique de courrier électronique de l’entreprise.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Éviter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d'utiliser des termes inappropriés ou offensants dans les courriels professionnels.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Utiliser le courrier électronique de manière efficace et efficiente.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785" name="Google Shape;785;p57"/>
          <p:cNvSpPr/>
          <p:nvPr/>
        </p:nvSpPr>
        <p:spPr>
          <a:xfrm>
            <a:off x="20124980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6" name="Google Shape;786;p57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7" name="Google Shape;787;p57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8" name="Google Shape;788;p57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89" name="Google Shape;789;p57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790" name="Google Shape;790;p57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58"/>
          <p:cNvSpPr/>
          <p:nvPr/>
        </p:nvSpPr>
        <p:spPr>
          <a:xfrm>
            <a:off x="-78442" y="-85731"/>
            <a:ext cx="2138700" cy="14155500"/>
          </a:xfrm>
          <a:prstGeom prst="rect">
            <a:avLst/>
          </a:prstGeom>
          <a:solidFill>
            <a:srgbClr val="F7146B"/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logo_wild_code_school_white.png" id="796" name="Google Shape;796;p58"/>
          <p:cNvPicPr preferRelativeResize="0"/>
          <p:nvPr/>
        </p:nvPicPr>
        <p:blipFill rotWithShape="1">
          <a:blip r:embed="rId3">
            <a:alphaModFix/>
          </a:blip>
          <a:srcRect b="0" l="0" r="51811" t="0"/>
          <a:stretch/>
        </p:blipFill>
        <p:spPr>
          <a:xfrm>
            <a:off x="388473" y="557589"/>
            <a:ext cx="1205037" cy="8009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7" name="Google Shape;797;p58"/>
          <p:cNvCxnSpPr/>
          <p:nvPr/>
        </p:nvCxnSpPr>
        <p:spPr>
          <a:xfrm>
            <a:off x="2531114" y="2413573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798" name="Google Shape;798;p58"/>
          <p:cNvSpPr txBox="1"/>
          <p:nvPr/>
        </p:nvSpPr>
        <p:spPr>
          <a:xfrm>
            <a:off x="2486080" y="1263650"/>
            <a:ext cx="39780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Conclusion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799" name="Google Shape;799;p58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Adresse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/ Courrier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/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Exemple d’un process complet d’envoi de mail.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protocoles SMTP, POP3, IMAP.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Bonnes pratiques de la messagerie.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804" name="Google Shape;804;p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2" cy="80078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5" name="Google Shape;805;p59"/>
          <p:cNvCxnSpPr/>
          <p:nvPr/>
        </p:nvCxnSpPr>
        <p:spPr>
          <a:xfrm>
            <a:off x="3728230" y="5315401"/>
            <a:ext cx="2423059" cy="1"/>
          </a:xfrm>
          <a:prstGeom prst="straightConnector1">
            <a:avLst/>
          </a:prstGeom>
          <a:noFill/>
          <a:ln cap="flat" cmpd="sng" w="25400">
            <a:solidFill>
              <a:srgbClr val="000000">
                <a:alpha val="50196"/>
              </a:srgbClr>
            </a:solidFill>
            <a:prstDash val="solid"/>
            <a:miter lim="400000"/>
            <a:headEnd len="sm" w="sm" type="none"/>
            <a:tailEnd len="sm" w="sm" type="none"/>
          </a:ln>
        </p:spPr>
      </p:cxnSp>
      <p:sp>
        <p:nvSpPr>
          <p:cNvPr id="806" name="Google Shape;806;p59"/>
          <p:cNvSpPr txBox="1"/>
          <p:nvPr/>
        </p:nvSpPr>
        <p:spPr>
          <a:xfrm>
            <a:off x="3756196" y="4208112"/>
            <a:ext cx="45927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i="0" lang="en-US" sz="5000" u="none" cap="none" strike="noStrike">
                <a:solidFill>
                  <a:srgbClr val="000000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MERCI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807" name="Google Shape;807;p59"/>
          <p:cNvSpPr txBox="1"/>
          <p:nvPr/>
        </p:nvSpPr>
        <p:spPr>
          <a:xfrm>
            <a:off x="3738328" y="6237949"/>
            <a:ext cx="6843000" cy="164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questions ?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Proxima Nova"/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Des remarques ?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cxnSp>
        <p:nvCxnSpPr>
          <p:cNvPr id="808" name="Google Shape;808;p59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pic>
        <p:nvPicPr>
          <p:cNvPr descr="logo_wild_code_school (2).png" id="809" name="Google Shape;809;p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428729" y="5821676"/>
            <a:ext cx="7674855" cy="2458140"/>
          </a:xfrm>
          <a:prstGeom prst="rect">
            <a:avLst/>
          </a:prstGeom>
          <a:noFill/>
          <a:ln>
            <a:noFill/>
          </a:ln>
        </p:spPr>
      </p:pic>
      <p:sp>
        <p:nvSpPr>
          <p:cNvPr id="810" name="Google Shape;810;p59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26" name="Google Shape;12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7" name="Google Shape;127;p21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28" name="Google Shape;128;p21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29" name="Google Shape;129;p21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Les origines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Depuis quand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1965 : création du courrier électronique entre le SDC et le MIT.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1969 : développement du courrier électronique via ARPANET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1971 : création du signe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arobase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“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@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” par Ray Tomlinson.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Première adresse de courrier électronique : tomlinson@bbn-tenexa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3" name="Google Shape;133;p21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21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6" name="Google Shape;136;p21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37" name="Google Shape;137;p21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42" name="Google Shape;14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3" name="Google Shape;143;p22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44" name="Google Shape;144;p22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45" name="Google Shape;145;p22"/>
          <p:cNvSpPr txBox="1"/>
          <p:nvPr/>
        </p:nvSpPr>
        <p:spPr>
          <a:xfrm>
            <a:off x="946900" y="2610425"/>
            <a:ext cx="102231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La fonction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46" name="Google Shape;146;p22"/>
          <p:cNvSpPr txBox="1"/>
          <p:nvPr/>
        </p:nvSpPr>
        <p:spPr>
          <a:xfrm>
            <a:off x="949225" y="4632400"/>
            <a:ext cx="3506400" cy="53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 quoi ça sert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47" name="Google Shape;147;p22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messagerie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est un système de communication en mode texte de type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asynchrone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utilisée sur un réseau informatique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Les messages sont envoyés et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reçus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avec une latence qui peut être plus ou moins importante.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Ils peuvent être additionnés d’images et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fichiers.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Quelques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exemples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 systèmes de messagerie : Outlook, Gmail.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48" name="Google Shape;148;p22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9" name="Google Shape;149;p22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0" name="Google Shape;150;p22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53" name="Google Shape;153;p22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58" name="Google Shape;15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9" name="Google Shape;159;p23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60" name="Google Shape;160;p23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61" name="Google Shape;161;p23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Analogie avec le courrier postal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papier vs electronique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63" name="Google Shape;163;p23"/>
          <p:cNvSpPr txBox="1"/>
          <p:nvPr/>
        </p:nvSpPr>
        <p:spPr>
          <a:xfrm>
            <a:off x="5256425" y="3880725"/>
            <a:ext cx="93096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Courrier postal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Rédaction d’une lettre et mise sous enveloppe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courrier est posté dans une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boîte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aux lettres d’un bureau de La Poste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La Poste envoie le courrier au destinataire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destinataire trouve son courrier à son adresse postale, dans sa boîte aux lettres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23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3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69" name="Google Shape;169;p23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70" name="Google Shape;170;p23"/>
          <p:cNvSpPr txBox="1"/>
          <p:nvPr/>
        </p:nvSpPr>
        <p:spPr>
          <a:xfrm>
            <a:off x="14566175" y="3880725"/>
            <a:ext cx="92397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Courrier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 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Rédaction d’un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email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dans une interface dédiée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L’email est envoyé sur le serveur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SMTP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de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l'expéditeur (=La Poste)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 est envoyé au serveur du destinataire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AutoNum type="arabicPeriod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destinataire se connecte à sa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boîte 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, et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consulte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l’email (en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POP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ou en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IMAP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75" name="Google Shape;175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76" name="Google Shape;176;p24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77" name="Google Shape;177;p24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78" name="Google Shape;178;p24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L’adresse électronique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79" name="Google Shape;179;p24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A qui envoyer du courrier ?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80" name="Google Shape;180;p24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adresse 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(ou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adresse email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) est composée d’une chaîne de caractères permettant de recevoir du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courrier 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dans une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boîte aux lettres 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est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définie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par la RFC </a:t>
            </a:r>
            <a:r>
              <a:rPr lang="en-US" sz="5000" u="sng">
                <a:solidFill>
                  <a:schemeClr val="hlink"/>
                </a:solidFill>
                <a:latin typeface="Proxima Nova"/>
                <a:ea typeface="Proxima Nova"/>
                <a:cs typeface="Proxima Nova"/>
                <a:sym typeface="Proxima Nova"/>
                <a:hlinkClick r:id="rId4"/>
              </a:rPr>
              <a:t>5322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Elle est composée de 3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éléments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Une partie locale (identifiant)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séparateur @ (arobase) qui signifie “à” ou “chez”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nom de domaine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81" name="Google Shape;181;p24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2" name="Google Shape;182;p24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4" name="Google Shape;184;p24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5" name="Google Shape;185;p24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cone_wild_code_school.png" id="191" name="Google Shape;1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8071" y="570343"/>
            <a:ext cx="1097611" cy="800786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25"/>
          <p:cNvCxnSpPr/>
          <p:nvPr/>
        </p:nvCxnSpPr>
        <p:spPr>
          <a:xfrm>
            <a:off x="1901106" y="1353253"/>
            <a:ext cx="21069300" cy="0"/>
          </a:xfrm>
          <a:prstGeom prst="straightConnector1">
            <a:avLst/>
          </a:prstGeom>
          <a:noFill/>
          <a:ln cap="flat" cmpd="sng" w="12700">
            <a:solidFill>
              <a:srgbClr val="000000">
                <a:alpha val="70200"/>
              </a:srgbClr>
            </a:solidFill>
            <a:prstDash val="solid"/>
            <a:miter lim="400000"/>
            <a:headEnd len="sm" w="sm" type="none"/>
            <a:tailEnd len="med" w="med" type="oval"/>
          </a:ln>
        </p:spPr>
      </p:cxnSp>
      <p:cxnSp>
        <p:nvCxnSpPr>
          <p:cNvPr id="193" name="Google Shape;193;p25"/>
          <p:cNvCxnSpPr/>
          <p:nvPr/>
        </p:nvCxnSpPr>
        <p:spPr>
          <a:xfrm>
            <a:off x="991952" y="3760340"/>
            <a:ext cx="3612900" cy="0"/>
          </a:xfrm>
          <a:prstGeom prst="straightConnector1">
            <a:avLst/>
          </a:prstGeom>
          <a:noFill/>
          <a:ln cap="flat" cmpd="sng" w="25400">
            <a:solidFill>
              <a:srgbClr val="000000"/>
            </a:solidFill>
            <a:prstDash val="solid"/>
            <a:miter lim="400000"/>
            <a:headEnd len="sm" w="sm" type="none"/>
            <a:tailEnd len="med" w="med" type="triangle"/>
          </a:ln>
        </p:spPr>
      </p:cxnSp>
      <p:sp>
        <p:nvSpPr>
          <p:cNvPr id="194" name="Google Shape;194;p25"/>
          <p:cNvSpPr txBox="1"/>
          <p:nvPr/>
        </p:nvSpPr>
        <p:spPr>
          <a:xfrm>
            <a:off x="946900" y="2610425"/>
            <a:ext cx="11314500" cy="87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0"/>
              <a:buFont typeface="Arial"/>
              <a:buNone/>
            </a:pP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Le courrier </a:t>
            </a:r>
            <a:r>
              <a:rPr lang="en-US" sz="5000">
                <a:latin typeface="Montserrat ExtraBold"/>
                <a:ea typeface="Montserrat ExtraBold"/>
                <a:cs typeface="Montserrat ExtraBold"/>
                <a:sym typeface="Montserrat ExtraBold"/>
              </a:rPr>
              <a:t>électronique</a:t>
            </a:r>
            <a:endParaRPr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195" name="Google Shape;195;p25"/>
          <p:cNvSpPr txBox="1"/>
          <p:nvPr/>
        </p:nvSpPr>
        <p:spPr>
          <a:xfrm>
            <a:off x="949225" y="4632400"/>
            <a:ext cx="3506400" cy="96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Montserrat Medium"/>
                <a:ea typeface="Montserrat Medium"/>
                <a:cs typeface="Montserrat Medium"/>
                <a:sym typeface="Montserrat Medium"/>
              </a:rPr>
              <a:t>La lettre ou le message</a:t>
            </a:r>
            <a:endParaRPr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196" name="Google Shape;196;p25"/>
          <p:cNvSpPr txBox="1"/>
          <p:nvPr/>
        </p:nvSpPr>
        <p:spPr>
          <a:xfrm>
            <a:off x="5256425" y="3880725"/>
            <a:ext cx="18529200" cy="932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Un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courrier </a:t>
            </a:r>
            <a:r>
              <a:rPr b="1" lang="en-US" sz="5000">
                <a:latin typeface="Proxima Nova"/>
                <a:ea typeface="Proxima Nova"/>
                <a:cs typeface="Proxima Nova"/>
                <a:sym typeface="Proxima Nova"/>
              </a:rPr>
              <a:t>électronique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 est composée de 2 parties :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L’en-tête : on y trouve les </a:t>
            </a: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informations contextuelles comme l’expéditeur, le destinataire, l’objet, la date, etc.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-546100" lvl="0" marL="457200" rtl="0" algn="l">
              <a:spcBef>
                <a:spcPts val="0"/>
              </a:spcBef>
              <a:spcAft>
                <a:spcPts val="0"/>
              </a:spcAft>
              <a:buSzPts val="5000"/>
              <a:buFont typeface="Proxima Nova"/>
              <a:buChar char="-"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Le corps du message : le message en lui-même, codé sous forme de texte (brute ou html)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00">
                <a:latin typeface="Proxima Nova"/>
                <a:ea typeface="Proxima Nova"/>
                <a:cs typeface="Proxima Nova"/>
                <a:sym typeface="Proxima Nova"/>
              </a:rPr>
              <a:t>Il est couramment appelé email.</a:t>
            </a:r>
            <a:endParaRPr sz="500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5509655" y="1321503"/>
            <a:ext cx="1097604" cy="63504"/>
          </a:xfrm>
          <a:custGeom>
            <a:rect b="b" l="l" r="r" t="t"/>
            <a:pathLst>
              <a:path extrusionOk="0" h="21600" w="21600">
                <a:moveTo>
                  <a:pt x="955" y="21600"/>
                </a:moveTo>
                <a:lnTo>
                  <a:pt x="20645" y="21600"/>
                </a:lnTo>
                <a:cubicBezTo>
                  <a:pt x="20917" y="21600"/>
                  <a:pt x="21080" y="21600"/>
                  <a:pt x="21189" y="20949"/>
                </a:cubicBezTo>
                <a:cubicBezTo>
                  <a:pt x="21362" y="19857"/>
                  <a:pt x="21499" y="17494"/>
                  <a:pt x="21562" y="14494"/>
                </a:cubicBezTo>
                <a:cubicBezTo>
                  <a:pt x="21587" y="13310"/>
                  <a:pt x="21600" y="12060"/>
                  <a:pt x="21600" y="10800"/>
                </a:cubicBezTo>
                <a:cubicBezTo>
                  <a:pt x="21600" y="9540"/>
                  <a:pt x="21587" y="8290"/>
                  <a:pt x="21562" y="7106"/>
                </a:cubicBezTo>
                <a:cubicBezTo>
                  <a:pt x="21499" y="4106"/>
                  <a:pt x="21362" y="1743"/>
                  <a:pt x="21189" y="651"/>
                </a:cubicBezTo>
                <a:cubicBezTo>
                  <a:pt x="21080" y="0"/>
                  <a:pt x="20917" y="0"/>
                  <a:pt x="20645" y="0"/>
                </a:cubicBezTo>
                <a:lnTo>
                  <a:pt x="955" y="0"/>
                </a:lnTo>
                <a:cubicBezTo>
                  <a:pt x="683" y="0"/>
                  <a:pt x="520" y="0"/>
                  <a:pt x="411" y="651"/>
                </a:cubicBezTo>
                <a:cubicBezTo>
                  <a:pt x="238" y="1743"/>
                  <a:pt x="101" y="4106"/>
                  <a:pt x="38" y="7106"/>
                </a:cubicBezTo>
                <a:cubicBezTo>
                  <a:pt x="13" y="8290"/>
                  <a:pt x="0" y="9540"/>
                  <a:pt x="0" y="10800"/>
                </a:cubicBezTo>
                <a:cubicBezTo>
                  <a:pt x="0" y="12060"/>
                  <a:pt x="13" y="13310"/>
                  <a:pt x="38" y="14494"/>
                </a:cubicBezTo>
                <a:cubicBezTo>
                  <a:pt x="101" y="17494"/>
                  <a:pt x="238" y="19857"/>
                  <a:pt x="411" y="20949"/>
                </a:cubicBezTo>
                <a:cubicBezTo>
                  <a:pt x="520" y="21600"/>
                  <a:pt x="683" y="21600"/>
                  <a:pt x="955" y="21600"/>
                </a:cubicBezTo>
                <a:close/>
              </a:path>
            </a:pathLst>
          </a:custGeom>
          <a:solidFill>
            <a:srgbClr val="000000">
              <a:alpha val="69410"/>
            </a:srgbClr>
          </a:solidFill>
          <a:ln>
            <a:noFill/>
          </a:ln>
        </p:spPr>
        <p:txBody>
          <a:bodyPr anchorCtr="0" anchor="ctr" bIns="50800" lIns="50800" spcFirstLastPara="1" rIns="50800" wrap="square" tIns="508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Helvetica Neue"/>
              <a:buNone/>
            </a:pPr>
            <a:r>
              <a:t/>
            </a:r>
            <a:endParaRPr b="0" i="0" sz="32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Google Shape;198;p25"/>
          <p:cNvSpPr txBox="1"/>
          <p:nvPr>
            <p:ph idx="12" type="sldNum"/>
          </p:nvPr>
        </p:nvSpPr>
        <p:spPr>
          <a:xfrm>
            <a:off x="12001499" y="13080999"/>
            <a:ext cx="368400" cy="379800"/>
          </a:xfrm>
          <a:prstGeom prst="rect">
            <a:avLst/>
          </a:prstGeom>
        </p:spPr>
        <p:txBody>
          <a:bodyPr anchorCtr="0" anchor="b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Helvetica Neue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9" name="Google Shape;199;p25"/>
          <p:cNvSpPr txBox="1"/>
          <p:nvPr/>
        </p:nvSpPr>
        <p:spPr>
          <a:xfrm>
            <a:off x="4141450" y="734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Introduction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0" name="Google Shape;200;p25"/>
          <p:cNvSpPr txBox="1"/>
          <p:nvPr/>
        </p:nvSpPr>
        <p:spPr>
          <a:xfrm>
            <a:off x="8535912" y="735775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Clients et serveurs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1" name="Google Shape;201;p25"/>
          <p:cNvSpPr txBox="1"/>
          <p:nvPr/>
        </p:nvSpPr>
        <p:spPr>
          <a:xfrm>
            <a:off x="1356685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Les protocoles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02" name="Google Shape;202;p25"/>
          <p:cNvSpPr txBox="1"/>
          <p:nvPr/>
        </p:nvSpPr>
        <p:spPr>
          <a:xfrm>
            <a:off x="18597800" y="735763"/>
            <a:ext cx="3834000" cy="47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50800" lIns="50800" spcFirstLastPara="1" rIns="50800" wrap="square" tIns="508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>
                <a:latin typeface="Montserrat SemiBold"/>
                <a:ea typeface="Montserrat SemiBold"/>
                <a:cs typeface="Montserrat SemiBold"/>
                <a:sym typeface="Montserrat SemiBold"/>
              </a:rPr>
              <a:t>Bonnes pratiques</a:t>
            </a:r>
            <a:endParaRPr sz="240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