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Roboto"/>
      <p:regular r:id="rId54"/>
      <p:bold r:id="rId55"/>
      <p:italic r:id="rId56"/>
      <p:boldItalic r:id="rId57"/>
    </p:embeddedFont>
    <p:embeddedFont>
      <p:font typeface="Varela Round"/>
      <p:regular r:id="rId58"/>
    </p:embeddedFont>
    <p:embeddedFont>
      <p:font typeface="Raleway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alewayLight-boldItalic.fntdata"/><Relationship Id="rId61" Type="http://schemas.openxmlformats.org/officeDocument/2006/relationships/font" Target="fonts/RalewayLight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alewayLight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7.xml"/><Relationship Id="rId55" Type="http://schemas.openxmlformats.org/officeDocument/2006/relationships/font" Target="fonts/Roboto-bold.fntdata"/><Relationship Id="rId10" Type="http://schemas.openxmlformats.org/officeDocument/2006/relationships/slide" Target="slides/slide6.xml"/><Relationship Id="rId54" Type="http://schemas.openxmlformats.org/officeDocument/2006/relationships/font" Target="fonts/Roboto-regular.fntdata"/><Relationship Id="rId13" Type="http://schemas.openxmlformats.org/officeDocument/2006/relationships/slide" Target="slides/slide9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8.xml"/><Relationship Id="rId56" Type="http://schemas.openxmlformats.org/officeDocument/2006/relationships/font" Target="fonts/Roboto-italic.fntdata"/><Relationship Id="rId15" Type="http://schemas.openxmlformats.org/officeDocument/2006/relationships/slide" Target="slides/slide11.xml"/><Relationship Id="rId59" Type="http://schemas.openxmlformats.org/officeDocument/2006/relationships/font" Target="fonts/RalewayLight-regular.fntdata"/><Relationship Id="rId14" Type="http://schemas.openxmlformats.org/officeDocument/2006/relationships/slide" Target="slides/slide10.xml"/><Relationship Id="rId58" Type="http://schemas.openxmlformats.org/officeDocument/2006/relationships/font" Target="fonts/VarelaRoun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e57d5347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e57d5347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e57d5347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e57d534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e57d5347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e57d5347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e57d5347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e57d5347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e57d5347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e57d5347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e57d5347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e57d5347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b040f5b3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b040f5b3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040f5b3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040f5b3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040f5b3e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b040f5b3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040f5b3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040f5b3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e57d5347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e57d5347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e57d5347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e57d5347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e57d5347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e57d5347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e57d534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e57d534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e57d5347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e57d5347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e57d5347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e57d5347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e57d5347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ae57d5347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e57d5347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e57d5347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e57d5347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ae57d5347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e57d5347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e57d5347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e57d5347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e57d5347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e57d534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e57d534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e57d5347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ae57d5347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f078991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f078991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f078991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f078991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f0789912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af0789912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f078991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f078991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f078991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af078991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af0789912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af0789912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af0789912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af078991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8b3a585a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8b3a585a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f0789912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f0789912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af0789912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af0789912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f0789912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f0789912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f0789912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f0789912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f078991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f078991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f078991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af078991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e57d534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e57d534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e57d534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e57d534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e57d534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e57d534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e57d5347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e57d534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e57d5347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e57d534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cloud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Termes clés du Cloud Computing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Infrastructure as a Service </a:t>
            </a:r>
            <a:r>
              <a:rPr b="1" lang="fr" sz="2000">
                <a:solidFill>
                  <a:srgbClr val="374151"/>
                </a:solidFill>
              </a:rPr>
              <a:t>(IaaS)</a:t>
            </a:r>
            <a:endParaRPr b="1"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Platform as a Service </a:t>
            </a:r>
            <a:r>
              <a:rPr b="1" lang="fr" sz="2000">
                <a:solidFill>
                  <a:srgbClr val="374151"/>
                </a:solidFill>
              </a:rPr>
              <a:t>(PaaS)</a:t>
            </a:r>
            <a:endParaRPr b="1"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Software as a Service </a:t>
            </a:r>
            <a:r>
              <a:rPr b="1" lang="fr" sz="2000">
                <a:solidFill>
                  <a:srgbClr val="374151"/>
                </a:solidFill>
              </a:rPr>
              <a:t>(SaaS) </a:t>
            </a:r>
            <a:endParaRPr b="1"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On-premises</a:t>
            </a:r>
            <a:endParaRPr b="1"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Cloud Privé 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Cloud Public 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Cloud Hybride </a:t>
            </a:r>
            <a:endParaRPr sz="2000">
              <a:solidFill>
                <a:srgbClr val="374151"/>
              </a:solidFill>
            </a:endParaRPr>
          </a:p>
        </p:txBody>
      </p:sp>
      <p:sp>
        <p:nvSpPr>
          <p:cNvPr id="216" name="Google Shape;216;p36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Termes clés du Cloud Computing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7" name="Google Shape;217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Termes clés: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Fournit des ressources informatiques virtualisées sur Internet.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Exemples : Serveurs virtuels, stockage...</a:t>
            </a:r>
            <a:endParaRPr sz="2000">
              <a:solidFill>
                <a:srgbClr val="374151"/>
              </a:solidFill>
            </a:endParaRPr>
          </a:p>
        </p:txBody>
      </p:sp>
      <p:sp>
        <p:nvSpPr>
          <p:cNvPr id="224" name="Google Shape;224;p37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Termes clés du Cloud Computing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5" name="Google Shape;225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IaaS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Offre un environnement de développement et de déploiement d'applications.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Exemples : Outils de développement, bases de données.</a:t>
            </a:r>
            <a:endParaRPr sz="2000">
              <a:solidFill>
                <a:srgbClr val="374151"/>
              </a:solidFill>
            </a:endParaRPr>
          </a:p>
        </p:txBody>
      </p:sp>
      <p:sp>
        <p:nvSpPr>
          <p:cNvPr id="232" name="Google Shape;232;p38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Termes clés du Cloud Computing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3" name="Google Shape;233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P</a:t>
            </a:r>
            <a:r>
              <a:rPr lang="fr" sz="3700">
                <a:solidFill>
                  <a:srgbClr val="F76C6C"/>
                </a:solidFill>
              </a:rPr>
              <a:t>aaS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Logiciels disponibles via un abonnement en ligne.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Exemples : Suite Adobe, Office 365.</a:t>
            </a:r>
            <a:endParaRPr sz="2000">
              <a:solidFill>
                <a:srgbClr val="374151"/>
              </a:solidFill>
            </a:endParaRPr>
          </a:p>
        </p:txBody>
      </p:sp>
      <p:sp>
        <p:nvSpPr>
          <p:cNvPr id="240" name="Google Shape;240;p39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Termes clés du Cloud Computing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1" name="Google Shape;241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S</a:t>
            </a:r>
            <a:r>
              <a:rPr lang="fr" sz="3700">
                <a:solidFill>
                  <a:srgbClr val="F76C6C"/>
                </a:solidFill>
              </a:rPr>
              <a:t>aaS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42" name="Google Shape;24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Partage des responsabilités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8" name="Google Shape;24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450" y="857150"/>
            <a:ext cx="5439099" cy="42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Modèles des déploiements</a:t>
            </a:r>
            <a:r>
              <a:rPr lang="fr">
                <a:solidFill>
                  <a:schemeClr val="lt1"/>
                </a:solidFill>
              </a:rPr>
              <a:t>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Modèles des déploiements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1" name="Google Shape;26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2" name="Google Shape;262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Cloud Public : 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63" name="Google Shape;263;p42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Ressources partagées via internet.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Exemples : AWS, Azure, Google Cloud.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Évolutif et économique.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Modèles des déploiements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9" name="Google Shape;26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0" name="Google Shape;270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Cloud Privé: 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71" name="Google Shape;271;p43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Ressources dédiées à une seule organisation.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Contrôle et sécurité renforcés.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Géré au sein de l'infrastructure de l'organisation.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Modèles des déploiements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7" name="Google Shape;27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8" name="Google Shape;278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Cloud Hybride : 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79" name="Google Shape;279;p44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Combinaison de cloud public et privé.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Offre flexibilité et optimisation.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Permet la portabilité des données et des applications.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583600" y="835550"/>
            <a:ext cx="38082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1- Le Cloud Computing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2-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L'externalisation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3- Termes clés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4-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Diversité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 des services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5- Les modèles économique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6-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Interfaces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7- Gestion des ressources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8- Briques techniques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Diversité des Services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Diversité des services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1" name="Google Shape;29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2" name="Google Shape;292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Hébergement Web Mutualisé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93" name="Google Shape;293;p46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Partage d'un serveur entre plusieurs clients.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Idéal pour les petits sites web, coût réduit.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Limitations en termes de performance et de personnalisation.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Diversité des services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9" name="Google Shape;29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0" name="Google Shape;300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Serveurs Privés Virtuels (VPS):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01" name="Google Shape;301;p47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Serveur virtuel dédié pour chaque client sur un même serveur physique.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Plus de contrôle et de ressources qu'un hébergement mutualisé.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Bon équilibre entre coût et performance.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Diversité des services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07" name="Google Shape;30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8" name="Google Shape;308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Serveurs Dédiés (Bare Metal)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09" name="Google Shape;309;p48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Serveur physique entièrement dédié à un seul client.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Performances maximales, contrôle total.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Plus coûteux, utilisé pour les besoins en ressources élevés.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Diversité des services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15" name="Google Shape;31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6" name="Google Shape;316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Conteneurisation</a:t>
            </a:r>
            <a:r>
              <a:rPr lang="fr" sz="3700">
                <a:solidFill>
                  <a:srgbClr val="F76C6C"/>
                </a:solidFill>
              </a:rPr>
              <a:t>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17" name="Google Shape;317;p49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Isolation des applications dans des conteneurs.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Facilite la portabilité et l'efficacité.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Populaire pour le déploiement d'applications dans des environnements cloud variés.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Les </a:t>
            </a:r>
            <a:r>
              <a:rPr lang="fr">
                <a:solidFill>
                  <a:schemeClr val="lt1"/>
                </a:solidFill>
              </a:rPr>
              <a:t>modèles</a:t>
            </a:r>
            <a:r>
              <a:rPr lang="fr">
                <a:solidFill>
                  <a:schemeClr val="lt1"/>
                </a:solidFill>
              </a:rPr>
              <a:t> </a:t>
            </a:r>
            <a:r>
              <a:rPr lang="fr">
                <a:solidFill>
                  <a:schemeClr val="lt1"/>
                </a:solidFill>
              </a:rPr>
              <a:t>économique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Les modèles économiques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9" name="Google Shape;32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0" name="Google Shape;330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Forfait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31" name="Google Shape;331;p51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Paiement d'un montant fixe mensuel ou annuel.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Accès à un ensemble défini de ressources et services.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Idéal pour les besoins prévisibles et constants.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Simplicité et prévisibilité des coûts.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Les modèles économiques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8" name="Google Shape;338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Paiement</a:t>
            </a:r>
            <a:r>
              <a:rPr lang="fr" sz="3700">
                <a:solidFill>
                  <a:srgbClr val="F76C6C"/>
                </a:solidFill>
              </a:rPr>
              <a:t> à la </a:t>
            </a:r>
            <a:r>
              <a:rPr lang="fr" sz="3700">
                <a:solidFill>
                  <a:srgbClr val="F76C6C"/>
                </a:solidFill>
              </a:rPr>
              <a:t>consommation</a:t>
            </a:r>
            <a:r>
              <a:rPr lang="fr" sz="3700">
                <a:solidFill>
                  <a:srgbClr val="F76C6C"/>
                </a:solidFill>
              </a:rPr>
              <a:t>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39" name="Google Shape;339;p52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Facturation basée sur l'utilisation réelle des ressources.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Flexibilité pour s'adapter à des besoins fluctuants.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Permet d'éviter le surdimensionnement et les coûts inutiles.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Paiement à la consommation : Flexibilité et optimisation des coûts.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Les modèles économiques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5" name="Google Shape;34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6" name="Google Shape;346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Choix du modèle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47" name="Google Shape;347;p53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Besoins spécifiques de l'entreprise.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Importance de comprendre la consommation des services.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Interfaces d’accès au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que le cloud computing ?</a:t>
            </a:r>
            <a:endParaRPr/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Interfaces d’accès au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9" name="Google Shape;35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0" name="Google Shape;360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Shell SSH</a:t>
            </a:r>
            <a:r>
              <a:rPr lang="fr" sz="3700">
                <a:solidFill>
                  <a:srgbClr val="F76C6C"/>
                </a:solidFill>
              </a:rPr>
              <a:t>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61" name="Google Shape;361;p55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Accès sécurisé en ligne de commande pour la gestion des serveurs et applications.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Nécessite des compétences techniques, offre un contrôle complet.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Interfaces d’accès au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7" name="Google Shape;36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8" name="Google Shape;368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Interface Web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69" name="Google Shape;369;p56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Accès via un navigateur web, facile et intuitif.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Convient pour la gestion de base et le suivi des ressources.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Interfaces d’accès au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75" name="Google Shape;375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6" name="Google Shape;376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API </a:t>
            </a:r>
            <a:r>
              <a:rPr lang="fr" sz="2600">
                <a:solidFill>
                  <a:srgbClr val="F76C6C"/>
                </a:solidFill>
              </a:rPr>
              <a:t>(Application programming interface)</a:t>
            </a:r>
            <a:r>
              <a:rPr lang="fr" sz="3700">
                <a:solidFill>
                  <a:srgbClr val="F76C6C"/>
                </a:solidFill>
              </a:rPr>
              <a:t>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377" name="Google Shape;377;p57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Permet une intégration et une automatisation programmables.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Idéal pour les opérations personnalisées et complexes.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Gestion des ressources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3" name="Google Shape;383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9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Gestion de ressources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89" name="Google Shape;38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0" name="Google Shape;390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F76C6C"/>
                </a:solidFill>
              </a:rPr>
              <a:t>Scalabilité Verticale (Scaling Up/Down) :</a:t>
            </a:r>
            <a:endParaRPr sz="2600">
              <a:solidFill>
                <a:srgbClr val="F76C6C"/>
              </a:solidFill>
            </a:endParaRPr>
          </a:p>
        </p:txBody>
      </p:sp>
      <p:sp>
        <p:nvSpPr>
          <p:cNvPr id="391" name="Google Shape;391;p59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Augmentation ou réduction des capacités d'un serveur existant (CPU, RAM).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Avantages : Simplicité de mise en œuvre.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Limites : Plafond de capacité matériel, potentielles interruptions de service.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0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Gestion de ressources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97" name="Google Shape;397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8" name="Google Shape;398;p6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F76C6C"/>
                </a:solidFill>
              </a:rPr>
              <a:t>Scalabilité Horizontale (Scaling Out/In) :</a:t>
            </a:r>
            <a:endParaRPr sz="2600">
              <a:solidFill>
                <a:srgbClr val="F76C6C"/>
              </a:solidFill>
            </a:endParaRPr>
          </a:p>
        </p:txBody>
      </p:sp>
      <p:sp>
        <p:nvSpPr>
          <p:cNvPr id="399" name="Google Shape;399;p60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Ajout ou suppression de serveurs pour augmenter ou diminuer les ressources.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Avantages : Flexibilité accrue, meilleure tolérance aux pannes.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Limites : Complexité de gestion et de coordination entre serveurs.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Gestion de ressources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5" name="Google Shape;405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6" name="Google Shape;406;p6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F76C6C"/>
                </a:solidFill>
              </a:rPr>
              <a:t>Elasticité :</a:t>
            </a:r>
            <a:endParaRPr sz="2600">
              <a:solidFill>
                <a:srgbClr val="F76C6C"/>
              </a:solidFill>
            </a:endParaRPr>
          </a:p>
        </p:txBody>
      </p:sp>
      <p:sp>
        <p:nvSpPr>
          <p:cNvPr id="407" name="Google Shape;407;p61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Capacité à ajuster automatiquement les ressources en fonction de la demande.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Permet une gestion des ressources dynamique et efficace.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2"/>
          <p:cNvSpPr txBox="1"/>
          <p:nvPr>
            <p:ph type="title"/>
          </p:nvPr>
        </p:nvSpPr>
        <p:spPr>
          <a:xfrm>
            <a:off x="1171250" y="-2650"/>
            <a:ext cx="50856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Gestion de ressources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3" name="Google Shape;413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14" name="Google Shape;414;p6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Load Balancing (Équilibrage de Charge) :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15" name="Google Shape;415;p62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Distribution du trafic ou des demandes de travail entre plusieurs serveurs.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Assure une utilisation optimale des ressources et évite la surcharge d'un seul serveur.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Usages, Avantages et </a:t>
            </a:r>
            <a:r>
              <a:rPr lang="fr">
                <a:solidFill>
                  <a:schemeClr val="lt1"/>
                </a:solidFill>
              </a:rPr>
              <a:t>Inconvénients</a:t>
            </a:r>
            <a:r>
              <a:rPr lang="fr">
                <a:solidFill>
                  <a:schemeClr val="lt1"/>
                </a:solidFill>
              </a:rPr>
              <a:t> du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1171250" y="-2650"/>
            <a:ext cx="614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Usages, Avantages et Inconvénients du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7" name="Google Shape;427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28" name="Google Shape;428;p6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Utilisation Typique des Services Cloud :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29" name="Google Shape;429;p64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Stockage et traitement de données pour les entreprises.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Hébergement de sites web et d'applications.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Solutions de backup et de récupération en cas de sinistre.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161616"/>
                </a:solidFill>
                <a:highlight>
                  <a:srgbClr val="FFFFFF"/>
                </a:highlight>
              </a:rPr>
              <a:t>Le cloud computing consiste à fournir des services informatiques sur Internet. Les services informatiques comprennent l’infrastructure informatique courante, telle que les machines virtuelles, le stockage, les bases de données et le réseau</a:t>
            </a:r>
            <a:endParaRPr sz="2000"/>
          </a:p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cloud</a:t>
            </a:r>
            <a:endParaRPr/>
          </a:p>
        </p:txBody>
      </p:sp>
      <p:sp>
        <p:nvSpPr>
          <p:cNvPr id="161" name="Google Shape;161;p2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Cloud Computing</a:t>
            </a:r>
            <a:endParaRPr sz="3700"/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5"/>
          <p:cNvSpPr txBox="1"/>
          <p:nvPr>
            <p:ph type="title"/>
          </p:nvPr>
        </p:nvSpPr>
        <p:spPr>
          <a:xfrm>
            <a:off x="1171250" y="-2650"/>
            <a:ext cx="614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Usages, Avantages et Inconvénients du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35" name="Google Shape;435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6" name="Google Shape;436;p6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Avantages</a:t>
            </a:r>
            <a:r>
              <a:rPr lang="fr">
                <a:solidFill>
                  <a:srgbClr val="F76C6C"/>
                </a:solidFill>
              </a:rPr>
              <a:t> des Services Cloud :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37" name="Google Shape;437;p65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Flexibilité et évolutivité des ressources.</a:t>
            </a:r>
            <a:endParaRPr sz="2000">
              <a:solidFill>
                <a:srgbClr val="37415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Réduction des coûts d'infrastructure.</a:t>
            </a:r>
            <a:endParaRPr sz="2000">
              <a:solidFill>
                <a:srgbClr val="37415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Collaboration améliorée et accès à distance.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6"/>
          <p:cNvSpPr txBox="1"/>
          <p:nvPr>
            <p:ph type="title"/>
          </p:nvPr>
        </p:nvSpPr>
        <p:spPr>
          <a:xfrm>
            <a:off x="1171250" y="-2650"/>
            <a:ext cx="614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Usages, Avantages et Inconvénients du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3" name="Google Shape;443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4" name="Google Shape;444;p6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Inconvénients Potentiels :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45" name="Google Shape;445;p66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Questions de sécurité et de confidentialité des données.</a:t>
            </a:r>
            <a:endParaRPr sz="2000">
              <a:solidFill>
                <a:srgbClr val="37415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Dépendance vis-à-vis du fournisseur de service.</a:t>
            </a:r>
            <a:endParaRPr sz="2000">
              <a:solidFill>
                <a:srgbClr val="37415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Complexités potentielles dans la gestion et l'intégration.</a:t>
            </a:r>
            <a:endParaRPr sz="2000">
              <a:solidFill>
                <a:srgbClr val="37415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7"/>
          <p:cNvSpPr txBox="1"/>
          <p:nvPr>
            <p:ph type="title"/>
          </p:nvPr>
        </p:nvSpPr>
        <p:spPr>
          <a:xfrm>
            <a:off x="137950" y="1787700"/>
            <a:ext cx="87894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Briques Techniques du Cloud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1" name="Google Shape;451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8"/>
          <p:cNvSpPr txBox="1"/>
          <p:nvPr>
            <p:ph type="title"/>
          </p:nvPr>
        </p:nvSpPr>
        <p:spPr>
          <a:xfrm>
            <a:off x="1171250" y="-2650"/>
            <a:ext cx="614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Briques Techniques du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57" name="Google Shape;457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58" name="Google Shape;458;p6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Hyperviseurs :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59" name="Google Shape;459;p68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Logiciels permettant la création et la gestion de machines virtuelles.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Exemples : VMware, Hyper-V, KVM.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Rôle crucial dans la virtualisation des ressources.</a:t>
            </a:r>
            <a:endParaRPr sz="2000">
              <a:solidFill>
                <a:srgbClr val="37415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9"/>
          <p:cNvSpPr txBox="1"/>
          <p:nvPr>
            <p:ph type="title"/>
          </p:nvPr>
        </p:nvSpPr>
        <p:spPr>
          <a:xfrm>
            <a:off x="1171250" y="-2650"/>
            <a:ext cx="614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Briques Techniques du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65" name="Google Shape;465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66" name="Google Shape;466;p6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Outils de Cluster et Orchestration </a:t>
            </a:r>
            <a:r>
              <a:rPr lang="fr">
                <a:solidFill>
                  <a:srgbClr val="F76C6C"/>
                </a:solidFill>
              </a:rPr>
              <a:t>: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67" name="Google Shape;467;p69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Gestion et automatisation de groupes de conteneurs.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Exemples : Kubernetes pour l'orchestration, Docker Swarm pour la gestion de cluster.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Importants pour l'évolutivité et la résilience des applications.</a:t>
            </a:r>
            <a:endParaRPr sz="2000">
              <a:solidFill>
                <a:srgbClr val="37415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0"/>
          <p:cNvSpPr txBox="1"/>
          <p:nvPr>
            <p:ph type="title"/>
          </p:nvPr>
        </p:nvSpPr>
        <p:spPr>
          <a:xfrm>
            <a:off x="1171250" y="-2650"/>
            <a:ext cx="61452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Briques Techniques du Cloud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73" name="Google Shape;473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4" name="Google Shape;474;p7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76C6C"/>
                </a:solidFill>
              </a:rPr>
              <a:t>Plateforme</a:t>
            </a:r>
            <a:r>
              <a:rPr lang="fr">
                <a:solidFill>
                  <a:srgbClr val="F76C6C"/>
                </a:solidFill>
              </a:rPr>
              <a:t> de Cloud : </a:t>
            </a:r>
            <a:endParaRPr>
              <a:solidFill>
                <a:srgbClr val="F76C6C"/>
              </a:solidFill>
            </a:endParaRPr>
          </a:p>
        </p:txBody>
      </p:sp>
      <p:sp>
        <p:nvSpPr>
          <p:cNvPr id="475" name="Google Shape;475;p70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Environnements intégrés pour gérer les infrastructures cloud.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Exemple : OpenStack, une plateforme open-source pour les clouds privés et publics.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Fournit des outils pour le déploiement et la gestion du cloud.</a:t>
            </a:r>
            <a:endParaRPr sz="2000">
              <a:solidFill>
                <a:srgbClr val="37415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Flexibilité et évolutivité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Réduction des coûts d'infrastructure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Accès amélioré aux ressources et aux applications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Collaboration et accessibilité accrues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sp>
        <p:nvSpPr>
          <p:cNvPr id="168" name="Google Shape;168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cloud</a:t>
            </a:r>
            <a:endParaRPr/>
          </a:p>
        </p:txBody>
      </p:sp>
      <p:sp>
        <p:nvSpPr>
          <p:cNvPr id="170" name="Google Shape;170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Pourquoi le cloud ?</a:t>
            </a:r>
            <a:endParaRPr sz="3700"/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Stockage de photos et documents (ex. Google Drive, iCloud)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Services de streaming (ex. Netflix, Spotify)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Solutions de travail collaboratif (ex. Office 365, Google Workspace)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</a:endParaRPr>
          </a:p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cloud</a:t>
            </a:r>
            <a:endParaRPr/>
          </a:p>
        </p:txBody>
      </p:sp>
      <p:sp>
        <p:nvSpPr>
          <p:cNvPr id="179" name="Google Shape;179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Cloud dans vie </a:t>
            </a:r>
            <a:r>
              <a:rPr lang="fr" sz="3700"/>
              <a:t>quotidienne</a:t>
            </a:r>
            <a:endParaRPr sz="3700"/>
          </a:p>
        </p:txBody>
      </p:sp>
      <p:sp>
        <p:nvSpPr>
          <p:cNvPr id="180" name="Google Shape;18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L'externalisation</a:t>
            </a:r>
            <a:endParaRPr/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L'externalisation est le processus par lequel les entreprises délèguent des processus d'affaires ou des fonctions informatiques à des prestataires de services tiers.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b="1" lang="fr" sz="2000">
                <a:solidFill>
                  <a:srgbClr val="374151"/>
                </a:solidFill>
              </a:rPr>
              <a:t>Exemple dans le contexte du cloud </a:t>
            </a:r>
            <a:r>
              <a:rPr lang="fr" sz="2000">
                <a:solidFill>
                  <a:srgbClr val="374151"/>
                </a:solidFill>
              </a:rPr>
              <a:t>: externalisation du stockage de données et des serveurs.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L’externalisation</a:t>
            </a:r>
            <a:endParaRPr/>
          </a:p>
        </p:txBody>
      </p:sp>
      <p:sp>
        <p:nvSpPr>
          <p:cNvPr id="194" name="Google Shape;194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Qu'est-ce que l'Externalisation ?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4" type="body"/>
          </p:nvPr>
        </p:nvSpPr>
        <p:spPr>
          <a:xfrm>
            <a:off x="462200" y="1772500"/>
            <a:ext cx="8307900" cy="31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Nécessité de gestion et de surveillance des prestataires de services.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Questions de sécurité et de conformité des données.</a:t>
            </a:r>
            <a:endParaRPr sz="2000">
              <a:solidFill>
                <a:srgbClr val="37415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Raleway"/>
              <a:buChar char="●"/>
            </a:pPr>
            <a:r>
              <a:rPr lang="fr" sz="2000">
                <a:solidFill>
                  <a:srgbClr val="374151"/>
                </a:solidFill>
              </a:rPr>
              <a:t>Risques liés à la dépendance vis-à-vis des fournisseurs.</a:t>
            </a:r>
            <a:endParaRPr sz="2000">
              <a:solidFill>
                <a:srgbClr val="374151"/>
              </a:solidFill>
            </a:endParaRPr>
          </a:p>
        </p:txBody>
      </p:sp>
      <p:sp>
        <p:nvSpPr>
          <p:cNvPr id="201" name="Google Shape;201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L’externalisation</a:t>
            </a:r>
            <a:endParaRPr/>
          </a:p>
        </p:txBody>
      </p:sp>
      <p:sp>
        <p:nvSpPr>
          <p:cNvPr id="203" name="Google Shape;203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>
                <a:solidFill>
                  <a:srgbClr val="F76C6C"/>
                </a:solidFill>
              </a:rPr>
              <a:t>Défis de l'Externalisation dans le Cloud :</a:t>
            </a:r>
            <a:endParaRPr sz="3700">
              <a:solidFill>
                <a:srgbClr val="F76C6C"/>
              </a:solidFill>
            </a:endParaRPr>
          </a:p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