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Varela Round"/>
      <p:regular r:id="rId44"/>
    </p:embeddedFont>
    <p:embeddedFont>
      <p:font typeface="Raleway 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6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8.xml"/><Relationship Id="rId44" Type="http://schemas.openxmlformats.org/officeDocument/2006/relationships/font" Target="fonts/VarelaRound-regular.fntdata"/><Relationship Id="rId21" Type="http://schemas.openxmlformats.org/officeDocument/2006/relationships/slide" Target="slides/slide17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20.xml"/><Relationship Id="rId46" Type="http://schemas.openxmlformats.org/officeDocument/2006/relationships/font" Target="fonts/RalewayLight-bold.fntdata"/><Relationship Id="rId23" Type="http://schemas.openxmlformats.org/officeDocument/2006/relationships/slide" Target="slides/slide19.xml"/><Relationship Id="rId45" Type="http://schemas.openxmlformats.org/officeDocument/2006/relationships/font" Target="fonts/Raleway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RalewayLight-boldItalic.fntdata"/><Relationship Id="rId25" Type="http://schemas.openxmlformats.org/officeDocument/2006/relationships/slide" Target="slides/slide21.xml"/><Relationship Id="rId47" Type="http://schemas.openxmlformats.org/officeDocument/2006/relationships/font" Target="fonts/RalewayLight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aleway-bold.fntdata"/><Relationship Id="rId14" Type="http://schemas.openxmlformats.org/officeDocument/2006/relationships/slide" Target="slides/slide10.xml"/><Relationship Id="rId36" Type="http://schemas.openxmlformats.org/officeDocument/2006/relationships/font" Target="fonts/Raleway-regular.fntdata"/><Relationship Id="rId17" Type="http://schemas.openxmlformats.org/officeDocument/2006/relationships/slide" Target="slides/slide13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2.xml"/><Relationship Id="rId38" Type="http://schemas.openxmlformats.org/officeDocument/2006/relationships/font" Target="fonts/Raleway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7de6c3ef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67de6c3e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7de6c3e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67de6c3e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0e58cab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0e58cab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a5c149e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a5c149e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67de6c3ef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67de6c3e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689ab4be0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689ab4be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689ab4be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689ab4be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689ab4be0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689ab4be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67de6c3ef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67de6c3ef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89ab4be0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89ab4be0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89ab4be0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89ab4be0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2ed0c35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52ed0c35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534eeb2d8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534eeb2d8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689ab4be0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689ab4be0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89ab4be0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89ab4be0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52ed0c35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52ed0c35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b9cad289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3b9cad289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689ab4be0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689ab4be0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89ab4be0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89ab4be0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34eeb2d8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34eeb2d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exemple : les fichiers setuid setguid (sticky bits)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ffb973e87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ffb973e87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0e58cab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0e58cab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fb973e8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fb973e8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fb973e8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fb973e8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fb973e87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fb973e87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b6b1ef4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b6b1ef4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b6b1ef4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b6b1ef4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r.wikipedia.org/wiki/Mat%C3%A9riel_libr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fr.wikipedia.org/wiki/Gestionnaire_de_paquet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fr.wikipedia.org/wiki/Security_operations_center" TargetMode="External"/><Relationship Id="rId4" Type="http://schemas.openxmlformats.org/officeDocument/2006/relationships/hyperlink" Target="https://fr.wikipedia.org/wiki/Vuln%C3%A9rabilit%C3%A9_zero-day" TargetMode="External"/><Relationship Id="rId5" Type="http://schemas.openxmlformats.org/officeDocument/2006/relationships/hyperlink" Target="https://fr.wikipedia.org/wiki/Common_Vulnerabilities_and_Exposures" TargetMode="External"/><Relationship Id="rId6" Type="http://schemas.openxmlformats.org/officeDocument/2006/relationships/hyperlink" Target="https://attack.mitre.org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fr.wikipedia.org/wiki/Script_kiddi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emver.org/lang/fr/" TargetMode="External"/><Relationship Id="rId4" Type="http://schemas.openxmlformats.org/officeDocument/2006/relationships/hyperlink" Target="https://fr.wikipedia.org/wiki/Long-term_suppor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8.xml"/><Relationship Id="rId5" Type="http://schemas.openxmlformats.org/officeDocument/2006/relationships/slide" Target="/ppt/slides/slide12.xml"/><Relationship Id="rId6" Type="http://schemas.openxmlformats.org/officeDocument/2006/relationships/slide" Target="/ppt/slides/slide21.xml"/><Relationship Id="rId7" Type="http://schemas.openxmlformats.org/officeDocument/2006/relationships/slide" Target="/ppt/slides/slide25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fr.wikipedia.org/wiki/Syst%C3%A8me_h%C3%A9rit%C3%A9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pedia.org/wiki/Multi-factor_authentication" TargetMode="External"/><Relationship Id="rId4" Type="http://schemas.openxmlformats.org/officeDocument/2006/relationships/hyperlink" Target="https://en.wikipedia.org/wiki/Strong_authenticatio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fr.wikipedia.org/wiki/Endpoint_detection_and_respon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fr.wikipedia.org/wiki/Analyse_heuristique" TargetMode="External"/><Relationship Id="rId4" Type="http://schemas.openxmlformats.org/officeDocument/2006/relationships/hyperlink" Target="https://www.clamav.net/" TargetMode="External"/><Relationship Id="rId5" Type="http://schemas.openxmlformats.org/officeDocument/2006/relationships/hyperlink" Target="https://en.wikipedia.org/wiki/Antivirus_softwar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la-samhna.de/index.html" TargetMode="External"/><Relationship Id="rId4" Type="http://schemas.openxmlformats.org/officeDocument/2006/relationships/hyperlink" Target="https://www.ossec.net/" TargetMode="External"/><Relationship Id="rId5" Type="http://schemas.openxmlformats.org/officeDocument/2006/relationships/hyperlink" Target="https://www.fail2ban.org" TargetMode="External"/><Relationship Id="rId6" Type="http://schemas.openxmlformats.org/officeDocument/2006/relationships/hyperlink" Target="https://www.crowdsec.net/" TargetMode="External"/><Relationship Id="rId7" Type="http://schemas.openxmlformats.org/officeDocument/2006/relationships/hyperlink" Target="https://en.wikipedia.org/wiki/Host-based_intrusion_detection_syste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si.gouv.fr/entreprise/guide/exigences-de-securite-materielles/" TargetMode="External"/><Relationship Id="rId4" Type="http://schemas.openxmlformats.org/officeDocument/2006/relationships/hyperlink" Target="https://www.ssi.gouv.fr/entreprise/guide/exigences-de-securite-materielles/" TargetMode="External"/><Relationship Id="rId9" Type="http://schemas.openxmlformats.org/officeDocument/2006/relationships/hyperlink" Target="https://www.cve.org/" TargetMode="External"/><Relationship Id="rId5" Type="http://schemas.openxmlformats.org/officeDocument/2006/relationships/hyperlink" Target="https://www.ssi.gouv.fr/entreprise/guide/recommandations-de-securite-relatives-a-un-systeme-gnulinux/" TargetMode="External"/><Relationship Id="rId6" Type="http://schemas.openxmlformats.org/officeDocument/2006/relationships/hyperlink" Target="https://www.ssi.gouv.fr/entreprise/guide/recommandations-pour-la-mise-en-oeuvre-dune-politique-de-restrictions-logicielles-sous-windows/" TargetMode="External"/><Relationship Id="rId7" Type="http://schemas.openxmlformats.org/officeDocument/2006/relationships/hyperlink" Target="https://www.ssi.gouv.fr/entreprise/guide/restreindre-la-collecte-de-donnees-sous-windows-10/" TargetMode="External"/><Relationship Id="rId8" Type="http://schemas.openxmlformats.org/officeDocument/2006/relationships/hyperlink" Target="https://cve.mitre.org/" TargetMode="External"/><Relationship Id="rId11" Type="http://schemas.openxmlformats.org/officeDocument/2006/relationships/hyperlink" Target="https://attack.mitre.org/" TargetMode="External"/><Relationship Id="rId10" Type="http://schemas.openxmlformats.org/officeDocument/2006/relationships/hyperlink" Target="https://www.cert.ssi.gouv.f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Sécuriser les systèmes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6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pistes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Limiter les portes d'entrée</a:t>
            </a:r>
            <a:endParaRPr/>
          </a:p>
        </p:txBody>
      </p:sp>
      <p:sp>
        <p:nvSpPr>
          <p:cNvPr id="211" name="Google Shape;211;p3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Disposer uniquement du nécessaire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Périphériques </a:t>
            </a:r>
            <a:r>
              <a:rPr lang="fr" sz="1800"/>
              <a:t>d'entrée (port USB, lecteur optique…)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Périphériques réseaux (ethernet, wifi, bluetooth)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Possibilité de désactivation matérielle et activation au besoin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Composant d'administration à distance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Sécurité physique</a:t>
            </a:r>
            <a:endParaRPr/>
          </a:p>
        </p:txBody>
      </p:sp>
      <p:sp>
        <p:nvSpPr>
          <p:cNvPr id="213" name="Google Shape;213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Minimisation physique</a:t>
            </a:r>
            <a:endParaRPr sz="3700"/>
          </a:p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Choisir du </a:t>
            </a:r>
            <a:r>
              <a:rPr lang="fr" sz="1800"/>
              <a:t>matériel</a:t>
            </a:r>
            <a:r>
              <a:rPr lang="fr" sz="1800"/>
              <a:t> de confiance…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Fournisseur de confiance</a:t>
            </a:r>
            <a:r>
              <a:rPr lang="fr" sz="1800"/>
              <a:t> (?)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Conformité précise du </a:t>
            </a:r>
            <a:r>
              <a:rPr lang="fr" sz="1800"/>
              <a:t>matériel</a:t>
            </a:r>
            <a:r>
              <a:rPr lang="fr" sz="1800"/>
              <a:t> fourni aux spécifications (rien de plus)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Engagement de maintenance dans le temps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Présence d'un support matériel pour des fonctions de sécurité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Virtualisation des I/O (VT-x ou AMD-v)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fr" sz="1800"/>
              <a:t>Trusted Platform Module</a:t>
            </a:r>
            <a:r>
              <a:rPr lang="fr" sz="1800"/>
              <a:t> (TPM) - Stockage sécurisé de clés cryptographiques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Open Hardware</a:t>
            </a:r>
            <a:endParaRPr sz="1800"/>
          </a:p>
        </p:txBody>
      </p:sp>
      <p:sp>
        <p:nvSpPr>
          <p:cNvPr id="220" name="Google Shape;220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Construire sur des bases solides</a:t>
            </a:r>
            <a:endParaRPr/>
          </a:p>
        </p:txBody>
      </p:sp>
      <p:sp>
        <p:nvSpPr>
          <p:cNvPr id="221" name="Google Shape;221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Sécurité physique</a:t>
            </a:r>
            <a:endParaRPr/>
          </a:p>
        </p:txBody>
      </p:sp>
      <p:sp>
        <p:nvSpPr>
          <p:cNvPr id="222" name="Google Shape;222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Choix du matériel</a:t>
            </a:r>
            <a:endParaRPr sz="3700"/>
          </a:p>
        </p:txBody>
      </p:sp>
      <p:sp>
        <p:nvSpPr>
          <p:cNvPr id="223" name="Google Shape;22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logiciels</a:t>
            </a:r>
            <a:endParaRPr/>
          </a:p>
        </p:txBody>
      </p:sp>
      <p:sp>
        <p:nvSpPr>
          <p:cNvPr id="229" name="Google Shape;22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quoi parle-t-on ?</a:t>
            </a:r>
            <a:endParaRPr/>
          </a:p>
        </p:txBody>
      </p:sp>
      <p:sp>
        <p:nvSpPr>
          <p:cNvPr id="236" name="Google Shape;236;p38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Systèmes d'exploitation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Très nombreux composants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Installés par défaut - Proposés à l'installation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Recommandation : </a:t>
            </a:r>
            <a:r>
              <a:rPr lang="fr" sz="1800"/>
              <a:t>désinstaller</a:t>
            </a:r>
            <a:r>
              <a:rPr lang="fr" sz="1800"/>
              <a:t> les composants/services inutiles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Applications supplémentaires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Dépendances (bibliothèques…)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Firmware - logiciels intégrés aux </a:t>
            </a:r>
            <a:r>
              <a:rPr lang="fr" sz="1800"/>
              <a:t>matériels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Suivi de l'inventaire =&gt; Outil de gestion de parc</a:t>
            </a:r>
            <a:endParaRPr sz="1800"/>
          </a:p>
        </p:txBody>
      </p:sp>
      <p:sp>
        <p:nvSpPr>
          <p:cNvPr id="237" name="Google Shape;237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logiciels</a:t>
            </a:r>
            <a:endParaRPr/>
          </a:p>
        </p:txBody>
      </p:sp>
      <p:sp>
        <p:nvSpPr>
          <p:cNvPr id="238" name="Google Shape;238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Inventaire</a:t>
            </a:r>
            <a:endParaRPr sz="3700"/>
          </a:p>
        </p:txBody>
      </p:sp>
      <p:sp>
        <p:nvSpPr>
          <p:cNvPr id="239" name="Google Shape;23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logiciels de confiance</a:t>
            </a:r>
            <a:endParaRPr/>
          </a:p>
        </p:txBody>
      </p:sp>
      <p:sp>
        <p:nvSpPr>
          <p:cNvPr id="245" name="Google Shape;245;p39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Éditeur de confiance (?)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Assure les correctifs sur le long terme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Auditable (</a:t>
            </a:r>
            <a:r>
              <a:rPr i="1" lang="fr" sz="1800"/>
              <a:t>Open Source</a:t>
            </a:r>
            <a:r>
              <a:rPr lang="fr" sz="1800"/>
              <a:t>) voir audité (labels)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Support d'installation non compromis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Récupération uniquement via les sites </a:t>
            </a:r>
            <a:r>
              <a:rPr i="1" lang="fr" sz="1800"/>
              <a:t>officiels</a:t>
            </a:r>
            <a:endParaRPr i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Vérification lors des téléchargements (empreintes, signatures numériques)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Recommandation : utiliser un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gestionnaire de paquets</a:t>
            </a:r>
            <a:r>
              <a:rPr lang="fr" sz="1800"/>
              <a:t> </a:t>
            </a:r>
            <a:r>
              <a:rPr lang="fr" sz="1800"/>
              <a:t>avec dépôts</a:t>
            </a:r>
            <a:endParaRPr sz="1800"/>
          </a:p>
        </p:txBody>
      </p:sp>
      <p:sp>
        <p:nvSpPr>
          <p:cNvPr id="246" name="Google Shape;246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logiciels</a:t>
            </a:r>
            <a:endParaRPr/>
          </a:p>
        </p:txBody>
      </p:sp>
      <p:sp>
        <p:nvSpPr>
          <p:cNvPr id="247" name="Google Shape;247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Choix et récupération</a:t>
            </a:r>
            <a:endParaRPr sz="3700"/>
          </a:p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Hardening</a:t>
            </a:r>
            <a:endParaRPr/>
          </a:p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configuration d'un système est importante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configuration par défaut pas forcément satisfaisante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Ex : </a:t>
            </a:r>
            <a:r>
              <a:rPr lang="fr" sz="1800"/>
              <a:t>mot de passe par défaut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Appliquer les recommandations de l'éditeur (ou tierce)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Quelques exemples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Services en écoute spécifiquement sur l'interface d'accès</a:t>
            </a:r>
            <a:endParaRPr sz="1800"/>
          </a:p>
        </p:txBody>
      </p:sp>
      <p:sp>
        <p:nvSpPr>
          <p:cNvPr id="255" name="Google Shape;255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logiciels</a:t>
            </a:r>
            <a:endParaRPr/>
          </a:p>
        </p:txBody>
      </p:sp>
      <p:sp>
        <p:nvSpPr>
          <p:cNvPr id="256" name="Google Shape;256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Configuration</a:t>
            </a:r>
            <a:endParaRPr sz="3700"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Même les meilleurs logiciels ne sont pas parfaits et en général, ils évoluent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nouvelles fonctionnalités =&gt; nouvelles </a:t>
            </a:r>
            <a:r>
              <a:rPr lang="fr" sz="1800"/>
              <a:t>failles</a:t>
            </a:r>
            <a:r>
              <a:rPr lang="fr" sz="1800"/>
              <a:t> potentielles…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spécialistes de la cybersécurité (chercheurs,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SOC</a:t>
            </a:r>
            <a:r>
              <a:rPr lang="fr" sz="1800"/>
              <a:t>, auditeurs…) peuvent trouver de nouvelles vulnérabilités (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0-day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Démarche habituelle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Éditeur prévenu (faille encore confidentielle)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Développement d'une mise à jour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Publication du correctif et de la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CVE</a:t>
            </a:r>
            <a:r>
              <a:rPr lang="fr" sz="1800"/>
              <a:t> (</a:t>
            </a:r>
            <a:r>
              <a:rPr lang="fr" sz="1800"/>
              <a:t>gestion</a:t>
            </a:r>
            <a:r>
              <a:rPr lang="fr" sz="1800"/>
              <a:t> </a:t>
            </a:r>
            <a:r>
              <a:rPr lang="fr" sz="1800"/>
              <a:t>par</a:t>
            </a:r>
            <a:r>
              <a:rPr lang="fr" sz="1800"/>
              <a:t> </a:t>
            </a:r>
            <a:r>
              <a:rPr lang="fr" sz="1800" u="sng">
                <a:solidFill>
                  <a:schemeClr val="hlink"/>
                </a:solidFill>
                <a:hlinkClick r:id="rId6"/>
              </a:rPr>
              <a:t>MITRE</a:t>
            </a:r>
            <a:r>
              <a:rPr lang="fr" sz="1800"/>
              <a:t>)</a:t>
            </a:r>
            <a:endParaRPr sz="1800"/>
          </a:p>
        </p:txBody>
      </p:sp>
      <p:sp>
        <p:nvSpPr>
          <p:cNvPr id="263" name="Google Shape;263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Trouver les failles</a:t>
            </a:r>
            <a:endParaRPr/>
          </a:p>
        </p:txBody>
      </p:sp>
      <p:sp>
        <p:nvSpPr>
          <p:cNvPr id="264" name="Google Shape;264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logiciels</a:t>
            </a:r>
            <a:endParaRPr/>
          </a:p>
        </p:txBody>
      </p:sp>
      <p:sp>
        <p:nvSpPr>
          <p:cNvPr id="265" name="Google Shape;265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Découverte de vulnérabilité</a:t>
            </a:r>
            <a:endParaRPr sz="3700"/>
          </a:p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Exploiter une vulnérabilité 0-day est souvent complexe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vulnérabilités publiées entrent dans les </a:t>
            </a:r>
            <a:r>
              <a:rPr lang="fr" sz="1800"/>
              <a:t>boîtes</a:t>
            </a:r>
            <a:r>
              <a:rPr lang="fr" sz="1800"/>
              <a:t> à outils d'audit et de test d'intrusion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Automatisation de l'exploitation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devient alors beaucoup plus facile d'exploiter ces failles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Nouvelle catégorie de menace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Script kiddies</a:t>
            </a:r>
            <a:endParaRPr sz="1800"/>
          </a:p>
        </p:txBody>
      </p:sp>
      <p:sp>
        <p:nvSpPr>
          <p:cNvPr id="272" name="Google Shape;272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point analyse de risque</a:t>
            </a:r>
            <a:endParaRPr/>
          </a:p>
        </p:txBody>
      </p:sp>
      <p:sp>
        <p:nvSpPr>
          <p:cNvPr id="273" name="Google Shape;273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logiciels</a:t>
            </a:r>
            <a:endParaRPr/>
          </a:p>
        </p:txBody>
      </p:sp>
      <p:sp>
        <p:nvSpPr>
          <p:cNvPr id="274" name="Google Shape;274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Exploitation</a:t>
            </a:r>
            <a:r>
              <a:rPr lang="fr" sz="3700"/>
              <a:t> de vulnérabilité</a:t>
            </a:r>
            <a:endParaRPr sz="3700"/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Condamner les vulnérabilités</a:t>
            </a:r>
            <a:endParaRPr/>
          </a:p>
        </p:txBody>
      </p:sp>
      <p:sp>
        <p:nvSpPr>
          <p:cNvPr id="281" name="Google Shape;281;p4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</a:t>
            </a:r>
            <a:r>
              <a:rPr b="1" lang="fr" sz="1800"/>
              <a:t>mise à jour</a:t>
            </a:r>
            <a:r>
              <a:rPr lang="fr" sz="1800"/>
              <a:t> de </a:t>
            </a:r>
            <a:r>
              <a:rPr b="1" lang="fr" sz="1800"/>
              <a:t>tous</a:t>
            </a:r>
            <a:r>
              <a:rPr lang="fr" sz="1800"/>
              <a:t> les logiciels </a:t>
            </a:r>
            <a:r>
              <a:rPr b="1" lang="fr" sz="1800"/>
              <a:t>au plus vite</a:t>
            </a:r>
            <a:r>
              <a:rPr lang="fr" sz="1800"/>
              <a:t> est donc essentielle !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Mais…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L'application de la mise à jour change (plus ou moins) le logiciel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Risque pour la production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Gestion des mises à jour avec des </a:t>
            </a:r>
            <a:r>
              <a:rPr lang="fr" sz="1800"/>
              <a:t>tests</a:t>
            </a:r>
            <a:r>
              <a:rPr lang="fr" sz="1800"/>
              <a:t> et des environnements dédiés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Nécessité méthodologique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" name="Google Shape;282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logiciels</a:t>
            </a:r>
            <a:endParaRPr/>
          </a:p>
        </p:txBody>
      </p:sp>
      <p:sp>
        <p:nvSpPr>
          <p:cNvPr id="283" name="Google Shape;283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Mise à jour</a:t>
            </a:r>
            <a:endParaRPr sz="3700"/>
          </a:p>
        </p:txBody>
      </p:sp>
      <p:sp>
        <p:nvSpPr>
          <p:cNvPr id="284" name="Google Shape;28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question de version</a:t>
            </a:r>
            <a:endParaRPr/>
          </a:p>
        </p:txBody>
      </p:sp>
      <p:sp>
        <p:nvSpPr>
          <p:cNvPr id="290" name="Google Shape;290;p4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</a:t>
            </a:r>
            <a:r>
              <a:rPr b="1" lang="fr" sz="1800"/>
              <a:t>évolutions</a:t>
            </a:r>
            <a:r>
              <a:rPr lang="fr" sz="1800"/>
              <a:t> d'un logiciel sont en général indiquée via </a:t>
            </a:r>
            <a:r>
              <a:rPr b="1" lang="fr" sz="1800"/>
              <a:t>numéros de version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</a:t>
            </a:r>
            <a:r>
              <a:rPr b="1" lang="fr" sz="1800"/>
              <a:t>gestion sémantique</a:t>
            </a:r>
            <a:r>
              <a:rPr lang="fr" sz="1800"/>
              <a:t> de version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Semver</a:t>
            </a:r>
            <a:r>
              <a:rPr lang="fr" sz="1800"/>
              <a:t>) est courante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Format : &lt;N°Majeur&gt;.&lt;N°Mineur&gt;.&lt;N°Patch&gt;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Majeur</a:t>
            </a:r>
            <a:r>
              <a:rPr lang="fr" sz="1800"/>
              <a:t> : Changements non rétro-compatibles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Mineur</a:t>
            </a:r>
            <a:r>
              <a:rPr lang="fr" sz="1800"/>
              <a:t> : Ajout de fonctionnalités rétro-compatibles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Correctif</a:t>
            </a:r>
            <a:r>
              <a:rPr lang="fr" sz="1800"/>
              <a:t> (</a:t>
            </a:r>
            <a:r>
              <a:rPr i="1" lang="fr" sz="1800"/>
              <a:t>Patch</a:t>
            </a:r>
            <a:r>
              <a:rPr lang="fr" sz="1800"/>
              <a:t>) : Correctifs rétro-compatibles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version majeure peut-être maintenue séparement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LTS (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Long Term Support</a:t>
            </a:r>
            <a:r>
              <a:rPr lang="fr" sz="1800"/>
              <a:t>) : Version maintenue sur une longue période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Mais arrive forcément un moment où une version n'est plus maintenue</a:t>
            </a:r>
            <a:endParaRPr sz="1800"/>
          </a:p>
        </p:txBody>
      </p:sp>
      <p:sp>
        <p:nvSpPr>
          <p:cNvPr id="291" name="Google Shape;291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logiciels</a:t>
            </a:r>
            <a:endParaRPr/>
          </a:p>
        </p:txBody>
      </p:sp>
      <p:sp>
        <p:nvSpPr>
          <p:cNvPr id="292" name="Google Shape;292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gestion des versions</a:t>
            </a:r>
            <a:endParaRPr sz="3700"/>
          </a:p>
        </p:txBody>
      </p:sp>
      <p:sp>
        <p:nvSpPr>
          <p:cNvPr id="293" name="Google Shape;29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96575" y="926350"/>
            <a:ext cx="4685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1 - Introduction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2 - Sécurité physique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3 - Les logiciels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6"/>
              </a:rPr>
              <a:t>4 - Droits d'accès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7"/>
              </a:rPr>
              <a:t>5 - Composants et outils de sécurité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Gérer le legacy</a:t>
            </a:r>
            <a:endParaRPr/>
          </a:p>
        </p:txBody>
      </p:sp>
      <p:sp>
        <p:nvSpPr>
          <p:cNvPr id="299" name="Google Shape;299;p4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versions non maintenues doivent être migrées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Projet - Tests et validation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systèmes qui ne sont pas migrés sont dit hérités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legacy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Ils demandent une attention particulière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Meilleur cloisonnement</a:t>
            </a:r>
            <a:endParaRPr sz="1800"/>
          </a:p>
        </p:txBody>
      </p:sp>
      <p:sp>
        <p:nvSpPr>
          <p:cNvPr id="300" name="Google Shape;300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logiciels</a:t>
            </a:r>
            <a:endParaRPr/>
          </a:p>
        </p:txBody>
      </p:sp>
      <p:sp>
        <p:nvSpPr>
          <p:cNvPr id="301" name="Google Shape;301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Obsolescence</a:t>
            </a:r>
            <a:endParaRPr sz="3700"/>
          </a:p>
        </p:txBody>
      </p:sp>
      <p:sp>
        <p:nvSpPr>
          <p:cNvPr id="302" name="Google Shape;302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Droits d'accès</a:t>
            </a:r>
            <a:endParaRPr/>
          </a:p>
        </p:txBody>
      </p:sp>
      <p:sp>
        <p:nvSpPr>
          <p:cNvPr id="308" name="Google Shape;308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9" name="Google Shape;309;p4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Qui peut faire quoi ?</a:t>
            </a:r>
            <a:endParaRPr/>
          </a:p>
        </p:txBody>
      </p:sp>
      <p:sp>
        <p:nvSpPr>
          <p:cNvPr id="315" name="Google Shape;315;p47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logiciels disposent, en général, d'une gestion des droits d'accès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Propre et/ou centralisée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Basé sur de l'authentification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Association de droits plus ou moins fins</a:t>
            </a:r>
            <a:endParaRPr sz="1800"/>
          </a:p>
        </p:txBody>
      </p:sp>
      <p:sp>
        <p:nvSpPr>
          <p:cNvPr id="316" name="Google Shape;316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Droits d'accès</a:t>
            </a:r>
            <a:endParaRPr/>
          </a:p>
        </p:txBody>
      </p:sp>
      <p:sp>
        <p:nvSpPr>
          <p:cNvPr id="317" name="Google Shape;317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droits d'accès</a:t>
            </a:r>
            <a:endParaRPr sz="3700"/>
          </a:p>
        </p:txBody>
      </p:sp>
      <p:sp>
        <p:nvSpPr>
          <p:cNvPr id="318" name="Google Shape;31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D'abord authentifier</a:t>
            </a:r>
            <a:endParaRPr/>
          </a:p>
        </p:txBody>
      </p:sp>
      <p:sp>
        <p:nvSpPr>
          <p:cNvPr id="324" name="Google Shape;324;p48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Quelques recommandations sur l'authentification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Utiliser/imposer des mots de passes robustes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à facteurs multiples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MFA</a:t>
            </a:r>
            <a:r>
              <a:rPr lang="fr" sz="1800"/>
              <a:t> ou 2FA)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4"/>
              </a:rPr>
              <a:t>Authentification forte</a:t>
            </a:r>
            <a:r>
              <a:rPr lang="fr" sz="1800"/>
              <a:t> (cryptographique)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" name="Google Shape;325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Droits d'accès</a:t>
            </a:r>
            <a:endParaRPr/>
          </a:p>
        </p:txBody>
      </p:sp>
      <p:sp>
        <p:nvSpPr>
          <p:cNvPr id="326" name="Google Shape;326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L'authentification</a:t>
            </a:r>
            <a:endParaRPr sz="3700"/>
          </a:p>
        </p:txBody>
      </p:sp>
      <p:sp>
        <p:nvSpPr>
          <p:cNvPr id="327" name="Google Shape;32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Suivi des comptes</a:t>
            </a:r>
            <a:endParaRPr/>
          </a:p>
        </p:txBody>
      </p:sp>
      <p:sp>
        <p:nvSpPr>
          <p:cNvPr id="333" name="Google Shape;333;p49"/>
          <p:cNvSpPr txBox="1"/>
          <p:nvPr>
            <p:ph idx="4" type="body"/>
          </p:nvPr>
        </p:nvSpPr>
        <p:spPr>
          <a:xfrm>
            <a:off x="418050" y="17186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Désactiver/supprimer</a:t>
            </a:r>
            <a:r>
              <a:rPr lang="fr" sz="1800"/>
              <a:t> </a:t>
            </a:r>
            <a:r>
              <a:rPr lang="fr" sz="1800"/>
              <a:t>les</a:t>
            </a:r>
            <a:r>
              <a:rPr lang="fr" sz="1800"/>
              <a:t> comptes inutiles (ou plus utiles)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Interdire les comptes partagés (Invité, Stagiaire…)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Appliquer les principes de moindre privilège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besoins particuliers =&gt; comptes particuliers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Administrateurs = plusieurs comptes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Utiliser des mécanismes d'élévation temporaire de privilèges (sudo)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Adopter une procédure d'arrivée et de départ (création/destruction) </a:t>
            </a:r>
            <a:endParaRPr sz="1800"/>
          </a:p>
        </p:txBody>
      </p:sp>
      <p:sp>
        <p:nvSpPr>
          <p:cNvPr id="334" name="Google Shape;334;p4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Droits d'accès</a:t>
            </a:r>
            <a:endParaRPr/>
          </a:p>
        </p:txBody>
      </p:sp>
      <p:sp>
        <p:nvSpPr>
          <p:cNvPr id="335" name="Google Shape;335;p4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Gestion des utilisateurs</a:t>
            </a:r>
            <a:endParaRPr sz="3700"/>
          </a:p>
        </p:txBody>
      </p:sp>
      <p:sp>
        <p:nvSpPr>
          <p:cNvPr id="336" name="Google Shape;336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Composants et outils de sécurité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idx="1" type="subTitle"/>
          </p:nvPr>
        </p:nvSpPr>
        <p:spPr>
          <a:xfrm>
            <a:off x="5767200" y="190800"/>
            <a:ext cx="32442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ptit coup de main</a:t>
            </a:r>
            <a:endParaRPr/>
          </a:p>
        </p:txBody>
      </p:sp>
      <p:sp>
        <p:nvSpPr>
          <p:cNvPr id="347" name="Google Shape;347;p5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Sécuriser un système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Complexe : énormément de points à prendre en compte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Nécessite de l'automatisation : vérification manuelle exhaustive impossible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Logiciels de sécurité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Antivirus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HIDS et HIPS (Host-based Intrusion Detection/Prevention System)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EDR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Endpoint Detection and Response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Firewall personnel</a:t>
            </a:r>
            <a:endParaRPr sz="1800"/>
          </a:p>
        </p:txBody>
      </p:sp>
      <p:sp>
        <p:nvSpPr>
          <p:cNvPr id="348" name="Google Shape;348;p51"/>
          <p:cNvSpPr txBox="1"/>
          <p:nvPr>
            <p:ph type="title"/>
          </p:nvPr>
        </p:nvSpPr>
        <p:spPr>
          <a:xfrm>
            <a:off x="1171250" y="-2650"/>
            <a:ext cx="4411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Composants et outils de sécurité</a:t>
            </a:r>
            <a:endParaRPr/>
          </a:p>
        </p:txBody>
      </p:sp>
      <p:sp>
        <p:nvSpPr>
          <p:cNvPr id="349" name="Google Shape;349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Des outils de sécurité</a:t>
            </a:r>
            <a:endParaRPr sz="3700"/>
          </a:p>
        </p:txBody>
      </p:sp>
      <p:sp>
        <p:nvSpPr>
          <p:cNvPr id="350" name="Google Shape;35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>
            <p:ph idx="1" type="subTitle"/>
          </p:nvPr>
        </p:nvSpPr>
        <p:spPr>
          <a:xfrm>
            <a:off x="5767200" y="190800"/>
            <a:ext cx="32442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Malwares be gone</a:t>
            </a:r>
            <a:endParaRPr/>
          </a:p>
        </p:txBody>
      </p:sp>
      <p:sp>
        <p:nvSpPr>
          <p:cNvPr id="356" name="Google Shape;356;p5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Recherche de logiciels malveillants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Base de signatures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Comportements suspects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Analyse heuristique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Recommandation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Déployer sur les serveurs et les clients (tout système)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antivirus libre :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ClamAV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d'info :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antivirus</a:t>
            </a:r>
            <a:r>
              <a:rPr lang="fr" sz="1800"/>
              <a:t> (sur wikipedia 🇬🇧)</a:t>
            </a:r>
            <a:endParaRPr sz="1800"/>
          </a:p>
        </p:txBody>
      </p:sp>
      <p:sp>
        <p:nvSpPr>
          <p:cNvPr id="357" name="Google Shape;357;p52"/>
          <p:cNvSpPr txBox="1"/>
          <p:nvPr>
            <p:ph type="title"/>
          </p:nvPr>
        </p:nvSpPr>
        <p:spPr>
          <a:xfrm>
            <a:off x="1171250" y="-2650"/>
            <a:ext cx="4411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Composants et outils de sécurité</a:t>
            </a:r>
            <a:endParaRPr/>
          </a:p>
        </p:txBody>
      </p:sp>
      <p:sp>
        <p:nvSpPr>
          <p:cNvPr id="358" name="Google Shape;358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Antivirus</a:t>
            </a:r>
            <a:endParaRPr sz="3700"/>
          </a:p>
        </p:txBody>
      </p:sp>
      <p:sp>
        <p:nvSpPr>
          <p:cNvPr id="359" name="Google Shape;359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3"/>
          <p:cNvSpPr txBox="1"/>
          <p:nvPr>
            <p:ph idx="1" type="subTitle"/>
          </p:nvPr>
        </p:nvSpPr>
        <p:spPr>
          <a:xfrm>
            <a:off x="5767200" y="190800"/>
            <a:ext cx="32442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Malwares be gone</a:t>
            </a:r>
            <a:endParaRPr/>
          </a:p>
        </p:txBody>
      </p:sp>
      <p:sp>
        <p:nvSpPr>
          <p:cNvPr id="365" name="Google Shape;365;p5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Détecteur d'attaque</a:t>
            </a:r>
            <a:r>
              <a:rPr lang="fr" sz="1800"/>
              <a:t> sur base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Activité de la machine (CPU, mémoire, réseau, etc…)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Modification sur le système de fichier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Journaux d'événements…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Détection/Prévention = alerte/action automatique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Samhain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4"/>
              </a:rPr>
              <a:t>OSSEC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5"/>
              </a:rPr>
              <a:t>fail2ban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6"/>
              </a:rPr>
              <a:t>crowdsec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d'info : </a:t>
            </a:r>
            <a:r>
              <a:rPr lang="fr" sz="1800" u="sng">
                <a:solidFill>
                  <a:schemeClr val="hlink"/>
                </a:solidFill>
                <a:hlinkClick r:id="rId7"/>
              </a:rPr>
              <a:t>hids</a:t>
            </a:r>
            <a:r>
              <a:rPr lang="fr" sz="1800"/>
              <a:t> </a:t>
            </a:r>
            <a:r>
              <a:rPr lang="fr" sz="1800"/>
              <a:t>(sur wikipedia 🇬🇧)</a:t>
            </a:r>
            <a:endParaRPr sz="1800"/>
          </a:p>
        </p:txBody>
      </p:sp>
      <p:sp>
        <p:nvSpPr>
          <p:cNvPr id="366" name="Google Shape;366;p53"/>
          <p:cNvSpPr txBox="1"/>
          <p:nvPr>
            <p:ph type="title"/>
          </p:nvPr>
        </p:nvSpPr>
        <p:spPr>
          <a:xfrm>
            <a:off x="1171250" y="-2650"/>
            <a:ext cx="4411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Composants et outils de sécurité</a:t>
            </a:r>
            <a:endParaRPr/>
          </a:p>
        </p:txBody>
      </p:sp>
      <p:sp>
        <p:nvSpPr>
          <p:cNvPr id="367" name="Google Shape;367;p5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HIDS</a:t>
            </a:r>
            <a:endParaRPr sz="3700"/>
          </a:p>
        </p:txBody>
      </p:sp>
      <p:sp>
        <p:nvSpPr>
          <p:cNvPr id="368" name="Google Shape;368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4" name="Google Shape;374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5" name="Google Shape;375;p54"/>
          <p:cNvSpPr txBox="1"/>
          <p:nvPr/>
        </p:nvSpPr>
        <p:spPr>
          <a:xfrm>
            <a:off x="610800" y="926350"/>
            <a:ext cx="79830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Quelques éléments et recommandation de sécurisation des systèmes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Principe de minimisation, de moindre privilège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Outils de sécurité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1" name="Google Shape;381;p55"/>
          <p:cNvSpPr txBox="1"/>
          <p:nvPr/>
        </p:nvSpPr>
        <p:spPr>
          <a:xfrm>
            <a:off x="738675" y="2310150"/>
            <a:ext cx="798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Raleway"/>
                <a:ea typeface="Raleway"/>
                <a:cs typeface="Raleway"/>
                <a:sym typeface="Raleway"/>
              </a:rPr>
              <a:t>Et vous, quelles sont vos astuces ?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Bibliographie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7" name="Google Shape;38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8" name="Google Shape;388;p56"/>
          <p:cNvSpPr txBox="1"/>
          <p:nvPr/>
        </p:nvSpPr>
        <p:spPr>
          <a:xfrm>
            <a:off x="610800" y="926350"/>
            <a:ext cx="79830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Guides ANSSI : 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Exigences de sécurité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matérielles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Recommandations de configuration d'un système GNU/Linux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Mettre en oeuvre une politique de restriction logicielle sous Windows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Restreindre la collecte des données sous Windows 10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Source d'info sur les vulnérabilités 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8"/>
              </a:rPr>
              <a:t>CVE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(ancien site)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9"/>
              </a:rPr>
              <a:t>Nouveau site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10"/>
              </a:rPr>
              <a:t>CERT-FR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11"/>
              </a:rPr>
              <a:t>MITRE ATT&amp;CK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Objectif de l'administrateur système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Fournir des serveurs (et terminaux clients) pour supporter les applicatifs métier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maintenir en condition opérationnelle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incidents de sécurité nuisent à cette mission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Sécuriser ses systèmes</a:t>
            </a:r>
            <a:endParaRPr sz="1800"/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point de vue du sysadmin</a:t>
            </a:r>
            <a:endParaRPr/>
          </a:p>
        </p:txBody>
      </p:sp>
      <p:sp>
        <p:nvSpPr>
          <p:cNvPr id="161" name="Google Shape;161;p2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2" name="Google Shape;162;p2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Sécuriser ses systèmes</a:t>
            </a:r>
            <a:endParaRPr sz="3700"/>
          </a:p>
        </p:txBody>
      </p:sp>
      <p:sp>
        <p:nvSpPr>
          <p:cNvPr id="163" name="Google Shape;16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serveur (ou un poste de travail) est un environnement complexe avec de </a:t>
            </a:r>
            <a:r>
              <a:rPr lang="fr" sz="1800"/>
              <a:t>nombreux composants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Chacun de ces composants comporte potentiellement une vulnérabilité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Réduire la surface d'attaque (</a:t>
            </a:r>
            <a:r>
              <a:rPr lang="fr" sz="1800"/>
              <a:t>Principe de minimisation)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Réduire le nombre de composants au strict minimum pour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Permettre des mises à jour et un suivi efficace </a:t>
            </a:r>
            <a:r>
              <a:rPr lang="fr" sz="1800"/>
              <a:t>(prévenir)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Simplifier la surveillance </a:t>
            </a:r>
            <a:r>
              <a:rPr lang="fr" sz="1800"/>
              <a:t>(détecter)</a:t>
            </a:r>
            <a:endParaRPr sz="1800"/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cadre général</a:t>
            </a:r>
            <a:endParaRPr/>
          </a:p>
        </p:txBody>
      </p:sp>
      <p:sp>
        <p:nvSpPr>
          <p:cNvPr id="170" name="Google Shape;170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71" name="Google Shape;171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Objectifs</a:t>
            </a:r>
            <a:endParaRPr sz="3700"/>
          </a:p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Mesure de sécurité </a:t>
            </a:r>
            <a:r>
              <a:rPr lang="fr" sz="1800"/>
              <a:t>vs</a:t>
            </a:r>
            <a:r>
              <a:rPr lang="fr" sz="1800"/>
              <a:t> Confort d'utilisation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élément du SI est présent, en principe, pour assurer une fonction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général, en interaction avec des utilisateurs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mesures de sécurité ne doivent pas </a:t>
            </a:r>
            <a:r>
              <a:rPr lang="fr" sz="1800"/>
              <a:t>empêcher</a:t>
            </a:r>
            <a:r>
              <a:rPr lang="fr" sz="1800"/>
              <a:t> l'utilisation légitime du SI.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Sensibilisation et formation des utilisateurs</a:t>
            </a:r>
            <a:endParaRPr sz="1800"/>
          </a:p>
        </p:txBody>
      </p:sp>
      <p:sp>
        <p:nvSpPr>
          <p:cNvPr id="178" name="Google Shape;178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Choisir ou placer le curseur</a:t>
            </a:r>
            <a:endParaRPr/>
          </a:p>
        </p:txBody>
      </p:sp>
      <p:sp>
        <p:nvSpPr>
          <p:cNvPr id="179" name="Google Shape;179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80" name="Google Shape;180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compromis</a:t>
            </a:r>
            <a:endParaRPr sz="3700"/>
          </a:p>
        </p:txBody>
      </p:sp>
      <p:sp>
        <p:nvSpPr>
          <p:cNvPr id="181" name="Google Shape;1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filtrage au niveau du réseau est complémentaire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principe, seul le trafic vers les services ouverts est possible depuis </a:t>
            </a:r>
            <a:r>
              <a:rPr lang="fr" sz="1800"/>
              <a:t>l'extérieur, mais…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services ouverts peuvent être vulnérables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L'attaquant pourrait être interne (ou via rebond)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Recommandation : mettre autant de barrières que possible pour retarder/dissuader un attaquant</a:t>
            </a:r>
            <a:endParaRPr sz="1800"/>
          </a:p>
        </p:txBody>
      </p:sp>
      <p:sp>
        <p:nvSpPr>
          <p:cNvPr id="187" name="Google Shape;187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Oui mais il y a un firewall !</a:t>
            </a:r>
            <a:endParaRPr/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89" name="Google Shape;189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Défense en profondeur</a:t>
            </a:r>
            <a:endParaRPr sz="3700"/>
          </a:p>
        </p:txBody>
      </p: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Sécurité physique</a:t>
            </a:r>
            <a:endParaRPr/>
          </a:p>
        </p:txBody>
      </p: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portes et des murs</a:t>
            </a:r>
            <a:endParaRPr/>
          </a:p>
        </p:txBody>
      </p:sp>
      <p:sp>
        <p:nvSpPr>
          <p:cNvPr id="202" name="Google Shape;202;p3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système sécurisé est enfermé dans une armoire à clé…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Parfois, c'est le cas : machine autorité de certification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général : restreindre autant que possible l'accès physique aux machines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Sinon (ou en plus)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Mot de passe de démarrage</a:t>
            </a:r>
            <a:r>
              <a:rPr lang="fr" sz="1800"/>
              <a:t> (BIOS et/ou boot)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Démarrage via périphériques amovibles désactivé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Chiffrement des disques</a:t>
            </a:r>
            <a:endParaRPr sz="1800"/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Sécurité physique</a:t>
            </a:r>
            <a:endParaRPr/>
          </a:p>
        </p:txBody>
      </p:sp>
      <p:sp>
        <p:nvSpPr>
          <p:cNvPr id="204" name="Google Shape;204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sécurité physique</a:t>
            </a:r>
            <a:endParaRPr sz="3700"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