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</p:sldIdLst>
  <p:sldSz cy="6858000" cx="12192000"/>
  <p:notesSz cx="6858000" cy="9144000"/>
  <p:embeddedFontLst>
    <p:embeddedFont>
      <p:font typeface="Raleway"/>
      <p:regular r:id="rId44"/>
      <p:bold r:id="rId45"/>
      <p:italic r:id="rId46"/>
      <p:boldItalic r:id="rId47"/>
    </p:embeddedFont>
    <p:embeddedFont>
      <p:font typeface="Roboto"/>
      <p:regular r:id="rId48"/>
      <p:bold r:id="rId49"/>
      <p:italic r:id="rId50"/>
      <p:boldItalic r:id="rId51"/>
    </p:embeddedFont>
    <p:embeddedFont>
      <p:font typeface="Varela Round"/>
      <p:regular r:id="rId52"/>
    </p:embeddedFont>
    <p:embeddedFont>
      <p:font typeface="Raleway Light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font" Target="fonts/Raleway-regular.fntdata"/><Relationship Id="rId43" Type="http://schemas.openxmlformats.org/officeDocument/2006/relationships/slide" Target="slides/slide39.xml"/><Relationship Id="rId46" Type="http://schemas.openxmlformats.org/officeDocument/2006/relationships/font" Target="fonts/Raleway-italic.fntdata"/><Relationship Id="rId45" Type="http://schemas.openxmlformats.org/officeDocument/2006/relationships/font" Target="fonts/Ralew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oboto-regular.fntdata"/><Relationship Id="rId47" Type="http://schemas.openxmlformats.org/officeDocument/2006/relationships/font" Target="fonts/Raleway-boldItalic.fntdata"/><Relationship Id="rId49" Type="http://schemas.openxmlformats.org/officeDocument/2006/relationships/font" Target="fonts/Robot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3" Type="http://schemas.openxmlformats.org/officeDocument/2006/relationships/font" Target="fonts/RalewayLight-regular.fntdata"/><Relationship Id="rId52" Type="http://schemas.openxmlformats.org/officeDocument/2006/relationships/font" Target="fonts/VarelaRound-regular.fntdata"/><Relationship Id="rId11" Type="http://schemas.openxmlformats.org/officeDocument/2006/relationships/slide" Target="slides/slide7.xml"/><Relationship Id="rId55" Type="http://schemas.openxmlformats.org/officeDocument/2006/relationships/font" Target="fonts/RalewayLight-italic.fntdata"/><Relationship Id="rId10" Type="http://schemas.openxmlformats.org/officeDocument/2006/relationships/slide" Target="slides/slide6.xml"/><Relationship Id="rId54" Type="http://schemas.openxmlformats.org/officeDocument/2006/relationships/font" Target="fonts/RalewayLight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schemas.openxmlformats.org/officeDocument/2006/relationships/font" Target="fonts/RalewayLight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fr-F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6eaf9a79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6eaf9a79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ec41e415e5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ec41e415e5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3788884e0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3788884e0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3788884e0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3788884e0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c41e415e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c41e415e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3788884e0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3788884e0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281e021ed2_1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281e021ed2_1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788884e0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788884e0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788884e0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788884e0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3788884e0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3788884e0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3788884e0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3788884e0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eaf9a799_1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eaf9a799_1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ec41e415e5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ec41e415e5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3788884e03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3788884e03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3788884e03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3788884e03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13788884e0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13788884e0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ec41e415e5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ec41e415e5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3788884e0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3788884e0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3788884e0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3788884e0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3788884e03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3788884e0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ec41e415e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ec41e415e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ec41e415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1ec41e415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6eaf9a799_1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6eaf9a799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ec41e415e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ec41e415e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c41e415e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1ec41e415e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ec41e415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ec41e415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ec41e415e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ec41e415e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1ec41e415e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1ec41e415e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26eaf9a799_1_8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126eaf9a799_1_8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126eaf9a799_1_8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126eaf9a799_1_8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ec41e415e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ec41e415e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ec41e415e5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ec41e415e5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281e021ed2_1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281e021ed2_1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6eaf9a799_1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6eaf9a799_1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6eaf9a799_1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26eaf9a799_1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ec41e415e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ec41e415e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26eaf9a799_1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26eaf9a799_1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3788884e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3788884e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c41e415e5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c41e415e5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6000" y="0"/>
            <a:ext cx="8496000" cy="68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67999" y="168000"/>
            <a:ext cx="915232" cy="64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62" name="Google Shape;62;p1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1944600" y="701800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400"/>
              <a:buChar char="●"/>
              <a:defRPr b="1" sz="6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Char char="●"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Char char="○"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Char char="■"/>
              <a:defRPr sz="80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chemeClr val="lt1"/>
                </a:solidFill>
              </a:defRPr>
            </a:lvl1pPr>
            <a:lvl2pPr lvl="1" rtl="0">
              <a:buNone/>
              <a:defRPr sz="1900">
                <a:solidFill>
                  <a:schemeClr val="lt1"/>
                </a:solidFill>
              </a:defRPr>
            </a:lvl2pPr>
            <a:lvl3pPr lvl="2" rtl="0">
              <a:buNone/>
              <a:defRPr sz="1900">
                <a:solidFill>
                  <a:schemeClr val="lt1"/>
                </a:solidFill>
              </a:defRPr>
            </a:lvl3pPr>
            <a:lvl4pPr lvl="3" rtl="0">
              <a:buNone/>
              <a:defRPr sz="1900">
                <a:solidFill>
                  <a:schemeClr val="lt1"/>
                </a:solidFill>
              </a:defRPr>
            </a:lvl4pPr>
            <a:lvl5pPr lvl="4" rtl="0">
              <a:buNone/>
              <a:defRPr sz="1900">
                <a:solidFill>
                  <a:schemeClr val="lt1"/>
                </a:solidFill>
              </a:defRPr>
            </a:lvl5pPr>
            <a:lvl6pPr lvl="5" rtl="0">
              <a:buNone/>
              <a:defRPr sz="1900">
                <a:solidFill>
                  <a:schemeClr val="lt1"/>
                </a:solidFill>
              </a:defRPr>
            </a:lvl6pPr>
            <a:lvl7pPr lvl="6" rtl="0">
              <a:buNone/>
              <a:defRPr sz="1900">
                <a:solidFill>
                  <a:schemeClr val="lt1"/>
                </a:solidFill>
              </a:defRPr>
            </a:lvl7pPr>
            <a:lvl8pPr lvl="7" rtl="0">
              <a:buNone/>
              <a:defRPr sz="1900">
                <a:solidFill>
                  <a:schemeClr val="lt1"/>
                </a:solidFill>
              </a:defRPr>
            </a:lvl8pPr>
            <a:lvl9pPr lvl="8" rtl="0">
              <a:buNone/>
              <a:defRPr sz="19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6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3" name="Google Shape;73;p16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77" name="Google Shape;77;p17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79" name="Google Shape;79;p17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1" name="Google Shape;81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8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9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20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94" name="Google Shape;94;p20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95" name="Google Shape;95;p20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96" name="Google Shape;96;p20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227055" y="1029000"/>
            <a:ext cx="3737886" cy="4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8" name="Google Shape;18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1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0" name="Google Shape;100;p21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2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06" name="Google Shape;106;p22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07" name="Google Shape;107;p22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idx="1" type="subTitle"/>
          </p:nvPr>
        </p:nvSpPr>
        <p:spPr>
          <a:xfrm>
            <a:off x="614600" y="3682840"/>
            <a:ext cx="109629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Roboto"/>
              <a:buNone/>
              <a:defRPr sz="1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23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1335000" y="1313833"/>
            <a:ext cx="95220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13" name="Google Shape;113;p23"/>
          <p:cNvSpPr txBox="1"/>
          <p:nvPr>
            <p:ph idx="2" type="subTitle"/>
          </p:nvPr>
        </p:nvSpPr>
        <p:spPr>
          <a:xfrm>
            <a:off x="1382633" y="5898400"/>
            <a:ext cx="59712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14" name="Google Shape;114;p23"/>
          <p:cNvSpPr txBox="1"/>
          <p:nvPr>
            <p:ph idx="3" type="subTitle"/>
          </p:nvPr>
        </p:nvSpPr>
        <p:spPr>
          <a:xfrm>
            <a:off x="1382633" y="6222267"/>
            <a:ext cx="5720400" cy="4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6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/>
        </p:nvSpPr>
        <p:spPr>
          <a:xfrm flipH="1" rot="10800000">
            <a:off x="4368800" y="33"/>
            <a:ext cx="78231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4"/>
          <p:cNvSpPr txBox="1"/>
          <p:nvPr>
            <p:ph type="title"/>
          </p:nvPr>
        </p:nvSpPr>
        <p:spPr>
          <a:xfrm>
            <a:off x="282167" y="587900"/>
            <a:ext cx="37440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19" name="Google Shape;119;p24"/>
          <p:cNvSpPr txBox="1"/>
          <p:nvPr>
            <p:ph idx="1" type="subTitle"/>
          </p:nvPr>
        </p:nvSpPr>
        <p:spPr>
          <a:xfrm>
            <a:off x="828867" y="3334733"/>
            <a:ext cx="27756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867167" y="1378233"/>
            <a:ext cx="6813900" cy="4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SzPts val="1900"/>
              <a:buChar char="○"/>
              <a:defRPr sz="1900"/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SzPts val="1900"/>
              <a:buChar char="■"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2" name="Google Shape;122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5847304" y="0"/>
            <a:ext cx="6344699" cy="6858002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5"/>
          <p:cNvSpPr txBox="1"/>
          <p:nvPr>
            <p:ph type="title"/>
          </p:nvPr>
        </p:nvSpPr>
        <p:spPr>
          <a:xfrm>
            <a:off x="501167" y="587900"/>
            <a:ext cx="4905600" cy="257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Char char="●"/>
              <a:defRPr sz="32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Char char="●"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Char char="○"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Char char="■"/>
              <a:defRPr sz="3200"/>
            </a:lvl9pPr>
          </a:lstStyle>
          <a:p/>
        </p:txBody>
      </p:sp>
      <p:sp>
        <p:nvSpPr>
          <p:cNvPr id="124" name="Google Shape;124;p25"/>
          <p:cNvSpPr txBox="1"/>
          <p:nvPr>
            <p:ph idx="12" type="sldNum"/>
          </p:nvPr>
        </p:nvSpPr>
        <p:spPr>
          <a:xfrm>
            <a:off x="11364722" y="6260831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>
                <a:solidFill>
                  <a:srgbClr val="FFFFFF"/>
                </a:solidFill>
              </a:defRPr>
            </a:lvl1pPr>
            <a:lvl2pPr lvl="1" rtl="0">
              <a:buNone/>
              <a:defRPr sz="1900">
                <a:solidFill>
                  <a:srgbClr val="FFFFFF"/>
                </a:solidFill>
              </a:defRPr>
            </a:lvl2pPr>
            <a:lvl3pPr lvl="2" rtl="0">
              <a:buNone/>
              <a:defRPr sz="1900">
                <a:solidFill>
                  <a:srgbClr val="FFFFFF"/>
                </a:solidFill>
              </a:defRPr>
            </a:lvl3pPr>
            <a:lvl4pPr lvl="3" rtl="0">
              <a:buNone/>
              <a:defRPr sz="1900">
                <a:solidFill>
                  <a:srgbClr val="FFFFFF"/>
                </a:solidFill>
              </a:defRPr>
            </a:lvl4pPr>
            <a:lvl5pPr lvl="4" rtl="0">
              <a:buNone/>
              <a:defRPr sz="1900">
                <a:solidFill>
                  <a:srgbClr val="FFFFFF"/>
                </a:solidFill>
              </a:defRPr>
            </a:lvl5pPr>
            <a:lvl6pPr lvl="5" rtl="0">
              <a:buNone/>
              <a:defRPr sz="1900">
                <a:solidFill>
                  <a:srgbClr val="FFFFFF"/>
                </a:solidFill>
              </a:defRPr>
            </a:lvl6pPr>
            <a:lvl7pPr lvl="6" rtl="0">
              <a:buNone/>
              <a:defRPr sz="1900">
                <a:solidFill>
                  <a:srgbClr val="FFFFFF"/>
                </a:solidFill>
              </a:defRPr>
            </a:lvl7pPr>
            <a:lvl8pPr lvl="7" rtl="0">
              <a:buNone/>
              <a:defRPr sz="1900">
                <a:solidFill>
                  <a:srgbClr val="FFFFFF"/>
                </a:solidFill>
              </a:defRPr>
            </a:lvl8pPr>
            <a:lvl9pPr lvl="8" rtl="0">
              <a:buNone/>
              <a:defRPr sz="1900">
                <a:solidFill>
                  <a:srgbClr val="FFFFFF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sp>
        <p:nvSpPr>
          <p:cNvPr id="125" name="Google Shape;125;p25"/>
          <p:cNvSpPr txBox="1"/>
          <p:nvPr>
            <p:ph idx="1" type="subTitle"/>
          </p:nvPr>
        </p:nvSpPr>
        <p:spPr>
          <a:xfrm>
            <a:off x="1217503" y="3334733"/>
            <a:ext cx="3636900" cy="172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 1">
  <p:cSld name="TITLE_1_2">
    <p:bg>
      <p:bgPr>
        <a:solidFill>
          <a:srgbClr val="F76C6C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67867" y="1026433"/>
            <a:ext cx="3256633" cy="480513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2" type="title"/>
          </p:nvPr>
        </p:nvSpPr>
        <p:spPr>
          <a:xfrm>
            <a:off x="4048600" y="4300900"/>
            <a:ext cx="4094700" cy="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0000" lIns="121900" spcFirstLastPara="1" rIns="121900" wrap="square" tIns="1219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30" name="Google Shape;13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7"/>
          <p:cNvSpPr txBox="1"/>
          <p:nvPr>
            <p:ph idx="1" type="body"/>
          </p:nvPr>
        </p:nvSpPr>
        <p:spPr>
          <a:xfrm>
            <a:off x="1024128" y="2286000"/>
            <a:ext cx="9720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34" name="Google Shape;134;p27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-tête de section" showMasterSp="0" type="secHead">
  <p:cSld name="SECTION_HEADER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8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8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8"/>
          <p:cNvSpPr txBox="1"/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5000"/>
              <a:buFont typeface="Twentieth Century"/>
              <a:buChar char="●"/>
              <a:defRPr b="0"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1" type="body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28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  <p:cxnSp>
        <p:nvCxnSpPr>
          <p:cNvPr id="145" name="Google Shape;145;p28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1482AB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102412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102412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3" type="body"/>
          </p:nvPr>
        </p:nvSpPr>
        <p:spPr>
          <a:xfrm>
            <a:off x="5990888" y="2179636"/>
            <a:ext cx="47550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137150" spcFirstLastPara="1" rIns="137150" wrap="square" tIns="457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b="0" sz="2300" cap="none">
                <a:solidFill>
                  <a:schemeClr val="accen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51" name="Google Shape;151;p29"/>
          <p:cNvSpPr txBox="1"/>
          <p:nvPr>
            <p:ph idx="4" type="body"/>
          </p:nvPr>
        </p:nvSpPr>
        <p:spPr>
          <a:xfrm>
            <a:off x="5990888" y="2967788"/>
            <a:ext cx="4755000" cy="3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9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9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/>
          <p:nvPr>
            <p:ph type="title"/>
          </p:nvPr>
        </p:nvSpPr>
        <p:spPr>
          <a:xfrm>
            <a:off x="1024128" y="585216"/>
            <a:ext cx="97200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" type="body"/>
          </p:nvPr>
        </p:nvSpPr>
        <p:spPr>
          <a:xfrm>
            <a:off x="1024127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2" type="body"/>
          </p:nvPr>
        </p:nvSpPr>
        <p:spPr>
          <a:xfrm>
            <a:off x="5989320" y="2286000"/>
            <a:ext cx="4755000" cy="40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0" type="dt"/>
          </p:nvPr>
        </p:nvSpPr>
        <p:spPr>
          <a:xfrm>
            <a:off x="1024129" y="6470704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1" type="ftr"/>
          </p:nvPr>
        </p:nvSpPr>
        <p:spPr>
          <a:xfrm>
            <a:off x="4842932" y="6470704"/>
            <a:ext cx="59016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30"/>
          <p:cNvSpPr txBox="1"/>
          <p:nvPr>
            <p:ph idx="12" type="sldNum"/>
          </p:nvPr>
        </p:nvSpPr>
        <p:spPr>
          <a:xfrm>
            <a:off x="10837333" y="6470704"/>
            <a:ext cx="9738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spcBef>
                <a:spcPts val="0"/>
              </a:spcBef>
              <a:buNone/>
              <a:defRPr/>
            </a:lvl1pPr>
            <a:lvl2pPr indent="0" lvl="1" marL="0" rtl="0" algn="l">
              <a:spcBef>
                <a:spcPts val="0"/>
              </a:spcBef>
              <a:buNone/>
              <a:defRPr/>
            </a:lvl2pPr>
            <a:lvl3pPr indent="0" lvl="2" marL="0" rtl="0" algn="l">
              <a:spcBef>
                <a:spcPts val="0"/>
              </a:spcBef>
              <a:buNone/>
              <a:defRPr/>
            </a:lvl3pPr>
            <a:lvl4pPr indent="0" lvl="3" marL="0" rtl="0" algn="l">
              <a:spcBef>
                <a:spcPts val="0"/>
              </a:spcBef>
              <a:buNone/>
              <a:defRPr/>
            </a:lvl4pPr>
            <a:lvl5pPr indent="0" lvl="4" marL="0" rtl="0" algn="l">
              <a:spcBef>
                <a:spcPts val="0"/>
              </a:spcBef>
              <a:buNone/>
              <a:defRPr/>
            </a:lvl5pPr>
            <a:lvl6pPr indent="0" lvl="5" marL="0" rtl="0" algn="l">
              <a:spcBef>
                <a:spcPts val="0"/>
              </a:spcBef>
              <a:buNone/>
              <a:defRPr/>
            </a:lvl6pPr>
            <a:lvl7pPr indent="0" lvl="6" marL="0" rtl="0" algn="l">
              <a:spcBef>
                <a:spcPts val="0"/>
              </a:spcBef>
              <a:buNone/>
              <a:defRPr/>
            </a:lvl7pPr>
            <a:lvl8pPr indent="0" lvl="7" marL="0" rtl="0" algn="l">
              <a:spcBef>
                <a:spcPts val="0"/>
              </a:spcBef>
              <a:buNone/>
              <a:defRPr/>
            </a:lvl8pPr>
            <a:lvl9pPr indent="0" lvl="8" marL="0" rt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4227051" y="1028999"/>
            <a:ext cx="3737890" cy="47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type="title"/>
          </p:nvPr>
        </p:nvSpPr>
        <p:spPr>
          <a:xfrm>
            <a:off x="2447400" y="2383600"/>
            <a:ext cx="7297200" cy="20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2" name="Google Shape;22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32200" y="2631432"/>
            <a:ext cx="4727603" cy="159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673200" y="2291900"/>
            <a:ext cx="3711600" cy="12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5283200" y="2669800"/>
            <a:ext cx="5296800" cy="962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48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5384800" y="3573100"/>
            <a:ext cx="3048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Raleway"/>
              <a:buAutoNum type="arabicPeriod"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40000" y="240000"/>
            <a:ext cx="2291167" cy="790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033" y="1037167"/>
            <a:ext cx="4552899" cy="3517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7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4" name="Google Shape;34;p7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idx="2" type="title"/>
          </p:nvPr>
        </p:nvSpPr>
        <p:spPr>
          <a:xfrm>
            <a:off x="1660800" y="1176000"/>
            <a:ext cx="90552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7" name="Google Shape;37;p7"/>
          <p:cNvSpPr txBox="1"/>
          <p:nvPr>
            <p:ph idx="3" type="subTitle"/>
          </p:nvPr>
        </p:nvSpPr>
        <p:spPr>
          <a:xfrm>
            <a:off x="1665600" y="1886400"/>
            <a:ext cx="9053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sp>
        <p:nvSpPr>
          <p:cNvPr id="38" name="Google Shape;38;p7"/>
          <p:cNvSpPr txBox="1"/>
          <p:nvPr>
            <p:ph idx="4" type="body"/>
          </p:nvPr>
        </p:nvSpPr>
        <p:spPr>
          <a:xfrm>
            <a:off x="1665600" y="2664800"/>
            <a:ext cx="90552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-21167" y="-3533"/>
            <a:ext cx="12240000" cy="96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1561667" y="-3533"/>
            <a:ext cx="31185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4172067" y="254400"/>
            <a:ext cx="37116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168000" y="2664800"/>
            <a:ext cx="59013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4925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4925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4925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4925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4925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4925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●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4925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○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4925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900"/>
              <a:buFont typeface="Raleway"/>
              <a:buChar char="■"/>
              <a:defRPr sz="19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3" type="title"/>
          </p:nvPr>
        </p:nvSpPr>
        <p:spPr>
          <a:xfrm>
            <a:off x="169086" y="1345400"/>
            <a:ext cx="59013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4" type="subTitle"/>
          </p:nvPr>
        </p:nvSpPr>
        <p:spPr>
          <a:xfrm>
            <a:off x="169086" y="2292767"/>
            <a:ext cx="59004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900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9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9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9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9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9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9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9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900"/>
            </a:lvl9pPr>
          </a:lstStyle>
          <a:p/>
        </p:txBody>
      </p:sp>
      <p:pic>
        <p:nvPicPr>
          <p:cNvPr id="46" name="Google Shape;46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5516" y="1"/>
            <a:ext cx="8496481" cy="6895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68000" y="170400"/>
            <a:ext cx="915243" cy="6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type="title"/>
          </p:nvPr>
        </p:nvSpPr>
        <p:spPr>
          <a:xfrm>
            <a:off x="2447400" y="2131267"/>
            <a:ext cx="7297200" cy="209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SUIVI DE PARC INFORMATIQUE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 faire évoluer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Développement du parc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819475" y="2463350"/>
            <a:ext cx="110772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développement du parc consiste à effectuer et maîtriser correctement son évolution, ainsi que son expansion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Mise en place de renouvellement de matériel en fonction d’un cycle de vie prédéfini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Turn-over de matériel à l’achat tous les 4-6 ans pour ⅓ ou ¼ du parc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Matériel en leasing sous 3 ans (durée standard)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Établissement d’une charte informatique.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 faire évoluer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36" name="Google Shape;236;p41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Développement du parc (suite)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38" name="Google Shape;238;p41"/>
          <p:cNvSpPr txBox="1"/>
          <p:nvPr/>
        </p:nvSpPr>
        <p:spPr>
          <a:xfrm>
            <a:off x="819475" y="2463350"/>
            <a:ext cx="110772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Prévision budgétaire pour le renouvellement matériel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Mise en place des budgets sur la période septembre-novembre de chaque année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Prévision sur N+3 ans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Gestion de l’expansion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Evolution interne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Acquisition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mise en conformité et d’uniformisation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Être efficient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5" name="Google Shape;245;p42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Optimisation du parc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46" name="Google Shape;246;p42"/>
          <p:cNvSpPr txBox="1"/>
          <p:nvPr/>
        </p:nvSpPr>
        <p:spPr>
          <a:xfrm>
            <a:off x="819475" y="2463350"/>
            <a:ext cx="110772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Rendre plus efficient chaque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élément.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Protection des éléments du parc avec des outils de sécurité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Veille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Formation des utilisateurs aux usages et aux bonnes pratiques informatiques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Sensibilisation à la sécurité SI (règles RGPD)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Charte informatique de bonne utilisation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3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Être efficient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52" name="Google Shape;252;p43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3" name="Google Shape;253;p43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Optimisation du parc (suite)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54" name="Google Shape;254;p43"/>
          <p:cNvSpPr txBox="1"/>
          <p:nvPr/>
        </p:nvSpPr>
        <p:spPr>
          <a:xfrm>
            <a:off x="819475" y="2463350"/>
            <a:ext cx="110772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Gestion des prestataires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Jusqu’où la connaissance technique doit-elle être fournie à un tier ?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Conformité matérielle et logicielle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Méthode 5M,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Méthodes de gestion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5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Comment faire ?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6" name="Google Shape;266;p4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Différents moyens d’y arriver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819475" y="3261499"/>
            <a:ext cx="110772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Utilisation de logiciels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Avoir des procédures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Avoir des process qualité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Uniformisation matérielle et logicielle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Avoir des profils de postes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Gérer les cycles de vie matériel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Tous pareil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73" name="Google Shape;273;p46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4" name="Google Shape;274;p4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Uniformisation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75" name="Google Shape;275;p46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L’u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niformisation matérielle et logicielle permet de mieux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gérer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la répartition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matérielle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 ainsi d’optimiser les process et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coûts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maintenance et de réparation, ainsi que les budgets associés.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7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Profils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81" name="Google Shape;281;p47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2" name="Google Shape;282;p47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Profils de postes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83" name="Google Shape;283;p47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Mettre en place des profils de postes est un moyen d’optimiser les coûts de déploiement/installation matériels et logiciels.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Ainsi l’établissement de profils IT, admin, dev, utilisateurs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référents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ou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avancés,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 standard est une des possibilités.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 lieu où tout est rangé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89" name="Google Shape;289;p48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0" name="Google Shape;290;p48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Utilisation de logiciel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1" name="Google Shape;291;p48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Au-delà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l’inventaire matériel, il faut regrouper ces données dans une BDD matériel.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Ces données doivent pouvoir être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modifiées,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mise-à-jour,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sauvegardées,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supprimées, et cela en temps-réel ou par cycle horaire (1h, 6h, 12h, 24h).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Elles doivent également pouvoir être consultées et exportées pour pouvoir être traitées.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Enfin cette BDD doit pouvoir être nettoyée régulièrement afin d’avoir des informations à jour.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Qu’est-ce que l’on garde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97" name="Google Shape;297;p49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8" name="Google Shape;298;p49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informations gardées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99" name="Google Shape;299;p49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données conservées sont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Pour les ordinateurs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Leur identification : nom, code-barre, S/N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Leur référence matérielle : marque, constructeur, référence, modèle,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Leur référence réseaux : @IP, @Mac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Leur composants : cpu, carte-mère, disque dur…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Leurs logiciels: OS, pilotes, logiciels,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leurs composantes de domaine : domaine lié, OU,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Leur statut : en production, en stock, en réparation,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/>
        </p:nvSpPr>
        <p:spPr>
          <a:xfrm>
            <a:off x="717800" y="2429700"/>
            <a:ext cx="107565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Qu’est-ce qu’un parc informatique ?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On garde ça aussi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05" name="Google Shape;305;p50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6" name="Google Shape;306;p50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informations gardées (suite)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07" name="Google Shape;307;p50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Pour les ordinateurs (suite)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Leur statut : en production, en stock, en réparation,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informations budgétaires : prix, date achat, livraison, installation,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utilisateurs liés : nom,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Pour les périphériques : nom, marque, modèle,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Pour les logiciels : nom, licence, cible utilisateurs,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Les classiques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13" name="Google Shape;313;p51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4" name="Google Shape;314;p51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logiciels connus et utilisés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15" name="Google Shape;315;p51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Soumis à licence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Microsoft SCCM (System Center Configuration Manager)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Ivanti LanDesk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Libre et Open source: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Glpi (Logiciel Libre de gestion de Parc Informatique)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doc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21" name="Google Shape;321;p52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2" name="Google Shape;322;p52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Les procédures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23" name="Google Shape;323;p52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procédures tout comme le matériel et les logiciels ont un cycle de vie et des informations de référence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Date de création, N° de révision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Cible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Objet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Cycle de validation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Cycle de révision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Elles doivent permettre aux utilisateurs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authentifiés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pouvoir gérer les différentes tâches et action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3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Klité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29" name="Google Shape;329;p53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0" name="Google Shape;330;p53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Process qualité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1" name="Google Shape;331;p53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Moyen mis en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œuvre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pour convertir 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Des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éléments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d’entrée (demandes de service, alertes système, données d'Inventaire, rapports d'incidents, politiques et normes de conformité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éléments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sortie (réponses aux demandes de service, amélioration système, rapport mis-à-jour, résolutions d’incidents, conformité aux politiques)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4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Klité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37" name="Google Shape;337;p54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8" name="Google Shape;338;p54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Process qualité (suite)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39" name="Google Shape;339;p54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Entre les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éléments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d’entrées et de sortie, on va utiliser des ressources (humaines, informationnelles, matériels, organisationnelles) pour mettre de la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valeur ajoutée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mise en place d’un process qualité passe par : 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L’analyse des besoins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mise en place des objectifs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mise en place de moyens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L’analyse des résultats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L’amélioration continue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5M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45" name="Google Shape;345;p55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6" name="Google Shape;346;p5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La méthode 5M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47" name="Google Shape;347;p55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Également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appelée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diagramme d’Ishikawa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ou “diagramme en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arête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poisson” est une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méthode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japonaise qui vient de l’industrie automobile.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Elle aide à analyser les liens de cause à effet d’un problème donné.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5M sont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Main d'œuvre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Le personnel (interne/externe), les savoir-faire, les connaissances, etc.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Matériel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Les outils de travail, les installations, etc.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Méthode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Les procédures, les référentiels, les instructions, les notices, etc.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Matière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Les matières premières, l'énergie, les composants, etc.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Milieu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Les locaux, l'ambiance, la hiérarchie, etc.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6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Ishikawa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53" name="Google Shape;353;p56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54" name="Google Shape;354;p5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La méthode 5M - exemple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pic>
        <p:nvPicPr>
          <p:cNvPr id="355" name="Google Shape;35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175" y="2227625"/>
            <a:ext cx="7759926" cy="40617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6"/>
          <p:cNvSpPr txBox="1"/>
          <p:nvPr/>
        </p:nvSpPr>
        <p:spPr>
          <a:xfrm>
            <a:off x="710675" y="3842850"/>
            <a:ext cx="2295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Evaluation du taux de satisfaction du service client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7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 lieu où tout est rangé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62" name="Google Shape;362;p57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Méthodes de gestion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3" name="Google Shape;363;p57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Cycle de vie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64" name="Google Shape;364;p57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 cycle de vie des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matériels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est une période au bout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de laquelle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le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matériel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doit être changé et remplacé. Au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delà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des durée données, on risque une perte de performance et l’augmentation du nombre de pannes.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De plus, les garanties constructeurs vont rarement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 delà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de ces durées.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PC fixe : 5 ans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PC portable : 3 ans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Serveur : 5 ans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Périphériques (écran) : 3-5 ans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8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La gestion des appareils mobiles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9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Qu’est-ce que l’on gère ?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75" name="Google Shape;375;p59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La gestion des appareils mobiles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6" name="Google Shape;376;p59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Quels appareils concernés ?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77" name="Google Shape;377;p59"/>
          <p:cNvSpPr txBox="1"/>
          <p:nvPr/>
        </p:nvSpPr>
        <p:spPr>
          <a:xfrm>
            <a:off x="819475" y="3261499"/>
            <a:ext cx="110772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 entreprise, il est crucial d’intégrer les appareils mobiles numériques dans le parc informatique.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Quels appareils ?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Smartphones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Tablettes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Appareils connectés ou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IoT</a:t>
            </a:r>
            <a:endParaRPr b="1"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Appareils industriels (matériel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durci mobile, terminaux de point de vente, scanner de code-barres, …)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7" name="Google Shape;177;p33"/>
          <p:cNvSpPr txBox="1"/>
          <p:nvPr/>
        </p:nvSpPr>
        <p:spPr>
          <a:xfrm>
            <a:off x="814400" y="1571633"/>
            <a:ext cx="10644000" cy="22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1 - Introduction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2 - Méthode de gestion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3 - La gestion des appareils mobiles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4 - Un outil de gestion de parc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0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Et plus encore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83" name="Google Shape;383;p60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La gestion des appareils mobiles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4" name="Google Shape;384;p60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Et également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85" name="Google Shape;385;p60"/>
          <p:cNvSpPr txBox="1"/>
          <p:nvPr/>
        </p:nvSpPr>
        <p:spPr>
          <a:xfrm>
            <a:off x="819475" y="3261499"/>
            <a:ext cx="110772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Ordinateurs portable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Ordinateurs hybrides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1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autre type de logiciel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91" name="Google Shape;391;p61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La gestion des appareils mobiles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92" name="Google Shape;392;p61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Un outil : le MDM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393" name="Google Shape;393;p61"/>
          <p:cNvSpPr txBox="1"/>
          <p:nvPr/>
        </p:nvSpPr>
        <p:spPr>
          <a:xfrm>
            <a:off x="819475" y="3261499"/>
            <a:ext cx="110772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MDM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i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Mobile Device Management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) est une solution technologique permettant de gérer, sécuriser et surveiller les appareils mobiles utilisés dans un environnement professionnel.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Que fait-il ?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399" name="Google Shape;399;p62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La gestion des appareils mobiles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0" name="Google Shape;400;p62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Rôle du MDM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1" name="Google Shape;401;p62"/>
          <p:cNvSpPr txBox="1"/>
          <p:nvPr/>
        </p:nvSpPr>
        <p:spPr>
          <a:xfrm>
            <a:off x="819475" y="3261499"/>
            <a:ext cx="110772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Doit s’intégrer dans la stratégie de gestion de parc.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MDM = </a:t>
            </a:r>
            <a:r>
              <a:rPr lang="fr-FR" sz="2400" u="sng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 outil de gestion active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3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Et plus encore !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07" name="Google Shape;407;p63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La gestion des appareils mobiles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8" name="Google Shape;408;p63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Fonctionnalités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09" name="Google Shape;409;p63"/>
          <p:cNvSpPr txBox="1"/>
          <p:nvPr/>
        </p:nvSpPr>
        <p:spPr>
          <a:xfrm>
            <a:off x="819475" y="3261499"/>
            <a:ext cx="110772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Nature Dynamique (Gestion en temps réel)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Intervention Directe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Gestion centralisée des appareils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Gestion système (MAJ,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politiques de sécurité)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Gestion utilisateurs (installation de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logiciels/applications, suivi de localisation, …)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4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Les outils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15" name="Google Shape;415;p64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La gestion des appareils mobiles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6" name="Google Shape;416;p64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Quelques logiciels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17" name="Google Shape;417;p64"/>
          <p:cNvSpPr txBox="1"/>
          <p:nvPr/>
        </p:nvSpPr>
        <p:spPr>
          <a:xfrm>
            <a:off x="819475" y="3261499"/>
            <a:ext cx="11077200" cy="340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IBM Maas 360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MobileIron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5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Un outil de gestion de parc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6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 outil connu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28" name="Google Shape;428;p66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Un outil de gestion de parc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29" name="Google Shape;429;p6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Glpi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0" name="Google Shape;430;p66"/>
          <p:cNvSpPr txBox="1"/>
          <p:nvPr/>
        </p:nvSpPr>
        <p:spPr>
          <a:xfrm>
            <a:off x="710675" y="2772225"/>
            <a:ext cx="97989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Glpi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(Logiciel Libre de gestion de Parc Informatique) est un logiciel qui allie CMDB (</a:t>
            </a:r>
            <a:r>
              <a:rPr i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Configuration Management Database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) et gestion de help-desk.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67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A quoi sert-il ?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36" name="Google Shape;436;p67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Un outil de gestion de parc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7" name="Google Shape;437;p67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Son rôle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8" name="Google Shape;438;p67"/>
          <p:cNvSpPr txBox="1"/>
          <p:nvPr/>
        </p:nvSpPr>
        <p:spPr>
          <a:xfrm>
            <a:off x="710675" y="2772225"/>
            <a:ext cx="97989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Principalement conçu pour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gestion d'inventaire de parc informatique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gestion des services d'assistance (helpdesk)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Permet de cataloguer l'ensemble des ressources informatiques (ordinateurs, logiciels, périphériques, imprimantes, câbles,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périphériques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etc.)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Une gestion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444" name="Google Shape;444;p68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Un outil de gestion de parc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5" name="Google Shape;445;p68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Un logiciel de gestion passive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46" name="Google Shape;446;p68"/>
          <p:cNvSpPr txBox="1"/>
          <p:nvPr/>
        </p:nvSpPr>
        <p:spPr>
          <a:xfrm>
            <a:off x="710675" y="2772225"/>
            <a:ext cx="97989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Nature Statique : Orienté vers le suivi et la documentation des ressources informatiques (enregistrer les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matériels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suivre les incidents, produire des rapports)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Pas d'intervention en temps réel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Pour la gestion de parc et le support informatique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9"/>
          <p:cNvSpPr txBox="1"/>
          <p:nvPr/>
        </p:nvSpPr>
        <p:spPr>
          <a:xfrm>
            <a:off x="1843100" y="414333"/>
            <a:ext cx="52719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7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37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2" name="Google Shape;452;p69"/>
          <p:cNvSpPr txBox="1"/>
          <p:nvPr/>
        </p:nvSpPr>
        <p:spPr>
          <a:xfrm>
            <a:off x="814400" y="1571633"/>
            <a:ext cx="10644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Le contenu d’un parc informatique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Les détails de l’entretien, le développement, et l’optimisation d’un parc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latin typeface="Raleway"/>
                <a:ea typeface="Raleway"/>
                <a:cs typeface="Raleway"/>
                <a:sym typeface="Raleway"/>
              </a:rPr>
              <a:t>Le contenu des méthodes de gestion (MDM et Glpi)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1866675" y="2205558"/>
            <a:ext cx="9729600" cy="27876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Introduction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88" name="Google Shape;188;p35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89" name="Google Shape;189;p35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Définition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0" name="Google Shape;190;p35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Un parc informatique désigne l’ensemble des ressources matérielles et logicielles qui composent un système informatique.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Ainsi on trouvera: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ordinateurs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unités centrales, ordinateurs portables, écrans, claviers, souris,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équipements réseaux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switch, bornes wifi, firewall, câblages,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logiciels et applications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associés à leurs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licences</a:t>
            </a:r>
            <a:endParaRPr b="1"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encyclopédique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196" name="Google Shape;196;p36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rgbClr val="FFFFFF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7" name="Google Shape;197;p36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Parc informatique (suite)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198" name="Google Shape;198;p36"/>
          <p:cNvSpPr txBox="1"/>
          <p:nvPr/>
        </p:nvSpPr>
        <p:spPr>
          <a:xfrm>
            <a:off x="819467" y="2613767"/>
            <a:ext cx="11077200" cy="40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Mais également :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appareils mobiles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smartphones, tablettes, lecteurs de code-barres, …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-"/>
            </a:pP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Les périphériques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: imprimantes, copieurs, tablettes graphiques, caméra, micro de visioconférence, disque dur externes, …</a:t>
            </a:r>
            <a:endParaRPr b="1"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La définition plus proche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5" name="Google Shape;205;p37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Gestion de parc informatique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06" name="Google Shape;206;p37"/>
          <p:cNvSpPr txBox="1"/>
          <p:nvPr/>
        </p:nvSpPr>
        <p:spPr>
          <a:xfrm>
            <a:off x="819475" y="2463350"/>
            <a:ext cx="110772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La gestion de parc informatique regroupe l’ensemble des tâches et pratiques visant à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entretenir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,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développer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optimiser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l’ensemble des ressources matérielles et logicielles.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→ Concerne les personnels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habilités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du SI, mais également des personnes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extérieures,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comme les prestataires ou les utilisateurs hors SI (référent)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L’entretenir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12" name="Google Shape;212;p38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Entretien du parc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14" name="Google Shape;214;p38"/>
          <p:cNvSpPr txBox="1"/>
          <p:nvPr/>
        </p:nvSpPr>
        <p:spPr>
          <a:xfrm>
            <a:off x="819475" y="2463350"/>
            <a:ext cx="110772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L’entretien du parc informatique consiste à le maintenir en état de fonctionnement.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Recensement et localisation des éléments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Par découverte logiciel : ex. Fusion inventory, NextThink, SCCM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Méthode humaine :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recensement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Données d’achat : bon de commande, 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réception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Sauvegarde des inventaires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CMDB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base de données de gestion de configuration)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Glpi, Ivanti Landesk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/>
        </p:nvSpPr>
        <p:spPr>
          <a:xfrm>
            <a:off x="7538467" y="457600"/>
            <a:ext cx="4680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90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L’entretenir</a:t>
            </a:r>
            <a:endParaRPr sz="1900">
              <a:solidFill>
                <a:srgbClr val="FFFFFF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sp>
        <p:nvSpPr>
          <p:cNvPr id="220" name="Google Shape;220;p39"/>
          <p:cNvSpPr txBox="1"/>
          <p:nvPr/>
        </p:nvSpPr>
        <p:spPr>
          <a:xfrm>
            <a:off x="1764867" y="199667"/>
            <a:ext cx="57141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900">
                <a:solidFill>
                  <a:schemeClr val="lt1"/>
                </a:solidFill>
                <a:latin typeface="Varela Round"/>
                <a:ea typeface="Varela Round"/>
                <a:cs typeface="Varela Round"/>
                <a:sym typeface="Varela Round"/>
              </a:rPr>
              <a:t>Introduction</a:t>
            </a:r>
            <a:endParaRPr sz="2900">
              <a:solidFill>
                <a:schemeClr val="lt1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710667" y="1574150"/>
            <a:ext cx="11294700" cy="7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49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rPr>
              <a:t>Entretien du parc (suite)</a:t>
            </a:r>
            <a:endParaRPr sz="4900">
              <a:solidFill>
                <a:srgbClr val="F76C6C"/>
              </a:solidFill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222" name="Google Shape;222;p39"/>
          <p:cNvSpPr txBox="1"/>
          <p:nvPr/>
        </p:nvSpPr>
        <p:spPr>
          <a:xfrm>
            <a:off x="819475" y="2463350"/>
            <a:ext cx="11077200" cy="42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Mise en place de procédures d’administration et de maintenance matériel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Procédures internes au SI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 général sur les services </a:t>
            </a:r>
            <a:r>
              <a:rPr b="1"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Help-Desk</a:t>
            </a: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et/ou Infrastructures Réseaux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Maintenance fait par des ressources internes ou externes (prestataires)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Mise en place de maintenance préventive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Maintenance mensuelle ou annuelle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Matérielle ou fonctionnelle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●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Mise en place du dépannage des équipements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Dépannage classé par niveau de criticité (standard, bloquant, urgent)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2400"/>
              <a:buFont typeface="Raleway"/>
              <a:buChar char="○"/>
            </a:pPr>
            <a:r>
              <a:rPr lang="fr-FR" sz="24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service Help-Desk</a:t>
            </a:r>
            <a:endParaRPr sz="24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