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Roboto"/>
      <p:regular r:id="rId64"/>
      <p:bold r:id="rId65"/>
      <p:italic r:id="rId66"/>
      <p:boldItalic r:id="rId67"/>
    </p:embeddedFont>
    <p:embeddedFont>
      <p:font typeface="Varela Round"/>
      <p:regular r:id="rId68"/>
    </p:embeddedFont>
    <p:embeddedFont>
      <p:font typeface="Raleway Light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A0BB7-4EAE-4993-BF8A-8FDE669043DE}">
  <a:tblStyle styleId="{3BCA0BB7-4EAE-4993-BF8A-8FDE66904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font" Target="fonts/RalewayLight-bold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alewayLight-italic.fntdata"/><Relationship Id="rId70" Type="http://schemas.openxmlformats.org/officeDocument/2006/relationships/font" Target="fonts/RalewayLigh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Robo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-italic.fntdata"/><Relationship Id="rId21" Type="http://schemas.openxmlformats.org/officeDocument/2006/relationships/slide" Target="slides/slide16.xml"/><Relationship Id="rId65" Type="http://schemas.openxmlformats.org/officeDocument/2006/relationships/font" Target="fonts/Roboto-bold.fntdata"/><Relationship Id="rId24" Type="http://schemas.openxmlformats.org/officeDocument/2006/relationships/slide" Target="slides/slide19.xml"/><Relationship Id="rId68" Type="http://schemas.openxmlformats.org/officeDocument/2006/relationships/font" Target="fonts/VarelaRound-regular.fntdata"/><Relationship Id="rId23" Type="http://schemas.openxmlformats.org/officeDocument/2006/relationships/slide" Target="slides/slide18.xml"/><Relationship Id="rId67" Type="http://schemas.openxmlformats.org/officeDocument/2006/relationships/font" Target="fonts/Robo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alewayLigh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963e0a4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963e0a4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c963e0a4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c963e0a4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c963e0a40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c963e0a40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963e0a4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963e0a4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c963e0a40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c963e0a40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963e0a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963e0a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963e0a40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c963e0a40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963e0a4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963e0a4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c963e0a4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c963e0a4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ca987d0bf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ca987d0bf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0cd27a5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80cd27a5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a987d0bf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a987d0bf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a987d0b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a987d0b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a987d0b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a987d0b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a987d0bf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a987d0bf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a987d0bf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a987d0bf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a987d0b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a987d0b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ca987d0b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ca987d0b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ca987d0bf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ca987d0bf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ca987d0bf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ca987d0bf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ca987d0b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ca987d0b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ca987d0bf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ca987d0bf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ca987d0bf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ca987d0bf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ca987d0bf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ca987d0bf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ca987d0b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ca987d0b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4468d139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4468d139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ca987d0bf5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ca987d0bf5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468d139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4468d139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c44000b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c44000b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ca987d0bf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ca987d0bf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ca987d0b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ca987d0b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ca987d0bf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ca987d0bf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ca987d0bf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ca987d0bf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a987d0bf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a987d0b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ca987d0bf5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ca987d0bf5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4468d1398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4468d1398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ca987d0bf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ca987d0bf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0cd27a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0cd27a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4468d1398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4468d1398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ca987d0bf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ca987d0bf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4468d139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4468d139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ca987d0bf5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ca987d0bf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468d1398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468d1398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468d139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468d139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68d139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468d139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468d1398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468d139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3.xml"/><Relationship Id="rId5" Type="http://schemas.openxmlformats.org/officeDocument/2006/relationships/slide" Target="/ppt/slides/slide21.xml"/><Relationship Id="rId6" Type="http://schemas.openxmlformats.org/officeDocument/2006/relationships/slide" Target="/ppt/slides/slide40.xml"/><Relationship Id="rId7" Type="http://schemas.openxmlformats.org/officeDocument/2006/relationships/slide" Target="/ppt/slides/slide40.xml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redmine.org/projects/redmine/wiki/frredmineinstall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fr.wikipedia.org/wiki/Diagramme_de_causes_et_effet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 des incidents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effets</a:t>
            </a:r>
            <a:endParaRPr/>
          </a:p>
        </p:txBody>
      </p:sp>
      <p:sp>
        <p:nvSpPr>
          <p:cNvPr id="212" name="Google Shape;212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3" name="Google Shape;213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conséquences d’un incident</a:t>
            </a:r>
            <a:endParaRPr sz="3700"/>
          </a:p>
        </p:txBody>
      </p:sp>
      <p:sp>
        <p:nvSpPr>
          <p:cNvPr id="214" name="Google Shape;214;p3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Conséquences plus ou moins grave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Temps d'arrêt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Perte de données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Donc perturbation des activités.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⇒ Important de suivre et de gérer efficacement les incidents informatiques afin de minimiser leur impact sur l'entreprise.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Notion de </a:t>
            </a:r>
            <a:r>
              <a:rPr b="1" lang="fr" sz="2000"/>
              <a:t>criticité</a:t>
            </a:r>
            <a:r>
              <a:rPr lang="fr" sz="2000"/>
              <a:t> et de </a:t>
            </a:r>
            <a:r>
              <a:rPr b="1" lang="fr" sz="2000"/>
              <a:t>priorité</a:t>
            </a:r>
            <a:r>
              <a:rPr lang="fr" sz="2000"/>
              <a:t>.</a:t>
            </a:r>
            <a:endParaRPr sz="2000"/>
          </a:p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Why so serious ?</a:t>
            </a:r>
            <a:endParaRPr/>
          </a:p>
        </p:txBody>
      </p:sp>
      <p:sp>
        <p:nvSpPr>
          <p:cNvPr id="221" name="Google Shape;221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22" name="Google Shape;222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Importance de la gestion d’incident</a:t>
            </a:r>
            <a:endParaRPr sz="3700"/>
          </a:p>
        </p:txBody>
      </p:sp>
      <p:sp>
        <p:nvSpPr>
          <p:cNvPr id="223" name="Google Shape;223;p3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important de gérer efficacement les incidents informatiques.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une entreprise, on va avoir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réduction des temps d'arrêt (minimisation des perturbations et donc probable économies de coûts)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 la protection des données (ou fuite de données)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Indirectement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satisfaction des clients (en hausse avec une résolution rapide et efficace)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amélioration de la réputation</a:t>
            </a:r>
            <a:endParaRPr sz="2000"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L’équipe Support SI</a:t>
            </a:r>
            <a:endParaRPr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31" name="Google Shape;231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service en charge</a:t>
            </a:r>
            <a:endParaRPr sz="3700"/>
          </a:p>
        </p:txBody>
      </p:sp>
      <p:sp>
        <p:nvSpPr>
          <p:cNvPr id="232" name="Google Shape;232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entreprise, à partir du moment où il existe un service informatique de taille conséquente, un certain nombre de collaborateurs vont être chargés de cela au sein du </a:t>
            </a:r>
            <a:r>
              <a:rPr b="1" lang="fr" sz="2000"/>
              <a:t>service Support</a:t>
            </a:r>
            <a:r>
              <a:rPr lang="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service est soit distinct du service Infrastructure réseaux ou bien fusionné avec ce dernier.</a:t>
            </a:r>
            <a:endParaRPr sz="2000"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L’organisation</a:t>
            </a:r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46" name="Google Shape;246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SI</a:t>
            </a:r>
            <a:endParaRPr sz="3700"/>
          </a:p>
        </p:txBody>
      </p:sp>
      <p:sp>
        <p:nvSpPr>
          <p:cNvPr id="247" name="Google Shape;247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met l’information (un ensemble de données) au service de l’entreprise.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perpétuellement en interaction avec le </a:t>
            </a:r>
            <a:r>
              <a:rPr b="1" lang="fr" sz="2000"/>
              <a:t>système de décision</a:t>
            </a:r>
            <a:r>
              <a:rPr lang="fr" sz="2000"/>
              <a:t> (ou de pilotage) et le </a:t>
            </a:r>
            <a:r>
              <a:rPr b="1" lang="fr" sz="2000"/>
              <a:t>système opérationnel</a:t>
            </a:r>
            <a:r>
              <a:rPr lang="fr" sz="2000"/>
              <a:t> (production des objectifs fixés).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structuré autour de ses composantes organisationnelles, humaines et technologiques de façon à assurer les fonctions permettant de recueillir, de stocker, de traiter et de diffuser l’information entre l’ensemble des acteurs et ainsi de pérenniser l’action de l’entreprise.</a:t>
            </a:r>
            <a:endParaRPr sz="20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SI</a:t>
            </a:r>
            <a:endParaRPr sz="37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3350225" y="1614450"/>
            <a:ext cx="1428900" cy="1134300"/>
          </a:xfrm>
          <a:prstGeom prst="triangle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2939675" y="3135950"/>
            <a:ext cx="2250000" cy="1050600"/>
          </a:xfrm>
          <a:prstGeom prst="flowChartConnector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/>
          <p:nvPr/>
        </p:nvSpPr>
        <p:spPr>
          <a:xfrm>
            <a:off x="2706425" y="4490350"/>
            <a:ext cx="2716500" cy="567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3064925" y="2118500"/>
            <a:ext cx="1999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9900"/>
                </a:solidFill>
              </a:rPr>
              <a:t>Système de Décision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59" name="Google Shape;259;p40"/>
          <p:cNvSpPr txBox="1"/>
          <p:nvPr/>
        </p:nvSpPr>
        <p:spPr>
          <a:xfrm>
            <a:off x="2953325" y="3419450"/>
            <a:ext cx="22227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FF"/>
                </a:solidFill>
              </a:rPr>
              <a:t>Système d’Informations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3055300" y="4573750"/>
            <a:ext cx="20685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3B42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2"/>
                </a:solidFill>
              </a:rPr>
              <a:t>Système Opérationnel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61" name="Google Shape;261;p40"/>
          <p:cNvSpPr/>
          <p:nvPr/>
        </p:nvSpPr>
        <p:spPr>
          <a:xfrm>
            <a:off x="2737600" y="2759288"/>
            <a:ext cx="317700" cy="5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0"/>
          <p:cNvSpPr/>
          <p:nvPr/>
        </p:nvSpPr>
        <p:spPr>
          <a:xfrm>
            <a:off x="2737600" y="3889338"/>
            <a:ext cx="317700" cy="531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5105225" y="2759288"/>
            <a:ext cx="317700" cy="53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5105225" y="3889338"/>
            <a:ext cx="317700" cy="53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/>
        </p:nvSpPr>
        <p:spPr>
          <a:xfrm>
            <a:off x="1633925" y="2824850"/>
            <a:ext cx="10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Décisions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5448700" y="2824850"/>
            <a:ext cx="27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Compte-rendus synthétiques</a:t>
            </a:r>
            <a:r>
              <a:rPr lang="fr"/>
              <a:t> </a:t>
            </a: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1391125" y="3954900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FF"/>
                </a:solidFill>
              </a:rPr>
              <a:t>Ordres précis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5456750" y="3954900"/>
            <a:ext cx="23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2"/>
                </a:solidFill>
              </a:rPr>
              <a:t>Compte-rendus </a:t>
            </a:r>
            <a:r>
              <a:rPr lang="fr">
                <a:solidFill>
                  <a:schemeClr val="accent2"/>
                </a:solidFill>
              </a:rPr>
              <a:t>d'exécution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69" name="Google Shape;269;p40"/>
          <p:cNvCxnSpPr/>
          <p:nvPr/>
        </p:nvCxnSpPr>
        <p:spPr>
          <a:xfrm rot="10800000">
            <a:off x="1056625" y="3467525"/>
            <a:ext cx="16524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40"/>
          <p:cNvCxnSpPr/>
          <p:nvPr/>
        </p:nvCxnSpPr>
        <p:spPr>
          <a:xfrm>
            <a:off x="1068100" y="3665650"/>
            <a:ext cx="1669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40"/>
          <p:cNvSpPr txBox="1"/>
          <p:nvPr/>
        </p:nvSpPr>
        <p:spPr>
          <a:xfrm>
            <a:off x="45775" y="3657600"/>
            <a:ext cx="32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Flux d’informations</a:t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5130825" y="3307000"/>
            <a:ext cx="763920" cy="531175"/>
          </a:xfrm>
          <a:custGeom>
            <a:rect b="b" l="l" r="r" t="t"/>
            <a:pathLst>
              <a:path extrusionOk="0" h="21247" w="50126">
                <a:moveTo>
                  <a:pt x="0" y="6877"/>
                </a:moveTo>
                <a:cubicBezTo>
                  <a:pt x="13465" y="-3214"/>
                  <a:pt x="47937" y="-3030"/>
                  <a:pt x="50021" y="13667"/>
                </a:cubicBezTo>
                <a:cubicBezTo>
                  <a:pt x="51705" y="27160"/>
                  <a:pt x="23104" y="18420"/>
                  <a:pt x="9507" y="1842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73" name="Google Shape;273;p40"/>
          <p:cNvSpPr txBox="1"/>
          <p:nvPr/>
        </p:nvSpPr>
        <p:spPr>
          <a:xfrm>
            <a:off x="5948750" y="3419450"/>
            <a:ext cx="30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de régulation du SI</a:t>
            </a:r>
            <a:endParaRPr/>
          </a:p>
        </p:txBody>
      </p:sp>
      <p:cxnSp>
        <p:nvCxnSpPr>
          <p:cNvPr id="274" name="Google Shape;274;p40"/>
          <p:cNvCxnSpPr/>
          <p:nvPr/>
        </p:nvCxnSpPr>
        <p:spPr>
          <a:xfrm rot="10800000">
            <a:off x="1028250" y="4573750"/>
            <a:ext cx="1652400" cy="1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0"/>
          <p:cNvCxnSpPr/>
          <p:nvPr/>
        </p:nvCxnSpPr>
        <p:spPr>
          <a:xfrm>
            <a:off x="1019700" y="4803800"/>
            <a:ext cx="1669500" cy="2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6" name="Google Shape;276;p40"/>
          <p:cNvSpPr txBox="1"/>
          <p:nvPr/>
        </p:nvSpPr>
        <p:spPr>
          <a:xfrm>
            <a:off x="45775" y="4803800"/>
            <a:ext cx="325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Flux de biens et services</a:t>
            </a:r>
            <a:endParaRPr/>
          </a:p>
        </p:txBody>
      </p:sp>
      <p:sp>
        <p:nvSpPr>
          <p:cNvPr id="277" name="Google Shape;277;p40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78" name="Google Shape;278;p40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schéma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Support SI (ou équipe support)</a:t>
            </a:r>
            <a:endParaRPr sz="3700"/>
          </a:p>
        </p:txBody>
      </p:sp>
      <p:sp>
        <p:nvSpPr>
          <p:cNvPr id="284" name="Google Shape;284;p4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fait partie du système opérationnel et dépend du SI, tout comme le service Réseaux Infrastructure ou l’Informatique décisionnelle.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peut être interne à l’entreprise ou externalisé.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Il est avant tout un </a:t>
            </a:r>
            <a:r>
              <a:rPr b="1" lang="fr" sz="1800"/>
              <a:t>centre de service </a:t>
            </a:r>
            <a:r>
              <a:rPr lang="fr" sz="1800"/>
              <a:t>composé d’informaticiens qualifiés.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termes désignant ce support sont multiples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Equipe support ou Support SI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Hot line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Helpdesk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Centre de services</a:t>
            </a:r>
            <a:endParaRPr sz="1800"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41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87" name="Google Shape;287;p41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qui nous </a:t>
            </a:r>
            <a:r>
              <a:rPr lang="fr"/>
              <a:t>intéresse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personnels du Support SI</a:t>
            </a:r>
            <a:endParaRPr sz="3700"/>
          </a:p>
        </p:txBody>
      </p:sp>
      <p:sp>
        <p:nvSpPr>
          <p:cNvPr id="293" name="Google Shape;293;p4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sont des techniciens et/ou ingénieurs q</a:t>
            </a:r>
            <a:r>
              <a:rPr lang="fr" sz="2000"/>
              <a:t>ui sont à l’écoute des utilisateurs afin de répondre à des déclarations d’incidents et/ou demandes d’utilisations d'outils informatiques tels que la messagerie, l’internet, l’accès à distance 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support peut être géré par un responsable de support, un superviseur, ou un team-leader.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responsables interviennent sur des problématiques d’organisation, mais également dans la réponse technique.</a:t>
            </a:r>
            <a:endParaRPr sz="2000"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42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296" name="Google Shape;296;p42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supporters ?!?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organiser un support SI ?</a:t>
            </a:r>
            <a:endParaRPr/>
          </a:p>
        </p:txBody>
      </p:sp>
      <p:sp>
        <p:nvSpPr>
          <p:cNvPr id="302" name="Google Shape;302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Faciliter le quotidien d’une entreprise dans la manipulation et l’exploitation de son parc informatique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Assister les utilisateurs </a:t>
            </a:r>
            <a:r>
              <a:rPr lang="fr" sz="2000"/>
              <a:t>(</a:t>
            </a:r>
            <a:r>
              <a:rPr lang="fr" sz="2000"/>
              <a:t>périmètre techniqu</a:t>
            </a:r>
            <a:r>
              <a:rPr lang="fr" sz="2000"/>
              <a:t>e, formation)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Gérer le maintien en condition opérationnelle (MCO)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Avoir un catalogue de services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Mettre en place des process qualité (ITIL, ISO)</a:t>
            </a:r>
            <a:endParaRPr sz="2000"/>
          </a:p>
        </p:txBody>
      </p:sp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305" name="Google Shape;305;p43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Mais pourquoi faire 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Compétences du support SI</a:t>
            </a:r>
            <a:endParaRPr sz="3700"/>
          </a:p>
        </p:txBody>
      </p:sp>
      <p:sp>
        <p:nvSpPr>
          <p:cNvPr id="311" name="Google Shape;311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Communication et relation utilisateur. Les personnels doivent être en mesure de comprendre les problèmes.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</a:t>
            </a:r>
            <a:r>
              <a:rPr lang="fr" sz="2000"/>
              <a:t>iagnostic et résolution rapide de problèmes techniques en utilisant les outils et les procédures.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Connaissances approfondies des systèmes informatiques</a:t>
            </a:r>
            <a:r>
              <a:rPr lang="fr" sz="2000"/>
              <a:t>, </a:t>
            </a:r>
            <a:r>
              <a:rPr lang="fr" sz="2000"/>
              <a:t>donc des logiciels, matériels, OS, outils de gestion de réseau, etc.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Gestion de projet et gestion du temps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Forte capacité d'adaptation et d'apprentissage en continu, pour rester à jour sur les nouvelles technologies.</a:t>
            </a:r>
            <a:endParaRPr sz="2000"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44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314" name="Google Shape;314;p44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CV à jour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Quizz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635300" y="2218425"/>
            <a:ext cx="79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Qu’est-ce qu’un helpdesk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635300" y="2772525"/>
            <a:ext cx="792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Qu’est-ce qu’un incident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635300" y="3326625"/>
            <a:ext cx="807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Qu’est-ce qu’un problème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niveaux de gestion</a:t>
            </a:r>
            <a:endParaRPr sz="3700"/>
          </a:p>
        </p:txBody>
      </p:sp>
      <p:sp>
        <p:nvSpPr>
          <p:cNvPr id="320" name="Google Shape;320;p4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Classiquement on trouve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0 : enregistrement, catégorisation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1 : niv.0 + priorisation, résolution (procédures)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2 : analyse, résolution (analyse), suivi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niveau 3 : </a:t>
            </a:r>
            <a:r>
              <a:rPr lang="fr" sz="2000"/>
              <a:t>analyse, résolution (expertise), suivi</a:t>
            </a:r>
            <a:endParaRPr sz="2000"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2" name="Google Shape;322;p45"/>
          <p:cNvSpPr txBox="1"/>
          <p:nvPr>
            <p:ph type="title"/>
          </p:nvPr>
        </p:nvSpPr>
        <p:spPr>
          <a:xfrm>
            <a:off x="1171250" y="-2650"/>
            <a:ext cx="4810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Organisation d'une équipe support</a:t>
            </a:r>
            <a:endParaRPr/>
          </a:p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6251775" y="190800"/>
            <a:ext cx="27597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niveaux de support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trame</a:t>
            </a:r>
            <a:endParaRPr/>
          </a:p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36" name="Google Shape;33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Procédure de gestion des incidents</a:t>
            </a:r>
            <a:endParaRPr sz="3700"/>
          </a:p>
        </p:txBody>
      </p:sp>
      <p:sp>
        <p:nvSpPr>
          <p:cNvPr id="337" name="Google Shape;33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338" name="Google Shape;338;p47"/>
          <p:cNvGraphicFramePr/>
          <p:nvPr/>
        </p:nvGraphicFramePr>
        <p:xfrm>
          <a:off x="2131775" y="174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{3BCA0BB7-4EAE-4993-BF8A-8FDE669043DE}</a:tableStyleId>
              </a:tblPr>
              <a:tblGrid>
                <a:gridCol w="889000"/>
                <a:gridCol w="3937000"/>
              </a:tblGrid>
              <a:tr h="31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Ordre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Nom du process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Identification / Détection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Notification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8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3)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Enregistrement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4)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Catégorisation et priorisation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0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5)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Diagnostic et investigation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6)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Suivi (ou escalade)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9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7)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Résolution (et documentation)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8)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Clôture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Suis-je concerné ?</a:t>
            </a:r>
            <a:endParaRPr/>
          </a:p>
        </p:txBody>
      </p:sp>
      <p:sp>
        <p:nvSpPr>
          <p:cNvPr id="344" name="Google Shape;344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45" name="Google Shape;345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(1) </a:t>
            </a:r>
            <a:r>
              <a:rPr lang="fr" sz="3700"/>
              <a:t>L’identification ou la détection</a:t>
            </a:r>
            <a:endParaRPr sz="3700"/>
          </a:p>
        </p:txBody>
      </p:sp>
      <p:sp>
        <p:nvSpPr>
          <p:cNvPr id="346" name="Google Shape;346;p4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la </a:t>
            </a:r>
            <a:r>
              <a:rPr lang="fr" sz="2000"/>
              <a:t>détermination</a:t>
            </a:r>
            <a:r>
              <a:rPr lang="fr" sz="2000"/>
              <a:t> d’un incident, soit la séparation de ce qui est un fonctionnement inhabituel de l’état normal.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Cela peut se faire par des personnes ou des logiciels d’identification.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Par exemple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Une panne sur une baie de disque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L’arrêt de la climatisation en salle serveur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excès de connection sur le port d’un matériel</a:t>
            </a:r>
            <a:endParaRPr sz="2000"/>
          </a:p>
        </p:txBody>
      </p:sp>
      <p:sp>
        <p:nvSpPr>
          <p:cNvPr id="347" name="Google Shape;34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autres demandes aux support</a:t>
            </a:r>
            <a:endParaRPr/>
          </a:p>
        </p:txBody>
      </p:sp>
      <p:sp>
        <p:nvSpPr>
          <p:cNvPr id="353" name="Google Shape;353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54" name="Google Shape;354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L’identification ou la détection (suite)</a:t>
            </a:r>
            <a:endParaRPr sz="3700"/>
          </a:p>
        </p:txBody>
      </p:sp>
      <p:sp>
        <p:nvSpPr>
          <p:cNvPr id="355" name="Google Shape;355;p4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identification est obligatoire car elle permet de séparer les incidents des autres informations envoyées au support SI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demandes de service (création d’un compte utilisateur, oubli d’un mot de passe, installation d’un nouveau matériel)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demandes d’information (information, conseil, documentation)</a:t>
            </a:r>
            <a:endParaRPr sz="2000"/>
          </a:p>
        </p:txBody>
      </p:sp>
      <p:sp>
        <p:nvSpPr>
          <p:cNvPr id="356" name="Google Shape;35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L’alerte</a:t>
            </a:r>
            <a:endParaRPr/>
          </a:p>
        </p:txBody>
      </p:sp>
      <p:sp>
        <p:nvSpPr>
          <p:cNvPr id="362" name="Google Shape;362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63" name="Google Shape;363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(2) La notification</a:t>
            </a:r>
            <a:endParaRPr sz="3700"/>
          </a:p>
        </p:txBody>
      </p:sp>
      <p:sp>
        <p:nvSpPr>
          <p:cNvPr id="364" name="Google Shape;364;p5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le fait de signaler un incident au service concerné, en </a:t>
            </a:r>
            <a:r>
              <a:rPr lang="fr" sz="2000"/>
              <a:t>général,</a:t>
            </a:r>
            <a:r>
              <a:rPr lang="fr" sz="2000"/>
              <a:t> le support SI.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notification peut se faire par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Téléphone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Mail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Sms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Logiciel de gestion d’incidents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Utilisateur en face à face</a:t>
            </a:r>
            <a:endParaRPr sz="2000"/>
          </a:p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informations de l’alerte</a:t>
            </a:r>
            <a:endParaRPr/>
          </a:p>
        </p:txBody>
      </p:sp>
      <p:sp>
        <p:nvSpPr>
          <p:cNvPr id="371" name="Google Shape;371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notification (suite)</a:t>
            </a:r>
            <a:endParaRPr sz="3700"/>
          </a:p>
        </p:txBody>
      </p:sp>
      <p:sp>
        <p:nvSpPr>
          <p:cNvPr id="373" name="Google Shape;373;p5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notification va s’accompagner des informations </a:t>
            </a:r>
            <a:r>
              <a:rPr lang="fr" sz="2000"/>
              <a:t>nécessaires</a:t>
            </a:r>
            <a:r>
              <a:rPr lang="fr" sz="2000"/>
              <a:t> pour la résolution d’incident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L'état</a:t>
            </a:r>
            <a:r>
              <a:rPr lang="fr" sz="2000"/>
              <a:t> actuel avec les détails nécessaires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type d’incident, etc.</a:t>
            </a:r>
            <a:endParaRPr sz="2000"/>
          </a:p>
        </p:txBody>
      </p:sp>
      <p:sp>
        <p:nvSpPr>
          <p:cNvPr id="374" name="Google Shape;374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 fameux ticket</a:t>
            </a:r>
            <a:endParaRPr/>
          </a:p>
        </p:txBody>
      </p:sp>
      <p:sp>
        <p:nvSpPr>
          <p:cNvPr id="380" name="Google Shape;380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81" name="Google Shape;381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(3) </a:t>
            </a:r>
            <a:r>
              <a:rPr lang="fr" sz="3700"/>
              <a:t>L’enregistrement</a:t>
            </a:r>
            <a:endParaRPr sz="3700"/>
          </a:p>
        </p:txBody>
      </p:sp>
      <p:sp>
        <p:nvSpPr>
          <p:cNvPr id="382" name="Google Shape;382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les informations notifiées, la création du </a:t>
            </a:r>
            <a:r>
              <a:rPr b="1" lang="fr" sz="2000"/>
              <a:t>ticket d’incident</a:t>
            </a:r>
            <a:r>
              <a:rPr lang="fr" sz="2000"/>
              <a:t> va s’effectuer.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ticket prend souvent la forme d’un formulaire à remplir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Formulaire sous la forme d’une fenêtre d’un logiciel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Formulaire sous la forme d’une page web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L’enregistrement des données s’effectue dans une BDD.</a:t>
            </a:r>
            <a:endParaRPr sz="2000"/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type</a:t>
            </a:r>
            <a:endParaRPr/>
          </a:p>
        </p:txBody>
      </p:sp>
      <p:sp>
        <p:nvSpPr>
          <p:cNvPr id="389" name="Google Shape;389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90" name="Google Shape;390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(4) La catégorisation et la priorisation</a:t>
            </a:r>
            <a:endParaRPr sz="3700"/>
          </a:p>
        </p:txBody>
      </p:sp>
      <p:sp>
        <p:nvSpPr>
          <p:cNvPr id="391" name="Google Shape;391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catégorisation est le processus de classement des incidents selon différents critères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 gravité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L’impact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L’urgence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peut également catégoriser le type d’incident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Téléphonie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Messagerie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Réseaux, etc.</a:t>
            </a:r>
            <a:endParaRPr sz="2000"/>
          </a:p>
        </p:txBody>
      </p:sp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commence par quoi ?</a:t>
            </a:r>
            <a:endParaRPr/>
          </a:p>
        </p:txBody>
      </p:sp>
      <p:sp>
        <p:nvSpPr>
          <p:cNvPr id="398" name="Google Shape;398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399" name="Google Shape;399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catégorisation et la priorisation</a:t>
            </a:r>
            <a:endParaRPr sz="3700"/>
          </a:p>
        </p:txBody>
      </p:sp>
      <p:sp>
        <p:nvSpPr>
          <p:cNvPr id="400" name="Google Shape;400;p5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priorisation se fait par rapport à la </a:t>
            </a:r>
            <a:r>
              <a:rPr b="1" lang="fr" sz="1800"/>
              <a:t>criticité</a:t>
            </a:r>
            <a:r>
              <a:rPr lang="fr" sz="1800"/>
              <a:t> (</a:t>
            </a:r>
            <a:r>
              <a:rPr b="1" lang="fr" sz="1800"/>
              <a:t>gravité</a:t>
            </a:r>
            <a:r>
              <a:rPr lang="fr" sz="1800"/>
              <a:t> // </a:t>
            </a:r>
            <a:r>
              <a:rPr b="1" lang="fr" sz="1800"/>
              <a:t>impact</a:t>
            </a:r>
            <a:r>
              <a:rPr lang="fr" sz="1800"/>
              <a:t>) de l’incident.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Niveau de gravité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Faible : l’utilisateur peut continuer à travailler, problème peu gênant.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Normal (par défaut) : l’utilisateur peut continuer à travailler mais c’est gênant, à résoudre dans la journée (</a:t>
            </a:r>
            <a:r>
              <a:rPr b="1" lang="fr" sz="1800"/>
              <a:t>solution de contournement</a:t>
            </a:r>
            <a:r>
              <a:rPr lang="fr" sz="1800"/>
              <a:t>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Urgent : l’utilisateur est bloqué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Critique : l’utilisateur ne peut plus travailler.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Impact : Le nombre de personnes touché (une personne, un service, un site ou l’entreprise)</a:t>
            </a:r>
            <a:endParaRPr sz="1800"/>
          </a:p>
        </p:txBody>
      </p:sp>
      <p:sp>
        <p:nvSpPr>
          <p:cNvPr id="401" name="Google Shape;40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10800" y="1178725"/>
            <a:ext cx="7983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Organisation d'une équipe support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Gestion des incidents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Démarche de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7"/>
              </a:rPr>
              <a:t>diagnostic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16413" y="2887225"/>
            <a:ext cx="1778512" cy="21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Mise en forme</a:t>
            </a:r>
            <a:endParaRPr/>
          </a:p>
        </p:txBody>
      </p:sp>
      <p:sp>
        <p:nvSpPr>
          <p:cNvPr id="407" name="Google Shape;407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08" name="Google Shape;408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priorisation (suite)</a:t>
            </a:r>
            <a:endParaRPr sz="3700"/>
          </a:p>
        </p:txBody>
      </p:sp>
      <p:sp>
        <p:nvSpPr>
          <p:cNvPr id="409" name="Google Shape;409;p5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peut trouver les priorités suivantes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mineur </a:t>
            </a:r>
            <a:r>
              <a:rPr lang="fr" sz="2000"/>
              <a:t>: incident à faible impact, peu gênant, qui peut être résolu dans un délais plus long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majeur : incident gênant, qui n'empêche pas complètement l'utilisation d’un service mais qui nécessite une intervention rapide.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critique : incident bloquant, qui empêche complètement l'utilisation d’un service.</a:t>
            </a:r>
            <a:endParaRPr sz="2000"/>
          </a:p>
        </p:txBody>
      </p:sp>
      <p:sp>
        <p:nvSpPr>
          <p:cNvPr id="410" name="Google Shape;41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Toujours mieux avec des </a:t>
            </a:r>
            <a:r>
              <a:rPr lang="fr"/>
              <a:t>smileys</a:t>
            </a:r>
            <a:endParaRPr/>
          </a:p>
        </p:txBody>
      </p:sp>
      <p:sp>
        <p:nvSpPr>
          <p:cNvPr id="416" name="Google Shape;416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17" name="Google Shape;417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priorisation avec un schéma</a:t>
            </a:r>
            <a:endParaRPr sz="3700"/>
          </a:p>
        </p:txBody>
      </p:sp>
      <p:sp>
        <p:nvSpPr>
          <p:cNvPr id="418" name="Google Shape;41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419" name="Google Shape;419;p56"/>
          <p:cNvGraphicFramePr/>
          <p:nvPr/>
        </p:nvGraphicFramePr>
        <p:xfrm>
          <a:off x="1517513" y="18942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{3BCA0BB7-4EAE-4993-BF8A-8FDE669043DE}</a:tableStyleId>
              </a:tblPr>
              <a:tblGrid>
                <a:gridCol w="995975"/>
                <a:gridCol w="995975"/>
                <a:gridCol w="995975"/>
                <a:gridCol w="995975"/>
                <a:gridCol w="995975"/>
                <a:gridCol w="1129100"/>
              </a:tblGrid>
              <a:tr h="3962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rowSpan="2"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Niveau d’impact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33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Utilisateur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Service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Entreprise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Niveau de gravité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Faible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😃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😃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Normal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😃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Urgent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962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Critique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😕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☠️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20" name="Google Shape;420;p56"/>
          <p:cNvSpPr txBox="1"/>
          <p:nvPr>
            <p:ph idx="4" type="body"/>
          </p:nvPr>
        </p:nvSpPr>
        <p:spPr>
          <a:xfrm>
            <a:off x="533000" y="4428475"/>
            <a:ext cx="7581600" cy="6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Priorité </a:t>
            </a:r>
            <a:r>
              <a:rPr b="1" lang="fr" sz="2000">
                <a:solidFill>
                  <a:srgbClr val="00FF00"/>
                </a:solidFill>
              </a:rPr>
              <a:t>mineur</a:t>
            </a:r>
            <a:r>
              <a:rPr lang="fr" sz="2000"/>
              <a:t> ou </a:t>
            </a:r>
            <a:r>
              <a:rPr b="1" lang="fr" sz="2000">
                <a:solidFill>
                  <a:schemeClr val="accent6"/>
                </a:solidFill>
              </a:rPr>
              <a:t>majeur</a:t>
            </a:r>
            <a:r>
              <a:rPr lang="fr" sz="2000"/>
              <a:t>: procédure de gestion classique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Priorité </a:t>
            </a:r>
            <a:r>
              <a:rPr b="1" lang="fr" sz="2000">
                <a:solidFill>
                  <a:srgbClr val="FF0000"/>
                </a:solidFill>
              </a:rPr>
              <a:t>critique</a:t>
            </a:r>
            <a:r>
              <a:rPr lang="fr" sz="2000"/>
              <a:t> : procédure de gestion de crise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What’s up doc ?</a:t>
            </a:r>
            <a:endParaRPr/>
          </a:p>
        </p:txBody>
      </p:sp>
      <p:sp>
        <p:nvSpPr>
          <p:cNvPr id="426" name="Google Shape;426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27" name="Google Shape;427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(5) Le diagnostic</a:t>
            </a:r>
            <a:endParaRPr sz="3700"/>
          </a:p>
        </p:txBody>
      </p:sp>
      <p:sp>
        <p:nvSpPr>
          <p:cNvPr id="428" name="Google Shape;428;p5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 partir des informations données dans la notification, on va pouvoir analyser la situation pour arriver à une résolution.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s'agit de comprendre pourquoi l'incident s'est produit et de déterminer les actions à entreprendre pour le résoudre.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29" name="Google Shape;42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Je crois qu’on est suivi</a:t>
            </a:r>
            <a:endParaRPr/>
          </a:p>
        </p:txBody>
      </p:sp>
      <p:sp>
        <p:nvSpPr>
          <p:cNvPr id="435" name="Google Shape;435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36" name="Google Shape;436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(6) </a:t>
            </a:r>
            <a:r>
              <a:rPr lang="fr" sz="3700"/>
              <a:t>Le suivi</a:t>
            </a:r>
            <a:endParaRPr sz="3700"/>
          </a:p>
        </p:txBody>
      </p:sp>
      <p:sp>
        <p:nvSpPr>
          <p:cNvPr id="437" name="Google Shape;437;p5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suivi va concerner les incidents avec de longues résolutions.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 suivi va permettre de relancer si </a:t>
            </a:r>
            <a:r>
              <a:rPr lang="fr" sz="2000"/>
              <a:t>nécessaire</a:t>
            </a:r>
            <a:r>
              <a:rPr lang="fr" sz="2000"/>
              <a:t> un intervenant, un prestataire, un utilisateur.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8" name="Google Shape;43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Trouver la solution</a:t>
            </a:r>
            <a:endParaRPr/>
          </a:p>
        </p:txBody>
      </p:sp>
      <p:sp>
        <p:nvSpPr>
          <p:cNvPr id="444" name="Google Shape;444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45" name="Google Shape;445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(7) </a:t>
            </a:r>
            <a:r>
              <a:rPr lang="fr" sz="3700"/>
              <a:t>La résolution</a:t>
            </a:r>
            <a:endParaRPr sz="3700"/>
          </a:p>
        </p:txBody>
      </p:sp>
      <p:sp>
        <p:nvSpPr>
          <p:cNvPr id="446" name="Google Shape;446;p5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le processus de traitement et de correction d’un incident qui va permettre de revenir à un </a:t>
            </a:r>
            <a:r>
              <a:rPr lang="fr" sz="2000"/>
              <a:t>état</a:t>
            </a:r>
            <a:r>
              <a:rPr lang="fr" sz="2000"/>
              <a:t> d’utilisation </a:t>
            </a:r>
            <a:r>
              <a:rPr lang="fr" sz="2000"/>
              <a:t>normal.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va mettre en œuvre les actions nécessaires pour corriger le problème et vérifier que l'incident est résolu.</a:t>
            </a:r>
            <a:endParaRPr sz="2000"/>
          </a:p>
        </p:txBody>
      </p:sp>
      <p:sp>
        <p:nvSpPr>
          <p:cNvPr id="447" name="Google Shape;44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Noter pour la prochaine fois</a:t>
            </a:r>
            <a:endParaRPr/>
          </a:p>
        </p:txBody>
      </p:sp>
      <p:sp>
        <p:nvSpPr>
          <p:cNvPr id="453" name="Google Shape;453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54" name="Google Shape;454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documentation</a:t>
            </a:r>
            <a:endParaRPr sz="3700"/>
          </a:p>
        </p:txBody>
      </p:sp>
      <p:sp>
        <p:nvSpPr>
          <p:cNvPr id="455" name="Google Shape;455;p6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s'agit de consigner les informations sur l'incident dans un registre ou une base de données afin de pouvoir en tenir compte dans l'avenir.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Cela peut être sous la forme d’un wiki (ex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Redmine</a:t>
            </a:r>
            <a:r>
              <a:rPr lang="fr" sz="2000"/>
              <a:t>), d’une FAQ, d’une gestion documentaire.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56" name="Google Shape;45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retour utilisateur</a:t>
            </a:r>
            <a:endParaRPr/>
          </a:p>
        </p:txBody>
      </p:sp>
      <p:sp>
        <p:nvSpPr>
          <p:cNvPr id="462" name="Google Shape;462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63" name="Google Shape;463;p6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communication</a:t>
            </a:r>
            <a:endParaRPr sz="3700"/>
          </a:p>
        </p:txBody>
      </p:sp>
      <p:sp>
        <p:nvSpPr>
          <p:cNvPr id="464" name="Google Shape;464;p6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partie </a:t>
            </a:r>
            <a:r>
              <a:rPr lang="fr" sz="2000"/>
              <a:t>quelquefois</a:t>
            </a:r>
            <a:r>
              <a:rPr lang="fr" sz="2000"/>
              <a:t> négligée est importante.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s'agit d’informer les personnes concernées par l'incident de la situation et de la manière dont elle a été résolue.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Cette communication permet de valider avec les utilisateurs concernés </a:t>
            </a:r>
            <a:r>
              <a:rPr lang="fr" sz="2000"/>
              <a:t>au-delà</a:t>
            </a:r>
            <a:r>
              <a:rPr lang="fr" sz="2000"/>
              <a:t> des données qui peuvent être </a:t>
            </a:r>
            <a:r>
              <a:rPr lang="fr" sz="2000"/>
              <a:t>recueillies</a:t>
            </a:r>
            <a:r>
              <a:rPr lang="fr" sz="2000"/>
              <a:t> au sein du support SI.</a:t>
            </a:r>
            <a:endParaRPr sz="2000"/>
          </a:p>
        </p:txBody>
      </p:sp>
      <p:sp>
        <p:nvSpPr>
          <p:cNvPr id="465" name="Google Shape;46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fin de l’incident</a:t>
            </a:r>
            <a:endParaRPr/>
          </a:p>
        </p:txBody>
      </p:sp>
      <p:sp>
        <p:nvSpPr>
          <p:cNvPr id="471" name="Google Shape;471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72" name="Google Shape;472;p6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(8) </a:t>
            </a:r>
            <a:r>
              <a:rPr lang="fr" sz="3700"/>
              <a:t>La clôture</a:t>
            </a:r>
            <a:endParaRPr sz="3700"/>
          </a:p>
        </p:txBody>
      </p:sp>
      <p:sp>
        <p:nvSpPr>
          <p:cNvPr id="473" name="Google Shape;473;p6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que le service a été restauré, l'incident est fermé, avec une confirmation que l'incident est résolu et que les utilisateurs sont satisfaits</a:t>
            </a:r>
            <a:endParaRPr sz="2000"/>
          </a:p>
        </p:txBody>
      </p:sp>
      <p:sp>
        <p:nvSpPr>
          <p:cNvPr id="474" name="Google Shape;47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Niveau de service</a:t>
            </a:r>
            <a:endParaRPr/>
          </a:p>
        </p:txBody>
      </p:sp>
      <p:sp>
        <p:nvSpPr>
          <p:cNvPr id="480" name="Google Shape;480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81" name="Google Shape;481;p6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SLA (Service Level Agreement)</a:t>
            </a:r>
            <a:endParaRPr sz="3700"/>
          </a:p>
        </p:txBody>
      </p:sp>
      <p:sp>
        <p:nvSpPr>
          <p:cNvPr id="482" name="Google Shape;482;p6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C’est le contrat qui définit les niveaux de service attendus et les modalités de fourniture de ce service.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Définition de niveaux de service attendus sur les critères suivants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temps de réponse : Précision du </a:t>
            </a:r>
            <a:r>
              <a:rPr lang="fr" sz="1800"/>
              <a:t>délai</a:t>
            </a:r>
            <a:r>
              <a:rPr lang="fr" sz="1800"/>
              <a:t> de réponse (en cas de problème critique, majeur, etc.).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disponibilité : par exemple le taux de disponibilité des serveurs, du </a:t>
            </a:r>
            <a:r>
              <a:rPr lang="fr" sz="1800"/>
              <a:t>réseau</a:t>
            </a:r>
            <a:r>
              <a:rPr lang="fr" sz="1800"/>
              <a:t> 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qualité : par </a:t>
            </a:r>
            <a:r>
              <a:rPr lang="fr" sz="1800"/>
              <a:t>exemple, le taux</a:t>
            </a:r>
            <a:r>
              <a:rPr lang="fr" sz="1800"/>
              <a:t> de résolution des </a:t>
            </a:r>
            <a:r>
              <a:rPr lang="fr" sz="1800"/>
              <a:t>incidents, le taux</a:t>
            </a:r>
            <a:r>
              <a:rPr lang="fr" sz="1800"/>
              <a:t> de satisfaction des utilisateurs, etc.</a:t>
            </a:r>
            <a:endParaRPr sz="1800"/>
          </a:p>
        </p:txBody>
      </p:sp>
      <p:sp>
        <p:nvSpPr>
          <p:cNvPr id="483" name="Google Shape;48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synthèse en schéma</a:t>
            </a:r>
            <a:endParaRPr/>
          </a:p>
        </p:txBody>
      </p:sp>
      <p:sp>
        <p:nvSpPr>
          <p:cNvPr id="489" name="Google Shape;489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incidents</a:t>
            </a:r>
            <a:endParaRPr/>
          </a:p>
        </p:txBody>
      </p:sp>
      <p:sp>
        <p:nvSpPr>
          <p:cNvPr id="490" name="Google Shape;490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1" name="Google Shape;491;p64"/>
          <p:cNvSpPr txBox="1"/>
          <p:nvPr/>
        </p:nvSpPr>
        <p:spPr>
          <a:xfrm>
            <a:off x="186250" y="787313"/>
            <a:ext cx="34086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Centre de 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de supervision système et réseau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Remontée d’alerte automatique</a:t>
            </a:r>
            <a:endParaRPr/>
          </a:p>
        </p:txBody>
      </p:sp>
      <p:sp>
        <p:nvSpPr>
          <p:cNvPr id="492" name="Google Shape;492;p64"/>
          <p:cNvSpPr/>
          <p:nvPr/>
        </p:nvSpPr>
        <p:spPr>
          <a:xfrm>
            <a:off x="858100" y="2109775"/>
            <a:ext cx="10512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Détection</a:t>
            </a:r>
            <a:endParaRPr/>
          </a:p>
        </p:txBody>
      </p:sp>
      <p:sp>
        <p:nvSpPr>
          <p:cNvPr id="493" name="Google Shape;493;p64"/>
          <p:cNvSpPr/>
          <p:nvPr/>
        </p:nvSpPr>
        <p:spPr>
          <a:xfrm>
            <a:off x="625900" y="2623475"/>
            <a:ext cx="15105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Enregistrement</a:t>
            </a:r>
            <a:endParaRPr/>
          </a:p>
        </p:txBody>
      </p:sp>
      <p:sp>
        <p:nvSpPr>
          <p:cNvPr id="494" name="Google Shape;494;p64"/>
          <p:cNvSpPr/>
          <p:nvPr/>
        </p:nvSpPr>
        <p:spPr>
          <a:xfrm>
            <a:off x="717850" y="3137175"/>
            <a:ext cx="13299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Classification</a:t>
            </a:r>
            <a:endParaRPr/>
          </a:p>
        </p:txBody>
      </p:sp>
      <p:sp>
        <p:nvSpPr>
          <p:cNvPr id="495" name="Google Shape;495;p64"/>
          <p:cNvSpPr/>
          <p:nvPr/>
        </p:nvSpPr>
        <p:spPr>
          <a:xfrm>
            <a:off x="186250" y="3650775"/>
            <a:ext cx="23949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Recherche et diagnostique</a:t>
            </a:r>
            <a:endParaRPr/>
          </a:p>
        </p:txBody>
      </p:sp>
      <p:cxnSp>
        <p:nvCxnSpPr>
          <p:cNvPr id="496" name="Google Shape;496;p64"/>
          <p:cNvCxnSpPr>
            <a:stCxn id="491" idx="2"/>
            <a:endCxn id="492" idx="0"/>
          </p:cNvCxnSpPr>
          <p:nvPr/>
        </p:nvCxnSpPr>
        <p:spPr>
          <a:xfrm flipH="1">
            <a:off x="1383550" y="1618613"/>
            <a:ext cx="5070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64"/>
          <p:cNvCxnSpPr>
            <a:stCxn id="492" idx="2"/>
            <a:endCxn id="493" idx="0"/>
          </p:cNvCxnSpPr>
          <p:nvPr/>
        </p:nvCxnSpPr>
        <p:spPr>
          <a:xfrm flipH="1">
            <a:off x="1381300" y="2469775"/>
            <a:ext cx="24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64"/>
          <p:cNvCxnSpPr>
            <a:stCxn id="493" idx="2"/>
            <a:endCxn id="494" idx="0"/>
          </p:cNvCxnSpPr>
          <p:nvPr/>
        </p:nvCxnSpPr>
        <p:spPr>
          <a:xfrm>
            <a:off x="1381150" y="2983475"/>
            <a:ext cx="18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64"/>
          <p:cNvCxnSpPr>
            <a:stCxn id="494" idx="2"/>
            <a:endCxn id="495" idx="0"/>
          </p:cNvCxnSpPr>
          <p:nvPr/>
        </p:nvCxnSpPr>
        <p:spPr>
          <a:xfrm>
            <a:off x="1382800" y="3497175"/>
            <a:ext cx="900" cy="1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64"/>
          <p:cNvSpPr txBox="1"/>
          <p:nvPr/>
        </p:nvSpPr>
        <p:spPr>
          <a:xfrm>
            <a:off x="4003225" y="774000"/>
            <a:ext cx="3242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de configuration (CMDB)</a:t>
            </a:r>
            <a:endParaRPr/>
          </a:p>
        </p:txBody>
      </p:sp>
      <p:sp>
        <p:nvSpPr>
          <p:cNvPr id="501" name="Google Shape;501;p64"/>
          <p:cNvSpPr txBox="1"/>
          <p:nvPr/>
        </p:nvSpPr>
        <p:spPr>
          <a:xfrm>
            <a:off x="4599850" y="1244163"/>
            <a:ext cx="2739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suite à un changement</a:t>
            </a:r>
            <a:endParaRPr/>
          </a:p>
        </p:txBody>
      </p:sp>
      <p:sp>
        <p:nvSpPr>
          <p:cNvPr id="502" name="Google Shape;502;p64"/>
          <p:cNvSpPr txBox="1"/>
          <p:nvPr/>
        </p:nvSpPr>
        <p:spPr>
          <a:xfrm>
            <a:off x="3766750" y="1760900"/>
            <a:ext cx="4405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de résolution ou contournement (CMDB)</a:t>
            </a:r>
            <a:endParaRPr/>
          </a:p>
        </p:txBody>
      </p:sp>
      <p:cxnSp>
        <p:nvCxnSpPr>
          <p:cNvPr id="503" name="Google Shape;503;p64"/>
          <p:cNvCxnSpPr>
            <a:stCxn id="500" idx="1"/>
            <a:endCxn id="495" idx="0"/>
          </p:cNvCxnSpPr>
          <p:nvPr/>
        </p:nvCxnSpPr>
        <p:spPr>
          <a:xfrm flipH="1">
            <a:off x="1383625" y="974100"/>
            <a:ext cx="2619600" cy="26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4"/>
          <p:cNvCxnSpPr>
            <a:stCxn id="501" idx="2"/>
            <a:endCxn id="502" idx="0"/>
          </p:cNvCxnSpPr>
          <p:nvPr/>
        </p:nvCxnSpPr>
        <p:spPr>
          <a:xfrm>
            <a:off x="5969650" y="1644363"/>
            <a:ext cx="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5" name="Google Shape;505;p64"/>
          <p:cNvSpPr/>
          <p:nvPr/>
        </p:nvSpPr>
        <p:spPr>
          <a:xfrm>
            <a:off x="3718738" y="2277625"/>
            <a:ext cx="17766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initial (N1)</a:t>
            </a:r>
            <a:endParaRPr/>
          </a:p>
        </p:txBody>
      </p:sp>
      <p:sp>
        <p:nvSpPr>
          <p:cNvPr id="506" name="Google Shape;506;p64"/>
          <p:cNvSpPr/>
          <p:nvPr/>
        </p:nvSpPr>
        <p:spPr>
          <a:xfrm>
            <a:off x="5906663" y="2277613"/>
            <a:ext cx="23568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Support avancé (N2 et N3)</a:t>
            </a:r>
            <a:endParaRPr/>
          </a:p>
        </p:txBody>
      </p:sp>
      <p:sp>
        <p:nvSpPr>
          <p:cNvPr id="507" name="Google Shape;507;p64"/>
          <p:cNvSpPr/>
          <p:nvPr/>
        </p:nvSpPr>
        <p:spPr>
          <a:xfrm>
            <a:off x="2985688" y="2787175"/>
            <a:ext cx="32427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Résolution et restauration du service</a:t>
            </a:r>
            <a:endParaRPr/>
          </a:p>
        </p:txBody>
      </p:sp>
      <p:sp>
        <p:nvSpPr>
          <p:cNvPr id="508" name="Google Shape;508;p64"/>
          <p:cNvSpPr/>
          <p:nvPr/>
        </p:nvSpPr>
        <p:spPr>
          <a:xfrm>
            <a:off x="4211338" y="3259413"/>
            <a:ext cx="7914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Clôture</a:t>
            </a:r>
            <a:endParaRPr/>
          </a:p>
        </p:txBody>
      </p:sp>
      <p:sp>
        <p:nvSpPr>
          <p:cNvPr id="509" name="Google Shape;509;p64"/>
          <p:cNvSpPr/>
          <p:nvPr/>
        </p:nvSpPr>
        <p:spPr>
          <a:xfrm>
            <a:off x="4332688" y="3731675"/>
            <a:ext cx="5487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</a:t>
            </a:r>
            <a:endParaRPr/>
          </a:p>
        </p:txBody>
      </p:sp>
      <p:cxnSp>
        <p:nvCxnSpPr>
          <p:cNvPr id="510" name="Google Shape;510;p64"/>
          <p:cNvCxnSpPr>
            <a:stCxn id="505" idx="2"/>
            <a:endCxn id="507" idx="0"/>
          </p:cNvCxnSpPr>
          <p:nvPr/>
        </p:nvCxnSpPr>
        <p:spPr>
          <a:xfrm>
            <a:off x="4607038" y="2637625"/>
            <a:ext cx="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4"/>
          <p:cNvCxnSpPr>
            <a:stCxn id="507" idx="2"/>
            <a:endCxn id="508" idx="0"/>
          </p:cNvCxnSpPr>
          <p:nvPr/>
        </p:nvCxnSpPr>
        <p:spPr>
          <a:xfrm>
            <a:off x="4607038" y="3147175"/>
            <a:ext cx="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2" name="Google Shape;512;p64"/>
          <p:cNvCxnSpPr>
            <a:stCxn id="508" idx="2"/>
            <a:endCxn id="509" idx="0"/>
          </p:cNvCxnSpPr>
          <p:nvPr/>
        </p:nvCxnSpPr>
        <p:spPr>
          <a:xfrm>
            <a:off x="4607038" y="3619413"/>
            <a:ext cx="0" cy="1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3" name="Google Shape;513;p64"/>
          <p:cNvCxnSpPr>
            <a:stCxn id="505" idx="3"/>
            <a:endCxn id="506" idx="1"/>
          </p:cNvCxnSpPr>
          <p:nvPr/>
        </p:nvCxnSpPr>
        <p:spPr>
          <a:xfrm>
            <a:off x="5495338" y="2457625"/>
            <a:ext cx="41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64"/>
          <p:cNvSpPr/>
          <p:nvPr/>
        </p:nvSpPr>
        <p:spPr>
          <a:xfrm>
            <a:off x="6775763" y="3256250"/>
            <a:ext cx="6186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Suivi</a:t>
            </a:r>
            <a:endParaRPr/>
          </a:p>
        </p:txBody>
      </p:sp>
      <p:cxnSp>
        <p:nvCxnSpPr>
          <p:cNvPr id="515" name="Google Shape;515;p64"/>
          <p:cNvCxnSpPr>
            <a:stCxn id="506" idx="2"/>
            <a:endCxn id="514" idx="0"/>
          </p:cNvCxnSpPr>
          <p:nvPr/>
        </p:nvCxnSpPr>
        <p:spPr>
          <a:xfrm>
            <a:off x="7085063" y="2637613"/>
            <a:ext cx="0" cy="6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4"/>
          <p:cNvCxnSpPr>
            <a:stCxn id="506" idx="2"/>
            <a:endCxn id="507" idx="3"/>
          </p:cNvCxnSpPr>
          <p:nvPr/>
        </p:nvCxnSpPr>
        <p:spPr>
          <a:xfrm flipH="1">
            <a:off x="6228263" y="2637613"/>
            <a:ext cx="856800" cy="3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64"/>
          <p:cNvCxnSpPr>
            <a:stCxn id="502" idx="2"/>
            <a:endCxn id="505" idx="0"/>
          </p:cNvCxnSpPr>
          <p:nvPr/>
        </p:nvCxnSpPr>
        <p:spPr>
          <a:xfrm flipH="1">
            <a:off x="4607050" y="2161100"/>
            <a:ext cx="13626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64"/>
          <p:cNvCxnSpPr>
            <a:stCxn id="502" idx="2"/>
            <a:endCxn id="506" idx="0"/>
          </p:cNvCxnSpPr>
          <p:nvPr/>
        </p:nvCxnSpPr>
        <p:spPr>
          <a:xfrm>
            <a:off x="5969650" y="2161100"/>
            <a:ext cx="1115400" cy="1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9" name="Google Shape;519;p64"/>
          <p:cNvSpPr/>
          <p:nvPr/>
        </p:nvSpPr>
        <p:spPr>
          <a:xfrm>
            <a:off x="6196763" y="3728625"/>
            <a:ext cx="1776600" cy="360000"/>
          </a:xfrm>
          <a:prstGeom prst="roundRect">
            <a:avLst>
              <a:gd fmla="val 16667" name="adj"/>
            </a:avLst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de gestion</a:t>
            </a:r>
            <a:endParaRPr/>
          </a:p>
        </p:txBody>
      </p:sp>
      <p:cxnSp>
        <p:nvCxnSpPr>
          <p:cNvPr id="520" name="Google Shape;520;p64"/>
          <p:cNvCxnSpPr>
            <a:stCxn id="514" idx="2"/>
            <a:endCxn id="519" idx="0"/>
          </p:cNvCxnSpPr>
          <p:nvPr/>
        </p:nvCxnSpPr>
        <p:spPr>
          <a:xfrm>
            <a:off x="7085063" y="3616250"/>
            <a:ext cx="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p64"/>
          <p:cNvCxnSpPr>
            <a:stCxn id="514" idx="1"/>
            <a:endCxn id="508" idx="3"/>
          </p:cNvCxnSpPr>
          <p:nvPr/>
        </p:nvCxnSpPr>
        <p:spPr>
          <a:xfrm flipH="1">
            <a:off x="5002763" y="3436250"/>
            <a:ext cx="17730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64"/>
          <p:cNvCxnSpPr>
            <a:stCxn id="495" idx="3"/>
            <a:endCxn id="505" idx="1"/>
          </p:cNvCxnSpPr>
          <p:nvPr/>
        </p:nvCxnSpPr>
        <p:spPr>
          <a:xfrm flipH="1" rot="10800000">
            <a:off x="2581150" y="2457675"/>
            <a:ext cx="1137600" cy="137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64"/>
          <p:cNvSpPr txBox="1"/>
          <p:nvPr/>
        </p:nvSpPr>
        <p:spPr>
          <a:xfrm>
            <a:off x="4145625" y="4377700"/>
            <a:ext cx="45630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Sol. contournement ⇐ Gestion des pb ⇒ Dmd de chgt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MAJ des infos de l’incident</a:t>
            </a:r>
            <a:endParaRPr/>
          </a:p>
        </p:txBody>
      </p:sp>
      <p:sp>
        <p:nvSpPr>
          <p:cNvPr id="524" name="Google Shape;524;p64"/>
          <p:cNvSpPr txBox="1"/>
          <p:nvPr/>
        </p:nvSpPr>
        <p:spPr>
          <a:xfrm>
            <a:off x="73900" y="4290275"/>
            <a:ext cx="1835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Centre de service → Utilisateur</a:t>
            </a:r>
            <a:endParaRPr/>
          </a:p>
        </p:txBody>
      </p:sp>
      <p:sp>
        <p:nvSpPr>
          <p:cNvPr id="525" name="Google Shape;525;p64"/>
          <p:cNvSpPr/>
          <p:nvPr/>
        </p:nvSpPr>
        <p:spPr>
          <a:xfrm>
            <a:off x="2775850" y="4503975"/>
            <a:ext cx="755200" cy="449025"/>
          </a:xfrm>
          <a:prstGeom prst="flowChartMagneticDisk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CMDB</a:t>
            </a:r>
            <a:endParaRPr/>
          </a:p>
        </p:txBody>
      </p:sp>
      <p:cxnSp>
        <p:nvCxnSpPr>
          <p:cNvPr id="526" name="Google Shape;526;p64"/>
          <p:cNvCxnSpPr>
            <a:stCxn id="509" idx="2"/>
            <a:endCxn id="525" idx="1"/>
          </p:cNvCxnSpPr>
          <p:nvPr/>
        </p:nvCxnSpPr>
        <p:spPr>
          <a:xfrm flipH="1">
            <a:off x="3153538" y="4091675"/>
            <a:ext cx="1453500" cy="4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64"/>
          <p:cNvCxnSpPr>
            <a:stCxn id="509" idx="2"/>
            <a:endCxn id="524" idx="3"/>
          </p:cNvCxnSpPr>
          <p:nvPr/>
        </p:nvCxnSpPr>
        <p:spPr>
          <a:xfrm flipH="1">
            <a:off x="1909438" y="4091675"/>
            <a:ext cx="269760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64"/>
          <p:cNvCxnSpPr>
            <a:stCxn id="523" idx="1"/>
            <a:endCxn id="525" idx="4"/>
          </p:cNvCxnSpPr>
          <p:nvPr/>
        </p:nvCxnSpPr>
        <p:spPr>
          <a:xfrm flipH="1">
            <a:off x="3530925" y="4685500"/>
            <a:ext cx="614700" cy="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64"/>
          <p:cNvCxnSpPr>
            <a:stCxn id="523" idx="3"/>
            <a:endCxn id="501" idx="3"/>
          </p:cNvCxnSpPr>
          <p:nvPr/>
        </p:nvCxnSpPr>
        <p:spPr>
          <a:xfrm rot="10800000">
            <a:off x="7339425" y="1444300"/>
            <a:ext cx="1369200" cy="324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64"/>
          <p:cNvCxnSpPr>
            <a:stCxn id="523" idx="3"/>
            <a:endCxn id="502" idx="3"/>
          </p:cNvCxnSpPr>
          <p:nvPr/>
        </p:nvCxnSpPr>
        <p:spPr>
          <a:xfrm rot="10800000">
            <a:off x="8172525" y="1960900"/>
            <a:ext cx="536100" cy="27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64"/>
          <p:cNvCxnSpPr>
            <a:stCxn id="523" idx="0"/>
            <a:endCxn id="509" idx="3"/>
          </p:cNvCxnSpPr>
          <p:nvPr/>
        </p:nvCxnSpPr>
        <p:spPr>
          <a:xfrm rot="10800000">
            <a:off x="4881525" y="3911800"/>
            <a:ext cx="15456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32" name="Google Shape;532;p64"/>
          <p:cNvCxnSpPr>
            <a:stCxn id="523" idx="0"/>
            <a:endCxn id="507" idx="3"/>
          </p:cNvCxnSpPr>
          <p:nvPr/>
        </p:nvCxnSpPr>
        <p:spPr>
          <a:xfrm rot="10800000">
            <a:off x="6228525" y="2967100"/>
            <a:ext cx="198600" cy="14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38" name="Google Shape;538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Mais pourquoi faire ?</a:t>
            </a:r>
            <a:endParaRPr/>
          </a:p>
        </p:txBody>
      </p:sp>
      <p:sp>
        <p:nvSpPr>
          <p:cNvPr id="544" name="Google Shape;544;p6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45" name="Google Shape;545;p6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Importance</a:t>
            </a:r>
            <a:endParaRPr sz="3700"/>
          </a:p>
        </p:txBody>
      </p:sp>
      <p:sp>
        <p:nvSpPr>
          <p:cNvPr id="546" name="Google Shape;546;p6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démarche de diagnostic est importante car elle permet de comprendre pourquoi un incident s'est produit et de déterminer les actions à entreprendre pour le résoudre.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Cela amène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L’assurance de la bonne identification d’incident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L’efficacité des actions de résolution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L’amélioration de la qualité de service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</a:t>
            </a:r>
            <a:r>
              <a:rPr lang="fr" sz="1800"/>
              <a:t>économies</a:t>
            </a:r>
            <a:r>
              <a:rPr lang="fr" sz="1800"/>
              <a:t> de temps et de coûts (ROI)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</a:t>
            </a:r>
            <a:r>
              <a:rPr lang="fr" sz="1800"/>
              <a:t>prévention</a:t>
            </a:r>
            <a:r>
              <a:rPr lang="fr" sz="1800"/>
              <a:t> des futurs incidents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amélioration globale de la satisfaction utilisateur</a:t>
            </a:r>
            <a:endParaRPr sz="1800"/>
          </a:p>
        </p:txBody>
      </p:sp>
      <p:sp>
        <p:nvSpPr>
          <p:cNvPr id="547" name="Google Shape;54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</a:t>
            </a:r>
            <a:r>
              <a:rPr lang="fr"/>
              <a:t>processus</a:t>
            </a:r>
            <a:r>
              <a:rPr lang="fr"/>
              <a:t> détaillé</a:t>
            </a:r>
            <a:endParaRPr/>
          </a:p>
        </p:txBody>
      </p:sp>
      <p:sp>
        <p:nvSpPr>
          <p:cNvPr id="553" name="Google Shape;553;p6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54" name="Google Shape;554;p6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différentes étapes</a:t>
            </a:r>
            <a:endParaRPr sz="3700"/>
          </a:p>
        </p:txBody>
      </p:sp>
      <p:sp>
        <p:nvSpPr>
          <p:cNvPr id="555" name="Google Shape;555;p6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Recueil des informations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 des informations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Test des hypothèses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Détermination de la cause de l'incident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Planification de la résolution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Résolution de l’incident (déjà abordé dans le chap. prec.)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Suivi de l’incident </a:t>
            </a:r>
            <a:r>
              <a:rPr lang="fr" sz="2000"/>
              <a:t>(déjà abordé dans le chap. prec.)</a:t>
            </a:r>
            <a:endParaRPr sz="2000"/>
          </a:p>
        </p:txBody>
      </p:sp>
      <p:sp>
        <p:nvSpPr>
          <p:cNvPr id="556" name="Google Shape;55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infos</a:t>
            </a:r>
            <a:endParaRPr/>
          </a:p>
        </p:txBody>
      </p:sp>
      <p:sp>
        <p:nvSpPr>
          <p:cNvPr id="562" name="Google Shape;562;p6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63" name="Google Shape;563;p6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recueil d’informations</a:t>
            </a:r>
            <a:endParaRPr sz="3700"/>
          </a:p>
        </p:txBody>
      </p:sp>
      <p:sp>
        <p:nvSpPr>
          <p:cNvPr id="564" name="Google Shape;564;p6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C’est la première étape qui va permettre d’avoir une bonne résolution d’incidents.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informations vont être </a:t>
            </a:r>
            <a:r>
              <a:rPr lang="fr" sz="2000"/>
              <a:t>recueilli</a:t>
            </a:r>
            <a:r>
              <a:rPr lang="fr" sz="2000"/>
              <a:t> par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entretiens auprès des utilisateurs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journaux </a:t>
            </a:r>
            <a:r>
              <a:rPr lang="fr" sz="2000"/>
              <a:t>d'événements</a:t>
            </a:r>
            <a:r>
              <a:rPr lang="fr" sz="2000"/>
              <a:t> (logs)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retours de supervision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Des outils de diagnostic (SolarWinds, PRTG, Wireshark, …)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65" name="Google Shape;56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traitement</a:t>
            </a:r>
            <a:endParaRPr/>
          </a:p>
        </p:txBody>
      </p:sp>
      <p:sp>
        <p:nvSpPr>
          <p:cNvPr id="571" name="Google Shape;571;p6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72" name="Google Shape;572;p6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Analyse des informations</a:t>
            </a:r>
            <a:endParaRPr sz="3700"/>
          </a:p>
        </p:txBody>
      </p:sp>
      <p:sp>
        <p:nvSpPr>
          <p:cNvPr id="573" name="Google Shape;573;p6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Cette étape consiste à examiner les informations recueillies et à déterminer les causes possibles de l'incident.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Elle se fait de manière manuelle ou à l'aide d'outils de diagnostic.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Exemples de méthodes d'analyse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la chaîne de valeur : consiste à décomposer le système en différentes parties et à analyser chacune d'elles pour déterminer la cause de l'incident (décomposition du modèle OSI)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Analyse de la cause première : consiste à remonter aux causes profondes de l'incident en utilisant une grille d'analyse (par ex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Diagramme d'Ishikawa</a:t>
            </a:r>
            <a:r>
              <a:rPr lang="fr" sz="1800"/>
              <a:t>)</a:t>
            </a:r>
            <a:endParaRPr sz="1800"/>
          </a:p>
        </p:txBody>
      </p:sp>
      <p:sp>
        <p:nvSpPr>
          <p:cNvPr id="574" name="Google Shape;57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tests</a:t>
            </a:r>
            <a:endParaRPr/>
          </a:p>
        </p:txBody>
      </p:sp>
      <p:sp>
        <p:nvSpPr>
          <p:cNvPr id="580" name="Google Shape;580;p7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81" name="Google Shape;581;p7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Test des hypothèses</a:t>
            </a:r>
            <a:endParaRPr sz="3700"/>
          </a:p>
        </p:txBody>
      </p:sp>
      <p:sp>
        <p:nvSpPr>
          <p:cNvPr id="582" name="Google Shape;582;p7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Cela consiste à vérifier les hypothèses émises lors de l'analyse des informations en effectuant des tests.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résultats vont affiner ou valider les hypothèses.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Quelques exemples de tests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 de régression : permet de vérifier que les modifications apportées au système n'ont pas causé de problème ailleurs.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 de charge : permet de vérifier la performance du système lorsqu'il est soumis à une une forte utilisation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Test de sécurité : permet de vérifier la sécurité du système et de détecter les failles de sécurité.</a:t>
            </a:r>
            <a:endParaRPr sz="1800"/>
          </a:p>
        </p:txBody>
      </p:sp>
      <p:sp>
        <p:nvSpPr>
          <p:cNvPr id="583" name="Google Shape;58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?</a:t>
            </a:r>
            <a:endParaRPr/>
          </a:p>
        </p:txBody>
      </p:sp>
      <p:sp>
        <p:nvSpPr>
          <p:cNvPr id="589" name="Google Shape;589;p7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90" name="Google Shape;590;p7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Détermination de la cause</a:t>
            </a:r>
            <a:endParaRPr sz="3700"/>
          </a:p>
        </p:txBody>
      </p:sp>
      <p:sp>
        <p:nvSpPr>
          <p:cNvPr id="591" name="Google Shape;591;p7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Étape</a:t>
            </a:r>
            <a:r>
              <a:rPr lang="fr" sz="2000"/>
              <a:t> finale </a:t>
            </a:r>
            <a:r>
              <a:rPr lang="fr" sz="2000"/>
              <a:t>pour déterminer les actions à entreprendre pour la résolution et pouvoir prévenir les futurs incidents</a:t>
            </a:r>
            <a:r>
              <a:rPr lang="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Elle consiste à utiliser les résultats des tests et les informations recueillies pour déterminer la cause exacte de l'incident.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Importance de la précision dans la détermination de la cause !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Si la </a:t>
            </a:r>
            <a:r>
              <a:rPr lang="fr" sz="2000"/>
              <a:t>détermination</a:t>
            </a:r>
            <a:r>
              <a:rPr lang="fr" sz="2000"/>
              <a:t> de la cause est erronée cela peut entraîner des actions inappropriées et la récurrence de l'incident.</a:t>
            </a:r>
            <a:endParaRPr sz="2000"/>
          </a:p>
        </p:txBody>
      </p:sp>
      <p:sp>
        <p:nvSpPr>
          <p:cNvPr id="592" name="Google Shape;592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Qq exemples d’une mauvaise analyse</a:t>
            </a:r>
            <a:endParaRPr/>
          </a:p>
        </p:txBody>
      </p:sp>
      <p:sp>
        <p:nvSpPr>
          <p:cNvPr id="598" name="Google Shape;598;p7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599" name="Google Shape;599;p7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1 de mauvaise </a:t>
            </a:r>
            <a:r>
              <a:rPr lang="fr" sz="3700"/>
              <a:t>détermination</a:t>
            </a:r>
            <a:endParaRPr sz="3700"/>
          </a:p>
        </p:txBody>
      </p:sp>
      <p:sp>
        <p:nvSpPr>
          <p:cNvPr id="600" name="Google Shape;600;p7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utilisateur signale un problème de connexion au réseau.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Cause déterminée : Problème de carte réseau.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Action : Carte réseau remplacée.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Suivi : Le problème persiste.</a:t>
            </a:r>
            <a:endParaRPr sz="2000"/>
          </a:p>
        </p:txBody>
      </p:sp>
      <p:sp>
        <p:nvSpPr>
          <p:cNvPr id="601" name="Google Shape;601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Qq exemples d’une mauvaise analyse</a:t>
            </a:r>
            <a:endParaRPr/>
          </a:p>
        </p:txBody>
      </p:sp>
      <p:sp>
        <p:nvSpPr>
          <p:cNvPr id="607" name="Google Shape;607;p7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08" name="Google Shape;608;p7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1 de mauvaise détermination</a:t>
            </a:r>
            <a:endParaRPr sz="3700"/>
          </a:p>
        </p:txBody>
      </p:sp>
      <p:sp>
        <p:nvSpPr>
          <p:cNvPr id="609" name="Google Shape;609;p7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2nde analyse : le problème était causé par une mauvaise configuration du routeur et non par la carte réseau de l'ordinateur.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remplacement de la carte réseau n'a donc pas résolu le problème et a entraîné des coûts supplémentaires inutiles.</a:t>
            </a:r>
            <a:endParaRPr sz="2000"/>
          </a:p>
        </p:txBody>
      </p:sp>
      <p:sp>
        <p:nvSpPr>
          <p:cNvPr id="610" name="Google Shape;610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16" name="Google Shape;616;p7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17" name="Google Shape;617;p7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2 de mauvaise détermination</a:t>
            </a:r>
            <a:endParaRPr sz="3700"/>
          </a:p>
        </p:txBody>
      </p:sp>
      <p:sp>
        <p:nvSpPr>
          <p:cNvPr id="618" name="Google Shape;618;p7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serveur est défaillant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Cause déterminée : Problème de disque dur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Action : Disque dur remplacé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Suivi : Le problème persiste.</a:t>
            </a:r>
            <a:endParaRPr sz="2000"/>
          </a:p>
        </p:txBody>
      </p:sp>
      <p:sp>
        <p:nvSpPr>
          <p:cNvPr id="619" name="Google Shape;61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nouvelle méthode</a:t>
            </a:r>
            <a:endParaRPr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8" name="Google Shape;168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ITIL</a:t>
            </a:r>
            <a:endParaRPr sz="3700"/>
          </a:p>
        </p:txBody>
      </p:sp>
      <p:sp>
        <p:nvSpPr>
          <p:cNvPr id="169" name="Google Shape;169;p3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ITIL</a:t>
            </a:r>
            <a:r>
              <a:rPr lang="fr" sz="2000"/>
              <a:t> (</a:t>
            </a:r>
            <a:r>
              <a:rPr i="1" lang="fr" sz="2000"/>
              <a:t>Information Technology Infrastructure Library</a:t>
            </a:r>
            <a:r>
              <a:rPr lang="fr" sz="2000"/>
              <a:t>) est un cadre de travail (une méthodologie) qui fournit des meilleures pratiques pour la gestion des services informatiques (</a:t>
            </a:r>
            <a:r>
              <a:rPr i="1" lang="fr" sz="2000"/>
              <a:t>IT Service Management</a:t>
            </a:r>
            <a:r>
              <a:rPr lang="fr" sz="2000"/>
              <a:t> ou </a:t>
            </a:r>
            <a:r>
              <a:rPr b="1" lang="fr" sz="2000"/>
              <a:t>ITSM</a:t>
            </a:r>
            <a:r>
              <a:rPr lang="fr" sz="2000"/>
              <a:t>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ITIL, on a une approche détaillée pour la conception, la livraison et la maintenance des services informatiques qui sont alignés sur les besoins de l'entreprise.</a:t>
            </a:r>
            <a:endParaRPr sz="2000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25" name="Google Shape;625;p7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26" name="Google Shape;626;p7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2 de mauvaise détermination</a:t>
            </a:r>
            <a:endParaRPr sz="3700"/>
          </a:p>
        </p:txBody>
      </p:sp>
      <p:sp>
        <p:nvSpPr>
          <p:cNvPr id="627" name="Google Shape;627;p7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2nde analyse : Le problème était causé par une mauvaise configuration de la carte mère et non par le disque dur.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remplacement du disque dur n'a donc pas résolu le problème et a entraîné des coûts supplémentaires inutiles.</a:t>
            </a:r>
            <a:endParaRPr sz="2000"/>
          </a:p>
        </p:txBody>
      </p:sp>
      <p:sp>
        <p:nvSpPr>
          <p:cNvPr id="628" name="Google Shape;62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34" name="Google Shape;634;p7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35" name="Google Shape;635;p7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3 de mauvaise détermination</a:t>
            </a:r>
            <a:endParaRPr sz="3700"/>
          </a:p>
        </p:txBody>
      </p:sp>
      <p:sp>
        <p:nvSpPr>
          <p:cNvPr id="636" name="Google Shape;636;p7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fonctionnement d’une BDD est lent pour les utilisateurs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Cause déterminée : Pas assez de RAM sur le serveur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Action : Ajout de RAM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Suivi : Le problème persiste.</a:t>
            </a:r>
            <a:endParaRPr sz="2000"/>
          </a:p>
        </p:txBody>
      </p:sp>
      <p:sp>
        <p:nvSpPr>
          <p:cNvPr id="637" name="Google Shape;63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Qq exemples d’une mauvaise analyse</a:t>
            </a:r>
            <a:endParaRPr/>
          </a:p>
        </p:txBody>
      </p:sp>
      <p:sp>
        <p:nvSpPr>
          <p:cNvPr id="643" name="Google Shape;643;p7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44" name="Google Shape;644;p7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Ex 3 de mauvaise détermination</a:t>
            </a:r>
            <a:endParaRPr sz="3700"/>
          </a:p>
        </p:txBody>
      </p:sp>
      <p:sp>
        <p:nvSpPr>
          <p:cNvPr id="645" name="Google Shape;645;p7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Après 2nde analyse : Le problème était causé par une mauvaise configuration de l’allocation de mémoire pour la BDD. L’ajout de RAM n'a donc pas résolu le problème et a entraîné des coûts supplémentaires inutiles.</a:t>
            </a:r>
            <a:endParaRPr sz="2000"/>
          </a:p>
        </p:txBody>
      </p:sp>
      <p:sp>
        <p:nvSpPr>
          <p:cNvPr id="646" name="Google Shape;646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Où est mon agenda !</a:t>
            </a:r>
            <a:endParaRPr/>
          </a:p>
        </p:txBody>
      </p:sp>
      <p:sp>
        <p:nvSpPr>
          <p:cNvPr id="652" name="Google Shape;652;p7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de diagnostic</a:t>
            </a:r>
            <a:endParaRPr/>
          </a:p>
        </p:txBody>
      </p:sp>
      <p:sp>
        <p:nvSpPr>
          <p:cNvPr id="653" name="Google Shape;653;p7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Planification de la résolution</a:t>
            </a:r>
            <a:endParaRPr sz="3700"/>
          </a:p>
        </p:txBody>
      </p:sp>
      <p:sp>
        <p:nvSpPr>
          <p:cNvPr id="654" name="Google Shape;654;p7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fois la cause de l'incident déterminée, il faut planifier les actions de résolution avec les ressources nécessaires (temps, personnel, matériel).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Cela doit être effectué de manière méthodique pour s’assurer de l’efficacité des actions et du minimum d’impact utilisateur.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Donc, à prendre en compte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de l'incident (critique, majeur, mineur).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Disponibilité des ressources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Impact sur les utilisateurs (minimiser les perturbations)</a:t>
            </a:r>
            <a:endParaRPr sz="2000"/>
          </a:p>
        </p:txBody>
      </p:sp>
      <p:sp>
        <p:nvSpPr>
          <p:cNvPr id="655" name="Google Shape;65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1" name="Google Shape;661;p79"/>
          <p:cNvSpPr txBox="1"/>
          <p:nvPr/>
        </p:nvSpPr>
        <p:spPr>
          <a:xfrm>
            <a:off x="610800" y="1178725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Avec l’organisation d’une équipe SI, ainsi que le détail de la gestion des incidents et de la démarche de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diagnostic,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tu as une vision plus nette du fonctionnement d’une équipe support.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2" name="Google Shape;66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méthode adaptée à l’ITSM</a:t>
            </a:r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7" name="Google Shape;177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Pourquoi utiliser </a:t>
            </a:r>
            <a:r>
              <a:rPr lang="fr" sz="3700"/>
              <a:t>ITIL ?</a:t>
            </a:r>
            <a:endParaRPr sz="3700"/>
          </a:p>
        </p:txBody>
      </p:sp>
      <p:sp>
        <p:nvSpPr>
          <p:cNvPr id="178" name="Google Shape;178;p3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ITIL, on va pouvoir gérer les </a:t>
            </a:r>
            <a:r>
              <a:rPr b="1" lang="fr" sz="2000"/>
              <a:t>incidents</a:t>
            </a:r>
            <a:r>
              <a:rPr lang="fr" sz="2000"/>
              <a:t> et les </a:t>
            </a:r>
            <a:r>
              <a:rPr b="1" lang="fr" sz="2000"/>
              <a:t>problèmes</a:t>
            </a:r>
            <a:r>
              <a:rPr lang="fr" sz="2000"/>
              <a:t> avec une mé</a:t>
            </a:r>
            <a:r>
              <a:rPr lang="fr" sz="2000"/>
              <a:t>thodologie structurée → minimiser les impacts sur l'entreprise.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Pourquoi ne pas utiliser Agile ou scrum 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Agile et Scrum : axées sur le développement de produits et la gestion de projets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ITIL : </a:t>
            </a:r>
            <a:r>
              <a:rPr lang="fr" sz="2000" u="sng"/>
              <a:t>spécifiquement conçu pour l’ITSM</a:t>
            </a:r>
            <a:r>
              <a:rPr lang="fr" sz="2000"/>
              <a:t> (processus de gestion d’incidents et de problèmes)</a:t>
            </a:r>
            <a:endParaRPr sz="2000"/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Hors de l'état normal</a:t>
            </a:r>
            <a:endParaRPr/>
          </a:p>
        </p:txBody>
      </p:sp>
      <p:sp>
        <p:nvSpPr>
          <p:cNvPr id="185" name="Google Shape;185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6" name="Google Shape;186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Qu’est-ce qu’un incident ?</a:t>
            </a:r>
            <a:endParaRPr sz="3700"/>
          </a:p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 </a:t>
            </a:r>
            <a:r>
              <a:rPr b="1" lang="fr" sz="2000"/>
              <a:t>incident</a:t>
            </a:r>
            <a:r>
              <a:rPr lang="fr" sz="2000"/>
              <a:t> informatique est un événement imprévu qui perturbe ou diminue le fonctionnement d’un SI ⇒ diminution de la QoS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ne fait pas partie du fonctionnement normal d’un service.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Exemple d’incidents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Un utilisateur ne peut pas se connecter au SI interne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 réseau de l'entreprise est soudainement devenu très lent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L'accès à une application spécifique sur le réseau de l'entreprise est bloqué pour un groupe d'utilisateurs.</a:t>
            </a:r>
            <a:endParaRPr sz="2000"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cause</a:t>
            </a:r>
            <a:endParaRPr/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5" name="Google Shape;195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Qu’est-ce qu’un problème ?</a:t>
            </a:r>
            <a:endParaRPr sz="3700"/>
          </a:p>
        </p:txBody>
      </p:sp>
      <p:sp>
        <p:nvSpPr>
          <p:cNvPr id="196" name="Google Shape;196;p3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Selon ITIL, un </a:t>
            </a:r>
            <a:r>
              <a:rPr b="1" lang="fr" sz="2000"/>
              <a:t>problème</a:t>
            </a:r>
            <a:r>
              <a:rPr lang="fr" sz="2000"/>
              <a:t> est la cause inconnue d’un ou plusieurs incidents.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Exemples de problèmes (pour les incidents </a:t>
            </a:r>
            <a:r>
              <a:rPr lang="fr" sz="2000"/>
              <a:t>précédents</a:t>
            </a:r>
            <a:r>
              <a:rPr lang="fr" sz="2000"/>
              <a:t>)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Mauvaise configuration du service d'authentification → cela empêche certains utilisateurs de se connecter au SI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</a:t>
            </a:r>
            <a:r>
              <a:rPr lang="fr" sz="2000"/>
              <a:t>auvaise configuration d’un routeur → </a:t>
            </a:r>
            <a:r>
              <a:rPr lang="fr" sz="2000"/>
              <a:t>Goulot d'étranglement sur le réseau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Droits d'accès aux ressources mal configurés → Blocage de l’accès à une application pour un groupe d’utilisateurs</a:t>
            </a:r>
            <a:endParaRPr sz="2000"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différence essentielle</a:t>
            </a:r>
            <a:endParaRPr/>
          </a:p>
        </p:txBody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4" name="Google Shape;204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Incident vs problème</a:t>
            </a:r>
            <a:endParaRPr sz="3700"/>
          </a:p>
        </p:txBody>
      </p:sp>
      <p:sp>
        <p:nvSpPr>
          <p:cNvPr id="205" name="Google Shape;205;p3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ne faut pas confondre incident et problème.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⇒ Un incident est l’effet d’un problème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⇒ Un problème est la cause d’un ou plusieurs incidents.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processus de gestion des incidents diffère de la gestion des problèmes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La gestion des problèmes met un accent plus important sur la prévention, parce qu’un problème peut être dans un état latent, c’est-à-dire qu’il n’a pas encore causé d’incident.</a:t>
            </a:r>
            <a:endParaRPr sz="2000"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