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8" r:id="rId3"/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3716000" cx="2438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font" Target="fonts/MontserratSemiBold-regular.fntdata"/><Relationship Id="rId41" Type="http://schemas.openxmlformats.org/officeDocument/2006/relationships/font" Target="fonts/MontserratExtraBold-boldItalic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c832397c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6" name="Google Shape;256;g2bc832397c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9e7af61d2_0_3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Note : En général, le RSSI (Responsable de la Sécurité des Systèmes d'Information) ne fait pas partie de la DSI</a:t>
            </a:r>
            <a:endParaRPr sz="1400"/>
          </a:p>
        </p:txBody>
      </p:sp>
      <p:sp>
        <p:nvSpPr>
          <p:cNvPr id="356" name="Google Shape;356;g2b9e7af61d2_0_3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9e7af61d2_0_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En (petit) groupe : Laisser à chaque groupe 20min pour se documenter sur le sujet et préparer une présentation de leur découverte.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Doit s'en suivre une discussion ou le formateur échange aussi sur sa vision du métier et complète le cas échéant</a:t>
            </a:r>
            <a:endParaRPr sz="1400"/>
          </a:p>
        </p:txBody>
      </p:sp>
      <p:sp>
        <p:nvSpPr>
          <p:cNvPr id="370" name="Google Shape;370;g2b9e7af61d2_0_3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9e7af61d2_0_3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9" name="Google Shape;379;g2b9e7af61d2_0_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9e7af61d2_0_3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Ici, le formateur parle de sa propre expérience, des postes qu'il a occupé, des organisations dans lesquels il a travaillé, etc. </a:t>
            </a:r>
            <a:endParaRPr sz="1400"/>
          </a:p>
        </p:txBody>
      </p:sp>
      <p:sp>
        <p:nvSpPr>
          <p:cNvPr id="390" name="Google Shape;390;g2b9e7af61d2_0_3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adcd602af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g25adcd602af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c832397cd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0" name="Google Shape;280;g2bc832397cd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c832397c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c832397c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91bb91823_0_3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b91bb91823_0_3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9e7af61d2_0_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MCO = Maintien en conditions opérationnelles</a:t>
            </a:r>
            <a:endParaRPr sz="1400"/>
          </a:p>
        </p:txBody>
      </p:sp>
      <p:sp>
        <p:nvSpPr>
          <p:cNvPr id="307" name="Google Shape;307;g2b9e7af61d2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9e7af61d2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CI/CD: Intégration continue / distribution continue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IaC : Infrastructure as Code</a:t>
            </a:r>
            <a:endParaRPr sz="1400"/>
          </a:p>
        </p:txBody>
      </p:sp>
      <p:sp>
        <p:nvSpPr>
          <p:cNvPr id="322" name="Google Shape;322;g2b9e7af61d2_0_2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9e7af61d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9e7af61d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9e7af61d2_0_3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b9e7af61d2_0_3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335999" y="336000"/>
            <a:ext cx="1830468" cy="129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0"/>
            <a:ext cx="16991995" cy="1378559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22818090" y="12666269"/>
            <a:ext cx="1463100" cy="595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spAutoFit/>
          </a:bodyPr>
          <a:lstStyle>
            <a:lvl1pPr lvl="0" algn="r">
              <a:buNone/>
              <a:defRPr sz="3200"/>
            </a:lvl1pPr>
            <a:lvl2pPr lvl="1" algn="r">
              <a:buNone/>
              <a:defRPr sz="3200"/>
            </a:lvl2pPr>
            <a:lvl3pPr lvl="2" algn="r">
              <a:buNone/>
              <a:defRPr sz="3200"/>
            </a:lvl3pPr>
            <a:lvl4pPr lvl="3" algn="r">
              <a:buNone/>
              <a:defRPr sz="3200"/>
            </a:lvl4pPr>
            <a:lvl5pPr lvl="4" algn="r">
              <a:buNone/>
              <a:defRPr sz="3200"/>
            </a:lvl5pPr>
            <a:lvl6pPr lvl="5" algn="r">
              <a:buNone/>
              <a:defRPr sz="3200"/>
            </a:lvl6pPr>
            <a:lvl7pPr lvl="6" algn="r">
              <a:buNone/>
              <a:defRPr sz="3200"/>
            </a:lvl7pPr>
            <a:lvl8pPr lvl="7" algn="r">
              <a:buNone/>
              <a:defRPr sz="3200"/>
            </a:lvl8pPr>
            <a:lvl9pPr lvl="8" algn="r">
              <a:buNone/>
              <a:defRPr sz="3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_Cover_light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wild_code_school (2).png"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1654" y="3462976"/>
            <a:ext cx="7674857" cy="24581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9"/>
          <p:cNvCxnSpPr/>
          <p:nvPr/>
        </p:nvCxnSpPr>
        <p:spPr>
          <a:xfrm rot="10800000">
            <a:off x="11059081" y="6947605"/>
            <a:ext cx="0" cy="2303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11291933" y="9344600"/>
            <a:ext cx="5907900" cy="9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_Cover_dark" type="secHead">
  <p:cSld name="SECTION_HEADER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11291933" y="9344600"/>
            <a:ext cx="5907900" cy="9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b="1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86" name="Google Shape;86;p20"/>
          <p:cNvCxnSpPr/>
          <p:nvPr/>
        </p:nvCxnSpPr>
        <p:spPr>
          <a:xfrm rot="10800000">
            <a:off x="11059081" y="6947606"/>
            <a:ext cx="0" cy="23031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logo_wild_code_school2.png"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8628" y="3409258"/>
            <a:ext cx="7803493" cy="249933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_Title_light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90" name="Google Shape;90;p21"/>
          <p:cNvPicPr preferRelativeResize="0"/>
          <p:nvPr/>
        </p:nvPicPr>
        <p:blipFill rotWithShape="1">
          <a:blip r:embed="rId2">
            <a:alphaModFix amt="5319"/>
          </a:blip>
          <a:srcRect b="0" l="0" r="0" t="0"/>
          <a:stretch/>
        </p:blipFill>
        <p:spPr>
          <a:xfrm>
            <a:off x="-910978" y="-3131423"/>
            <a:ext cx="27384336" cy="1997884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>
            <p:ph type="title"/>
          </p:nvPr>
        </p:nvSpPr>
        <p:spPr>
          <a:xfrm>
            <a:off x="5746200" y="5219133"/>
            <a:ext cx="14012700" cy="3222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logo_wild_code_school (2).png" id="92" name="Google Shape;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41" y="538568"/>
            <a:ext cx="2401016" cy="7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_Title_dark" type="twoColTx">
  <p:cSld name="TITLE_AND_TWO_COLUMNS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wild_code_school2.png"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341" y="538568"/>
            <a:ext cx="2401016" cy="7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2"/>
          <p:cNvSpPr txBox="1"/>
          <p:nvPr>
            <p:ph type="title"/>
          </p:nvPr>
        </p:nvSpPr>
        <p:spPr>
          <a:xfrm>
            <a:off x="5746200" y="5219133"/>
            <a:ext cx="14012700" cy="3222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3_Breadcrumb_1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3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02" name="Google Shape;102;p23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4_Breadcrumb_2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2"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3" type="title"/>
          </p:nvPr>
        </p:nvSpPr>
        <p:spPr>
          <a:xfrm>
            <a:off x="6983067" y="6173542"/>
            <a:ext cx="10417500" cy="12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4" type="title"/>
          </p:nvPr>
        </p:nvSpPr>
        <p:spPr>
          <a:xfrm>
            <a:off x="719133" y="4431200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5" type="title"/>
          </p:nvPr>
        </p:nvSpPr>
        <p:spPr>
          <a:xfrm>
            <a:off x="719133" y="2530267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113" name="Google Shape;1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4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15" name="Google Shape;115;p24"/>
          <p:cNvSpPr txBox="1"/>
          <p:nvPr>
            <p:ph idx="6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7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8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18" name="Google Shape;118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9" name="Google Shape;119;p24"/>
          <p:cNvSpPr txBox="1"/>
          <p:nvPr>
            <p:ph idx="9" type="title"/>
          </p:nvPr>
        </p:nvSpPr>
        <p:spPr>
          <a:xfrm>
            <a:off x="4594000" y="6194342"/>
            <a:ext cx="548100" cy="116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900"/>
              <a:buFont typeface="Montserrat ExtraBold"/>
              <a:buNone/>
              <a:defRPr sz="69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5_Breadcrumb_3">
  <p:cSld name="TITLE_ONLY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0443933" y="5371516"/>
            <a:ext cx="548100" cy="116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900"/>
              <a:buFont typeface="Montserrat ExtraBold"/>
              <a:buNone/>
              <a:defRPr sz="69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title"/>
          </p:nvPr>
        </p:nvSpPr>
        <p:spPr>
          <a:xfrm>
            <a:off x="15829733" y="3367783"/>
            <a:ext cx="548100" cy="116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900"/>
              <a:buFont typeface="Montserrat ExtraBold"/>
              <a:buNone/>
              <a:defRPr sz="69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3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25" name="Google Shape;125;p25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26" name="Google Shape;126;p25"/>
          <p:cNvSpPr txBox="1"/>
          <p:nvPr>
            <p:ph idx="4" type="title"/>
          </p:nvPr>
        </p:nvSpPr>
        <p:spPr>
          <a:xfrm>
            <a:off x="719133" y="5757600"/>
            <a:ext cx="11388000" cy="67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5"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6" type="title"/>
          </p:nvPr>
        </p:nvSpPr>
        <p:spPr>
          <a:xfrm>
            <a:off x="719133" y="4431200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7" type="title"/>
          </p:nvPr>
        </p:nvSpPr>
        <p:spPr>
          <a:xfrm>
            <a:off x="719133" y="2530267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5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32" name="Google Shape;132;p25"/>
          <p:cNvSpPr txBox="1"/>
          <p:nvPr>
            <p:ph idx="8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9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3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35" name="Google Shape;135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6" name="Google Shape;136;p25"/>
          <p:cNvSpPr txBox="1"/>
          <p:nvPr>
            <p:ph idx="14" type="title"/>
          </p:nvPr>
        </p:nvSpPr>
        <p:spPr>
          <a:xfrm>
            <a:off x="16727200" y="3346983"/>
            <a:ext cx="4413600" cy="12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37" name="Google Shape;137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5813733" y="5350716"/>
            <a:ext cx="4413600" cy="12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7_Breadcrumb_img">
  <p:cSld name="TITLE_ONLY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573867" y="4170933"/>
            <a:ext cx="10515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43" name="Google Shape;143;p26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44" name="Google Shape;144;p26"/>
          <p:cNvSpPr txBox="1"/>
          <p:nvPr>
            <p:ph idx="3"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6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47" name="Google Shape;147;p26"/>
          <p:cNvSpPr txBox="1"/>
          <p:nvPr>
            <p:ph idx="4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6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50" name="Google Shape;150;p26"/>
          <p:cNvCxnSpPr/>
          <p:nvPr/>
        </p:nvCxnSpPr>
        <p:spPr>
          <a:xfrm>
            <a:off x="3728230" y="5315401"/>
            <a:ext cx="24231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1" name="Google Shape;151;p26"/>
          <p:cNvSpPr txBox="1"/>
          <p:nvPr>
            <p:ph idx="7" type="title"/>
          </p:nvPr>
        </p:nvSpPr>
        <p:spPr>
          <a:xfrm>
            <a:off x="3573867" y="5757600"/>
            <a:ext cx="7813500" cy="6819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2" name="Google Shape;152;p26"/>
          <p:cNvSpPr/>
          <p:nvPr>
            <p:ph idx="8" type="pic"/>
          </p:nvPr>
        </p:nvSpPr>
        <p:spPr>
          <a:xfrm>
            <a:off x="12123467" y="3149800"/>
            <a:ext cx="10743900" cy="9427200"/>
          </a:xfrm>
          <a:prstGeom prst="roundRect">
            <a:avLst>
              <a:gd fmla="val 2975" name="adj"/>
            </a:avLst>
          </a:prstGeom>
          <a:noFill/>
          <a:ln>
            <a:noFill/>
          </a:ln>
        </p:spPr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8_Left_frame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-78442" y="-85731"/>
            <a:ext cx="2138400" cy="141552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156" name="Google Shape;156;p27"/>
          <p:cNvPicPr preferRelativeResize="0"/>
          <p:nvPr/>
        </p:nvPicPr>
        <p:blipFill rotWithShape="1">
          <a:blip r:embed="rId2">
            <a:alphaModFix/>
          </a:blip>
          <a:srcRect b="0" l="0" r="51811" t="0"/>
          <a:stretch/>
        </p:blipFill>
        <p:spPr>
          <a:xfrm>
            <a:off x="388473" y="557589"/>
            <a:ext cx="1205035" cy="8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9_Left_frame_title">
  <p:cSld name="CUSTOM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-78442" y="-85731"/>
            <a:ext cx="2138400" cy="141552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160" name="Google Shape;160;p28"/>
          <p:cNvPicPr preferRelativeResize="0"/>
          <p:nvPr/>
        </p:nvPicPr>
        <p:blipFill rotWithShape="1">
          <a:blip r:embed="rId2">
            <a:alphaModFix/>
          </a:blip>
          <a:srcRect b="0" l="0" r="51811" t="0"/>
          <a:stretch/>
        </p:blipFill>
        <p:spPr>
          <a:xfrm>
            <a:off x="388473" y="557589"/>
            <a:ext cx="1205035" cy="8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2591615" y="1081154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62" name="Google Shape;162;p28"/>
          <p:cNvCxnSpPr/>
          <p:nvPr/>
        </p:nvCxnSpPr>
        <p:spPr>
          <a:xfrm>
            <a:off x="2864434" y="2311227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0_Title_big_logo_pink">
  <p:cSld name="CUSTOM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.png" id="167" name="Google Shape;1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40088" y="-2635269"/>
            <a:ext cx="14970075" cy="1092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1_Title_big_logo_blue">
  <p:cSld name="CUSTOM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blue.png" id="172" name="Google Shape;1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45809" y="-2707659"/>
            <a:ext cx="15091893" cy="1101062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2_Title_big_card_blue">
  <p:cSld name="CUSTOM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blue_card.png" id="177" name="Google Shape;1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3_Breadcrumb_card_blue">
  <p:cSld name="TITLE_ONLY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32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1" name="Google Shape;181;p32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blue_card.png" id="187" name="Google Shape;18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4_Title_big_logo_green">
  <p:cSld name="CUSTOM_1_1_1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green.png" id="192" name="Google Shape;19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82191" y="-2542253"/>
            <a:ext cx="14823863" cy="108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5_Title_big_card_green">
  <p:cSld name="CUSTOM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6" name="Google Shape;196;p34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green_card.png" id="197" name="Google Shape;19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6_Breadcrumb_card_green">
  <p:cSld name="TITLE_ONLY_2_1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5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01" name="Google Shape;201;p35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5" name="Google Shape;205;p35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green_card.png" id="207" name="Google Shape;20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7_Title_big_logo_purple">
  <p:cSld name="CUSTOM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purple.png" id="212" name="Google Shape;21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16761" y="-2580693"/>
            <a:ext cx="14970075" cy="109217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8_Title_big_card_purple">
  <p:cSld name="CUSTOM_1_1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purple_card.png" id="217" name="Google Shape;21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9_Breadcrumb_card_purple">
  <p:cSld name="TITLE_ONLY_2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8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21" name="Google Shape;221;p38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38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purple_card.png" id="227" name="Google Shape;22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0_Title_big_logo_black">
  <p:cSld name="CUSTOM_1_1_1_2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45800" y="-2707732"/>
            <a:ext cx="15146214" cy="11130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1_Title_big_card_black">
  <p:cSld name="CUSTOM_1_1_1_1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6" name="Google Shape;236;p40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black_card.png" id="237" name="Google Shape;23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2_Breadcrumb_card_black">
  <p:cSld name="TITLE_ONLY_2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41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41" name="Google Shape;241;p41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41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43" name="Google Shape;243;p41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44" name="Google Shape;244;p41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45" name="Google Shape;245;p41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46" name="Google Shape;246;p41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black_card.png" id="247" name="Google Shape;24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5">
  <p:cSld name="TITLE_1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1" sz="3700"/>
            </a:lvl1pPr>
            <a:lvl2pPr indent="-361950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2pPr>
            <a:lvl3pPr indent="-361950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3pPr>
            <a:lvl4pPr indent="-361950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/>
            </a:lvl4pPr>
            <a:lvl5pPr indent="-361950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9pPr>
          </a:lstStyle>
          <a:p/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252" name="Google Shape;252;p42"/>
          <p:cNvSpPr txBox="1"/>
          <p:nvPr>
            <p:ph idx="2" type="body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9pPr>
          </a:lstStyle>
          <a:p/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12001499" y="13080999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indent="-463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indent="-463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indent="-463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indent="-463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indent="-463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indent="-463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indent="-463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indent="-463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>
            <a:lvl1pPr lvl="0" rtl="0" algn="r">
              <a:buNone/>
              <a:defRPr sz="3200">
                <a:solidFill>
                  <a:schemeClr val="dk2"/>
                </a:solidFill>
              </a:defRPr>
            </a:lvl1pPr>
            <a:lvl2pPr lvl="1" rtl="0" algn="r">
              <a:buNone/>
              <a:defRPr sz="3200">
                <a:solidFill>
                  <a:schemeClr val="dk2"/>
                </a:solidFill>
              </a:defRPr>
            </a:lvl2pPr>
            <a:lvl3pPr lvl="2" rtl="0" algn="r">
              <a:buNone/>
              <a:defRPr sz="3200">
                <a:solidFill>
                  <a:schemeClr val="dk2"/>
                </a:solidFill>
              </a:defRPr>
            </a:lvl3pPr>
            <a:lvl4pPr lvl="3" rtl="0" algn="r">
              <a:buNone/>
              <a:defRPr sz="3200">
                <a:solidFill>
                  <a:schemeClr val="dk2"/>
                </a:solidFill>
              </a:defRPr>
            </a:lvl4pPr>
            <a:lvl5pPr lvl="4" rtl="0" algn="r">
              <a:buNone/>
              <a:defRPr sz="3200">
                <a:solidFill>
                  <a:schemeClr val="dk2"/>
                </a:solidFill>
              </a:defRPr>
            </a:lvl5pPr>
            <a:lvl6pPr lvl="5" rtl="0" algn="r">
              <a:buNone/>
              <a:defRPr sz="3200">
                <a:solidFill>
                  <a:schemeClr val="dk2"/>
                </a:solidFill>
              </a:defRPr>
            </a:lvl6pPr>
            <a:lvl7pPr lvl="6" rtl="0" algn="r">
              <a:buNone/>
              <a:defRPr sz="3200">
                <a:solidFill>
                  <a:schemeClr val="dk2"/>
                </a:solidFill>
              </a:defRPr>
            </a:lvl7pPr>
            <a:lvl8pPr lvl="7" rtl="0" algn="r">
              <a:buNone/>
              <a:defRPr sz="3200">
                <a:solidFill>
                  <a:schemeClr val="dk2"/>
                </a:solidFill>
              </a:defRPr>
            </a:lvl8pPr>
            <a:lvl9pPr lvl="8" rtl="0" algn="r">
              <a:buNone/>
              <a:defRPr sz="3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_yellow.png" id="258" name="Google Shape;2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887" y="-2593755"/>
            <a:ext cx="14969875" cy="1092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 txBox="1"/>
          <p:nvPr/>
        </p:nvSpPr>
        <p:spPr>
          <a:xfrm>
            <a:off x="2933027" y="2977000"/>
            <a:ext cx="107862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9600">
                <a:latin typeface="Montserrat ExtraBold"/>
                <a:ea typeface="Montserrat ExtraBold"/>
                <a:cs typeface="Montserrat ExtraBold"/>
                <a:sym typeface="Montserrat ExtraBold"/>
              </a:rPr>
              <a:t>TSSR : Le métier</a:t>
            </a:r>
            <a:endParaRPr sz="9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2982018" y="5850850"/>
            <a:ext cx="14550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7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en-US" sz="3600">
                <a:solidFill>
                  <a:srgbClr val="15213F"/>
                </a:solidFill>
                <a:latin typeface="Montserrat"/>
                <a:ea typeface="Montserrat"/>
                <a:cs typeface="Montserrat"/>
                <a:sym typeface="Montserrat"/>
              </a:rPr>
              <a:t>Un métier, une philosophie, une passion !</a:t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4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58" name="Google Shape;3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5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0" name="Google Shape;360;p52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Approche transversale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1" name="Google Shape;361;p52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 la sécurité dans tout ça ?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62" name="Google Shape;362;p5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63" name="Google Shape;363;p52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Organisation d’une DSI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6460800" y="3318388"/>
            <a:ext cx="18529200" cy="9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Idéalement : l'affaire de tous !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 niveau de l'infrastructure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Déploiement de solutions spécifiques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Configuration (durcissement) des systèmes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 niveau des développements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Logiciels plus sûrs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Spécialistes : RSSI et son équipe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52"/>
          <p:cNvSpPr/>
          <p:nvPr/>
        </p:nvSpPr>
        <p:spPr>
          <a:xfrm>
            <a:off x="1517660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52"/>
          <p:cNvSpPr txBox="1"/>
          <p:nvPr/>
        </p:nvSpPr>
        <p:spPr>
          <a:xfrm>
            <a:off x="12369900" y="735775"/>
            <a:ext cx="671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Administration systèmes et réseaux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_yellow.png" id="372" name="Google Shape;3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887" y="-2593755"/>
            <a:ext cx="14969875" cy="1092160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/>
        </p:nvSpPr>
        <p:spPr>
          <a:xfrm>
            <a:off x="634275" y="606175"/>
            <a:ext cx="13202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6000">
                <a:latin typeface="Montserrat ExtraBold"/>
                <a:ea typeface="Montserrat ExtraBold"/>
                <a:cs typeface="Montserrat ExtraBold"/>
                <a:sym typeface="Montserrat ExtraBold"/>
              </a:rPr>
              <a:t>Atelier en groupe</a:t>
            </a:r>
            <a:endParaRPr sz="6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53"/>
          <p:cNvSpPr txBox="1"/>
          <p:nvPr/>
        </p:nvSpPr>
        <p:spPr>
          <a:xfrm>
            <a:off x="634275" y="3622725"/>
            <a:ext cx="179835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Liste et rôle des métiers de l'informatique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Définir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CI/CD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IaC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Système d'information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Administration systèmes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Administration réseaux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Virtualisation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Supervision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RSSI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3025" y="5749750"/>
            <a:ext cx="7721649" cy="59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81" name="Google Shape;38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5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3" name="Google Shape;383;p54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 résumé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À retenir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5" name="Google Shape;385;p5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86" name="Google Shape;386;p54"/>
          <p:cNvSpPr txBox="1"/>
          <p:nvPr/>
        </p:nvSpPr>
        <p:spPr>
          <a:xfrm>
            <a:off x="5303300" y="2977675"/>
            <a:ext cx="18529200" cy="7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Technicien Supérieur Systèmes et Réseaux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large panel de débouchés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Opportunité de se spécialiser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Niveau 1 de l'administration système et réseaux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maillon de la chaîne de la cybersécurité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5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_yellow.png" id="392" name="Google Shape;39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887" y="-2593755"/>
            <a:ext cx="14969875" cy="1092160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5"/>
          <p:cNvSpPr txBox="1"/>
          <p:nvPr/>
        </p:nvSpPr>
        <p:spPr>
          <a:xfrm>
            <a:off x="1945675" y="5572325"/>
            <a:ext cx="13202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6000">
                <a:latin typeface="Montserrat ExtraBold"/>
                <a:ea typeface="Montserrat ExtraBold"/>
                <a:cs typeface="Montserrat ExtraBold"/>
                <a:sym typeface="Montserrat ExtraBold"/>
              </a:rPr>
              <a:t>Un retour d’expérience</a:t>
            </a:r>
            <a:endParaRPr sz="6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4" name="Google Shape;394;p5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99" name="Google Shape;3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56"/>
          <p:cNvCxnSpPr/>
          <p:nvPr/>
        </p:nvCxnSpPr>
        <p:spPr>
          <a:xfrm>
            <a:off x="3728230" y="5315401"/>
            <a:ext cx="24231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01" name="Google Shape;401;p56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3738325" y="6237950"/>
            <a:ext cx="70902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votre participation.</a:t>
            </a:r>
            <a:br>
              <a:rPr lang="en-US" sz="5000">
                <a:latin typeface="Proxima Nova"/>
                <a:ea typeface="Proxima Nova"/>
                <a:cs typeface="Proxima Nova"/>
                <a:sym typeface="Proxima Nova"/>
              </a:rPr>
            </a:b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C’est à vous maintenant.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3" name="Google Shape;4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6575" y="5315400"/>
            <a:ext cx="6625338" cy="483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5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5" name="Google Shape;405;p5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66" name="Google Shape;2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4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8" name="Google Shape;268;p44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 quoi s'agit-il ?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70" name="Google Shape;270;p44"/>
          <p:cNvGrpSpPr/>
          <p:nvPr/>
        </p:nvGrpSpPr>
        <p:grpSpPr>
          <a:xfrm>
            <a:off x="4269994" y="7918801"/>
            <a:ext cx="16970557" cy="1149300"/>
            <a:chOff x="4269994" y="8021650"/>
            <a:chExt cx="16970557" cy="1149300"/>
          </a:xfrm>
        </p:grpSpPr>
        <p:sp>
          <p:nvSpPr>
            <p:cNvPr id="271" name="Google Shape;271;p44"/>
            <p:cNvSpPr txBox="1"/>
            <p:nvPr/>
          </p:nvSpPr>
          <p:spPr>
            <a:xfrm>
              <a:off x="4269994" y="80216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solidFill>
                  <a:srgbClr val="46EC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72" name="Google Shape;272;p44"/>
            <p:cNvSpPr txBox="1"/>
            <p:nvPr/>
          </p:nvSpPr>
          <p:spPr>
            <a:xfrm>
              <a:off x="6983051" y="8160250"/>
              <a:ext cx="142575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solidFill>
                    <a:srgbClr val="1D1D1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Administration Systèmes et réseaux</a:t>
              </a:r>
              <a:endParaRPr sz="5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73" name="Google Shape;273;p44"/>
          <p:cNvGrpSpPr/>
          <p:nvPr/>
        </p:nvGrpSpPr>
        <p:grpSpPr>
          <a:xfrm>
            <a:off x="4270114" y="6149550"/>
            <a:ext cx="15835087" cy="1149300"/>
            <a:chOff x="4269994" y="6149551"/>
            <a:chExt cx="15105492" cy="1149300"/>
          </a:xfrm>
        </p:grpSpPr>
        <p:sp>
          <p:nvSpPr>
            <p:cNvPr id="274" name="Google Shape;274;p44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solidFill>
                  <a:srgbClr val="46EC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75" name="Google Shape;275;p44"/>
            <p:cNvSpPr txBox="1"/>
            <p:nvPr/>
          </p:nvSpPr>
          <p:spPr>
            <a:xfrm>
              <a:off x="6849586" y="6288151"/>
              <a:ext cx="125259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solidFill>
                    <a:srgbClr val="1D1D1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Organisation d’une DSI</a:t>
              </a:r>
              <a:endParaRPr sz="5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276" name="Google Shape;276;p4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_yellow.png" id="282" name="Google Shape;2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887" y="-2593755"/>
            <a:ext cx="14969875" cy="1092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2710350" y="4776875"/>
            <a:ext cx="132027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6000">
                <a:latin typeface="Montserrat ExtraBold"/>
                <a:ea typeface="Montserrat ExtraBold"/>
                <a:cs typeface="Montserrat ExtraBold"/>
                <a:sym typeface="Montserrat ExtraBold"/>
              </a:rPr>
              <a:t>Comment organiser la mise en oeuvre d'outils informatiques dans votre entreprise ?</a:t>
            </a:r>
            <a:endParaRPr sz="6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idx="2" type="title"/>
          </p:nvPr>
        </p:nvSpPr>
        <p:spPr>
          <a:xfrm>
            <a:off x="853275" y="4381950"/>
            <a:ext cx="129636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ORGANISATION D’UNE </a:t>
            </a:r>
            <a:r>
              <a:rPr lang="en-US" sz="9600">
                <a:solidFill>
                  <a:srgbClr val="46ECA4"/>
                </a:solidFill>
              </a:rPr>
              <a:t>DSI</a:t>
            </a:r>
            <a:endParaRPr sz="9600"/>
          </a:p>
        </p:txBody>
      </p:sp>
      <p:sp>
        <p:nvSpPr>
          <p:cNvPr id="290" name="Google Shape;290;p46"/>
          <p:cNvSpPr txBox="1"/>
          <p:nvPr/>
        </p:nvSpPr>
        <p:spPr>
          <a:xfrm>
            <a:off x="12001499" y="13080999"/>
            <a:ext cx="368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7" name="Google Shape;297;p47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Direction des Systèmes d’Information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Découpage sectoriel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9" name="Google Shape;299;p4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00" name="Google Shape;300;p47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Organisation d’une DSI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2369900" y="735775"/>
            <a:ext cx="671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Administration </a:t>
            </a: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systèmes et réseaux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87042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>
            <a:off x="6460800" y="3560663"/>
            <a:ext cx="18529200" cy="9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piste : Chaque secteur s'occupe de ses outils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Quid des services d'infrastructure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informaticiens dans tous les services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	=&gt; Rare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général : Mise en place d'une nouvelle direction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Spécialisée sur l'IT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Transversale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Composée de professionnels de l'informatique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4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1" name="Google Shape;311;p48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Approche classique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Comment avoir de bons outils ?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3" name="Google Shape;313;p4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14" name="Google Shape;314;p48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Organisation d’une DSI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87042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5256400" y="3482525"/>
            <a:ext cx="9061500" cy="9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Métiers du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dev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logiciels pour nos besoins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Soit les logiciels existent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=&gt; Analyse du marché et achat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Soit besoins spécifiques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=&gt; développement interne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=&gt; commande à un prestataire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4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48"/>
          <p:cNvSpPr txBox="1"/>
          <p:nvPr/>
        </p:nvSpPr>
        <p:spPr>
          <a:xfrm>
            <a:off x="14640000" y="3236325"/>
            <a:ext cx="9061500" cy="95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Métiers de la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Déploiement et maintenance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Infrastructure (serveurs, postes de travail, réseau…)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Installation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Configuration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MCO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12369900" y="735775"/>
            <a:ext cx="671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Administration systèmes et réseaux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24" name="Google Shape;32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4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6" name="Google Shape;326;p49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Approche DevOps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Plus agile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28" name="Google Shape;328;p4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29" name="Google Shape;329;p49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Organisation d’une DSI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0" name="Google Shape;330;p49"/>
          <p:cNvSpPr/>
          <p:nvPr/>
        </p:nvSpPr>
        <p:spPr>
          <a:xfrm>
            <a:off x="87042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6460800" y="3760350"/>
            <a:ext cx="18529200" cy="9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Idée de base : Réconcilier dev et ops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	=&gt; Organisation par projet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Objectifs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Déploiements plus fréquents et plus rapides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Moyens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Automatisation (Tests, Déploiement) =&gt; CI/CD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Virtualisation =&gt; IaC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Équipes plus responsables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49"/>
          <p:cNvSpPr txBox="1"/>
          <p:nvPr/>
        </p:nvSpPr>
        <p:spPr>
          <a:xfrm>
            <a:off x="12369900" y="735775"/>
            <a:ext cx="671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Administration systèmes et réseaux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2" type="title"/>
          </p:nvPr>
        </p:nvSpPr>
        <p:spPr>
          <a:xfrm>
            <a:off x="1010425" y="2806325"/>
            <a:ext cx="129636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ADMINISTRATION </a:t>
            </a:r>
            <a:r>
              <a:rPr lang="en-US" sz="9600">
                <a:solidFill>
                  <a:srgbClr val="46ECA4"/>
                </a:solidFill>
              </a:rPr>
              <a:t>SYSTÈMES </a:t>
            </a:r>
            <a:r>
              <a:rPr lang="en-US" sz="9600"/>
              <a:t>&amp; </a:t>
            </a:r>
            <a:r>
              <a:rPr lang="en-US" sz="9600">
                <a:solidFill>
                  <a:srgbClr val="46ECA4"/>
                </a:solidFill>
              </a:rPr>
              <a:t>RÉSEAUX</a:t>
            </a:r>
            <a:endParaRPr sz="9600"/>
          </a:p>
        </p:txBody>
      </p:sp>
      <p:sp>
        <p:nvSpPr>
          <p:cNvPr id="339" name="Google Shape;339;p50"/>
          <p:cNvSpPr txBox="1"/>
          <p:nvPr/>
        </p:nvSpPr>
        <p:spPr>
          <a:xfrm>
            <a:off x="12001499" y="13080999"/>
            <a:ext cx="368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44" name="Google Shape;3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5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6" name="Google Shape;346;p51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Nombreux métiers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ops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48" name="Google Shape;348;p5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9" name="Google Shape;349;p51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Organisation d’une DSI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0" name="Google Shape;350;p51"/>
          <p:cNvSpPr txBox="1"/>
          <p:nvPr/>
        </p:nvSpPr>
        <p:spPr>
          <a:xfrm>
            <a:off x="6460800" y="3877925"/>
            <a:ext cx="18529200" cy="9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charge des moyens informatiques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serveurs (matériel, OS, logiciels métiers)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postes utilisateurs (PC, Téléphone, autres)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Du réseaux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Objectifs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Installer et configurer une infrastructure adéquate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Surveiller (supervision)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Gérer des incidents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Anticiper les problèmes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51"/>
          <p:cNvSpPr/>
          <p:nvPr/>
        </p:nvSpPr>
        <p:spPr>
          <a:xfrm>
            <a:off x="1517660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51"/>
          <p:cNvSpPr txBox="1"/>
          <p:nvPr/>
        </p:nvSpPr>
        <p:spPr>
          <a:xfrm>
            <a:off x="12369900" y="735775"/>
            <a:ext cx="6711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Administration systèmes et réseaux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ld Code Schoo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