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3"/>
    <p:sldMasterId id="214748368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13716000" cx="24384000"/>
  <p:notesSz cx="6858000" cy="9144000"/>
  <p:embeddedFontLst>
    <p:embeddedFont>
      <p:font typeface="Montserrat SemiBold"/>
      <p:regular r:id="rId28"/>
      <p:bold r:id="rId29"/>
      <p:italic r:id="rId30"/>
      <p:boldItalic r:id="rId31"/>
    </p:embeddedFont>
    <p:embeddedFont>
      <p:font typeface="Proxima Nova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Montserrat Medium"/>
      <p:regular r:id="rId40"/>
      <p:bold r:id="rId41"/>
      <p:italic r:id="rId42"/>
      <p:boldItalic r:id="rId43"/>
    </p:embeddedFont>
    <p:embeddedFont>
      <p:font typeface="Helvetica Neue"/>
      <p:regular r:id="rId44"/>
      <p:bold r:id="rId45"/>
      <p:italic r:id="rId46"/>
      <p:boldItalic r:id="rId47"/>
    </p:embeddedFont>
    <p:embeddedFont>
      <p:font typeface="Montserrat ExtraBold"/>
      <p:bold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regular.fntdata"/><Relationship Id="rId42" Type="http://schemas.openxmlformats.org/officeDocument/2006/relationships/font" Target="fonts/MontserratMedium-italic.fntdata"/><Relationship Id="rId41" Type="http://schemas.openxmlformats.org/officeDocument/2006/relationships/font" Target="fonts/MontserratMedium-bold.fntdata"/><Relationship Id="rId44" Type="http://schemas.openxmlformats.org/officeDocument/2006/relationships/font" Target="fonts/HelveticaNeue-regular.fntdata"/><Relationship Id="rId43" Type="http://schemas.openxmlformats.org/officeDocument/2006/relationships/font" Target="fonts/MontserratMedium-boldItalic.fntdata"/><Relationship Id="rId46" Type="http://schemas.openxmlformats.org/officeDocument/2006/relationships/font" Target="fonts/HelveticaNeue-italic.fntdata"/><Relationship Id="rId45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MontserratExtraBold-bold.fntdata"/><Relationship Id="rId47" Type="http://schemas.openxmlformats.org/officeDocument/2006/relationships/font" Target="fonts/HelveticaNeue-boldItalic.fntdata"/><Relationship Id="rId49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boldItalic.fntdata"/><Relationship Id="rId30" Type="http://schemas.openxmlformats.org/officeDocument/2006/relationships/font" Target="fonts/MontserratSemiBold-italic.fntdata"/><Relationship Id="rId33" Type="http://schemas.openxmlformats.org/officeDocument/2006/relationships/font" Target="fonts/ProximaNova-bold.fntdata"/><Relationship Id="rId32" Type="http://schemas.openxmlformats.org/officeDocument/2006/relationships/font" Target="fonts/ProximaNova-regular.fntdata"/><Relationship Id="rId35" Type="http://schemas.openxmlformats.org/officeDocument/2006/relationships/font" Target="fonts/ProximaNova-boldItalic.fntdata"/><Relationship Id="rId34" Type="http://schemas.openxmlformats.org/officeDocument/2006/relationships/font" Target="fonts/ProximaNova-italic.fntdata"/><Relationship Id="rId37" Type="http://schemas.openxmlformats.org/officeDocument/2006/relationships/font" Target="fonts/Montserrat-bold.fntdata"/><Relationship Id="rId36" Type="http://schemas.openxmlformats.org/officeDocument/2006/relationships/font" Target="fonts/Montserrat-regular.fntdata"/><Relationship Id="rId39" Type="http://schemas.openxmlformats.org/officeDocument/2006/relationships/font" Target="fonts/Montserrat-boldItalic.fntdata"/><Relationship Id="rId38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SemiBold-regular.fntdata"/><Relationship Id="rId27" Type="http://schemas.openxmlformats.org/officeDocument/2006/relationships/slide" Target="slides/slide22.xml"/><Relationship Id="rId29" Type="http://schemas.openxmlformats.org/officeDocument/2006/relationships/font" Target="fonts/Montserrat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5b5e28725d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25b5e28725d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b91bb91823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2b91bb91823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5b5e28725d_0_1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5b5e28725d_0_1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91bb91823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b91bb91823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5b5e28725d_0_1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5b5e28725d_0_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5b5e28725d_0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25b5e28725d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b91bb91823_0_4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2b91bb91823_0_4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bc16c651f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Également </a:t>
            </a:r>
            <a:r>
              <a:rPr lang="en-US" sz="1400"/>
              <a:t>Git Bash</a:t>
            </a:r>
            <a:endParaRPr sz="1400"/>
          </a:p>
        </p:txBody>
      </p:sp>
      <p:sp>
        <p:nvSpPr>
          <p:cNvPr id="446" name="Google Shape;446;g2bc16c651f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b91bb91823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2b91bb91823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b91bb91823_0_4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Également 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Sublim text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Atom</a:t>
            </a:r>
            <a:endParaRPr sz="1400"/>
          </a:p>
        </p:txBody>
      </p:sp>
      <p:sp>
        <p:nvSpPr>
          <p:cNvPr id="478" name="Google Shape;478;g2b91bb91823_0_4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b91bb91823_0_4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2b91bb91823_0_4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5b5e28725d_0_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Google Keep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Evernote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Microsoft Notes</a:t>
            </a:r>
            <a:endParaRPr sz="1400"/>
          </a:p>
        </p:txBody>
      </p:sp>
      <p:sp>
        <p:nvSpPr>
          <p:cNvPr id="510" name="Google Shape;510;g25b5e28725d_0_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5adcd602af_0_2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6" name="Google Shape;526;g25adcd602af_0_2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91bb9182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b91bb9182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91bb91823_0_3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b91bb91823_0_3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f8da6c549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0f8da6c549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b5e28725d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5b5e28725d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91bb91823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b91bb91823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5adcd602af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5adcd602af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b5e28725d_0_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5b5e28725d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éclaration">
  <p:cSld name="Déclara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it important">
  <p:cSld name="Fait importa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4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_Cover_light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wild_code_school (2).png" id="76" name="Google Shape;7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1654" y="3462976"/>
            <a:ext cx="7674857" cy="24581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8"/>
          <p:cNvCxnSpPr/>
          <p:nvPr/>
        </p:nvCxnSpPr>
        <p:spPr>
          <a:xfrm rot="10800000">
            <a:off x="11059081" y="6947605"/>
            <a:ext cx="0" cy="2303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8" name="Google Shape;78;p18"/>
          <p:cNvSpPr txBox="1"/>
          <p:nvPr>
            <p:ph idx="1" type="subTitle"/>
          </p:nvPr>
        </p:nvSpPr>
        <p:spPr>
          <a:xfrm>
            <a:off x="11291933" y="9344600"/>
            <a:ext cx="5907900" cy="9111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sz="2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_Cover_dark" type="secHead">
  <p:cSld name="SECTION_HEAD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idx="1" type="subTitle"/>
          </p:nvPr>
        </p:nvSpPr>
        <p:spPr>
          <a:xfrm>
            <a:off x="11291933" y="9344600"/>
            <a:ext cx="5907900" cy="9111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Montserrat"/>
              <a:buNone/>
              <a:defRPr b="1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cxnSp>
        <p:nvCxnSpPr>
          <p:cNvPr id="81" name="Google Shape;81;p19"/>
          <p:cNvCxnSpPr/>
          <p:nvPr/>
        </p:nvCxnSpPr>
        <p:spPr>
          <a:xfrm rot="10800000">
            <a:off x="11059081" y="6947606"/>
            <a:ext cx="0" cy="230310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logo_wild_code_school2.png" id="82" name="Google Shape;8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98628" y="3409258"/>
            <a:ext cx="7803493" cy="2499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2_Title_light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84" name="Google Shape;84;p20"/>
          <p:cNvPicPr preferRelativeResize="0"/>
          <p:nvPr/>
        </p:nvPicPr>
        <p:blipFill rotWithShape="1">
          <a:blip r:embed="rId2">
            <a:alphaModFix amt="5319"/>
          </a:blip>
          <a:srcRect b="0" l="0" r="0" t="0"/>
          <a:stretch/>
        </p:blipFill>
        <p:spPr>
          <a:xfrm>
            <a:off x="-910978" y="-3131423"/>
            <a:ext cx="27384336" cy="1997884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0"/>
          <p:cNvSpPr txBox="1"/>
          <p:nvPr>
            <p:ph type="title"/>
          </p:nvPr>
        </p:nvSpPr>
        <p:spPr>
          <a:xfrm>
            <a:off x="5746200" y="5219133"/>
            <a:ext cx="14012700" cy="3222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logo_wild_code_school (2).png" id="86" name="Google Shape;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341" y="538568"/>
            <a:ext cx="2401016" cy="769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2_Title_dark" type="twoColTx">
  <p:cSld name="TITLE_AND_TWO_COLUMNS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wild_code_school2.png" id="88" name="Google Shape;8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9341" y="538568"/>
            <a:ext cx="2401016" cy="76900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 txBox="1"/>
          <p:nvPr>
            <p:ph type="title"/>
          </p:nvPr>
        </p:nvSpPr>
        <p:spPr>
          <a:xfrm>
            <a:off x="5746200" y="5219133"/>
            <a:ext cx="14012700" cy="3222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00"/>
              <a:buFont typeface="Montserrat ExtraBold"/>
              <a:buNone/>
              <a:defRPr sz="101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00"/>
              <a:buFont typeface="Montserrat ExtraBold"/>
              <a:buNone/>
              <a:defRPr sz="101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00"/>
              <a:buFont typeface="Montserrat ExtraBold"/>
              <a:buNone/>
              <a:defRPr sz="101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00"/>
              <a:buFont typeface="Montserrat ExtraBold"/>
              <a:buNone/>
              <a:defRPr sz="101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00"/>
              <a:buFont typeface="Montserrat ExtraBold"/>
              <a:buNone/>
              <a:defRPr sz="101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00"/>
              <a:buFont typeface="Montserrat ExtraBold"/>
              <a:buNone/>
              <a:defRPr sz="101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00"/>
              <a:buFont typeface="Montserrat ExtraBold"/>
              <a:buNone/>
              <a:defRPr sz="101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00"/>
              <a:buFont typeface="Montserrat ExtraBold"/>
              <a:buNone/>
              <a:defRPr sz="101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00"/>
              <a:buFont typeface="Montserrat ExtraBold"/>
              <a:buNone/>
              <a:defRPr sz="101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hoto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3_Breadcrumb_1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type="title"/>
          </p:nvPr>
        </p:nvSpPr>
        <p:spPr>
          <a:xfrm>
            <a:off x="65564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pic>
        <p:nvPicPr>
          <p:cNvPr descr="icone_wild_code_school.png" id="92" name="Google Shape;9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8071" y="570343"/>
            <a:ext cx="1097615" cy="8007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22"/>
          <p:cNvCxnSpPr/>
          <p:nvPr/>
        </p:nvCxnSpPr>
        <p:spPr>
          <a:xfrm>
            <a:off x="1901106" y="1353253"/>
            <a:ext cx="21069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94" name="Google Shape;94;p22"/>
          <p:cNvSpPr txBox="1"/>
          <p:nvPr>
            <p:ph idx="2" type="title"/>
          </p:nvPr>
        </p:nvSpPr>
        <p:spPr>
          <a:xfrm>
            <a:off x="91502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3" type="title"/>
          </p:nvPr>
        </p:nvSpPr>
        <p:spPr>
          <a:xfrm>
            <a:off x="11387533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4" type="title"/>
          </p:nvPr>
        </p:nvSpPr>
        <p:spPr>
          <a:xfrm>
            <a:off x="138496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5" type="title"/>
          </p:nvPr>
        </p:nvSpPr>
        <p:spPr>
          <a:xfrm>
            <a:off x="162186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4_Breadcrumb_2">
  <p:cSld name="TITLE_ONLY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type="title"/>
          </p:nvPr>
        </p:nvSpPr>
        <p:spPr>
          <a:xfrm>
            <a:off x="91502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2" type="title"/>
          </p:nvPr>
        </p:nvSpPr>
        <p:spPr>
          <a:xfrm>
            <a:off x="65564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3" type="title"/>
          </p:nvPr>
        </p:nvSpPr>
        <p:spPr>
          <a:xfrm>
            <a:off x="6983067" y="6173542"/>
            <a:ext cx="10417500" cy="12111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4" type="title"/>
          </p:nvPr>
        </p:nvSpPr>
        <p:spPr>
          <a:xfrm>
            <a:off x="719133" y="4431200"/>
            <a:ext cx="18171300" cy="956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5" type="title"/>
          </p:nvPr>
        </p:nvSpPr>
        <p:spPr>
          <a:xfrm>
            <a:off x="719133" y="2530267"/>
            <a:ext cx="18171300" cy="956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Font typeface="Montserrat ExtraBold"/>
              <a:buNone/>
              <a:defRPr sz="5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pic>
        <p:nvPicPr>
          <p:cNvPr descr="icone_wild_code_school.png" id="104" name="Google Shape;10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8071" y="570343"/>
            <a:ext cx="1097615" cy="8007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23"/>
          <p:cNvCxnSpPr/>
          <p:nvPr/>
        </p:nvCxnSpPr>
        <p:spPr>
          <a:xfrm>
            <a:off x="1901106" y="1353253"/>
            <a:ext cx="21069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06" name="Google Shape;106;p23"/>
          <p:cNvSpPr txBox="1"/>
          <p:nvPr>
            <p:ph idx="6" type="title"/>
          </p:nvPr>
        </p:nvSpPr>
        <p:spPr>
          <a:xfrm>
            <a:off x="11387533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07" name="Google Shape;107;p23"/>
          <p:cNvSpPr txBox="1"/>
          <p:nvPr>
            <p:ph idx="7" type="title"/>
          </p:nvPr>
        </p:nvSpPr>
        <p:spPr>
          <a:xfrm>
            <a:off x="138496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8" type="title"/>
          </p:nvPr>
        </p:nvSpPr>
        <p:spPr>
          <a:xfrm>
            <a:off x="162186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cxnSp>
        <p:nvCxnSpPr>
          <p:cNvPr id="109" name="Google Shape;109;p23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10" name="Google Shape;110;p23"/>
          <p:cNvSpPr txBox="1"/>
          <p:nvPr>
            <p:ph idx="9" type="title"/>
          </p:nvPr>
        </p:nvSpPr>
        <p:spPr>
          <a:xfrm>
            <a:off x="4594000" y="6194342"/>
            <a:ext cx="548100" cy="116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7146B"/>
              </a:buClr>
              <a:buSzPts val="6900"/>
              <a:buFont typeface="Montserrat ExtraBold"/>
              <a:buNone/>
              <a:defRPr sz="6900">
                <a:solidFill>
                  <a:srgbClr val="F7146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5_Breadcrumb_3">
  <p:cSld name="TITLE_ONLY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20443933" y="5371516"/>
            <a:ext cx="548100" cy="116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7146B"/>
              </a:buClr>
              <a:buSzPts val="6900"/>
              <a:buFont typeface="Montserrat ExtraBold"/>
              <a:buNone/>
              <a:defRPr sz="6900">
                <a:solidFill>
                  <a:srgbClr val="F7146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2" type="title"/>
          </p:nvPr>
        </p:nvSpPr>
        <p:spPr>
          <a:xfrm>
            <a:off x="15829733" y="3367783"/>
            <a:ext cx="548100" cy="1169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7146B"/>
              </a:buClr>
              <a:buSzPts val="6900"/>
              <a:buFont typeface="Montserrat ExtraBold"/>
              <a:buNone/>
              <a:defRPr sz="6900">
                <a:solidFill>
                  <a:srgbClr val="F7146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3" type="title"/>
          </p:nvPr>
        </p:nvSpPr>
        <p:spPr>
          <a:xfrm>
            <a:off x="91502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cxnSp>
        <p:nvCxnSpPr>
          <p:cNvPr id="115" name="Google Shape;115;p24"/>
          <p:cNvCxnSpPr/>
          <p:nvPr/>
        </p:nvCxnSpPr>
        <p:spPr>
          <a:xfrm>
            <a:off x="1901106" y="1353253"/>
            <a:ext cx="210696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16" name="Google Shape;116;p24"/>
          <p:cNvSpPr txBox="1"/>
          <p:nvPr>
            <p:ph idx="4" type="title"/>
          </p:nvPr>
        </p:nvSpPr>
        <p:spPr>
          <a:xfrm>
            <a:off x="719133" y="5757600"/>
            <a:ext cx="11388000" cy="67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7" name="Google Shape;117;p24"/>
          <p:cNvSpPr txBox="1"/>
          <p:nvPr>
            <p:ph idx="5" type="title"/>
          </p:nvPr>
        </p:nvSpPr>
        <p:spPr>
          <a:xfrm>
            <a:off x="65564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6" type="title"/>
          </p:nvPr>
        </p:nvSpPr>
        <p:spPr>
          <a:xfrm>
            <a:off x="719133" y="4431200"/>
            <a:ext cx="18171300" cy="956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Font typeface="Montserrat Medium"/>
              <a:buNone/>
              <a:defRPr sz="29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7" type="title"/>
          </p:nvPr>
        </p:nvSpPr>
        <p:spPr>
          <a:xfrm>
            <a:off x="719133" y="2530267"/>
            <a:ext cx="18171300" cy="956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Font typeface="Montserrat ExtraBold"/>
              <a:buNone/>
              <a:defRPr sz="5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pic>
        <p:nvPicPr>
          <p:cNvPr descr="icone_wild_code_school.png" id="120" name="Google Shape;12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8071" y="570343"/>
            <a:ext cx="1097615" cy="8007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4"/>
          <p:cNvCxnSpPr/>
          <p:nvPr/>
        </p:nvCxnSpPr>
        <p:spPr>
          <a:xfrm>
            <a:off x="1901106" y="1353253"/>
            <a:ext cx="21069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22" name="Google Shape;122;p24"/>
          <p:cNvSpPr txBox="1"/>
          <p:nvPr>
            <p:ph idx="8" type="title"/>
          </p:nvPr>
        </p:nvSpPr>
        <p:spPr>
          <a:xfrm>
            <a:off x="11387533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9" type="title"/>
          </p:nvPr>
        </p:nvSpPr>
        <p:spPr>
          <a:xfrm>
            <a:off x="138496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3" type="title"/>
          </p:nvPr>
        </p:nvSpPr>
        <p:spPr>
          <a:xfrm>
            <a:off x="162186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cxnSp>
        <p:nvCxnSpPr>
          <p:cNvPr id="125" name="Google Shape;125;p2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6" name="Google Shape;126;p24"/>
          <p:cNvSpPr txBox="1"/>
          <p:nvPr>
            <p:ph idx="14" type="title"/>
          </p:nvPr>
        </p:nvSpPr>
        <p:spPr>
          <a:xfrm>
            <a:off x="16727200" y="3346983"/>
            <a:ext cx="4413600" cy="12111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127" name="Google Shape;127;p2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8" name="Google Shape;128;p24"/>
          <p:cNvSpPr txBox="1"/>
          <p:nvPr>
            <p:ph idx="15" type="title"/>
          </p:nvPr>
        </p:nvSpPr>
        <p:spPr>
          <a:xfrm>
            <a:off x="15813733" y="5350716"/>
            <a:ext cx="4413600" cy="12111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7_Breadcrumb_img">
  <p:cSld name="TITLE_ONLY_1_1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573867" y="4170933"/>
            <a:ext cx="10515300" cy="956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Font typeface="Montserrat ExtraBold"/>
              <a:buNone/>
              <a:defRPr sz="5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2" type="title"/>
          </p:nvPr>
        </p:nvSpPr>
        <p:spPr>
          <a:xfrm>
            <a:off x="91502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cxnSp>
        <p:nvCxnSpPr>
          <p:cNvPr id="132" name="Google Shape;132;p25"/>
          <p:cNvCxnSpPr/>
          <p:nvPr/>
        </p:nvCxnSpPr>
        <p:spPr>
          <a:xfrm>
            <a:off x="1901106" y="1353253"/>
            <a:ext cx="210696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33" name="Google Shape;133;p25"/>
          <p:cNvSpPr txBox="1"/>
          <p:nvPr>
            <p:ph idx="3" type="title"/>
          </p:nvPr>
        </p:nvSpPr>
        <p:spPr>
          <a:xfrm>
            <a:off x="65564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pic>
        <p:nvPicPr>
          <p:cNvPr descr="icone_wild_code_school.png"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8071" y="570343"/>
            <a:ext cx="1097615" cy="8007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5"/>
          <p:cNvCxnSpPr/>
          <p:nvPr/>
        </p:nvCxnSpPr>
        <p:spPr>
          <a:xfrm>
            <a:off x="1901106" y="1353253"/>
            <a:ext cx="21069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36" name="Google Shape;136;p25"/>
          <p:cNvSpPr txBox="1"/>
          <p:nvPr>
            <p:ph idx="4" type="title"/>
          </p:nvPr>
        </p:nvSpPr>
        <p:spPr>
          <a:xfrm>
            <a:off x="11387533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5" type="title"/>
          </p:nvPr>
        </p:nvSpPr>
        <p:spPr>
          <a:xfrm>
            <a:off x="162186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6" type="title"/>
          </p:nvPr>
        </p:nvSpPr>
        <p:spPr>
          <a:xfrm>
            <a:off x="138496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cxnSp>
        <p:nvCxnSpPr>
          <p:cNvPr id="139" name="Google Shape;139;p25"/>
          <p:cNvCxnSpPr/>
          <p:nvPr/>
        </p:nvCxnSpPr>
        <p:spPr>
          <a:xfrm>
            <a:off x="3728230" y="5315401"/>
            <a:ext cx="2423100" cy="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140" name="Google Shape;140;p25"/>
          <p:cNvSpPr txBox="1"/>
          <p:nvPr>
            <p:ph idx="7" type="title"/>
          </p:nvPr>
        </p:nvSpPr>
        <p:spPr>
          <a:xfrm>
            <a:off x="3573867" y="5757600"/>
            <a:ext cx="7813500" cy="68193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1" name="Google Shape;141;p25"/>
          <p:cNvSpPr/>
          <p:nvPr>
            <p:ph idx="8" type="pic"/>
          </p:nvPr>
        </p:nvSpPr>
        <p:spPr>
          <a:xfrm>
            <a:off x="12123467" y="3149800"/>
            <a:ext cx="10743900" cy="9427200"/>
          </a:xfrm>
          <a:prstGeom prst="roundRect">
            <a:avLst>
              <a:gd fmla="val 297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8_Left_frame">
  <p:cSld name="CUSTOM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-78442" y="-85731"/>
            <a:ext cx="2138400" cy="14155200"/>
          </a:xfrm>
          <a:prstGeom prst="rect">
            <a:avLst/>
          </a:prstGeom>
          <a:solidFill>
            <a:srgbClr val="F7146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144" name="Google Shape;144;p26"/>
          <p:cNvPicPr preferRelativeResize="0"/>
          <p:nvPr/>
        </p:nvPicPr>
        <p:blipFill rotWithShape="1">
          <a:blip r:embed="rId2">
            <a:alphaModFix/>
          </a:blip>
          <a:srcRect b="0" l="0" r="51811" t="0"/>
          <a:stretch/>
        </p:blipFill>
        <p:spPr>
          <a:xfrm>
            <a:off x="388473" y="557589"/>
            <a:ext cx="1205035" cy="80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9_Left_frame_title">
  <p:cSld name="CUSTOM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-78442" y="-85731"/>
            <a:ext cx="2138400" cy="14155200"/>
          </a:xfrm>
          <a:prstGeom prst="rect">
            <a:avLst/>
          </a:prstGeom>
          <a:solidFill>
            <a:srgbClr val="F7146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147" name="Google Shape;147;p27"/>
          <p:cNvPicPr preferRelativeResize="0"/>
          <p:nvPr/>
        </p:nvPicPr>
        <p:blipFill rotWithShape="1">
          <a:blip r:embed="rId2">
            <a:alphaModFix/>
          </a:blip>
          <a:srcRect b="0" l="0" r="51811" t="0"/>
          <a:stretch/>
        </p:blipFill>
        <p:spPr>
          <a:xfrm>
            <a:off x="388473" y="557589"/>
            <a:ext cx="1205035" cy="8009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 txBox="1"/>
          <p:nvPr>
            <p:ph type="title"/>
          </p:nvPr>
        </p:nvSpPr>
        <p:spPr>
          <a:xfrm>
            <a:off x="2591615" y="1081154"/>
            <a:ext cx="18171300" cy="9567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100"/>
              <a:buFont typeface="Montserrat ExtraBold"/>
              <a:buNone/>
              <a:defRPr sz="5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cxnSp>
        <p:nvCxnSpPr>
          <p:cNvPr id="149" name="Google Shape;149;p27"/>
          <p:cNvCxnSpPr/>
          <p:nvPr/>
        </p:nvCxnSpPr>
        <p:spPr>
          <a:xfrm>
            <a:off x="2864434" y="2311227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0_Title_big_logo_pink">
  <p:cSld name="CUSTOM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2794933" y="8027067"/>
            <a:ext cx="10924800" cy="2881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2" name="Google Shape;152;p28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icone_wild_code_school.png" id="153" name="Google Shape;15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840088" y="-2635269"/>
            <a:ext cx="14970075" cy="10921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1_Title_big_logo_blue">
  <p:cSld name="CUSTOM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2794933" y="8027067"/>
            <a:ext cx="10924800" cy="2881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6" name="Google Shape;156;p29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icone_wild_code_school_blue.png" id="157" name="Google Shape;15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845809" y="-2707659"/>
            <a:ext cx="15091893" cy="11010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2_Title_big_card_blue">
  <p:cSld name="CUSTOM_1_1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2794933" y="8027067"/>
            <a:ext cx="10924800" cy="2881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0" name="Google Shape;160;p30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blue_card.png" id="161" name="Google Shape;16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46114" y="1353272"/>
            <a:ext cx="7833506" cy="10451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3_Breadcrumb_card_blue">
  <p:cSld name="TITLE_ONLY_2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31"/>
          <p:cNvCxnSpPr/>
          <p:nvPr/>
        </p:nvCxnSpPr>
        <p:spPr>
          <a:xfrm>
            <a:off x="1901106" y="1353253"/>
            <a:ext cx="21069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64" name="Google Shape;164;p31"/>
          <p:cNvSpPr/>
          <p:nvPr/>
        </p:nvSpPr>
        <p:spPr>
          <a:xfrm>
            <a:off x="7433613" y="1321503"/>
            <a:ext cx="1097550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31"/>
          <p:cNvSpPr txBox="1"/>
          <p:nvPr>
            <p:ph type="title"/>
          </p:nvPr>
        </p:nvSpPr>
        <p:spPr>
          <a:xfrm>
            <a:off x="65564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2" type="title"/>
          </p:nvPr>
        </p:nvSpPr>
        <p:spPr>
          <a:xfrm>
            <a:off x="91502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3" type="title"/>
          </p:nvPr>
        </p:nvSpPr>
        <p:spPr>
          <a:xfrm>
            <a:off x="11387533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4" type="title"/>
          </p:nvPr>
        </p:nvSpPr>
        <p:spPr>
          <a:xfrm>
            <a:off x="138496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69" name="Google Shape;169;p31"/>
          <p:cNvSpPr txBox="1"/>
          <p:nvPr>
            <p:ph idx="5" type="title"/>
          </p:nvPr>
        </p:nvSpPr>
        <p:spPr>
          <a:xfrm>
            <a:off x="162186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pic>
        <p:nvPicPr>
          <p:cNvPr descr="blue_card.png" id="170" name="Google Shape;170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re titre et photo">
  <p:cSld name="Autre titre et phot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4_Title_big_logo_green">
  <p:cSld name="CUSTOM_1_1_1_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2794933" y="8027067"/>
            <a:ext cx="10924800" cy="2881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3" name="Google Shape;173;p32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icone_wild_code_school_green.png" id="174" name="Google Shape;17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882191" y="-2542253"/>
            <a:ext cx="14823863" cy="108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5_Title_big_card_green">
  <p:cSld name="CUSTOM_1_1_1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2794933" y="8027067"/>
            <a:ext cx="10924800" cy="2881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7" name="Google Shape;177;p33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green_card.png" id="178" name="Google Shape;17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46114" y="1353272"/>
            <a:ext cx="7833506" cy="10451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6_Breadcrumb_card_green">
  <p:cSld name="TITLE_ONLY_2_1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34"/>
          <p:cNvCxnSpPr/>
          <p:nvPr/>
        </p:nvCxnSpPr>
        <p:spPr>
          <a:xfrm>
            <a:off x="1901106" y="1353253"/>
            <a:ext cx="21069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81" name="Google Shape;181;p34"/>
          <p:cNvSpPr/>
          <p:nvPr/>
        </p:nvSpPr>
        <p:spPr>
          <a:xfrm>
            <a:off x="7433613" y="1321503"/>
            <a:ext cx="1097550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34"/>
          <p:cNvSpPr txBox="1"/>
          <p:nvPr>
            <p:ph type="title"/>
          </p:nvPr>
        </p:nvSpPr>
        <p:spPr>
          <a:xfrm>
            <a:off x="65564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83" name="Google Shape;183;p34"/>
          <p:cNvSpPr txBox="1"/>
          <p:nvPr>
            <p:ph idx="2" type="title"/>
          </p:nvPr>
        </p:nvSpPr>
        <p:spPr>
          <a:xfrm>
            <a:off x="91502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84" name="Google Shape;184;p34"/>
          <p:cNvSpPr txBox="1"/>
          <p:nvPr>
            <p:ph idx="3" type="title"/>
          </p:nvPr>
        </p:nvSpPr>
        <p:spPr>
          <a:xfrm>
            <a:off x="11387533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85" name="Google Shape;185;p34"/>
          <p:cNvSpPr txBox="1"/>
          <p:nvPr>
            <p:ph idx="4" type="title"/>
          </p:nvPr>
        </p:nvSpPr>
        <p:spPr>
          <a:xfrm>
            <a:off x="138496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5" type="title"/>
          </p:nvPr>
        </p:nvSpPr>
        <p:spPr>
          <a:xfrm>
            <a:off x="162186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pic>
        <p:nvPicPr>
          <p:cNvPr descr="green_card.png" id="187" name="Google Shape;18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7_Title_big_logo_purple">
  <p:cSld name="CUSTOM_1_1_1_2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2794933" y="8027067"/>
            <a:ext cx="10924800" cy="2881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90" name="Google Shape;190;p35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icone_wild_code_school_purple.png" id="191" name="Google Shape;191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816761" y="-2580693"/>
            <a:ext cx="14970075" cy="10921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8_Title_big_card_purple">
  <p:cSld name="CUSTOM_1_1_1_1_1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2794933" y="8027067"/>
            <a:ext cx="10924800" cy="2881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purple_card.png" id="195" name="Google Shape;19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46114" y="1353272"/>
            <a:ext cx="7833506" cy="10451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19_Breadcrumb_card_purple">
  <p:cSld name="TITLE_ONLY_2_1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37"/>
          <p:cNvCxnSpPr/>
          <p:nvPr/>
        </p:nvCxnSpPr>
        <p:spPr>
          <a:xfrm>
            <a:off x="1901106" y="1353253"/>
            <a:ext cx="21069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98" name="Google Shape;198;p37"/>
          <p:cNvSpPr/>
          <p:nvPr/>
        </p:nvSpPr>
        <p:spPr>
          <a:xfrm>
            <a:off x="7433613" y="1321503"/>
            <a:ext cx="1097550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37"/>
          <p:cNvSpPr txBox="1"/>
          <p:nvPr>
            <p:ph type="title"/>
          </p:nvPr>
        </p:nvSpPr>
        <p:spPr>
          <a:xfrm>
            <a:off x="65564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00" name="Google Shape;200;p37"/>
          <p:cNvSpPr txBox="1"/>
          <p:nvPr>
            <p:ph idx="2" type="title"/>
          </p:nvPr>
        </p:nvSpPr>
        <p:spPr>
          <a:xfrm>
            <a:off x="91502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3" type="title"/>
          </p:nvPr>
        </p:nvSpPr>
        <p:spPr>
          <a:xfrm>
            <a:off x="11387533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4" type="title"/>
          </p:nvPr>
        </p:nvSpPr>
        <p:spPr>
          <a:xfrm>
            <a:off x="138496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5" type="title"/>
          </p:nvPr>
        </p:nvSpPr>
        <p:spPr>
          <a:xfrm>
            <a:off x="162186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pic>
        <p:nvPicPr>
          <p:cNvPr descr="purple_card.png" id="204" name="Google Shape;20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20_Title_big_logo_black">
  <p:cSld name="CUSTOM_1_1_1_2_1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45800" y="-2707732"/>
            <a:ext cx="15146214" cy="1113039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8"/>
          <p:cNvSpPr txBox="1"/>
          <p:nvPr>
            <p:ph type="title"/>
          </p:nvPr>
        </p:nvSpPr>
        <p:spPr>
          <a:xfrm>
            <a:off x="2794933" y="8027067"/>
            <a:ext cx="10924800" cy="2881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08" name="Google Shape;208;p38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21_Title_big_card_black">
  <p:cSld name="CUSTOM_1_1_1_1_1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2794933" y="8027067"/>
            <a:ext cx="10924800" cy="28815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211" name="Google Shape;211;p39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black_card.png" id="212" name="Google Shape;21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46114" y="1353272"/>
            <a:ext cx="7833506" cy="10451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22_Breadcrumb_card_black">
  <p:cSld name="TITLE_ONLY_2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Google Shape;214;p40"/>
          <p:cNvCxnSpPr/>
          <p:nvPr/>
        </p:nvCxnSpPr>
        <p:spPr>
          <a:xfrm>
            <a:off x="1901106" y="1353253"/>
            <a:ext cx="21069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15" name="Google Shape;215;p40"/>
          <p:cNvSpPr/>
          <p:nvPr/>
        </p:nvSpPr>
        <p:spPr>
          <a:xfrm>
            <a:off x="7433613" y="1321503"/>
            <a:ext cx="1097550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40"/>
          <p:cNvSpPr txBox="1"/>
          <p:nvPr>
            <p:ph type="title"/>
          </p:nvPr>
        </p:nvSpPr>
        <p:spPr>
          <a:xfrm>
            <a:off x="65564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17" name="Google Shape;217;p40"/>
          <p:cNvSpPr txBox="1"/>
          <p:nvPr>
            <p:ph idx="2" type="title"/>
          </p:nvPr>
        </p:nvSpPr>
        <p:spPr>
          <a:xfrm>
            <a:off x="91502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18" name="Google Shape;218;p40"/>
          <p:cNvSpPr txBox="1"/>
          <p:nvPr>
            <p:ph idx="3" type="title"/>
          </p:nvPr>
        </p:nvSpPr>
        <p:spPr>
          <a:xfrm>
            <a:off x="11387533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19" name="Google Shape;219;p40"/>
          <p:cNvSpPr txBox="1"/>
          <p:nvPr>
            <p:ph idx="4" type="title"/>
          </p:nvPr>
        </p:nvSpPr>
        <p:spPr>
          <a:xfrm>
            <a:off x="13849600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sp>
        <p:nvSpPr>
          <p:cNvPr id="220" name="Google Shape;220;p40"/>
          <p:cNvSpPr txBox="1"/>
          <p:nvPr>
            <p:ph idx="5" type="title"/>
          </p:nvPr>
        </p:nvSpPr>
        <p:spPr>
          <a:xfrm>
            <a:off x="16218667" y="50400"/>
            <a:ext cx="2852100" cy="1791900"/>
          </a:xfrm>
          <a:prstGeom prst="rect">
            <a:avLst/>
          </a:prstGeom>
        </p:spPr>
        <p:txBody>
          <a:bodyPr anchorCtr="0" anchor="ctr" bIns="243800" lIns="243800" spcFirstLastPara="1" rIns="243800" wrap="square" tIns="2438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/>
        </p:txBody>
      </p:sp>
      <p:pic>
        <p:nvPicPr>
          <p:cNvPr descr="black_card.png" id="221" name="Google Shape;22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5">
  <p:cSld name="TITLE_1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  <a:defRPr b="1" sz="3700"/>
            </a:lvl1pPr>
            <a:lvl2pPr indent="-361950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  <a:defRPr/>
            </a:lvl2pPr>
            <a:lvl3pPr indent="-361950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■"/>
              <a:defRPr/>
            </a:lvl3pPr>
            <a:lvl4pPr indent="-361950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  <a:defRPr/>
            </a:lvl4pPr>
            <a:lvl5pPr indent="-361950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  <a:defRPr/>
            </a:lvl5pPr>
            <a:lvl6pPr indent="-361950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■"/>
              <a:defRPr/>
            </a:lvl6pPr>
            <a:lvl7pPr indent="-361950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  <a:defRPr/>
            </a:lvl7pPr>
            <a:lvl8pPr indent="-361950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  <a:defRPr/>
            </a:lvl8pPr>
            <a:lvl9pPr indent="-361950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■"/>
              <a:defRPr/>
            </a:lvl9pPr>
          </a:lstStyle>
          <a:p/>
        </p:txBody>
      </p:sp>
      <p:sp>
        <p:nvSpPr>
          <p:cNvPr id="224" name="Google Shape;224;p41"/>
          <p:cNvSpPr txBox="1"/>
          <p:nvPr>
            <p:ph type="title"/>
          </p:nvPr>
        </p:nvSpPr>
        <p:spPr>
          <a:xfrm>
            <a:off x="1206496" y="2574991"/>
            <a:ext cx="21971100" cy="4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0"/>
              <a:buFont typeface="Helvetica Neue"/>
              <a:buNone/>
              <a:defRPr sz="117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/>
        </p:txBody>
      </p:sp>
      <p:sp>
        <p:nvSpPr>
          <p:cNvPr id="225" name="Google Shape;225;p41"/>
          <p:cNvSpPr txBox="1"/>
          <p:nvPr>
            <p:ph idx="2" type="body"/>
          </p:nvPr>
        </p:nvSpPr>
        <p:spPr>
          <a:xfrm>
            <a:off x="1201342" y="7223190"/>
            <a:ext cx="21971100" cy="19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b="1" sz="5600"/>
            </a:lvl5pPr>
            <a:lvl6pPr indent="-361950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■"/>
              <a:defRPr/>
            </a:lvl6pPr>
            <a:lvl7pPr indent="-361950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  <a:defRPr/>
            </a:lvl7pPr>
            <a:lvl8pPr indent="-361950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  <a:defRPr/>
            </a:lvl8pPr>
            <a:lvl9pPr indent="-361950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100"/>
              <a:buChar char="■"/>
              <a:defRPr/>
            </a:lvl9pPr>
          </a:lstStyle>
          <a:p/>
        </p:txBody>
      </p:sp>
      <p:sp>
        <p:nvSpPr>
          <p:cNvPr id="226" name="Google Shape;226;p41"/>
          <p:cNvSpPr txBox="1"/>
          <p:nvPr>
            <p:ph idx="12" type="sldNum"/>
          </p:nvPr>
        </p:nvSpPr>
        <p:spPr>
          <a:xfrm>
            <a:off x="12001499" y="13080999"/>
            <a:ext cx="368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37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ement">
  <p:cSld name="Titre seulem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dre du jour">
  <p:cSld name="Ordre du jou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indent="-533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Char char="●"/>
              <a:defRPr sz="4800">
                <a:solidFill>
                  <a:schemeClr val="dk2"/>
                </a:solidFill>
              </a:defRPr>
            </a:lvl1pPr>
            <a:lvl2pPr indent="-463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2pPr>
            <a:lvl3pPr indent="-463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3pPr>
            <a:lvl4pPr indent="-463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4pPr>
            <a:lvl5pPr indent="-463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5pPr>
            <a:lvl6pPr indent="-463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6pPr>
            <a:lvl7pPr indent="-463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7pPr>
            <a:lvl8pPr indent="-463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○"/>
              <a:defRPr sz="3700">
                <a:solidFill>
                  <a:schemeClr val="dk2"/>
                </a:solidFill>
              </a:defRPr>
            </a:lvl8pPr>
            <a:lvl9pPr indent="-463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■"/>
              <a:defRPr sz="37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s://slack.com/intl/fr-fr/downloads/windows" TargetMode="External"/><Relationship Id="rId5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hyperlink" Target="https://slack.com/intl/fr-fr/download" TargetMode="External"/><Relationship Id="rId5" Type="http://schemas.openxmlformats.org/officeDocument/2006/relationships/hyperlink" Target="https://slack.com/intl/fr-fr/downloads/windows" TargetMode="External"/><Relationship Id="rId6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github.com/" TargetMode="External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www.gns3.com/software/download" TargetMode="External"/><Relationship Id="rId5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hyperlink" Target="https://www.virtualbox.org" TargetMode="External"/><Relationship Id="rId5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hyperlink" Target="https://www.vmware.com/fr/products/workstation-pro.html" TargetMode="External"/><Relationship Id="rId5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hyperlink" Target="https://mobaxterm.mobatek.net/" TargetMode="External"/><Relationship Id="rId5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hyperlink" Target="https://ubuntu.com/download" TargetMode="External"/><Relationship Id="rId5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hyperlink" Target="https://code.visualstudio.com/" TargetMode="External"/><Relationship Id="rId5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hyperlink" Target="https://obsidian.md/" TargetMode="External"/><Relationship Id="rId5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3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librespeed.org" TargetMode="External"/><Relationship Id="rId5" Type="http://schemas.openxmlformats.org/officeDocument/2006/relationships/image" Target="../media/image4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odyssey.wildcodeschool.com/" TargetMode="External"/><Relationship Id="rId5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_yellow.png" id="231" name="Google Shape;23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6887" y="-2593755"/>
            <a:ext cx="14969876" cy="1092160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2"/>
          <p:cNvSpPr txBox="1"/>
          <p:nvPr/>
        </p:nvSpPr>
        <p:spPr>
          <a:xfrm>
            <a:off x="2933027" y="2977000"/>
            <a:ext cx="10786200" cy="25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7800">
                <a:latin typeface="Montserrat ExtraBold"/>
                <a:ea typeface="Montserrat ExtraBold"/>
                <a:cs typeface="Montserrat ExtraBold"/>
                <a:sym typeface="Montserrat ExtraBold"/>
              </a:rPr>
              <a:t>Les outils de la formation TSSR</a:t>
            </a:r>
            <a:endParaRPr sz="1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3" name="Google Shape;233;p42"/>
          <p:cNvSpPr txBox="1"/>
          <p:nvPr/>
        </p:nvSpPr>
        <p:spPr>
          <a:xfrm>
            <a:off x="2982037" y="5850839"/>
            <a:ext cx="90315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799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100"/>
              <a:buFont typeface="Roboto"/>
              <a:buNone/>
            </a:pPr>
            <a:r>
              <a:rPr lang="en-US" sz="2800">
                <a:solidFill>
                  <a:srgbClr val="15213F"/>
                </a:solidFill>
                <a:latin typeface="Montserrat"/>
                <a:ea typeface="Montserrat"/>
                <a:cs typeface="Montserrat"/>
                <a:sym typeface="Montserrat"/>
              </a:rPr>
              <a:t>Assurons que les outils de base sont fonctionnels</a:t>
            </a:r>
            <a:endParaRPr sz="5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348" name="Google Shape;34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p51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0" name="Google Shape;350;p51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 chat officiel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51" name="Google Shape;351;p51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Accès à une communauté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2" name="Google Shape;352;p51"/>
          <p:cNvSpPr/>
          <p:nvPr/>
        </p:nvSpPr>
        <p:spPr>
          <a:xfrm>
            <a:off x="5790275" y="8119575"/>
            <a:ext cx="171801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9980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000"/>
              <a:buFont typeface="Roboto Slab"/>
              <a:buNone/>
            </a:pPr>
            <a:r>
              <a:rPr b="1" lang="en-US" sz="5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Slack</a:t>
            </a:r>
            <a:endParaRPr b="1" i="0" sz="500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3" name="Google Shape;353;p51"/>
          <p:cNvSpPr/>
          <p:nvPr/>
        </p:nvSpPr>
        <p:spPr>
          <a:xfrm>
            <a:off x="5790275" y="9352875"/>
            <a:ext cx="1732710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Slack est l’outil de communication utilisé par ton formateur. Reste toujours disponible sur Slack pendant les heures de formation ( 9h-12h30 &amp; 14h-17h30 )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54" name="Google Shape;354;p51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55" name="Google Shape;355;p51"/>
          <p:cNvSpPr txBox="1"/>
          <p:nvPr/>
        </p:nvSpPr>
        <p:spPr>
          <a:xfrm>
            <a:off x="11694163" y="735775"/>
            <a:ext cx="38340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génériques</a:t>
            </a:r>
            <a:endParaRPr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56" name="Google Shape;356;p5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01975" y="3803525"/>
            <a:ext cx="8156700" cy="3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1"/>
          <p:cNvSpPr txBox="1"/>
          <p:nvPr/>
        </p:nvSpPr>
        <p:spPr>
          <a:xfrm>
            <a:off x="7336025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Ordinateur &amp; prérequis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8" name="Google Shape;358;p51"/>
          <p:cNvSpPr/>
          <p:nvPr/>
        </p:nvSpPr>
        <p:spPr>
          <a:xfrm>
            <a:off x="13062383" y="1321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9" name="Google Shape;359;p51"/>
          <p:cNvSpPr txBox="1"/>
          <p:nvPr/>
        </p:nvSpPr>
        <p:spPr>
          <a:xfrm>
            <a:off x="16052300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du TSSR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364" name="Google Shape;36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5" name="Google Shape;365;p5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6" name="Google Shape;366;p52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 chat officiel (suite)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7" name="Google Shape;367;p52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Accès à une communauté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8" name="Google Shape;368;p52"/>
          <p:cNvSpPr/>
          <p:nvPr/>
        </p:nvSpPr>
        <p:spPr>
          <a:xfrm>
            <a:off x="5564425" y="6180725"/>
            <a:ext cx="17553000" cy="6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Tu peux télécharger Slack ici</a:t>
            </a:r>
            <a:endParaRPr sz="5000">
              <a:solidFill>
                <a:srgbClr val="3B424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5000"/>
              <a:buFont typeface="Proxima Nova"/>
              <a:buChar char="-"/>
            </a:pPr>
            <a:r>
              <a:rPr lang="en-US" sz="5000">
                <a:solidFill>
                  <a:srgbClr val="3B424E"/>
                </a:solidFill>
                <a:latin typeface="Proxima Nova"/>
                <a:ea typeface="Proxima Nova"/>
                <a:cs typeface="Proxima Nova"/>
                <a:sym typeface="Proxima Nova"/>
              </a:rPr>
              <a:t>Créer-toi un compte slack (avec ton identifiant Odyssey)</a:t>
            </a:r>
            <a:endParaRPr sz="5000">
              <a:solidFill>
                <a:srgbClr val="3B424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5000"/>
              <a:buFont typeface="Proxima Nova"/>
              <a:buChar char="-"/>
            </a:pPr>
            <a:r>
              <a:rPr lang="en-US" sz="5000">
                <a:solidFill>
                  <a:srgbClr val="3B424E"/>
                </a:solidFill>
                <a:latin typeface="Proxima Nova"/>
                <a:ea typeface="Proxima Nova"/>
                <a:cs typeface="Proxima Nova"/>
                <a:sym typeface="Proxima Nova"/>
              </a:rPr>
              <a:t>Connecte-toi sur </a:t>
            </a:r>
            <a:r>
              <a:rPr lang="en-US" sz="5000">
                <a:solidFill>
                  <a:srgbClr val="F7146B"/>
                </a:solidFill>
                <a:latin typeface="Proxima Nova"/>
                <a:ea typeface="Proxima Nova"/>
                <a:cs typeface="Proxima Nova"/>
                <a:sym typeface="Proxima Nova"/>
              </a:rPr>
              <a:t>Wild 4Ever</a:t>
            </a:r>
            <a:endParaRPr sz="5000">
              <a:solidFill>
                <a:srgbClr val="F7146B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76C6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3B424E"/>
                </a:solidFill>
                <a:latin typeface="Proxima Nova"/>
                <a:ea typeface="Proxima Nova"/>
                <a:cs typeface="Proxima Nova"/>
                <a:sym typeface="Proxima Nova"/>
              </a:rPr>
              <a:t>Si tu n’as pas les notifications Slack, installe l’application Slack au lieu de l’utiliser directement dans ton navigateur.</a:t>
            </a:r>
            <a:endParaRPr sz="5000">
              <a:solidFill>
                <a:srgbClr val="3B424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3B424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3B424E"/>
                </a:solidFill>
                <a:latin typeface="Proxima Nova"/>
                <a:ea typeface="Proxima Nova"/>
                <a:cs typeface="Proxima Nova"/>
                <a:sym typeface="Proxima Nova"/>
              </a:rPr>
              <a:t>Ton nom visible sur Slack doit être sous la forme :</a:t>
            </a:r>
            <a:endParaRPr sz="5000">
              <a:solidFill>
                <a:srgbClr val="3B424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3B424E"/>
                </a:solidFill>
                <a:latin typeface="Proxima Nova"/>
                <a:ea typeface="Proxima Nova"/>
                <a:cs typeface="Proxima Nova"/>
                <a:sym typeface="Proxima Nova"/>
              </a:rPr>
              <a:t>[</a:t>
            </a:r>
            <a:r>
              <a:rPr b="1" lang="en-US" sz="5000">
                <a:solidFill>
                  <a:srgbClr val="3B424E"/>
                </a:solidFill>
                <a:latin typeface="Proxima Nova"/>
                <a:ea typeface="Proxima Nova"/>
                <a:cs typeface="Proxima Nova"/>
                <a:sym typeface="Proxima Nova"/>
              </a:rPr>
              <a:t>&lt;Date&gt;</a:t>
            </a:r>
            <a:r>
              <a:rPr lang="en-US" sz="5000">
                <a:solidFill>
                  <a:srgbClr val="3B424E"/>
                </a:solidFill>
                <a:latin typeface="Proxima Nova"/>
                <a:ea typeface="Proxima Nova"/>
                <a:cs typeface="Proxima Nova"/>
                <a:sym typeface="Proxima Nova"/>
              </a:rPr>
              <a:t> &lt;campus&gt; - TSSR] </a:t>
            </a:r>
            <a:r>
              <a:rPr b="1" lang="en-US" sz="5000">
                <a:solidFill>
                  <a:srgbClr val="3B424E"/>
                </a:solidFill>
                <a:latin typeface="Proxima Nova"/>
                <a:ea typeface="Proxima Nova"/>
                <a:cs typeface="Proxima Nova"/>
                <a:sym typeface="Proxima Nova"/>
              </a:rPr>
              <a:t>&lt;Prenom&gt; &lt;Nom&gt;</a:t>
            </a:r>
            <a:endParaRPr b="1" sz="5000">
              <a:solidFill>
                <a:srgbClr val="3B424E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3B424E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69" name="Google Shape;369;p52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70" name="Google Shape;370;p52"/>
          <p:cNvSpPr txBox="1"/>
          <p:nvPr/>
        </p:nvSpPr>
        <p:spPr>
          <a:xfrm>
            <a:off x="11694163" y="735775"/>
            <a:ext cx="38340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génériques</a:t>
            </a:r>
            <a:endParaRPr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71" name="Google Shape;371;p52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50525" y="2857625"/>
            <a:ext cx="8156700" cy="3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2"/>
          <p:cNvSpPr txBox="1"/>
          <p:nvPr/>
        </p:nvSpPr>
        <p:spPr>
          <a:xfrm>
            <a:off x="7336025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Ordinateur &amp; prérequis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3" name="Google Shape;373;p52"/>
          <p:cNvSpPr/>
          <p:nvPr/>
        </p:nvSpPr>
        <p:spPr>
          <a:xfrm>
            <a:off x="13062383" y="1321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4" name="Google Shape;374;p52"/>
          <p:cNvSpPr txBox="1"/>
          <p:nvPr/>
        </p:nvSpPr>
        <p:spPr>
          <a:xfrm>
            <a:off x="16052300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du TSSR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379" name="Google Shape;37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p53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1" name="Google Shape;381;p53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Partager ton travail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2" name="Google Shape;382;p53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Pour plus de confort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3" name="Google Shape;383;p53"/>
          <p:cNvSpPr/>
          <p:nvPr/>
        </p:nvSpPr>
        <p:spPr>
          <a:xfrm>
            <a:off x="5761938" y="4472775"/>
            <a:ext cx="9116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9980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000"/>
              <a:buFont typeface="Roboto Slab"/>
              <a:buNone/>
            </a:pPr>
            <a:r>
              <a:rPr b="1" lang="en-US" sz="5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Github</a:t>
            </a:r>
            <a:endParaRPr b="1" i="0" sz="500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4" name="Google Shape;384;p53"/>
          <p:cNvSpPr/>
          <p:nvPr/>
        </p:nvSpPr>
        <p:spPr>
          <a:xfrm>
            <a:off x="6204025" y="5954550"/>
            <a:ext cx="8833200" cy="7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Github te permettra de partager ton travail (quêtes, projets, …) avec les autres élèves de ta formation.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Créer toi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un compte Github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t/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t/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85" name="Google Shape;385;p53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86" name="Google Shape;386;p53"/>
          <p:cNvSpPr txBox="1"/>
          <p:nvPr/>
        </p:nvSpPr>
        <p:spPr>
          <a:xfrm>
            <a:off x="11694163" y="735775"/>
            <a:ext cx="38340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génériques</a:t>
            </a:r>
            <a:endParaRPr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87" name="Google Shape;38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84645" y="2725250"/>
            <a:ext cx="5949850" cy="59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3"/>
          <p:cNvSpPr txBox="1"/>
          <p:nvPr/>
        </p:nvSpPr>
        <p:spPr>
          <a:xfrm>
            <a:off x="7336025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Ordinateur &amp; prérequis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9" name="Google Shape;389;p53"/>
          <p:cNvSpPr/>
          <p:nvPr/>
        </p:nvSpPr>
        <p:spPr>
          <a:xfrm>
            <a:off x="13062383" y="1321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0" name="Google Shape;390;p53"/>
          <p:cNvSpPr txBox="1"/>
          <p:nvPr/>
        </p:nvSpPr>
        <p:spPr>
          <a:xfrm>
            <a:off x="16052300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du TSSR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OUTILS DU  </a:t>
            </a:r>
            <a:r>
              <a:rPr lang="en-US">
                <a:solidFill>
                  <a:srgbClr val="46ECA4"/>
                </a:solidFill>
              </a:rPr>
              <a:t>TSSR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400" name="Google Shape;40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5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02" name="Google Shape;402;p55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Labs réseaux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03" name="Google Shape;403;p55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Simulation de réseaux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4" name="Google Shape;404;p55"/>
          <p:cNvSpPr/>
          <p:nvPr/>
        </p:nvSpPr>
        <p:spPr>
          <a:xfrm>
            <a:off x="5591976" y="2906650"/>
            <a:ext cx="9116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9980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000"/>
              <a:buFont typeface="Roboto Slab"/>
              <a:buNone/>
            </a:pPr>
            <a:r>
              <a:rPr b="1" lang="en-US" sz="5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GNS3</a:t>
            </a:r>
            <a:endParaRPr b="1" i="0" sz="500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Google Shape;405;p55"/>
          <p:cNvSpPr/>
          <p:nvPr/>
        </p:nvSpPr>
        <p:spPr>
          <a:xfrm>
            <a:off x="5978158" y="3722844"/>
            <a:ext cx="8833200" cy="22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Pour nos labs, nous allons utiliser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GNS3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Il est </a:t>
            </a:r>
            <a:r>
              <a:rPr b="1"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recommandé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 de le manipuler sous </a:t>
            </a:r>
            <a:r>
              <a:rPr b="1"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GNU/Linux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t/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t/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6" name="Google Shape;406;p55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07" name="Google Shape;407;p55"/>
          <p:cNvSpPr txBox="1"/>
          <p:nvPr/>
        </p:nvSpPr>
        <p:spPr>
          <a:xfrm>
            <a:off x="11694163" y="735775"/>
            <a:ext cx="38340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génériques</a:t>
            </a:r>
            <a:endParaRPr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8" name="Google Shape;408;p55"/>
          <p:cNvSpPr/>
          <p:nvPr/>
        </p:nvSpPr>
        <p:spPr>
          <a:xfrm>
            <a:off x="17543433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09" name="Google Shape;40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52024" y="3032900"/>
            <a:ext cx="6252951" cy="7220428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5"/>
          <p:cNvSpPr txBox="1"/>
          <p:nvPr/>
        </p:nvSpPr>
        <p:spPr>
          <a:xfrm>
            <a:off x="7336025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Ordinateur &amp; prérequis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1" name="Google Shape;411;p55"/>
          <p:cNvSpPr txBox="1"/>
          <p:nvPr/>
        </p:nvSpPr>
        <p:spPr>
          <a:xfrm>
            <a:off x="16052300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du TSSR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416" name="Google Shape;41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Google Shape;417;p56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8" name="Google Shape;418;p56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Virtualisation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19" name="Google Shape;419;p56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L’outil de base pour commencer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0" name="Google Shape;420;p56"/>
          <p:cNvSpPr/>
          <p:nvPr/>
        </p:nvSpPr>
        <p:spPr>
          <a:xfrm>
            <a:off x="5591976" y="2906650"/>
            <a:ext cx="9116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9980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000"/>
              <a:buFont typeface="Roboto Slab"/>
              <a:buNone/>
            </a:pPr>
            <a:r>
              <a:rPr b="1" lang="en-US" sz="5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Virtualbox</a:t>
            </a:r>
            <a:endParaRPr b="1" i="0" sz="500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1" name="Google Shape;421;p56"/>
          <p:cNvSpPr/>
          <p:nvPr/>
        </p:nvSpPr>
        <p:spPr>
          <a:xfrm>
            <a:off x="5978158" y="3722844"/>
            <a:ext cx="8833200" cy="22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Pour la création de machines virtuelles.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Tu peux le télécharger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ici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22" name="Google Shape;422;p56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23" name="Google Shape;423;p56"/>
          <p:cNvSpPr txBox="1"/>
          <p:nvPr/>
        </p:nvSpPr>
        <p:spPr>
          <a:xfrm>
            <a:off x="11694163" y="735775"/>
            <a:ext cx="38340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génériques</a:t>
            </a:r>
            <a:endParaRPr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4" name="Google Shape;424;p56"/>
          <p:cNvSpPr/>
          <p:nvPr/>
        </p:nvSpPr>
        <p:spPr>
          <a:xfrm>
            <a:off x="17543433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25" name="Google Shape;425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49975" y="2659425"/>
            <a:ext cx="8220425" cy="6165307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6"/>
          <p:cNvSpPr txBox="1"/>
          <p:nvPr/>
        </p:nvSpPr>
        <p:spPr>
          <a:xfrm>
            <a:off x="7336025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Ordinateur &amp; prérequis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7" name="Google Shape;427;p56"/>
          <p:cNvSpPr txBox="1"/>
          <p:nvPr/>
        </p:nvSpPr>
        <p:spPr>
          <a:xfrm>
            <a:off x="16052300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du TSSR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432" name="Google Shape;43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3" name="Google Shape;433;p57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34" name="Google Shape;434;p57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Virtualisation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35" name="Google Shape;435;p57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 outil plus avancé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6" name="Google Shape;436;p57"/>
          <p:cNvSpPr/>
          <p:nvPr/>
        </p:nvSpPr>
        <p:spPr>
          <a:xfrm>
            <a:off x="5591976" y="2906650"/>
            <a:ext cx="9116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9980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000"/>
              <a:buFont typeface="Roboto Slab"/>
              <a:buNone/>
            </a:pPr>
            <a:r>
              <a:rPr b="1" lang="en-US" sz="5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Vmware Workstation </a:t>
            </a:r>
            <a:r>
              <a:rPr b="1" lang="en-US" sz="5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Pro</a:t>
            </a:r>
            <a:endParaRPr b="1" i="0" sz="500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7" name="Google Shape;437;p57"/>
          <p:cNvSpPr/>
          <p:nvPr/>
        </p:nvSpPr>
        <p:spPr>
          <a:xfrm>
            <a:off x="5978150" y="4147649"/>
            <a:ext cx="8833200" cy="7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Pour la création de machines virtuelles.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Tu peux le télécharger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ici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38" name="Google Shape;438;p57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39" name="Google Shape;439;p57"/>
          <p:cNvSpPr txBox="1"/>
          <p:nvPr/>
        </p:nvSpPr>
        <p:spPr>
          <a:xfrm>
            <a:off x="11694163" y="735775"/>
            <a:ext cx="38340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génériques</a:t>
            </a:r>
            <a:endParaRPr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0" name="Google Shape;440;p57"/>
          <p:cNvSpPr/>
          <p:nvPr/>
        </p:nvSpPr>
        <p:spPr>
          <a:xfrm>
            <a:off x="17543433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" name="Google Shape;441;p57"/>
          <p:cNvSpPr txBox="1"/>
          <p:nvPr/>
        </p:nvSpPr>
        <p:spPr>
          <a:xfrm>
            <a:off x="7336025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Ordinateur &amp; prérequis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2" name="Google Shape;442;p57"/>
          <p:cNvSpPr txBox="1"/>
          <p:nvPr/>
        </p:nvSpPr>
        <p:spPr>
          <a:xfrm>
            <a:off x="16052300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du TSSR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43" name="Google Shape;443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28175" y="3336386"/>
            <a:ext cx="6779500" cy="67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448" name="Google Shape;44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9" name="Google Shape;449;p58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0" name="Google Shape;450;p58"/>
          <p:cNvSpPr txBox="1"/>
          <p:nvPr/>
        </p:nvSpPr>
        <p:spPr>
          <a:xfrm>
            <a:off x="946900" y="2610425"/>
            <a:ext cx="160407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Un autre terminal sous Windows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1" name="Google Shape;451;p58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Pour les Windosiens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2" name="Google Shape;452;p58"/>
          <p:cNvSpPr/>
          <p:nvPr/>
        </p:nvSpPr>
        <p:spPr>
          <a:xfrm>
            <a:off x="5591975" y="6082155"/>
            <a:ext cx="911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9980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000"/>
              <a:buFont typeface="Roboto Slab"/>
              <a:buNone/>
            </a:pPr>
            <a:r>
              <a:rPr b="1" lang="en-US" sz="5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MobaXterm</a:t>
            </a:r>
            <a:endParaRPr b="1" i="0" sz="500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3" name="Google Shape;453;p58"/>
          <p:cNvSpPr/>
          <p:nvPr/>
        </p:nvSpPr>
        <p:spPr>
          <a:xfrm>
            <a:off x="5978150" y="7675925"/>
            <a:ext cx="8833200" cy="3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Permet aux utilisateurs sous Windows d’avoir un terminal Linux.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Tu peux le 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télécharger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ici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54" name="Google Shape;454;p58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55" name="Google Shape;455;p58"/>
          <p:cNvSpPr txBox="1"/>
          <p:nvPr/>
        </p:nvSpPr>
        <p:spPr>
          <a:xfrm>
            <a:off x="11694163" y="735775"/>
            <a:ext cx="38340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génériques</a:t>
            </a:r>
            <a:endParaRPr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56" name="Google Shape;456;p58"/>
          <p:cNvSpPr/>
          <p:nvPr/>
        </p:nvSpPr>
        <p:spPr>
          <a:xfrm>
            <a:off x="17543433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7" name="Google Shape;457;p58"/>
          <p:cNvSpPr txBox="1"/>
          <p:nvPr/>
        </p:nvSpPr>
        <p:spPr>
          <a:xfrm>
            <a:off x="7336025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Ordinateur &amp; prérequis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58" name="Google Shape;458;p58"/>
          <p:cNvSpPr txBox="1"/>
          <p:nvPr/>
        </p:nvSpPr>
        <p:spPr>
          <a:xfrm>
            <a:off x="16052300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du TSSR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59" name="Google Shape;45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63750" y="3634925"/>
            <a:ext cx="6048375" cy="60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464" name="Google Shape;46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5" name="Google Shape;465;p59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6" name="Google Shape;466;p59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 en 1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7" name="Google Shape;467;p59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Pour plus de confort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8" name="Google Shape;468;p59"/>
          <p:cNvSpPr/>
          <p:nvPr/>
        </p:nvSpPr>
        <p:spPr>
          <a:xfrm>
            <a:off x="5496626" y="5596900"/>
            <a:ext cx="9116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9980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000"/>
              <a:buFont typeface="Roboto Slab"/>
              <a:buNone/>
            </a:pPr>
            <a:r>
              <a:rPr b="1" lang="en-US" sz="5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Double boot (optionnel)</a:t>
            </a:r>
            <a:endParaRPr b="1" i="0" sz="500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9" name="Google Shape;469;p59"/>
          <p:cNvSpPr/>
          <p:nvPr/>
        </p:nvSpPr>
        <p:spPr>
          <a:xfrm>
            <a:off x="6019200" y="6905450"/>
            <a:ext cx="10386600" cy="59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Si tu ne dispose pas d’un ordinateur sous Linux, il 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t'est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recommandé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 d’i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nstaller une distribution en double-boot,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Ubuntu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t/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t/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70" name="Google Shape;470;p59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71" name="Google Shape;471;p59"/>
          <p:cNvSpPr txBox="1"/>
          <p:nvPr/>
        </p:nvSpPr>
        <p:spPr>
          <a:xfrm>
            <a:off x="11694163" y="735775"/>
            <a:ext cx="38340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génériques</a:t>
            </a:r>
            <a:endParaRPr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2" name="Google Shape;472;p59"/>
          <p:cNvSpPr/>
          <p:nvPr/>
        </p:nvSpPr>
        <p:spPr>
          <a:xfrm>
            <a:off x="17543433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73" name="Google Shape;47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13025" y="1567775"/>
            <a:ext cx="7655249" cy="7604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9"/>
          <p:cNvSpPr txBox="1"/>
          <p:nvPr/>
        </p:nvSpPr>
        <p:spPr>
          <a:xfrm>
            <a:off x="16052300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du TSSR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5" name="Google Shape;475;p59"/>
          <p:cNvSpPr txBox="1"/>
          <p:nvPr/>
        </p:nvSpPr>
        <p:spPr>
          <a:xfrm>
            <a:off x="7336025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Ordinateur &amp; prérequis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480" name="Google Shape;48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" name="Google Shape;481;p60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2" name="Google Shape;482;p60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Un outil de script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83" name="Google Shape;483;p60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 pour tous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4" name="Google Shape;484;p60"/>
          <p:cNvSpPr/>
          <p:nvPr/>
        </p:nvSpPr>
        <p:spPr>
          <a:xfrm>
            <a:off x="5591975" y="5790274"/>
            <a:ext cx="9116400" cy="12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9980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000"/>
              <a:buFont typeface="Roboto Slab"/>
              <a:buNone/>
            </a:pPr>
            <a:r>
              <a:rPr b="1" lang="en-US" sz="5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VSCode (optionnel)</a:t>
            </a:r>
            <a:endParaRPr b="1" i="0" sz="500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5" name="Google Shape;485;p60"/>
          <p:cNvSpPr/>
          <p:nvPr/>
        </p:nvSpPr>
        <p:spPr>
          <a:xfrm>
            <a:off x="5978150" y="7248125"/>
            <a:ext cx="9383400" cy="44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VSCode est un 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éditeur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 de code multi-plateforme.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Tu peux le télécharger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ici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86" name="Google Shape;486;p60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87" name="Google Shape;487;p60"/>
          <p:cNvSpPr txBox="1"/>
          <p:nvPr/>
        </p:nvSpPr>
        <p:spPr>
          <a:xfrm>
            <a:off x="11694163" y="735775"/>
            <a:ext cx="38340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génériques</a:t>
            </a:r>
            <a:endParaRPr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8" name="Google Shape;488;p60"/>
          <p:cNvSpPr/>
          <p:nvPr/>
        </p:nvSpPr>
        <p:spPr>
          <a:xfrm>
            <a:off x="17543433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9" name="Google Shape;489;p60"/>
          <p:cNvSpPr txBox="1"/>
          <p:nvPr/>
        </p:nvSpPr>
        <p:spPr>
          <a:xfrm>
            <a:off x="7336025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Ordinateur &amp; prérequis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0" name="Google Shape;490;p60"/>
          <p:cNvSpPr txBox="1"/>
          <p:nvPr/>
        </p:nvSpPr>
        <p:spPr>
          <a:xfrm>
            <a:off x="16052300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du TSSR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491" name="Google Shape;491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61526" y="3234164"/>
            <a:ext cx="6970749" cy="69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238" name="Google Shape;23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43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0" name="Google Shape;240;p43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Sommaire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1" name="Google Shape;241;p43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 quoi s'agit-il ?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42" name="Google Shape;242;p43"/>
          <p:cNvGrpSpPr/>
          <p:nvPr/>
        </p:nvGrpSpPr>
        <p:grpSpPr>
          <a:xfrm>
            <a:off x="4269994" y="7918801"/>
            <a:ext cx="13130853" cy="1149300"/>
            <a:chOff x="4269994" y="8021650"/>
            <a:chExt cx="13130853" cy="1149300"/>
          </a:xfrm>
        </p:grpSpPr>
        <p:sp>
          <p:nvSpPr>
            <p:cNvPr id="243" name="Google Shape;243;p43"/>
            <p:cNvSpPr txBox="1"/>
            <p:nvPr/>
          </p:nvSpPr>
          <p:spPr>
            <a:xfrm>
              <a:off x="4269994" y="8021650"/>
              <a:ext cx="1573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46ECA4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>
                <a:solidFill>
                  <a:srgbClr val="46ECA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44" name="Google Shape;244;p43"/>
            <p:cNvSpPr txBox="1"/>
            <p:nvPr/>
          </p:nvSpPr>
          <p:spPr>
            <a:xfrm>
              <a:off x="6983047" y="8160250"/>
              <a:ext cx="104178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solidFill>
                    <a:srgbClr val="1D1D1B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Outils génériques</a:t>
              </a:r>
              <a:endParaRPr sz="50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245" name="Google Shape;245;p43"/>
          <p:cNvGrpSpPr/>
          <p:nvPr/>
        </p:nvGrpSpPr>
        <p:grpSpPr>
          <a:xfrm>
            <a:off x="4270114" y="6149550"/>
            <a:ext cx="15835038" cy="1149300"/>
            <a:chOff x="4269994" y="6149551"/>
            <a:chExt cx="15105445" cy="1149300"/>
          </a:xfrm>
        </p:grpSpPr>
        <p:sp>
          <p:nvSpPr>
            <p:cNvPr id="246" name="Google Shape;246;p43"/>
            <p:cNvSpPr txBox="1"/>
            <p:nvPr/>
          </p:nvSpPr>
          <p:spPr>
            <a:xfrm>
              <a:off x="4269994" y="6149551"/>
              <a:ext cx="1195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46ECA4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>
                <a:solidFill>
                  <a:srgbClr val="46ECA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47" name="Google Shape;247;p43"/>
            <p:cNvSpPr txBox="1"/>
            <p:nvPr/>
          </p:nvSpPr>
          <p:spPr>
            <a:xfrm>
              <a:off x="6983039" y="6288151"/>
              <a:ext cx="123924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solidFill>
                    <a:srgbClr val="1D1D1B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Ordinateur &amp; Prérequis</a:t>
              </a:r>
              <a:endParaRPr sz="50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248" name="Google Shape;248;p43"/>
          <p:cNvGrpSpPr/>
          <p:nvPr/>
        </p:nvGrpSpPr>
        <p:grpSpPr>
          <a:xfrm>
            <a:off x="4269994" y="9688050"/>
            <a:ext cx="15276757" cy="1149300"/>
            <a:chOff x="4269994" y="9688050"/>
            <a:chExt cx="15276757" cy="1149300"/>
          </a:xfrm>
        </p:grpSpPr>
        <p:sp>
          <p:nvSpPr>
            <p:cNvPr id="249" name="Google Shape;249;p43"/>
            <p:cNvSpPr txBox="1"/>
            <p:nvPr/>
          </p:nvSpPr>
          <p:spPr>
            <a:xfrm>
              <a:off x="4269994" y="9688050"/>
              <a:ext cx="1573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46ECA4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</a:t>
              </a:r>
              <a:r>
                <a:rPr lang="en-US" sz="6800">
                  <a:solidFill>
                    <a:srgbClr val="46ECA4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>
                <a:solidFill>
                  <a:srgbClr val="46ECA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250" name="Google Shape;250;p43"/>
            <p:cNvSpPr txBox="1"/>
            <p:nvPr/>
          </p:nvSpPr>
          <p:spPr>
            <a:xfrm>
              <a:off x="6983051" y="9826650"/>
              <a:ext cx="125637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solidFill>
                    <a:srgbClr val="1D1D1B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Outils du TSSR</a:t>
              </a:r>
              <a:endParaRPr sz="50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cxnSp>
        <p:nvCxnSpPr>
          <p:cNvPr id="251" name="Google Shape;251;p43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496" name="Google Shape;49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p61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8" name="Google Shape;498;p61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 markdown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99" name="Google Shape;499;p61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 editeur user-friendly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0" name="Google Shape;500;p61"/>
          <p:cNvSpPr/>
          <p:nvPr/>
        </p:nvSpPr>
        <p:spPr>
          <a:xfrm>
            <a:off x="5694950" y="5153776"/>
            <a:ext cx="91164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9980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000"/>
              <a:buFont typeface="Roboto Slab"/>
              <a:buNone/>
            </a:pPr>
            <a:r>
              <a:rPr b="1" lang="en-US" sz="5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Obsidian (optionnel)</a:t>
            </a:r>
            <a:endParaRPr b="1" i="0" sz="500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1" name="Google Shape;501;p61"/>
          <p:cNvSpPr/>
          <p:nvPr/>
        </p:nvSpPr>
        <p:spPr>
          <a:xfrm>
            <a:off x="5978150" y="6549998"/>
            <a:ext cx="8833200" cy="5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Obsidian est un 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éditeur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 de texte et markdown très performant doté d’une multitude de fonctionnalités.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Tu peux l’installer à partir d’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ici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02" name="Google Shape;502;p61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503" name="Google Shape;503;p61"/>
          <p:cNvSpPr txBox="1"/>
          <p:nvPr/>
        </p:nvSpPr>
        <p:spPr>
          <a:xfrm>
            <a:off x="11694163" y="735775"/>
            <a:ext cx="38340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génériques</a:t>
            </a:r>
            <a:endParaRPr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4" name="Google Shape;504;p61"/>
          <p:cNvSpPr/>
          <p:nvPr/>
        </p:nvSpPr>
        <p:spPr>
          <a:xfrm>
            <a:off x="17543433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5" name="Google Shape;505;p61"/>
          <p:cNvSpPr txBox="1"/>
          <p:nvPr/>
        </p:nvSpPr>
        <p:spPr>
          <a:xfrm>
            <a:off x="7336025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Ordinateur &amp; prérequis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6" name="Google Shape;506;p61"/>
          <p:cNvSpPr txBox="1"/>
          <p:nvPr/>
        </p:nvSpPr>
        <p:spPr>
          <a:xfrm>
            <a:off x="16052300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du TSSR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07" name="Google Shape;507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8775" y="3315819"/>
            <a:ext cx="7434756" cy="7434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512" name="Google Shape;51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3" name="Google Shape;513;p6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14" name="Google Shape;514;p62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Prise de notes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15" name="Google Shape;515;p62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Dans un cadre pédagogique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6" name="Google Shape;516;p62"/>
          <p:cNvSpPr/>
          <p:nvPr/>
        </p:nvSpPr>
        <p:spPr>
          <a:xfrm>
            <a:off x="10674000" y="7669650"/>
            <a:ext cx="9116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9980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000"/>
              <a:buFont typeface="Roboto Slab"/>
              <a:buNone/>
            </a:pPr>
            <a:r>
              <a:rPr b="1" lang="en-US" sz="5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Un outil de prise de notes</a:t>
            </a:r>
            <a:endParaRPr b="1" i="0" sz="500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7" name="Google Shape;517;p62"/>
          <p:cNvSpPr/>
          <p:nvPr/>
        </p:nvSpPr>
        <p:spPr>
          <a:xfrm>
            <a:off x="10674000" y="8447250"/>
            <a:ext cx="10223100" cy="22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Pour les études, il est nécessaire de prendre des notes. 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18" name="Google Shape;518;p62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519" name="Google Shape;519;p62"/>
          <p:cNvSpPr txBox="1"/>
          <p:nvPr/>
        </p:nvSpPr>
        <p:spPr>
          <a:xfrm>
            <a:off x="11694163" y="735775"/>
            <a:ext cx="38340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génériques</a:t>
            </a:r>
            <a:endParaRPr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20" name="Google Shape;520;p62"/>
          <p:cNvSpPr/>
          <p:nvPr/>
        </p:nvSpPr>
        <p:spPr>
          <a:xfrm>
            <a:off x="17543433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1" name="Google Shape;52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74000" y="2226973"/>
            <a:ext cx="8833200" cy="4968677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2"/>
          <p:cNvSpPr txBox="1"/>
          <p:nvPr/>
        </p:nvSpPr>
        <p:spPr>
          <a:xfrm>
            <a:off x="7336025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Ordinateur &amp; prérequis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23" name="Google Shape;523;p62"/>
          <p:cNvSpPr txBox="1"/>
          <p:nvPr/>
        </p:nvSpPr>
        <p:spPr>
          <a:xfrm>
            <a:off x="16052300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du TSSR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528" name="Google Shape;52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9" name="Google Shape;529;p63"/>
          <p:cNvCxnSpPr/>
          <p:nvPr/>
        </p:nvCxnSpPr>
        <p:spPr>
          <a:xfrm>
            <a:off x="3728230" y="5315401"/>
            <a:ext cx="2423100" cy="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530" name="Google Shape;530;p63"/>
          <p:cNvSpPr txBox="1"/>
          <p:nvPr/>
        </p:nvSpPr>
        <p:spPr>
          <a:xfrm>
            <a:off x="3756196" y="4208112"/>
            <a:ext cx="45927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i="0" lang="en-US" sz="5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MERCI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31" name="Google Shape;531;p63"/>
          <p:cNvSpPr txBox="1"/>
          <p:nvPr/>
        </p:nvSpPr>
        <p:spPr>
          <a:xfrm>
            <a:off x="3738325" y="6237950"/>
            <a:ext cx="70902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pour votre participation.</a:t>
            </a:r>
            <a:br>
              <a:rPr lang="en-US" sz="5000">
                <a:latin typeface="Proxima Nova"/>
                <a:ea typeface="Proxima Nova"/>
                <a:cs typeface="Proxima Nova"/>
                <a:sym typeface="Proxima Nova"/>
              </a:rPr>
            </a:b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C’est à vous maintenant.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questions ?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remarques ?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2" name="Google Shape;532;p63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3" name="Google Shape;53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56575" y="5315400"/>
            <a:ext cx="6625338" cy="483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4" name="Google Shape;534;p63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ORDINATEUR &amp; </a:t>
            </a:r>
            <a:r>
              <a:rPr lang="en-US">
                <a:solidFill>
                  <a:srgbClr val="46ECA4"/>
                </a:solidFill>
              </a:rPr>
              <a:t>PREREQUIS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261" name="Google Shape;26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4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3" name="Google Shape;263;p45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Ton setup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4" name="Google Shape;264;p45"/>
          <p:cNvSpPr txBox="1"/>
          <p:nvPr/>
        </p:nvSpPr>
        <p:spPr>
          <a:xfrm>
            <a:off x="949225" y="4632400"/>
            <a:ext cx="3506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Ton environnement de travail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5" name="Google Shape;265;p45"/>
          <p:cNvSpPr/>
          <p:nvPr/>
        </p:nvSpPr>
        <p:spPr>
          <a:xfrm>
            <a:off x="7336025" y="8424375"/>
            <a:ext cx="16371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9980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000"/>
              <a:buFont typeface="Roboto Slab"/>
              <a:buNone/>
            </a:pPr>
            <a:r>
              <a:rPr b="1" lang="en-US" sz="5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Prépare-toi un environnement propice au travail</a:t>
            </a:r>
            <a:endParaRPr b="1" i="0" sz="500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45"/>
          <p:cNvSpPr/>
          <p:nvPr/>
        </p:nvSpPr>
        <p:spPr>
          <a:xfrm>
            <a:off x="6917000" y="9324800"/>
            <a:ext cx="16790400" cy="4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-546100" lvl="0" marL="45720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5000"/>
              <a:buFont typeface="Proxima Nova"/>
              <a:buChar char="-"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Une pièce au calme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5000"/>
              <a:buFont typeface="Proxima Nova"/>
              <a:buChar char="-"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Casque / micro-casque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5000"/>
              <a:buFont typeface="Proxima Nova"/>
              <a:buChar char="-"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Ecran secondaire</a:t>
            </a:r>
            <a:endParaRPr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7" name="Google Shape;267;p45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68" name="Google Shape;268;p45"/>
          <p:cNvSpPr txBox="1"/>
          <p:nvPr/>
        </p:nvSpPr>
        <p:spPr>
          <a:xfrm>
            <a:off x="7336025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Ordinateur &amp; prérequis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9" name="Google Shape;269;p45"/>
          <p:cNvSpPr txBox="1"/>
          <p:nvPr/>
        </p:nvSpPr>
        <p:spPr>
          <a:xfrm>
            <a:off x="11694163" y="735775"/>
            <a:ext cx="38340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génériques</a:t>
            </a:r>
            <a:endParaRPr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0" name="Google Shape;270;p45"/>
          <p:cNvSpPr txBox="1"/>
          <p:nvPr/>
        </p:nvSpPr>
        <p:spPr>
          <a:xfrm>
            <a:off x="16052300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du TSSR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1" name="Google Shape;271;p45"/>
          <p:cNvSpPr/>
          <p:nvPr/>
        </p:nvSpPr>
        <p:spPr>
          <a:xfrm>
            <a:off x="8704233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2" name="Google Shape;27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0325" y="1498825"/>
            <a:ext cx="10076798" cy="672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277" name="Google Shape;27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46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9" name="Google Shape;279;p46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Ton ordinateur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0" name="Google Shape;280;p46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 machine de travail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1" name="Google Shape;281;p46"/>
          <p:cNvSpPr/>
          <p:nvPr/>
        </p:nvSpPr>
        <p:spPr>
          <a:xfrm>
            <a:off x="7336025" y="8424375"/>
            <a:ext cx="16371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9980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000"/>
              <a:buFont typeface="Roboto Slab"/>
              <a:buNone/>
            </a:pPr>
            <a:r>
              <a:rPr b="1" lang="en-US" sz="5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Nous travaillons avec GNU/Linux et Windows</a:t>
            </a:r>
            <a:endParaRPr b="1" i="0" sz="500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46"/>
          <p:cNvSpPr/>
          <p:nvPr/>
        </p:nvSpPr>
        <p:spPr>
          <a:xfrm>
            <a:off x="6917000" y="9324800"/>
            <a:ext cx="16790400" cy="4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Tu dois disposer d’un ordinateur (recommandé : GNU/Linux) adapté à la virtualisation (Intel VT-x / AMD-V) avec au moins 16 Go de RAM et 1 To d’espace de 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stockage</a:t>
            </a:r>
            <a:endParaRPr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83" name="Google Shape;283;p46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84" name="Google Shape;284;p46"/>
          <p:cNvSpPr txBox="1"/>
          <p:nvPr/>
        </p:nvSpPr>
        <p:spPr>
          <a:xfrm>
            <a:off x="7336025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Ordinateur &amp; prérequis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5" name="Google Shape;285;p46"/>
          <p:cNvSpPr txBox="1"/>
          <p:nvPr/>
        </p:nvSpPr>
        <p:spPr>
          <a:xfrm>
            <a:off x="11694163" y="735775"/>
            <a:ext cx="38340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génériques</a:t>
            </a:r>
            <a:endParaRPr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6" name="Google Shape;286;p46"/>
          <p:cNvSpPr txBox="1"/>
          <p:nvPr/>
        </p:nvSpPr>
        <p:spPr>
          <a:xfrm>
            <a:off x="16052300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du TSSR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7" name="Google Shape;287;p46"/>
          <p:cNvSpPr/>
          <p:nvPr/>
        </p:nvSpPr>
        <p:spPr>
          <a:xfrm>
            <a:off x="8704233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8400" y="2483388"/>
            <a:ext cx="3791043" cy="52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0025" y="2483388"/>
            <a:ext cx="4684374" cy="52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8830" y="2707763"/>
            <a:ext cx="3888396" cy="526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295" name="Google Shape;29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47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7" name="Google Shape;297;p47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 connexion internet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8" name="Google Shape;298;p47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Obligatoire pour le remote !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9" name="Google Shape;299;p47"/>
          <p:cNvSpPr/>
          <p:nvPr/>
        </p:nvSpPr>
        <p:spPr>
          <a:xfrm>
            <a:off x="10075188" y="8119575"/>
            <a:ext cx="12968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9980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000"/>
              <a:buFont typeface="Roboto Slab"/>
              <a:buNone/>
            </a:pPr>
            <a:r>
              <a:rPr b="1" lang="en-US" sz="5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Assure-toi un bon débit pour le parcours</a:t>
            </a:r>
            <a:endParaRPr b="1" i="0" sz="500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0" name="Google Shape;300;p47"/>
          <p:cNvSpPr/>
          <p:nvPr/>
        </p:nvSpPr>
        <p:spPr>
          <a:xfrm>
            <a:off x="10276488" y="9352875"/>
            <a:ext cx="1256610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Connecte-toi à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LibreSpeed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 Assure-toi un bon débit d’au moins 5 Mbps. Vérifie la qualité de ton wifi.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01" name="Google Shape;301;p47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02" name="Google Shape;302;p47"/>
          <p:cNvSpPr txBox="1"/>
          <p:nvPr/>
        </p:nvSpPr>
        <p:spPr>
          <a:xfrm>
            <a:off x="7336025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Ordinateur &amp; prérequis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3" name="Google Shape;303;p47"/>
          <p:cNvSpPr txBox="1"/>
          <p:nvPr/>
        </p:nvSpPr>
        <p:spPr>
          <a:xfrm>
            <a:off x="11694163" y="735775"/>
            <a:ext cx="38340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génériques</a:t>
            </a:r>
            <a:endParaRPr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4" name="Google Shape;304;p47"/>
          <p:cNvSpPr txBox="1"/>
          <p:nvPr/>
        </p:nvSpPr>
        <p:spPr>
          <a:xfrm>
            <a:off x="16052300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du TSSR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5" name="Google Shape;305;p47"/>
          <p:cNvSpPr/>
          <p:nvPr/>
        </p:nvSpPr>
        <p:spPr>
          <a:xfrm>
            <a:off x="8704233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6" name="Google Shape;30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44688" y="1649475"/>
            <a:ext cx="6429700" cy="64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OUTILS </a:t>
            </a:r>
            <a:r>
              <a:rPr lang="en-US">
                <a:solidFill>
                  <a:srgbClr val="46ECA4"/>
                </a:solidFill>
              </a:rPr>
              <a:t>GENERIQUES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316" name="Google Shape;31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" name="Google Shape;317;p49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8" name="Google Shape;318;p49"/>
          <p:cNvSpPr txBox="1"/>
          <p:nvPr/>
        </p:nvSpPr>
        <p:spPr>
          <a:xfrm>
            <a:off x="946900" y="2610425"/>
            <a:ext cx="10880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 plateforme d’apprentissage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Ton accès à Odyssey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0" name="Google Shape;320;p49"/>
          <p:cNvSpPr/>
          <p:nvPr/>
        </p:nvSpPr>
        <p:spPr>
          <a:xfrm>
            <a:off x="10001800" y="8119575"/>
            <a:ext cx="129687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9980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000"/>
              <a:buFont typeface="Roboto Slab"/>
              <a:buNone/>
            </a:pPr>
            <a:r>
              <a:rPr b="1" lang="en-US" sz="5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Odyssey</a:t>
            </a:r>
            <a:endParaRPr b="1" i="0" sz="500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49"/>
          <p:cNvSpPr/>
          <p:nvPr/>
        </p:nvSpPr>
        <p:spPr>
          <a:xfrm>
            <a:off x="10551175" y="9352875"/>
            <a:ext cx="1256610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rtl="0" algn="l">
              <a:lnSpc>
                <a:spcPct val="17991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Odyssey est ta plateforme d’apprentissage. 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Connecte-toi à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Odyssey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 et assure-toi du bon fonctionnement de ton compte. 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2" name="Google Shape;322;p49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23" name="Google Shape;323;p49"/>
          <p:cNvSpPr txBox="1"/>
          <p:nvPr/>
        </p:nvSpPr>
        <p:spPr>
          <a:xfrm>
            <a:off x="7336025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Ordinateur &amp; prérequis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4" name="Google Shape;324;p49"/>
          <p:cNvSpPr txBox="1"/>
          <p:nvPr/>
        </p:nvSpPr>
        <p:spPr>
          <a:xfrm>
            <a:off x="11694163" y="735775"/>
            <a:ext cx="38340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génériques</a:t>
            </a:r>
            <a:endParaRPr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5" name="Google Shape;325;p49"/>
          <p:cNvSpPr txBox="1"/>
          <p:nvPr/>
        </p:nvSpPr>
        <p:spPr>
          <a:xfrm>
            <a:off x="16052300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du TSSR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26" name="Google Shape;32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87846" y="2569450"/>
            <a:ext cx="9625979" cy="41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9"/>
          <p:cNvSpPr/>
          <p:nvPr/>
        </p:nvSpPr>
        <p:spPr>
          <a:xfrm>
            <a:off x="13062383" y="1321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332" name="Google Shape;33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50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4" name="Google Shape;334;p50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 drive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5" name="Google Shape;335;p50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Accès aux partages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6" name="Google Shape;336;p50"/>
          <p:cNvSpPr/>
          <p:nvPr/>
        </p:nvSpPr>
        <p:spPr>
          <a:xfrm>
            <a:off x="8704225" y="8119575"/>
            <a:ext cx="142662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9980"/>
              </a:lnSpc>
              <a:spcBef>
                <a:spcPts val="0"/>
              </a:spcBef>
              <a:spcAft>
                <a:spcPts val="0"/>
              </a:spcAft>
              <a:buClr>
                <a:srgbClr val="476FD6"/>
              </a:buClr>
              <a:buSzPts val="1000"/>
              <a:buFont typeface="Roboto Slab"/>
              <a:buNone/>
            </a:pPr>
            <a:r>
              <a:rPr b="1" lang="en-US" sz="50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Assure-toi d’avoir un compte pour les partages</a:t>
            </a:r>
            <a:endParaRPr b="1" i="0" sz="5000" u="none" cap="none" strike="noStrike">
              <a:solidFill>
                <a:srgbClr val="000000"/>
              </a:solidFill>
              <a:highlight>
                <a:srgbClr val="FFFFFF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7" name="Google Shape;337;p50"/>
          <p:cNvSpPr/>
          <p:nvPr/>
        </p:nvSpPr>
        <p:spPr>
          <a:xfrm>
            <a:off x="8851075" y="9352875"/>
            <a:ext cx="14982600" cy="3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Nous utilisons Google Drive pour les partages de fichiers. Vérifie ton compte Google pour accéder aux partages et qu’il soit connu de ton formateur.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800"/>
              <a:buFont typeface="Roboto"/>
              <a:buNone/>
            </a:pP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Consulte tes mails 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régulièrement</a:t>
            </a:r>
            <a:r>
              <a:rPr lang="en-US" sz="5000">
                <a:solidFill>
                  <a:srgbClr val="15213F"/>
                </a:solidFill>
                <a:latin typeface="Proxima Nova"/>
                <a:ea typeface="Proxima Nova"/>
                <a:cs typeface="Proxima Nova"/>
                <a:sym typeface="Proxima Nova"/>
              </a:rPr>
              <a:t> (liste de diffusion)</a:t>
            </a:r>
            <a:endParaRPr sz="5000">
              <a:solidFill>
                <a:srgbClr val="1521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38" name="Google Shape;338;p50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39" name="Google Shape;339;p50"/>
          <p:cNvSpPr txBox="1"/>
          <p:nvPr/>
        </p:nvSpPr>
        <p:spPr>
          <a:xfrm>
            <a:off x="11694163" y="735775"/>
            <a:ext cx="38340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génériques</a:t>
            </a:r>
            <a:endParaRPr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40" name="Google Shape;34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6302" y="3015475"/>
            <a:ext cx="9505450" cy="456262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0"/>
          <p:cNvSpPr txBox="1"/>
          <p:nvPr/>
        </p:nvSpPr>
        <p:spPr>
          <a:xfrm>
            <a:off x="7336025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Ordinateur &amp; prérequis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2" name="Google Shape;342;p50"/>
          <p:cNvSpPr/>
          <p:nvPr/>
        </p:nvSpPr>
        <p:spPr>
          <a:xfrm>
            <a:off x="13062383" y="1321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3" name="Google Shape;343;p50"/>
          <p:cNvSpPr txBox="1"/>
          <p:nvPr/>
        </p:nvSpPr>
        <p:spPr>
          <a:xfrm>
            <a:off x="16052300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Outils du TSSR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