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13716000" cx="24384000"/>
  <p:notesSz cx="6858000" cy="9144000"/>
  <p:embeddedFontLst>
    <p:embeddedFont>
      <p:font typeface="Montserrat SemiBold"/>
      <p:regular r:id="rId48"/>
      <p:bold r:id="rId49"/>
      <p:italic r:id="rId50"/>
      <p:boldItalic r:id="rId51"/>
    </p:embeddedFont>
    <p:embeddedFont>
      <p:font typeface="Proxima Nova"/>
      <p:regular r:id="rId52"/>
      <p:bold r:id="rId53"/>
      <p:italic r:id="rId54"/>
      <p:boldItalic r:id="rId55"/>
    </p:embeddedFont>
    <p:embeddedFont>
      <p:font typeface="Montserrat"/>
      <p:regular r:id="rId56"/>
      <p:bold r:id="rId57"/>
      <p:italic r:id="rId58"/>
      <p:boldItalic r:id="rId59"/>
    </p:embeddedFont>
    <p:embeddedFont>
      <p:font typeface="Montserrat Medium"/>
      <p:regular r:id="rId60"/>
      <p:bold r:id="rId61"/>
      <p:italic r:id="rId62"/>
      <p:boldItalic r:id="rId63"/>
    </p:embeddedFont>
    <p:embeddedFont>
      <p:font typeface="Helvetica Neue"/>
      <p:regular r:id="rId64"/>
      <p:bold r:id="rId65"/>
      <p:italic r:id="rId66"/>
      <p:boldItalic r:id="rId67"/>
    </p:embeddedFont>
    <p:embeddedFont>
      <p:font typeface="Montserrat ExtraBold"/>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6286E8-22CE-4057-A234-B8B651641584}">
  <a:tblStyle styleId="{776286E8-22CE-4057-A234-B8B6516415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Medium-italic.fntdata"/><Relationship Id="rId61" Type="http://schemas.openxmlformats.org/officeDocument/2006/relationships/font" Target="fonts/MontserratMedium-bold.fntdata"/><Relationship Id="rId20" Type="http://schemas.openxmlformats.org/officeDocument/2006/relationships/slide" Target="slides/slide15.xml"/><Relationship Id="rId64" Type="http://schemas.openxmlformats.org/officeDocument/2006/relationships/font" Target="fonts/HelveticaNeue-regular.fntdata"/><Relationship Id="rId63" Type="http://schemas.openxmlformats.org/officeDocument/2006/relationships/font" Target="fonts/MontserratMedium-boldItalic.fntdata"/><Relationship Id="rId22" Type="http://schemas.openxmlformats.org/officeDocument/2006/relationships/slide" Target="slides/slide17.xml"/><Relationship Id="rId66" Type="http://schemas.openxmlformats.org/officeDocument/2006/relationships/font" Target="fonts/HelveticaNeue-italic.fntdata"/><Relationship Id="rId21" Type="http://schemas.openxmlformats.org/officeDocument/2006/relationships/slide" Target="slides/slide16.xml"/><Relationship Id="rId65" Type="http://schemas.openxmlformats.org/officeDocument/2006/relationships/font" Target="fonts/HelveticaNeue-bold.fntdata"/><Relationship Id="rId24" Type="http://schemas.openxmlformats.org/officeDocument/2006/relationships/slide" Target="slides/slide19.xml"/><Relationship Id="rId68" Type="http://schemas.openxmlformats.org/officeDocument/2006/relationships/font" Target="fonts/MontserratExtraBold-bold.fntdata"/><Relationship Id="rId23" Type="http://schemas.openxmlformats.org/officeDocument/2006/relationships/slide" Target="slides/slide18.xml"/><Relationship Id="rId67" Type="http://schemas.openxmlformats.org/officeDocument/2006/relationships/font" Target="fonts/HelveticaNeue-boldItalic.fntdata"/><Relationship Id="rId60" Type="http://schemas.openxmlformats.org/officeDocument/2006/relationships/font" Target="fonts/MontserratMedium-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ExtraBold-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e21716b12_0_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ae21716b12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e21716b12_0_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ae21716b12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e21716b12_0_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ae21716b12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e42e38bed_0_3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ae42e38bed_0_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e42e38bed_0_3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ae42e38bed_0_3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e42e38bed_0_4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ae42e38bed_0_4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e42e38bed_0_4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2ae42e38bed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e61a0c5c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ae61a0c5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e42e38bed_0_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ae42e38bed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e21716b12_0_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ae21716b12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21716b1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Montserrat"/>
              <a:buChar char="-"/>
            </a:pPr>
            <a:r>
              <a:t/>
            </a:r>
            <a:endParaRPr sz="1400">
              <a:latin typeface="Montserrat"/>
              <a:ea typeface="Montserrat"/>
              <a:cs typeface="Montserrat"/>
              <a:sym typeface="Montserrat"/>
            </a:endParaRPr>
          </a:p>
        </p:txBody>
      </p:sp>
      <p:sp>
        <p:nvSpPr>
          <p:cNvPr id="82" name="Google Shape;82;g2ae21716b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99a8b653d_0_2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599a8b653d_0_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e42e38bed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ae42e38be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e42e38bed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a:t>
            </a:r>
            <a:r>
              <a:rPr lang="en-US">
                <a:solidFill>
                  <a:schemeClr val="dk1"/>
                </a:solidFill>
              </a:rPr>
              <a:t>rocessus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Commence par une demande de l'utilisateur, qui est transmise au gestionnaire de paquets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Le gestionnaire de paquets interagit alors avec les dépôts pour trouver et télécharger le paquet demandé ainsi que ses dépendances.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Il utilise les métadonnées pour s'assurer que les versions correctes sont téléchargées et que toutes les dépendances nécessaires sont satisfaites. Après le téléchargement, le paquet est installé sur le système de l'utilisateur.</a:t>
            </a:r>
            <a:endParaRPr/>
          </a:p>
        </p:txBody>
      </p:sp>
      <p:sp>
        <p:nvSpPr>
          <p:cNvPr id="430" name="Google Shape;430;g2ae42e38bed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ae42e38bed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2ae42e38bed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e42e38bed_0_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2ae42e38bed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e42e38bed_0_2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2ae42e38bed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e42e38bed_0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dk1"/>
                </a:solidFill>
              </a:rPr>
              <a:t>jammy : </a:t>
            </a:r>
            <a:r>
              <a:rPr lang="en-US">
                <a:solidFill>
                  <a:schemeClr val="dk1"/>
                </a:solidFill>
              </a:rPr>
              <a:t>nom de code pour Ubuntu 22.04</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jammy-updates : </a:t>
            </a:r>
            <a:r>
              <a:rPr lang="en-US">
                <a:solidFill>
                  <a:schemeClr val="dk1"/>
                </a:solidFill>
              </a:rPr>
              <a:t>MAJ publiées après la sortie d’Ubuntu 22.04</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jammy-backports : </a:t>
            </a:r>
            <a:r>
              <a:rPr lang="en-US">
                <a:solidFill>
                  <a:schemeClr val="dk1"/>
                </a:solidFill>
              </a:rPr>
              <a:t>version plus récente de certains logiciels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main</a:t>
            </a:r>
            <a:r>
              <a:rPr lang="en-US">
                <a:solidFill>
                  <a:schemeClr val="dk1"/>
                </a:solidFill>
              </a:rPr>
              <a:t> : Contient des logiciels qui adhèrent aux lignes directrices de Debian Free Software Guidelines (DFSG)</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restricted : </a:t>
            </a:r>
            <a:r>
              <a:rPr lang="en-US">
                <a:solidFill>
                  <a:schemeClr val="dk1"/>
                </a:solidFill>
              </a:rPr>
              <a:t>logiciels propriétaires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multiverse : </a:t>
            </a:r>
            <a:r>
              <a:rPr lang="en-US">
                <a:solidFill>
                  <a:schemeClr val="dk1"/>
                </a:solidFill>
              </a:rPr>
              <a:t>contient des logiciels qui ne sont pas libres selon la définition d'Ubuntu</a:t>
            </a:r>
            <a:endParaRPr>
              <a:solidFill>
                <a:schemeClr val="dk1"/>
              </a:solidFill>
            </a:endParaRPr>
          </a:p>
          <a:p>
            <a:pPr indent="0" lvl="0" marL="0" rtl="0" algn="l">
              <a:spcBef>
                <a:spcPts val="0"/>
              </a:spcBef>
              <a:spcAft>
                <a:spcPts val="0"/>
              </a:spcAft>
              <a:buNone/>
            </a:pPr>
            <a:r>
              <a:rPr b="1" lang="en-US">
                <a:solidFill>
                  <a:schemeClr val="dk1"/>
                </a:solidFill>
              </a:rPr>
              <a:t>Universe : </a:t>
            </a:r>
            <a:r>
              <a:rPr lang="en-US">
                <a:solidFill>
                  <a:schemeClr val="dk1"/>
                </a:solidFill>
              </a:rPr>
              <a:t>contient des logiciels libres et open source maintenus par la communauté</a:t>
            </a:r>
            <a:endParaRPr b="1"/>
          </a:p>
        </p:txBody>
      </p:sp>
      <p:sp>
        <p:nvSpPr>
          <p:cNvPr id="498" name="Google Shape;498;g2ae42e38bed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ae42e38bed_0_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stable</a:t>
            </a:r>
            <a:r>
              <a:rPr lang="en-US"/>
              <a:t> : Indique que cette source est alignée sur la version "stable" actuelle de Debian (version recommandée)</a:t>
            </a:r>
            <a:endParaRPr/>
          </a:p>
          <a:p>
            <a:pPr indent="0" lvl="0" marL="0" rtl="0" algn="l">
              <a:spcBef>
                <a:spcPts val="0"/>
              </a:spcBef>
              <a:spcAft>
                <a:spcPts val="0"/>
              </a:spcAft>
              <a:buNone/>
            </a:pPr>
            <a:r>
              <a:rPr b="1" lang="en-US"/>
              <a:t>main</a:t>
            </a:r>
            <a:r>
              <a:rPr lang="en-US"/>
              <a:t> : Contient des logiciels qui adhèrent aux lignes directrices de Debian Free Software Guidelines (DFSG)</a:t>
            </a:r>
            <a:endParaRPr/>
          </a:p>
          <a:p>
            <a:pPr indent="0" lvl="0" marL="0" rtl="0" algn="l">
              <a:spcBef>
                <a:spcPts val="0"/>
              </a:spcBef>
              <a:spcAft>
                <a:spcPts val="0"/>
              </a:spcAft>
              <a:buNone/>
            </a:pPr>
            <a:r>
              <a:rPr b="1" lang="en-US"/>
              <a:t>contrib</a:t>
            </a:r>
            <a:r>
              <a:rPr lang="en-US"/>
              <a:t> : Contient des paquets qui sont libres eux-mêmes, mais dépendent de logiciels qui ne le sont pas (non-libres ou "non-free").</a:t>
            </a:r>
            <a:endParaRPr/>
          </a:p>
          <a:p>
            <a:pPr indent="0" lvl="0" marL="0" rtl="0" algn="l">
              <a:spcBef>
                <a:spcPts val="0"/>
              </a:spcBef>
              <a:spcAft>
                <a:spcPts val="0"/>
              </a:spcAft>
              <a:buNone/>
            </a:pPr>
            <a:r>
              <a:rPr b="1" lang="en-US"/>
              <a:t>non-free</a:t>
            </a:r>
            <a:r>
              <a:rPr lang="en-US"/>
              <a:t> : Contient des paquets qui ne respectent pas les DFSG.</a:t>
            </a:r>
            <a:endParaRPr/>
          </a:p>
          <a:p>
            <a:pPr indent="0" lvl="0" marL="0" rtl="0" algn="l">
              <a:spcBef>
                <a:spcPts val="0"/>
              </a:spcBef>
              <a:spcAft>
                <a:spcPts val="0"/>
              </a:spcAft>
              <a:buNone/>
            </a:pPr>
            <a:r>
              <a:rPr b="1" lang="en-US"/>
              <a:t>stable-security</a:t>
            </a:r>
            <a:r>
              <a:rPr lang="en-US"/>
              <a:t> : Contient des MAJ de sécurité pour la version stable actuelle.</a:t>
            </a:r>
            <a:endParaRPr/>
          </a:p>
          <a:p>
            <a:pPr indent="0" lvl="0" marL="0" rtl="0" algn="l">
              <a:spcBef>
                <a:spcPts val="0"/>
              </a:spcBef>
              <a:spcAft>
                <a:spcPts val="0"/>
              </a:spcAft>
              <a:buNone/>
            </a:pPr>
            <a:r>
              <a:t/>
            </a:r>
            <a:endParaRPr/>
          </a:p>
        </p:txBody>
      </p:sp>
      <p:sp>
        <p:nvSpPr>
          <p:cNvPr id="516" name="Google Shape;516;g2ae42e38bed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ae21716b12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2ae21716b12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ae42e38bed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ae42e38be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21716b12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97" name="Google Shape;97;g2ae21716b12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ae42e38bed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2ae42e38bed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e42e38bed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2ae42e38be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ae42e38bed_0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2ae42e38bed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e42e38bed_0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ae42e38bed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ae42e38bed_0_3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2ae42e38bed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ae42e38bed_0_2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2ae42e38bed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ae61a0c5c1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2ae61a0c5c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ae61a0c5c1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g2ae61a0c5c1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ae21716b12_0_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2ae21716b12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ae42e38bed_0_4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2ae42e38bed_0_4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2df09322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132df0932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ae61a0c5c1_0_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743" name="Google Shape;743;g2ae61a0c5c1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ae61a0c5c1_0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760" name="Google Shape;760;g2ae61a0c5c1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ae61a0c5c1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2ae61a0c5c1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e21716b12_0_2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Dépendance = pré-requis logiciel</a:t>
            </a:r>
            <a:endParaRPr/>
          </a:p>
        </p:txBody>
      </p:sp>
      <p:sp>
        <p:nvSpPr>
          <p:cNvPr id="142" name="Google Shape;142;g2ae21716b12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e21716b12_0_2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Dépendance = pré-requis logiciel</a:t>
            </a:r>
            <a:endParaRPr/>
          </a:p>
        </p:txBody>
      </p:sp>
      <p:sp>
        <p:nvSpPr>
          <p:cNvPr id="159" name="Google Shape;159;g2ae21716b12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9a8b653d_0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599a8b653d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21716b12_0_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ae21716b12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e21716b12_0_2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ae21716b12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fr.wikipedia.org/wiki/Dpk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debian-handbook.info/browse/fr-FR/stable/apt.html" TargetMode="Externa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icone_wild_code_school.png" id="76" name="Google Shape;76;p17"/>
          <p:cNvPicPr preferRelativeResize="0"/>
          <p:nvPr/>
        </p:nvPicPr>
        <p:blipFill rotWithShape="1">
          <a:blip r:embed="rId3">
            <a:alphaModFix/>
          </a:blip>
          <a:srcRect b="0" l="0" r="0" t="0"/>
          <a:stretch/>
        </p:blipFill>
        <p:spPr>
          <a:xfrm>
            <a:off x="18840088" y="-2635269"/>
            <a:ext cx="14970072" cy="10921746"/>
          </a:xfrm>
          <a:prstGeom prst="rect">
            <a:avLst/>
          </a:prstGeom>
          <a:noFill/>
          <a:ln>
            <a:noFill/>
          </a:ln>
        </p:spPr>
      </p:pic>
      <p:sp>
        <p:nvSpPr>
          <p:cNvPr id="77" name="Google Shape;77;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8" name="Google Shape;78;p17"/>
          <p:cNvSpPr txBox="1"/>
          <p:nvPr/>
        </p:nvSpPr>
        <p:spPr>
          <a:xfrm>
            <a:off x="2933025" y="2977000"/>
            <a:ext cx="12524100" cy="31812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Les gestionnaires de paquets</a:t>
            </a:r>
            <a:endParaRPr>
              <a:latin typeface="Montserrat ExtraBold"/>
              <a:ea typeface="Montserrat ExtraBold"/>
              <a:cs typeface="Montserrat ExtraBold"/>
              <a:sym typeface="Montserrat ExtraBold"/>
            </a:endParaRPr>
          </a:p>
        </p:txBody>
      </p:sp>
      <p:sp>
        <p:nvSpPr>
          <p:cNvPr id="79" name="Google Shape;79;p17"/>
          <p:cNvSpPr txBox="1"/>
          <p:nvPr/>
        </p:nvSpPr>
        <p:spPr>
          <a:xfrm>
            <a:off x="2982037" y="8289239"/>
            <a:ext cx="9031500" cy="5706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Administration du système</a:t>
            </a:r>
            <a:endParaRPr sz="3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icone_wild_code_school.png" id="227" name="Google Shape;227;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28" name="Google Shape;228;p2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29" name="Google Shape;229;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30" name="Google Shape;230;p2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différences ?</a:t>
            </a:r>
            <a:endParaRPr sz="5000">
              <a:latin typeface="Montserrat ExtraBold"/>
              <a:ea typeface="Montserrat ExtraBold"/>
              <a:cs typeface="Montserrat ExtraBold"/>
              <a:sym typeface="Montserrat ExtraBold"/>
            </a:endParaRPr>
          </a:p>
        </p:txBody>
      </p:sp>
      <p:sp>
        <p:nvSpPr>
          <p:cNvPr id="231" name="Google Shape;231;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Si tu savais..</a:t>
            </a:r>
            <a:endParaRPr sz="2800">
              <a:latin typeface="Montserrat Medium"/>
              <a:ea typeface="Montserrat Medium"/>
              <a:cs typeface="Montserrat Medium"/>
              <a:sym typeface="Montserrat Medium"/>
            </a:endParaRPr>
          </a:p>
        </p:txBody>
      </p:sp>
      <p:sp>
        <p:nvSpPr>
          <p:cNvPr id="232" name="Google Shape;232;p26"/>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Chaque gestionnaire de paquets a ses propres avantages et caractéristiques.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Certains gestionnaires sont spécifiques à certaines distributions, tandis que d'autres peuvent être utilisés sur plusieurs distributions.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principales raisons de ces différents gestionnaires étant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Philosophies et approches différentes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Ancienneté et continuité</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Adaptation aux besoins spécifiques</a:t>
            </a:r>
            <a:endParaRPr sz="5000">
              <a:latin typeface="Proxima Nova"/>
              <a:ea typeface="Proxima Nova"/>
              <a:cs typeface="Proxima Nova"/>
              <a:sym typeface="Proxima Nova"/>
            </a:endParaRPr>
          </a:p>
        </p:txBody>
      </p:sp>
      <p:sp>
        <p:nvSpPr>
          <p:cNvPr id="233" name="Google Shape;233;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34" name="Google Shape;234;p2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35" name="Google Shape;235;p2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36" name="Google Shape;236;p2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37" name="Google Shape;237;p2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38" name="Google Shape;238;p2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39" name="Google Shape;239;p26"/>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icone_wild_code_school.png" id="244" name="Google Shape;244;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45" name="Google Shape;245;p2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46" name="Google Shape;246;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7" name="Google Shape;247;p2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(Advanced Package Tool)</a:t>
            </a:r>
            <a:endParaRPr sz="5000">
              <a:latin typeface="Montserrat ExtraBold"/>
              <a:ea typeface="Montserrat ExtraBold"/>
              <a:cs typeface="Montserrat ExtraBold"/>
              <a:sym typeface="Montserrat ExtraBold"/>
            </a:endParaRPr>
          </a:p>
        </p:txBody>
      </p:sp>
      <p:sp>
        <p:nvSpPr>
          <p:cNvPr id="248" name="Google Shape;248;p27"/>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Debian et dérivés</a:t>
            </a:r>
            <a:endParaRPr sz="2800">
              <a:latin typeface="Montserrat Medium"/>
              <a:ea typeface="Montserrat Medium"/>
              <a:cs typeface="Montserrat Medium"/>
              <a:sym typeface="Montserrat Medium"/>
            </a:endParaRPr>
          </a:p>
        </p:txBody>
      </p:sp>
      <p:sp>
        <p:nvSpPr>
          <p:cNvPr id="249" name="Google Shape;249;p27"/>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Gestionnaire de paquets avancé, utilisé principalement dans les distributions Debian et dérivées (Ubuntu, Mint, Kali, Tails…)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a été conçu pour simplifier l'installation, la mise à jour et la suppression de logiciels sur les systèmes Linux.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Basé sur </a:t>
            </a:r>
            <a:r>
              <a:rPr lang="en-US" sz="5000" u="sng">
                <a:solidFill>
                  <a:schemeClr val="hlink"/>
                </a:solidFill>
                <a:latin typeface="Proxima Nova"/>
                <a:ea typeface="Proxima Nova"/>
                <a:cs typeface="Proxima Nova"/>
                <a:sym typeface="Proxima Nova"/>
                <a:hlinkClick r:id="rId4"/>
              </a:rPr>
              <a:t>dpkg</a:t>
            </a:r>
            <a:endParaRPr sz="5000">
              <a:latin typeface="Proxima Nova"/>
              <a:ea typeface="Proxima Nova"/>
              <a:cs typeface="Proxima Nova"/>
              <a:sym typeface="Proxima Nova"/>
            </a:endParaRPr>
          </a:p>
        </p:txBody>
      </p:sp>
      <p:sp>
        <p:nvSpPr>
          <p:cNvPr id="250" name="Google Shape;250;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51" name="Google Shape;251;p2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52" name="Google Shape;252;p2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53" name="Google Shape;253;p2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54" name="Google Shape;254;p2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55" name="Google Shape;255;p2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56" name="Google Shape;256;p27"/>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icone_wild_code_school.png" id="261" name="Google Shape;261;p2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2" name="Google Shape;262;p2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63" name="Google Shape;263;p2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4" name="Google Shape;264;p2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Principales caractéristiques</a:t>
            </a:r>
            <a:endParaRPr sz="5000">
              <a:latin typeface="Montserrat ExtraBold"/>
              <a:ea typeface="Montserrat ExtraBold"/>
              <a:cs typeface="Montserrat ExtraBold"/>
              <a:sym typeface="Montserrat ExtraBold"/>
            </a:endParaRPr>
          </a:p>
        </p:txBody>
      </p:sp>
      <p:sp>
        <p:nvSpPr>
          <p:cNvPr id="265" name="Google Shape;265;p2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Efficace et pas cher</a:t>
            </a:r>
            <a:endParaRPr sz="2800">
              <a:latin typeface="Montserrat Medium"/>
              <a:ea typeface="Montserrat Medium"/>
              <a:cs typeface="Montserrat Medium"/>
              <a:sym typeface="Montserrat Medium"/>
            </a:endParaRPr>
          </a:p>
        </p:txBody>
      </p:sp>
      <p:sp>
        <p:nvSpPr>
          <p:cNvPr id="266" name="Google Shape;266;p28"/>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Système de gestion des dépendances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Commandes faciles à utiliser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Gestion des sources de logiciels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Mises à jour régulières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Vérification de l'authenticité des paquets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Est devenu le gestionnaire de paquets standard pour Debian et ses dérivés, notamment Ubuntu, et il joue un rôle essentiel dans la stabilité et la cohérence de ces systèmes.</a:t>
            </a:r>
            <a:endParaRPr sz="5000">
              <a:latin typeface="Proxima Nova"/>
              <a:ea typeface="Proxima Nova"/>
              <a:cs typeface="Proxima Nova"/>
              <a:sym typeface="Proxima Nova"/>
            </a:endParaRPr>
          </a:p>
        </p:txBody>
      </p:sp>
      <p:sp>
        <p:nvSpPr>
          <p:cNvPr id="267" name="Google Shape;267;p2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68" name="Google Shape;268;p2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69" name="Google Shape;269;p2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70" name="Google Shape;270;p2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71" name="Google Shape;271;p2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72" name="Google Shape;272;p2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73" name="Google Shape;273;p28"/>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icone_wild_code_school.png" id="278" name="Google Shape;278;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79" name="Google Shape;279;p2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80" name="Google Shape;280;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1" name="Google Shape;281;p29"/>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et apt-get</a:t>
            </a:r>
            <a:endParaRPr sz="5000">
              <a:latin typeface="Montserrat ExtraBold"/>
              <a:ea typeface="Montserrat ExtraBold"/>
              <a:cs typeface="Montserrat ExtraBold"/>
              <a:sym typeface="Montserrat ExtraBold"/>
            </a:endParaRPr>
          </a:p>
        </p:txBody>
      </p:sp>
      <p:sp>
        <p:nvSpPr>
          <p:cNvPr id="282" name="Google Shape;282;p29"/>
          <p:cNvSpPr txBox="1"/>
          <p:nvPr/>
        </p:nvSpPr>
        <p:spPr>
          <a:xfrm>
            <a:off x="949225" y="4632400"/>
            <a:ext cx="378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Jumeaux</a:t>
            </a:r>
            <a:r>
              <a:rPr lang="en-US" sz="2800">
                <a:latin typeface="Montserrat Medium"/>
                <a:ea typeface="Montserrat Medium"/>
                <a:cs typeface="Montserrat Medium"/>
                <a:sym typeface="Montserrat Medium"/>
              </a:rPr>
              <a:t> ?</a:t>
            </a:r>
            <a:endParaRPr sz="2800">
              <a:latin typeface="Montserrat Medium"/>
              <a:ea typeface="Montserrat Medium"/>
              <a:cs typeface="Montserrat Medium"/>
              <a:sym typeface="Montserrat Medium"/>
            </a:endParaRPr>
          </a:p>
        </p:txBody>
      </p:sp>
      <p:sp>
        <p:nvSpPr>
          <p:cNvPr id="283" name="Google Shape;283;p29"/>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Apt</a:t>
            </a:r>
            <a:r>
              <a:rPr lang="en-US" sz="5000">
                <a:latin typeface="Proxima Nova"/>
                <a:ea typeface="Proxima Nova"/>
                <a:cs typeface="Proxima Nova"/>
                <a:sym typeface="Proxima Nova"/>
              </a:rPr>
              <a:t> et </a:t>
            </a:r>
            <a:r>
              <a:rPr b="1" lang="en-US" sz="5000">
                <a:latin typeface="Proxima Nova"/>
                <a:ea typeface="Proxima Nova"/>
                <a:cs typeface="Proxima Nova"/>
                <a:sym typeface="Proxima Nova"/>
              </a:rPr>
              <a:t>apt-get</a:t>
            </a:r>
            <a:r>
              <a:rPr lang="en-US" sz="5000">
                <a:latin typeface="Proxima Nova"/>
                <a:ea typeface="Proxima Nova"/>
                <a:cs typeface="Proxima Nova"/>
                <a:sym typeface="Proxima Nova"/>
              </a:rPr>
              <a:t> sont 2 des outils de gestion de paquets sur les systèmes Debian.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La commande apt (2014) est plus récente qu’apt-get (1998) et dispose de plus de fonctionnalité.</a:t>
            </a:r>
            <a:endParaRPr sz="5000">
              <a:latin typeface="Proxima Nova"/>
              <a:ea typeface="Proxima Nova"/>
              <a:cs typeface="Proxima Nova"/>
              <a:sym typeface="Proxima Nova"/>
            </a:endParaRPr>
          </a:p>
        </p:txBody>
      </p:sp>
      <p:sp>
        <p:nvSpPr>
          <p:cNvPr id="284" name="Google Shape;284;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85" name="Google Shape;285;p2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86" name="Google Shape;286;p2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87" name="Google Shape;287;p2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88" name="Google Shape;288;p2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89" name="Google Shape;289;p2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90" name="Google Shape;290;p29"/>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icone_wild_code_school.png" id="295" name="Google Shape;295;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96" name="Google Shape;296;p3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97" name="Google Shape;297;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98" name="Google Shape;298;p30"/>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et apt-get - les différences</a:t>
            </a:r>
            <a:endParaRPr sz="5000">
              <a:latin typeface="Montserrat ExtraBold"/>
              <a:ea typeface="Montserrat ExtraBold"/>
              <a:cs typeface="Montserrat ExtraBold"/>
              <a:sym typeface="Montserrat ExtraBold"/>
            </a:endParaRPr>
          </a:p>
        </p:txBody>
      </p:sp>
      <p:sp>
        <p:nvSpPr>
          <p:cNvPr id="299" name="Google Shape;299;p3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Ou pas…</a:t>
            </a:r>
            <a:endParaRPr sz="2800">
              <a:latin typeface="Montserrat Medium"/>
              <a:ea typeface="Montserrat Medium"/>
              <a:cs typeface="Montserrat Medium"/>
              <a:sym typeface="Montserrat Medium"/>
            </a:endParaRPr>
          </a:p>
        </p:txBody>
      </p:sp>
      <p:sp>
        <p:nvSpPr>
          <p:cNvPr id="300" name="Google Shape;300;p30"/>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301" name="Google Shape;301;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02" name="Google Shape;302;p3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03" name="Google Shape;303;p3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04" name="Google Shape;304;p3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05" name="Google Shape;305;p3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06" name="Google Shape;306;p3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graphicFrame>
        <p:nvGraphicFramePr>
          <p:cNvPr id="307" name="Google Shape;307;p30"/>
          <p:cNvGraphicFramePr/>
          <p:nvPr/>
        </p:nvGraphicFramePr>
        <p:xfrm>
          <a:off x="952500" y="6286500"/>
          <a:ext cx="3000000" cy="3000000"/>
        </p:xfrm>
        <a:graphic>
          <a:graphicData uri="http://schemas.openxmlformats.org/drawingml/2006/table">
            <a:tbl>
              <a:tblPr>
                <a:noFill/>
                <a:tableStyleId>{776286E8-22CE-4057-A234-B8B651641584}</a:tableStyleId>
              </a:tblPr>
              <a:tblGrid>
                <a:gridCol w="7493000"/>
                <a:gridCol w="7493000"/>
                <a:gridCol w="7493000"/>
              </a:tblGrid>
              <a:tr h="381000">
                <a:tc>
                  <a:txBody>
                    <a:bodyPr/>
                    <a:lstStyle/>
                    <a:p>
                      <a:pPr indent="0" lvl="0" marL="0" rtl="0" algn="l">
                        <a:spcBef>
                          <a:spcPts val="0"/>
                        </a:spcBef>
                        <a:spcAft>
                          <a:spcPts val="0"/>
                        </a:spcAft>
                        <a:buNone/>
                      </a:pPr>
                      <a:r>
                        <a:t/>
                      </a:r>
                      <a:endParaRPr sz="4000"/>
                    </a:p>
                  </a:txBody>
                  <a:tcPr marT="91425" marB="91425" marR="91425" marL="91425"/>
                </a:tc>
                <a:tc>
                  <a:txBody>
                    <a:bodyPr/>
                    <a:lstStyle/>
                    <a:p>
                      <a:pPr indent="0" lvl="0" marL="0" rtl="0" algn="l">
                        <a:spcBef>
                          <a:spcPts val="0"/>
                        </a:spcBef>
                        <a:spcAft>
                          <a:spcPts val="0"/>
                        </a:spcAft>
                        <a:buNone/>
                      </a:pPr>
                      <a:r>
                        <a:rPr lang="en-US" sz="4000"/>
                        <a:t>apt</a:t>
                      </a:r>
                      <a:endParaRPr sz="4000"/>
                    </a:p>
                  </a:txBody>
                  <a:tcPr marT="91425" marB="91425" marR="91425" marL="91425"/>
                </a:tc>
                <a:tc>
                  <a:txBody>
                    <a:bodyPr/>
                    <a:lstStyle/>
                    <a:p>
                      <a:pPr indent="0" lvl="0" marL="0" rtl="0" algn="l">
                        <a:spcBef>
                          <a:spcPts val="0"/>
                        </a:spcBef>
                        <a:spcAft>
                          <a:spcPts val="0"/>
                        </a:spcAft>
                        <a:buNone/>
                      </a:pPr>
                      <a:r>
                        <a:rPr lang="en-US" sz="4000"/>
                        <a:t>apt-get</a:t>
                      </a:r>
                      <a:endParaRPr sz="4000"/>
                    </a:p>
                  </a:txBody>
                  <a:tcPr marT="91425" marB="91425" marR="91425" marL="91425"/>
                </a:tc>
              </a:tr>
              <a:tr h="381000">
                <a:tc>
                  <a:txBody>
                    <a:bodyPr/>
                    <a:lstStyle/>
                    <a:p>
                      <a:pPr indent="0" lvl="0" marL="0" rtl="0" algn="l">
                        <a:spcBef>
                          <a:spcPts val="0"/>
                        </a:spcBef>
                        <a:spcAft>
                          <a:spcPts val="0"/>
                        </a:spcAft>
                        <a:buNone/>
                      </a:pPr>
                      <a:r>
                        <a:rPr lang="en-US" sz="4000"/>
                        <a:t>Capacité de recherche</a:t>
                      </a:r>
                      <a:endParaRPr sz="4000"/>
                    </a:p>
                  </a:txBody>
                  <a:tcPr marT="91425" marB="91425" marR="91425" marL="91425"/>
                </a:tc>
                <a:tc>
                  <a:txBody>
                    <a:bodyPr/>
                    <a:lstStyle/>
                    <a:p>
                      <a:pPr indent="0" lvl="0" marL="0" rtl="0" algn="l">
                        <a:spcBef>
                          <a:spcPts val="0"/>
                        </a:spcBef>
                        <a:spcAft>
                          <a:spcPts val="0"/>
                        </a:spcAft>
                        <a:buNone/>
                      </a:pPr>
                      <a:r>
                        <a:rPr lang="en-US" sz="4000"/>
                        <a:t>apt search &lt;Paquet&gt;</a:t>
                      </a:r>
                      <a:endParaRPr sz="4000"/>
                    </a:p>
                  </a:txBody>
                  <a:tcPr marT="91425" marB="91425" marR="91425" marL="91425"/>
                </a:tc>
                <a:tc>
                  <a:txBody>
                    <a:bodyPr/>
                    <a:lstStyle/>
                    <a:p>
                      <a:pPr indent="0" lvl="0" marL="0" rtl="0" algn="l">
                        <a:spcBef>
                          <a:spcPts val="0"/>
                        </a:spcBef>
                        <a:spcAft>
                          <a:spcPts val="0"/>
                        </a:spcAft>
                        <a:buNone/>
                      </a:pPr>
                      <a:r>
                        <a:rPr lang="en-US" sz="4000"/>
                        <a:t>-</a:t>
                      </a:r>
                      <a:endParaRPr sz="4000"/>
                    </a:p>
                  </a:txBody>
                  <a:tcPr marT="91425" marB="91425" marR="91425" marL="91425"/>
                </a:tc>
              </a:tr>
              <a:tr h="925100">
                <a:tc>
                  <a:txBody>
                    <a:bodyPr/>
                    <a:lstStyle/>
                    <a:p>
                      <a:pPr indent="0" lvl="0" marL="0" rtl="0" algn="l">
                        <a:spcBef>
                          <a:spcPts val="0"/>
                        </a:spcBef>
                        <a:spcAft>
                          <a:spcPts val="0"/>
                        </a:spcAft>
                        <a:buNone/>
                      </a:pPr>
                      <a:r>
                        <a:rPr lang="en-US" sz="4000"/>
                        <a:t>Gestion des dependances</a:t>
                      </a:r>
                      <a:endParaRPr sz="4000"/>
                    </a:p>
                  </a:txBody>
                  <a:tcPr marT="91425" marB="91425" marR="91425" marL="91425"/>
                </a:tc>
                <a:tc>
                  <a:txBody>
                    <a:bodyPr/>
                    <a:lstStyle/>
                    <a:p>
                      <a:pPr indent="0" lvl="0" marL="0" rtl="0" algn="l">
                        <a:spcBef>
                          <a:spcPts val="0"/>
                        </a:spcBef>
                        <a:spcAft>
                          <a:spcPts val="0"/>
                        </a:spcAft>
                        <a:buNone/>
                      </a:pPr>
                      <a:r>
                        <a:rPr lang="en-US" sz="4000"/>
                        <a:t>Gestion des dependances complexes</a:t>
                      </a:r>
                      <a:endParaRPr sz="4000"/>
                    </a:p>
                  </a:txBody>
                  <a:tcPr marT="91425" marB="91425" marR="91425" marL="91425"/>
                </a:tc>
                <a:tc>
                  <a:txBody>
                    <a:bodyPr/>
                    <a:lstStyle/>
                    <a:p>
                      <a:pPr indent="0" lvl="0" marL="0" rtl="0" algn="l">
                        <a:spcBef>
                          <a:spcPts val="0"/>
                        </a:spcBef>
                        <a:spcAft>
                          <a:spcPts val="0"/>
                        </a:spcAft>
                        <a:buNone/>
                      </a:pPr>
                      <a:r>
                        <a:rPr lang="en-US" sz="4000"/>
                        <a:t>Oui</a:t>
                      </a:r>
                      <a:endParaRPr sz="4000"/>
                    </a:p>
                  </a:txBody>
                  <a:tcPr marT="91425" marB="91425" marR="91425" marL="91425"/>
                </a:tc>
              </a:tr>
              <a:tr h="925100">
                <a:tc>
                  <a:txBody>
                    <a:bodyPr/>
                    <a:lstStyle/>
                    <a:p>
                      <a:pPr indent="0" lvl="0" marL="0" rtl="0" algn="l">
                        <a:spcBef>
                          <a:spcPts val="0"/>
                        </a:spcBef>
                        <a:spcAft>
                          <a:spcPts val="0"/>
                        </a:spcAft>
                        <a:buNone/>
                      </a:pPr>
                      <a:r>
                        <a:rPr lang="en-US" sz="4000"/>
                        <a:t>Gestion du versionning</a:t>
                      </a:r>
                      <a:endParaRPr sz="4000"/>
                    </a:p>
                  </a:txBody>
                  <a:tcPr marT="91425" marB="91425" marR="91425" marL="91425"/>
                </a:tc>
                <a:tc>
                  <a:txBody>
                    <a:bodyPr/>
                    <a:lstStyle/>
                    <a:p>
                      <a:pPr indent="0" lvl="0" marL="0" rtl="0" algn="l">
                        <a:spcBef>
                          <a:spcPts val="0"/>
                        </a:spcBef>
                        <a:spcAft>
                          <a:spcPts val="0"/>
                        </a:spcAft>
                        <a:buNone/>
                      </a:pPr>
                      <a:r>
                        <a:rPr lang="en-US" sz="4000"/>
                        <a:t>apt update</a:t>
                      </a:r>
                      <a:endParaRPr sz="4000"/>
                    </a:p>
                  </a:txBody>
                  <a:tcPr marT="91425" marB="91425" marR="91425" marL="91425"/>
                </a:tc>
                <a:tc>
                  <a:txBody>
                    <a:bodyPr/>
                    <a:lstStyle/>
                    <a:p>
                      <a:pPr indent="0" lvl="0" marL="0" rtl="0" algn="l">
                        <a:spcBef>
                          <a:spcPts val="0"/>
                        </a:spcBef>
                        <a:spcAft>
                          <a:spcPts val="0"/>
                        </a:spcAft>
                        <a:buNone/>
                      </a:pPr>
                      <a:r>
                        <a:rPr lang="en-US" sz="4000"/>
                        <a:t>apt-get upgrade (pas de suppression des anciennes versions)</a:t>
                      </a:r>
                      <a:endParaRPr sz="4000"/>
                    </a:p>
                  </a:txBody>
                  <a:tcPr marT="91425" marB="91425" marR="91425" marL="91425"/>
                </a:tc>
              </a:tr>
              <a:tr h="925100">
                <a:tc>
                  <a:txBody>
                    <a:bodyPr/>
                    <a:lstStyle/>
                    <a:p>
                      <a:pPr indent="0" lvl="0" marL="0" rtl="0" algn="l">
                        <a:spcBef>
                          <a:spcPts val="0"/>
                        </a:spcBef>
                        <a:spcAft>
                          <a:spcPts val="0"/>
                        </a:spcAft>
                        <a:buNone/>
                      </a:pPr>
                      <a:r>
                        <a:rPr lang="en-US" sz="4000"/>
                        <a:t>Fonction de recherche</a:t>
                      </a:r>
                      <a:endParaRPr sz="4000"/>
                    </a:p>
                  </a:txBody>
                  <a:tcPr marT="91425" marB="91425" marR="91425" marL="91425"/>
                </a:tc>
                <a:tc>
                  <a:txBody>
                    <a:bodyPr/>
                    <a:lstStyle/>
                    <a:p>
                      <a:pPr indent="0" lvl="0" marL="0" rtl="0" algn="l">
                        <a:spcBef>
                          <a:spcPts val="0"/>
                        </a:spcBef>
                        <a:spcAft>
                          <a:spcPts val="0"/>
                        </a:spcAft>
                        <a:buNone/>
                      </a:pPr>
                      <a:r>
                        <a:rPr lang="en-US" sz="4000"/>
                        <a:t>apt search</a:t>
                      </a:r>
                      <a:endParaRPr sz="4000"/>
                    </a:p>
                  </a:txBody>
                  <a:tcPr marT="91425" marB="91425" marR="91425" marL="91425"/>
                </a:tc>
                <a:tc>
                  <a:txBody>
                    <a:bodyPr/>
                    <a:lstStyle/>
                    <a:p>
                      <a:pPr indent="0" lvl="0" marL="0" rtl="0" algn="l">
                        <a:spcBef>
                          <a:spcPts val="0"/>
                        </a:spcBef>
                        <a:spcAft>
                          <a:spcPts val="0"/>
                        </a:spcAft>
                        <a:buNone/>
                      </a:pPr>
                      <a:r>
                        <a:rPr lang="en-US" sz="4000"/>
                        <a:t>apt-cache search</a:t>
                      </a:r>
                      <a:endParaRPr sz="4000"/>
                    </a:p>
                  </a:txBody>
                  <a:tcPr marT="91425" marB="91425" marR="91425" marL="91425"/>
                </a:tc>
              </a:tr>
            </a:tbl>
          </a:graphicData>
        </a:graphic>
      </p:graphicFrame>
      <p:sp>
        <p:nvSpPr>
          <p:cNvPr id="308" name="Google Shape;308;p30"/>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icone_wild_code_school.png" id="313" name="Google Shape;313;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14" name="Google Shape;314;p3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15" name="Google Shape;315;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16" name="Google Shape;316;p31"/>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Aptitude</a:t>
            </a:r>
            <a:endParaRPr sz="5000">
              <a:latin typeface="Montserrat ExtraBold"/>
              <a:ea typeface="Montserrat ExtraBold"/>
              <a:cs typeface="Montserrat ExtraBold"/>
              <a:sym typeface="Montserrat ExtraBold"/>
            </a:endParaRPr>
          </a:p>
        </p:txBody>
      </p:sp>
      <p:sp>
        <p:nvSpPr>
          <p:cNvPr id="317" name="Google Shape;317;p3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Du graphique en mode console</a:t>
            </a:r>
            <a:endParaRPr sz="2800">
              <a:latin typeface="Montserrat Medium"/>
              <a:ea typeface="Montserrat Medium"/>
              <a:cs typeface="Montserrat Medium"/>
              <a:sym typeface="Montserrat Medium"/>
            </a:endParaRPr>
          </a:p>
        </p:txBody>
      </p:sp>
      <p:sp>
        <p:nvSpPr>
          <p:cNvPr id="318" name="Google Shape;318;p31"/>
          <p:cNvSpPr txBox="1"/>
          <p:nvPr/>
        </p:nvSpPr>
        <p:spPr>
          <a:xfrm>
            <a:off x="5256425" y="3641650"/>
            <a:ext cx="18278700" cy="38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Aptitude</a:t>
            </a:r>
            <a:r>
              <a:rPr lang="en-US" sz="5000">
                <a:latin typeface="Proxima Nova"/>
                <a:ea typeface="Proxima Nova"/>
                <a:cs typeface="Proxima Nova"/>
                <a:sym typeface="Proxima Nova"/>
              </a:rPr>
              <a:t> est un gestionnaire de paquets en mode texte avec une interface utilisateur en mode semi-graphique.</a:t>
            </a:r>
            <a:endParaRPr sz="5000">
              <a:latin typeface="Proxima Nova"/>
              <a:ea typeface="Proxima Nova"/>
              <a:cs typeface="Proxima Nova"/>
              <a:sym typeface="Proxima Nova"/>
            </a:endParaRPr>
          </a:p>
        </p:txBody>
      </p:sp>
      <p:sp>
        <p:nvSpPr>
          <p:cNvPr id="319" name="Google Shape;319;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20" name="Google Shape;320;p3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21" name="Google Shape;321;p3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22" name="Google Shape;322;p3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23" name="Google Shape;323;p3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24" name="Google Shape;324;p3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25" name="Google Shape;325;p31"/>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326" name="Google Shape;326;p31"/>
          <p:cNvPicPr preferRelativeResize="0"/>
          <p:nvPr/>
        </p:nvPicPr>
        <p:blipFill>
          <a:blip r:embed="rId4">
            <a:alphaModFix/>
          </a:blip>
          <a:stretch>
            <a:fillRect/>
          </a:stretch>
        </p:blipFill>
        <p:spPr>
          <a:xfrm>
            <a:off x="5467300" y="6655441"/>
            <a:ext cx="16155274" cy="6425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icone_wild_code_school.png" id="331" name="Google Shape;331;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32" name="Google Shape;332;p3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33" name="Google Shape;333;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34" name="Google Shape;334;p32"/>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Synaptic</a:t>
            </a:r>
            <a:endParaRPr sz="5000">
              <a:latin typeface="Montserrat ExtraBold"/>
              <a:ea typeface="Montserrat ExtraBold"/>
              <a:cs typeface="Montserrat ExtraBold"/>
              <a:sym typeface="Montserrat ExtraBold"/>
            </a:endParaRPr>
          </a:p>
        </p:txBody>
      </p:sp>
      <p:sp>
        <p:nvSpPr>
          <p:cNvPr id="335" name="Google Shape;335;p3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apt en GUI</a:t>
            </a:r>
            <a:endParaRPr sz="2800">
              <a:latin typeface="Montserrat Medium"/>
              <a:ea typeface="Montserrat Medium"/>
              <a:cs typeface="Montserrat Medium"/>
              <a:sym typeface="Montserrat Medium"/>
            </a:endParaRPr>
          </a:p>
        </p:txBody>
      </p:sp>
      <p:sp>
        <p:nvSpPr>
          <p:cNvPr id="336" name="Google Shape;336;p32"/>
          <p:cNvSpPr txBox="1"/>
          <p:nvPr/>
        </p:nvSpPr>
        <p:spPr>
          <a:xfrm>
            <a:off x="4999088" y="3760350"/>
            <a:ext cx="18278700" cy="161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Synaptic</a:t>
            </a:r>
            <a:r>
              <a:rPr lang="en-US" sz="5000">
                <a:latin typeface="Proxima Nova"/>
                <a:ea typeface="Proxima Nova"/>
                <a:cs typeface="Proxima Nova"/>
                <a:sym typeface="Proxima Nova"/>
              </a:rPr>
              <a:t> est un gestionnaire de paquets en mode graphique.</a:t>
            </a:r>
            <a:endParaRPr sz="5000">
              <a:latin typeface="Proxima Nova"/>
              <a:ea typeface="Proxima Nova"/>
              <a:cs typeface="Proxima Nova"/>
              <a:sym typeface="Proxima Nova"/>
            </a:endParaRPr>
          </a:p>
        </p:txBody>
      </p:sp>
      <p:sp>
        <p:nvSpPr>
          <p:cNvPr id="337" name="Google Shape;337;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38" name="Google Shape;338;p3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39" name="Google Shape;339;p3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40" name="Google Shape;340;p3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41" name="Google Shape;341;p3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42" name="Google Shape;342;p3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43" name="Google Shape;343;p32"/>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344" name="Google Shape;344;p32"/>
          <p:cNvPicPr preferRelativeResize="0"/>
          <p:nvPr/>
        </p:nvPicPr>
        <p:blipFill>
          <a:blip r:embed="rId4">
            <a:alphaModFix/>
          </a:blip>
          <a:stretch>
            <a:fillRect/>
          </a:stretch>
        </p:blipFill>
        <p:spPr>
          <a:xfrm>
            <a:off x="6223500" y="5083925"/>
            <a:ext cx="15453125" cy="769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icone_wild_code_school.png" id="349" name="Google Shape;349;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50" name="Google Shape;350;p3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51" name="Google Shape;351;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52" name="Google Shape;352;p33"/>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gestionnaires de paquets avec isolation</a:t>
            </a:r>
            <a:endParaRPr sz="5000">
              <a:latin typeface="Montserrat ExtraBold"/>
              <a:ea typeface="Montserrat ExtraBold"/>
              <a:cs typeface="Montserrat ExtraBold"/>
              <a:sym typeface="Montserrat ExtraBold"/>
            </a:endParaRPr>
          </a:p>
        </p:txBody>
      </p:sp>
      <p:sp>
        <p:nvSpPr>
          <p:cNvPr id="353" name="Google Shape;353;p33"/>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Joue la comme Docker</a:t>
            </a:r>
            <a:endParaRPr sz="2800">
              <a:latin typeface="Montserrat Medium"/>
              <a:ea typeface="Montserrat Medium"/>
              <a:cs typeface="Montserrat Medium"/>
              <a:sym typeface="Montserrat Medium"/>
            </a:endParaRPr>
          </a:p>
        </p:txBody>
      </p:sp>
      <p:sp>
        <p:nvSpPr>
          <p:cNvPr id="354" name="Google Shape;354;p33"/>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Ces gestionnaires de paquets, comme </a:t>
            </a:r>
            <a:r>
              <a:rPr b="1" lang="en-US" sz="5000">
                <a:latin typeface="Proxima Nova"/>
                <a:ea typeface="Proxima Nova"/>
                <a:cs typeface="Proxima Nova"/>
                <a:sym typeface="Proxima Nova"/>
              </a:rPr>
              <a:t>Snap</a:t>
            </a:r>
            <a:r>
              <a:rPr lang="en-US" sz="5000">
                <a:latin typeface="Proxima Nova"/>
                <a:ea typeface="Proxima Nova"/>
                <a:cs typeface="Proxima Nova"/>
                <a:sym typeface="Proxima Nova"/>
              </a:rPr>
              <a:t>, </a:t>
            </a:r>
            <a:r>
              <a:rPr b="1" lang="en-US" sz="5000">
                <a:latin typeface="Proxima Nova"/>
                <a:ea typeface="Proxima Nova"/>
                <a:cs typeface="Proxima Nova"/>
                <a:sym typeface="Proxima Nova"/>
              </a:rPr>
              <a:t>Flatpak</a:t>
            </a:r>
            <a:r>
              <a:rPr lang="en-US" sz="5000">
                <a:latin typeface="Proxima Nova"/>
                <a:ea typeface="Proxima Nova"/>
                <a:cs typeface="Proxima Nova"/>
                <a:sym typeface="Proxima Nova"/>
              </a:rPr>
              <a:t>, ou </a:t>
            </a:r>
            <a:r>
              <a:rPr b="1" lang="en-US" sz="5000">
                <a:latin typeface="Proxima Nova"/>
                <a:ea typeface="Proxima Nova"/>
                <a:cs typeface="Proxima Nova"/>
                <a:sym typeface="Proxima Nova"/>
              </a:rPr>
              <a:t>AppImage</a:t>
            </a:r>
            <a:r>
              <a:rPr lang="en-US" sz="5000">
                <a:latin typeface="Proxima Nova"/>
                <a:ea typeface="Proxima Nova"/>
                <a:cs typeface="Proxima Nova"/>
                <a:sym typeface="Proxima Nova"/>
              </a:rPr>
              <a:t> isolent les applications en les empaquetant avec leurs dépendances spécifiques.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Pas de conflits entre les différentes versions des bibliothèques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applications deviennent portables entre différentes distributions Linux</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MAJ sont continues et indépendantes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Ils peuvent consommer plus d'espace disque et de mémoire, car chaque application contient ses propres dépendances</a:t>
            </a:r>
            <a:endParaRPr sz="5000">
              <a:latin typeface="Proxima Nova"/>
              <a:ea typeface="Proxima Nova"/>
              <a:cs typeface="Proxima Nova"/>
              <a:sym typeface="Proxima Nova"/>
            </a:endParaRPr>
          </a:p>
        </p:txBody>
      </p:sp>
      <p:sp>
        <p:nvSpPr>
          <p:cNvPr id="355" name="Google Shape;355;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56" name="Google Shape;356;p3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57" name="Google Shape;357;p3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58" name="Google Shape;358;p3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59" name="Google Shape;359;p3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60" name="Google Shape;360;p3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61" name="Google Shape;361;p33"/>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icone_wild_code_school.png" id="366" name="Google Shape;366;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7" name="Google Shape;367;p3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68" name="Google Shape;368;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9" name="Google Shape;369;p3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Recapitulatif</a:t>
            </a:r>
            <a:endParaRPr sz="5000">
              <a:latin typeface="Montserrat ExtraBold"/>
              <a:ea typeface="Montserrat ExtraBold"/>
              <a:cs typeface="Montserrat ExtraBold"/>
              <a:sym typeface="Montserrat ExtraBold"/>
            </a:endParaRPr>
          </a:p>
        </p:txBody>
      </p:sp>
      <p:sp>
        <p:nvSpPr>
          <p:cNvPr id="370" name="Google Shape;370;p3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Synthèse</a:t>
            </a:r>
            <a:endParaRPr sz="2800">
              <a:latin typeface="Montserrat Medium"/>
              <a:ea typeface="Montserrat Medium"/>
              <a:cs typeface="Montserrat Medium"/>
              <a:sym typeface="Montserrat Medium"/>
            </a:endParaRPr>
          </a:p>
        </p:txBody>
      </p:sp>
      <p:sp>
        <p:nvSpPr>
          <p:cNvPr id="371" name="Google Shape;371;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72" name="Google Shape;372;p3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73" name="Google Shape;373;p3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74" name="Google Shape;374;p3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75" name="Google Shape;375;p3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76" name="Google Shape;376;p3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77" name="Google Shape;377;p34"/>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aphicFrame>
        <p:nvGraphicFramePr>
          <p:cNvPr id="378" name="Google Shape;378;p34"/>
          <p:cNvGraphicFramePr/>
          <p:nvPr/>
        </p:nvGraphicFramePr>
        <p:xfrm>
          <a:off x="5102675" y="4962875"/>
          <a:ext cx="3000000" cy="3000000"/>
        </p:xfrm>
        <a:graphic>
          <a:graphicData uri="http://schemas.openxmlformats.org/drawingml/2006/table">
            <a:tbl>
              <a:tblPr>
                <a:noFill/>
                <a:tableStyleId>{776286E8-22CE-4057-A234-B8B651641584}</a:tableStyleId>
              </a:tblPr>
              <a:tblGrid>
                <a:gridCol w="5219150"/>
                <a:gridCol w="5219150"/>
                <a:gridCol w="5219150"/>
              </a:tblGrid>
              <a:tr h="381000">
                <a:tc>
                  <a:txBody>
                    <a:bodyPr/>
                    <a:lstStyle/>
                    <a:p>
                      <a:pPr indent="0" lvl="0" marL="0" rtl="0" algn="l">
                        <a:spcBef>
                          <a:spcPts val="0"/>
                        </a:spcBef>
                        <a:spcAft>
                          <a:spcPts val="0"/>
                        </a:spcAft>
                        <a:buNone/>
                      </a:pPr>
                      <a:r>
                        <a:rPr lang="en-US" sz="3600"/>
                        <a:t>Distribution</a:t>
                      </a:r>
                      <a:endParaRPr sz="3600"/>
                    </a:p>
                  </a:txBody>
                  <a:tcPr marT="91425" marB="91425" marR="91425" marL="91425"/>
                </a:tc>
                <a:tc>
                  <a:txBody>
                    <a:bodyPr/>
                    <a:lstStyle/>
                    <a:p>
                      <a:pPr indent="0" lvl="0" marL="0" rtl="0" algn="l">
                        <a:spcBef>
                          <a:spcPts val="0"/>
                        </a:spcBef>
                        <a:spcAft>
                          <a:spcPts val="0"/>
                        </a:spcAft>
                        <a:buNone/>
                      </a:pPr>
                      <a:r>
                        <a:rPr lang="en-US" sz="3600"/>
                        <a:t>Gestionnaire de paquets</a:t>
                      </a:r>
                      <a:endParaRPr sz="3600"/>
                    </a:p>
                  </a:txBody>
                  <a:tcPr marT="91425" marB="91425" marR="91425" marL="91425"/>
                </a:tc>
                <a:tc>
                  <a:txBody>
                    <a:bodyPr/>
                    <a:lstStyle/>
                    <a:p>
                      <a:pPr indent="0" lvl="0" marL="0" rtl="0" algn="l">
                        <a:spcBef>
                          <a:spcPts val="0"/>
                        </a:spcBef>
                        <a:spcAft>
                          <a:spcPts val="0"/>
                        </a:spcAft>
                        <a:buNone/>
                      </a:pPr>
                      <a:r>
                        <a:rPr lang="en-US" sz="3600"/>
                        <a:t>Type</a:t>
                      </a:r>
                      <a:endParaRPr sz="3600"/>
                    </a:p>
                  </a:txBody>
                  <a:tcPr marT="91425" marB="91425" marR="91425" marL="91425"/>
                </a:tc>
              </a:tr>
              <a:tr h="381000">
                <a:tc>
                  <a:txBody>
                    <a:bodyPr/>
                    <a:lstStyle/>
                    <a:p>
                      <a:pPr indent="0" lvl="0" marL="0" rtl="0" algn="l">
                        <a:spcBef>
                          <a:spcPts val="0"/>
                        </a:spcBef>
                        <a:spcAft>
                          <a:spcPts val="0"/>
                        </a:spcAft>
                        <a:buNone/>
                      </a:pPr>
                      <a:r>
                        <a:rPr lang="en-US" sz="3600"/>
                        <a:t>Ubuntu</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Fedora</a:t>
                      </a:r>
                      <a:endParaRPr sz="3600"/>
                    </a:p>
                  </a:txBody>
                  <a:tcPr marT="91425" marB="91425" marR="91425" marL="91425"/>
                </a:tc>
                <a:tc>
                  <a:txBody>
                    <a:bodyPr/>
                    <a:lstStyle/>
                    <a:p>
                      <a:pPr indent="0" lvl="0" marL="0" rtl="0" algn="l">
                        <a:spcBef>
                          <a:spcPts val="0"/>
                        </a:spcBef>
                        <a:spcAft>
                          <a:spcPts val="0"/>
                        </a:spcAft>
                        <a:buNone/>
                      </a:pPr>
                      <a:r>
                        <a:rPr lang="en-US" sz="3600"/>
                        <a:t>DNF</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Debian</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OpenSUSE</a:t>
                      </a:r>
                      <a:endParaRPr sz="3600"/>
                    </a:p>
                  </a:txBody>
                  <a:tcPr marT="91425" marB="91425" marR="91425" marL="91425"/>
                </a:tc>
                <a:tc>
                  <a:txBody>
                    <a:bodyPr/>
                    <a:lstStyle/>
                    <a:p>
                      <a:pPr indent="0" lvl="0" marL="0" rtl="0" algn="l">
                        <a:spcBef>
                          <a:spcPts val="0"/>
                        </a:spcBef>
                        <a:spcAft>
                          <a:spcPts val="0"/>
                        </a:spcAft>
                        <a:buNone/>
                      </a:pPr>
                      <a:r>
                        <a:rPr lang="en-US" sz="3600"/>
                        <a:t>Zypper</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Arch Linux</a:t>
                      </a:r>
                      <a:endParaRPr sz="3600"/>
                    </a:p>
                  </a:txBody>
                  <a:tcPr marT="91425" marB="91425" marR="91425" marL="91425"/>
                </a:tc>
                <a:tc>
                  <a:txBody>
                    <a:bodyPr/>
                    <a:lstStyle/>
                    <a:p>
                      <a:pPr indent="0" lvl="0" marL="0" rtl="0" algn="l">
                        <a:spcBef>
                          <a:spcPts val="0"/>
                        </a:spcBef>
                        <a:spcAft>
                          <a:spcPts val="0"/>
                        </a:spcAft>
                        <a:buNone/>
                      </a:pPr>
                      <a:r>
                        <a:rPr lang="en-US" sz="3600"/>
                        <a:t>Pacman</a:t>
                      </a:r>
                      <a:endParaRPr sz="3600"/>
                    </a:p>
                  </a:txBody>
                  <a:tcPr marT="91425" marB="91425" marR="91425" marL="91425"/>
                </a:tc>
                <a:tc>
                  <a:txBody>
                    <a:bodyPr/>
                    <a:lstStyle/>
                    <a:p>
                      <a:pPr indent="0" lvl="0" marL="0" rtl="0" algn="l">
                        <a:spcBef>
                          <a:spcPts val="0"/>
                        </a:spcBef>
                        <a:spcAft>
                          <a:spcPts val="0"/>
                        </a:spcAft>
                        <a:buNone/>
                      </a:pPr>
                      <a:r>
                        <a:rPr lang="en-US" sz="3600"/>
                        <a:t>.pkg</a:t>
                      </a:r>
                      <a:endParaRPr sz="3600"/>
                    </a:p>
                  </a:txBody>
                  <a:tcPr marT="91425" marB="91425" marR="91425" marL="91425"/>
                </a:tc>
              </a:tr>
              <a:tr h="381000">
                <a:tc>
                  <a:txBody>
                    <a:bodyPr/>
                    <a:lstStyle/>
                    <a:p>
                      <a:pPr indent="0" lvl="0" marL="0" rtl="0" algn="l">
                        <a:spcBef>
                          <a:spcPts val="0"/>
                        </a:spcBef>
                        <a:spcAft>
                          <a:spcPts val="0"/>
                        </a:spcAft>
                        <a:buNone/>
                      </a:pPr>
                      <a:r>
                        <a:rPr lang="en-US" sz="3600"/>
                        <a:t>CentOS</a:t>
                      </a:r>
                      <a:endParaRPr sz="3600"/>
                    </a:p>
                  </a:txBody>
                  <a:tcPr marT="91425" marB="91425" marR="91425" marL="91425"/>
                </a:tc>
                <a:tc>
                  <a:txBody>
                    <a:bodyPr/>
                    <a:lstStyle/>
                    <a:p>
                      <a:pPr indent="0" lvl="0" marL="0" rtl="0" algn="l">
                        <a:spcBef>
                          <a:spcPts val="0"/>
                        </a:spcBef>
                        <a:spcAft>
                          <a:spcPts val="0"/>
                        </a:spcAft>
                        <a:buNone/>
                      </a:pPr>
                      <a:r>
                        <a:rPr lang="en-US" sz="3600"/>
                        <a:t>YUM</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Manjaro</a:t>
                      </a:r>
                      <a:endParaRPr sz="3600"/>
                    </a:p>
                  </a:txBody>
                  <a:tcPr marT="91425" marB="91425" marR="91425" marL="91425"/>
                </a:tc>
                <a:tc>
                  <a:txBody>
                    <a:bodyPr/>
                    <a:lstStyle/>
                    <a:p>
                      <a:pPr indent="0" lvl="0" marL="0" rtl="0" algn="l">
                        <a:spcBef>
                          <a:spcPts val="0"/>
                        </a:spcBef>
                        <a:spcAft>
                          <a:spcPts val="0"/>
                        </a:spcAft>
                        <a:buNone/>
                      </a:pPr>
                      <a:r>
                        <a:rPr lang="en-US" sz="3600"/>
                        <a:t>Pacman</a:t>
                      </a:r>
                      <a:endParaRPr sz="3600"/>
                    </a:p>
                  </a:txBody>
                  <a:tcPr marT="91425" marB="91425" marR="91425" marL="91425"/>
                </a:tc>
                <a:tc>
                  <a:txBody>
                    <a:bodyPr/>
                    <a:lstStyle/>
                    <a:p>
                      <a:pPr indent="0" lvl="0" marL="0" rtl="0" algn="l">
                        <a:spcBef>
                          <a:spcPts val="0"/>
                        </a:spcBef>
                        <a:spcAft>
                          <a:spcPts val="0"/>
                        </a:spcAft>
                        <a:buNone/>
                      </a:pPr>
                      <a:r>
                        <a:rPr lang="en-US" sz="3600"/>
                        <a:t>.pck</a:t>
                      </a:r>
                      <a:endParaRPr sz="3600"/>
                    </a:p>
                  </a:txBody>
                  <a:tcPr marT="91425" marB="91425" marR="91425" marL="91425"/>
                </a:tc>
              </a:tr>
              <a:tr h="381000">
                <a:tc>
                  <a:txBody>
                    <a:bodyPr/>
                    <a:lstStyle/>
                    <a:p>
                      <a:pPr indent="0" lvl="0" marL="0" rtl="0" algn="l">
                        <a:spcBef>
                          <a:spcPts val="0"/>
                        </a:spcBef>
                        <a:spcAft>
                          <a:spcPts val="0"/>
                        </a:spcAft>
                        <a:buNone/>
                      </a:pPr>
                      <a:r>
                        <a:rPr lang="en-US" sz="3600"/>
                        <a:t>Linux Mint</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Red Hat</a:t>
                      </a:r>
                      <a:endParaRPr sz="3600"/>
                    </a:p>
                  </a:txBody>
                  <a:tcPr marT="91425" marB="91425" marR="91425" marL="91425"/>
                </a:tc>
                <a:tc>
                  <a:txBody>
                    <a:bodyPr/>
                    <a:lstStyle/>
                    <a:p>
                      <a:pPr indent="0" lvl="0" marL="0" rtl="0" algn="l">
                        <a:spcBef>
                          <a:spcPts val="0"/>
                        </a:spcBef>
                        <a:spcAft>
                          <a:spcPts val="0"/>
                        </a:spcAft>
                        <a:buNone/>
                      </a:pPr>
                      <a:r>
                        <a:rPr lang="en-US" sz="3600"/>
                        <a:t>YUM</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icone_wild_code_school.png" id="383" name="Google Shape;383;p35"/>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384" name="Google Shape;384;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385" name="Google Shape;385;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86" name="Google Shape;386;p35"/>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Architecture et fonctionnement</a:t>
            </a:r>
            <a:endParaRPr sz="10000">
              <a:latin typeface="Montserrat"/>
              <a:ea typeface="Montserrat"/>
              <a:cs typeface="Montserrat"/>
              <a:sym typeface="Montserrat"/>
            </a:endParaRPr>
          </a:p>
        </p:txBody>
      </p:sp>
      <p:cxnSp>
        <p:nvCxnSpPr>
          <p:cNvPr id="387" name="Google Shape;387;p3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88" name="Google Shape;388;p3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89" name="Google Shape;389;p3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90" name="Google Shape;390;p3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91" name="Google Shape;391;p3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92" name="Google Shape;392;p3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93" name="Google Shape;393;p35"/>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mt="5319"/>
          </a:blip>
          <a:srcRect b="0" l="0" r="0" t="0"/>
          <a:stretch/>
        </p:blipFill>
        <p:spPr>
          <a:xfrm>
            <a:off x="-811790" y="-3191523"/>
            <a:ext cx="27384332" cy="19978847"/>
          </a:xfrm>
          <a:prstGeom prst="rect">
            <a:avLst/>
          </a:prstGeom>
          <a:noFill/>
          <a:ln>
            <a:noFill/>
          </a:ln>
        </p:spPr>
      </p:pic>
      <p:pic>
        <p:nvPicPr>
          <p:cNvPr descr="icone_wild_code_school.png" id="85" name="Google Shape;85;p1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86" name="Google Shape;86;p18"/>
          <p:cNvSpPr txBox="1"/>
          <p:nvPr/>
        </p:nvSpPr>
        <p:spPr>
          <a:xfrm>
            <a:off x="1786500" y="3510550"/>
            <a:ext cx="20122200" cy="13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200">
                <a:latin typeface="Montserrat SemiBold"/>
                <a:ea typeface="Montserrat SemiBold"/>
                <a:cs typeface="Montserrat SemiBold"/>
                <a:sym typeface="Montserrat SemiBold"/>
              </a:rPr>
              <a:t>Quel est le rôle d’un gestionnaire de paquets ?</a:t>
            </a:r>
            <a:endParaRPr sz="7200">
              <a:latin typeface="Montserrat"/>
              <a:ea typeface="Montserrat"/>
              <a:cs typeface="Montserrat"/>
              <a:sym typeface="Montserrat"/>
            </a:endParaRPr>
          </a:p>
        </p:txBody>
      </p:sp>
      <p:cxnSp>
        <p:nvCxnSpPr>
          <p:cNvPr id="87" name="Google Shape;87;p1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8" name="Google Shape;88;p18"/>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89" name="Google Shape;89;p1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90" name="Google Shape;90;p18"/>
          <p:cNvSpPr txBox="1"/>
          <p:nvPr/>
        </p:nvSpPr>
        <p:spPr>
          <a:xfrm>
            <a:off x="10234050" y="359800"/>
            <a:ext cx="45081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 de déploiement</a:t>
            </a:r>
            <a:endParaRPr sz="2400">
              <a:latin typeface="Montserrat SemiBold"/>
              <a:ea typeface="Montserrat SemiBold"/>
              <a:cs typeface="Montserrat SemiBold"/>
              <a:sym typeface="Montserrat SemiBold"/>
            </a:endParaRPr>
          </a:p>
        </p:txBody>
      </p:sp>
      <p:sp>
        <p:nvSpPr>
          <p:cNvPr id="91" name="Google Shape;91;p18"/>
          <p:cNvSpPr txBox="1"/>
          <p:nvPr/>
        </p:nvSpPr>
        <p:spPr>
          <a:xfrm>
            <a:off x="148172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Surveillance et rapport</a:t>
            </a:r>
            <a:endParaRPr sz="2400">
              <a:latin typeface="Montserrat SemiBold"/>
              <a:ea typeface="Montserrat SemiBold"/>
              <a:cs typeface="Montserrat SemiBold"/>
              <a:sym typeface="Montserrat SemiBold"/>
            </a:endParaRPr>
          </a:p>
        </p:txBody>
      </p:sp>
      <p:sp>
        <p:nvSpPr>
          <p:cNvPr id="92" name="Google Shape;92;p18"/>
          <p:cNvSpPr txBox="1"/>
          <p:nvPr/>
        </p:nvSpPr>
        <p:spPr>
          <a:xfrm>
            <a:off x="640004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Configuration</a:t>
            </a:r>
            <a:endParaRPr sz="2400">
              <a:latin typeface="Montserrat SemiBold"/>
              <a:ea typeface="Montserrat SemiBold"/>
              <a:cs typeface="Montserrat SemiBold"/>
              <a:sym typeface="Montserrat SemiBold"/>
            </a:endParaRPr>
          </a:p>
        </p:txBody>
      </p:sp>
      <p:sp>
        <p:nvSpPr>
          <p:cNvPr id="93" name="Google Shape;93;p1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Scénarios avancés</a:t>
            </a:r>
            <a:endParaRPr sz="2400">
              <a:latin typeface="Montserrat SemiBold"/>
              <a:ea typeface="Montserrat SemiBold"/>
              <a:cs typeface="Montserrat SemiBold"/>
              <a:sym typeface="Montserrat SemiBold"/>
            </a:endParaRPr>
          </a:p>
        </p:txBody>
      </p:sp>
      <p:sp>
        <p:nvSpPr>
          <p:cNvPr id="94" name="Google Shape;94;p18"/>
          <p:cNvSpPr txBox="1"/>
          <p:nvPr/>
        </p:nvSpPr>
        <p:spPr>
          <a:xfrm>
            <a:off x="2130900" y="8295775"/>
            <a:ext cx="20122200" cy="13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200">
                <a:latin typeface="Montserrat SemiBold"/>
                <a:ea typeface="Montserrat SemiBold"/>
                <a:cs typeface="Montserrat SemiBold"/>
                <a:sym typeface="Montserrat SemiBold"/>
              </a:rPr>
              <a:t>Y-a-t’il une </a:t>
            </a:r>
            <a:r>
              <a:rPr lang="en-US" sz="7200">
                <a:latin typeface="Montserrat SemiBold"/>
                <a:ea typeface="Montserrat SemiBold"/>
                <a:cs typeface="Montserrat SemiBold"/>
                <a:sym typeface="Montserrat SemiBold"/>
              </a:rPr>
              <a:t>différence</a:t>
            </a:r>
            <a:r>
              <a:rPr lang="en-US" sz="7200">
                <a:latin typeface="Montserrat SemiBold"/>
                <a:ea typeface="Montserrat SemiBold"/>
                <a:cs typeface="Montserrat SemiBold"/>
                <a:sym typeface="Montserrat SemiBold"/>
              </a:rPr>
              <a:t> dans l’installation d’un logiciel entre Linux et Windows ?</a:t>
            </a:r>
            <a:endParaRPr sz="72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icone_wild_code_school.png" id="398" name="Google Shape;398;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99" name="Google Shape;399;p3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00" name="Google Shape;400;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01" name="Google Shape;401;p3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Bas et haut niveau</a:t>
            </a:r>
            <a:endParaRPr>
              <a:latin typeface="Montserrat ExtraBold"/>
              <a:ea typeface="Montserrat ExtraBold"/>
              <a:cs typeface="Montserrat ExtraBold"/>
              <a:sym typeface="Montserrat ExtraBold"/>
            </a:endParaRPr>
          </a:p>
        </p:txBody>
      </p:sp>
      <p:sp>
        <p:nvSpPr>
          <p:cNvPr id="402" name="Google Shape;402;p3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2 niveaux d’implication</a:t>
            </a:r>
            <a:endParaRPr sz="2800">
              <a:latin typeface="Montserrat Medium"/>
              <a:ea typeface="Montserrat Medium"/>
              <a:cs typeface="Montserrat Medium"/>
              <a:sym typeface="Montserrat Medium"/>
            </a:endParaRPr>
          </a:p>
        </p:txBody>
      </p:sp>
      <p:sp>
        <p:nvSpPr>
          <p:cNvPr id="403" name="Google Shape;403;p36"/>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distingue 2 types de gestionnaires de paquets selon le niveau d’implication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gestionnaires de paquets de </a:t>
            </a:r>
            <a:r>
              <a:rPr b="1" lang="en-US" sz="5000">
                <a:latin typeface="Proxima Nova"/>
                <a:ea typeface="Proxima Nova"/>
                <a:cs typeface="Proxima Nova"/>
                <a:sym typeface="Proxima Nova"/>
              </a:rPr>
              <a:t>bas niveau</a:t>
            </a:r>
            <a:r>
              <a:rPr lang="en-US" sz="5000">
                <a:latin typeface="Proxima Nova"/>
                <a:ea typeface="Proxima Nova"/>
                <a:cs typeface="Proxima Nova"/>
                <a:sym typeface="Proxima Nova"/>
              </a:rPr>
              <a:t> g</a:t>
            </a:r>
            <a:r>
              <a:rPr lang="en-US" sz="5000">
                <a:latin typeface="Proxima Nova"/>
                <a:ea typeface="Proxima Nova"/>
                <a:cs typeface="Proxima Nova"/>
                <a:sym typeface="Proxima Nova"/>
              </a:rPr>
              <a:t>èrent l'installation des paquets au niveau fichier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avec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avec RPM</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gestionnaires de paquets de </a:t>
            </a:r>
            <a:r>
              <a:rPr b="1" lang="en-US" sz="5000">
                <a:latin typeface="Proxima Nova"/>
                <a:ea typeface="Proxima Nova"/>
                <a:cs typeface="Proxima Nova"/>
                <a:sym typeface="Proxima Nova"/>
              </a:rPr>
              <a:t>haut niveau</a:t>
            </a:r>
            <a:r>
              <a:rPr lang="en-US" sz="5000">
                <a:latin typeface="Proxima Nova"/>
                <a:ea typeface="Proxima Nova"/>
                <a:cs typeface="Proxima Nova"/>
                <a:sym typeface="Proxima Nova"/>
              </a:rPr>
              <a:t> o</a:t>
            </a:r>
            <a:r>
              <a:rPr lang="en-US" sz="5000">
                <a:latin typeface="Proxima Nova"/>
                <a:ea typeface="Proxima Nova"/>
                <a:cs typeface="Proxima Nova"/>
                <a:sym typeface="Proxima Nova"/>
              </a:rPr>
              <a:t>ffrent des fonctionnalités avancées comme la gestion des dépendances et la mise à jour automatique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 APT (basé sur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 YUM (basé sur RPM)</a:t>
            </a:r>
            <a:endParaRPr sz="5000">
              <a:latin typeface="Proxima Nova"/>
              <a:ea typeface="Proxima Nova"/>
              <a:cs typeface="Proxima Nova"/>
              <a:sym typeface="Proxima Nova"/>
            </a:endParaRPr>
          </a:p>
        </p:txBody>
      </p:sp>
      <p:sp>
        <p:nvSpPr>
          <p:cNvPr id="404" name="Google Shape;404;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05" name="Google Shape;405;p3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06" name="Google Shape;406;p3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07" name="Google Shape;407;p3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08" name="Google Shape;408;p3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09" name="Google Shape;409;p3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10" name="Google Shape;410;p36"/>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descr="icone_wild_code_school.png" id="415" name="Google Shape;415;p3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6" name="Google Shape;416;p3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17" name="Google Shape;417;p3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8" name="Google Shape;418;p3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a:t>
            </a:r>
            <a:r>
              <a:rPr lang="en-US" sz="5000">
                <a:latin typeface="Montserrat ExtraBold"/>
                <a:ea typeface="Montserrat ExtraBold"/>
                <a:cs typeface="Montserrat ExtraBold"/>
                <a:sym typeface="Montserrat ExtraBold"/>
              </a:rPr>
              <a:t>dépôt</a:t>
            </a:r>
            <a:endParaRPr sz="5000">
              <a:latin typeface="Montserrat ExtraBold"/>
              <a:ea typeface="Montserrat ExtraBold"/>
              <a:cs typeface="Montserrat ExtraBold"/>
              <a:sym typeface="Montserrat ExtraBold"/>
            </a:endParaRPr>
          </a:p>
        </p:txBody>
      </p:sp>
      <p:sp>
        <p:nvSpPr>
          <p:cNvPr id="419" name="Google Shape;419;p3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L’emplacement des sources</a:t>
            </a:r>
            <a:endParaRPr sz="2800">
              <a:latin typeface="Montserrat Medium"/>
              <a:ea typeface="Montserrat Medium"/>
              <a:cs typeface="Montserrat Medium"/>
              <a:sym typeface="Montserrat Medium"/>
            </a:endParaRPr>
          </a:p>
        </p:txBody>
      </p:sp>
      <p:sp>
        <p:nvSpPr>
          <p:cNvPr id="420" name="Google Shape;420;p37"/>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dépôts de paquets sont des serveurs ou des collections de logiciels accessibles via les gestionnaires de paquets.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Ils assurent la disponibilité des logiciels, des mises à jour et des informations sur les dépendances.</a:t>
            </a:r>
            <a:endParaRPr sz="5000">
              <a:latin typeface="Proxima Nova"/>
              <a:ea typeface="Proxima Nova"/>
              <a:cs typeface="Proxima Nova"/>
              <a:sym typeface="Proxima Nova"/>
            </a:endParaRPr>
          </a:p>
        </p:txBody>
      </p:sp>
      <p:sp>
        <p:nvSpPr>
          <p:cNvPr id="421" name="Google Shape;421;p3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22" name="Google Shape;422;p3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23" name="Google Shape;423;p3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24" name="Google Shape;424;p3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25" name="Google Shape;425;p3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26" name="Google Shape;426;p3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27" name="Google Shape;427;p37"/>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icone_wild_code_school.png" id="432" name="Google Shape;432;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3" name="Google Shape;433;p3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34" name="Google Shape;434;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5" name="Google Shape;435;p3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Processus d’accès au dépôt</a:t>
            </a:r>
            <a:endParaRPr sz="5000">
              <a:latin typeface="Montserrat ExtraBold"/>
              <a:ea typeface="Montserrat ExtraBold"/>
              <a:cs typeface="Montserrat ExtraBold"/>
              <a:sym typeface="Montserrat ExtraBold"/>
            </a:endParaRPr>
          </a:p>
        </p:txBody>
      </p:sp>
      <p:sp>
        <p:nvSpPr>
          <p:cNvPr id="436" name="Google Shape;436;p38"/>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schéma</a:t>
            </a:r>
            <a:endParaRPr sz="2800">
              <a:latin typeface="Montserrat Medium"/>
              <a:ea typeface="Montserrat Medium"/>
              <a:cs typeface="Montserrat Medium"/>
              <a:sym typeface="Montserrat Medium"/>
            </a:endParaRPr>
          </a:p>
        </p:txBody>
      </p:sp>
      <p:sp>
        <p:nvSpPr>
          <p:cNvPr id="437" name="Google Shape;437;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38" name="Google Shape;438;p3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39" name="Google Shape;439;p3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40" name="Google Shape;440;p3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41" name="Google Shape;441;p3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42" name="Google Shape;442;p3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43" name="Google Shape;443;p38"/>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444" name="Google Shape;444;p38"/>
          <p:cNvPicPr preferRelativeResize="0"/>
          <p:nvPr/>
        </p:nvPicPr>
        <p:blipFill rotWithShape="1">
          <a:blip r:embed="rId4">
            <a:alphaModFix/>
          </a:blip>
          <a:srcRect b="0" l="0" r="0" t="16645"/>
          <a:stretch/>
        </p:blipFill>
        <p:spPr>
          <a:xfrm>
            <a:off x="5781500" y="4632400"/>
            <a:ext cx="16079900" cy="719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descr="icone_wild_code_school.png" id="449" name="Google Shape;449;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50" name="Google Shape;450;p3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51" name="Google Shape;451;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52" name="Google Shape;452;p3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fichier sources.list</a:t>
            </a:r>
            <a:endParaRPr sz="5000">
              <a:latin typeface="Montserrat ExtraBold"/>
              <a:ea typeface="Montserrat ExtraBold"/>
              <a:cs typeface="Montserrat ExtraBold"/>
              <a:sym typeface="Montserrat ExtraBold"/>
            </a:endParaRPr>
          </a:p>
        </p:txBody>
      </p:sp>
      <p:sp>
        <p:nvSpPr>
          <p:cNvPr id="453" name="Google Shape;453;p3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fichier source</a:t>
            </a:r>
            <a:endParaRPr sz="2800">
              <a:latin typeface="Montserrat Medium"/>
              <a:ea typeface="Montserrat Medium"/>
              <a:cs typeface="Montserrat Medium"/>
              <a:sym typeface="Montserrat Medium"/>
            </a:endParaRPr>
          </a:p>
        </p:txBody>
      </p:sp>
      <p:sp>
        <p:nvSpPr>
          <p:cNvPr id="454" name="Google Shape;454;p39"/>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fichier </a:t>
            </a:r>
            <a:r>
              <a:rPr b="1" lang="en-US" sz="5000">
                <a:latin typeface="Proxima Nova"/>
                <a:ea typeface="Proxima Nova"/>
                <a:cs typeface="Proxima Nova"/>
                <a:sym typeface="Proxima Nova"/>
              </a:rPr>
              <a:t>sources.list</a:t>
            </a:r>
            <a:r>
              <a:rPr lang="en-US" sz="5000">
                <a:latin typeface="Proxima Nova"/>
                <a:ea typeface="Proxima Nova"/>
                <a:cs typeface="Proxima Nova"/>
                <a:sym typeface="Proxima Nova"/>
              </a:rPr>
              <a:t> est essentiel pour le système de gestion des paquets APT sur Debian et les distributions dérivées.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spécifie les dépôts d'où APT va chercher les paquets logiciels à installer ou à mettre à jour.</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C'est la base de la gestion des logiciels sous Debian.</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se situe dans </a:t>
            </a:r>
            <a:r>
              <a:rPr b="1" lang="en-US" sz="5000">
                <a:latin typeface="Proxima Nova"/>
                <a:ea typeface="Proxima Nova"/>
                <a:cs typeface="Proxima Nova"/>
                <a:sym typeface="Proxima Nova"/>
              </a:rPr>
              <a:t>/etc/apt/sources.list</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455" name="Google Shape;455;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56" name="Google Shape;456;p3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57" name="Google Shape;457;p3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58" name="Google Shape;458;p3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59" name="Google Shape;459;p3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60" name="Google Shape;460;p3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61" name="Google Shape;461;p39"/>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descr="icone_wild_code_school.png" id="466" name="Google Shape;466;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67" name="Google Shape;467;p4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68" name="Google Shape;468;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9" name="Google Shape;469;p40"/>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contenu du fichier sources.list</a:t>
            </a:r>
            <a:endParaRPr sz="5000">
              <a:latin typeface="Montserrat ExtraBold"/>
              <a:ea typeface="Montserrat ExtraBold"/>
              <a:cs typeface="Montserrat ExtraBold"/>
              <a:sym typeface="Montserrat ExtraBold"/>
            </a:endParaRPr>
          </a:p>
        </p:txBody>
      </p:sp>
      <p:sp>
        <p:nvSpPr>
          <p:cNvPr id="470" name="Google Shape;470;p4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fichier source</a:t>
            </a:r>
            <a:endParaRPr sz="2800">
              <a:latin typeface="Montserrat Medium"/>
              <a:ea typeface="Montserrat Medium"/>
              <a:cs typeface="Montserrat Medium"/>
              <a:sym typeface="Montserrat Medium"/>
            </a:endParaRPr>
          </a:p>
        </p:txBody>
      </p:sp>
      <p:sp>
        <p:nvSpPr>
          <p:cNvPr id="471" name="Google Shape;471;p40"/>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peut contenir plusieurs lignes, chacune décrivant une source de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lignes indiquent à APT où et comment obtenir les paquets et les mises à jour.</a:t>
            </a:r>
            <a:endParaRPr sz="5000">
              <a:latin typeface="Proxima Nova"/>
              <a:ea typeface="Proxima Nova"/>
              <a:cs typeface="Proxima Nova"/>
              <a:sym typeface="Proxima Nova"/>
            </a:endParaRPr>
          </a:p>
        </p:txBody>
      </p:sp>
      <p:sp>
        <p:nvSpPr>
          <p:cNvPr id="472" name="Google Shape;472;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73" name="Google Shape;473;p4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74" name="Google Shape;474;p4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75" name="Google Shape;475;p4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76" name="Google Shape;476;p4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77" name="Google Shape;477;p4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78" name="Google Shape;478;p40"/>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descr="icone_wild_code_school.png" id="483" name="Google Shape;483;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84" name="Google Shape;484;p4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85" name="Google Shape;485;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86" name="Google Shape;486;p41"/>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Structure du fichier</a:t>
            </a:r>
            <a:endParaRPr sz="5000">
              <a:latin typeface="Montserrat ExtraBold"/>
              <a:ea typeface="Montserrat ExtraBold"/>
              <a:cs typeface="Montserrat ExtraBold"/>
              <a:sym typeface="Montserrat ExtraBold"/>
            </a:endParaRPr>
          </a:p>
        </p:txBody>
      </p:sp>
      <p:sp>
        <p:nvSpPr>
          <p:cNvPr id="487" name="Google Shape;487;p4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Pleins de lignes…</a:t>
            </a:r>
            <a:endParaRPr sz="2800">
              <a:latin typeface="Montserrat Medium"/>
              <a:ea typeface="Montserrat Medium"/>
              <a:cs typeface="Montserrat Medium"/>
              <a:sym typeface="Montserrat Medium"/>
            </a:endParaRPr>
          </a:p>
        </p:txBody>
      </p:sp>
      <p:sp>
        <p:nvSpPr>
          <p:cNvPr id="488" name="Google Shape;488;p41"/>
          <p:cNvSpPr txBox="1"/>
          <p:nvPr/>
        </p:nvSpPr>
        <p:spPr>
          <a:xfrm>
            <a:off x="5256425" y="3641650"/>
            <a:ext cx="18529200" cy="66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Chaque ligne commence par le mot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deb</a:t>
            </a:r>
            <a:r>
              <a:rPr lang="en-US" sz="5000">
                <a:latin typeface="Proxima Nova"/>
                <a:ea typeface="Proxima Nova"/>
                <a:cs typeface="Proxima Nova"/>
                <a:sym typeface="Proxima Nova"/>
              </a:rPr>
              <a:t> : </a:t>
            </a:r>
            <a:r>
              <a:rPr lang="en-US" sz="5000">
                <a:latin typeface="Proxima Nova"/>
                <a:ea typeface="Proxima Nova"/>
                <a:cs typeface="Proxima Nova"/>
                <a:sym typeface="Proxima Nova"/>
              </a:rPr>
              <a:t>dépôt binaire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deb-src</a:t>
            </a:r>
            <a:r>
              <a:rPr lang="en-US" sz="5000">
                <a:latin typeface="Proxima Nova"/>
                <a:ea typeface="Proxima Nova"/>
                <a:cs typeface="Proxima Nova"/>
                <a:sym typeface="Proxima Nova"/>
              </a:rPr>
              <a:t> : dépôt de code source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Ensuite l’URL du dépôt, puis le code (ou la version) de la distribution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buster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bullseye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stable, …</a:t>
            </a:r>
            <a:endParaRPr sz="5000">
              <a:latin typeface="Proxima Nova"/>
              <a:ea typeface="Proxima Nova"/>
              <a:cs typeface="Proxima Nova"/>
              <a:sym typeface="Proxima Nova"/>
            </a:endParaRPr>
          </a:p>
        </p:txBody>
      </p:sp>
      <p:sp>
        <p:nvSpPr>
          <p:cNvPr id="489" name="Google Shape;489;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90" name="Google Shape;490;p4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91" name="Google Shape;491;p4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92" name="Google Shape;492;p4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93" name="Google Shape;493;p4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94" name="Google Shape;494;p4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95" name="Google Shape;495;p41"/>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descr="icone_wild_code_school.png" id="500" name="Google Shape;500;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01" name="Google Shape;501;p4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02" name="Google Shape;502;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03" name="Google Shape;503;p42"/>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Structure du fichier (suite)</a:t>
            </a:r>
            <a:endParaRPr sz="5000">
              <a:latin typeface="Montserrat ExtraBold"/>
              <a:ea typeface="Montserrat ExtraBold"/>
              <a:cs typeface="Montserrat ExtraBold"/>
              <a:sym typeface="Montserrat ExtraBold"/>
            </a:endParaRPr>
          </a:p>
        </p:txBody>
      </p:sp>
      <p:sp>
        <p:nvSpPr>
          <p:cNvPr id="504" name="Google Shape;504;p4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…Organisées</a:t>
            </a:r>
            <a:endParaRPr sz="2800">
              <a:latin typeface="Montserrat Medium"/>
              <a:ea typeface="Montserrat Medium"/>
              <a:cs typeface="Montserrat Medium"/>
              <a:sym typeface="Montserrat Medium"/>
            </a:endParaRPr>
          </a:p>
        </p:txBody>
      </p:sp>
      <p:sp>
        <p:nvSpPr>
          <p:cNvPr id="505" name="Google Shape;505;p42"/>
          <p:cNvSpPr txBox="1"/>
          <p:nvPr/>
        </p:nvSpPr>
        <p:spPr>
          <a:xfrm>
            <a:off x="5256425" y="3641650"/>
            <a:ext cx="18529200" cy="91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Enfin on trouve en fin de ligne les composantes de section de dépôt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main</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contrib</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non-free, …</a:t>
            </a:r>
            <a:endParaRPr sz="5000">
              <a:latin typeface="Proxima Nova"/>
              <a:ea typeface="Proxima Nova"/>
              <a:cs typeface="Proxima Nova"/>
              <a:sym typeface="Proxima Nova"/>
            </a:endParaRPr>
          </a:p>
        </p:txBody>
      </p:sp>
      <p:sp>
        <p:nvSpPr>
          <p:cNvPr id="506" name="Google Shape;506;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07" name="Google Shape;507;p4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08" name="Google Shape;508;p4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09" name="Google Shape;509;p4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10" name="Google Shape;510;p4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11" name="Google Shape;511;p4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12" name="Google Shape;512;p42"/>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3" name="Google Shape;513;p42"/>
          <p:cNvSpPr/>
          <p:nvPr/>
        </p:nvSpPr>
        <p:spPr>
          <a:xfrm>
            <a:off x="5256425" y="10746425"/>
            <a:ext cx="18342600" cy="1795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deb http://fr.archive.ubuntu.com/ubuntu/ jammy main restricted</a:t>
            </a:r>
            <a:endParaRPr sz="3200">
              <a:solidFill>
                <a:srgbClr val="00FF00"/>
              </a:solidFill>
            </a:endParaRPr>
          </a:p>
          <a:p>
            <a:pPr indent="0" lvl="0" marL="0" rtl="0" algn="l">
              <a:spcBef>
                <a:spcPts val="0"/>
              </a:spcBef>
              <a:spcAft>
                <a:spcPts val="0"/>
              </a:spcAft>
              <a:buNone/>
            </a:pPr>
            <a:r>
              <a:rPr lang="en-US" sz="3200">
                <a:solidFill>
                  <a:srgbClr val="00FF00"/>
                </a:solidFill>
              </a:rPr>
              <a:t>deb http://fr.archive.ubuntu.com/ubuntu/ jammy-updates multiverse</a:t>
            </a:r>
            <a:endParaRPr sz="3200">
              <a:solidFill>
                <a:srgbClr val="00FF00"/>
              </a:solidFill>
            </a:endParaRPr>
          </a:p>
          <a:p>
            <a:pPr indent="0" lvl="0" marL="0" rtl="0" algn="l">
              <a:spcBef>
                <a:spcPts val="0"/>
              </a:spcBef>
              <a:spcAft>
                <a:spcPts val="0"/>
              </a:spcAft>
              <a:buNone/>
            </a:pPr>
            <a:r>
              <a:rPr lang="en-US" sz="3200">
                <a:solidFill>
                  <a:srgbClr val="00FF00"/>
                </a:solidFill>
              </a:rPr>
              <a:t>deb http://fr.archive.ubuntu.com/ubuntu/ jammy-backports main restricted universe multiverse</a:t>
            </a:r>
            <a:endParaRPr sz="3200">
              <a:solidFill>
                <a:srgbClr val="00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descr="icone_wild_code_school.png" id="518" name="Google Shape;518;p4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19" name="Google Shape;519;p4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20" name="Google Shape;520;p4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1" name="Google Shape;521;p43"/>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Gestion multi-sources</a:t>
            </a:r>
            <a:endParaRPr sz="5000">
              <a:latin typeface="Montserrat ExtraBold"/>
              <a:ea typeface="Montserrat ExtraBold"/>
              <a:cs typeface="Montserrat ExtraBold"/>
              <a:sym typeface="Montserrat ExtraBold"/>
            </a:endParaRPr>
          </a:p>
        </p:txBody>
      </p:sp>
      <p:sp>
        <p:nvSpPr>
          <p:cNvPr id="522" name="Google Shape;522;p4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Tous pour un</a:t>
            </a:r>
            <a:endParaRPr sz="2800">
              <a:latin typeface="Montserrat Medium"/>
              <a:ea typeface="Montserrat Medium"/>
              <a:cs typeface="Montserrat Medium"/>
              <a:sym typeface="Montserrat Medium"/>
            </a:endParaRPr>
          </a:p>
        </p:txBody>
      </p:sp>
      <p:sp>
        <p:nvSpPr>
          <p:cNvPr id="523" name="Google Shape;523;p43"/>
          <p:cNvSpPr txBox="1"/>
          <p:nvPr/>
        </p:nvSpPr>
        <p:spPr>
          <a:xfrm>
            <a:off x="5256425" y="3641650"/>
            <a:ext cx="18529200" cy="35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PAr ce fichier, APT peut </a:t>
            </a:r>
            <a:r>
              <a:rPr lang="en-US" sz="5000">
                <a:latin typeface="Proxima Nova"/>
                <a:ea typeface="Proxima Nova"/>
                <a:cs typeface="Proxima Nova"/>
                <a:sym typeface="Proxima Nova"/>
              </a:rPr>
              <a:t>utiliser plusieurs sources simultanément, ce qui permet l'accès à une plus grande variété de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Possibilité de recevoir des versions plus récentes de logiciels ou des MAJ spécifiques.</a:t>
            </a:r>
            <a:endParaRPr sz="5000">
              <a:latin typeface="Proxima Nova"/>
              <a:ea typeface="Proxima Nova"/>
              <a:cs typeface="Proxima Nova"/>
              <a:sym typeface="Proxima Nova"/>
            </a:endParaRPr>
          </a:p>
        </p:txBody>
      </p:sp>
      <p:sp>
        <p:nvSpPr>
          <p:cNvPr id="524" name="Google Shape;524;p4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25" name="Google Shape;525;p4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26" name="Google Shape;526;p4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27" name="Google Shape;527;p4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28" name="Google Shape;528;p4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29" name="Google Shape;529;p4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30" name="Google Shape;530;p43"/>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31" name="Google Shape;531;p43"/>
          <p:cNvSpPr/>
          <p:nvPr/>
        </p:nvSpPr>
        <p:spPr>
          <a:xfrm>
            <a:off x="5256425" y="7542050"/>
            <a:ext cx="18342600" cy="5000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 Dépôt principal (main) pour la version stable actuelle</a:t>
            </a:r>
            <a:endParaRPr sz="3200">
              <a:solidFill>
                <a:srgbClr val="00FF00"/>
              </a:solidFill>
            </a:endParaRPr>
          </a:p>
          <a:p>
            <a:pPr indent="0" lvl="0" marL="0" rtl="0" algn="l">
              <a:spcBef>
                <a:spcPts val="0"/>
              </a:spcBef>
              <a:spcAft>
                <a:spcPts val="0"/>
              </a:spcAft>
              <a:buNone/>
            </a:pPr>
            <a:r>
              <a:rPr lang="en-US" sz="3200">
                <a:solidFill>
                  <a:srgbClr val="00FF00"/>
                </a:solidFill>
              </a:rPr>
              <a:t>deb http://deb.debian.org/debian/ stable main</a:t>
            </a:r>
            <a:endParaRPr sz="3200">
              <a:solidFill>
                <a:srgbClr val="00FF00"/>
              </a:solidFill>
            </a:endParaRPr>
          </a:p>
          <a:p>
            <a:pPr indent="0" lvl="0" marL="0" rtl="0" algn="l">
              <a:spcBef>
                <a:spcPts val="0"/>
              </a:spcBef>
              <a:spcAft>
                <a:spcPts val="0"/>
              </a:spcAft>
              <a:buNone/>
            </a:pPr>
            <a:r>
              <a:t/>
            </a:r>
            <a:endParaRPr sz="3200">
              <a:solidFill>
                <a:srgbClr val="00FF00"/>
              </a:solidFill>
            </a:endParaRPr>
          </a:p>
          <a:p>
            <a:pPr indent="0" lvl="0" marL="0" rtl="0" algn="l">
              <a:spcBef>
                <a:spcPts val="0"/>
              </a:spcBef>
              <a:spcAft>
                <a:spcPts val="0"/>
              </a:spcAft>
              <a:buNone/>
            </a:pPr>
            <a:r>
              <a:rPr lang="en-US" sz="3200">
                <a:solidFill>
                  <a:srgbClr val="00FF00"/>
                </a:solidFill>
              </a:rPr>
              <a:t># Dépôt de contributions de la communauté (contrib) et de logiciels non libres (non-free)</a:t>
            </a:r>
            <a:endParaRPr sz="3200">
              <a:solidFill>
                <a:srgbClr val="00FF00"/>
              </a:solidFill>
            </a:endParaRPr>
          </a:p>
          <a:p>
            <a:pPr indent="0" lvl="0" marL="0" rtl="0" algn="l">
              <a:spcBef>
                <a:spcPts val="0"/>
              </a:spcBef>
              <a:spcAft>
                <a:spcPts val="0"/>
              </a:spcAft>
              <a:buNone/>
            </a:pPr>
            <a:r>
              <a:rPr lang="en-US" sz="3200">
                <a:solidFill>
                  <a:srgbClr val="00FF00"/>
                </a:solidFill>
              </a:rPr>
              <a:t>deb http://deb.debian.org/debian/ stable contrib non-free</a:t>
            </a:r>
            <a:endParaRPr sz="3200">
              <a:solidFill>
                <a:srgbClr val="00FF00"/>
              </a:solidFill>
            </a:endParaRPr>
          </a:p>
          <a:p>
            <a:pPr indent="0" lvl="0" marL="0" rtl="0" algn="l">
              <a:spcBef>
                <a:spcPts val="0"/>
              </a:spcBef>
              <a:spcAft>
                <a:spcPts val="0"/>
              </a:spcAft>
              <a:buNone/>
            </a:pPr>
            <a:r>
              <a:t/>
            </a:r>
            <a:endParaRPr sz="3200">
              <a:solidFill>
                <a:srgbClr val="00FF00"/>
              </a:solidFill>
            </a:endParaRPr>
          </a:p>
          <a:p>
            <a:pPr indent="0" lvl="0" marL="0" rtl="0" algn="l">
              <a:spcBef>
                <a:spcPts val="0"/>
              </a:spcBef>
              <a:spcAft>
                <a:spcPts val="0"/>
              </a:spcAft>
              <a:buNone/>
            </a:pPr>
            <a:r>
              <a:rPr lang="en-US" sz="3200">
                <a:solidFill>
                  <a:srgbClr val="00FF00"/>
                </a:solidFill>
              </a:rPr>
              <a:t># Dépôts de mises à jour de sécurité</a:t>
            </a:r>
            <a:endParaRPr sz="3200">
              <a:solidFill>
                <a:srgbClr val="00FF00"/>
              </a:solidFill>
            </a:endParaRPr>
          </a:p>
          <a:p>
            <a:pPr indent="0" lvl="0" marL="0" rtl="0" algn="l">
              <a:spcBef>
                <a:spcPts val="0"/>
              </a:spcBef>
              <a:spcAft>
                <a:spcPts val="0"/>
              </a:spcAft>
              <a:buNone/>
            </a:pPr>
            <a:r>
              <a:rPr lang="en-US" sz="3200">
                <a:solidFill>
                  <a:srgbClr val="00FF00"/>
                </a:solidFill>
              </a:rPr>
              <a:t>deb http://security.debian.org/debian-security stable-security main contrib non-free</a:t>
            </a:r>
            <a:endParaRPr sz="3200">
              <a:solidFill>
                <a:srgbClr val="00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descr="icone_wild_code_school.png" id="536" name="Google Shape;536;p4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537" name="Google Shape;537;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538" name="Google Shape;538;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39" name="Google Shape;539;p4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Commandes de base</a:t>
            </a:r>
            <a:endParaRPr sz="10000">
              <a:latin typeface="Montserrat"/>
              <a:ea typeface="Montserrat"/>
              <a:cs typeface="Montserrat"/>
              <a:sym typeface="Montserrat"/>
            </a:endParaRPr>
          </a:p>
        </p:txBody>
      </p:sp>
      <p:cxnSp>
        <p:nvCxnSpPr>
          <p:cNvPr id="540" name="Google Shape;540;p4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41" name="Google Shape;541;p4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42" name="Google Shape;542;p4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43" name="Google Shape;543;p4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44" name="Google Shape;544;p4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45" name="Google Shape;545;p4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46" name="Google Shape;546;p44"/>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icone_wild_code_school.png" id="551" name="Google Shape;551;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52" name="Google Shape;552;p4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53" name="Google Shape;553;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54" name="Google Shape;554;p45"/>
          <p:cNvSpPr txBox="1"/>
          <p:nvPr/>
        </p:nvSpPr>
        <p:spPr>
          <a:xfrm>
            <a:off x="946900" y="2610425"/>
            <a:ext cx="141879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Installation/Desinstallation</a:t>
            </a:r>
            <a:endParaRPr>
              <a:latin typeface="Montserrat ExtraBold"/>
              <a:ea typeface="Montserrat ExtraBold"/>
              <a:cs typeface="Montserrat ExtraBold"/>
              <a:sym typeface="Montserrat ExtraBold"/>
            </a:endParaRPr>
          </a:p>
        </p:txBody>
      </p:sp>
      <p:sp>
        <p:nvSpPr>
          <p:cNvPr id="555" name="Google Shape;555;p4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Gestion manuelle</a:t>
            </a:r>
            <a:endParaRPr sz="2800">
              <a:latin typeface="Montserrat Medium"/>
              <a:ea typeface="Montserrat Medium"/>
              <a:cs typeface="Montserrat Medium"/>
              <a:sym typeface="Montserrat Medium"/>
            </a:endParaRPr>
          </a:p>
        </p:txBody>
      </p:sp>
      <p:sp>
        <p:nvSpPr>
          <p:cNvPr id="556" name="Google Shape;556;p45"/>
          <p:cNvSpPr txBox="1"/>
          <p:nvPr/>
        </p:nvSpPr>
        <p:spPr>
          <a:xfrm>
            <a:off x="4792525" y="3964200"/>
            <a:ext cx="62640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dpkg -i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Désinstallation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dpkg -r &lt;Paquet&gt;</a:t>
            </a:r>
            <a:endParaRPr b="1" sz="5000">
              <a:latin typeface="Proxima Nova"/>
              <a:ea typeface="Proxima Nova"/>
              <a:cs typeface="Proxima Nova"/>
              <a:sym typeface="Proxima Nova"/>
            </a:endParaRPr>
          </a:p>
        </p:txBody>
      </p:sp>
      <p:sp>
        <p:nvSpPr>
          <p:cNvPr id="557" name="Google Shape;557;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58" name="Google Shape;558;p4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59" name="Google Shape;559;p4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60" name="Google Shape;560;p4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61" name="Google Shape;561;p4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62" name="Google Shape;562;p4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63" name="Google Shape;563;p45"/>
          <p:cNvSpPr/>
          <p:nvPr/>
        </p:nvSpPr>
        <p:spPr>
          <a:xfrm>
            <a:off x="11056525" y="3963950"/>
            <a:ext cx="119004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dpkg -i </a:t>
            </a:r>
            <a:r>
              <a:rPr lang="en-US" sz="3200">
                <a:solidFill>
                  <a:srgbClr val="FFFFFF"/>
                </a:solidFill>
              </a:rPr>
              <a:t>dropbox_2022.12.05_amd64.deb</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 sudo dpkg -r </a:t>
            </a:r>
            <a:r>
              <a:rPr lang="en-US" sz="3200">
                <a:solidFill>
                  <a:schemeClr val="lt1"/>
                </a:solidFill>
              </a:rPr>
              <a:t>dropbox_2022.12.05_amd64.deb</a:t>
            </a:r>
            <a:endParaRPr sz="3200">
              <a:solidFill>
                <a:srgbClr val="00FF00"/>
              </a:solidFill>
            </a:endParaRPr>
          </a:p>
        </p:txBody>
      </p:sp>
      <p:sp>
        <p:nvSpPr>
          <p:cNvPr id="564" name="Google Shape;564;p45"/>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icone_wild_code_school.png" id="99" name="Google Shape;99;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0" name="Google Shape;100;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1" name="Google Shape;101;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102" name="Google Shape;102;p1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Au menu :</a:t>
            </a:r>
            <a:endParaRPr>
              <a:latin typeface="Montserrat Medium"/>
              <a:ea typeface="Montserrat Medium"/>
              <a:cs typeface="Montserrat Medium"/>
              <a:sym typeface="Montserrat Medium"/>
            </a:endParaRPr>
          </a:p>
        </p:txBody>
      </p:sp>
      <p:grpSp>
        <p:nvGrpSpPr>
          <p:cNvPr id="103" name="Google Shape;103;p19"/>
          <p:cNvGrpSpPr/>
          <p:nvPr/>
        </p:nvGrpSpPr>
        <p:grpSpPr>
          <a:xfrm>
            <a:off x="5478144" y="6121870"/>
            <a:ext cx="17104057" cy="1149300"/>
            <a:chOff x="4269994" y="8021650"/>
            <a:chExt cx="17104057" cy="1149300"/>
          </a:xfrm>
        </p:grpSpPr>
        <p:sp>
          <p:nvSpPr>
            <p:cNvPr id="104" name="Google Shape;104;p19"/>
            <p:cNvSpPr txBox="1"/>
            <p:nvPr/>
          </p:nvSpPr>
          <p:spPr>
            <a:xfrm>
              <a:off x="4269994" y="80216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02</a:t>
              </a:r>
              <a:endParaRPr>
                <a:latin typeface="Montserrat ExtraBold"/>
                <a:ea typeface="Montserrat ExtraBold"/>
                <a:cs typeface="Montserrat ExtraBold"/>
                <a:sym typeface="Montserrat ExtraBold"/>
              </a:endParaRPr>
            </a:p>
          </p:txBody>
        </p:sp>
        <p:sp>
          <p:nvSpPr>
            <p:cNvPr id="105" name="Google Shape;105;p19"/>
            <p:cNvSpPr txBox="1"/>
            <p:nvPr/>
          </p:nvSpPr>
          <p:spPr>
            <a:xfrm>
              <a:off x="6983051" y="8160256"/>
              <a:ext cx="14391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Principaux gestionnaires</a:t>
              </a:r>
              <a:endParaRPr sz="5000">
                <a:latin typeface="Montserrat SemiBold"/>
                <a:ea typeface="Montserrat SemiBold"/>
                <a:cs typeface="Montserrat SemiBold"/>
                <a:sym typeface="Montserrat SemiBold"/>
              </a:endParaRPr>
            </a:p>
          </p:txBody>
        </p:sp>
      </p:grpSp>
      <p:grpSp>
        <p:nvGrpSpPr>
          <p:cNvPr id="106" name="Google Shape;106;p19"/>
          <p:cNvGrpSpPr/>
          <p:nvPr/>
        </p:nvGrpSpPr>
        <p:grpSpPr>
          <a:xfrm>
            <a:off x="5478144" y="4451826"/>
            <a:ext cx="13130853" cy="1149300"/>
            <a:chOff x="4269994" y="6149551"/>
            <a:chExt cx="13130853" cy="1149300"/>
          </a:xfrm>
        </p:grpSpPr>
        <p:sp>
          <p:nvSpPr>
            <p:cNvPr id="107" name="Google Shape;107;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8" name="Google Shape;108;p19"/>
            <p:cNvSpPr txBox="1"/>
            <p:nvPr/>
          </p:nvSpPr>
          <p:spPr>
            <a:xfrm>
              <a:off x="6983047" y="6288151"/>
              <a:ext cx="10417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Introduction</a:t>
              </a:r>
              <a:endParaRPr sz="5000">
                <a:latin typeface="Montserrat SemiBold"/>
                <a:ea typeface="Montserrat SemiBold"/>
                <a:cs typeface="Montserrat SemiBold"/>
                <a:sym typeface="Montserrat SemiBold"/>
              </a:endParaRPr>
            </a:p>
          </p:txBody>
        </p:sp>
      </p:grpSp>
      <p:grpSp>
        <p:nvGrpSpPr>
          <p:cNvPr id="109" name="Google Shape;109;p19"/>
          <p:cNvGrpSpPr/>
          <p:nvPr/>
        </p:nvGrpSpPr>
        <p:grpSpPr>
          <a:xfrm>
            <a:off x="5478144" y="7791913"/>
            <a:ext cx="15844057" cy="1149300"/>
            <a:chOff x="4269994" y="9778025"/>
            <a:chExt cx="15844057" cy="1149300"/>
          </a:xfrm>
        </p:grpSpPr>
        <p:sp>
          <p:nvSpPr>
            <p:cNvPr id="110" name="Google Shape;110;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11" name="Google Shape;111;p19"/>
            <p:cNvSpPr txBox="1"/>
            <p:nvPr/>
          </p:nvSpPr>
          <p:spPr>
            <a:xfrm>
              <a:off x="6983051" y="9916637"/>
              <a:ext cx="13131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Architecture et fonctionnement</a:t>
              </a:r>
              <a:endParaRPr sz="5000">
                <a:latin typeface="Montserrat SemiBold"/>
                <a:ea typeface="Montserrat SemiBold"/>
                <a:cs typeface="Montserrat SemiBold"/>
                <a:sym typeface="Montserrat SemiBold"/>
              </a:endParaRPr>
            </a:p>
          </p:txBody>
        </p:sp>
      </p:grpSp>
      <p:sp>
        <p:nvSpPr>
          <p:cNvPr id="112" name="Google Shape;112;p1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cxnSp>
        <p:nvCxnSpPr>
          <p:cNvPr id="113" name="Google Shape;113;p1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grpSp>
        <p:nvGrpSpPr>
          <p:cNvPr id="114" name="Google Shape;114;p19"/>
          <p:cNvGrpSpPr/>
          <p:nvPr/>
        </p:nvGrpSpPr>
        <p:grpSpPr>
          <a:xfrm>
            <a:off x="5478144" y="9461957"/>
            <a:ext cx="14512056" cy="1149300"/>
            <a:chOff x="4269994" y="9778025"/>
            <a:chExt cx="14512056" cy="1149300"/>
          </a:xfrm>
        </p:grpSpPr>
        <p:sp>
          <p:nvSpPr>
            <p:cNvPr id="115" name="Google Shape;115;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4</a:t>
              </a:r>
              <a:endParaRPr>
                <a:latin typeface="Montserrat ExtraBold"/>
                <a:ea typeface="Montserrat ExtraBold"/>
                <a:cs typeface="Montserrat ExtraBold"/>
                <a:sym typeface="Montserrat ExtraBold"/>
              </a:endParaRPr>
            </a:p>
          </p:txBody>
        </p:sp>
        <p:sp>
          <p:nvSpPr>
            <p:cNvPr id="116" name="Google Shape;116;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Commandes de base</a:t>
              </a:r>
              <a:endParaRPr sz="5000">
                <a:latin typeface="Montserrat SemiBold"/>
                <a:ea typeface="Montserrat SemiBold"/>
                <a:cs typeface="Montserrat SemiBold"/>
                <a:sym typeface="Montserrat SemiBold"/>
              </a:endParaRPr>
            </a:p>
          </p:txBody>
        </p:sp>
      </p:grpSp>
      <p:sp>
        <p:nvSpPr>
          <p:cNvPr id="117" name="Google Shape;117;p1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18" name="Google Shape;118;p1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19" name="Google Shape;119;p1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20" name="Google Shape;120;p1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21" name="Google Shape;121;p1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grpSp>
        <p:nvGrpSpPr>
          <p:cNvPr id="122" name="Google Shape;122;p19"/>
          <p:cNvGrpSpPr/>
          <p:nvPr/>
        </p:nvGrpSpPr>
        <p:grpSpPr>
          <a:xfrm>
            <a:off x="5478144" y="11132000"/>
            <a:ext cx="14512056" cy="1149300"/>
            <a:chOff x="4269994" y="9778025"/>
            <a:chExt cx="14512056" cy="1149300"/>
          </a:xfrm>
        </p:grpSpPr>
        <p:sp>
          <p:nvSpPr>
            <p:cNvPr id="123" name="Google Shape;123;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5</a:t>
              </a:r>
              <a:endParaRPr>
                <a:latin typeface="Montserrat ExtraBold"/>
                <a:ea typeface="Montserrat ExtraBold"/>
                <a:cs typeface="Montserrat ExtraBold"/>
                <a:sym typeface="Montserrat ExtraBold"/>
              </a:endParaRPr>
            </a:p>
          </p:txBody>
        </p:sp>
        <p:sp>
          <p:nvSpPr>
            <p:cNvPr id="124" name="Google Shape;124;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Sécurité</a:t>
              </a:r>
              <a:endParaRPr sz="5000">
                <a:latin typeface="Montserrat SemiBold"/>
                <a:ea typeface="Montserrat SemiBold"/>
                <a:cs typeface="Montserrat SemiBold"/>
                <a:sym typeface="Montserrat Semi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descr="icone_wild_code_school.png" id="569" name="Google Shape;569;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70" name="Google Shape;570;p4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71" name="Google Shape;571;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2" name="Google Shape;572;p46"/>
          <p:cNvSpPr txBox="1"/>
          <p:nvPr/>
        </p:nvSpPr>
        <p:spPr>
          <a:xfrm>
            <a:off x="946900" y="2610425"/>
            <a:ext cx="17515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paquets installés</a:t>
            </a:r>
            <a:endParaRPr>
              <a:latin typeface="Montserrat ExtraBold"/>
              <a:ea typeface="Montserrat ExtraBold"/>
              <a:cs typeface="Montserrat ExtraBold"/>
              <a:sym typeface="Montserrat ExtraBold"/>
            </a:endParaRPr>
          </a:p>
        </p:txBody>
      </p:sp>
      <p:sp>
        <p:nvSpPr>
          <p:cNvPr id="573" name="Google Shape;573;p4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Listing</a:t>
            </a:r>
            <a:endParaRPr sz="2800">
              <a:latin typeface="Montserrat Medium"/>
              <a:ea typeface="Montserrat Medium"/>
              <a:cs typeface="Montserrat Medium"/>
              <a:sym typeface="Montserrat Medium"/>
            </a:endParaRPr>
          </a:p>
        </p:txBody>
      </p:sp>
      <p:sp>
        <p:nvSpPr>
          <p:cNvPr id="574" name="Google Shape;574;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75" name="Google Shape;575;p4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76" name="Google Shape;576;p4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77" name="Google Shape;577;p4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78" name="Google Shape;578;p4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79" name="Google Shape;579;p4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80" name="Google Shape;580;p46"/>
          <p:cNvSpPr/>
          <p:nvPr/>
        </p:nvSpPr>
        <p:spPr>
          <a:xfrm>
            <a:off x="1437975" y="7215000"/>
            <a:ext cx="22161000" cy="5327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dpkg -l</a:t>
            </a:r>
            <a:endParaRPr sz="3200">
              <a:solidFill>
                <a:srgbClr val="FFFFFF"/>
              </a:solidFill>
            </a:endParaRPr>
          </a:p>
          <a:p>
            <a:pPr indent="0" lvl="0" marL="0" rtl="0" algn="l">
              <a:spcBef>
                <a:spcPts val="0"/>
              </a:spcBef>
              <a:spcAft>
                <a:spcPts val="0"/>
              </a:spcAft>
              <a:buNone/>
            </a:pPr>
            <a:r>
              <a:rPr lang="en-US" sz="3200">
                <a:solidFill>
                  <a:srgbClr val="FFFFFF"/>
                </a:solidFill>
              </a:rPr>
              <a:t>Souhait=inconnU/Installé/suppRimé/Purgé/H=à garder</a:t>
            </a:r>
            <a:endParaRPr sz="3200">
              <a:solidFill>
                <a:srgbClr val="FFFFFF"/>
              </a:solidFill>
            </a:endParaRPr>
          </a:p>
          <a:p>
            <a:pPr indent="0" lvl="0" marL="0" rtl="0" algn="l">
              <a:spcBef>
                <a:spcPts val="0"/>
              </a:spcBef>
              <a:spcAft>
                <a:spcPts val="0"/>
              </a:spcAft>
              <a:buNone/>
            </a:pPr>
            <a:r>
              <a:rPr lang="en-US" sz="3200">
                <a:solidFill>
                  <a:srgbClr val="FFFFFF"/>
                </a:solidFill>
              </a:rPr>
              <a:t>| État=Non/Installé/fichier-Config/dépaqUeté/échec-conFig/H=semi-installé/W=attend-traitement-déclenchements</a:t>
            </a:r>
            <a:endParaRPr sz="3200">
              <a:solidFill>
                <a:srgbClr val="FFFFFF"/>
              </a:solidFill>
            </a:endParaRPr>
          </a:p>
          <a:p>
            <a:pPr indent="0" lvl="0" marL="0" rtl="0" algn="l">
              <a:spcBef>
                <a:spcPts val="0"/>
              </a:spcBef>
              <a:spcAft>
                <a:spcPts val="0"/>
              </a:spcAft>
              <a:buNone/>
            </a:pPr>
            <a:r>
              <a:rPr lang="en-US" sz="3200">
                <a:solidFill>
                  <a:srgbClr val="FFFFFF"/>
                </a:solidFill>
              </a:rPr>
              <a:t>|/ Err?=(aucune)/besoin Réinstallation (État,Err: majuscule=mauvais)</a:t>
            </a:r>
            <a:endParaRPr sz="3200">
              <a:solidFill>
                <a:srgbClr val="FFFFFF"/>
              </a:solidFill>
            </a:endParaRPr>
          </a:p>
          <a:p>
            <a:pPr indent="0" lvl="0" marL="0" rtl="0" algn="l">
              <a:spcBef>
                <a:spcPts val="0"/>
              </a:spcBef>
              <a:spcAft>
                <a:spcPts val="0"/>
              </a:spcAft>
              <a:buNone/>
            </a:pPr>
            <a:r>
              <a:rPr lang="en-US" sz="3200">
                <a:solidFill>
                  <a:srgbClr val="FFFFFF"/>
                </a:solidFill>
              </a:rPr>
              <a:t>||/ Nom                      Version                                 Architecture        Description</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a:p>
            <a:pPr indent="0" lvl="0" marL="0" rtl="0" algn="l">
              <a:spcBef>
                <a:spcPts val="0"/>
              </a:spcBef>
              <a:spcAft>
                <a:spcPts val="0"/>
              </a:spcAft>
              <a:buNone/>
            </a:pPr>
            <a:r>
              <a:rPr lang="en-US" sz="3200">
                <a:solidFill>
                  <a:srgbClr val="FFFFFF"/>
                </a:solidFill>
              </a:rPr>
              <a:t>ii  accountsservice    22.07.5-2ubuntu1.4              amd64                query and manipulate user account information</a:t>
            </a:r>
            <a:endParaRPr sz="3200">
              <a:solidFill>
                <a:srgbClr val="FFFFFF"/>
              </a:solidFill>
            </a:endParaRPr>
          </a:p>
          <a:p>
            <a:pPr indent="0" lvl="0" marL="0" rtl="0" algn="l">
              <a:spcBef>
                <a:spcPts val="0"/>
              </a:spcBef>
              <a:spcAft>
                <a:spcPts val="0"/>
              </a:spcAft>
              <a:buNone/>
            </a:pPr>
            <a:r>
              <a:rPr lang="en-US" sz="3200">
                <a:solidFill>
                  <a:srgbClr val="FFFFFF"/>
                </a:solidFill>
              </a:rPr>
              <a:t>ii  acl                          2.3.1-1                                 amd64                access control list - utilities</a:t>
            </a:r>
            <a:endParaRPr sz="3200">
              <a:solidFill>
                <a:srgbClr val="FFFFFF"/>
              </a:solidFill>
            </a:endParaRPr>
          </a:p>
          <a:p>
            <a:pPr indent="0" lvl="0" marL="0" rtl="0" algn="l">
              <a:spcBef>
                <a:spcPts val="0"/>
              </a:spcBef>
              <a:spcAft>
                <a:spcPts val="0"/>
              </a:spcAft>
              <a:buNone/>
            </a:pPr>
            <a:r>
              <a:rPr lang="en-US" sz="3200">
                <a:solidFill>
                  <a:srgbClr val="FFFFFF"/>
                </a:solidFill>
              </a:rPr>
              <a:t>ii  acpi-support           0.144                                   amd64                scripts for handling many ACPI events</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581" name="Google Shape;581;p46"/>
          <p:cNvSpPr txBox="1"/>
          <p:nvPr/>
        </p:nvSpPr>
        <p:spPr>
          <a:xfrm>
            <a:off x="5766300" y="4733425"/>
            <a:ext cx="113691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-l</a:t>
            </a:r>
            <a:endParaRPr b="1" sz="4800">
              <a:latin typeface="Helvetica Neue"/>
              <a:ea typeface="Helvetica Neue"/>
              <a:cs typeface="Helvetica Neue"/>
              <a:sym typeface="Helvetica Neue"/>
            </a:endParaRPr>
          </a:p>
        </p:txBody>
      </p:sp>
      <p:sp>
        <p:nvSpPr>
          <p:cNvPr id="582" name="Google Shape;582;p46"/>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descr="icone_wild_code_school.png" id="587" name="Google Shape;587;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8" name="Google Shape;588;p4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89" name="Google Shape;589;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90" name="Google Shape;590;p47"/>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paquets installés (suite)</a:t>
            </a:r>
            <a:endParaRPr>
              <a:latin typeface="Montserrat ExtraBold"/>
              <a:ea typeface="Montserrat ExtraBold"/>
              <a:cs typeface="Montserrat ExtraBold"/>
              <a:sym typeface="Montserrat ExtraBold"/>
            </a:endParaRPr>
          </a:p>
        </p:txBody>
      </p:sp>
      <p:sp>
        <p:nvSpPr>
          <p:cNvPr id="591" name="Google Shape;591;p47"/>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Listing</a:t>
            </a:r>
            <a:endParaRPr sz="2800">
              <a:latin typeface="Montserrat Medium"/>
              <a:ea typeface="Montserrat Medium"/>
              <a:cs typeface="Montserrat Medium"/>
              <a:sym typeface="Montserrat Medium"/>
            </a:endParaRPr>
          </a:p>
        </p:txBody>
      </p:sp>
      <p:sp>
        <p:nvSpPr>
          <p:cNvPr id="592" name="Google Shape;592;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93" name="Google Shape;593;p4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94" name="Google Shape;594;p4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95" name="Google Shape;595;p4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96" name="Google Shape;596;p4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97" name="Google Shape;597;p4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98" name="Google Shape;598;p47"/>
          <p:cNvSpPr/>
          <p:nvPr/>
        </p:nvSpPr>
        <p:spPr>
          <a:xfrm>
            <a:off x="1437975" y="7215000"/>
            <a:ext cx="22161000" cy="5327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--get-selections </a:t>
            </a:r>
            <a:endParaRPr sz="3200">
              <a:solidFill>
                <a:srgbClr val="FFFFFF"/>
              </a:solidFill>
            </a:endParaRPr>
          </a:p>
          <a:p>
            <a:pPr indent="0" lvl="0" marL="0" rtl="0" algn="l">
              <a:spcBef>
                <a:spcPts val="0"/>
              </a:spcBef>
              <a:spcAft>
                <a:spcPts val="0"/>
              </a:spcAft>
              <a:buNone/>
            </a:pPr>
            <a:r>
              <a:rPr lang="en-US" sz="3200">
                <a:solidFill>
                  <a:srgbClr val="FFFFFF"/>
                </a:solidFill>
              </a:rPr>
              <a:t>accountsservice					install</a:t>
            </a:r>
            <a:endParaRPr sz="3200">
              <a:solidFill>
                <a:srgbClr val="FFFFFF"/>
              </a:solidFill>
            </a:endParaRPr>
          </a:p>
          <a:p>
            <a:pPr indent="0" lvl="0" marL="0" rtl="0" algn="l">
              <a:spcBef>
                <a:spcPts val="0"/>
              </a:spcBef>
              <a:spcAft>
                <a:spcPts val="0"/>
              </a:spcAft>
              <a:buNone/>
            </a:pPr>
            <a:r>
              <a:rPr lang="en-US" sz="3200">
                <a:solidFill>
                  <a:srgbClr val="FFFFFF"/>
                </a:solidFill>
              </a:rPr>
              <a:t>acl										install</a:t>
            </a:r>
            <a:endParaRPr sz="3200">
              <a:solidFill>
                <a:srgbClr val="FFFFFF"/>
              </a:solidFill>
            </a:endParaRPr>
          </a:p>
          <a:p>
            <a:pPr indent="0" lvl="0" marL="0" rtl="0" algn="l">
              <a:spcBef>
                <a:spcPts val="0"/>
              </a:spcBef>
              <a:spcAft>
                <a:spcPts val="0"/>
              </a:spcAft>
              <a:buNone/>
            </a:pPr>
            <a:r>
              <a:rPr lang="en-US" sz="3200">
                <a:solidFill>
                  <a:srgbClr val="FFFFFF"/>
                </a:solidFill>
              </a:rPr>
              <a:t>acpi-support							install</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599" name="Google Shape;599;p47"/>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a:t>
            </a:r>
            <a:r>
              <a:rPr b="1" lang="en-US" sz="4800">
                <a:latin typeface="Helvetica Neue"/>
                <a:ea typeface="Helvetica Neue"/>
                <a:cs typeface="Helvetica Neue"/>
                <a:sym typeface="Helvetica Neue"/>
              </a:rPr>
              <a:t>-- get-selections</a:t>
            </a:r>
            <a:endParaRPr b="1" sz="4800">
              <a:latin typeface="Helvetica Neue"/>
              <a:ea typeface="Helvetica Neue"/>
              <a:cs typeface="Helvetica Neue"/>
              <a:sym typeface="Helvetica Neue"/>
            </a:endParaRPr>
          </a:p>
        </p:txBody>
      </p:sp>
      <p:sp>
        <p:nvSpPr>
          <p:cNvPr id="600" name="Google Shape;600;p47"/>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descr="icone_wild_code_school.png" id="605" name="Google Shape;605;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06" name="Google Shape;606;p4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07" name="Google Shape;607;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8" name="Google Shape;608;p48"/>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Vérifier qu’un paquet est installé</a:t>
            </a:r>
            <a:endParaRPr>
              <a:latin typeface="Montserrat ExtraBold"/>
              <a:ea typeface="Montserrat ExtraBold"/>
              <a:cs typeface="Montserrat ExtraBold"/>
              <a:sym typeface="Montserrat ExtraBold"/>
            </a:endParaRPr>
          </a:p>
        </p:txBody>
      </p:sp>
      <p:sp>
        <p:nvSpPr>
          <p:cNvPr id="609" name="Google Shape;609;p4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Qu’est-ce qui est installé</a:t>
            </a:r>
            <a:endParaRPr sz="2800">
              <a:latin typeface="Montserrat Medium"/>
              <a:ea typeface="Montserrat Medium"/>
              <a:cs typeface="Montserrat Medium"/>
              <a:sym typeface="Montserrat Medium"/>
            </a:endParaRPr>
          </a:p>
        </p:txBody>
      </p:sp>
      <p:sp>
        <p:nvSpPr>
          <p:cNvPr id="610" name="Google Shape;610;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11" name="Google Shape;611;p4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12" name="Google Shape;612;p4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13" name="Google Shape;613;p4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14" name="Google Shape;614;p4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15" name="Google Shape;615;p4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16" name="Google Shape;616;p48"/>
          <p:cNvSpPr/>
          <p:nvPr/>
        </p:nvSpPr>
        <p:spPr>
          <a:xfrm>
            <a:off x="1437975" y="6153600"/>
            <a:ext cx="22161000" cy="6388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-s nano</a:t>
            </a:r>
            <a:endParaRPr sz="3200">
              <a:solidFill>
                <a:srgbClr val="FFFFFF"/>
              </a:solidFill>
            </a:endParaRPr>
          </a:p>
          <a:p>
            <a:pPr indent="0" lvl="0" marL="0" rtl="0" algn="l">
              <a:spcBef>
                <a:spcPts val="0"/>
              </a:spcBef>
              <a:spcAft>
                <a:spcPts val="0"/>
              </a:spcAft>
              <a:buNone/>
            </a:pPr>
            <a:r>
              <a:rPr lang="en-US" sz="3200">
                <a:solidFill>
                  <a:srgbClr val="FFFFFF"/>
                </a:solidFill>
              </a:rPr>
              <a:t>Package: nano</a:t>
            </a:r>
            <a:endParaRPr sz="3200">
              <a:solidFill>
                <a:srgbClr val="FFFFFF"/>
              </a:solidFill>
            </a:endParaRPr>
          </a:p>
          <a:p>
            <a:pPr indent="0" lvl="0" marL="0" rtl="0" algn="l">
              <a:spcBef>
                <a:spcPts val="0"/>
              </a:spcBef>
              <a:spcAft>
                <a:spcPts val="0"/>
              </a:spcAft>
              <a:buNone/>
            </a:pPr>
            <a:r>
              <a:rPr lang="en-US" sz="3200">
                <a:solidFill>
                  <a:srgbClr val="FFFFFF"/>
                </a:solidFill>
              </a:rPr>
              <a:t>Status: install ok installed</a:t>
            </a:r>
            <a:endParaRPr sz="3200">
              <a:solidFill>
                <a:srgbClr val="FFFFFF"/>
              </a:solidFill>
            </a:endParaRPr>
          </a:p>
          <a:p>
            <a:pPr indent="0" lvl="0" marL="0" rtl="0" algn="l">
              <a:spcBef>
                <a:spcPts val="0"/>
              </a:spcBef>
              <a:spcAft>
                <a:spcPts val="0"/>
              </a:spcAft>
              <a:buNone/>
            </a:pPr>
            <a:r>
              <a:rPr lang="en-US" sz="3200">
                <a:solidFill>
                  <a:srgbClr val="FFFFFF"/>
                </a:solidFill>
              </a:rPr>
              <a:t>Priority: important</a:t>
            </a:r>
            <a:endParaRPr sz="3200">
              <a:solidFill>
                <a:srgbClr val="FFFFFF"/>
              </a:solidFill>
            </a:endParaRPr>
          </a:p>
          <a:p>
            <a:pPr indent="0" lvl="0" marL="0" rtl="0" algn="l">
              <a:spcBef>
                <a:spcPts val="0"/>
              </a:spcBef>
              <a:spcAft>
                <a:spcPts val="0"/>
              </a:spcAft>
              <a:buNone/>
            </a:pPr>
            <a:r>
              <a:rPr lang="en-US" sz="3200">
                <a:solidFill>
                  <a:srgbClr val="FFFFFF"/>
                </a:solidFill>
              </a:rPr>
              <a:t>Section: editors</a:t>
            </a:r>
            <a:endParaRPr sz="3200">
              <a:solidFill>
                <a:srgbClr val="FFFFFF"/>
              </a:solidFill>
            </a:endParaRPr>
          </a:p>
          <a:p>
            <a:pPr indent="0" lvl="0" marL="0" rtl="0" algn="l">
              <a:spcBef>
                <a:spcPts val="0"/>
              </a:spcBef>
              <a:spcAft>
                <a:spcPts val="0"/>
              </a:spcAft>
              <a:buNone/>
            </a:pPr>
            <a:r>
              <a:rPr lang="en-US" sz="3200">
                <a:solidFill>
                  <a:srgbClr val="FFFFFF"/>
                </a:solidFill>
              </a:rPr>
              <a:t>Installed-Size: 860</a:t>
            </a:r>
            <a:endParaRPr sz="3200">
              <a:solidFill>
                <a:srgbClr val="FFFFFF"/>
              </a:solidFill>
            </a:endParaRPr>
          </a:p>
          <a:p>
            <a:pPr indent="0" lvl="0" marL="0" rtl="0" algn="l">
              <a:spcBef>
                <a:spcPts val="0"/>
              </a:spcBef>
              <a:spcAft>
                <a:spcPts val="0"/>
              </a:spcAft>
              <a:buNone/>
            </a:pPr>
            <a:r>
              <a:rPr lang="en-US" sz="3200">
                <a:solidFill>
                  <a:srgbClr val="FFFFFF"/>
                </a:solidFill>
              </a:rPr>
              <a:t>Maintainer: Ubuntu Developers &lt;ubuntu-devel-discuss@lists.ubuntu.com&gt;</a:t>
            </a:r>
            <a:endParaRPr sz="3200">
              <a:solidFill>
                <a:srgbClr val="FFFFFF"/>
              </a:solidFill>
            </a:endParaRPr>
          </a:p>
          <a:p>
            <a:pPr indent="0" lvl="0" marL="0" rtl="0" algn="l">
              <a:spcBef>
                <a:spcPts val="0"/>
              </a:spcBef>
              <a:spcAft>
                <a:spcPts val="0"/>
              </a:spcAft>
              <a:buNone/>
            </a:pPr>
            <a:r>
              <a:rPr lang="en-US" sz="3200">
                <a:solidFill>
                  <a:srgbClr val="FFFFFF"/>
                </a:solidFill>
              </a:rPr>
              <a:t>Architecture: amd64</a:t>
            </a:r>
            <a:endParaRPr sz="3200">
              <a:solidFill>
                <a:srgbClr val="FFFFFF"/>
              </a:solidFill>
            </a:endParaRPr>
          </a:p>
          <a:p>
            <a:pPr indent="0" lvl="0" marL="0" rtl="0" algn="l">
              <a:spcBef>
                <a:spcPts val="0"/>
              </a:spcBef>
              <a:spcAft>
                <a:spcPts val="0"/>
              </a:spcAft>
              <a:buNone/>
            </a:pPr>
            <a:r>
              <a:rPr lang="en-US" sz="3200">
                <a:solidFill>
                  <a:srgbClr val="FFFFFF"/>
                </a:solidFill>
              </a:rPr>
              <a:t>Version: 6.2-1</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617" name="Google Shape;617;p48"/>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-s &lt;Paquet&gt;</a:t>
            </a:r>
            <a:endParaRPr b="1" sz="4800">
              <a:latin typeface="Helvetica Neue"/>
              <a:ea typeface="Helvetica Neue"/>
              <a:cs typeface="Helvetica Neue"/>
              <a:sym typeface="Helvetica Neue"/>
            </a:endParaRPr>
          </a:p>
        </p:txBody>
      </p:sp>
      <p:sp>
        <p:nvSpPr>
          <p:cNvPr id="618" name="Google Shape;618;p48"/>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descr="icone_wild_code_school.png" id="623" name="Google Shape;623;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24" name="Google Shape;624;p4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25" name="Google Shape;625;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26" name="Google Shape;626;p49"/>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fichiers installés par un paquet</a:t>
            </a:r>
            <a:endParaRPr>
              <a:latin typeface="Montserrat ExtraBold"/>
              <a:ea typeface="Montserrat ExtraBold"/>
              <a:cs typeface="Montserrat ExtraBold"/>
              <a:sym typeface="Montserrat ExtraBold"/>
            </a:endParaRPr>
          </a:p>
        </p:txBody>
      </p:sp>
      <p:sp>
        <p:nvSpPr>
          <p:cNvPr id="627" name="Google Shape;627;p4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Liste pour un paquet</a:t>
            </a:r>
            <a:endParaRPr sz="2800">
              <a:latin typeface="Montserrat Medium"/>
              <a:ea typeface="Montserrat Medium"/>
              <a:cs typeface="Montserrat Medium"/>
              <a:sym typeface="Montserrat Medium"/>
            </a:endParaRPr>
          </a:p>
        </p:txBody>
      </p:sp>
      <p:sp>
        <p:nvSpPr>
          <p:cNvPr id="628" name="Google Shape;628;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29" name="Google Shape;629;p4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30" name="Google Shape;630;p4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31" name="Google Shape;631;p4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32" name="Google Shape;632;p4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33" name="Google Shape;633;p4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34" name="Google Shape;634;p49"/>
          <p:cNvSpPr/>
          <p:nvPr/>
        </p:nvSpPr>
        <p:spPr>
          <a:xfrm>
            <a:off x="1437975" y="6153600"/>
            <a:ext cx="22161000" cy="6388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-L nano</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a:p>
            <a:pPr indent="0" lvl="0" marL="0" rtl="0" algn="l">
              <a:spcBef>
                <a:spcPts val="0"/>
              </a:spcBef>
              <a:spcAft>
                <a:spcPts val="0"/>
              </a:spcAft>
              <a:buNone/>
            </a:pPr>
            <a:r>
              <a:rPr lang="en-US" sz="3200">
                <a:solidFill>
                  <a:srgbClr val="FFFFFF"/>
                </a:solidFill>
              </a:rPr>
              <a:t>/bin</a:t>
            </a:r>
            <a:endParaRPr sz="3200">
              <a:solidFill>
                <a:srgbClr val="FFFFFF"/>
              </a:solidFill>
            </a:endParaRPr>
          </a:p>
          <a:p>
            <a:pPr indent="0" lvl="0" marL="0" rtl="0" algn="l">
              <a:spcBef>
                <a:spcPts val="0"/>
              </a:spcBef>
              <a:spcAft>
                <a:spcPts val="0"/>
              </a:spcAft>
              <a:buNone/>
            </a:pPr>
            <a:r>
              <a:rPr lang="en-US" sz="3200">
                <a:solidFill>
                  <a:srgbClr val="FFFFFF"/>
                </a:solidFill>
              </a:rPr>
              <a:t>/bin/nano</a:t>
            </a:r>
            <a:endParaRPr sz="3200">
              <a:solidFill>
                <a:srgbClr val="FFFFFF"/>
              </a:solidFill>
            </a:endParaRPr>
          </a:p>
          <a:p>
            <a:pPr indent="0" lvl="0" marL="0" rtl="0" algn="l">
              <a:spcBef>
                <a:spcPts val="0"/>
              </a:spcBef>
              <a:spcAft>
                <a:spcPts val="0"/>
              </a:spcAft>
              <a:buNone/>
            </a:pPr>
            <a:r>
              <a:rPr lang="en-US" sz="3200">
                <a:solidFill>
                  <a:srgbClr val="FFFFFF"/>
                </a:solidFill>
              </a:rPr>
              <a:t>/etc</a:t>
            </a:r>
            <a:endParaRPr sz="3200">
              <a:solidFill>
                <a:srgbClr val="FFFFFF"/>
              </a:solidFill>
            </a:endParaRPr>
          </a:p>
          <a:p>
            <a:pPr indent="0" lvl="0" marL="0" rtl="0" algn="l">
              <a:spcBef>
                <a:spcPts val="0"/>
              </a:spcBef>
              <a:spcAft>
                <a:spcPts val="0"/>
              </a:spcAft>
              <a:buNone/>
            </a:pPr>
            <a:r>
              <a:rPr lang="en-US" sz="3200">
                <a:solidFill>
                  <a:srgbClr val="FFFFFF"/>
                </a:solidFill>
              </a:rPr>
              <a:t>/etc/nanorc</a:t>
            </a:r>
            <a:endParaRPr sz="3200">
              <a:solidFill>
                <a:srgbClr val="FFFFFF"/>
              </a:solidFill>
            </a:endParaRPr>
          </a:p>
          <a:p>
            <a:pPr indent="0" lvl="0" marL="0" rtl="0" algn="l">
              <a:spcBef>
                <a:spcPts val="0"/>
              </a:spcBef>
              <a:spcAft>
                <a:spcPts val="0"/>
              </a:spcAft>
              <a:buNone/>
            </a:pPr>
            <a:r>
              <a:rPr lang="en-US" sz="3200">
                <a:solidFill>
                  <a:srgbClr val="FFFFFF"/>
                </a:solidFill>
              </a:rPr>
              <a:t>/usr</a:t>
            </a:r>
            <a:endParaRPr sz="3200">
              <a:solidFill>
                <a:srgbClr val="FFFFFF"/>
              </a:solidFill>
            </a:endParaRPr>
          </a:p>
          <a:p>
            <a:pPr indent="0" lvl="0" marL="0" rtl="0" algn="l">
              <a:spcBef>
                <a:spcPts val="0"/>
              </a:spcBef>
              <a:spcAft>
                <a:spcPts val="0"/>
              </a:spcAft>
              <a:buNone/>
            </a:pPr>
            <a:r>
              <a:rPr lang="en-US" sz="3200">
                <a:solidFill>
                  <a:srgbClr val="FFFFFF"/>
                </a:solidFill>
              </a:rPr>
              <a:t>/usr/share</a:t>
            </a:r>
            <a:endParaRPr sz="3200">
              <a:solidFill>
                <a:srgbClr val="FFFFFF"/>
              </a:solidFill>
            </a:endParaRPr>
          </a:p>
          <a:p>
            <a:pPr indent="0" lvl="0" marL="0" rtl="0" algn="l">
              <a:spcBef>
                <a:spcPts val="0"/>
              </a:spcBef>
              <a:spcAft>
                <a:spcPts val="0"/>
              </a:spcAft>
              <a:buNone/>
            </a:pPr>
            <a:r>
              <a:rPr lang="en-US" sz="3200">
                <a:solidFill>
                  <a:srgbClr val="FFFFFF"/>
                </a:solidFill>
              </a:rPr>
              <a:t>/usr/share/doc</a:t>
            </a:r>
            <a:endParaRPr sz="3200">
              <a:solidFill>
                <a:srgbClr val="FFFFFF"/>
              </a:solidFill>
            </a:endParaRPr>
          </a:p>
          <a:p>
            <a:pPr indent="0" lvl="0" marL="0" rtl="0" algn="l">
              <a:spcBef>
                <a:spcPts val="0"/>
              </a:spcBef>
              <a:spcAft>
                <a:spcPts val="0"/>
              </a:spcAft>
              <a:buNone/>
            </a:pPr>
            <a:r>
              <a:rPr lang="en-US" sz="3200">
                <a:solidFill>
                  <a:srgbClr val="FFFFFF"/>
                </a:solidFill>
              </a:rPr>
              <a:t>/usr/share/doc/nano</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635" name="Google Shape;635;p49"/>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-L &lt;Paquet&gt;</a:t>
            </a:r>
            <a:endParaRPr b="1" sz="4800">
              <a:latin typeface="Helvetica Neue"/>
              <a:ea typeface="Helvetica Neue"/>
              <a:cs typeface="Helvetica Neue"/>
              <a:sym typeface="Helvetica Neue"/>
            </a:endParaRPr>
          </a:p>
        </p:txBody>
      </p:sp>
      <p:sp>
        <p:nvSpPr>
          <p:cNvPr id="636" name="Google Shape;636;p49"/>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descr="icone_wild_code_school.png" id="641" name="Google Shape;641;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42" name="Google Shape;642;p5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43" name="Google Shape;643;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44" name="Google Shape;644;p50"/>
          <p:cNvSpPr txBox="1"/>
          <p:nvPr/>
        </p:nvSpPr>
        <p:spPr>
          <a:xfrm>
            <a:off x="946900" y="2610425"/>
            <a:ext cx="22010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Difference a</a:t>
            </a:r>
            <a:r>
              <a:rPr lang="en-US" sz="5000">
                <a:latin typeface="Montserrat ExtraBold"/>
                <a:ea typeface="Montserrat ExtraBold"/>
                <a:cs typeface="Montserrat ExtraBold"/>
                <a:sym typeface="Montserrat ExtraBold"/>
              </a:rPr>
              <a:t>pt et apt-get - description de paquet</a:t>
            </a:r>
            <a:endParaRPr sz="5000">
              <a:latin typeface="Montserrat ExtraBold"/>
              <a:ea typeface="Montserrat ExtraBold"/>
              <a:cs typeface="Montserrat ExtraBold"/>
              <a:sym typeface="Montserrat ExtraBold"/>
            </a:endParaRPr>
          </a:p>
        </p:txBody>
      </p:sp>
      <p:sp>
        <p:nvSpPr>
          <p:cNvPr id="645" name="Google Shape;645;p5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Frères ?</a:t>
            </a:r>
            <a:endParaRPr sz="2800">
              <a:latin typeface="Montserrat Medium"/>
              <a:ea typeface="Montserrat Medium"/>
              <a:cs typeface="Montserrat Medium"/>
              <a:sym typeface="Montserrat Medium"/>
            </a:endParaRPr>
          </a:p>
        </p:txBody>
      </p:sp>
      <p:sp>
        <p:nvSpPr>
          <p:cNvPr id="646" name="Google Shape;646;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47" name="Google Shape;647;p5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48" name="Google Shape;648;p5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49" name="Google Shape;649;p5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50" name="Google Shape;650;p5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51" name="Google Shape;651;p5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52" name="Google Shape;652;p50"/>
          <p:cNvSpPr/>
          <p:nvPr/>
        </p:nvSpPr>
        <p:spPr>
          <a:xfrm>
            <a:off x="5021450" y="4843875"/>
            <a:ext cx="17935500" cy="76983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chemeClr val="lt1"/>
                </a:solidFill>
              </a:rPr>
              <a:t>apt-cache search baobab</a:t>
            </a:r>
            <a:endParaRPr sz="3200">
              <a:solidFill>
                <a:schemeClr val="lt1"/>
              </a:solidFill>
            </a:endParaRPr>
          </a:p>
          <a:p>
            <a:pPr indent="0" lvl="0" marL="0" rtl="0" algn="l">
              <a:spcBef>
                <a:spcPts val="0"/>
              </a:spcBef>
              <a:spcAft>
                <a:spcPts val="0"/>
              </a:spcAft>
              <a:buNone/>
            </a:pPr>
            <a:r>
              <a:rPr lang="en-US" sz="3200">
                <a:solidFill>
                  <a:schemeClr val="lt1"/>
                </a:solidFill>
              </a:rPr>
              <a:t>baobab - analyseur d'usage disque pour GNOME</a:t>
            </a:r>
            <a:endParaRPr sz="3200">
              <a:solidFill>
                <a:schemeClr val="lt1"/>
              </a:solidFill>
            </a:endParaRPr>
          </a:p>
          <a:p>
            <a:pPr indent="0" lvl="0" marL="0" rtl="0" algn="l">
              <a:spcBef>
                <a:spcPts val="0"/>
              </a:spcBef>
              <a:spcAft>
                <a:spcPts val="0"/>
              </a:spcAft>
              <a:buNone/>
            </a:pPr>
            <a:r>
              <a:rPr lang="en-US" sz="3200">
                <a:solidFill>
                  <a:schemeClr val="lt1"/>
                </a:solidFill>
              </a:rPr>
              <a:t>junior-system - outils système Debian Jr.</a:t>
            </a:r>
            <a:endParaRPr sz="3200">
              <a:solidFill>
                <a:schemeClr val="lt1"/>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a:t>
            </a:r>
            <a:r>
              <a:rPr lang="en-US" sz="3200">
                <a:solidFill>
                  <a:schemeClr val="lt1"/>
                </a:solidFill>
              </a:rPr>
              <a:t> apt search baobab</a:t>
            </a:r>
            <a:endParaRPr sz="3200">
              <a:solidFill>
                <a:schemeClr val="lt1"/>
              </a:solidFill>
            </a:endParaRPr>
          </a:p>
          <a:p>
            <a:pPr indent="0" lvl="0" marL="0" rtl="0" algn="l">
              <a:spcBef>
                <a:spcPts val="0"/>
              </a:spcBef>
              <a:spcAft>
                <a:spcPts val="0"/>
              </a:spcAft>
              <a:buNone/>
            </a:pPr>
            <a:r>
              <a:rPr lang="en-US" sz="3200">
                <a:solidFill>
                  <a:schemeClr val="lt1"/>
                </a:solidFill>
              </a:rPr>
              <a:t>En train de trier... Fait</a:t>
            </a:r>
            <a:endParaRPr sz="3200">
              <a:solidFill>
                <a:schemeClr val="lt1"/>
              </a:solidFill>
            </a:endParaRPr>
          </a:p>
          <a:p>
            <a:pPr indent="0" lvl="0" marL="0" rtl="0" algn="l">
              <a:spcBef>
                <a:spcPts val="0"/>
              </a:spcBef>
              <a:spcAft>
                <a:spcPts val="0"/>
              </a:spcAft>
              <a:buNone/>
            </a:pPr>
            <a:r>
              <a:rPr lang="en-US" sz="3200">
                <a:solidFill>
                  <a:schemeClr val="lt1"/>
                </a:solidFill>
              </a:rPr>
              <a:t>Recherche en texte intégral... Fait</a:t>
            </a:r>
            <a:endParaRPr sz="3200">
              <a:solidFill>
                <a:schemeClr val="lt1"/>
              </a:solidFill>
            </a:endParaRPr>
          </a:p>
          <a:p>
            <a:pPr indent="0" lvl="0" marL="0" rtl="0" algn="l">
              <a:spcBef>
                <a:spcPts val="0"/>
              </a:spcBef>
              <a:spcAft>
                <a:spcPts val="0"/>
              </a:spcAft>
              <a:buNone/>
            </a:pPr>
            <a:r>
              <a:rPr lang="en-US" sz="3200">
                <a:solidFill>
                  <a:schemeClr val="lt1"/>
                </a:solidFill>
              </a:rPr>
              <a:t>baobab/jammy,now 41.0-2 amd64  [installé]</a:t>
            </a:r>
            <a:endParaRPr sz="3200">
              <a:solidFill>
                <a:schemeClr val="lt1"/>
              </a:solidFill>
            </a:endParaRPr>
          </a:p>
          <a:p>
            <a:pPr indent="0" lvl="0" marL="0" rtl="0" algn="l">
              <a:spcBef>
                <a:spcPts val="0"/>
              </a:spcBef>
              <a:spcAft>
                <a:spcPts val="0"/>
              </a:spcAft>
              <a:buNone/>
            </a:pPr>
            <a:r>
              <a:rPr lang="en-US" sz="3200">
                <a:solidFill>
                  <a:schemeClr val="lt1"/>
                </a:solidFill>
              </a:rPr>
              <a:t>  analyseur d'usage disque pour GNOME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chemeClr val="lt1"/>
                </a:solidFill>
              </a:rPr>
              <a:t>junior-system/jammy,jammy 1.30ubuntu1 all</a:t>
            </a:r>
            <a:endParaRPr sz="3200">
              <a:solidFill>
                <a:schemeClr val="lt1"/>
              </a:solidFill>
            </a:endParaRPr>
          </a:p>
          <a:p>
            <a:pPr indent="0" lvl="0" marL="0" rtl="0" algn="l">
              <a:spcBef>
                <a:spcPts val="0"/>
              </a:spcBef>
              <a:spcAft>
                <a:spcPts val="0"/>
              </a:spcAft>
              <a:buNone/>
            </a:pPr>
            <a:r>
              <a:rPr lang="en-US" sz="3200">
                <a:solidFill>
                  <a:schemeClr val="lt1"/>
                </a:solidFill>
              </a:rPr>
              <a:t>  outils système Debian Jr.</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t/>
            </a:r>
            <a:endParaRPr sz="3200">
              <a:solidFill>
                <a:srgbClr val="FFFFFF"/>
              </a:solidFill>
            </a:endParaRPr>
          </a:p>
        </p:txBody>
      </p:sp>
      <p:sp>
        <p:nvSpPr>
          <p:cNvPr id="653" name="Google Shape;653;p50"/>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pic>
        <p:nvPicPr>
          <p:cNvPr descr="icone_wild_code_school.png" id="658" name="Google Shape;658;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59" name="Google Shape;659;p5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60" name="Google Shape;660;p5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61" name="Google Shape;661;p51"/>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a:t>
            </a:r>
            <a:r>
              <a:rPr lang="en-US" sz="5000">
                <a:latin typeface="Montserrat ExtraBold"/>
                <a:ea typeface="Montserrat ExtraBold"/>
                <a:cs typeface="Montserrat ExtraBold"/>
                <a:sym typeface="Montserrat ExtraBold"/>
              </a:rPr>
              <a:t> - Installation</a:t>
            </a:r>
            <a:endParaRPr>
              <a:latin typeface="Montserrat ExtraBold"/>
              <a:ea typeface="Montserrat ExtraBold"/>
              <a:cs typeface="Montserrat ExtraBold"/>
              <a:sym typeface="Montserrat ExtraBold"/>
            </a:endParaRPr>
          </a:p>
        </p:txBody>
      </p:sp>
      <p:sp>
        <p:nvSpPr>
          <p:cNvPr id="662" name="Google Shape;662;p5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Installation avancée</a:t>
            </a:r>
            <a:endParaRPr sz="2800">
              <a:latin typeface="Montserrat Medium"/>
              <a:ea typeface="Montserrat Medium"/>
              <a:cs typeface="Montserrat Medium"/>
              <a:sym typeface="Montserrat Medium"/>
            </a:endParaRPr>
          </a:p>
        </p:txBody>
      </p:sp>
      <p:sp>
        <p:nvSpPr>
          <p:cNvPr id="663" name="Google Shape;663;p51"/>
          <p:cNvSpPr txBox="1"/>
          <p:nvPr/>
        </p:nvSpPr>
        <p:spPr>
          <a:xfrm>
            <a:off x="4792525" y="3964200"/>
            <a:ext cx="69105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install </a:t>
            </a:r>
            <a:r>
              <a:rPr b="1" lang="en-US" sz="5000">
                <a:latin typeface="Proxima Nova"/>
                <a:ea typeface="Proxima Nova"/>
                <a:cs typeface="Proxima Nova"/>
                <a:sym typeface="Proxima Nova"/>
              </a:rPr>
              <a:t>&lt;Paquet&gt;</a:t>
            </a:r>
            <a:endParaRPr b="1" sz="5000">
              <a:latin typeface="Proxima Nova"/>
              <a:ea typeface="Proxima Nova"/>
              <a:cs typeface="Proxima Nova"/>
              <a:sym typeface="Proxima Nova"/>
            </a:endParaRPr>
          </a:p>
        </p:txBody>
      </p:sp>
      <p:sp>
        <p:nvSpPr>
          <p:cNvPr id="664" name="Google Shape;664;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65" name="Google Shape;665;p5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66" name="Google Shape;666;p5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67" name="Google Shape;667;p5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68" name="Google Shape;668;p5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69" name="Google Shape;669;p5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70" name="Google Shape;670;p51"/>
          <p:cNvSpPr/>
          <p:nvPr/>
        </p:nvSpPr>
        <p:spPr>
          <a:xfrm>
            <a:off x="11703025" y="3963950"/>
            <a:ext cx="112539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install </a:t>
            </a:r>
            <a:r>
              <a:rPr lang="en-US" sz="3200">
                <a:solidFill>
                  <a:schemeClr val="lt1"/>
                </a:solidFill>
              </a:rPr>
              <a:t>curl</a:t>
            </a:r>
            <a:endParaRPr sz="3200">
              <a:solidFill>
                <a:srgbClr val="FFFFFF"/>
              </a:solidFill>
            </a:endParaRPr>
          </a:p>
          <a:p>
            <a:pPr indent="0" lvl="0" marL="0" rtl="0" algn="l">
              <a:spcBef>
                <a:spcPts val="0"/>
              </a:spcBef>
              <a:spcAft>
                <a:spcPts val="0"/>
              </a:spcAft>
              <a:buNone/>
            </a:pPr>
            <a:r>
              <a:t/>
            </a:r>
            <a:endParaRPr sz="3200">
              <a:solidFill>
                <a:srgbClr val="00FF00"/>
              </a:solidFill>
            </a:endParaRPr>
          </a:p>
        </p:txBody>
      </p:sp>
      <p:sp>
        <p:nvSpPr>
          <p:cNvPr id="671" name="Google Shape;671;p51"/>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descr="icone_wild_code_school.png" id="676" name="Google Shape;676;p5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77" name="Google Shape;677;p5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78" name="Google Shape;678;p5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79" name="Google Shape;679;p52"/>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 - Desinstallation</a:t>
            </a:r>
            <a:endParaRPr>
              <a:latin typeface="Montserrat ExtraBold"/>
              <a:ea typeface="Montserrat ExtraBold"/>
              <a:cs typeface="Montserrat ExtraBold"/>
              <a:sym typeface="Montserrat ExtraBold"/>
            </a:endParaRPr>
          </a:p>
        </p:txBody>
      </p:sp>
      <p:sp>
        <p:nvSpPr>
          <p:cNvPr id="680" name="Google Shape;680;p5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Plusieurs façon</a:t>
            </a:r>
            <a:endParaRPr sz="2800">
              <a:latin typeface="Montserrat Medium"/>
              <a:ea typeface="Montserrat Medium"/>
              <a:cs typeface="Montserrat Medium"/>
              <a:sym typeface="Montserrat Medium"/>
            </a:endParaRPr>
          </a:p>
        </p:txBody>
      </p:sp>
      <p:sp>
        <p:nvSpPr>
          <p:cNvPr id="681" name="Google Shape;681;p52"/>
          <p:cNvSpPr txBox="1"/>
          <p:nvPr/>
        </p:nvSpPr>
        <p:spPr>
          <a:xfrm>
            <a:off x="4792525" y="3964200"/>
            <a:ext cx="87198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Désinstallation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remove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Désinstallation</a:t>
            </a:r>
            <a:r>
              <a:rPr lang="en-US" sz="5000">
                <a:latin typeface="Proxima Nova"/>
                <a:ea typeface="Proxima Nova"/>
                <a:cs typeface="Proxima Nova"/>
                <a:sym typeface="Proxima Nova"/>
              </a:rPr>
              <a:t> complète (+ fichiers de configuration)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purge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Suppression de paquets de </a:t>
            </a:r>
            <a:r>
              <a:rPr lang="en-US" sz="5000">
                <a:latin typeface="Proxima Nova"/>
                <a:ea typeface="Proxima Nova"/>
                <a:cs typeface="Proxima Nova"/>
                <a:sym typeface="Proxima Nova"/>
              </a:rPr>
              <a:t>dépendances</a:t>
            </a:r>
            <a:r>
              <a:rPr lang="en-US" sz="5000">
                <a:latin typeface="Proxima Nova"/>
                <a:ea typeface="Proxima Nova"/>
                <a:cs typeface="Proxima Nova"/>
                <a:sym typeface="Proxima Nova"/>
              </a:rPr>
              <a:t>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autoremove</a:t>
            </a:r>
            <a:endParaRPr b="1" sz="5000">
              <a:latin typeface="Proxima Nova"/>
              <a:ea typeface="Proxima Nova"/>
              <a:cs typeface="Proxima Nova"/>
              <a:sym typeface="Proxima Nova"/>
            </a:endParaRPr>
          </a:p>
        </p:txBody>
      </p:sp>
      <p:sp>
        <p:nvSpPr>
          <p:cNvPr id="682" name="Google Shape;682;p5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83" name="Google Shape;683;p5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84" name="Google Shape;684;p5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85" name="Google Shape;685;p5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86" name="Google Shape;686;p5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87" name="Google Shape;687;p5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88" name="Google Shape;688;p52"/>
          <p:cNvSpPr/>
          <p:nvPr/>
        </p:nvSpPr>
        <p:spPr>
          <a:xfrm>
            <a:off x="13512425" y="3963950"/>
            <a:ext cx="102282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remove curl</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purge curl</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autoremove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autoremove --purge curl</a:t>
            </a:r>
            <a:endParaRPr sz="3200">
              <a:solidFill>
                <a:schemeClr val="lt1"/>
              </a:solidFill>
            </a:endParaRPr>
          </a:p>
        </p:txBody>
      </p:sp>
      <p:sp>
        <p:nvSpPr>
          <p:cNvPr id="689" name="Google Shape;689;p52"/>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descr="icone_wild_code_school.png" id="694" name="Google Shape;694;p5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95" name="Google Shape;695;p5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96" name="Google Shape;696;p5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97" name="Google Shape;697;p53"/>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 - Mise à jour</a:t>
            </a:r>
            <a:endParaRPr>
              <a:latin typeface="Montserrat ExtraBold"/>
              <a:ea typeface="Montserrat ExtraBold"/>
              <a:cs typeface="Montserrat ExtraBold"/>
              <a:sym typeface="Montserrat ExtraBold"/>
            </a:endParaRPr>
          </a:p>
        </p:txBody>
      </p:sp>
      <p:sp>
        <p:nvSpPr>
          <p:cNvPr id="698" name="Google Shape;698;p5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MAJ</a:t>
            </a:r>
            <a:endParaRPr sz="2800">
              <a:latin typeface="Montserrat Medium"/>
              <a:ea typeface="Montserrat Medium"/>
              <a:cs typeface="Montserrat Medium"/>
              <a:sym typeface="Montserrat Medium"/>
            </a:endParaRPr>
          </a:p>
        </p:txBody>
      </p:sp>
      <p:sp>
        <p:nvSpPr>
          <p:cNvPr id="699" name="Google Shape;699;p53"/>
          <p:cNvSpPr txBox="1"/>
          <p:nvPr/>
        </p:nvSpPr>
        <p:spPr>
          <a:xfrm>
            <a:off x="4792525" y="3964200"/>
            <a:ext cx="78696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Mise à jour des paquets</a:t>
            </a:r>
            <a:r>
              <a:rPr lang="en-US" sz="5000">
                <a:latin typeface="Proxima Nova"/>
                <a:ea typeface="Proxima Nova"/>
                <a:cs typeface="Proxima Nova"/>
                <a:sym typeface="Proxima Nova"/>
              </a:rPr>
              <a:t>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update</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Installer les mises à jour des paquets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upgrade</a:t>
            </a:r>
            <a:endParaRPr b="1" sz="5000">
              <a:latin typeface="Proxima Nova"/>
              <a:ea typeface="Proxima Nova"/>
              <a:cs typeface="Proxima Nova"/>
              <a:sym typeface="Proxima Nova"/>
            </a:endParaRPr>
          </a:p>
        </p:txBody>
      </p:sp>
      <p:sp>
        <p:nvSpPr>
          <p:cNvPr id="700" name="Google Shape;700;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01" name="Google Shape;701;p5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02" name="Google Shape;702;p5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03" name="Google Shape;703;p5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04" name="Google Shape;704;p5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05" name="Google Shape;705;p5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06" name="Google Shape;706;p53"/>
          <p:cNvSpPr/>
          <p:nvPr/>
        </p:nvSpPr>
        <p:spPr>
          <a:xfrm>
            <a:off x="12369900" y="3963950"/>
            <a:ext cx="105870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update</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upgrade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update &amp;&amp; sudo apt upgrade</a:t>
            </a:r>
            <a:endParaRPr sz="3200">
              <a:solidFill>
                <a:schemeClr val="lt1"/>
              </a:solidFill>
            </a:endParaRPr>
          </a:p>
        </p:txBody>
      </p:sp>
      <p:sp>
        <p:nvSpPr>
          <p:cNvPr id="707" name="Google Shape;707;p53"/>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pic>
        <p:nvPicPr>
          <p:cNvPr descr="icone_wild_code_school.png" id="712" name="Google Shape;712;p5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713" name="Google Shape;713;p5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714" name="Google Shape;714;p5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15" name="Google Shape;715;p5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Sécurité</a:t>
            </a:r>
            <a:endParaRPr sz="10000">
              <a:latin typeface="Montserrat"/>
              <a:ea typeface="Montserrat"/>
              <a:cs typeface="Montserrat"/>
              <a:sym typeface="Montserrat"/>
            </a:endParaRPr>
          </a:p>
        </p:txBody>
      </p:sp>
      <p:cxnSp>
        <p:nvCxnSpPr>
          <p:cNvPr id="716" name="Google Shape;716;p5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17" name="Google Shape;717;p5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18" name="Google Shape;718;p5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19" name="Google Shape;719;p5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20" name="Google Shape;720;p5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21" name="Google Shape;721;p5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22" name="Google Shape;722;p54"/>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icone_wild_code_school.png" id="727" name="Google Shape;727;p5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28" name="Google Shape;728;p5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29" name="Google Shape;729;p5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30" name="Google Shape;730;p5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Sécurité du sources.list</a:t>
            </a:r>
            <a:endParaRPr sz="5000">
              <a:latin typeface="Montserrat ExtraBold"/>
              <a:ea typeface="Montserrat ExtraBold"/>
              <a:cs typeface="Montserrat ExtraBold"/>
              <a:sym typeface="Montserrat ExtraBold"/>
            </a:endParaRPr>
          </a:p>
        </p:txBody>
      </p:sp>
      <p:sp>
        <p:nvSpPr>
          <p:cNvPr id="731" name="Google Shape;731;p5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clé de sécurité</a:t>
            </a:r>
            <a:endParaRPr sz="2800">
              <a:latin typeface="Montserrat Medium"/>
              <a:ea typeface="Montserrat Medium"/>
              <a:cs typeface="Montserrat Medium"/>
              <a:sym typeface="Montserrat Medium"/>
            </a:endParaRPr>
          </a:p>
        </p:txBody>
      </p:sp>
      <p:sp>
        <p:nvSpPr>
          <p:cNvPr id="732" name="Google Shape;732;p55"/>
          <p:cNvSpPr txBox="1"/>
          <p:nvPr/>
        </p:nvSpPr>
        <p:spPr>
          <a:xfrm>
            <a:off x="4393075" y="3760350"/>
            <a:ext cx="19392600" cy="61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 termes de sécurité, APT utilise des signatures GPG (</a:t>
            </a:r>
            <a:r>
              <a:rPr i="1" lang="en-US" sz="5000">
                <a:latin typeface="Proxima Nova"/>
                <a:ea typeface="Proxima Nova"/>
                <a:cs typeface="Proxima Nova"/>
                <a:sym typeface="Proxima Nova"/>
              </a:rPr>
              <a:t>GNU Privacy Guard</a:t>
            </a:r>
            <a:r>
              <a:rPr lang="en-US" sz="5000">
                <a:latin typeface="Proxima Nova"/>
                <a:ea typeface="Proxima Nova"/>
                <a:cs typeface="Proxima Nova"/>
                <a:sym typeface="Proxima Nova"/>
              </a:rPr>
              <a:t>) pour vérifier l'authenticité des dépôts et des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Chaque dépôt a une clé GPG associée que le système doit reconnaître pour établir une connexion sécurisée.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ex.: ajout d’une clé GPG de signature de dépôt pour Google Chrome</a:t>
            </a:r>
            <a:endParaRPr sz="5000">
              <a:latin typeface="Proxima Nova"/>
              <a:ea typeface="Proxima Nova"/>
              <a:cs typeface="Proxima Nova"/>
              <a:sym typeface="Proxima Nova"/>
            </a:endParaRPr>
          </a:p>
        </p:txBody>
      </p:sp>
      <p:sp>
        <p:nvSpPr>
          <p:cNvPr id="733" name="Google Shape;733;p5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34" name="Google Shape;734;p5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35" name="Google Shape;735;p5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36" name="Google Shape;736;p5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37" name="Google Shape;737;p5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38" name="Google Shape;738;p5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39" name="Google Shape;739;p55"/>
          <p:cNvSpPr/>
          <p:nvPr/>
        </p:nvSpPr>
        <p:spPr>
          <a:xfrm>
            <a:off x="4336150" y="9931950"/>
            <a:ext cx="18564000" cy="1642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wget -O- https://dl.google.com/linux/linux_signing_key.pub | gpg --dearmor | sudo tee /usr/share/keyrings/google-chrome.gpg</a:t>
            </a:r>
            <a:endParaRPr sz="3200">
              <a:solidFill>
                <a:srgbClr val="FFFFFF"/>
              </a:solidFill>
            </a:endParaRPr>
          </a:p>
          <a:p>
            <a:pPr indent="0" lvl="0" marL="0" rtl="0" algn="l">
              <a:spcBef>
                <a:spcPts val="0"/>
              </a:spcBef>
              <a:spcAft>
                <a:spcPts val="0"/>
              </a:spcAft>
              <a:buNone/>
            </a:pPr>
            <a:r>
              <a:t/>
            </a:r>
            <a:endParaRPr sz="3200">
              <a:solidFill>
                <a:srgbClr val="00FF00"/>
              </a:solidFill>
            </a:endParaRPr>
          </a:p>
        </p:txBody>
      </p:sp>
      <p:sp>
        <p:nvSpPr>
          <p:cNvPr id="740" name="Google Shape;740;p55"/>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icone_wild_code_school.png" id="129" name="Google Shape;129;p2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30" name="Google Shape;130;p2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31" name="Google Shape;131;p2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32" name="Google Shape;132;p2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Introduction</a:t>
            </a:r>
            <a:endParaRPr sz="10000">
              <a:latin typeface="Montserrat"/>
              <a:ea typeface="Montserrat"/>
              <a:cs typeface="Montserrat"/>
              <a:sym typeface="Montserrat"/>
            </a:endParaRPr>
          </a:p>
        </p:txBody>
      </p:sp>
      <p:cxnSp>
        <p:nvCxnSpPr>
          <p:cNvPr id="133" name="Google Shape;133;p2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4" name="Google Shape;134;p20"/>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 name="Google Shape;135;p2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36" name="Google Shape;136;p2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37" name="Google Shape;137;p2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38" name="Google Shape;138;p2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39" name="Google Shape;139;p2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u="sng">
                <a:solidFill>
                  <a:schemeClr val="hlink"/>
                </a:solidFill>
                <a:latin typeface="Proxima Nova"/>
                <a:ea typeface="Proxima Nova"/>
                <a:cs typeface="Proxima Nova"/>
                <a:sym typeface="Proxima Nova"/>
                <a:hlinkClick r:id="rId3"/>
              </a:rPr>
              <a:t>APT dans le guide Debian 12</a:t>
            </a:r>
            <a:endParaRPr sz="5000">
              <a:latin typeface="Proxima Nova"/>
              <a:ea typeface="Proxima Nova"/>
              <a:cs typeface="Proxima Nova"/>
              <a:sym typeface="Proxima Nova"/>
            </a:endParaRPr>
          </a:p>
        </p:txBody>
      </p:sp>
      <p:pic>
        <p:nvPicPr>
          <p:cNvPr descr="icone_wild_code_school.png" id="746" name="Google Shape;746;p56"/>
          <p:cNvPicPr preferRelativeResize="0"/>
          <p:nvPr/>
        </p:nvPicPr>
        <p:blipFill rotWithShape="1">
          <a:blip r:embed="rId4">
            <a:alphaModFix/>
          </a:blip>
          <a:srcRect b="0" l="0" r="0" t="0"/>
          <a:stretch/>
        </p:blipFill>
        <p:spPr>
          <a:xfrm>
            <a:off x="538071" y="570343"/>
            <a:ext cx="1097611" cy="800786"/>
          </a:xfrm>
          <a:prstGeom prst="rect">
            <a:avLst/>
          </a:prstGeom>
          <a:noFill/>
          <a:ln>
            <a:noFill/>
          </a:ln>
        </p:spPr>
      </p:pic>
      <p:cxnSp>
        <p:nvCxnSpPr>
          <p:cNvPr id="747" name="Google Shape;747;p5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48" name="Google Shape;748;p5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49" name="Google Shape;749;p5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sources</a:t>
            </a:r>
            <a:endParaRPr>
              <a:latin typeface="Montserrat ExtraBold"/>
              <a:ea typeface="Montserrat ExtraBold"/>
              <a:cs typeface="Montserrat ExtraBold"/>
              <a:sym typeface="Montserrat ExtraBold"/>
            </a:endParaRPr>
          </a:p>
        </p:txBody>
      </p:sp>
      <p:sp>
        <p:nvSpPr>
          <p:cNvPr id="750" name="Google Shape;750;p5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Pour approfondir le sujet</a:t>
            </a:r>
            <a:endParaRPr>
              <a:latin typeface="Montserrat Medium"/>
              <a:ea typeface="Montserrat Medium"/>
              <a:cs typeface="Montserrat Medium"/>
              <a:sym typeface="Montserrat Medium"/>
            </a:endParaRPr>
          </a:p>
        </p:txBody>
      </p:sp>
      <p:sp>
        <p:nvSpPr>
          <p:cNvPr id="751" name="Google Shape;751;p56"/>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52" name="Google Shape;752;p5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53" name="Google Shape;753;p5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54" name="Google Shape;754;p5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55" name="Google Shape;755;p5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56" name="Google Shape;756;p5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57" name="Google Shape;757;p56"/>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descr="icone_wild_code_school.png" id="762" name="Google Shape;762;p5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63" name="Google Shape;763;p5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64" name="Google Shape;764;p5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65" name="Google Shape;765;p57"/>
          <p:cNvSpPr txBox="1"/>
          <p:nvPr/>
        </p:nvSpPr>
        <p:spPr>
          <a:xfrm>
            <a:off x="946900" y="2610425"/>
            <a:ext cx="1258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En résumé</a:t>
            </a:r>
            <a:endParaRPr>
              <a:latin typeface="Montserrat ExtraBold"/>
              <a:ea typeface="Montserrat ExtraBold"/>
              <a:cs typeface="Montserrat ExtraBold"/>
              <a:sym typeface="Montserrat ExtraBold"/>
            </a:endParaRPr>
          </a:p>
        </p:txBody>
      </p:sp>
      <p:sp>
        <p:nvSpPr>
          <p:cNvPr id="766" name="Google Shape;766;p57"/>
          <p:cNvSpPr txBox="1"/>
          <p:nvPr/>
        </p:nvSpPr>
        <p:spPr>
          <a:xfrm>
            <a:off x="949225" y="4632400"/>
            <a:ext cx="39240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 retenir !</a:t>
            </a:r>
            <a:endParaRPr>
              <a:latin typeface="Montserrat Medium"/>
              <a:ea typeface="Montserrat Medium"/>
              <a:cs typeface="Montserrat Medium"/>
              <a:sym typeface="Montserrat Medium"/>
            </a:endParaRPr>
          </a:p>
        </p:txBody>
      </p:sp>
      <p:sp>
        <p:nvSpPr>
          <p:cNvPr id="767" name="Google Shape;767;p5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Des gestionnaires de paquets </a:t>
            </a:r>
            <a:r>
              <a:rPr lang="en-US" sz="5000">
                <a:latin typeface="Proxima Nova"/>
                <a:ea typeface="Proxima Nova"/>
                <a:cs typeface="Proxima Nova"/>
                <a:sym typeface="Proxima Nova"/>
              </a:rPr>
              <a:t>différents</a:t>
            </a:r>
            <a:r>
              <a:rPr lang="en-US" sz="5000">
                <a:latin typeface="Proxima Nova"/>
                <a:ea typeface="Proxima Nova"/>
                <a:cs typeface="Proxima Nova"/>
                <a:sym typeface="Proxima Nova"/>
              </a:rPr>
              <a:t> par distribution</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Liste des dépôts dans le fichier /etc/apt/sources.list</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Dans la formation : APT sur Debian (haut niveau) vient de DPKG (bas niveau)</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Des interface en GUI existent : Synaptic et Aptitude</a:t>
            </a:r>
            <a:endParaRPr sz="5000">
              <a:latin typeface="Proxima Nova"/>
              <a:ea typeface="Proxima Nova"/>
              <a:cs typeface="Proxima Nova"/>
              <a:sym typeface="Proxima Nova"/>
            </a:endParaRPr>
          </a:p>
        </p:txBody>
      </p:sp>
      <p:sp>
        <p:nvSpPr>
          <p:cNvPr id="768" name="Google Shape;768;p57"/>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69" name="Google Shape;769;p5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70" name="Google Shape;770;p5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71" name="Google Shape;771;p5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72" name="Google Shape;772;p5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73" name="Google Shape;773;p5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74" name="Google Shape;774;p57"/>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descr="icone_wild_code_school.png" id="779" name="Google Shape;779;p5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80" name="Google Shape;780;p58"/>
          <p:cNvCxnSpPr/>
          <p:nvPr/>
        </p:nvCxnSpPr>
        <p:spPr>
          <a:xfrm>
            <a:off x="3728230" y="5315401"/>
            <a:ext cx="24231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781" name="Google Shape;781;p58"/>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en-US"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782" name="Google Shape;782;p58"/>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783" name="Google Shape;783;p5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784" name="Google Shape;784;p58"/>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785" name="Google Shape;785;p58"/>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86" name="Google Shape;786;p5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87" name="Google Shape;787;p5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88" name="Google Shape;788;p5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89" name="Google Shape;789;p5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90" name="Google Shape;790;p5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icone_wild_code_school.png" id="144" name="Google Shape;144;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45" name="Google Shape;145;p2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46" name="Google Shape;146;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47" name="Google Shape;147;p2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Historique</a:t>
            </a:r>
            <a:endParaRPr>
              <a:latin typeface="Montserrat ExtraBold"/>
              <a:ea typeface="Montserrat ExtraBold"/>
              <a:cs typeface="Montserrat ExtraBold"/>
              <a:sym typeface="Montserrat ExtraBold"/>
            </a:endParaRPr>
          </a:p>
        </p:txBody>
      </p:sp>
      <p:sp>
        <p:nvSpPr>
          <p:cNvPr id="148" name="Google Shape;148;p2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Avant</a:t>
            </a:r>
            <a:endParaRPr sz="2800">
              <a:latin typeface="Montserrat Medium"/>
              <a:ea typeface="Montserrat Medium"/>
              <a:cs typeface="Montserrat Medium"/>
              <a:sym typeface="Montserrat Medium"/>
            </a:endParaRPr>
          </a:p>
        </p:txBody>
      </p:sp>
      <p:sp>
        <p:nvSpPr>
          <p:cNvPr id="149" name="Google Shape;149;p21"/>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Initialement, l'installation et la mise à jour des logiciels étaient des processus manuels et fastidieux.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Des outils ont été développé pour simplifier ce processus.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Chaque distribution Linux a eu son propre outil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avec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avec RPM</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outils ont évolués </a:t>
            </a:r>
            <a:r>
              <a:rPr lang="en-US" sz="5000">
                <a:latin typeface="Proxima Nova"/>
                <a:ea typeface="Proxima Nova"/>
                <a:cs typeface="Proxima Nova"/>
                <a:sym typeface="Proxima Nova"/>
              </a:rPr>
              <a:t>pour</a:t>
            </a:r>
            <a:r>
              <a:rPr lang="en-US" sz="5000">
                <a:latin typeface="Proxima Nova"/>
                <a:ea typeface="Proxima Nova"/>
                <a:cs typeface="Proxima Nova"/>
                <a:sym typeface="Proxima Nova"/>
              </a:rPr>
              <a:t> devenir de véritable gestionnaire de paquets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 APT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 YUM</a:t>
            </a:r>
            <a:endParaRPr sz="5000">
              <a:latin typeface="Proxima Nova"/>
              <a:ea typeface="Proxima Nova"/>
              <a:cs typeface="Proxima Nova"/>
              <a:sym typeface="Proxima Nova"/>
            </a:endParaRPr>
          </a:p>
        </p:txBody>
      </p:sp>
      <p:sp>
        <p:nvSpPr>
          <p:cNvPr id="150" name="Google Shape;150;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51" name="Google Shape;151;p21"/>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2" name="Google Shape;152;p2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53" name="Google Shape;153;p2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54" name="Google Shape;154;p2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55" name="Google Shape;155;p2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56" name="Google Shape;156;p2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icone_wild_code_school.png" id="161" name="Google Shape;161;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62" name="Google Shape;162;p2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63" name="Google Shape;163;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64" name="Google Shape;164;p22"/>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Gestionnaire de paquets</a:t>
            </a:r>
            <a:endParaRPr>
              <a:latin typeface="Montserrat ExtraBold"/>
              <a:ea typeface="Montserrat ExtraBold"/>
              <a:cs typeface="Montserrat ExtraBold"/>
              <a:sym typeface="Montserrat ExtraBold"/>
            </a:endParaRPr>
          </a:p>
        </p:txBody>
      </p:sp>
      <p:sp>
        <p:nvSpPr>
          <p:cNvPr id="165" name="Google Shape;165;p2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sz="2800">
              <a:latin typeface="Montserrat Medium"/>
              <a:ea typeface="Montserrat Medium"/>
              <a:cs typeface="Montserrat Medium"/>
              <a:sym typeface="Montserrat Medium"/>
            </a:endParaRPr>
          </a:p>
        </p:txBody>
      </p:sp>
      <p:sp>
        <p:nvSpPr>
          <p:cNvPr id="166" name="Google Shape;166;p22"/>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Un </a:t>
            </a:r>
            <a:r>
              <a:rPr b="1" lang="en-US" sz="5000">
                <a:latin typeface="Proxima Nova"/>
                <a:ea typeface="Proxima Nova"/>
                <a:cs typeface="Proxima Nova"/>
                <a:sym typeface="Proxima Nova"/>
              </a:rPr>
              <a:t>gestionnaire de paquets</a:t>
            </a:r>
            <a:r>
              <a:rPr lang="en-US" sz="5000">
                <a:latin typeface="Proxima Nova"/>
                <a:ea typeface="Proxima Nova"/>
                <a:cs typeface="Proxima Nova"/>
                <a:sym typeface="Proxima Nova"/>
              </a:rPr>
              <a:t> est un outil automatisant le processus d’installation, désinstallation, mise à jour de logiciels installés sur un système Linux </a:t>
            </a:r>
            <a:r>
              <a:rPr lang="en-US" sz="5000">
                <a:latin typeface="Proxima Nova"/>
                <a:ea typeface="Proxima Nova"/>
                <a:cs typeface="Proxima Nova"/>
                <a:sym typeface="Proxima Nova"/>
              </a:rPr>
              <a:t>de manière organisée et cohérente, souvent à partir de </a:t>
            </a:r>
            <a:r>
              <a:rPr b="1" lang="en-US" sz="5000">
                <a:latin typeface="Proxima Nova"/>
                <a:ea typeface="Proxima Nova"/>
                <a:cs typeface="Proxima Nova"/>
                <a:sym typeface="Proxima Nova"/>
              </a:rPr>
              <a:t>dépôts</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 processus </a:t>
            </a:r>
            <a:r>
              <a:rPr lang="en-US" sz="5000">
                <a:latin typeface="Proxima Nova"/>
                <a:ea typeface="Proxima Nova"/>
                <a:cs typeface="Proxima Nova"/>
                <a:sym typeface="Proxima Nova"/>
              </a:rPr>
              <a:t>est un élément fondamental du système d'exploitation Linux pour la maintenance et la sécurité.</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comprend également la gestion des </a:t>
            </a:r>
            <a:r>
              <a:rPr b="1" lang="en-US" sz="5000">
                <a:latin typeface="Proxima Nova"/>
                <a:ea typeface="Proxima Nova"/>
                <a:cs typeface="Proxima Nova"/>
                <a:sym typeface="Proxima Nova"/>
              </a:rPr>
              <a:t>dépendances</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167" name="Google Shape;167;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68" name="Google Shape;168;p22"/>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9" name="Google Shape;169;p2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70" name="Google Shape;170;p2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71" name="Google Shape;171;p2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72" name="Google Shape;172;p2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73" name="Google Shape;173;p2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icone_wild_code_school.png" id="178" name="Google Shape;178;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79" name="Google Shape;179;p2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80" name="Google Shape;180;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81" name="Google Shape;181;p2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Notions à retenir</a:t>
            </a:r>
            <a:endParaRPr>
              <a:latin typeface="Montserrat ExtraBold"/>
              <a:ea typeface="Montserrat ExtraBold"/>
              <a:cs typeface="Montserrat ExtraBold"/>
              <a:sym typeface="Montserrat ExtraBold"/>
            </a:endParaRPr>
          </a:p>
        </p:txBody>
      </p:sp>
      <p:sp>
        <p:nvSpPr>
          <p:cNvPr id="182" name="Google Shape;182;p23"/>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La base</a:t>
            </a:r>
            <a:endParaRPr sz="2800">
              <a:latin typeface="Montserrat Medium"/>
              <a:ea typeface="Montserrat Medium"/>
              <a:cs typeface="Montserrat Medium"/>
              <a:sym typeface="Montserrat Medium"/>
            </a:endParaRPr>
          </a:p>
        </p:txBody>
      </p:sp>
      <p:sp>
        <p:nvSpPr>
          <p:cNvPr id="183" name="Google Shape;183;p23"/>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Voici quelques notions à </a:t>
            </a:r>
            <a:r>
              <a:rPr lang="en-US" sz="5000">
                <a:latin typeface="Proxima Nova"/>
                <a:ea typeface="Proxima Nova"/>
                <a:cs typeface="Proxima Nova"/>
                <a:sym typeface="Proxima Nova"/>
              </a:rPr>
              <a:t>connaître</a:t>
            </a:r>
            <a:r>
              <a:rPr lang="en-US" sz="5000">
                <a:latin typeface="Proxima Nova"/>
                <a:ea typeface="Proxima Nova"/>
                <a:cs typeface="Proxima Nova"/>
                <a:sym typeface="Proxima Nova"/>
              </a:rPr>
              <a:t>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Paquet :</a:t>
            </a:r>
            <a:r>
              <a:rPr lang="en-US" sz="5000">
                <a:latin typeface="Proxima Nova"/>
                <a:ea typeface="Proxima Nova"/>
                <a:cs typeface="Proxima Nova"/>
                <a:sym typeface="Proxima Nova"/>
              </a:rPr>
              <a:t> archive contenant des fichiers binaires, des bibliothèques, des scripts et des métadonnées…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Dépendances :</a:t>
            </a:r>
            <a:r>
              <a:rPr lang="en-US" sz="5000">
                <a:latin typeface="Proxima Nova"/>
                <a:ea typeface="Proxima Nova"/>
                <a:cs typeface="Proxima Nova"/>
                <a:sym typeface="Proxima Nova"/>
              </a:rPr>
              <a:t> Les paquets peuvent dépendre d'autres paquets pour fonctionner correctement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Centralisation des ressources :</a:t>
            </a:r>
            <a:r>
              <a:rPr lang="en-US" sz="5000">
                <a:latin typeface="Proxima Nova"/>
                <a:ea typeface="Proxima Nova"/>
                <a:cs typeface="Proxima Nova"/>
                <a:sym typeface="Proxima Nova"/>
              </a:rPr>
              <a:t> Liés à des référentiels de logiciels (dépôts) qui fournissent des applications vérifiées et compatibles avec la distribution Linux choisie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184" name="Google Shape;184;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85" name="Google Shape;185;p23"/>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6" name="Google Shape;186;p2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87" name="Google Shape;187;p2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88" name="Google Shape;188;p2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89" name="Google Shape;189;p2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90" name="Google Shape;190;p2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cone_wild_code_school.png" id="195" name="Google Shape;195;p2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96" name="Google Shape;196;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97" name="Google Shape;197;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98" name="Google Shape;198;p2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Principaux gestionnaires</a:t>
            </a:r>
            <a:endParaRPr sz="10000">
              <a:latin typeface="Montserrat"/>
              <a:ea typeface="Montserrat"/>
              <a:cs typeface="Montserrat"/>
              <a:sym typeface="Montserrat"/>
            </a:endParaRPr>
          </a:p>
        </p:txBody>
      </p:sp>
      <p:cxnSp>
        <p:nvCxnSpPr>
          <p:cNvPr id="199" name="Google Shape;199;p2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00" name="Google Shape;200;p2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01" name="Google Shape;201;p2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02" name="Google Shape;202;p2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03" name="Google Shape;203;p2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04" name="Google Shape;204;p2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05" name="Google Shape;205;p24"/>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icone_wild_code_school.png" id="210" name="Google Shape;210;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11" name="Google Shape;211;p2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12" name="Google Shape;212;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13" name="Google Shape;213;p2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Chacun le sien ou presque</a:t>
            </a:r>
            <a:endParaRPr>
              <a:latin typeface="Montserrat ExtraBold"/>
              <a:ea typeface="Montserrat ExtraBold"/>
              <a:cs typeface="Montserrat ExtraBold"/>
              <a:sym typeface="Montserrat ExtraBold"/>
            </a:endParaRPr>
          </a:p>
        </p:txBody>
      </p:sp>
      <p:sp>
        <p:nvSpPr>
          <p:cNvPr id="214" name="Google Shape;214;p25"/>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pour tous ? non.. tous le sien ?</a:t>
            </a:r>
            <a:endParaRPr sz="2800">
              <a:latin typeface="Montserrat Medium"/>
              <a:ea typeface="Montserrat Medium"/>
              <a:cs typeface="Montserrat Medium"/>
              <a:sym typeface="Montserrat Medium"/>
            </a:endParaRPr>
          </a:p>
        </p:txBody>
      </p:sp>
      <p:sp>
        <p:nvSpPr>
          <p:cNvPr id="215" name="Google Shape;215;p25"/>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existe de nombreux gestionnaires de paquets, cela étant dépendant de la “souche” de distribution utilisée.</a:t>
            </a:r>
            <a:endParaRPr sz="50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Quelques exemples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APT (</a:t>
            </a:r>
            <a:r>
              <a:rPr i="1" lang="en-US" sz="5000">
                <a:latin typeface="Proxima Nova"/>
                <a:ea typeface="Proxima Nova"/>
                <a:cs typeface="Proxima Nova"/>
                <a:sym typeface="Proxima Nova"/>
              </a:rPr>
              <a:t>Advanced Packaging Tool</a:t>
            </a:r>
            <a:r>
              <a:rPr lang="en-US" sz="5000">
                <a:latin typeface="Proxima Nova"/>
                <a:ea typeface="Proxima Nova"/>
                <a:cs typeface="Proxima Nova"/>
                <a:sym typeface="Proxima Nova"/>
              </a:rPr>
              <a:t>) : D</a:t>
            </a:r>
            <a:r>
              <a:rPr lang="en-US" sz="5000">
                <a:latin typeface="Proxima Nova"/>
                <a:ea typeface="Proxima Nova"/>
                <a:cs typeface="Proxima Nova"/>
                <a:sym typeface="Proxima Nova"/>
              </a:rPr>
              <a:t>ebian, Ubuntu, Linux Mint,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YUM (</a:t>
            </a:r>
            <a:r>
              <a:rPr i="1" lang="en-US" sz="5000">
                <a:latin typeface="Proxima Nova"/>
                <a:ea typeface="Proxima Nova"/>
                <a:cs typeface="Proxima Nova"/>
                <a:sym typeface="Proxima Nova"/>
              </a:rPr>
              <a:t>Yellowdog Updater</a:t>
            </a:r>
            <a:r>
              <a:rPr lang="en-US" sz="5000">
                <a:latin typeface="Proxima Nova"/>
                <a:ea typeface="Proxima Nova"/>
                <a:cs typeface="Proxima Nova"/>
                <a:sym typeface="Proxima Nova"/>
              </a:rPr>
              <a:t>) et DNF : Red Hat, Fedora, CentOS,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Pacman : Arch Linux et ses dérivées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Zypper : OpenSUSE</a:t>
            </a:r>
            <a:endParaRPr sz="50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Gestionnaires universels avec isolation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Snap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Flatpak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Appimage</a:t>
            </a:r>
            <a:endParaRPr sz="5000">
              <a:latin typeface="Proxima Nova"/>
              <a:ea typeface="Proxima Nova"/>
              <a:cs typeface="Proxima Nova"/>
              <a:sym typeface="Proxima Nova"/>
            </a:endParaRPr>
          </a:p>
        </p:txBody>
      </p:sp>
      <p:sp>
        <p:nvSpPr>
          <p:cNvPr id="216" name="Google Shape;216;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17" name="Google Shape;217;p2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18" name="Google Shape;218;p2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19" name="Google Shape;219;p2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20" name="Google Shape;220;p2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21" name="Google Shape;221;p2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22" name="Google Shape;222;p25"/>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