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Montserrat SemiBold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Varela Round"/>
      <p:regular r:id="rId44"/>
    </p:embeddedFont>
    <p:embeddedFont>
      <p:font typeface="Raleway Light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Montserrat ExtraBold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44" Type="http://schemas.openxmlformats.org/officeDocument/2006/relationships/font" Target="fonts/VarelaRound-regular.fntdata"/><Relationship Id="rId43" Type="http://schemas.openxmlformats.org/officeDocument/2006/relationships/font" Target="fonts/MontserratMedium-boldItalic.fntdata"/><Relationship Id="rId46" Type="http://schemas.openxmlformats.org/officeDocument/2006/relationships/font" Target="fonts/RalewayLight-bold.fntdata"/><Relationship Id="rId45" Type="http://schemas.openxmlformats.org/officeDocument/2006/relationships/font" Target="fonts/Raleway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Light-boldItalic.fntdata"/><Relationship Id="rId47" Type="http://schemas.openxmlformats.org/officeDocument/2006/relationships/font" Target="fonts/RalewayLight-italic.fntdata"/><Relationship Id="rId4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ProximaNova-bold.fntdata"/><Relationship Id="rId32" Type="http://schemas.openxmlformats.org/officeDocument/2006/relationships/font" Target="fonts/ProximaNova-regular.fntdata"/><Relationship Id="rId35" Type="http://schemas.openxmlformats.org/officeDocument/2006/relationships/font" Target="fonts/ProximaNova-boldItalic.fntdata"/><Relationship Id="rId34" Type="http://schemas.openxmlformats.org/officeDocument/2006/relationships/font" Target="fonts/ProximaNova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MontserratSemiBold-regular.fntdata"/><Relationship Id="rId23" Type="http://schemas.openxmlformats.org/officeDocument/2006/relationships/font" Target="fonts/Raleway-boldItalic.fntdata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Roboto-regular.fntdata"/><Relationship Id="rId27" Type="http://schemas.openxmlformats.org/officeDocument/2006/relationships/font" Target="fonts/MontserratSemiBold-boldItalic.fntdata"/><Relationship Id="rId29" Type="http://schemas.openxmlformats.org/officeDocument/2006/relationships/font" Target="fonts/Roboto-bold.fntdata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MontserratExtraBold-bold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Extra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e86599ca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28e86599ca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e86599ca5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SI "mavariable" est plus grande que "12"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ALORS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Afficher un message d'erreur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FIN SI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⇒</a:t>
            </a:r>
            <a:endParaRPr>
              <a:solidFill>
                <a:schemeClr val="dk1"/>
              </a:solidFill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70088"/>
                </a:solidFill>
                <a:highlight>
                  <a:schemeClr val="lt1"/>
                </a:highlight>
              </a:rPr>
              <a:t>if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[ </a:t>
            </a:r>
            <a:r>
              <a:rPr lang="fr">
                <a:solidFill>
                  <a:srgbClr val="0000FF"/>
                </a:solidFill>
                <a:highlight>
                  <a:schemeClr val="lt1"/>
                </a:highlight>
              </a:rPr>
              <a:t>$mavariable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>
                <a:solidFill>
                  <a:srgbClr val="0000CC"/>
                </a:solidFill>
                <a:highlight>
                  <a:schemeClr val="lt1"/>
                </a:highlight>
              </a:rPr>
              <a:t>-gt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>
                <a:solidFill>
                  <a:srgbClr val="116644"/>
                </a:solidFill>
                <a:highlight>
                  <a:schemeClr val="lt1"/>
                </a:highlight>
              </a:rPr>
              <a:t>12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]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70088"/>
                </a:solidFill>
                <a:highlight>
                  <a:schemeClr val="lt1"/>
                </a:highlight>
              </a:rPr>
              <a:t>then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>
                <a:solidFill>
                  <a:srgbClr val="3300AA"/>
                </a:solidFill>
                <a:highlight>
                  <a:schemeClr val="lt1"/>
                </a:highlight>
              </a:rPr>
              <a:t>echo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>
                <a:solidFill>
                  <a:srgbClr val="AA1111"/>
                </a:solidFill>
                <a:highlight>
                  <a:schemeClr val="lt1"/>
                </a:highlight>
              </a:rPr>
              <a:t>"Error"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70088"/>
                </a:solidFill>
                <a:highlight>
                  <a:schemeClr val="lt1"/>
                </a:highlight>
              </a:rPr>
              <a:t>fi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g28e86599ca5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e86599ca5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g28e86599ca5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e86599ca5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28e86599ca5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e86599ca5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g28e86599ca5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e86599ca5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8e86599ca5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e86599ca5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8e86599ca5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e86599ca5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28e86599ca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e86599ca5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28e86599ca5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e86599ca5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28e86599ca5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e86599ca5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8e86599ca5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e86599ca5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28e86599ca5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e86599ca5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28e86599ca5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e86599ca5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28e86599ca5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e86599ca5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28e86599ca5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LE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TITLE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">
  <p:cSld name="TITLE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 1">
  <p:cSld name="TITLE_6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nu.org/software/bash/manual/" TargetMode="External"/><Relationship Id="rId4" Type="http://schemas.openxmlformats.org/officeDocument/2006/relationships/hyperlink" Target="https://fr.wikibooks.org/wiki/Programmation_Bash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wiki.bash-hackers.org" TargetMode="External"/><Relationship Id="rId6" Type="http://schemas.openxmlformats.org/officeDocument/2006/relationships/hyperlink" Target="http://mywiki.wooledge.org/BashGuide" TargetMode="External"/><Relationship Id="rId7" Type="http://schemas.openxmlformats.org/officeDocument/2006/relationships/hyperlink" Target="https://explainshell.com/" TargetMode="External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033" y="-988226"/>
            <a:ext cx="5613778" cy="40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1099884" y="1116375"/>
            <a:ext cx="4696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scripts Bash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Partie 2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1118264" y="3108465"/>
            <a:ext cx="338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None/>
            </a:pPr>
            <a:r>
              <a:rPr lang="fr" sz="1400">
                <a:latin typeface="Montserrat Medium"/>
                <a:ea typeface="Montserrat Medium"/>
                <a:cs typeface="Montserrat Medium"/>
                <a:sym typeface="Montserrat Medium"/>
              </a:rPr>
              <a:t>Comprendre les bases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39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" name="Google Shape;274;p39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Si … Sinon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Et si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Structure conditionnelle if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if condition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	instructions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elif conditions2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(optionnel)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	instructions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else	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(optionnel)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	instructions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fi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if mkdir 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then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    echo "Création dossier succès"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else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    echo "Création dossier échec"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fi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if [ ! -e newDir ];then mkdir newDir; else echo "newDir existe déjà";fi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9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81" name="Google Shape;281;p39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4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8" name="Google Shape;288;p40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Case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Enumérer les cas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Structure conditionnelle case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case valeur in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valeur1) instructions;;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valeur2 | valeur3) instructions;;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*) instructions par défaut;;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esac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0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case $choice 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1)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	echo "choix 1"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	echo "Merci";;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	echo "choix 2"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	echo "Bon choix";;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esac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case $choice in 1) echo "choix 1";; 2) echo "choix2 ";; esac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93" name="Google Shape;2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95" name="Google Shape;295;p40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4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2" name="Google Shape;302;p41"/>
          <p:cNvSpPr txBox="1"/>
          <p:nvPr/>
        </p:nvSpPr>
        <p:spPr>
          <a:xfrm>
            <a:off x="355107" y="978900"/>
            <a:ext cx="6014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Commencer un projet de script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Atelier en groupe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1971148" y="1455275"/>
            <a:ext cx="44040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Le script prend en argument un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nomDeProjet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Créer un dossier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nomDeProjet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. Si le dossier existe déjà, affiche une erreur et sort du script.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Dans ce dossier créé 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1 dossier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src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1 dossier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1 fichier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README.md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contenant 1 ligne 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# nomDeProjet's readme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Si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nomDeProjet 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n'est pas fourni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Le nom par défaut sera : project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Un message précise que le nom n'a pas été fourni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4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4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08" name="Google Shape;308;p41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6375100" y="1410125"/>
            <a:ext cx="2544600" cy="24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Durée de préparation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30 min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Aide 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Avec s1 comme une chaîne: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-z s1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vrai si s1 est vide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Avec p comme chemin: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-e p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vrai si p existe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4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42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Commencer un projet de script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Correction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4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1971150" y="1409675"/>
            <a:ext cx="68805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#!/bin/bash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if [ -z $1 ]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then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"Le nom du projet n’est pas fourni (ce sera le nom par défaut project)"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projectName="project"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else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projectName=$1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fi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if [ -e $projectName ]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then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"Le dossier $projectName existe déjà"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exit 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fi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if mkdir $projectName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then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mkdir "$projectName/src"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mkdir "$projectName/test"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'#' "$projectName 's readme" &gt; "$projectName/README.md"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"$projectName created"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exit 0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else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"Impossible de créer le dossier $projectName"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exit 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fi</a:t>
            </a:r>
            <a:endParaRPr sz="1300">
              <a:solidFill>
                <a:srgbClr val="00FF00"/>
              </a:solidFill>
            </a:endParaRPr>
          </a:p>
        </p:txBody>
      </p:sp>
      <p:pic>
        <p:nvPicPr>
          <p:cNvPr descr="icone_wild_code_school.png"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4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22" name="Google Shape;322;p42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43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29" name="Google Shape;329;p43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Références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1401876" y="2339225"/>
            <a:ext cx="393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La doc officielle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Le wikibooks : Programmation Bash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Le Wiki Bash Hackers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Le Bash Guide de Greg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ExplainShell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331" name="Google Shape;331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333" name="Google Shape;333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35" name="Google Shape;335;p43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44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41" name="Google Shape;341;p44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1401873" y="2339231"/>
            <a:ext cx="2566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Tests et if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Case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343" name="Google Shape;3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345" name="Google Shape;34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4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47" name="Google Shape;347;p44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3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" name="Google Shape;168;p31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70" name="Google Shape;170;p31"/>
          <p:cNvGrpSpPr/>
          <p:nvPr/>
        </p:nvGrpSpPr>
        <p:grpSpPr>
          <a:xfrm>
            <a:off x="2054304" y="1669435"/>
            <a:ext cx="4924070" cy="438638"/>
            <a:chOff x="4269994" y="6149551"/>
            <a:chExt cx="13130853" cy="1169700"/>
          </a:xfrm>
        </p:grpSpPr>
        <p:sp>
          <p:nvSpPr>
            <p:cNvPr id="171" name="Google Shape;171;p31"/>
            <p:cNvSpPr txBox="1"/>
            <p:nvPr/>
          </p:nvSpPr>
          <p:spPr>
            <a:xfrm>
              <a:off x="4269994" y="6149551"/>
              <a:ext cx="1195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2" name="Google Shape;172;p31"/>
            <p:cNvSpPr txBox="1"/>
            <p:nvPr/>
          </p:nvSpPr>
          <p:spPr>
            <a:xfrm>
              <a:off x="6983047" y="6288151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structures conditionnelles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75" name="Google Shape;175;p31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80" name="Google Shape;180;p32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183" name="Google Shape;1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85" name="Google Shape;185;p32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3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" name="Google Shape;191;p33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tests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Vrai ou faux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Pour bash, un test est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vrai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s'il vaut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faux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s'il vaut n'importe quelle autre valeur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Ainsi, le code de sortie (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status code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) d'une commande qui a réussi équivaut à vrai et celui d'une commande qui a échouée équivaut à faux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On peut aussi construire des tests avec des opérateurs particuliers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avec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[ &lt;le test&gt; ]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ou avec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test &lt;le test&gt;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97" name="Google Shape;197;p33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4" name="Google Shape;204;p34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Codes de retour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 exemple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Rappel :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$?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permet de récupérer le code de sortie de la dernière commande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mkdir 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mkdir 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mkdir: impossible de créer le répertoire «newDir»: Le fichier existe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09" name="Google Shape;2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11" name="Google Shape;211;p34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35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Comparaison de chaînes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355959" y="1737150"/>
            <a:ext cx="1314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Tester des chaînes de caractères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Supposons 2 chaînes s1 et s2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s1 = s2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les chaînes sont identiques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s1 != s2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les chaînes sont différentes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-z s1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s1 est vide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-n s1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s1 n'est pas vide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Note : Attention aux espaces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5442750" y="1409675"/>
            <a:ext cx="37011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test 'identique' = 'identique'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test 'identique' = 'différent'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1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[ 'identique' = 'identique' 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[ 'identique' != 'différent' 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[ -z '' 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0</a:t>
            </a:r>
            <a:endParaRPr sz="1200">
              <a:solidFill>
                <a:srgbClr val="00FF00"/>
              </a:solidFill>
            </a:endParaRPr>
          </a:p>
        </p:txBody>
      </p:sp>
      <p:pic>
        <p:nvPicPr>
          <p:cNvPr descr="icone_wild_code_school.png"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25" name="Google Shape;225;p35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36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36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Comparaison de nombres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Et avec des nombres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Supposons 2 nombres n1 et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n1 -eq n2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vrai si les nombres sont égaux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n1 -ne n2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0 si les nombres sont différents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n1 -lt n2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n1 &lt;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n1 -le n2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n1 &lt;=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n1 -gt n2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n1 &gt;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n1 -ge n2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n1 &gt;=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trois=3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$trois -eq 3 ]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[ 2 -ne $trois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deux=2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$deux -lt $trois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39" name="Google Shape;239;p36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" name="Google Shape;246;p37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Opérateurs logiques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Et avec des combinaisons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Supposons c1 et c2 des conditions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! c1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NON logique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(vrai si c1 est faux et vice versa)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c1 -a c2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ET logique (vrai si c1 et c2 vrai)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c1 -o c2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OU logique (faux si c1 et c2 faux)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trois=3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! $trois -eq 3 ]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[ 2 -lt $trois -a $trois -lt 4 ]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53" name="Google Shape;253;p37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0" name="Google Shape;260;p38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Opérateurs sur les fichiers/dossiers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Et avec les fichiers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Supposons p un chemin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-e p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p existe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-s p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p existe et de taille &gt; 0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-f p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vrai si p est un fichier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-d p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p est un dossier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-r p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je peux lire p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-w p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vrai si je peux écrire p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-x p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vrai si je peux exécuter p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-e /tmp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-f /etc/passwd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-r /etc/passwd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-w /etc/passwd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8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67" name="Google Shape;267;p38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