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Montserrat SemiBold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Proxima Nova"/>
      <p:regular r:id="rId35"/>
      <p:bold r:id="rId36"/>
      <p:italic r:id="rId37"/>
      <p:boldItalic r:id="rId38"/>
    </p:embeddedFont>
    <p:embeddedFont>
      <p:font typeface="Montserrat"/>
      <p:regular r:id="rId39"/>
      <p:bold r:id="rId40"/>
      <p:italic r:id="rId41"/>
      <p:boldItalic r:id="rId42"/>
    </p:embeddedFont>
    <p:embeddedFont>
      <p:font typeface="Montserrat Medium"/>
      <p:regular r:id="rId43"/>
      <p:bold r:id="rId44"/>
      <p:italic r:id="rId45"/>
      <p:boldItalic r:id="rId46"/>
    </p:embeddedFont>
    <p:embeddedFont>
      <p:font typeface="Varela Round"/>
      <p:regular r:id="rId47"/>
    </p:embeddedFont>
    <p:embeddedFont>
      <p:font typeface="Raleway Light"/>
      <p:regular r:id="rId48"/>
      <p:bold r:id="rId49"/>
      <p:italic r:id="rId50"/>
      <p:boldItalic r:id="rId51"/>
    </p:embeddedFont>
    <p:embeddedFont>
      <p:font typeface="Helvetica Neue"/>
      <p:regular r:id="rId52"/>
      <p:bold r:id="rId53"/>
      <p:italic r:id="rId54"/>
      <p:boldItalic r:id="rId55"/>
    </p:embeddedFont>
    <p:embeddedFont>
      <p:font typeface="Montserrat ExtraBold"/>
      <p:bold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44" Type="http://schemas.openxmlformats.org/officeDocument/2006/relationships/font" Target="fonts/MontserratMedium-bold.fntdata"/><Relationship Id="rId43" Type="http://schemas.openxmlformats.org/officeDocument/2006/relationships/font" Target="fonts/MontserratMedium-regular.fntdata"/><Relationship Id="rId46" Type="http://schemas.openxmlformats.org/officeDocument/2006/relationships/font" Target="fonts/MontserratMedium-boldItalic.fntdata"/><Relationship Id="rId45" Type="http://schemas.openxmlformats.org/officeDocument/2006/relationships/font" Target="fonts/MontserratMedium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alewayLight-regular.fntdata"/><Relationship Id="rId47" Type="http://schemas.openxmlformats.org/officeDocument/2006/relationships/font" Target="fonts/VarelaRound-regular.fntdata"/><Relationship Id="rId49" Type="http://schemas.openxmlformats.org/officeDocument/2006/relationships/font" Target="fonts/Raleway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regular.fntdata"/><Relationship Id="rId30" Type="http://schemas.openxmlformats.org/officeDocument/2006/relationships/font" Target="fonts/MontserratSemiBold-boldItalic.fntdata"/><Relationship Id="rId33" Type="http://schemas.openxmlformats.org/officeDocument/2006/relationships/font" Target="fonts/Roboto-italic.fntdata"/><Relationship Id="rId32" Type="http://schemas.openxmlformats.org/officeDocument/2006/relationships/font" Target="fonts/Roboto-bold.fntdata"/><Relationship Id="rId35" Type="http://schemas.openxmlformats.org/officeDocument/2006/relationships/font" Target="fonts/ProximaNova-regular.fntdata"/><Relationship Id="rId34" Type="http://schemas.openxmlformats.org/officeDocument/2006/relationships/font" Target="fonts/Roboto-boldItalic.fntdata"/><Relationship Id="rId37" Type="http://schemas.openxmlformats.org/officeDocument/2006/relationships/font" Target="fonts/ProximaNova-italic.fntdata"/><Relationship Id="rId36" Type="http://schemas.openxmlformats.org/officeDocument/2006/relationships/font" Target="fonts/ProximaNova-bold.fntdata"/><Relationship Id="rId39" Type="http://schemas.openxmlformats.org/officeDocument/2006/relationships/font" Target="fonts/Montserrat-regular.fntdata"/><Relationship Id="rId38" Type="http://schemas.openxmlformats.org/officeDocument/2006/relationships/font" Target="fonts/ProximaNova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MontserratSemiBold-bold.fntdata"/><Relationship Id="rId27" Type="http://schemas.openxmlformats.org/officeDocument/2006/relationships/font" Target="fonts/MontserratSemiBold-regular.fntdata"/><Relationship Id="rId29" Type="http://schemas.openxmlformats.org/officeDocument/2006/relationships/font" Target="fonts/MontserratSemiBold-italic.fntdata"/><Relationship Id="rId51" Type="http://schemas.openxmlformats.org/officeDocument/2006/relationships/font" Target="fonts/RalewayLight-boldItalic.fntdata"/><Relationship Id="rId50" Type="http://schemas.openxmlformats.org/officeDocument/2006/relationships/font" Target="fonts/RalewayLight-italic.fntdata"/><Relationship Id="rId53" Type="http://schemas.openxmlformats.org/officeDocument/2006/relationships/font" Target="fonts/HelveticaNeue-bold.fntdata"/><Relationship Id="rId52" Type="http://schemas.openxmlformats.org/officeDocument/2006/relationships/font" Target="fonts/HelveticaNeue-regular.fntdata"/><Relationship Id="rId11" Type="http://schemas.openxmlformats.org/officeDocument/2006/relationships/slide" Target="slides/slide7.xml"/><Relationship Id="rId55" Type="http://schemas.openxmlformats.org/officeDocument/2006/relationships/font" Target="fonts/HelveticaNeue-boldItalic.fntdata"/><Relationship Id="rId10" Type="http://schemas.openxmlformats.org/officeDocument/2006/relationships/slide" Target="slides/slide6.xml"/><Relationship Id="rId54" Type="http://schemas.openxmlformats.org/officeDocument/2006/relationships/font" Target="fonts/HelveticaNeue-italic.fntdata"/><Relationship Id="rId13" Type="http://schemas.openxmlformats.org/officeDocument/2006/relationships/slide" Target="slides/slide9.xml"/><Relationship Id="rId57" Type="http://schemas.openxmlformats.org/officeDocument/2006/relationships/font" Target="fonts/MontserratExtraBold-boldItalic.fntdata"/><Relationship Id="rId12" Type="http://schemas.openxmlformats.org/officeDocument/2006/relationships/slide" Target="slides/slide8.xml"/><Relationship Id="rId56" Type="http://schemas.openxmlformats.org/officeDocument/2006/relationships/font" Target="fonts/MontserratExtraBold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cc0012f0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g2acc0012f0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acc0012f0c_0_1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g2acc0012f0c_0_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acc0012f0c_0_1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g2acc0012f0c_0_1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acc0012f0c_0_1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g2acc0012f0c_0_1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acc0012f0c_0_1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g2acc0012f0c_0_1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c482841b9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g2c482841b9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c482841b9e_0_1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g2c482841b9e_0_1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c482841b9e_0_3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g2c482841b9e_0_3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acc0012f0c_0_1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2acc0012f0c_0_1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acc0012f0c_0_1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2acc0012f0c_0_1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cc0012f0c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g2acc0012f0c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cc0012f0c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g2acc0012f0c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cc0012f0c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g2acc0012f0c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cc0012f0c_0_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g2acc0012f0c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cc0012f0c_0_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g2acc0012f0c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acc0012f0c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g2acc0012f0c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acc0012f0c_0_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g2acc0012f0c_0_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acc0012f0c_0_1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g2acc0012f0c_0_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89" name="Google Shape;89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30" name="Google Shape;130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">
  <p:cSld name="TITLE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Char char="●"/>
              <a:defRPr sz="44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2" type="body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 1">
  <p:cSld name="TITLE_2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Char char="●"/>
              <a:defRPr sz="44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2" type="body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 2">
  <p:cSld name="TITLE_6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Char char="●"/>
              <a:defRPr sz="44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147" name="Google Shape;147;p28"/>
          <p:cNvSpPr txBox="1"/>
          <p:nvPr>
            <p:ph idx="2" type="body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 2 1">
  <p:cSld name="TITLE_6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51" name="Google Shape;151;p29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Char char="●"/>
              <a:defRPr sz="44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2" type="body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53" name="Google Shape;153;p29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gnu.org/software/bash/manual/" TargetMode="External"/><Relationship Id="rId4" Type="http://schemas.openxmlformats.org/officeDocument/2006/relationships/hyperlink" Target="https://fr.wikibooks.org/wiki/Programmation_Bash" TargetMode="External"/><Relationship Id="rId9" Type="http://schemas.openxmlformats.org/officeDocument/2006/relationships/image" Target="../media/image10.png"/><Relationship Id="rId5" Type="http://schemas.openxmlformats.org/officeDocument/2006/relationships/hyperlink" Target="https://wiki.bash-hackers.org" TargetMode="External"/><Relationship Id="rId6" Type="http://schemas.openxmlformats.org/officeDocument/2006/relationships/hyperlink" Target="http://mywiki.wooledge.org/BashGuide" TargetMode="External"/><Relationship Id="rId7" Type="http://schemas.openxmlformats.org/officeDocument/2006/relationships/hyperlink" Target="https://explainshell.com/" TargetMode="External"/><Relationship Id="rId8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158" name="Google Shape;15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5033" y="-988226"/>
            <a:ext cx="5613778" cy="409565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0"/>
          <p:cNvSpPr txBox="1"/>
          <p:nvPr>
            <p:ph idx="12" type="sldNum"/>
          </p:nvPr>
        </p:nvSpPr>
        <p:spPr>
          <a:xfrm>
            <a:off x="4500562" y="4905375"/>
            <a:ext cx="138300" cy="1617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</a:pPr>
            <a:fld id="{00000000-1234-1234-1234-123412341234}" type="slidenum">
              <a:rPr lang="fr" sz="8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30"/>
          <p:cNvSpPr txBox="1"/>
          <p:nvPr/>
        </p:nvSpPr>
        <p:spPr>
          <a:xfrm>
            <a:off x="1099884" y="1116375"/>
            <a:ext cx="46965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800">
                <a:latin typeface="Montserrat ExtraBold"/>
                <a:ea typeface="Montserrat ExtraBold"/>
                <a:cs typeface="Montserrat ExtraBold"/>
                <a:sym typeface="Montserrat ExtraBold"/>
              </a:rPr>
              <a:t>Les scripts Bash</a:t>
            </a:r>
            <a:endParaRPr sz="38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800">
                <a:latin typeface="Montserrat ExtraBold"/>
                <a:ea typeface="Montserrat ExtraBold"/>
                <a:cs typeface="Montserrat ExtraBold"/>
                <a:sym typeface="Montserrat ExtraBold"/>
              </a:rPr>
              <a:t>Partie 3</a:t>
            </a:r>
            <a:endParaRPr sz="38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8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sz="3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1" name="Google Shape;161;p30"/>
          <p:cNvSpPr txBox="1"/>
          <p:nvPr/>
        </p:nvSpPr>
        <p:spPr>
          <a:xfrm>
            <a:off x="1118264" y="3108465"/>
            <a:ext cx="33867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roxima Nova"/>
              <a:buNone/>
            </a:pPr>
            <a:r>
              <a:rPr lang="fr" sz="1400">
                <a:latin typeface="Montserrat Medium"/>
                <a:ea typeface="Montserrat Medium"/>
                <a:cs typeface="Montserrat Medium"/>
                <a:sym typeface="Montserrat Medium"/>
              </a:rPr>
              <a:t>Comprendre les bases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284" name="Google Shape;284;p39"/>
          <p:cNvPicPr preferRelativeResize="0"/>
          <p:nvPr/>
        </p:nvPicPr>
        <p:blipFill rotWithShape="1">
          <a:blip r:embed="rId3">
            <a:alphaModFix amt="5319"/>
          </a:blip>
          <a:srcRect b="0" l="0" r="0" t="0"/>
          <a:stretch/>
        </p:blipFill>
        <p:spPr>
          <a:xfrm>
            <a:off x="-341617" y="-1174284"/>
            <a:ext cx="10269126" cy="7492067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9"/>
          <p:cNvSpPr txBox="1"/>
          <p:nvPr/>
        </p:nvSpPr>
        <p:spPr>
          <a:xfrm>
            <a:off x="1311075" y="2327513"/>
            <a:ext cx="6522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800">
                <a:latin typeface="Montserrat SemiBold"/>
                <a:ea typeface="Montserrat SemiBold"/>
                <a:cs typeface="Montserrat SemiBold"/>
                <a:sym typeface="Montserrat SemiBold"/>
              </a:rPr>
              <a:t>Les fonctions</a:t>
            </a:r>
            <a:endParaRPr sz="38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6" name="Google Shape;286;p39"/>
          <p:cNvSpPr txBox="1"/>
          <p:nvPr>
            <p:ph idx="12" type="sldNum"/>
          </p:nvPr>
        </p:nvSpPr>
        <p:spPr>
          <a:xfrm>
            <a:off x="4500563" y="4905375"/>
            <a:ext cx="214800" cy="1617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</a:pPr>
            <a:fld id="{00000000-1234-1234-1234-123412341234}" type="slidenum">
              <a:rPr lang="fr" sz="8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icone_wild_code_school.png" id="287" name="Google Shape;28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8" name="Google Shape;288;p39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289" name="Google Shape;289;p39"/>
          <p:cNvSpPr txBox="1"/>
          <p:nvPr/>
        </p:nvSpPr>
        <p:spPr>
          <a:xfrm>
            <a:off x="1635580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itératives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0" name="Google Shape;290;p39"/>
          <p:cNvSpPr txBox="1"/>
          <p:nvPr/>
        </p:nvSpPr>
        <p:spPr>
          <a:xfrm>
            <a:off x="4963805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fonctions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5" name="Google Shape;295;p40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6" name="Google Shape;296;p40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Fonction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97" name="Google Shape;297;p40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Définition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8" name="Google Shape;298;p40"/>
          <p:cNvSpPr txBox="1"/>
          <p:nvPr/>
        </p:nvSpPr>
        <p:spPr>
          <a:xfrm>
            <a:off x="1971159" y="1455272"/>
            <a:ext cx="6948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Une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fonction 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est un bloc de code nommé qu'on déclare pour pouvoir l'utiliser plus tard, éventuellement plusieurs fois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Elles permettent de structurer son code, de favoriser sa réutilisation, sa maintenance, etc.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9" name="Google Shape;299;p40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300" name="Google Shape;30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1" name="Google Shape;301;p40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302" name="Google Shape;302;p40"/>
          <p:cNvSpPr txBox="1"/>
          <p:nvPr/>
        </p:nvSpPr>
        <p:spPr>
          <a:xfrm>
            <a:off x="1635580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itératives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3" name="Google Shape;303;p40"/>
          <p:cNvSpPr/>
          <p:nvPr/>
        </p:nvSpPr>
        <p:spPr>
          <a:xfrm>
            <a:off x="568730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4" name="Google Shape;304;p40"/>
          <p:cNvSpPr txBox="1"/>
          <p:nvPr/>
        </p:nvSpPr>
        <p:spPr>
          <a:xfrm>
            <a:off x="4963805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fonctions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9" name="Google Shape;309;p41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0" name="Google Shape;310;p41"/>
          <p:cNvSpPr txBox="1"/>
          <p:nvPr/>
        </p:nvSpPr>
        <p:spPr>
          <a:xfrm>
            <a:off x="355112" y="978900"/>
            <a:ext cx="7596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Les bases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11" name="Google Shape;311;p41"/>
          <p:cNvSpPr txBox="1"/>
          <p:nvPr/>
        </p:nvSpPr>
        <p:spPr>
          <a:xfrm>
            <a:off x="355959" y="1737150"/>
            <a:ext cx="1314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Ma première fonction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2" name="Google Shape;312;p41"/>
          <p:cNvSpPr txBox="1"/>
          <p:nvPr/>
        </p:nvSpPr>
        <p:spPr>
          <a:xfrm>
            <a:off x="1971155" y="1455275"/>
            <a:ext cx="3471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Proxima Nova"/>
                <a:ea typeface="Proxima Nova"/>
                <a:cs typeface="Proxima Nova"/>
                <a:sym typeface="Proxima Nova"/>
              </a:rPr>
              <a:t>Déclaration de fonction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Proxima Nova"/>
                <a:ea typeface="Proxima Nova"/>
                <a:cs typeface="Proxima Nova"/>
                <a:sym typeface="Proxima Nova"/>
              </a:rPr>
              <a:t>function nom()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Proxima Nova"/>
                <a:ea typeface="Proxima Nova"/>
                <a:cs typeface="Proxima Nova"/>
                <a:sym typeface="Proxima Nova"/>
              </a:rPr>
              <a:t>{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Proxima Nova"/>
                <a:ea typeface="Proxima Nova"/>
                <a:cs typeface="Proxima Nova"/>
                <a:sym typeface="Proxima Nova"/>
              </a:rPr>
              <a:t>instructions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Proxima Nova"/>
                <a:ea typeface="Proxima Nova"/>
                <a:cs typeface="Proxima Nova"/>
                <a:sym typeface="Proxima Nova"/>
              </a:rPr>
              <a:t>Attention : les fonctions doivent être déclarées avant d'être appelées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Proxima Nova"/>
                <a:ea typeface="Proxima Nova"/>
                <a:cs typeface="Proxima Nova"/>
                <a:sym typeface="Proxima Nova"/>
              </a:rPr>
              <a:t>Note : le mot clé </a:t>
            </a:r>
            <a:r>
              <a:rPr b="1" lang="fr" sz="1800">
                <a:latin typeface="Proxima Nova"/>
                <a:ea typeface="Proxima Nova"/>
                <a:cs typeface="Proxima Nova"/>
                <a:sym typeface="Proxima Nova"/>
              </a:rPr>
              <a:t>function </a:t>
            </a:r>
            <a:r>
              <a:rPr lang="fr" sz="1800">
                <a:latin typeface="Proxima Nova"/>
                <a:ea typeface="Proxima Nova"/>
                <a:cs typeface="Proxima Nova"/>
                <a:sym typeface="Proxima Nova"/>
              </a:rPr>
              <a:t>est optionnel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p41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14" name="Google Shape;314;p41"/>
          <p:cNvSpPr/>
          <p:nvPr/>
        </p:nvSpPr>
        <p:spPr>
          <a:xfrm>
            <a:off x="5442750" y="1409675"/>
            <a:ext cx="34089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#!/bin/bash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# Declaring the hello function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function hello()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	echo "Hi folks !"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}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hello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echo "and again"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hello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:~/tmp$ ./script.sh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Hi folks !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and again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Hi folks !</a:t>
            </a:r>
            <a:endParaRPr>
              <a:solidFill>
                <a:srgbClr val="00FF00"/>
              </a:solidFill>
            </a:endParaRPr>
          </a:p>
        </p:txBody>
      </p:sp>
      <p:pic>
        <p:nvPicPr>
          <p:cNvPr descr="icone_wild_code_school.png" id="315" name="Google Shape;31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Google Shape;316;p41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317" name="Google Shape;317;p41"/>
          <p:cNvSpPr txBox="1"/>
          <p:nvPr/>
        </p:nvSpPr>
        <p:spPr>
          <a:xfrm>
            <a:off x="1635580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itératives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18" name="Google Shape;318;p41"/>
          <p:cNvSpPr/>
          <p:nvPr/>
        </p:nvSpPr>
        <p:spPr>
          <a:xfrm>
            <a:off x="568730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9" name="Google Shape;319;p41"/>
          <p:cNvSpPr txBox="1"/>
          <p:nvPr/>
        </p:nvSpPr>
        <p:spPr>
          <a:xfrm>
            <a:off x="4963805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fonctions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4" name="Google Shape;324;p42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5" name="Google Shape;325;p42"/>
          <p:cNvSpPr txBox="1"/>
          <p:nvPr/>
        </p:nvSpPr>
        <p:spPr>
          <a:xfrm>
            <a:off x="355112" y="978900"/>
            <a:ext cx="7596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Fonctions et paramètres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26" name="Google Shape;326;p42"/>
          <p:cNvSpPr txBox="1"/>
          <p:nvPr/>
        </p:nvSpPr>
        <p:spPr>
          <a:xfrm>
            <a:off x="355959" y="1737150"/>
            <a:ext cx="1314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Des fonctions adaptables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7" name="Google Shape;327;p42"/>
          <p:cNvSpPr txBox="1"/>
          <p:nvPr/>
        </p:nvSpPr>
        <p:spPr>
          <a:xfrm>
            <a:off x="1971155" y="1455275"/>
            <a:ext cx="3471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Proxima Nova"/>
                <a:ea typeface="Proxima Nova"/>
                <a:cs typeface="Proxima Nova"/>
                <a:sym typeface="Proxima Nova"/>
              </a:rPr>
              <a:t>Un appel de fonction peut être suivi d'arguments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Proxima Nova"/>
                <a:ea typeface="Proxima Nova"/>
                <a:cs typeface="Proxima Nova"/>
                <a:sym typeface="Proxima Nova"/>
              </a:rPr>
              <a:t>On les récupère dans la fonction comme les paramètres d'un script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8" name="Google Shape;328;p42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29" name="Google Shape;329;p42"/>
          <p:cNvSpPr/>
          <p:nvPr/>
        </p:nvSpPr>
        <p:spPr>
          <a:xfrm>
            <a:off x="5442750" y="1409675"/>
            <a:ext cx="34089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#!/bin/bash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function hello() { echo "Hi folks !";}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greet()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	if [ $# -gt 0 ]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	then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    		echo "Hi $1"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	else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    		hello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	fi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}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greet wilder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greet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icone_wild_code_school.png" id="330" name="Google Shape;33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1" name="Google Shape;331;p42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332" name="Google Shape;332;p42"/>
          <p:cNvSpPr txBox="1"/>
          <p:nvPr/>
        </p:nvSpPr>
        <p:spPr>
          <a:xfrm>
            <a:off x="1635580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itératives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3" name="Google Shape;333;p42"/>
          <p:cNvSpPr/>
          <p:nvPr/>
        </p:nvSpPr>
        <p:spPr>
          <a:xfrm>
            <a:off x="568730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4" name="Google Shape;334;p42"/>
          <p:cNvSpPr txBox="1"/>
          <p:nvPr/>
        </p:nvSpPr>
        <p:spPr>
          <a:xfrm>
            <a:off x="4963805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fonctions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9" name="Google Shape;339;p43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40" name="Google Shape;340;p43"/>
          <p:cNvSpPr txBox="1"/>
          <p:nvPr/>
        </p:nvSpPr>
        <p:spPr>
          <a:xfrm>
            <a:off x="355107" y="978900"/>
            <a:ext cx="6014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Un script de calcul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41" name="Google Shape;341;p43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Atelier en groupe</a:t>
            </a:r>
            <a:endParaRPr sz="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2" name="Google Shape;342;p43"/>
          <p:cNvSpPr txBox="1"/>
          <p:nvPr/>
        </p:nvSpPr>
        <p:spPr>
          <a:xfrm>
            <a:off x="1971150" y="1455275"/>
            <a:ext cx="5049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Le script prend 3 arguments : le signe ‘</a:t>
            </a: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+</a:t>
            </a: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’ ou ‘</a:t>
            </a: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-</a:t>
            </a: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’, et </a:t>
            </a: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2 nombres compris entre 0 et 10</a:t>
            </a: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On vérifie l’existence des arguments et s’ils correspondent aux critères. Dans le cas contraire, on sort du script avec un message.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Si le premier argument est “+”, les 2 nombres sont passés en paramètre d’une fonction </a:t>
            </a: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addition</a:t>
            </a: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 qui fait la somme des nombre et affiche le résultat.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Si c’est “-”, ils sont envoyés dans une fonction </a:t>
            </a: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soustraction</a:t>
            </a: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 qui fait la soustraction des 2 nombres et affiche le résultat. Une alerte est affichée en plus si le résultat est </a:t>
            </a: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négatif</a:t>
            </a: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3" name="Google Shape;343;p43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</a:pPr>
            <a:fld id="{00000000-1234-1234-1234-123412341234}" type="slidenum">
              <a:rPr lang="fr"/>
              <a:t>‹#›</a:t>
            </a:fld>
            <a:endParaRPr sz="1300">
              <a:solidFill>
                <a:schemeClr val="tx1"/>
              </a:solidFill>
            </a:endParaRPr>
          </a:p>
        </p:txBody>
      </p:sp>
      <p:pic>
        <p:nvPicPr>
          <p:cNvPr descr="icone_wild_code_school.png" id="344" name="Google Shape;34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5" name="Google Shape;345;p43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346" name="Google Shape;346;p43"/>
          <p:cNvSpPr txBox="1"/>
          <p:nvPr/>
        </p:nvSpPr>
        <p:spPr>
          <a:xfrm>
            <a:off x="7020750" y="1410125"/>
            <a:ext cx="2011800" cy="247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Durée de préparation</a:t>
            </a:r>
            <a:r>
              <a:rPr lang="fr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</a:t>
            </a:r>
            <a:endParaRPr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1 h</a:t>
            </a:r>
            <a:endParaRPr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Aide </a:t>
            </a:r>
            <a:r>
              <a:rPr lang="fr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$#</a:t>
            </a:r>
            <a:r>
              <a:rPr lang="fr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Nbr d'arguments du script</a:t>
            </a:r>
            <a:endParaRPr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Passer 2 arguments à une fonction func1 :</a:t>
            </a:r>
            <a:endParaRPr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func1 $arg1 $arg2</a:t>
            </a:r>
            <a:endParaRPr b="1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7" name="Google Shape;347;p43"/>
          <p:cNvSpPr txBox="1"/>
          <p:nvPr/>
        </p:nvSpPr>
        <p:spPr>
          <a:xfrm>
            <a:off x="1635580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itératives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8" name="Google Shape;348;p43"/>
          <p:cNvSpPr/>
          <p:nvPr/>
        </p:nvSpPr>
        <p:spPr>
          <a:xfrm>
            <a:off x="568730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9" name="Google Shape;349;p43"/>
          <p:cNvSpPr txBox="1"/>
          <p:nvPr/>
        </p:nvSpPr>
        <p:spPr>
          <a:xfrm>
            <a:off x="4963805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fonctions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4" name="Google Shape;354;p44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55" name="Google Shape;355;p44"/>
          <p:cNvSpPr txBox="1"/>
          <p:nvPr/>
        </p:nvSpPr>
        <p:spPr>
          <a:xfrm>
            <a:off x="355104" y="978900"/>
            <a:ext cx="5130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Un script de calcul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56" name="Google Shape;356;p44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Correction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7" name="Google Shape;357;p44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</a:pPr>
            <a:fld id="{00000000-1234-1234-1234-123412341234}" type="slidenum">
              <a:rPr lang="fr"/>
              <a:t>‹#›</a:t>
            </a:fld>
            <a:endParaRPr sz="1300">
              <a:solidFill>
                <a:schemeClr val="tx1"/>
              </a:solidFill>
            </a:endParaRPr>
          </a:p>
        </p:txBody>
      </p:sp>
      <p:sp>
        <p:nvSpPr>
          <p:cNvPr id="358" name="Google Shape;358;p44"/>
          <p:cNvSpPr/>
          <p:nvPr/>
        </p:nvSpPr>
        <p:spPr>
          <a:xfrm>
            <a:off x="1971150" y="1309800"/>
            <a:ext cx="6880500" cy="35955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#!/bin/bash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# Fonction addition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addition()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{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result=$(( $1 + $2 ))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echo "Résultat : $result"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}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# Fonction soustraction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soustraction()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{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result=$(( $1 - $2 ))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echo "Résultat  : $result"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if [ $result -lt 0 ]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then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    # code ANSI \e[93m pour afficher le message en jaune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    echo -e "\e[93mWarning : Résultat inférieur à 0\e[0m"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    exit 1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fi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}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# Test nombre d'arguments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if [ $# -ne 3 ]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then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echo -e "Arguments à mettre :\n1 - Signe + ou -\n2 - Nombre entre 0 et 10\n3 - Nombre entre 0 et 10"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exit 1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fi</a:t>
            </a:r>
            <a:endParaRPr sz="700">
              <a:solidFill>
                <a:schemeClr val="lt1"/>
              </a:solidFill>
            </a:endParaRPr>
          </a:p>
        </p:txBody>
      </p:sp>
      <p:pic>
        <p:nvPicPr>
          <p:cNvPr descr="icone_wild_code_school.png" id="359" name="Google Shape;35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0" name="Google Shape;360;p44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361" name="Google Shape;361;p44"/>
          <p:cNvSpPr txBox="1"/>
          <p:nvPr/>
        </p:nvSpPr>
        <p:spPr>
          <a:xfrm>
            <a:off x="1635580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itératives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2" name="Google Shape;362;p44"/>
          <p:cNvSpPr/>
          <p:nvPr/>
        </p:nvSpPr>
        <p:spPr>
          <a:xfrm>
            <a:off x="568730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3" name="Google Shape;363;p44"/>
          <p:cNvSpPr txBox="1"/>
          <p:nvPr/>
        </p:nvSpPr>
        <p:spPr>
          <a:xfrm>
            <a:off x="4963805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fonctions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8" name="Google Shape;368;p45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69" name="Google Shape;369;p45"/>
          <p:cNvSpPr txBox="1"/>
          <p:nvPr/>
        </p:nvSpPr>
        <p:spPr>
          <a:xfrm>
            <a:off x="355104" y="978900"/>
            <a:ext cx="5130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Un script de calcul (suite)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70" name="Google Shape;370;p45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Correction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1" name="Google Shape;371;p45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sz="1300">
              <a:solidFill>
                <a:schemeClr val="tx1"/>
              </a:solidFill>
            </a:endParaRPr>
          </a:p>
        </p:txBody>
      </p:sp>
      <p:sp>
        <p:nvSpPr>
          <p:cNvPr id="372" name="Google Shape;372;p45"/>
          <p:cNvSpPr/>
          <p:nvPr/>
        </p:nvSpPr>
        <p:spPr>
          <a:xfrm>
            <a:off x="1971150" y="1309800"/>
            <a:ext cx="6880500" cy="35955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# Test valeur de l'argument 1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if [ $1 != "+" -a $1 != "-" ]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then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# code ANSI \e[91m pour afficher le message en rouge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echo -e "\e[91mErreur : Le premier argument doit être '+' ou '-'\e[0m"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exit 1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fi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# Test des arguments 2 et 3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if ! [ \( $2 -ge 0 -a $2 -le 10 \) -a \( $3 -ge 0 -a $3 -le 10 \) ]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then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if ! [ $2 -ge 0 -a $2 -le 10 ]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then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    echo -e "\e[91mErreur : Le deuxième argument doit être un nombre entre 0 et 10\e[0m"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fi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if ! [ $3 -ge 0 -a $3 -le 10 ]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then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    echo -e "\e[91mErreur : Le troisième argument doit être un nombre entre 0 et 10\e[0m"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fi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exit 1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fi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# Envoi vers les fonctions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if [ $1 = "+" ]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then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addition $2 $3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else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soustraction $2 $3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fi</a:t>
            </a:r>
            <a:endParaRPr sz="700">
              <a:solidFill>
                <a:schemeClr val="lt1"/>
              </a:solidFill>
            </a:endParaRPr>
          </a:p>
        </p:txBody>
      </p:sp>
      <p:pic>
        <p:nvPicPr>
          <p:cNvPr descr="icone_wild_code_school.png" id="373" name="Google Shape;37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4" name="Google Shape;374;p45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375" name="Google Shape;375;p45"/>
          <p:cNvSpPr txBox="1"/>
          <p:nvPr/>
        </p:nvSpPr>
        <p:spPr>
          <a:xfrm>
            <a:off x="1635580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itératives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6" name="Google Shape;376;p45"/>
          <p:cNvSpPr/>
          <p:nvPr/>
        </p:nvSpPr>
        <p:spPr>
          <a:xfrm>
            <a:off x="568730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7" name="Google Shape;377;p45"/>
          <p:cNvSpPr txBox="1"/>
          <p:nvPr/>
        </p:nvSpPr>
        <p:spPr>
          <a:xfrm>
            <a:off x="4963805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fonctions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Google Shape;382;p46"/>
          <p:cNvCxnSpPr/>
          <p:nvPr/>
        </p:nvCxnSpPr>
        <p:spPr>
          <a:xfrm>
            <a:off x="1398086" y="1993275"/>
            <a:ext cx="908700" cy="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50199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83" name="Google Shape;383;p46"/>
          <p:cNvSpPr txBox="1"/>
          <p:nvPr/>
        </p:nvSpPr>
        <p:spPr>
          <a:xfrm>
            <a:off x="1408574" y="1578042"/>
            <a:ext cx="1722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Références</a:t>
            </a:r>
            <a:endParaRPr sz="5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84" name="Google Shape;384;p46"/>
          <p:cNvSpPr txBox="1"/>
          <p:nvPr/>
        </p:nvSpPr>
        <p:spPr>
          <a:xfrm>
            <a:off x="1401876" y="2339225"/>
            <a:ext cx="3930300" cy="20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La doc officielle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Le wikibooks : Programmation Bash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Le Wiki Bash Hackers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Le Bash Guide de Greg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ExplainShell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Proxima Nova"/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logo_wild_code_school (2).png" id="385" name="Google Shape;385;p4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10773" y="2183128"/>
            <a:ext cx="2878072" cy="921802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6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sz="1300">
              <a:solidFill>
                <a:schemeClr val="tx1"/>
              </a:solidFill>
            </a:endParaRPr>
          </a:p>
        </p:txBody>
      </p:sp>
      <p:pic>
        <p:nvPicPr>
          <p:cNvPr descr="icone_wild_code_school.png" id="387" name="Google Shape;387;p4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8" name="Google Shape;388;p46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389" name="Google Shape;389;p46"/>
          <p:cNvSpPr txBox="1"/>
          <p:nvPr/>
        </p:nvSpPr>
        <p:spPr>
          <a:xfrm>
            <a:off x="1635580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itératives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90" name="Google Shape;390;p46"/>
          <p:cNvSpPr txBox="1"/>
          <p:nvPr/>
        </p:nvSpPr>
        <p:spPr>
          <a:xfrm>
            <a:off x="4963805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fonctions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5" name="Google Shape;395;p47"/>
          <p:cNvCxnSpPr/>
          <p:nvPr/>
        </p:nvCxnSpPr>
        <p:spPr>
          <a:xfrm>
            <a:off x="1398086" y="1993275"/>
            <a:ext cx="908700" cy="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50199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96" name="Google Shape;396;p47"/>
          <p:cNvSpPr txBox="1"/>
          <p:nvPr/>
        </p:nvSpPr>
        <p:spPr>
          <a:xfrm>
            <a:off x="1408574" y="1578042"/>
            <a:ext cx="1722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Conclusion</a:t>
            </a:r>
            <a:endParaRPr sz="5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97" name="Google Shape;397;p47"/>
          <p:cNvSpPr txBox="1"/>
          <p:nvPr/>
        </p:nvSpPr>
        <p:spPr>
          <a:xfrm>
            <a:off x="1401875" y="2339225"/>
            <a:ext cx="68871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Boucles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Retour sur la syntaxe et le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fonctionnement général de bash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Beaucoup de notions =&gt; Beaucoup de pratique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			</a:t>
            </a: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Ecrivez plein de scripts pour tout !!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logo_wild_code_school (2).png" id="398" name="Google Shape;39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773" y="2183128"/>
            <a:ext cx="2878072" cy="921802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7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sz="1300">
              <a:solidFill>
                <a:schemeClr val="tx1"/>
              </a:solidFill>
            </a:endParaRPr>
          </a:p>
        </p:txBody>
      </p:sp>
      <p:pic>
        <p:nvPicPr>
          <p:cNvPr descr="icone_wild_code_school.png" id="400" name="Google Shape;400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1" name="Google Shape;401;p47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402" name="Google Shape;402;p47"/>
          <p:cNvSpPr txBox="1"/>
          <p:nvPr/>
        </p:nvSpPr>
        <p:spPr>
          <a:xfrm>
            <a:off x="1635580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itératives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03" name="Google Shape;403;p47"/>
          <p:cNvSpPr txBox="1"/>
          <p:nvPr/>
        </p:nvSpPr>
        <p:spPr>
          <a:xfrm>
            <a:off x="4963805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fonctions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166" name="Google Shape;16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31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8" name="Google Shape;168;p31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Sommaire</a:t>
            </a:r>
            <a:endParaRPr sz="5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9" name="Google Shape;169;p31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Au menu :</a:t>
            </a:r>
            <a:endParaRPr sz="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70" name="Google Shape;170;p31"/>
          <p:cNvGrpSpPr/>
          <p:nvPr/>
        </p:nvGrpSpPr>
        <p:grpSpPr>
          <a:xfrm>
            <a:off x="2054304" y="1669435"/>
            <a:ext cx="4924070" cy="438638"/>
            <a:chOff x="4269994" y="6149551"/>
            <a:chExt cx="13130853" cy="1169700"/>
          </a:xfrm>
        </p:grpSpPr>
        <p:sp>
          <p:nvSpPr>
            <p:cNvPr id="171" name="Google Shape;171;p31"/>
            <p:cNvSpPr txBox="1"/>
            <p:nvPr/>
          </p:nvSpPr>
          <p:spPr>
            <a:xfrm>
              <a:off x="4269994" y="6149551"/>
              <a:ext cx="1195800" cy="11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146B"/>
                </a:buClr>
                <a:buSzPts val="2600"/>
                <a:buFont typeface="Arial"/>
                <a:buNone/>
              </a:pPr>
              <a:r>
                <a:rPr i="0" lang="fr" sz="2600" u="none" cap="none" strike="noStrike">
                  <a:solidFill>
                    <a:srgbClr val="F7146B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01</a:t>
              </a:r>
              <a:endParaRPr sz="500"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72" name="Google Shape;172;p31"/>
            <p:cNvSpPr txBox="1"/>
            <p:nvPr/>
          </p:nvSpPr>
          <p:spPr>
            <a:xfrm>
              <a:off x="6983047" y="6288151"/>
              <a:ext cx="10417800" cy="8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" sz="1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Les structures itératives</a:t>
              </a:r>
              <a:endParaRPr sz="1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173" name="Google Shape;173;p31"/>
          <p:cNvSpPr txBox="1"/>
          <p:nvPr>
            <p:ph idx="12" type="sldNum"/>
          </p:nvPr>
        </p:nvSpPr>
        <p:spPr>
          <a:xfrm>
            <a:off x="4500562" y="4905375"/>
            <a:ext cx="138300" cy="1617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</a:pPr>
            <a:fld id="{00000000-1234-1234-1234-123412341234}" type="slidenum">
              <a:rPr lang="fr" sz="8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31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175" name="Google Shape;175;p31"/>
          <p:cNvSpPr txBox="1"/>
          <p:nvPr/>
        </p:nvSpPr>
        <p:spPr>
          <a:xfrm>
            <a:off x="1635580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itératives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76" name="Google Shape;176;p31"/>
          <p:cNvGrpSpPr/>
          <p:nvPr/>
        </p:nvGrpSpPr>
        <p:grpSpPr>
          <a:xfrm>
            <a:off x="2054304" y="2295701"/>
            <a:ext cx="4924070" cy="438638"/>
            <a:chOff x="4269994" y="8021650"/>
            <a:chExt cx="13130853" cy="1169700"/>
          </a:xfrm>
        </p:grpSpPr>
        <p:sp>
          <p:nvSpPr>
            <p:cNvPr id="177" name="Google Shape;177;p31"/>
            <p:cNvSpPr txBox="1"/>
            <p:nvPr/>
          </p:nvSpPr>
          <p:spPr>
            <a:xfrm>
              <a:off x="4269994" y="8021650"/>
              <a:ext cx="1573800" cy="11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146B"/>
                </a:buClr>
                <a:buSzPts val="2600"/>
                <a:buFont typeface="Arial"/>
                <a:buNone/>
              </a:pPr>
              <a:r>
                <a:rPr i="0" lang="fr" sz="2600" u="none" cap="none" strike="noStrike">
                  <a:solidFill>
                    <a:srgbClr val="F7146B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02</a:t>
              </a:r>
              <a:endParaRPr sz="500"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78" name="Google Shape;178;p31"/>
            <p:cNvSpPr txBox="1"/>
            <p:nvPr/>
          </p:nvSpPr>
          <p:spPr>
            <a:xfrm>
              <a:off x="6983047" y="8160250"/>
              <a:ext cx="10417800" cy="8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4285F4"/>
                </a:buClr>
                <a:buSzPts val="1100"/>
                <a:buFont typeface="Arial"/>
                <a:buNone/>
              </a:pPr>
              <a:r>
                <a:rPr lang="fr" sz="1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Les fonctions</a:t>
              </a:r>
              <a:endParaRPr sz="1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179" name="Google Shape;179;p31"/>
          <p:cNvSpPr txBox="1"/>
          <p:nvPr/>
        </p:nvSpPr>
        <p:spPr>
          <a:xfrm>
            <a:off x="4963805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fonctions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184" name="Google Shape;184;p32"/>
          <p:cNvPicPr preferRelativeResize="0"/>
          <p:nvPr/>
        </p:nvPicPr>
        <p:blipFill rotWithShape="1">
          <a:blip r:embed="rId3">
            <a:alphaModFix amt="5319"/>
          </a:blip>
          <a:srcRect b="0" l="0" r="0" t="0"/>
          <a:stretch/>
        </p:blipFill>
        <p:spPr>
          <a:xfrm>
            <a:off x="-341617" y="-1174284"/>
            <a:ext cx="10269126" cy="749206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2"/>
          <p:cNvSpPr txBox="1"/>
          <p:nvPr/>
        </p:nvSpPr>
        <p:spPr>
          <a:xfrm>
            <a:off x="1311075" y="2327513"/>
            <a:ext cx="6522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8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itératives</a:t>
            </a:r>
            <a:endParaRPr sz="38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6" name="Google Shape;186;p32"/>
          <p:cNvSpPr txBox="1"/>
          <p:nvPr>
            <p:ph idx="12" type="sldNum"/>
          </p:nvPr>
        </p:nvSpPr>
        <p:spPr>
          <a:xfrm>
            <a:off x="4500563" y="4905375"/>
            <a:ext cx="214800" cy="1617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</a:pPr>
            <a:fld id="{00000000-1234-1234-1234-123412341234}" type="slidenum">
              <a:rPr lang="fr" sz="8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icone_wild_code_school.png" id="187" name="Google Shape;18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32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189" name="Google Shape;189;p32"/>
          <p:cNvSpPr txBox="1"/>
          <p:nvPr/>
        </p:nvSpPr>
        <p:spPr>
          <a:xfrm>
            <a:off x="1635580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itératives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0" name="Google Shape;190;p32"/>
          <p:cNvSpPr txBox="1"/>
          <p:nvPr/>
        </p:nvSpPr>
        <p:spPr>
          <a:xfrm>
            <a:off x="4963805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fonctions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Google Shape;195;p33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6" name="Google Shape;196;p33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Structure itérative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97" name="Google Shape;197;p33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Définition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8" name="Google Shape;198;p33"/>
          <p:cNvSpPr txBox="1"/>
          <p:nvPr/>
        </p:nvSpPr>
        <p:spPr>
          <a:xfrm>
            <a:off x="1971159" y="1455272"/>
            <a:ext cx="6948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En algorithmique, on appelle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structure itérative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, une construction d'un langage qui permet la répétition d'instructions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C'est à dire de portions de code dont l'exécution va être effectuée un nombre de fois donné ou tant qu'une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condition 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est remplie.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Il est courant de les qualifier de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boucles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9" name="Google Shape;199;p33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200" name="Google Shape;20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33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202" name="Google Shape;202;p33"/>
          <p:cNvSpPr txBox="1"/>
          <p:nvPr/>
        </p:nvSpPr>
        <p:spPr>
          <a:xfrm>
            <a:off x="1635580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itératives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3" name="Google Shape;203;p33"/>
          <p:cNvSpPr/>
          <p:nvPr/>
        </p:nvSpPr>
        <p:spPr>
          <a:xfrm>
            <a:off x="2359075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4963805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fonctions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09;p34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0" name="Google Shape;210;p34"/>
          <p:cNvSpPr txBox="1"/>
          <p:nvPr/>
        </p:nvSpPr>
        <p:spPr>
          <a:xfrm>
            <a:off x="355112" y="978900"/>
            <a:ext cx="7596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Boucle for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11" name="Google Shape;211;p34"/>
          <p:cNvSpPr txBox="1"/>
          <p:nvPr/>
        </p:nvSpPr>
        <p:spPr>
          <a:xfrm>
            <a:off x="355959" y="1737150"/>
            <a:ext cx="1314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Boucler sur une liste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2" name="Google Shape;212;p34"/>
          <p:cNvSpPr txBox="1"/>
          <p:nvPr/>
        </p:nvSpPr>
        <p:spPr>
          <a:xfrm>
            <a:off x="1971155" y="1455275"/>
            <a:ext cx="3471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Proxima Nova"/>
                <a:ea typeface="Proxima Nova"/>
                <a:cs typeface="Proxima Nova"/>
                <a:sym typeface="Proxima Nova"/>
              </a:rPr>
              <a:t>Structure itérative for</a:t>
            </a:r>
            <a:br>
              <a:rPr b="1" lang="fr" sz="18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fr" sz="1800">
                <a:latin typeface="Proxima Nova"/>
                <a:ea typeface="Proxima Nova"/>
                <a:cs typeface="Proxima Nova"/>
                <a:sym typeface="Proxima Nova"/>
              </a:rPr>
              <a:t>for variable in liste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Proxima Nova"/>
                <a:ea typeface="Proxima Nova"/>
                <a:cs typeface="Proxima Nova"/>
                <a:sym typeface="Proxima Nova"/>
              </a:rPr>
              <a:t>do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Proxima Nova"/>
                <a:ea typeface="Proxima Nova"/>
                <a:cs typeface="Proxima Nova"/>
                <a:sym typeface="Proxima Nova"/>
              </a:rPr>
              <a:t>instructions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Proxima Nova"/>
                <a:ea typeface="Proxima Nova"/>
                <a:cs typeface="Proxima Nova"/>
                <a:sym typeface="Proxima Nova"/>
              </a:rPr>
              <a:t>done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Proxima Nova"/>
                <a:ea typeface="Proxima Nova"/>
                <a:cs typeface="Proxima Nova"/>
                <a:sym typeface="Proxima Nova"/>
              </a:rPr>
              <a:t>Liste pouvant être :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fr" sz="1800">
                <a:latin typeface="Proxima Nova"/>
                <a:ea typeface="Proxima Nova"/>
                <a:cs typeface="Proxima Nova"/>
                <a:sym typeface="Proxima Nova"/>
              </a:rPr>
              <a:t>Une suite de mots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fr" sz="1800">
                <a:latin typeface="Proxima Nova"/>
                <a:ea typeface="Proxima Nova"/>
                <a:cs typeface="Proxima Nova"/>
                <a:sym typeface="Proxima Nova"/>
              </a:rPr>
              <a:t>Le résultat d'une substitution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fr" sz="1800">
                <a:latin typeface="Proxima Nova"/>
                <a:ea typeface="Proxima Nova"/>
                <a:cs typeface="Proxima Nova"/>
                <a:sym typeface="Proxima Nova"/>
              </a:rPr>
              <a:t>Le résultat d'une commande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" name="Google Shape;213;p34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4" name="Google Shape;214;p34"/>
          <p:cNvSpPr/>
          <p:nvPr/>
        </p:nvSpPr>
        <p:spPr>
          <a:xfrm>
            <a:off x="5442750" y="1409675"/>
            <a:ext cx="34089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:~/tmp$ for word in "One" "Two" "Three"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&gt; do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&gt; 	echo $word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&gt; done 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:~/tmp$ for number in $(seq 3 -1 0); do echo $number; done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#!/bin/bash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# My own ls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for path in *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	echo $path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done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pic>
        <p:nvPicPr>
          <p:cNvPr descr="icone_wild_code_school.png" id="215" name="Google Shape;21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34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217" name="Google Shape;217;p34"/>
          <p:cNvSpPr txBox="1"/>
          <p:nvPr/>
        </p:nvSpPr>
        <p:spPr>
          <a:xfrm>
            <a:off x="1635580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itératives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8" name="Google Shape;218;p34"/>
          <p:cNvSpPr/>
          <p:nvPr/>
        </p:nvSpPr>
        <p:spPr>
          <a:xfrm>
            <a:off x="2359075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9" name="Google Shape;219;p34"/>
          <p:cNvSpPr txBox="1"/>
          <p:nvPr/>
        </p:nvSpPr>
        <p:spPr>
          <a:xfrm>
            <a:off x="4963805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fonctions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Google Shape;224;p35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5" name="Google Shape;225;p35"/>
          <p:cNvSpPr txBox="1"/>
          <p:nvPr/>
        </p:nvSpPr>
        <p:spPr>
          <a:xfrm>
            <a:off x="355112" y="978900"/>
            <a:ext cx="7596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Les arguments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26" name="Google Shape;226;p35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À vous de jouer !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7" name="Google Shape;227;p35"/>
          <p:cNvSpPr txBox="1"/>
          <p:nvPr/>
        </p:nvSpPr>
        <p:spPr>
          <a:xfrm>
            <a:off x="1971155" y="1455275"/>
            <a:ext cx="3471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Créer un script qui affiche la liste de ses arguments 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Un argument par ligne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Numéroté de la forme 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1 - Argument1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2 - Argument2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8" name="Google Shape;228;p35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9" name="Google Shape;229;p35"/>
          <p:cNvSpPr/>
          <p:nvPr/>
        </p:nvSpPr>
        <p:spPr>
          <a:xfrm>
            <a:off x="5442750" y="1409675"/>
            <a:ext cx="34089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#!/bin/bash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# Echo the numbered list of the script's arguments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number=1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for param in $*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	echo "$number - $param"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	number=$(( $number + 1 ))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done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exit 0</a:t>
            </a:r>
            <a:endParaRPr>
              <a:solidFill>
                <a:srgbClr val="00FF00"/>
              </a:solidFill>
            </a:endParaRPr>
          </a:p>
        </p:txBody>
      </p:sp>
      <p:pic>
        <p:nvPicPr>
          <p:cNvPr descr="icone_wild_code_school.png" id="230" name="Google Shape;23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35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232" name="Google Shape;232;p35"/>
          <p:cNvSpPr txBox="1"/>
          <p:nvPr/>
        </p:nvSpPr>
        <p:spPr>
          <a:xfrm>
            <a:off x="1635580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itératives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3" name="Google Shape;233;p35"/>
          <p:cNvSpPr/>
          <p:nvPr/>
        </p:nvSpPr>
        <p:spPr>
          <a:xfrm>
            <a:off x="2359075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4" name="Google Shape;234;p35"/>
          <p:cNvSpPr txBox="1"/>
          <p:nvPr/>
        </p:nvSpPr>
        <p:spPr>
          <a:xfrm>
            <a:off x="4963805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fonctions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Google Shape;239;p36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0" name="Google Shape;240;p36"/>
          <p:cNvSpPr txBox="1"/>
          <p:nvPr/>
        </p:nvSpPr>
        <p:spPr>
          <a:xfrm>
            <a:off x="355112" y="978900"/>
            <a:ext cx="7596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Boucle for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L'autre for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2" name="Google Shape;242;p36"/>
          <p:cNvSpPr txBox="1"/>
          <p:nvPr/>
        </p:nvSpPr>
        <p:spPr>
          <a:xfrm>
            <a:off x="1971155" y="1455275"/>
            <a:ext cx="3471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For (alternative)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for ((e1 ; e2 ; e3 ))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do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instructions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done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e1, e2 et e3 sont des expressions arithmétiques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-"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e1 : effectuée une fois au début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-"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e2 : continue tant que e2 est vraie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-"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e3 : effectuée après chaque tour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3" name="Google Shape;243;p36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44" name="Google Shape;244;p36"/>
          <p:cNvSpPr/>
          <p:nvPr/>
        </p:nvSpPr>
        <p:spPr>
          <a:xfrm>
            <a:off x="5442750" y="1409675"/>
            <a:ext cx="34089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:~/tmp$ for (( i=1 ; i &lt; 4 ; i++ ))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&gt; do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&gt;	echo $i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&gt; done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icone_wild_code_school.png" id="245" name="Google Shape;24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36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247" name="Google Shape;247;p36"/>
          <p:cNvSpPr txBox="1"/>
          <p:nvPr/>
        </p:nvSpPr>
        <p:spPr>
          <a:xfrm>
            <a:off x="1635580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itératives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8" name="Google Shape;248;p36"/>
          <p:cNvSpPr/>
          <p:nvPr/>
        </p:nvSpPr>
        <p:spPr>
          <a:xfrm>
            <a:off x="2359075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9" name="Google Shape;249;p36"/>
          <p:cNvSpPr txBox="1"/>
          <p:nvPr/>
        </p:nvSpPr>
        <p:spPr>
          <a:xfrm>
            <a:off x="4963805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fonctions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oogle Shape;254;p37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5" name="Google Shape;255;p37"/>
          <p:cNvSpPr txBox="1"/>
          <p:nvPr/>
        </p:nvSpPr>
        <p:spPr>
          <a:xfrm>
            <a:off x="355112" y="978900"/>
            <a:ext cx="7596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Boucle while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56" name="Google Shape;256;p37"/>
          <p:cNvSpPr txBox="1"/>
          <p:nvPr/>
        </p:nvSpPr>
        <p:spPr>
          <a:xfrm>
            <a:off x="355959" y="1737150"/>
            <a:ext cx="1314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Boucler sur une liste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7" name="Google Shape;257;p37"/>
          <p:cNvSpPr txBox="1"/>
          <p:nvPr/>
        </p:nvSpPr>
        <p:spPr>
          <a:xfrm>
            <a:off x="1924505" y="1443625"/>
            <a:ext cx="3471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Structure conditionnelle while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while &lt;condition&gt;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do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instructions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done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37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59" name="Google Shape;259;p37"/>
          <p:cNvSpPr/>
          <p:nvPr/>
        </p:nvSpPr>
        <p:spPr>
          <a:xfrm>
            <a:off x="5442750" y="1409675"/>
            <a:ext cx="34089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:~/tmp$ number=3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:~/tmp$ while [ $number -ge 0 ]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&gt; do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&gt; 	echo $number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&gt; 	number=$(( $number - 1 ))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&gt; done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0</a:t>
            </a:r>
            <a:endParaRPr>
              <a:solidFill>
                <a:srgbClr val="00FF00"/>
              </a:solidFill>
            </a:endParaRPr>
          </a:p>
        </p:txBody>
      </p:sp>
      <p:pic>
        <p:nvPicPr>
          <p:cNvPr descr="icone_wild_code_school.png" id="260" name="Google Shape;26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37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262" name="Google Shape;262;p37"/>
          <p:cNvSpPr txBox="1"/>
          <p:nvPr/>
        </p:nvSpPr>
        <p:spPr>
          <a:xfrm>
            <a:off x="1635580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itératives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3" name="Google Shape;263;p37"/>
          <p:cNvSpPr/>
          <p:nvPr/>
        </p:nvSpPr>
        <p:spPr>
          <a:xfrm>
            <a:off x="2359075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4" name="Google Shape;264;p37"/>
          <p:cNvSpPr txBox="1"/>
          <p:nvPr/>
        </p:nvSpPr>
        <p:spPr>
          <a:xfrm>
            <a:off x="4963805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fonctions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38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0" name="Google Shape;270;p38"/>
          <p:cNvSpPr txBox="1"/>
          <p:nvPr/>
        </p:nvSpPr>
        <p:spPr>
          <a:xfrm>
            <a:off x="355112" y="978900"/>
            <a:ext cx="7596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Escape game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71" name="Google Shape;271;p38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À vous de jouer !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2" name="Google Shape;272;p38"/>
          <p:cNvSpPr txBox="1"/>
          <p:nvPr/>
        </p:nvSpPr>
        <p:spPr>
          <a:xfrm>
            <a:off x="1971155" y="1455275"/>
            <a:ext cx="3471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Créer un script qui attend une valeur de l'utilisateur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Tant que cette valeur n'est pas "exit", le demande à nouveau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Note : read est une primitive du shell qui récupère dans une variable une entrée de l'utilisateur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ex : </a:t>
            </a: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read -p "Enter something" variable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3" name="Google Shape;273;p38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74" name="Google Shape;274;p38"/>
          <p:cNvSpPr/>
          <p:nvPr/>
        </p:nvSpPr>
        <p:spPr>
          <a:xfrm>
            <a:off x="5442750" y="1409675"/>
            <a:ext cx="34089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#!/bin/bash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# A very simple escape game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echo "The simplest escape game in the world"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read -p "What do you want ? " input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while [ "$input" != "exit" 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	echo "You are still locked in..."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	read -p "What do you want ? " input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done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echo "Well done, you escaped"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exit 0</a:t>
            </a:r>
            <a:endParaRPr>
              <a:solidFill>
                <a:srgbClr val="00FF00"/>
              </a:solidFill>
            </a:endParaRPr>
          </a:p>
        </p:txBody>
      </p:sp>
      <p:pic>
        <p:nvPicPr>
          <p:cNvPr descr="icone_wild_code_school.png" id="275" name="Google Shape;27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38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277" name="Google Shape;277;p38"/>
          <p:cNvSpPr txBox="1"/>
          <p:nvPr/>
        </p:nvSpPr>
        <p:spPr>
          <a:xfrm>
            <a:off x="1635580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itératives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8" name="Google Shape;278;p38"/>
          <p:cNvSpPr/>
          <p:nvPr/>
        </p:nvSpPr>
        <p:spPr>
          <a:xfrm>
            <a:off x="2359075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9" name="Google Shape;279;p38"/>
          <p:cNvSpPr txBox="1"/>
          <p:nvPr/>
        </p:nvSpPr>
        <p:spPr>
          <a:xfrm>
            <a:off x="4963805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fonctions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