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13716000" cx="24384000"/>
  <p:notesSz cx="6858000" cy="9144000"/>
  <p:embeddedFontLst>
    <p:embeddedFont>
      <p:font typeface="Montserrat SemiBold"/>
      <p:regular r:id="rId27"/>
      <p:bold r:id="rId28"/>
      <p:italic r:id="rId29"/>
      <p:boldItalic r:id="rId30"/>
    </p:embeddedFont>
    <p:embeddedFont>
      <p:font typeface="Raleway"/>
      <p:regular r:id="rId31"/>
      <p:bold r:id="rId32"/>
      <p:italic r:id="rId33"/>
      <p:boldItalic r:id="rId34"/>
    </p:embeddedFont>
    <p:embeddedFont>
      <p:font typeface="Proxima Nova"/>
      <p:regular r:id="rId35"/>
      <p:bold r:id="rId36"/>
      <p:italic r:id="rId37"/>
      <p:boldItalic r:id="rId38"/>
    </p:embeddedFont>
    <p:embeddedFont>
      <p:font typeface="Montserrat"/>
      <p:regular r:id="rId39"/>
      <p:bold r:id="rId40"/>
      <p:italic r:id="rId41"/>
      <p:boldItalic r:id="rId42"/>
    </p:embeddedFont>
    <p:embeddedFont>
      <p:font typeface="Montserrat Medium"/>
      <p:regular r:id="rId43"/>
      <p:bold r:id="rId44"/>
      <p:italic r:id="rId45"/>
      <p:boldItalic r:id="rId46"/>
    </p:embeddedFont>
    <p:embeddedFont>
      <p:font typeface="Helvetica Neue"/>
      <p:regular r:id="rId47"/>
      <p:bold r:id="rId48"/>
      <p:italic r:id="rId49"/>
      <p:boldItalic r:id="rId50"/>
    </p:embeddedFont>
    <p:embeddedFont>
      <p:font typeface="Montserrat ExtraBold"/>
      <p:bold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.fntdata"/><Relationship Id="rId42" Type="http://schemas.openxmlformats.org/officeDocument/2006/relationships/font" Target="fonts/Montserrat-boldItalic.fntdata"/><Relationship Id="rId41" Type="http://schemas.openxmlformats.org/officeDocument/2006/relationships/font" Target="fonts/Montserrat-italic.fntdata"/><Relationship Id="rId44" Type="http://schemas.openxmlformats.org/officeDocument/2006/relationships/font" Target="fonts/MontserratMedium-bold.fntdata"/><Relationship Id="rId43" Type="http://schemas.openxmlformats.org/officeDocument/2006/relationships/font" Target="fonts/MontserratMedium-regular.fntdata"/><Relationship Id="rId46" Type="http://schemas.openxmlformats.org/officeDocument/2006/relationships/font" Target="fonts/MontserratMedium-boldItalic.fntdata"/><Relationship Id="rId45" Type="http://schemas.openxmlformats.org/officeDocument/2006/relationships/font" Target="fonts/MontserratMedium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HelveticaNeue-bold.fntdata"/><Relationship Id="rId47" Type="http://schemas.openxmlformats.org/officeDocument/2006/relationships/font" Target="fonts/HelveticaNeue-regular.fntdata"/><Relationship Id="rId49" Type="http://schemas.openxmlformats.org/officeDocument/2006/relationships/font" Target="fonts/HelveticaNeue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aleway-regular.fntdata"/><Relationship Id="rId30" Type="http://schemas.openxmlformats.org/officeDocument/2006/relationships/font" Target="fonts/MontserratSemiBold-boldItalic.fntdata"/><Relationship Id="rId33" Type="http://schemas.openxmlformats.org/officeDocument/2006/relationships/font" Target="fonts/Raleway-italic.fntdata"/><Relationship Id="rId32" Type="http://schemas.openxmlformats.org/officeDocument/2006/relationships/font" Target="fonts/Raleway-bold.fntdata"/><Relationship Id="rId35" Type="http://schemas.openxmlformats.org/officeDocument/2006/relationships/font" Target="fonts/ProximaNova-regular.fntdata"/><Relationship Id="rId34" Type="http://schemas.openxmlformats.org/officeDocument/2006/relationships/font" Target="fonts/Raleway-boldItalic.fntdata"/><Relationship Id="rId37" Type="http://schemas.openxmlformats.org/officeDocument/2006/relationships/font" Target="fonts/ProximaNova-italic.fntdata"/><Relationship Id="rId36" Type="http://schemas.openxmlformats.org/officeDocument/2006/relationships/font" Target="fonts/ProximaNova-bold.fntdata"/><Relationship Id="rId39" Type="http://schemas.openxmlformats.org/officeDocument/2006/relationships/font" Target="fonts/Montserrat-regular.fntdata"/><Relationship Id="rId38" Type="http://schemas.openxmlformats.org/officeDocument/2006/relationships/font" Target="fonts/ProximaNova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MontserratSemiBold-bold.fntdata"/><Relationship Id="rId27" Type="http://schemas.openxmlformats.org/officeDocument/2006/relationships/font" Target="fonts/MontserratSemiBold-regular.fntdata"/><Relationship Id="rId29" Type="http://schemas.openxmlformats.org/officeDocument/2006/relationships/font" Target="fonts/MontserratSemiBold-italic.fntdata"/><Relationship Id="rId51" Type="http://schemas.openxmlformats.org/officeDocument/2006/relationships/font" Target="fonts/MontserratExtraBold-bold.fntdata"/><Relationship Id="rId50" Type="http://schemas.openxmlformats.org/officeDocument/2006/relationships/font" Target="fonts/HelveticaNeue-boldItalic.fntdata"/><Relationship Id="rId52" Type="http://schemas.openxmlformats.org/officeDocument/2006/relationships/font" Target="fonts/MontserratExtraBold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bc83f42ece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2bc83f42ece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e0310e5181_0_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02" name="Google Shape;202;g2e0310e5181_0_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e0c2db3644_3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15" name="Google Shape;215;g2e0c2db3644_3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e0c2db3644_3_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28" name="Google Shape;228;g2e0c2db3644_3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e0c2db3644_3_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42" name="Google Shape;242;g2e0c2db3644_3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e0c2db3644_3_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56" name="Google Shape;256;g2e0c2db3644_3_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e0c2db3644_3_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Proxima Nova"/>
                <a:ea typeface="Proxima Nova"/>
                <a:cs typeface="Proxima Nova"/>
                <a:sym typeface="Proxima Nova"/>
              </a:rPr>
              <a:t>Le système de fichier propose de manipuler une version abstraite, un modèle aux utilisateurs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Proxima Nova"/>
                <a:ea typeface="Proxima Nova"/>
                <a:cs typeface="Proxima Nova"/>
                <a:sym typeface="Proxima Nova"/>
              </a:rPr>
              <a:t>Il réalise cette abstraction avec ses moyens techniques sur l'architecture physique existante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1" name="Google Shape;271;g2e0c2db3644_3_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e0310e5181_0_8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85" name="Google Shape;285;g2e0310e5181_0_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e0c2db3644_3_8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98" name="Google Shape;298;g2e0c2db3644_3_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e0c2db3644_3_9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11" name="Google Shape;311;g2e0c2db3644_3_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e0c2db3644_3_1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24" name="Google Shape;324;g2e0c2db3644_3_1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bea8db99fb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7" name="Google Shape;87;g2bea8db99fb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e0c2db3644_3_1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37" name="Google Shape;337;g2e0c2db3644_3_1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5adcd602af_0_2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25adcd602af_0_2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e0c2db3644_3_1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g2e0c2db3644_3_1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bea8db99fb_0_9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Proxima Nova"/>
                <a:ea typeface="Proxima Nova"/>
                <a:cs typeface="Proxima Nova"/>
                <a:sym typeface="Proxima Nova"/>
              </a:rPr>
              <a:t>Le système de fichier propose de manipuler une version abstraite, un modèle aux utilisateurs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Proxima Nova"/>
                <a:ea typeface="Proxima Nova"/>
                <a:cs typeface="Proxima Nova"/>
                <a:sym typeface="Proxima Nova"/>
              </a:rPr>
              <a:t>Il réalise cette abstraction avec ses moyens techniques sur l'architecture physique existante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2" name="Google Shape;102;g2bea8db99fb_0_9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bea8db99fb_0_1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16" name="Google Shape;116;g2bea8db99fb_0_1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e0310e5181_0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30" name="Google Shape;130;g2e0310e5181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e0310e5181_0_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43" name="Google Shape;143;g2e0310e5181_0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e0310e5181_0_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57" name="Google Shape;157;g2e0310e5181_0_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e0310e5181_0_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2" name="Google Shape;172;g2e0310e5181_0_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e0310e5181_0_1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87" name="Google Shape;187;g2e0310e5181_0_1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" type="body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sz="36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type="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2" type="body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éclaration">
  <p:cSld name="Déclara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it important">
  <p:cSld name="Fait importa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" type="body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2" type="body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tion">
  <p:cSld name="Cita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sz="36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2" type="body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 photos">
  <p:cSld name="3 photo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>
            <p:ph idx="2" type="pic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/>
          <p:nvPr>
            <p:ph idx="3" type="pic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4"/>
          <p:cNvSpPr/>
          <p:nvPr>
            <p:ph idx="4" type="pic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>
            <p:ph idx="2" type="pic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erge">
  <p:cSld name="Vierg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#21_Title_big_card_black">
  <p:cSld name="CUSTOM_1_1_1_1_1_1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2794933" y="8027067"/>
            <a:ext cx="10924800" cy="28815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2" type="title"/>
          </p:nvPr>
        </p:nvSpPr>
        <p:spPr>
          <a:xfrm>
            <a:off x="2794933" y="2806333"/>
            <a:ext cx="10924800" cy="4952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0100"/>
              <a:buFont typeface="Montserrat ExtraBold"/>
              <a:buNone/>
              <a:defRPr sz="101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pic>
        <p:nvPicPr>
          <p:cNvPr descr="black_card.png" id="75" name="Google Shape;75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246114" y="1353272"/>
            <a:ext cx="7833506" cy="1045123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22818090" y="12666269"/>
            <a:ext cx="1463100" cy="3798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photo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>
            <p:ph idx="2" type="pic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  <a:noFill/>
          <a:ln>
            <a:noFill/>
          </a:ln>
        </p:spPr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sz="36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3" type="body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utre titre et photo">
  <p:cSld name="Autre titre et photo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>
            <p:ph idx="2" type="pic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puces">
  <p:cSld name="Titre et puce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ces">
  <p:cSld name="Puce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idx="1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, puces et photo">
  <p:cSld name="Titre, puces et phot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idx="1" type="body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2" type="body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6" name="Google Shape;36;p7"/>
          <p:cNvSpPr/>
          <p:nvPr>
            <p:ph idx="3" type="pic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7"/>
          <p:cNvSpPr txBox="1"/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">
  <p:cSld name="Sec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b="0"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ement">
  <p:cSld name="Titre seulem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dre du jour">
  <p:cSld name="Ordre du jou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title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1pPr>
            <a:lvl2pPr indent="-2286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2pPr>
            <a:lvl3pPr indent="-2286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3pPr>
            <a:lvl4pPr indent="-2286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4pPr>
            <a:lvl5pPr indent="-2286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603504" lvl="0" marL="457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3504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3504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3504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3504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Relationship Id="rId4" Type="http://schemas.openxmlformats.org/officeDocument/2006/relationships/hyperlink" Target="https://git-scm.com/docs" TargetMode="External"/><Relationship Id="rId9" Type="http://schemas.openxmlformats.org/officeDocument/2006/relationships/hyperlink" Target="https://makina-corpus.com/blog/metier/2014/un-workflow-git-efficace-pour-les-projets-a-moyen-long-terme" TargetMode="External"/><Relationship Id="rId5" Type="http://schemas.openxmlformats.org/officeDocument/2006/relationships/hyperlink" Target="http://rogerdudler.github.io/git-guide/index.fr.html" TargetMode="External"/><Relationship Id="rId6" Type="http://schemas.openxmlformats.org/officeDocument/2006/relationships/hyperlink" Target="https://openclassrooms.com/courses/gerez-vos-codes-source-avec-git" TargetMode="External"/><Relationship Id="rId7" Type="http://schemas.openxmlformats.org/officeDocument/2006/relationships/hyperlink" Target="https://openclassrooms.com/courses/gerer-son-code-avec-git-et-github/qu-est-ce-que-versionner-son-code" TargetMode="External"/><Relationship Id="rId8" Type="http://schemas.openxmlformats.org/officeDocument/2006/relationships/hyperlink" Target="http://www.nicoespeon.com/fr/2013/08/quel-git-workflow-pour-mon-projet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Relationship Id="rId4" Type="http://schemas.openxmlformats.org/officeDocument/2006/relationships/hyperlink" Target="https://wildcodeschool.github.io/workshop-git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10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_yellow.png" id="81" name="Google Shape;8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16887" y="-2593755"/>
            <a:ext cx="14969875" cy="1092160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8"/>
          <p:cNvSpPr txBox="1"/>
          <p:nvPr/>
        </p:nvSpPr>
        <p:spPr>
          <a:xfrm>
            <a:off x="2933027" y="2977000"/>
            <a:ext cx="107862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9600">
                <a:latin typeface="Montserrat ExtraBold"/>
                <a:ea typeface="Montserrat ExtraBold"/>
                <a:cs typeface="Montserrat ExtraBold"/>
                <a:sym typeface="Montserrat ExtraBold"/>
              </a:rPr>
              <a:t>Git / GitHub</a:t>
            </a:r>
            <a:endParaRPr sz="8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8"/>
          <p:cNvSpPr txBox="1"/>
          <p:nvPr/>
        </p:nvSpPr>
        <p:spPr>
          <a:xfrm>
            <a:off x="2933025" y="6529650"/>
            <a:ext cx="145503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l">
              <a:lnSpc>
                <a:spcPct val="1799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rgbClr val="15213F"/>
                </a:solidFill>
                <a:latin typeface="Montserrat"/>
                <a:ea typeface="Montserrat"/>
                <a:cs typeface="Montserrat"/>
                <a:sym typeface="Montserrat"/>
              </a:rPr>
              <a:t>Versionnement de projets</a:t>
            </a:r>
            <a:endParaRPr sz="3600">
              <a:solidFill>
                <a:srgbClr val="1521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lack_card.png" id="204" name="Google Shape;20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660" y="550970"/>
            <a:ext cx="1202682" cy="16045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5" name="Google Shape;205;p27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1D1D1B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06" name="Google Shape;206;p27"/>
          <p:cNvSpPr txBox="1"/>
          <p:nvPr/>
        </p:nvSpPr>
        <p:spPr>
          <a:xfrm>
            <a:off x="946900" y="2610425"/>
            <a:ext cx="13371000" cy="2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solidFill>
                  <a:srgbClr val="1D1D1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Les commandes indispensables</a:t>
            </a:r>
            <a:endParaRPr sz="5000">
              <a:solidFill>
                <a:srgbClr val="1D1D1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1D1D1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1D1D1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207" name="Google Shape;207;p27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208" name="Google Shape;208;p27"/>
          <p:cNvSpPr txBox="1"/>
          <p:nvPr/>
        </p:nvSpPr>
        <p:spPr>
          <a:xfrm>
            <a:off x="2941675" y="4742225"/>
            <a:ext cx="20882400" cy="73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latin typeface="Proxima Nova"/>
                <a:ea typeface="Proxima Nova"/>
                <a:cs typeface="Proxima Nova"/>
                <a:sym typeface="Proxima Nova"/>
              </a:rPr>
              <a:t>Une commande très importante permet de connaître le statut actuel de ton repository :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5000">
                <a:solidFill>
                  <a:srgbClr val="46ECA4"/>
                </a:solidFill>
                <a:latin typeface="Proxima Nova"/>
                <a:ea typeface="Proxima Nova"/>
                <a:cs typeface="Proxima Nova"/>
                <a:sym typeface="Proxima Nova"/>
              </a:rPr>
              <a:t>&gt; git status</a:t>
            </a:r>
            <a:endParaRPr b="1" sz="5000">
              <a:solidFill>
                <a:srgbClr val="46ECA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82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Font typeface="Proxima Nova"/>
              <a:buChar char="●"/>
            </a:pPr>
            <a:r>
              <a:rPr lang="fr" sz="4000">
                <a:latin typeface="Proxima Nova"/>
                <a:ea typeface="Proxima Nova"/>
                <a:cs typeface="Proxima Nova"/>
                <a:sym typeface="Proxima Nova"/>
              </a:rPr>
              <a:t>quels sont les fichiers qui n’ont </a:t>
            </a:r>
            <a:r>
              <a:rPr b="1" lang="fr" sz="4000">
                <a:latin typeface="Proxima Nova"/>
                <a:ea typeface="Proxima Nova"/>
                <a:cs typeface="Proxima Nova"/>
                <a:sym typeface="Proxima Nova"/>
              </a:rPr>
              <a:t>pas été indexés</a:t>
            </a:r>
            <a:r>
              <a:rPr lang="fr" sz="4000">
                <a:latin typeface="Proxima Nova"/>
                <a:ea typeface="Proxima Nova"/>
                <a:cs typeface="Proxima Nova"/>
                <a:sym typeface="Proxima Nova"/>
              </a:rPr>
              <a:t> (untracked)</a:t>
            </a:r>
            <a:endParaRPr sz="4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82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Font typeface="Proxima Nova"/>
              <a:buChar char="●"/>
            </a:pPr>
            <a:r>
              <a:rPr lang="fr" sz="4000">
                <a:latin typeface="Proxima Nova"/>
                <a:ea typeface="Proxima Nova"/>
                <a:cs typeface="Proxima Nova"/>
                <a:sym typeface="Proxima Nova"/>
              </a:rPr>
              <a:t>quels sont les fichiers modifiés ou supprimés et dont ces changements n’ont </a:t>
            </a:r>
            <a:r>
              <a:rPr b="1" lang="fr" sz="4000">
                <a:latin typeface="Proxima Nova"/>
                <a:ea typeface="Proxima Nova"/>
                <a:cs typeface="Proxima Nova"/>
                <a:sym typeface="Proxima Nova"/>
              </a:rPr>
              <a:t>pas été versionnés</a:t>
            </a:r>
            <a:r>
              <a:rPr lang="fr" sz="4000">
                <a:latin typeface="Proxima Nova"/>
                <a:ea typeface="Proxima Nova"/>
                <a:cs typeface="Proxima Nova"/>
                <a:sym typeface="Proxima Nova"/>
              </a:rPr>
              <a:t> (modified)</a:t>
            </a:r>
            <a:endParaRPr sz="4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82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Font typeface="Proxima Nova"/>
              <a:buChar char="●"/>
            </a:pPr>
            <a:r>
              <a:rPr lang="fr" sz="4000">
                <a:latin typeface="Proxima Nova"/>
                <a:ea typeface="Proxima Nova"/>
                <a:cs typeface="Proxima Nova"/>
                <a:sym typeface="Proxima Nova"/>
              </a:rPr>
              <a:t>quels sont les conflits 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9" name="Google Shape;209;p27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10" name="Google Shape;210;p27"/>
          <p:cNvSpPr txBox="1"/>
          <p:nvPr/>
        </p:nvSpPr>
        <p:spPr>
          <a:xfrm>
            <a:off x="9513700" y="881350"/>
            <a:ext cx="2204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" sz="24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Git</a:t>
            </a:r>
            <a:endParaRPr sz="2400"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11" name="Google Shape;211;p27"/>
          <p:cNvSpPr txBox="1"/>
          <p:nvPr/>
        </p:nvSpPr>
        <p:spPr>
          <a:xfrm>
            <a:off x="12369900" y="881350"/>
            <a:ext cx="3954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" sz="24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GitHub</a:t>
            </a:r>
            <a:endParaRPr sz="2400"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12" name="Google Shape;212;p27"/>
          <p:cNvSpPr/>
          <p:nvPr/>
        </p:nvSpPr>
        <p:spPr>
          <a:xfrm>
            <a:off x="10066958" y="1321516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lack_card.png" id="217" name="Google Shape;21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660" y="550970"/>
            <a:ext cx="1202682" cy="16045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8" name="Google Shape;218;p28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1D1D1B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19" name="Google Shape;219;p28"/>
          <p:cNvSpPr txBox="1"/>
          <p:nvPr/>
        </p:nvSpPr>
        <p:spPr>
          <a:xfrm>
            <a:off x="946900" y="2610425"/>
            <a:ext cx="13371000" cy="2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solidFill>
                  <a:srgbClr val="1D1D1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Les commandes indispensables </a:t>
            </a:r>
            <a:r>
              <a:rPr lang="fr" sz="5000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rPr>
              <a:t>(suite)</a:t>
            </a:r>
            <a:endParaRPr sz="5000">
              <a:solidFill>
                <a:srgbClr val="1D1D1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1D1D1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1D1D1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220" name="Google Shape;220;p28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221" name="Google Shape;221;p28"/>
          <p:cNvSpPr txBox="1"/>
          <p:nvPr/>
        </p:nvSpPr>
        <p:spPr>
          <a:xfrm>
            <a:off x="2941675" y="3868788"/>
            <a:ext cx="20882400" cy="59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latin typeface="Proxima Nova"/>
                <a:ea typeface="Proxima Nova"/>
                <a:cs typeface="Proxima Nova"/>
                <a:sym typeface="Proxima Nova"/>
              </a:rPr>
              <a:t>De plus, tu peux voir la liste des modifications effectuées précédemment grâce à :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5000">
                <a:solidFill>
                  <a:srgbClr val="46ECA4"/>
                </a:solidFill>
                <a:latin typeface="Proxima Nova"/>
                <a:ea typeface="Proxima Nova"/>
                <a:cs typeface="Proxima Nova"/>
                <a:sym typeface="Proxima Nova"/>
              </a:rPr>
              <a:t>&gt; git log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5000">
                <a:latin typeface="Proxima Nova"/>
                <a:ea typeface="Proxima Nova"/>
                <a:cs typeface="Proxima Nova"/>
                <a:sym typeface="Proxima Nova"/>
              </a:rPr>
              <a:t>Use et abuse de ces commandes !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2" name="Google Shape;222;p28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23" name="Google Shape;223;p28"/>
          <p:cNvSpPr txBox="1"/>
          <p:nvPr/>
        </p:nvSpPr>
        <p:spPr>
          <a:xfrm>
            <a:off x="9513700" y="881350"/>
            <a:ext cx="2204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" sz="24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Git</a:t>
            </a:r>
            <a:endParaRPr sz="2400"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24" name="Google Shape;224;p28"/>
          <p:cNvSpPr txBox="1"/>
          <p:nvPr/>
        </p:nvSpPr>
        <p:spPr>
          <a:xfrm>
            <a:off x="12369900" y="881350"/>
            <a:ext cx="3954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" sz="24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GitHub</a:t>
            </a:r>
            <a:endParaRPr sz="2400"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25" name="Google Shape;225;p28"/>
          <p:cNvSpPr/>
          <p:nvPr/>
        </p:nvSpPr>
        <p:spPr>
          <a:xfrm>
            <a:off x="10066958" y="1321516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lack_card.png" id="230" name="Google Shape;23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660" y="550970"/>
            <a:ext cx="1202682" cy="16045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1" name="Google Shape;231;p29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1D1D1B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32" name="Google Shape;232;p29"/>
          <p:cNvSpPr txBox="1"/>
          <p:nvPr/>
        </p:nvSpPr>
        <p:spPr>
          <a:xfrm>
            <a:off x="946900" y="2610425"/>
            <a:ext cx="13371000" cy="2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solidFill>
                  <a:srgbClr val="1D1D1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Les commandes indispensables </a:t>
            </a:r>
            <a:r>
              <a:rPr lang="fr" sz="5000">
                <a:solidFill>
                  <a:srgbClr val="1D1D1B"/>
                </a:solidFill>
                <a:latin typeface="Montserrat"/>
                <a:ea typeface="Montserrat"/>
                <a:cs typeface="Montserrat"/>
                <a:sym typeface="Montserrat"/>
              </a:rPr>
              <a:t>(suite)</a:t>
            </a:r>
            <a:endParaRPr sz="5000">
              <a:solidFill>
                <a:srgbClr val="1D1D1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1D1D1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1D1D1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233" name="Google Shape;233;p29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234" name="Google Shape;234;p29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35" name="Google Shape;235;p29"/>
          <p:cNvSpPr txBox="1"/>
          <p:nvPr/>
        </p:nvSpPr>
        <p:spPr>
          <a:xfrm>
            <a:off x="9513700" y="881350"/>
            <a:ext cx="2204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" sz="24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Git</a:t>
            </a:r>
            <a:endParaRPr sz="2400"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6" name="Google Shape;236;p29"/>
          <p:cNvSpPr txBox="1"/>
          <p:nvPr/>
        </p:nvSpPr>
        <p:spPr>
          <a:xfrm>
            <a:off x="12369900" y="881350"/>
            <a:ext cx="3954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" sz="24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GitHub</a:t>
            </a:r>
            <a:endParaRPr sz="2400"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7" name="Google Shape;237;p29"/>
          <p:cNvSpPr/>
          <p:nvPr/>
        </p:nvSpPr>
        <p:spPr>
          <a:xfrm>
            <a:off x="10066958" y="1321516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8" name="Google Shape;238;p29"/>
          <p:cNvSpPr txBox="1"/>
          <p:nvPr/>
        </p:nvSpPr>
        <p:spPr>
          <a:xfrm>
            <a:off x="5326100" y="4811750"/>
            <a:ext cx="37824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Font typeface="Courier New"/>
              <a:buChar char="●"/>
            </a:pPr>
            <a:r>
              <a:rPr lang="fr" sz="4800"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endParaRPr sz="4800">
              <a:latin typeface="Courier New"/>
              <a:ea typeface="Courier New"/>
              <a:cs typeface="Courier New"/>
              <a:sym typeface="Courier New"/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Font typeface="Courier New"/>
              <a:buChar char="●"/>
            </a:pPr>
            <a:r>
              <a:rPr lang="fr" sz="4800"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endParaRPr sz="4800">
              <a:latin typeface="Courier New"/>
              <a:ea typeface="Courier New"/>
              <a:cs typeface="Courier New"/>
              <a:sym typeface="Courier New"/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Font typeface="Courier New"/>
              <a:buChar char="●"/>
            </a:pPr>
            <a:r>
              <a:rPr lang="fr" sz="4800">
                <a:latin typeface="Courier New"/>
                <a:ea typeface="Courier New"/>
                <a:cs typeface="Courier New"/>
                <a:sym typeface="Courier New"/>
              </a:rPr>
              <a:t>commit</a:t>
            </a:r>
            <a:endParaRPr sz="4800">
              <a:latin typeface="Courier New"/>
              <a:ea typeface="Courier New"/>
              <a:cs typeface="Courier New"/>
              <a:sym typeface="Courier New"/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Font typeface="Courier New"/>
              <a:buChar char="●"/>
            </a:pPr>
            <a:r>
              <a:rPr lang="fr" sz="4800"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endParaRPr sz="4800">
              <a:latin typeface="Courier New"/>
              <a:ea typeface="Courier New"/>
              <a:cs typeface="Courier New"/>
              <a:sym typeface="Courier New"/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Font typeface="Courier New"/>
              <a:buChar char="●"/>
            </a:pPr>
            <a:r>
              <a:rPr lang="fr" sz="4800">
                <a:latin typeface="Courier New"/>
                <a:ea typeface="Courier New"/>
                <a:cs typeface="Courier New"/>
                <a:sym typeface="Courier New"/>
              </a:rPr>
              <a:t>checkout</a:t>
            </a:r>
            <a:endParaRPr sz="4800">
              <a:latin typeface="Courier New"/>
              <a:ea typeface="Courier New"/>
              <a:cs typeface="Courier New"/>
              <a:sym typeface="Courier New"/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Font typeface="Courier New"/>
              <a:buChar char="●"/>
            </a:pPr>
            <a:r>
              <a:rPr lang="fr" sz="4800">
                <a:latin typeface="Courier New"/>
                <a:ea typeface="Courier New"/>
                <a:cs typeface="Courier New"/>
                <a:sym typeface="Courier New"/>
              </a:rPr>
              <a:t>branch</a:t>
            </a:r>
            <a:endParaRPr sz="4800">
              <a:latin typeface="Courier New"/>
              <a:ea typeface="Courier New"/>
              <a:cs typeface="Courier New"/>
              <a:sym typeface="Courier New"/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Font typeface="Courier New"/>
              <a:buChar char="●"/>
            </a:pPr>
            <a:r>
              <a:rPr lang="fr" sz="4800"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endParaRPr sz="4800">
              <a:latin typeface="Courier New"/>
              <a:ea typeface="Courier New"/>
              <a:cs typeface="Courier New"/>
              <a:sym typeface="Courier New"/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Font typeface="Courier New"/>
              <a:buChar char="●"/>
            </a:pPr>
            <a:r>
              <a:rPr lang="fr" sz="4800">
                <a:latin typeface="Courier New"/>
                <a:ea typeface="Courier New"/>
                <a:cs typeface="Courier New"/>
                <a:sym typeface="Courier New"/>
              </a:rPr>
              <a:t>pull</a:t>
            </a:r>
            <a:endParaRPr sz="4800">
              <a:latin typeface="Courier New"/>
              <a:ea typeface="Courier New"/>
              <a:cs typeface="Courier New"/>
              <a:sym typeface="Courier New"/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Font typeface="Courier New"/>
              <a:buChar char="●"/>
            </a:pPr>
            <a:r>
              <a:rPr lang="fr" sz="4800">
                <a:latin typeface="Courier New"/>
                <a:ea typeface="Courier New"/>
                <a:cs typeface="Courier New"/>
                <a:sym typeface="Courier New"/>
              </a:rPr>
              <a:t>merge</a:t>
            </a:r>
            <a:endParaRPr sz="4800">
              <a:latin typeface="Courier New"/>
              <a:ea typeface="Courier New"/>
              <a:cs typeface="Courier New"/>
              <a:sym typeface="Courier New"/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Font typeface="Courier New"/>
              <a:buChar char="●"/>
            </a:pPr>
            <a:r>
              <a:rPr lang="fr" sz="4800">
                <a:latin typeface="Courier New"/>
                <a:ea typeface="Courier New"/>
                <a:cs typeface="Courier New"/>
                <a:sym typeface="Courier New"/>
              </a:rPr>
              <a:t>clone</a:t>
            </a:r>
            <a:endParaRPr sz="4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9" name="Google Shape;239;p29"/>
          <p:cNvSpPr txBox="1"/>
          <p:nvPr/>
        </p:nvSpPr>
        <p:spPr>
          <a:xfrm>
            <a:off x="12369900" y="4706150"/>
            <a:ext cx="57102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Font typeface="Courier New"/>
              <a:buChar char="●"/>
            </a:pPr>
            <a:r>
              <a:rPr lang="fr" sz="4800">
                <a:latin typeface="Courier New"/>
                <a:ea typeface="Courier New"/>
                <a:cs typeface="Courier New"/>
                <a:sym typeface="Courier New"/>
              </a:rPr>
              <a:t>remote</a:t>
            </a:r>
            <a:endParaRPr sz="4800">
              <a:latin typeface="Courier New"/>
              <a:ea typeface="Courier New"/>
              <a:cs typeface="Courier New"/>
              <a:sym typeface="Courier New"/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Font typeface="Courier New"/>
              <a:buChar char="●"/>
            </a:pPr>
            <a:r>
              <a:rPr lang="fr" sz="4800"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endParaRPr sz="4800">
              <a:latin typeface="Courier New"/>
              <a:ea typeface="Courier New"/>
              <a:cs typeface="Courier New"/>
              <a:sym typeface="Courier New"/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Font typeface="Courier New"/>
              <a:buChar char="●"/>
            </a:pPr>
            <a:r>
              <a:rPr lang="fr" sz="4800">
                <a:latin typeface="Courier New"/>
                <a:ea typeface="Courier New"/>
                <a:cs typeface="Courier New"/>
                <a:sym typeface="Courier New"/>
              </a:rPr>
              <a:t>diff</a:t>
            </a:r>
            <a:endParaRPr sz="4800">
              <a:latin typeface="Courier New"/>
              <a:ea typeface="Courier New"/>
              <a:cs typeface="Courier New"/>
              <a:sym typeface="Courier New"/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Font typeface="Courier New"/>
              <a:buChar char="●"/>
            </a:pPr>
            <a:r>
              <a:rPr lang="fr" sz="4800">
                <a:latin typeface="Courier New"/>
                <a:ea typeface="Courier New"/>
                <a:cs typeface="Courier New"/>
                <a:sym typeface="Courier New"/>
              </a:rPr>
              <a:t>stash</a:t>
            </a:r>
            <a:endParaRPr sz="4800">
              <a:latin typeface="Courier New"/>
              <a:ea typeface="Courier New"/>
              <a:cs typeface="Courier New"/>
              <a:sym typeface="Courier New"/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Font typeface="Courier New"/>
              <a:buChar char="●"/>
            </a:pPr>
            <a:r>
              <a:rPr lang="fr" sz="4800">
                <a:latin typeface="Courier New"/>
                <a:ea typeface="Courier New"/>
                <a:cs typeface="Courier New"/>
                <a:sym typeface="Courier New"/>
              </a:rPr>
              <a:t>reset</a:t>
            </a:r>
            <a:endParaRPr sz="4800">
              <a:latin typeface="Courier New"/>
              <a:ea typeface="Courier New"/>
              <a:cs typeface="Courier New"/>
              <a:sym typeface="Courier New"/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Font typeface="Courier New"/>
              <a:buChar char="●"/>
            </a:pPr>
            <a:r>
              <a:rPr lang="fr" sz="4800">
                <a:latin typeface="Courier New"/>
                <a:ea typeface="Courier New"/>
                <a:cs typeface="Courier New"/>
                <a:sym typeface="Courier New"/>
              </a:rPr>
              <a:t>revert</a:t>
            </a:r>
            <a:endParaRPr sz="4800">
              <a:latin typeface="Courier New"/>
              <a:ea typeface="Courier New"/>
              <a:cs typeface="Courier New"/>
              <a:sym typeface="Courier New"/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Font typeface="Courier New"/>
              <a:buChar char="●"/>
            </a:pPr>
            <a:r>
              <a:rPr lang="fr" sz="4800">
                <a:latin typeface="Courier New"/>
                <a:ea typeface="Courier New"/>
                <a:cs typeface="Courier New"/>
                <a:sym typeface="Courier New"/>
              </a:rPr>
              <a:t>config</a:t>
            </a:r>
            <a:endParaRPr sz="4800">
              <a:latin typeface="Courier New"/>
              <a:ea typeface="Courier New"/>
              <a:cs typeface="Courier New"/>
              <a:sym typeface="Courier New"/>
            </a:endParaRPr>
          </a:p>
          <a:p>
            <a:pPr indent="-533400" lvl="0" marL="457200" rtl="0" algn="l">
              <a:spcBef>
                <a:spcPts val="0"/>
              </a:spcBef>
              <a:spcAft>
                <a:spcPts val="0"/>
              </a:spcAft>
              <a:buSzPts val="4800"/>
              <a:buFont typeface="Courier New"/>
              <a:buChar char="●"/>
            </a:pPr>
            <a:r>
              <a:rPr lang="fr" sz="4800">
                <a:latin typeface="Courier New"/>
                <a:ea typeface="Courier New"/>
                <a:cs typeface="Courier New"/>
                <a:sym typeface="Courier New"/>
              </a:rPr>
              <a:t>fetch</a:t>
            </a:r>
            <a:endParaRPr sz="4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lack_card.png" id="244" name="Google Shape;24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660" y="550970"/>
            <a:ext cx="1202682" cy="16045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Google Shape;245;p30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1D1D1B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46" name="Google Shape;246;p30"/>
          <p:cNvSpPr txBox="1"/>
          <p:nvPr/>
        </p:nvSpPr>
        <p:spPr>
          <a:xfrm>
            <a:off x="946900" y="2610425"/>
            <a:ext cx="13371000" cy="395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solidFill>
                  <a:srgbClr val="1D1D1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Les branches</a:t>
            </a:r>
            <a:endParaRPr sz="5000">
              <a:solidFill>
                <a:srgbClr val="1D1D1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1D1D1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1D1D1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1D1D1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1D1D1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247" name="Google Shape;247;p30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248" name="Google Shape;248;p30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49" name="Google Shape;249;p30"/>
          <p:cNvSpPr txBox="1"/>
          <p:nvPr/>
        </p:nvSpPr>
        <p:spPr>
          <a:xfrm>
            <a:off x="9513700" y="881350"/>
            <a:ext cx="2204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" sz="24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Git</a:t>
            </a:r>
            <a:endParaRPr sz="2400"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50" name="Google Shape;250;p30"/>
          <p:cNvSpPr txBox="1"/>
          <p:nvPr/>
        </p:nvSpPr>
        <p:spPr>
          <a:xfrm>
            <a:off x="12369900" y="881350"/>
            <a:ext cx="3954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" sz="24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GitHub</a:t>
            </a:r>
            <a:endParaRPr sz="2400"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51" name="Google Shape;251;p30"/>
          <p:cNvSpPr/>
          <p:nvPr/>
        </p:nvSpPr>
        <p:spPr>
          <a:xfrm>
            <a:off x="10066958" y="1321516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2" name="Google Shape;252;p30"/>
          <p:cNvSpPr txBox="1"/>
          <p:nvPr/>
        </p:nvSpPr>
        <p:spPr>
          <a:xfrm>
            <a:off x="949225" y="4632400"/>
            <a:ext cx="35064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fr" sz="2800">
                <a:solidFill>
                  <a:srgbClr val="1D1D1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Définition</a:t>
            </a:r>
            <a:endParaRPr sz="2800">
              <a:solidFill>
                <a:srgbClr val="1D1D1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53" name="Google Shape;253;p30"/>
          <p:cNvSpPr txBox="1"/>
          <p:nvPr/>
        </p:nvSpPr>
        <p:spPr>
          <a:xfrm>
            <a:off x="2941675" y="4742225"/>
            <a:ext cx="20882400" cy="73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latin typeface="Proxima Nova"/>
                <a:ea typeface="Proxima Nova"/>
                <a:cs typeface="Proxima Nova"/>
                <a:sym typeface="Proxima Nova"/>
              </a:rPr>
              <a:t>Par convention la branche </a:t>
            </a:r>
            <a:r>
              <a:rPr b="1" lang="fr" sz="5000">
                <a:latin typeface="Proxima Nova"/>
                <a:ea typeface="Proxima Nova"/>
                <a:cs typeface="Proxima Nova"/>
                <a:sym typeface="Proxima Nova"/>
              </a:rPr>
              <a:t>principale</a:t>
            </a:r>
            <a:r>
              <a:rPr lang="fr" sz="5000">
                <a:latin typeface="Proxima Nova"/>
                <a:ea typeface="Proxima Nova"/>
                <a:cs typeface="Proxima Nova"/>
                <a:sym typeface="Proxima Nova"/>
              </a:rPr>
              <a:t> d’un projet se nomme  </a:t>
            </a:r>
            <a:r>
              <a:rPr b="1" lang="fr" sz="5000">
                <a:solidFill>
                  <a:schemeClr val="lt1"/>
                </a:solidFill>
                <a:highlight>
                  <a:srgbClr val="46ECA4"/>
                </a:highlight>
                <a:latin typeface="Proxima Nova"/>
                <a:ea typeface="Proxima Nova"/>
                <a:cs typeface="Proxima Nova"/>
                <a:sym typeface="Proxima Nova"/>
              </a:rPr>
              <a:t>main</a:t>
            </a:r>
            <a:r>
              <a:rPr lang="fr" sz="5000">
                <a:latin typeface="Proxima Nova"/>
                <a:ea typeface="Proxima Nova"/>
                <a:cs typeface="Proxima Nova"/>
                <a:sym typeface="Proxima Nova"/>
              </a:rPr>
              <a:t> . </a:t>
            </a:r>
            <a:r>
              <a:rPr lang="fr" sz="3600">
                <a:latin typeface="Proxima Nova"/>
                <a:ea typeface="Proxima Nova"/>
                <a:cs typeface="Proxima Nova"/>
                <a:sym typeface="Proxima Nova"/>
              </a:rPr>
              <a:t>(anciennement master).</a:t>
            </a:r>
            <a:r>
              <a:rPr lang="fr" sz="5000">
                <a:latin typeface="Proxima Nova"/>
                <a:ea typeface="Proxima Nova"/>
                <a:cs typeface="Proxima Nova"/>
                <a:sym typeface="Proxima Nova"/>
              </a:rPr>
              <a:t>  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5000">
                <a:latin typeface="Proxima Nova"/>
                <a:ea typeface="Proxima Nova"/>
                <a:cs typeface="Proxima Nova"/>
                <a:sym typeface="Proxima Nova"/>
              </a:rPr>
              <a:t>Elle DOIT TOUJOURS être pleinement FONCTIONNELLE !</a:t>
            </a:r>
            <a:endParaRPr b="1"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latin typeface="Proxima Nova"/>
                <a:ea typeface="Proxima Nova"/>
                <a:cs typeface="Proxima Nova"/>
                <a:sym typeface="Proxima Nova"/>
              </a:rPr>
              <a:t>Ensuite, on distingue les </a:t>
            </a:r>
            <a:r>
              <a:rPr b="1" lang="fr" sz="5000">
                <a:latin typeface="Proxima Nova"/>
                <a:ea typeface="Proxima Nova"/>
                <a:cs typeface="Proxima Nova"/>
                <a:sym typeface="Proxima Nova"/>
              </a:rPr>
              <a:t>branches qui sont destinées à toujours exister </a:t>
            </a:r>
            <a:endParaRPr b="1"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latin typeface="Proxima Nova"/>
                <a:ea typeface="Proxima Nova"/>
                <a:cs typeface="Proxima Nova"/>
                <a:sym typeface="Proxima Nova"/>
              </a:rPr>
              <a:t>(ex. : recette, dev, release, preprod…)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latin typeface="Proxima Nova"/>
                <a:ea typeface="Proxima Nova"/>
                <a:cs typeface="Proxima Nova"/>
                <a:sym typeface="Proxima Nova"/>
              </a:rPr>
              <a:t>Et celles qui sont </a:t>
            </a:r>
            <a:r>
              <a:rPr b="1" lang="fr" sz="5000">
                <a:latin typeface="Proxima Nova"/>
                <a:ea typeface="Proxima Nova"/>
                <a:cs typeface="Proxima Nova"/>
                <a:sym typeface="Proxima Nova"/>
              </a:rPr>
              <a:t>amenées à disparaître</a:t>
            </a:r>
            <a:r>
              <a:rPr lang="fr" sz="5000">
                <a:latin typeface="Proxima Nova"/>
                <a:ea typeface="Proxima Nova"/>
                <a:cs typeface="Proxima Nova"/>
                <a:sym typeface="Proxima Nova"/>
              </a:rPr>
              <a:t> (ex. : bugfix, fonctionnalités temporaires, User Story…)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lack_card.png" id="258" name="Google Shape;25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660" y="550970"/>
            <a:ext cx="1202682" cy="16045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9" name="Google Shape;259;p31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1D1D1B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60" name="Google Shape;260;p31"/>
          <p:cNvSpPr txBox="1"/>
          <p:nvPr/>
        </p:nvSpPr>
        <p:spPr>
          <a:xfrm>
            <a:off x="946900" y="2610425"/>
            <a:ext cx="13371000" cy="395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solidFill>
                  <a:srgbClr val="1D1D1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Workflow</a:t>
            </a:r>
            <a:endParaRPr sz="5000">
              <a:solidFill>
                <a:srgbClr val="1D1D1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1D1D1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1D1D1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1D1D1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1D1D1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261" name="Google Shape;261;p31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262" name="Google Shape;262;p31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63" name="Google Shape;263;p31"/>
          <p:cNvSpPr txBox="1"/>
          <p:nvPr/>
        </p:nvSpPr>
        <p:spPr>
          <a:xfrm>
            <a:off x="9513700" y="881350"/>
            <a:ext cx="2204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" sz="24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Git</a:t>
            </a:r>
            <a:endParaRPr sz="2400"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64" name="Google Shape;264;p31"/>
          <p:cNvSpPr txBox="1"/>
          <p:nvPr/>
        </p:nvSpPr>
        <p:spPr>
          <a:xfrm>
            <a:off x="12369900" y="881350"/>
            <a:ext cx="3954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" sz="24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GitHub</a:t>
            </a:r>
            <a:endParaRPr sz="2400"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65" name="Google Shape;265;p31"/>
          <p:cNvSpPr/>
          <p:nvPr/>
        </p:nvSpPr>
        <p:spPr>
          <a:xfrm>
            <a:off x="10066958" y="1321516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6" name="Google Shape;266;p31"/>
          <p:cNvSpPr txBox="1"/>
          <p:nvPr/>
        </p:nvSpPr>
        <p:spPr>
          <a:xfrm>
            <a:off x="949225" y="4632400"/>
            <a:ext cx="45540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fr" sz="2800">
                <a:solidFill>
                  <a:srgbClr val="1D1D1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Par où </a:t>
            </a:r>
            <a:r>
              <a:rPr lang="fr" sz="2800">
                <a:solidFill>
                  <a:srgbClr val="1D1D1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commencer</a:t>
            </a:r>
            <a:r>
              <a:rPr lang="fr" sz="2800">
                <a:solidFill>
                  <a:srgbClr val="1D1D1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?</a:t>
            </a:r>
            <a:endParaRPr sz="2800">
              <a:solidFill>
                <a:srgbClr val="1D1D1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67" name="Google Shape;26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03235" y="2155550"/>
            <a:ext cx="17150074" cy="110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1"/>
          <p:cNvSpPr txBox="1"/>
          <p:nvPr/>
        </p:nvSpPr>
        <p:spPr>
          <a:xfrm>
            <a:off x="18214625" y="11017950"/>
            <a:ext cx="47559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3000"/>
              <a:t>Ce schéma est un exemple de workflow, non celui utilisé durant la formation.</a:t>
            </a:r>
            <a:endParaRPr sz="3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32"/>
          <p:cNvPicPr preferRelativeResize="0"/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-920764" y="-2786586"/>
            <a:ext cx="27386279" cy="199855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lack_card.png" id="274" name="Google Shape;274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2660" y="550970"/>
            <a:ext cx="1202682" cy="16045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5" name="Google Shape;275;p32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276" name="Google Shape;276;p32"/>
          <p:cNvSpPr txBox="1"/>
          <p:nvPr/>
        </p:nvSpPr>
        <p:spPr>
          <a:xfrm>
            <a:off x="4269994" y="6597050"/>
            <a:ext cx="11958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146B"/>
              </a:buClr>
              <a:buSzPts val="6800"/>
              <a:buFont typeface="Arial"/>
              <a:buNone/>
            </a:pPr>
            <a:r>
              <a:t/>
            </a:r>
            <a:endParaRPr>
              <a:solidFill>
                <a:srgbClr val="46ECA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77" name="Google Shape;277;p32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78" name="Google Shape;278;p32"/>
          <p:cNvSpPr txBox="1"/>
          <p:nvPr/>
        </p:nvSpPr>
        <p:spPr>
          <a:xfrm>
            <a:off x="3239700" y="3075900"/>
            <a:ext cx="179046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GitHub</a:t>
            </a:r>
            <a:endParaRPr sz="10000"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79" name="Google Shape;279;p32"/>
          <p:cNvSpPr txBox="1"/>
          <p:nvPr/>
        </p:nvSpPr>
        <p:spPr>
          <a:xfrm>
            <a:off x="9513700" y="881350"/>
            <a:ext cx="2204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" sz="24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Git</a:t>
            </a:r>
            <a:endParaRPr sz="2400"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80" name="Google Shape;280;p32"/>
          <p:cNvSpPr txBox="1"/>
          <p:nvPr/>
        </p:nvSpPr>
        <p:spPr>
          <a:xfrm>
            <a:off x="12369900" y="881350"/>
            <a:ext cx="3954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" sz="24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GitHub</a:t>
            </a:r>
            <a:endParaRPr sz="2400"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81" name="Google Shape;281;p32"/>
          <p:cNvSpPr/>
          <p:nvPr/>
        </p:nvSpPr>
        <p:spPr>
          <a:xfrm>
            <a:off x="13798258" y="1321503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82" name="Google Shape;28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94688" y="5235175"/>
            <a:ext cx="8882124" cy="6114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lack_card.png" id="287" name="Google Shape;28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660" y="550970"/>
            <a:ext cx="1202682" cy="16045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8" name="Google Shape;288;p33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1D1D1B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89" name="Google Shape;289;p33"/>
          <p:cNvSpPr txBox="1"/>
          <p:nvPr/>
        </p:nvSpPr>
        <p:spPr>
          <a:xfrm>
            <a:off x="946900" y="2610425"/>
            <a:ext cx="13371000" cy="2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solidFill>
                  <a:srgbClr val="1D1D1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GitHub, qu’est ce que c’est ?</a:t>
            </a:r>
            <a:endParaRPr sz="5000">
              <a:solidFill>
                <a:srgbClr val="1D1D1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1D1D1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1D1D1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290" name="Google Shape;290;p33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291" name="Google Shape;291;p33"/>
          <p:cNvSpPr txBox="1"/>
          <p:nvPr/>
        </p:nvSpPr>
        <p:spPr>
          <a:xfrm>
            <a:off x="4938900" y="4527925"/>
            <a:ext cx="18461100" cy="77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latin typeface="Proxima Nova"/>
                <a:ea typeface="Proxima Nova"/>
                <a:cs typeface="Proxima Nova"/>
                <a:sym typeface="Proxima Nova"/>
              </a:rPr>
              <a:t>Service web de gestion de version, créé en 2008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latin typeface="Proxima Nova"/>
                <a:ea typeface="Proxima Nova"/>
                <a:cs typeface="Proxima Nova"/>
                <a:sym typeface="Proxima Nova"/>
              </a:rPr>
              <a:t>Basé sur Git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latin typeface="Proxima Nova"/>
                <a:ea typeface="Proxima Nova"/>
                <a:cs typeface="Proxima Nova"/>
                <a:sym typeface="Proxima Nova"/>
              </a:rPr>
              <a:t>Modèle gratuit pour des dépôts publics/privés (open-source) et payant pour des fonctionnalités avancées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latin typeface="Proxima Nova"/>
                <a:ea typeface="Proxima Nova"/>
                <a:cs typeface="Proxima Nova"/>
                <a:sym typeface="Proxima Nova"/>
              </a:rPr>
              <a:t>Attention à la confusion Git/GitHub ! Ça n'est </a:t>
            </a:r>
            <a:r>
              <a:rPr b="1" lang="fr" sz="5000">
                <a:latin typeface="Proxima Nova"/>
                <a:ea typeface="Proxima Nova"/>
                <a:cs typeface="Proxima Nova"/>
                <a:sym typeface="Proxima Nova"/>
              </a:rPr>
              <a:t>pas la même chose</a:t>
            </a:r>
            <a:r>
              <a:rPr lang="fr" sz="5000"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latin typeface="Proxima Nova"/>
                <a:ea typeface="Proxima Nova"/>
                <a:cs typeface="Proxima Nova"/>
                <a:sym typeface="Proxima Nova"/>
              </a:rPr>
              <a:t>Il existe d’autres services faisant la même chose : 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82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Font typeface="Proxima Nova"/>
              <a:buChar char="●"/>
            </a:pPr>
            <a:r>
              <a:rPr lang="fr" sz="4000">
                <a:latin typeface="Proxima Nova"/>
                <a:ea typeface="Proxima Nova"/>
                <a:cs typeface="Proxima Nova"/>
                <a:sym typeface="Proxima Nova"/>
              </a:rPr>
              <a:t>Bitbucket</a:t>
            </a:r>
            <a:endParaRPr sz="4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82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Font typeface="Proxima Nova"/>
              <a:buChar char="●"/>
            </a:pPr>
            <a:r>
              <a:rPr lang="fr" sz="4000">
                <a:latin typeface="Proxima Nova"/>
                <a:ea typeface="Proxima Nova"/>
                <a:cs typeface="Proxima Nova"/>
                <a:sym typeface="Proxima Nova"/>
              </a:rPr>
              <a:t>Gitlab</a:t>
            </a:r>
            <a:endParaRPr sz="4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82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Font typeface="Proxima Nova"/>
              <a:buChar char="●"/>
            </a:pPr>
            <a:r>
              <a:rPr lang="fr" sz="4000">
                <a:latin typeface="Proxima Nova"/>
                <a:ea typeface="Proxima Nova"/>
                <a:cs typeface="Proxima Nova"/>
                <a:sym typeface="Proxima Nova"/>
              </a:rPr>
              <a:t>…</a:t>
            </a:r>
            <a:endParaRPr sz="4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2" name="Google Shape;292;p33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93" name="Google Shape;293;p33"/>
          <p:cNvSpPr txBox="1"/>
          <p:nvPr/>
        </p:nvSpPr>
        <p:spPr>
          <a:xfrm>
            <a:off x="9513700" y="881350"/>
            <a:ext cx="2204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" sz="24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Git</a:t>
            </a:r>
            <a:endParaRPr sz="2400"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94" name="Google Shape;294;p33"/>
          <p:cNvSpPr txBox="1"/>
          <p:nvPr/>
        </p:nvSpPr>
        <p:spPr>
          <a:xfrm>
            <a:off x="12369900" y="881350"/>
            <a:ext cx="3954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" sz="24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GitHub</a:t>
            </a:r>
            <a:endParaRPr sz="2400"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95" name="Google Shape;295;p33"/>
          <p:cNvSpPr/>
          <p:nvPr/>
        </p:nvSpPr>
        <p:spPr>
          <a:xfrm>
            <a:off x="13798258" y="1321503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lack_card.png" id="300" name="Google Shape;30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660" y="550970"/>
            <a:ext cx="1202682" cy="16045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1" name="Google Shape;301;p34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1D1D1B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02" name="Google Shape;302;p34"/>
          <p:cNvSpPr txBox="1"/>
          <p:nvPr/>
        </p:nvSpPr>
        <p:spPr>
          <a:xfrm>
            <a:off x="946900" y="2610425"/>
            <a:ext cx="13371000" cy="2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solidFill>
                  <a:srgbClr val="1D1D1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Fonctionnalités</a:t>
            </a:r>
            <a:endParaRPr sz="5000">
              <a:solidFill>
                <a:srgbClr val="1D1D1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1D1D1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1D1D1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303" name="Google Shape;303;p34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304" name="Google Shape;304;p34"/>
          <p:cNvSpPr txBox="1"/>
          <p:nvPr/>
        </p:nvSpPr>
        <p:spPr>
          <a:xfrm>
            <a:off x="4938900" y="4527925"/>
            <a:ext cx="18461100" cy="77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latin typeface="Proxima Nova"/>
                <a:ea typeface="Proxima Nova"/>
                <a:cs typeface="Proxima Nova"/>
                <a:sym typeface="Proxima Nova"/>
              </a:rPr>
              <a:t>Véritable réseau social des développeurs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82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Font typeface="Proxima Nova"/>
              <a:buChar char="●"/>
            </a:pPr>
            <a:r>
              <a:rPr lang="fr" sz="5000">
                <a:latin typeface="Proxima Nova"/>
                <a:ea typeface="Proxima Nova"/>
                <a:cs typeface="Proxima Nova"/>
                <a:sym typeface="Proxima Nova"/>
              </a:rPr>
              <a:t>Suivi de projets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82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Font typeface="Proxima Nova"/>
              <a:buChar char="●"/>
            </a:pPr>
            <a:r>
              <a:rPr lang="fr" sz="5000">
                <a:latin typeface="Proxima Nova"/>
                <a:ea typeface="Proxima Nova"/>
                <a:cs typeface="Proxima Nova"/>
                <a:sym typeface="Proxima Nova"/>
              </a:rPr>
              <a:t>Suivi de personnes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82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Font typeface="Proxima Nova"/>
              <a:buChar char="●"/>
            </a:pPr>
            <a:r>
              <a:rPr lang="fr" sz="5000">
                <a:latin typeface="Proxima Nova"/>
                <a:ea typeface="Proxima Nova"/>
                <a:cs typeface="Proxima Nova"/>
                <a:sym typeface="Proxima Nova"/>
              </a:rPr>
              <a:t>Création d’équipes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latin typeface="Proxima Nova"/>
                <a:ea typeface="Proxima Nova"/>
                <a:cs typeface="Proxima Nova"/>
                <a:sym typeface="Proxima Nova"/>
              </a:rPr>
              <a:t>Services pour les projets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82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Font typeface="Proxima Nova"/>
              <a:buChar char="●"/>
            </a:pPr>
            <a:r>
              <a:rPr lang="fr" sz="5000">
                <a:latin typeface="Proxima Nova"/>
                <a:ea typeface="Proxima Nova"/>
                <a:cs typeface="Proxima Nova"/>
                <a:sym typeface="Proxima Nova"/>
              </a:rPr>
              <a:t>Wiki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82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Font typeface="Proxima Nova"/>
              <a:buChar char="●"/>
            </a:pPr>
            <a:r>
              <a:rPr lang="fr" sz="5000">
                <a:latin typeface="Proxima Nova"/>
                <a:ea typeface="Proxima Nova"/>
                <a:cs typeface="Proxima Nova"/>
                <a:sym typeface="Proxima Nova"/>
              </a:rPr>
              <a:t>Page web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82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Font typeface="Proxima Nova"/>
              <a:buChar char="●"/>
            </a:pPr>
            <a:r>
              <a:rPr lang="fr" sz="5000">
                <a:latin typeface="Proxima Nova"/>
                <a:ea typeface="Proxima Nova"/>
                <a:cs typeface="Proxima Nova"/>
                <a:sym typeface="Proxima Nova"/>
              </a:rPr>
              <a:t>Suivi de problèmes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latin typeface="Proxima Nova"/>
                <a:ea typeface="Proxima Nova"/>
                <a:cs typeface="Proxima Nova"/>
                <a:sym typeface="Proxima Nova"/>
              </a:rPr>
              <a:t>Intégration de services externes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5" name="Google Shape;305;p34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06" name="Google Shape;306;p34"/>
          <p:cNvSpPr txBox="1"/>
          <p:nvPr/>
        </p:nvSpPr>
        <p:spPr>
          <a:xfrm>
            <a:off x="9513700" y="881350"/>
            <a:ext cx="2204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" sz="24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Git</a:t>
            </a:r>
            <a:endParaRPr sz="2400"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07" name="Google Shape;307;p34"/>
          <p:cNvSpPr txBox="1"/>
          <p:nvPr/>
        </p:nvSpPr>
        <p:spPr>
          <a:xfrm>
            <a:off x="12369900" y="881350"/>
            <a:ext cx="3954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" sz="24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GitHub</a:t>
            </a:r>
            <a:endParaRPr sz="2400"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08" name="Google Shape;308;p34"/>
          <p:cNvSpPr/>
          <p:nvPr/>
        </p:nvSpPr>
        <p:spPr>
          <a:xfrm>
            <a:off x="13798258" y="1321503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lack_card.png" id="313" name="Google Shape;31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660" y="550970"/>
            <a:ext cx="1202682" cy="16045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" name="Google Shape;314;p35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1D1D1B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15" name="Google Shape;315;p35"/>
          <p:cNvSpPr txBox="1"/>
          <p:nvPr/>
        </p:nvSpPr>
        <p:spPr>
          <a:xfrm>
            <a:off x="946900" y="2610425"/>
            <a:ext cx="13371000" cy="2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solidFill>
                  <a:srgbClr val="1D1D1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Fork</a:t>
            </a:r>
            <a:endParaRPr sz="5000">
              <a:solidFill>
                <a:srgbClr val="1D1D1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1D1D1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1D1D1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316" name="Google Shape;316;p35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317" name="Google Shape;317;p35"/>
          <p:cNvSpPr txBox="1"/>
          <p:nvPr/>
        </p:nvSpPr>
        <p:spPr>
          <a:xfrm>
            <a:off x="4938900" y="4527925"/>
            <a:ext cx="18461100" cy="77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latin typeface="Proxima Nova"/>
                <a:ea typeface="Proxima Nova"/>
                <a:cs typeface="Proxima Nova"/>
                <a:sym typeface="Proxima Nova"/>
              </a:rPr>
              <a:t>GitHub incite au </a:t>
            </a:r>
            <a:r>
              <a:rPr b="1" lang="fr" sz="5000">
                <a:latin typeface="Proxima Nova"/>
                <a:ea typeface="Proxima Nova"/>
                <a:cs typeface="Proxima Nova"/>
                <a:sym typeface="Proxima Nova"/>
              </a:rPr>
              <a:t>fork</a:t>
            </a:r>
            <a:r>
              <a:rPr lang="fr" sz="5000">
                <a:latin typeface="Proxima Nova"/>
                <a:ea typeface="Proxima Nova"/>
                <a:cs typeface="Proxima Nova"/>
                <a:sym typeface="Proxima Nova"/>
              </a:rPr>
              <a:t>, c’est à dire à copier un projet (open-source), à l’installer sur son propre compte GitHub et à le modifier selon ses besoins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latin typeface="Proxima Nova"/>
                <a:ea typeface="Proxima Nova"/>
                <a:cs typeface="Proxima Nova"/>
                <a:sym typeface="Proxima Nova"/>
              </a:rPr>
              <a:t>Une </a:t>
            </a:r>
            <a:r>
              <a:rPr b="1" lang="fr" sz="5000">
                <a:latin typeface="Proxima Nova"/>
                <a:ea typeface="Proxima Nova"/>
                <a:cs typeface="Proxima Nova"/>
                <a:sym typeface="Proxima Nova"/>
              </a:rPr>
              <a:t>pull-request</a:t>
            </a:r>
            <a:r>
              <a:rPr lang="fr" sz="5000">
                <a:latin typeface="Proxima Nova"/>
                <a:ea typeface="Proxima Nova"/>
                <a:cs typeface="Proxima Nova"/>
                <a:sym typeface="Proxima Nova"/>
              </a:rPr>
              <a:t> (demande de contribution) peut être réalisée facilement, si besoin, vers le dépôt du contributeur initial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8" name="Google Shape;318;p35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19" name="Google Shape;319;p35"/>
          <p:cNvSpPr txBox="1"/>
          <p:nvPr/>
        </p:nvSpPr>
        <p:spPr>
          <a:xfrm>
            <a:off x="9513700" y="881350"/>
            <a:ext cx="2204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" sz="24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Git</a:t>
            </a:r>
            <a:endParaRPr sz="2400"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20" name="Google Shape;320;p35"/>
          <p:cNvSpPr txBox="1"/>
          <p:nvPr/>
        </p:nvSpPr>
        <p:spPr>
          <a:xfrm>
            <a:off x="12369900" y="881350"/>
            <a:ext cx="3954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" sz="24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GitHub</a:t>
            </a:r>
            <a:endParaRPr sz="2400"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21" name="Google Shape;321;p35"/>
          <p:cNvSpPr/>
          <p:nvPr/>
        </p:nvSpPr>
        <p:spPr>
          <a:xfrm>
            <a:off x="13798258" y="1321503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lack_card.png" id="326" name="Google Shape;32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660" y="550970"/>
            <a:ext cx="1202682" cy="16045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7" name="Google Shape;327;p36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1D1D1B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28" name="Google Shape;328;p36"/>
          <p:cNvSpPr txBox="1"/>
          <p:nvPr/>
        </p:nvSpPr>
        <p:spPr>
          <a:xfrm>
            <a:off x="946900" y="2610425"/>
            <a:ext cx="13371000" cy="2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solidFill>
                  <a:srgbClr val="1D1D1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Conclusion</a:t>
            </a:r>
            <a:endParaRPr sz="5000">
              <a:solidFill>
                <a:srgbClr val="1D1D1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1D1D1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1D1D1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329" name="Google Shape;329;p36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330" name="Google Shape;330;p36"/>
          <p:cNvSpPr txBox="1"/>
          <p:nvPr/>
        </p:nvSpPr>
        <p:spPr>
          <a:xfrm>
            <a:off x="4938900" y="4527925"/>
            <a:ext cx="18461100" cy="77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latin typeface="Proxima Nova"/>
                <a:ea typeface="Proxima Nova"/>
                <a:cs typeface="Proxima Nova"/>
                <a:sym typeface="Proxima Nova"/>
              </a:rPr>
              <a:t>Avantages :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143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500"/>
              <a:buFont typeface="Proxima Nova"/>
              <a:buChar char="●"/>
            </a:pPr>
            <a:r>
              <a:rPr lang="fr" sz="4500">
                <a:latin typeface="Proxima Nova"/>
                <a:ea typeface="Proxima Nova"/>
                <a:cs typeface="Proxima Nova"/>
                <a:sym typeface="Proxima Nova"/>
              </a:rPr>
              <a:t>le système de branches permet de basculer du dev d’une feature à une autre très facilement et sans interférence</a:t>
            </a:r>
            <a:endParaRPr sz="4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143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500"/>
              <a:buFont typeface="Proxima Nova"/>
              <a:buChar char="●"/>
            </a:pPr>
            <a:r>
              <a:rPr lang="fr" sz="4500">
                <a:latin typeface="Proxima Nova"/>
                <a:ea typeface="Proxima Nova"/>
                <a:cs typeface="Proxima Nova"/>
                <a:sym typeface="Proxima Nova"/>
              </a:rPr>
              <a:t>tout est décentralisé en local, pas besoin de connexion serveur pour gérer les fusions de branches</a:t>
            </a:r>
            <a:endParaRPr sz="4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143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500"/>
              <a:buFont typeface="Proxima Nova"/>
              <a:buChar char="●"/>
            </a:pPr>
            <a:r>
              <a:rPr lang="fr" sz="4500">
                <a:latin typeface="Proxima Nova"/>
                <a:ea typeface="Proxima Nova"/>
                <a:cs typeface="Proxima Nova"/>
                <a:sym typeface="Proxima Nova"/>
              </a:rPr>
              <a:t>algos de fusion très efficaces</a:t>
            </a:r>
            <a:endParaRPr sz="4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143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500"/>
              <a:buFont typeface="Proxima Nova"/>
              <a:buChar char="●"/>
            </a:pPr>
            <a:r>
              <a:rPr lang="fr" sz="4500">
                <a:latin typeface="Proxima Nova"/>
                <a:ea typeface="Proxima Nova"/>
                <a:cs typeface="Proxima Nova"/>
                <a:sym typeface="Proxima Nova"/>
              </a:rPr>
              <a:t>commits rapides</a:t>
            </a:r>
            <a:endParaRPr sz="4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latin typeface="Proxima Nova"/>
                <a:ea typeface="Proxima Nova"/>
                <a:cs typeface="Proxima Nova"/>
                <a:sym typeface="Proxima Nova"/>
              </a:rPr>
              <a:t>Contraintes :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143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500"/>
              <a:buFont typeface="Proxima Nova"/>
              <a:buChar char="●"/>
            </a:pPr>
            <a:r>
              <a:rPr lang="fr" sz="4500">
                <a:latin typeface="Proxima Nova"/>
                <a:ea typeface="Proxima Nova"/>
                <a:cs typeface="Proxima Nova"/>
                <a:sym typeface="Proxima Nova"/>
              </a:rPr>
              <a:t>commandes peu intuitives au premier abord</a:t>
            </a:r>
            <a:endParaRPr sz="4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143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500"/>
              <a:buFont typeface="Proxima Nova"/>
              <a:buChar char="●"/>
            </a:pPr>
            <a:r>
              <a:rPr lang="fr" sz="4500">
                <a:latin typeface="Proxima Nova"/>
                <a:ea typeface="Proxima Nova"/>
                <a:cs typeface="Proxima Nova"/>
                <a:sym typeface="Proxima Nova"/>
              </a:rPr>
              <a:t>nécessité de s’entendre sur un workflow</a:t>
            </a:r>
            <a:endParaRPr sz="4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1" name="Google Shape;331;p36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32" name="Google Shape;332;p36"/>
          <p:cNvSpPr txBox="1"/>
          <p:nvPr/>
        </p:nvSpPr>
        <p:spPr>
          <a:xfrm>
            <a:off x="9513700" y="881350"/>
            <a:ext cx="2204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" sz="24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Git</a:t>
            </a:r>
            <a:endParaRPr sz="2400"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33" name="Google Shape;333;p36"/>
          <p:cNvSpPr txBox="1"/>
          <p:nvPr/>
        </p:nvSpPr>
        <p:spPr>
          <a:xfrm>
            <a:off x="12369900" y="881350"/>
            <a:ext cx="3954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" sz="24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GitHub</a:t>
            </a:r>
            <a:endParaRPr sz="2400"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34" name="Google Shape;334;p36"/>
          <p:cNvSpPr/>
          <p:nvPr/>
        </p:nvSpPr>
        <p:spPr>
          <a:xfrm>
            <a:off x="13798258" y="1321503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lack_card.png" id="89" name="Google Shape;8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660" y="550970"/>
            <a:ext cx="1202682" cy="16045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19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1D1D1B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91" name="Google Shape;91;p19"/>
          <p:cNvSpPr txBox="1"/>
          <p:nvPr/>
        </p:nvSpPr>
        <p:spPr>
          <a:xfrm>
            <a:off x="946900" y="2610425"/>
            <a:ext cx="102231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fr" sz="5000">
                <a:solidFill>
                  <a:srgbClr val="1D1D1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Sommaire</a:t>
            </a:r>
            <a:endParaRPr>
              <a:solidFill>
                <a:srgbClr val="1D1D1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2" name="Google Shape;92;p19"/>
          <p:cNvSpPr txBox="1"/>
          <p:nvPr/>
        </p:nvSpPr>
        <p:spPr>
          <a:xfrm>
            <a:off x="949225" y="4632400"/>
            <a:ext cx="35064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fr" sz="2800">
                <a:solidFill>
                  <a:srgbClr val="1D1D1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 quoi s'agit-il ?</a:t>
            </a:r>
            <a:endParaRPr>
              <a:solidFill>
                <a:srgbClr val="1D1D1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93" name="Google Shape;93;p19"/>
          <p:cNvGrpSpPr/>
          <p:nvPr/>
        </p:nvGrpSpPr>
        <p:grpSpPr>
          <a:xfrm>
            <a:off x="4875454" y="6643500"/>
            <a:ext cx="18700813" cy="1149300"/>
            <a:chOff x="4269990" y="8021650"/>
            <a:chExt cx="13130749" cy="1149300"/>
          </a:xfrm>
        </p:grpSpPr>
        <p:sp>
          <p:nvSpPr>
            <p:cNvPr id="94" name="Google Shape;94;p19"/>
            <p:cNvSpPr txBox="1"/>
            <p:nvPr/>
          </p:nvSpPr>
          <p:spPr>
            <a:xfrm>
              <a:off x="4269990" y="8021650"/>
              <a:ext cx="1005900" cy="11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7146B"/>
                </a:buClr>
                <a:buSzPts val="6800"/>
                <a:buFont typeface="Arial"/>
                <a:buNone/>
              </a:pPr>
              <a:r>
                <a:rPr i="0" lang="fr" sz="6800" u="none" cap="none" strike="noStrike">
                  <a:solidFill>
                    <a:srgbClr val="46ECA4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02</a:t>
              </a:r>
              <a:endParaRPr>
                <a:solidFill>
                  <a:srgbClr val="46ECA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95" name="Google Shape;95;p19"/>
            <p:cNvSpPr txBox="1"/>
            <p:nvPr/>
          </p:nvSpPr>
          <p:spPr>
            <a:xfrm>
              <a:off x="6158538" y="8160250"/>
              <a:ext cx="112422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fr" sz="5000">
                  <a:solidFill>
                    <a:srgbClr val="1D1D1B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GitHub</a:t>
              </a:r>
              <a:endParaRPr sz="50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grpSp>
        <p:nvGrpSpPr>
          <p:cNvPr id="96" name="Google Shape;96;p19"/>
          <p:cNvGrpSpPr/>
          <p:nvPr/>
        </p:nvGrpSpPr>
        <p:grpSpPr>
          <a:xfrm>
            <a:off x="4875439" y="5166100"/>
            <a:ext cx="15835087" cy="1149300"/>
            <a:chOff x="4269994" y="6149551"/>
            <a:chExt cx="15105492" cy="1149300"/>
          </a:xfrm>
        </p:grpSpPr>
        <p:sp>
          <p:nvSpPr>
            <p:cNvPr id="97" name="Google Shape;97;p19"/>
            <p:cNvSpPr txBox="1"/>
            <p:nvPr/>
          </p:nvSpPr>
          <p:spPr>
            <a:xfrm>
              <a:off x="4269994" y="6149551"/>
              <a:ext cx="1195800" cy="11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7146B"/>
                </a:buClr>
                <a:buSzPts val="6800"/>
                <a:buFont typeface="Arial"/>
                <a:buNone/>
              </a:pPr>
              <a:r>
                <a:rPr i="0" lang="fr" sz="6800" u="none" cap="none" strike="noStrike">
                  <a:solidFill>
                    <a:srgbClr val="46ECA4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01</a:t>
              </a:r>
              <a:endParaRPr>
                <a:solidFill>
                  <a:srgbClr val="46ECA4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98" name="Google Shape;98;p19"/>
            <p:cNvSpPr txBox="1"/>
            <p:nvPr/>
          </p:nvSpPr>
          <p:spPr>
            <a:xfrm>
              <a:off x="6849586" y="6288151"/>
              <a:ext cx="125259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fr" sz="5000">
                  <a:solidFill>
                    <a:srgbClr val="1D1D1B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Git</a:t>
              </a:r>
              <a:endParaRPr sz="50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cxnSp>
        <p:nvCxnSpPr>
          <p:cNvPr id="99" name="Google Shape;99;p19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lack_card.png" id="339" name="Google Shape;33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660" y="550970"/>
            <a:ext cx="1202682" cy="16045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0" name="Google Shape;340;p37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1D1D1B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41" name="Google Shape;341;p37"/>
          <p:cNvSpPr txBox="1"/>
          <p:nvPr/>
        </p:nvSpPr>
        <p:spPr>
          <a:xfrm>
            <a:off x="946900" y="2610425"/>
            <a:ext cx="13371000" cy="24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solidFill>
                  <a:srgbClr val="1D1D1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Ressources</a:t>
            </a:r>
            <a:endParaRPr sz="5000">
              <a:solidFill>
                <a:srgbClr val="1D1D1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1D1D1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1D1D1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342" name="Google Shape;342;p37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343" name="Google Shape;343;p37"/>
          <p:cNvSpPr txBox="1"/>
          <p:nvPr/>
        </p:nvSpPr>
        <p:spPr>
          <a:xfrm>
            <a:off x="776100" y="4527925"/>
            <a:ext cx="22623900" cy="77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latin typeface="Proxima Nova"/>
                <a:ea typeface="Proxima Nova"/>
                <a:cs typeface="Proxima Nova"/>
                <a:sym typeface="Proxima Nova"/>
              </a:rPr>
              <a:t>Git :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https://git-scm.com/docs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http://rogerdudler.github.io/git-guide/index.fr.html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6"/>
              </a:rPr>
              <a:t>https://openclassrooms.com/courses/gerez-vos-codes-source-avec-git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latin typeface="Proxima Nova"/>
                <a:ea typeface="Proxima Nova"/>
                <a:cs typeface="Proxima Nova"/>
                <a:sym typeface="Proxima Nova"/>
              </a:rPr>
              <a:t>GitHub :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7"/>
              </a:rPr>
              <a:t>https://openclassrooms.com/courses/gerer-son-code-avec-git-et-github/qu-est-ce-que-versionner-son-code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latin typeface="Proxima Nova"/>
                <a:ea typeface="Proxima Nova"/>
                <a:cs typeface="Proxima Nova"/>
                <a:sym typeface="Proxima Nova"/>
              </a:rPr>
              <a:t>Git workflows :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8"/>
              </a:rPr>
              <a:t>http://www.nicoespeon.com/fr/2013/08/quel-git-workflow-pour-mon-projet/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9"/>
              </a:rPr>
              <a:t>https://makina-corpus.com/blog/metier/2014/un-workflow-git-efficace-pour-les-projets-a-moyen-long-terme</a:t>
            </a:r>
            <a:endParaRPr sz="3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4" name="Google Shape;344;p37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45" name="Google Shape;345;p37"/>
          <p:cNvSpPr txBox="1"/>
          <p:nvPr/>
        </p:nvSpPr>
        <p:spPr>
          <a:xfrm>
            <a:off x="9513700" y="881350"/>
            <a:ext cx="2204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" sz="24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Git</a:t>
            </a:r>
            <a:endParaRPr sz="2400"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46" name="Google Shape;346;p37"/>
          <p:cNvSpPr txBox="1"/>
          <p:nvPr/>
        </p:nvSpPr>
        <p:spPr>
          <a:xfrm>
            <a:off x="12369900" y="881350"/>
            <a:ext cx="3954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" sz="24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GitHub</a:t>
            </a:r>
            <a:endParaRPr sz="2400"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47" name="Google Shape;347;p37"/>
          <p:cNvSpPr/>
          <p:nvPr/>
        </p:nvSpPr>
        <p:spPr>
          <a:xfrm>
            <a:off x="13798258" y="1321503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lack_card.png" id="352" name="Google Shape;35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660" y="550970"/>
            <a:ext cx="1202682" cy="16045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3" name="Google Shape;353;p38"/>
          <p:cNvCxnSpPr/>
          <p:nvPr/>
        </p:nvCxnSpPr>
        <p:spPr>
          <a:xfrm>
            <a:off x="3728230" y="5315401"/>
            <a:ext cx="2423100" cy="0"/>
          </a:xfrm>
          <a:prstGeom prst="straightConnector1">
            <a:avLst/>
          </a:prstGeom>
          <a:noFill/>
          <a:ln cap="flat" cmpd="sng" w="25400">
            <a:solidFill>
              <a:srgbClr val="000000">
                <a:alpha val="50199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354" name="Google Shape;354;p38"/>
          <p:cNvSpPr txBox="1"/>
          <p:nvPr/>
        </p:nvSpPr>
        <p:spPr>
          <a:xfrm>
            <a:off x="3756196" y="4208112"/>
            <a:ext cx="45927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i="0" lang="fr" sz="50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MERCI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55" name="Google Shape;355;p38"/>
          <p:cNvSpPr txBox="1"/>
          <p:nvPr/>
        </p:nvSpPr>
        <p:spPr>
          <a:xfrm>
            <a:off x="3738325" y="6237950"/>
            <a:ext cx="7090200" cy="395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Proxima Nova"/>
              <a:buNone/>
            </a:pPr>
            <a:r>
              <a:rPr lang="fr" sz="5000">
                <a:latin typeface="Proxima Nova"/>
                <a:ea typeface="Proxima Nova"/>
                <a:cs typeface="Proxima Nova"/>
                <a:sym typeface="Proxima Nova"/>
              </a:rPr>
              <a:t>pour votre participation.</a:t>
            </a:r>
            <a:br>
              <a:rPr lang="fr" sz="5000">
                <a:latin typeface="Proxima Nova"/>
                <a:ea typeface="Proxima Nova"/>
                <a:cs typeface="Proxima Nova"/>
                <a:sym typeface="Proxima Nova"/>
              </a:rPr>
            </a:b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Proxima Nova"/>
              <a:buNone/>
            </a:pPr>
            <a:r>
              <a:rPr lang="fr" sz="5000">
                <a:latin typeface="Proxima Nova"/>
                <a:ea typeface="Proxima Nova"/>
                <a:cs typeface="Proxima Nova"/>
                <a:sym typeface="Proxima Nova"/>
              </a:rPr>
              <a:t>C’est à vous maintenant.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Proxima Nova"/>
              <a:buNone/>
            </a:pPr>
            <a:r>
              <a:rPr lang="fr" sz="5000">
                <a:latin typeface="Proxima Nova"/>
                <a:ea typeface="Proxima Nova"/>
                <a:cs typeface="Proxima Nova"/>
                <a:sym typeface="Proxima Nova"/>
              </a:rPr>
              <a:t>Des questions ? 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Proxima Nova"/>
              <a:buNone/>
            </a:pPr>
            <a:r>
              <a:rPr lang="fr" sz="5000">
                <a:latin typeface="Proxima Nova"/>
                <a:ea typeface="Proxima Nova"/>
                <a:cs typeface="Proxima Nova"/>
                <a:sym typeface="Proxima Nova"/>
              </a:rPr>
              <a:t>Des remarques ?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6" name="Google Shape;356;p38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357" name="Google Shape;35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56575" y="5315400"/>
            <a:ext cx="6625338" cy="4832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8" name="Google Shape;358;p38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359" name="Google Shape;359;p3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_yellow.png" id="364" name="Google Shape;36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16887" y="-2593755"/>
            <a:ext cx="14969875" cy="10921604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39"/>
          <p:cNvSpPr txBox="1"/>
          <p:nvPr/>
        </p:nvSpPr>
        <p:spPr>
          <a:xfrm>
            <a:off x="870475" y="5572325"/>
            <a:ext cx="17946300" cy="37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fr" sz="6000">
                <a:latin typeface="Montserrat ExtraBold"/>
                <a:ea typeface="Montserrat ExtraBold"/>
                <a:cs typeface="Montserrat ExtraBold"/>
                <a:sym typeface="Montserrat ExtraBold"/>
              </a:rPr>
              <a:t>Atelier :</a:t>
            </a:r>
            <a:endParaRPr sz="60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6000" u="sng">
                <a:solidFill>
                  <a:srgbClr val="4FC3F7"/>
                </a:solid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https://wildcodeschool.github.io/workshop-git/</a:t>
            </a:r>
            <a:endParaRPr sz="6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t/>
            </a:r>
            <a:endParaRPr sz="60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66" name="Google Shape;366;p39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0"/>
          <p:cNvPicPr preferRelativeResize="0"/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-920764" y="-2786586"/>
            <a:ext cx="27386279" cy="199855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lack_card.png" id="105" name="Google Shape;10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2660" y="550970"/>
            <a:ext cx="1202682" cy="16045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p20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107" name="Google Shape;107;p20"/>
          <p:cNvSpPr txBox="1"/>
          <p:nvPr/>
        </p:nvSpPr>
        <p:spPr>
          <a:xfrm>
            <a:off x="4269994" y="6597050"/>
            <a:ext cx="11958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146B"/>
              </a:buClr>
              <a:buSzPts val="6800"/>
              <a:buFont typeface="Arial"/>
              <a:buNone/>
            </a:pPr>
            <a:r>
              <a:t/>
            </a:r>
            <a:endParaRPr>
              <a:solidFill>
                <a:srgbClr val="46ECA4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9" name="Google Shape;109;p20"/>
          <p:cNvSpPr txBox="1"/>
          <p:nvPr/>
        </p:nvSpPr>
        <p:spPr>
          <a:xfrm>
            <a:off x="3239700" y="3075900"/>
            <a:ext cx="179046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Git</a:t>
            </a:r>
            <a:endParaRPr sz="10000"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 rotWithShape="1">
          <a:blip r:embed="rId5">
            <a:alphaModFix/>
          </a:blip>
          <a:srcRect b="0" l="12451" r="12451" t="0"/>
          <a:stretch/>
        </p:blipFill>
        <p:spPr>
          <a:xfrm>
            <a:off x="9513700" y="4279200"/>
            <a:ext cx="5844100" cy="584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9513700" y="881350"/>
            <a:ext cx="2204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" sz="24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Git</a:t>
            </a:r>
            <a:endParaRPr sz="2400"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12369900" y="881350"/>
            <a:ext cx="3954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" sz="24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GitHub</a:t>
            </a:r>
            <a:endParaRPr sz="2400"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10066958" y="1321516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lack_card.png" id="118" name="Google Shape;11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660" y="550970"/>
            <a:ext cx="1202682" cy="16045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21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1D1D1B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20" name="Google Shape;120;p21"/>
          <p:cNvSpPr txBox="1"/>
          <p:nvPr/>
        </p:nvSpPr>
        <p:spPr>
          <a:xfrm>
            <a:off x="946900" y="2610425"/>
            <a:ext cx="133710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solidFill>
                  <a:srgbClr val="1D1D1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La gestion de version</a:t>
            </a:r>
            <a:endParaRPr sz="5000">
              <a:solidFill>
                <a:srgbClr val="1D1D1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949225" y="4632400"/>
            <a:ext cx="3506400" cy="13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1D1D1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Pourquoi gérer des versions ?</a:t>
            </a:r>
            <a:endParaRPr sz="2800">
              <a:solidFill>
                <a:srgbClr val="1D1D1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1D1D1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22" name="Google Shape;122;p21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123" name="Google Shape;123;p21"/>
          <p:cNvSpPr txBox="1"/>
          <p:nvPr/>
        </p:nvSpPr>
        <p:spPr>
          <a:xfrm>
            <a:off x="5130600" y="4153000"/>
            <a:ext cx="18529200" cy="892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fr" sz="5000">
                <a:latin typeface="Proxima Nova"/>
                <a:ea typeface="Proxima Nova"/>
                <a:cs typeface="Proxima Nova"/>
                <a:sym typeface="Proxima Nova"/>
              </a:rPr>
              <a:t>Travailler à plusieurs sur un même projet.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fr" sz="5000">
                <a:latin typeface="Proxima Nova"/>
                <a:ea typeface="Proxima Nova"/>
                <a:cs typeface="Proxima Nova"/>
                <a:sym typeface="Proxima Nova"/>
              </a:rPr>
              <a:t>Revenir à une version antérieure d’un fichier ou du projet complet (en cas de bugs)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fr" sz="5000">
                <a:latin typeface="Proxima Nova"/>
                <a:ea typeface="Proxima Nova"/>
                <a:cs typeface="Proxima Nova"/>
                <a:sym typeface="Proxima Nova"/>
              </a:rPr>
              <a:t>Développer des fonctionnalités plus facilement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4" name="Google Shape;124;p21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5" name="Google Shape;125;p21"/>
          <p:cNvSpPr txBox="1"/>
          <p:nvPr/>
        </p:nvSpPr>
        <p:spPr>
          <a:xfrm>
            <a:off x="9513700" y="881350"/>
            <a:ext cx="2204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" sz="24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Git</a:t>
            </a:r>
            <a:endParaRPr sz="2400"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12369900" y="881350"/>
            <a:ext cx="3954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" sz="24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GitHub</a:t>
            </a:r>
            <a:endParaRPr sz="2400"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7" name="Google Shape;127;p21"/>
          <p:cNvSpPr/>
          <p:nvPr/>
        </p:nvSpPr>
        <p:spPr>
          <a:xfrm>
            <a:off x="10066958" y="1321516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lack_card.png" id="132" name="Google Shape;13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660" y="550970"/>
            <a:ext cx="1202682" cy="16045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22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1D1D1B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34" name="Google Shape;134;p22"/>
          <p:cNvSpPr txBox="1"/>
          <p:nvPr/>
        </p:nvSpPr>
        <p:spPr>
          <a:xfrm>
            <a:off x="946900" y="2610425"/>
            <a:ext cx="133710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solidFill>
                  <a:srgbClr val="1D1D1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Concept et histoire</a:t>
            </a:r>
            <a:endParaRPr sz="5000">
              <a:solidFill>
                <a:srgbClr val="1D1D1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135" name="Google Shape;135;p22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136" name="Google Shape;136;p22"/>
          <p:cNvSpPr txBox="1"/>
          <p:nvPr/>
        </p:nvSpPr>
        <p:spPr>
          <a:xfrm>
            <a:off x="5082450" y="4374675"/>
            <a:ext cx="18529200" cy="892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latin typeface="Proxima Nova"/>
                <a:ea typeface="Proxima Nova"/>
                <a:cs typeface="Proxima Nova"/>
                <a:sym typeface="Proxima Nova"/>
              </a:rPr>
              <a:t>Un logiciel de gestion de versions permet de stocker un ensemble de fichiers en conservant la chronologie de toutes les modifications qui ont été effectuées dessus.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5000">
                <a:solidFill>
                  <a:srgbClr val="46ECA4"/>
                </a:solidFill>
                <a:latin typeface="Proxima Nova"/>
                <a:ea typeface="Proxima Nova"/>
                <a:cs typeface="Proxima Nova"/>
                <a:sym typeface="Proxima Nova"/>
              </a:rPr>
              <a:t>Quelques dates-clés :</a:t>
            </a:r>
            <a:endParaRPr b="1" sz="5000">
              <a:solidFill>
                <a:srgbClr val="46ECA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5000">
                <a:latin typeface="Proxima Nova"/>
                <a:ea typeface="Proxima Nova"/>
                <a:cs typeface="Proxima Nova"/>
                <a:sym typeface="Proxima Nova"/>
              </a:rPr>
              <a:t>90’ </a:t>
            </a:r>
            <a:r>
              <a:rPr lang="fr" sz="5000">
                <a:latin typeface="Proxima Nova"/>
                <a:ea typeface="Proxima Nova"/>
                <a:cs typeface="Proxima Nova"/>
                <a:sym typeface="Proxima Nova"/>
              </a:rPr>
              <a:t>: Création de CVS (système de versionning)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5000">
                <a:latin typeface="Proxima Nova"/>
                <a:ea typeface="Proxima Nova"/>
                <a:cs typeface="Proxima Nova"/>
                <a:sym typeface="Proxima Nova"/>
              </a:rPr>
              <a:t>Début 2000</a:t>
            </a:r>
            <a:r>
              <a:rPr lang="fr" sz="5000">
                <a:latin typeface="Proxima Nova"/>
                <a:ea typeface="Proxima Nova"/>
                <a:cs typeface="Proxima Nova"/>
                <a:sym typeface="Proxima Nova"/>
              </a:rPr>
              <a:t> : Apache SVN (Subversion)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5000">
                <a:latin typeface="Proxima Nova"/>
                <a:ea typeface="Proxima Nova"/>
                <a:cs typeface="Proxima Nova"/>
                <a:sym typeface="Proxima Nova"/>
              </a:rPr>
              <a:t>2005</a:t>
            </a:r>
            <a:r>
              <a:rPr lang="fr" sz="5000">
                <a:latin typeface="Proxima Nova"/>
                <a:ea typeface="Proxima Nova"/>
                <a:cs typeface="Proxima Nova"/>
                <a:sym typeface="Proxima Nova"/>
              </a:rPr>
              <a:t> : Création de  GIT  par Linus Torvald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7" name="Google Shape;137;p22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8" name="Google Shape;138;p22"/>
          <p:cNvSpPr txBox="1"/>
          <p:nvPr/>
        </p:nvSpPr>
        <p:spPr>
          <a:xfrm>
            <a:off x="9513700" y="881350"/>
            <a:ext cx="2204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" sz="24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Git</a:t>
            </a:r>
            <a:endParaRPr sz="2400"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12369900" y="881350"/>
            <a:ext cx="3954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" sz="24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GitHub</a:t>
            </a:r>
            <a:endParaRPr sz="2400"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0" name="Google Shape;140;p22"/>
          <p:cNvSpPr/>
          <p:nvPr/>
        </p:nvSpPr>
        <p:spPr>
          <a:xfrm>
            <a:off x="10066958" y="1321516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lack_card.png" id="145" name="Google Shape;14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660" y="550970"/>
            <a:ext cx="1202682" cy="16045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" name="Google Shape;146;p23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1D1D1B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47" name="Google Shape;147;p23"/>
          <p:cNvSpPr txBox="1"/>
          <p:nvPr/>
        </p:nvSpPr>
        <p:spPr>
          <a:xfrm>
            <a:off x="946900" y="2610425"/>
            <a:ext cx="133710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solidFill>
                  <a:srgbClr val="1D1D1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Pourquoi Git ?</a:t>
            </a:r>
            <a:endParaRPr sz="5000">
              <a:solidFill>
                <a:srgbClr val="1D1D1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949225" y="4632400"/>
            <a:ext cx="3506400" cy="182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solidFill>
                  <a:srgbClr val="1D1D1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Les avantages</a:t>
            </a:r>
            <a:endParaRPr sz="2800">
              <a:solidFill>
                <a:srgbClr val="1D1D1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1D1D1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1D1D1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1D1D1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49" name="Google Shape;149;p23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150" name="Google Shape;150;p23"/>
          <p:cNvSpPr txBox="1"/>
          <p:nvPr/>
        </p:nvSpPr>
        <p:spPr>
          <a:xfrm>
            <a:off x="5130600" y="4153000"/>
            <a:ext cx="18529200" cy="892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5000">
                <a:latin typeface="Proxima Nova"/>
                <a:ea typeface="Proxima Nova"/>
                <a:cs typeface="Proxima Nova"/>
                <a:sym typeface="Proxima Nova"/>
              </a:rPr>
              <a:t>Décentralisé</a:t>
            </a:r>
            <a:endParaRPr b="1"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900">
                <a:latin typeface="Proxima Nova"/>
                <a:ea typeface="Proxima Nova"/>
                <a:cs typeface="Proxima Nova"/>
                <a:sym typeface="Proxima Nova"/>
              </a:rPr>
              <a:t>permet de commencer à travailler tout de suite (pas de serveur requis).</a:t>
            </a:r>
            <a:endParaRPr sz="3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5000">
                <a:latin typeface="Proxima Nova"/>
                <a:ea typeface="Proxima Nova"/>
                <a:cs typeface="Proxima Nova"/>
                <a:sym typeface="Proxima Nova"/>
              </a:rPr>
              <a:t>Très rapide </a:t>
            </a:r>
            <a:endParaRPr b="1"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900">
                <a:latin typeface="Proxima Nova"/>
                <a:ea typeface="Proxima Nova"/>
                <a:cs typeface="Proxima Nova"/>
                <a:sym typeface="Proxima Nova"/>
              </a:rPr>
              <a:t>parce que décentralisé</a:t>
            </a:r>
            <a:endParaRPr sz="3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5000">
                <a:latin typeface="Proxima Nova"/>
                <a:ea typeface="Proxima Nova"/>
                <a:cs typeface="Proxima Nova"/>
                <a:sym typeface="Proxima Nova"/>
              </a:rPr>
              <a:t>“Relativement” simple </a:t>
            </a:r>
            <a:endParaRPr b="1"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900">
                <a:latin typeface="Proxima Nova"/>
                <a:ea typeface="Proxima Nova"/>
                <a:cs typeface="Proxima Nova"/>
                <a:sym typeface="Proxima Nova"/>
              </a:rPr>
              <a:t>gestion des branches, création, fusion…</a:t>
            </a:r>
            <a:endParaRPr sz="3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latin typeface="Proxima Nova"/>
                <a:ea typeface="Proxima Nova"/>
                <a:cs typeface="Proxima Nova"/>
                <a:sym typeface="Proxima Nova"/>
              </a:rPr>
              <a:t>Mais il existe d’autres gestionnaires de versions: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762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900"/>
              <a:buFont typeface="Proxima Nova"/>
              <a:buChar char="●"/>
            </a:pPr>
            <a:r>
              <a:rPr lang="fr" sz="3900">
                <a:latin typeface="Proxima Nova"/>
                <a:ea typeface="Proxima Nova"/>
                <a:cs typeface="Proxima Nova"/>
                <a:sym typeface="Proxima Nova"/>
              </a:rPr>
              <a:t>SVN (centralisé)</a:t>
            </a:r>
            <a:endParaRPr sz="3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762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900"/>
              <a:buFont typeface="Proxima Nova"/>
              <a:buChar char="●"/>
            </a:pPr>
            <a:r>
              <a:rPr lang="fr" sz="3900">
                <a:latin typeface="Proxima Nova"/>
                <a:ea typeface="Proxima Nova"/>
                <a:cs typeface="Proxima Nova"/>
                <a:sym typeface="Proxima Nova"/>
              </a:rPr>
              <a:t>CVS (centralisé)</a:t>
            </a:r>
            <a:endParaRPr sz="3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762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900"/>
              <a:buFont typeface="Proxima Nova"/>
              <a:buChar char="●"/>
            </a:pPr>
            <a:r>
              <a:rPr lang="fr" sz="3900">
                <a:latin typeface="Proxima Nova"/>
                <a:ea typeface="Proxima Nova"/>
                <a:cs typeface="Proxima Nova"/>
                <a:sym typeface="Proxima Nova"/>
              </a:rPr>
              <a:t>Mercurial (décentralisé)</a:t>
            </a:r>
            <a:endParaRPr sz="3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7625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900"/>
              <a:buFont typeface="Proxima Nova"/>
              <a:buChar char="●"/>
            </a:pPr>
            <a:r>
              <a:rPr lang="fr" sz="3900">
                <a:latin typeface="Proxima Nova"/>
                <a:ea typeface="Proxima Nova"/>
                <a:cs typeface="Proxima Nova"/>
                <a:sym typeface="Proxima Nova"/>
              </a:rPr>
              <a:t>Bazaar (décentralisé)...</a:t>
            </a:r>
            <a:endParaRPr sz="3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1" name="Google Shape;151;p23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52" name="Google Shape;152;p23"/>
          <p:cNvSpPr txBox="1"/>
          <p:nvPr/>
        </p:nvSpPr>
        <p:spPr>
          <a:xfrm>
            <a:off x="9513700" y="881350"/>
            <a:ext cx="2204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" sz="24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Git</a:t>
            </a:r>
            <a:endParaRPr sz="2400"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3" name="Google Shape;153;p23"/>
          <p:cNvSpPr txBox="1"/>
          <p:nvPr/>
        </p:nvSpPr>
        <p:spPr>
          <a:xfrm>
            <a:off x="12369900" y="881350"/>
            <a:ext cx="3954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" sz="24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GitHub</a:t>
            </a:r>
            <a:endParaRPr sz="2400"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4" name="Google Shape;154;p23"/>
          <p:cNvSpPr/>
          <p:nvPr/>
        </p:nvSpPr>
        <p:spPr>
          <a:xfrm>
            <a:off x="10066958" y="1321516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lack_card.png" id="159" name="Google Shape;15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660" y="550970"/>
            <a:ext cx="1202682" cy="16045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p24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1D1D1B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61" name="Google Shape;161;p24"/>
          <p:cNvSpPr txBox="1"/>
          <p:nvPr/>
        </p:nvSpPr>
        <p:spPr>
          <a:xfrm>
            <a:off x="946900" y="2610425"/>
            <a:ext cx="133710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solidFill>
                  <a:srgbClr val="1D1D1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Centralisé VS Décentralisé</a:t>
            </a:r>
            <a:endParaRPr sz="5000">
              <a:solidFill>
                <a:srgbClr val="1D1D1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162" name="Google Shape;162;p24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163" name="Google Shape;163;p24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64" name="Google Shape;164;p24"/>
          <p:cNvSpPr txBox="1"/>
          <p:nvPr/>
        </p:nvSpPr>
        <p:spPr>
          <a:xfrm>
            <a:off x="9513700" y="881350"/>
            <a:ext cx="2204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" sz="24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Git</a:t>
            </a:r>
            <a:endParaRPr sz="2400"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5" name="Google Shape;165;p24"/>
          <p:cNvSpPr txBox="1"/>
          <p:nvPr/>
        </p:nvSpPr>
        <p:spPr>
          <a:xfrm>
            <a:off x="12369900" y="881350"/>
            <a:ext cx="3954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" sz="24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GitHub</a:t>
            </a:r>
            <a:endParaRPr sz="2400"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6" name="Google Shape;166;p24"/>
          <p:cNvSpPr/>
          <p:nvPr/>
        </p:nvSpPr>
        <p:spPr>
          <a:xfrm>
            <a:off x="10066958" y="1321516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67" name="Google Shape;167;p24"/>
          <p:cNvPicPr preferRelativeResize="0"/>
          <p:nvPr/>
        </p:nvPicPr>
        <p:blipFill rotWithShape="1">
          <a:blip r:embed="rId4">
            <a:alphaModFix/>
          </a:blip>
          <a:srcRect b="7679" l="0" r="0" t="14675"/>
          <a:stretch/>
        </p:blipFill>
        <p:spPr>
          <a:xfrm>
            <a:off x="5550113" y="3760349"/>
            <a:ext cx="13771274" cy="801925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4"/>
          <p:cNvSpPr txBox="1"/>
          <p:nvPr/>
        </p:nvSpPr>
        <p:spPr>
          <a:xfrm>
            <a:off x="7675200" y="11754250"/>
            <a:ext cx="30000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1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Décentralisé</a:t>
            </a:r>
            <a:endParaRPr b="1" sz="31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9" name="Google Shape;169;p24"/>
          <p:cNvSpPr txBox="1"/>
          <p:nvPr/>
        </p:nvSpPr>
        <p:spPr>
          <a:xfrm>
            <a:off x="14611950" y="11754250"/>
            <a:ext cx="3000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1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Centralisé</a:t>
            </a:r>
            <a:endParaRPr b="1" sz="31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lack_card.png" id="174" name="Google Shape;17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660" y="550970"/>
            <a:ext cx="1202682" cy="16045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25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1D1D1B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76" name="Google Shape;176;p25"/>
          <p:cNvSpPr txBox="1"/>
          <p:nvPr/>
        </p:nvSpPr>
        <p:spPr>
          <a:xfrm>
            <a:off x="946900" y="2610425"/>
            <a:ext cx="133710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solidFill>
                  <a:srgbClr val="1D1D1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Base de fonctionnement</a:t>
            </a:r>
            <a:endParaRPr sz="5000">
              <a:solidFill>
                <a:srgbClr val="1D1D1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177" name="Google Shape;177;p25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178" name="Google Shape;178;p25"/>
          <p:cNvSpPr txBox="1"/>
          <p:nvPr/>
        </p:nvSpPr>
        <p:spPr>
          <a:xfrm>
            <a:off x="5082450" y="4374675"/>
            <a:ext cx="18529200" cy="892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88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100"/>
              <a:buFont typeface="Proxima Nova"/>
              <a:buAutoNum type="arabicPeriod"/>
            </a:pPr>
            <a:r>
              <a:rPr lang="fr" sz="4100">
                <a:latin typeface="Proxima Nova"/>
                <a:ea typeface="Proxima Nova"/>
                <a:cs typeface="Proxima Nova"/>
                <a:sym typeface="Proxima Nova"/>
              </a:rPr>
              <a:t>Tu fais une modification dans ton répertoire de travail</a:t>
            </a:r>
            <a:endParaRPr sz="41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88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100"/>
              <a:buFont typeface="Proxima Nova"/>
              <a:buAutoNum type="arabicPeriod"/>
            </a:pPr>
            <a:r>
              <a:rPr lang="fr" sz="4100">
                <a:latin typeface="Proxima Nova"/>
                <a:ea typeface="Proxima Nova"/>
                <a:cs typeface="Proxima Nova"/>
                <a:sym typeface="Proxima Nova"/>
              </a:rPr>
              <a:t>Tu ajoutes (</a:t>
            </a:r>
            <a:r>
              <a:rPr lang="fr" sz="4100">
                <a:solidFill>
                  <a:srgbClr val="45ECA4"/>
                </a:solidFill>
                <a:latin typeface="Proxima Nova"/>
                <a:ea typeface="Proxima Nova"/>
                <a:cs typeface="Proxima Nova"/>
                <a:sym typeface="Proxima Nova"/>
              </a:rPr>
              <a:t>add</a:t>
            </a:r>
            <a:r>
              <a:rPr lang="fr" sz="4100">
                <a:latin typeface="Proxima Nova"/>
                <a:ea typeface="Proxima Nova"/>
                <a:cs typeface="Proxima Nova"/>
                <a:sym typeface="Proxima Nova"/>
              </a:rPr>
              <a:t>) tes fichiers à l’index (snapshots de tes fichiers)</a:t>
            </a:r>
            <a:endParaRPr sz="41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88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100"/>
              <a:buFont typeface="Proxima Nova"/>
              <a:buAutoNum type="arabicPeriod"/>
            </a:pPr>
            <a:r>
              <a:rPr lang="fr" sz="4100">
                <a:latin typeface="Proxima Nova"/>
                <a:ea typeface="Proxima Nova"/>
                <a:cs typeface="Proxima Nova"/>
                <a:sym typeface="Proxima Nova"/>
              </a:rPr>
              <a:t>Lorsque ton projet </a:t>
            </a:r>
            <a:r>
              <a:rPr b="1" lang="fr" sz="4100">
                <a:latin typeface="Proxima Nova"/>
                <a:ea typeface="Proxima Nova"/>
                <a:cs typeface="Proxima Nova"/>
                <a:sym typeface="Proxima Nova"/>
              </a:rPr>
              <a:t>est dans un état “propre”</a:t>
            </a:r>
            <a:r>
              <a:rPr lang="fr" sz="4100">
                <a:latin typeface="Proxima Nova"/>
                <a:ea typeface="Proxima Nova"/>
                <a:cs typeface="Proxima Nova"/>
                <a:sym typeface="Proxima Nova"/>
              </a:rPr>
              <a:t> (nouvelle fonctionnalité ou sous partie complète fonctionnelle), tu fais un </a:t>
            </a:r>
            <a:r>
              <a:rPr lang="fr" sz="4100">
                <a:solidFill>
                  <a:srgbClr val="45ECA4"/>
                </a:solidFill>
                <a:latin typeface="Proxima Nova"/>
                <a:ea typeface="Proxima Nova"/>
                <a:cs typeface="Proxima Nova"/>
                <a:sym typeface="Proxima Nova"/>
              </a:rPr>
              <a:t>commit</a:t>
            </a:r>
            <a:r>
              <a:rPr lang="fr" sz="4100">
                <a:latin typeface="Proxima Nova"/>
                <a:ea typeface="Proxima Nova"/>
                <a:cs typeface="Proxima Nova"/>
                <a:sym typeface="Proxima Nova"/>
              </a:rPr>
              <a:t> qui va sauvegarder ton projet dans l’état où il se trouve dans ton index grâce à un </a:t>
            </a:r>
            <a:r>
              <a:rPr i="1" lang="fr" sz="4100">
                <a:latin typeface="Proxima Nova"/>
                <a:ea typeface="Proxima Nova"/>
                <a:cs typeface="Proxima Nova"/>
                <a:sym typeface="Proxima Nova"/>
              </a:rPr>
              <a:t>id</a:t>
            </a:r>
            <a:r>
              <a:rPr lang="fr" sz="4100">
                <a:latin typeface="Proxima Nova"/>
                <a:ea typeface="Proxima Nova"/>
                <a:cs typeface="Proxima Nova"/>
                <a:sym typeface="Proxima Nova"/>
              </a:rPr>
              <a:t> et un </a:t>
            </a:r>
            <a:r>
              <a:rPr i="1" lang="fr" sz="4100">
                <a:latin typeface="Proxima Nova"/>
                <a:ea typeface="Proxima Nova"/>
                <a:cs typeface="Proxima Nova"/>
                <a:sym typeface="Proxima Nova"/>
              </a:rPr>
              <a:t>commentaire</a:t>
            </a:r>
            <a:r>
              <a:rPr lang="fr" sz="4100"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41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latin typeface="Proxima Nova"/>
                <a:ea typeface="Proxima Nova"/>
                <a:cs typeface="Proxima Nova"/>
                <a:sym typeface="Proxima Nova"/>
              </a:rPr>
              <a:t>Concernant tes fichiers, Git gère 3 “arbres” principaux :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82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Font typeface="Proxima Nova"/>
              <a:buAutoNum type="arabicPeriod"/>
            </a:pPr>
            <a:r>
              <a:rPr lang="fr" sz="4000">
                <a:latin typeface="Proxima Nova"/>
                <a:ea typeface="Proxima Nova"/>
                <a:cs typeface="Proxima Nova"/>
                <a:sym typeface="Proxima Nova"/>
              </a:rPr>
              <a:t>Répertoire de travail</a:t>
            </a:r>
            <a:endParaRPr sz="4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82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Font typeface="Proxima Nova"/>
              <a:buAutoNum type="arabicPeriod"/>
            </a:pPr>
            <a:r>
              <a:rPr lang="fr" sz="4000">
                <a:latin typeface="Proxima Nova"/>
                <a:ea typeface="Proxima Nova"/>
                <a:cs typeface="Proxima Nova"/>
                <a:sym typeface="Proxima Nova"/>
              </a:rPr>
              <a:t>Index (stage)</a:t>
            </a:r>
            <a:endParaRPr sz="4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82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Font typeface="Proxima Nova"/>
              <a:buAutoNum type="arabicPeriod"/>
            </a:pPr>
            <a:r>
              <a:rPr lang="fr" sz="4000">
                <a:latin typeface="Proxima Nova"/>
                <a:ea typeface="Proxima Nova"/>
                <a:cs typeface="Proxima Nova"/>
                <a:sym typeface="Proxima Nova"/>
              </a:rPr>
              <a:t>HEAD</a:t>
            </a:r>
            <a:endParaRPr sz="4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9" name="Google Shape;179;p25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80" name="Google Shape;180;p25"/>
          <p:cNvSpPr txBox="1"/>
          <p:nvPr/>
        </p:nvSpPr>
        <p:spPr>
          <a:xfrm>
            <a:off x="9513700" y="881350"/>
            <a:ext cx="2204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" sz="24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Git</a:t>
            </a:r>
            <a:endParaRPr sz="2400"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81" name="Google Shape;181;p25"/>
          <p:cNvSpPr txBox="1"/>
          <p:nvPr/>
        </p:nvSpPr>
        <p:spPr>
          <a:xfrm>
            <a:off x="12369900" y="881350"/>
            <a:ext cx="3954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" sz="24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GitHub</a:t>
            </a:r>
            <a:endParaRPr sz="2400"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82" name="Google Shape;182;p25"/>
          <p:cNvSpPr/>
          <p:nvPr/>
        </p:nvSpPr>
        <p:spPr>
          <a:xfrm>
            <a:off x="10066958" y="1321516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3" name="Google Shape;183;p25"/>
          <p:cNvSpPr txBox="1"/>
          <p:nvPr/>
        </p:nvSpPr>
        <p:spPr>
          <a:xfrm>
            <a:off x="949225" y="4632400"/>
            <a:ext cx="35064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fr" sz="2800">
                <a:solidFill>
                  <a:srgbClr val="1D1D1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 3 states</a:t>
            </a:r>
            <a:endParaRPr sz="2800">
              <a:solidFill>
                <a:srgbClr val="1D1D1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84" name="Google Shape;18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10450" y="10239500"/>
            <a:ext cx="9701199" cy="322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lack_card.png" id="189" name="Google Shape;18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660" y="550970"/>
            <a:ext cx="1202682" cy="16045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0" name="Google Shape;190;p26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1D1D1B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91" name="Google Shape;191;p26"/>
          <p:cNvSpPr txBox="1"/>
          <p:nvPr/>
        </p:nvSpPr>
        <p:spPr>
          <a:xfrm>
            <a:off x="946900" y="2610425"/>
            <a:ext cx="133710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solidFill>
                  <a:srgbClr val="1D1D1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Base de fonctionnement</a:t>
            </a:r>
            <a:endParaRPr sz="5000">
              <a:solidFill>
                <a:srgbClr val="1D1D1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192" name="Google Shape;192;p26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193" name="Google Shape;193;p26"/>
          <p:cNvSpPr txBox="1"/>
          <p:nvPr/>
        </p:nvSpPr>
        <p:spPr>
          <a:xfrm>
            <a:off x="5082450" y="3482525"/>
            <a:ext cx="18529200" cy="86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latin typeface="Proxima Nova"/>
                <a:ea typeface="Proxima Nova"/>
                <a:cs typeface="Proxima Nova"/>
                <a:sym typeface="Proxima Nova"/>
              </a:rPr>
              <a:t>Les fichiers dans le répertoire de travail ne peuvent avoir que 2 états :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82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Font typeface="Proxima Nova"/>
              <a:buAutoNum type="arabicPeriod"/>
            </a:pPr>
            <a:r>
              <a:rPr lang="fr" sz="4000">
                <a:latin typeface="Proxima Nova"/>
                <a:ea typeface="Proxima Nova"/>
                <a:cs typeface="Proxima Nova"/>
                <a:sym typeface="Proxima Nova"/>
              </a:rPr>
              <a:t>Tracked</a:t>
            </a:r>
            <a:endParaRPr sz="4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82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Font typeface="Proxima Nova"/>
              <a:buAutoNum type="arabicPeriod"/>
            </a:pPr>
            <a:r>
              <a:rPr lang="fr" sz="4000">
                <a:latin typeface="Proxima Nova"/>
                <a:ea typeface="Proxima Nova"/>
                <a:cs typeface="Proxima Nova"/>
                <a:sym typeface="Proxima Nova"/>
              </a:rPr>
              <a:t>Untracked (non suivis par Git)</a:t>
            </a:r>
            <a:endParaRPr sz="4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latin typeface="Proxima Nova"/>
                <a:ea typeface="Proxima Nova"/>
                <a:cs typeface="Proxima Nova"/>
                <a:sym typeface="Proxima Nova"/>
              </a:rPr>
              <a:t>Les fichiers “tracked” peuvent avoir 3 états :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82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Font typeface="Proxima Nova"/>
              <a:buAutoNum type="arabicPeriod"/>
            </a:pPr>
            <a:r>
              <a:rPr lang="fr" sz="4000">
                <a:latin typeface="Proxima Nova"/>
                <a:ea typeface="Proxima Nova"/>
                <a:cs typeface="Proxima Nova"/>
                <a:sym typeface="Proxima Nova"/>
              </a:rPr>
              <a:t>Modified (modifiés mais pas ajoutés à l’index)</a:t>
            </a:r>
            <a:endParaRPr sz="4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82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Font typeface="Proxima Nova"/>
              <a:buAutoNum type="arabicPeriod"/>
            </a:pPr>
            <a:r>
              <a:rPr lang="fr" sz="4000">
                <a:latin typeface="Proxima Nova"/>
                <a:ea typeface="Proxima Nova"/>
                <a:cs typeface="Proxima Nova"/>
                <a:sym typeface="Proxima Nova"/>
              </a:rPr>
              <a:t>Unmodified (commités)</a:t>
            </a:r>
            <a:endParaRPr sz="4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82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Font typeface="Proxima Nova"/>
              <a:buAutoNum type="arabicPeriod"/>
            </a:pPr>
            <a:r>
              <a:rPr lang="fr" sz="4000">
                <a:latin typeface="Proxima Nova"/>
                <a:ea typeface="Proxima Nova"/>
                <a:cs typeface="Proxima Nova"/>
                <a:sym typeface="Proxima Nova"/>
              </a:rPr>
              <a:t>Staged (modifiés et ajoutés à l’index)</a:t>
            </a:r>
            <a:endParaRPr sz="4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4" name="Google Shape;194;p26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95" name="Google Shape;195;p26"/>
          <p:cNvSpPr txBox="1"/>
          <p:nvPr/>
        </p:nvSpPr>
        <p:spPr>
          <a:xfrm>
            <a:off x="9513700" y="881350"/>
            <a:ext cx="2204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" sz="24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Git</a:t>
            </a:r>
            <a:endParaRPr sz="2400"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6" name="Google Shape;196;p26"/>
          <p:cNvSpPr txBox="1"/>
          <p:nvPr/>
        </p:nvSpPr>
        <p:spPr>
          <a:xfrm>
            <a:off x="12369900" y="881350"/>
            <a:ext cx="3954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" sz="2400">
                <a:solidFill>
                  <a:srgbClr val="1D1D1B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GitHub</a:t>
            </a:r>
            <a:endParaRPr sz="2400">
              <a:solidFill>
                <a:srgbClr val="1D1D1B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7" name="Google Shape;197;p26"/>
          <p:cNvSpPr/>
          <p:nvPr/>
        </p:nvSpPr>
        <p:spPr>
          <a:xfrm>
            <a:off x="10066958" y="1321516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8" name="Google Shape;198;p26"/>
          <p:cNvSpPr txBox="1"/>
          <p:nvPr/>
        </p:nvSpPr>
        <p:spPr>
          <a:xfrm>
            <a:off x="949225" y="4632400"/>
            <a:ext cx="35064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fr" sz="2800">
                <a:solidFill>
                  <a:srgbClr val="1D1D1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Status</a:t>
            </a:r>
            <a:endParaRPr sz="2800">
              <a:solidFill>
                <a:srgbClr val="1D1D1B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99" name="Google Shape;199;p26"/>
          <p:cNvPicPr preferRelativeResize="0"/>
          <p:nvPr/>
        </p:nvPicPr>
        <p:blipFill rotWithShape="1">
          <a:blip r:embed="rId4">
            <a:alphaModFix/>
          </a:blip>
          <a:srcRect b="3827" l="0" r="0" t="0"/>
          <a:stretch/>
        </p:blipFill>
        <p:spPr>
          <a:xfrm>
            <a:off x="14645225" y="9674100"/>
            <a:ext cx="9544826" cy="378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