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13716000" cx="24384000"/>
  <p:notesSz cx="6858000" cy="9144000"/>
  <p:embeddedFontLst>
    <p:embeddedFont>
      <p:font typeface="Montserrat SemiBold"/>
      <p:regular r:id="rId35"/>
      <p:bold r:id="rId36"/>
      <p:italic r:id="rId37"/>
      <p:boldItalic r:id="rId38"/>
    </p:embeddedFont>
    <p:embeddedFont>
      <p:font typeface="Proxima Nova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Montserrat Medium"/>
      <p:regular r:id="rId47"/>
      <p:bold r:id="rId48"/>
      <p:italic r:id="rId49"/>
      <p:boldItalic r:id="rId50"/>
    </p:embeddedFont>
    <p:embeddedFont>
      <p:font typeface="Helvetica Neue"/>
      <p:regular r:id="rId51"/>
      <p:bold r:id="rId52"/>
      <p:italic r:id="rId53"/>
      <p:boldItalic r:id="rId54"/>
    </p:embeddedFont>
    <p:embeddedFont>
      <p:font typeface="Montserrat ExtraBold"/>
      <p:bold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Medium-bold.fntdata"/><Relationship Id="rId47" Type="http://schemas.openxmlformats.org/officeDocument/2006/relationships/font" Target="fonts/MontserratMedium-regular.fntdata"/><Relationship Id="rId49" Type="http://schemas.openxmlformats.org/officeDocument/2006/relationships/font" Target="fonts/Montserrat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MontserratSemiBold-regular.fntdata"/><Relationship Id="rId34" Type="http://schemas.openxmlformats.org/officeDocument/2006/relationships/slide" Target="slides/slide30.xml"/><Relationship Id="rId37" Type="http://schemas.openxmlformats.org/officeDocument/2006/relationships/font" Target="fonts/MontserratSemiBold-italic.fntdata"/><Relationship Id="rId36" Type="http://schemas.openxmlformats.org/officeDocument/2006/relationships/font" Target="fonts/MontserratSemiBold-bold.fntdata"/><Relationship Id="rId39" Type="http://schemas.openxmlformats.org/officeDocument/2006/relationships/font" Target="fonts/ProximaNova-regular.fntdata"/><Relationship Id="rId38" Type="http://schemas.openxmlformats.org/officeDocument/2006/relationships/font" Target="fonts/MontserratSemiBold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HelveticaNeue-regular.fntdata"/><Relationship Id="rId50" Type="http://schemas.openxmlformats.org/officeDocument/2006/relationships/font" Target="fonts/MontserratMedium-boldItalic.fntdata"/><Relationship Id="rId53" Type="http://schemas.openxmlformats.org/officeDocument/2006/relationships/font" Target="fonts/HelveticaNeue-italic.fntdata"/><Relationship Id="rId52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55" Type="http://schemas.openxmlformats.org/officeDocument/2006/relationships/font" Target="fonts/MontserratExtraBold-bold.fntdata"/><Relationship Id="rId10" Type="http://schemas.openxmlformats.org/officeDocument/2006/relationships/slide" Target="slides/slide6.xml"/><Relationship Id="rId54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MontserratExtraBold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684e47322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g27684e47322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5f1d8cf48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g1e5f1d8cf48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5f1d8cf48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g1e5f1d8cf48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7a2edbaf8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g277a2edbaf8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7a2edbaf8_0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g277a2edbaf8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77a2edbaf8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g277a2edbaf8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77a2edbaf8_0_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g277a2edbaf8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7a2edbaf8_0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g277a2edbaf8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77a2edbaf8_0_1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g277a2edbaf8_0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7a2edbaf8_0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g277a2edbaf8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8943cf773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g208943cf773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6afda2ef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g1e6afda2ef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77a2edbaf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g277a2edbaf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7628667e4a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g27628667e4a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e6afda2efc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g1e6afda2efc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e6afda2efc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g1e6afda2efc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e6ba50106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g1e6ba50106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e6ba50106f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g1e6ba50106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e6ba50106f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g1e6ba50106f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e6ba50106f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g1e6ba50106f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e5f1d8cf48_0_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g1e5f1d8cf48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32df09322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g2132df09322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4d0b29047_1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g1e4d0b29047_1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628667e4a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g27628667e4a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628667e4a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g27628667e4a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628667e4a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g27628667e4a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684e47322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g27684e47322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5f1d8cf4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g1e5f1d8cf4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206496" y="2574991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1201342" y="7223190"/>
            <a:ext cx="219711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éclaration">
  <p:cSld name="Déclara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1206500" y="4920843"/>
            <a:ext cx="219711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it important">
  <p:cSld name="Fait importa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206500" y="1075927"/>
            <a:ext cx="21971100" cy="7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1206500" y="8262180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2430025" y="10675453"/>
            <a:ext cx="202002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1753923" y="4939860"/>
            <a:ext cx="208761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>
            <p:ph idx="2" type="pic"/>
          </p:nvPr>
        </p:nvSpPr>
        <p:spPr>
          <a:xfrm>
            <a:off x="15760700" y="1016000"/>
            <a:ext cx="7439100" cy="59496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/>
          <p:nvPr>
            <p:ph idx="3" type="pic"/>
          </p:nvPr>
        </p:nvSpPr>
        <p:spPr>
          <a:xfrm>
            <a:off x="13500100" y="3978275"/>
            <a:ext cx="10439400" cy="121503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4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hoto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>
            <p:ph idx="2" type="pic"/>
          </p:nvPr>
        </p:nvSpPr>
        <p:spPr>
          <a:xfrm>
            <a:off x="-1155700" y="-1295400"/>
            <a:ext cx="26746200" cy="1601880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1206500" y="7124700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207690" y="1106137"/>
            <a:ext cx="219687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3" type="body"/>
          </p:nvPr>
        </p:nvSpPr>
        <p:spPr>
          <a:xfrm>
            <a:off x="1206500" y="11609910"/>
            <a:ext cx="219711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tre titre et photo">
  <p:cSld name="Autre titre et phot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10972800" y="-203200"/>
            <a:ext cx="12144900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1206500" y="1270000"/>
            <a:ext cx="9779100" cy="58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206500" y="7060576"/>
            <a:ext cx="9779100" cy="53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2001499" y="13085233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206500" y="2372962"/>
            <a:ext cx="9779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1206500" y="4248504"/>
            <a:ext cx="9779100" cy="8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3" type="pic"/>
          </p:nvPr>
        </p:nvSpPr>
        <p:spPr>
          <a:xfrm>
            <a:off x="12192000" y="-407266"/>
            <a:ext cx="10917000" cy="145557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1206500" y="1079500"/>
            <a:ext cx="97791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206496" y="4533900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2001499" y="13085233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ement">
  <p:cSld name="Titre seulem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1206500" y="1079500"/>
            <a:ext cx="219711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dre du jour">
  <p:cSld name="Ordre du jou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206500" y="1079500"/>
            <a:ext cx="219711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tlassian.com/fr/agile/project-management/user-stories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fr.wikipedia.org/wiki/Planning_poker" TargetMode="External"/><Relationship Id="rId4" Type="http://schemas.openxmlformats.org/officeDocument/2006/relationships/hyperlink" Target="https://fr.wikipedia.org/wiki/Burndown_chart" TargetMode="External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agilemanifesto.org/" TargetMode="External"/><Relationship Id="rId4" Type="http://schemas.openxmlformats.org/officeDocument/2006/relationships/hyperlink" Target="https://fr.wikipedia.org/wiki/M%C3%A9thode_agile" TargetMode="External"/><Relationship Id="rId9" Type="http://schemas.openxmlformats.org/officeDocument/2006/relationships/hyperlink" Target="https://scrumprimer.org/primers/scrumprimer20_french.pdf" TargetMode="External"/><Relationship Id="rId5" Type="http://schemas.openxmlformats.org/officeDocument/2006/relationships/hyperlink" Target="https://fr.wikipedia.org/wiki/Scrum_(d%C3%A9veloppement)" TargetMode="External"/><Relationship Id="rId6" Type="http://schemas.openxmlformats.org/officeDocument/2006/relationships/hyperlink" Target="https://scrumguides.org/scrum-guide.html" TargetMode="External"/><Relationship Id="rId7" Type="http://schemas.openxmlformats.org/officeDocument/2006/relationships/hyperlink" Target="https://www.scrum.org/" TargetMode="External"/><Relationship Id="rId8" Type="http://schemas.openxmlformats.org/officeDocument/2006/relationships/hyperlink" Target="https://www.scrum.org/learning-series/what-is-scru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agilemanifesto.org/iso/fr/manifesto.html" TargetMode="External"/><Relationship Id="rId10" Type="http://schemas.openxmlformats.org/officeDocument/2006/relationships/hyperlink" Target="https://fr.wikipedia.org/wiki/Crystal_clear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fr.wikipedia.org/wiki/G%C3%A9nie_logiciel" TargetMode="External"/><Relationship Id="rId9" Type="http://schemas.openxmlformats.org/officeDocument/2006/relationships/hyperlink" Target="https://fr.wikipedia.org/wiki/D%C3%A9veloppement_rapide_d%27applications" TargetMode="External"/><Relationship Id="rId5" Type="http://schemas.openxmlformats.org/officeDocument/2006/relationships/hyperlink" Target="https://fr.wikipedia.org/wiki/Mod%C3%A8le_en_cascade" TargetMode="External"/><Relationship Id="rId6" Type="http://schemas.openxmlformats.org/officeDocument/2006/relationships/hyperlink" Target="https://fr.wikipedia.org/wiki/Cycle_en_V" TargetMode="External"/><Relationship Id="rId7" Type="http://schemas.openxmlformats.org/officeDocument/2006/relationships/hyperlink" Target="https://fr.wikipedia.org/wiki/Scrum_(d%C3%A9veloppement)" TargetMode="External"/><Relationship Id="rId8" Type="http://schemas.openxmlformats.org/officeDocument/2006/relationships/hyperlink" Target="https://fr.wikipedia.org/wiki/Extreme_programm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fr.wikipedia.org/wiki/Ken_Schwaber" TargetMode="External"/><Relationship Id="rId5" Type="http://schemas.openxmlformats.org/officeDocument/2006/relationships/hyperlink" Target="https://en.wikipedia.org/wiki/Mike_Beedle" TargetMode="External"/><Relationship Id="rId6" Type="http://schemas.openxmlformats.org/officeDocument/2006/relationships/hyperlink" Target="https://fr.wikipedia.org/wiki/Jeff_Sutherlan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40088" y="-2635269"/>
            <a:ext cx="14970072" cy="1092174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933025" y="2977000"/>
            <a:ext cx="125241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0000">
                <a:latin typeface="Montserrat ExtraBold"/>
                <a:ea typeface="Montserrat ExtraBold"/>
                <a:cs typeface="Montserrat ExtraBold"/>
                <a:sym typeface="Montserrat ExtraBold"/>
              </a:rPr>
              <a:t>Les méthodes agiles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2982037" y="8289239"/>
            <a:ext cx="9031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oxima Nova"/>
              <a:buNone/>
            </a:pPr>
            <a:r>
              <a:rPr lang="en-US" sz="3800">
                <a:latin typeface="Montserrat Medium"/>
                <a:ea typeface="Montserrat Medium"/>
                <a:cs typeface="Montserrat Medium"/>
                <a:sym typeface="Montserrat Medium"/>
              </a:rPr>
              <a:t>Une introduction</a:t>
            </a:r>
            <a:endParaRPr sz="3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6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09" name="Google Shape;209;p26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0" name="Google Shape;210;p26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Les étapes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949225" y="4632400"/>
            <a:ext cx="3506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Organisation du temps à la sauce scrum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Projet découpé en intervals de temps :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sprints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Sprint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durée fixe pendant le projet (en général 1 à 2 semaines)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Commence par une planification (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Sprint planning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Se termine par une démo (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Sprint review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Entre chaque sprint :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Retrospective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Analyse et amélioration des pratiques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Tous les jours :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Daily Scrum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- courte réunion quotidienne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13385905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22" name="Google Shape;2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7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24" name="Google Shape;224;p27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5" name="Google Shape;225;p27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Les artefacts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Les livrables Scrum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Éléments 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matériels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de suivi du projet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Product Backlog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(carnet de produit) : liste des éléments à faire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Sprint Backlog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(carnet de sprint) : Liste des tâches à effectuer au cours 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 sprint courant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Incrément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Avancée vers le produit final. Ajouté aux incréments précédents, Utilisable et évalué lors de la démo.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13385905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Scrum est plutôt adapté aux petites équipes.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Une équipe Scrum est auto-organisée et composée de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Scrum master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facilite l'application de la méthode Scrum.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Product Owner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porteur de la vision de la valeur du produit.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Des développeurs : équipe pluridisciplinaire en charge de la réalisation du produit.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cone_wild_code_school.png" id="238" name="Google Shape;23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8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40" name="Google Shape;240;p28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1" name="Google Shape;241;p28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Les rôles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Les casquettes scrum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13385905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product backlog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est un document de suivi :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Existe pendant toute la durée du projet.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Contient la liste des éléments nécessaires à l'amélioration du produit (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User stories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, fonctionnalités, tâches…).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Ces éléments sont classés par ordre de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priorité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pour le client.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Évolue quotidiennement (Adaptation).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Éléments sont raffinés (découpés) jusqu'à être réalisables en un sprint.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Géré par le Product Owner - Conforme aux objectifs produits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Précise l'objectif global (long terme) de l'équipe sur ce projet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cone_wild_code_school.png" id="253" name="Google Shape;25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29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55" name="Google Shape;255;p29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6" name="Google Shape;256;p29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Product</a:t>
            </a: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 Backlog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Définition du journal du produit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8" name="Google Shape;258;p29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13385905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sprint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 backlog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est le plan du sprint :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 par sprint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Construit pendant le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sprint planning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Il contient :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Objectif du sprint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La liste des éléments du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product backlog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choisi (et donc à réaliser) pour ce sprint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Plan opérationnel pour réussir à finir cette liste pendant le sprint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Fait par les dev pour les dev.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cone_wild_code_school.png" id="268" name="Google Shape;2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30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70" name="Google Shape;270;p30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1" name="Google Shape;271;p30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Sprint Backlog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Définition du journal du sprint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13385905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La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Definition of Done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est une description formelle de l'état attendu d'un incrément pour le considérer comme terminé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Conforme au niveau de qualité attendu pour le produit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Quand un élément du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product backlog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atteint l'état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done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un incrément est créé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Cet incrément peut-être ajouté au produit (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release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et présenté à la démo (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sprint review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cone_wild_code_school.png" id="283" name="Google Shape;28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31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85" name="Google Shape;285;p31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6" name="Google Shape;286;p31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Definition of Done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Le niveau de qualité attendu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8" name="Google Shape;288;p31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13385905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Réunion pour fixer les objectifs du sprint (i.e. construire le sprint backlog)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Product owner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assure que les objectifs améliorent le produit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Équipe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S'engage sur un ensemble d'éléments du product backlog à réaliser pendant le sprint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Prévoit comment ces éléments vont être réaliser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cone_wild_code_school.png" id="298" name="Google Shape;29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32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00" name="Google Shape;300;p3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1" name="Google Shape;301;p32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Sprint planning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Le début d'un sprint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13385905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7" name="Google Shape;307;p32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Réunion courte (15 min max)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Inspecter l'avancement et adapter le plan si besoin.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Identifier les problèmes / Proposer des solutions.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Par souci de simplicité : même heure, même lieu tous les jours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Permet d'éliminer le besoin (mais n'interdit pas) d'autres réunions pendant le sprint.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cone_wild_code_school.png" id="313" name="Google Shape;3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33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15" name="Google Shape;315;p33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6" name="Google Shape;316;p33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Daily scrum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Mêlée</a:t>
            </a: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 quotidienne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8" name="Google Shape;318;p33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3"/>
          <p:cNvSpPr/>
          <p:nvPr/>
        </p:nvSpPr>
        <p:spPr>
          <a:xfrm>
            <a:off x="13385905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2" name="Google Shape;322;p33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Réunion pour :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Examiner le résultat du sprint (démo)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Décider des adaptations nécessaires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 général : se tient avec des représentants des besoins client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Ajustement du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product backlog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(éventuellement)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cone_wild_code_school.png" id="328" name="Google Shape;32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34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30" name="Google Shape;330;p3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1" name="Google Shape;331;p34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Sprint review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La démo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3" name="Google Shape;333;p34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34"/>
          <p:cNvSpPr/>
          <p:nvPr/>
        </p:nvSpPr>
        <p:spPr>
          <a:xfrm>
            <a:off x="13385905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7" name="Google Shape;337;p34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Inspection du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sprint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qui se termine du point de vue des individus, des interactions, des processus, des outils…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Identifier ce qui se passe bien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Ce qui pose problème et quelles améliorations apporter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Comment améliorer l'efficacité de l'équipe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Les actions envisagées sont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éventuellement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ajoutées au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Product Backlog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cone_wild_code_school.png" id="343" name="Google Shape;3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35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45" name="Google Shape;345;p3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6" name="Google Shape;346;p35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Sprint retrospective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Amélioration continue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8" name="Google Shape;348;p35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13385905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0" name="Google Shape;350;p35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84" name="Google Shape;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8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86" name="Google Shape;86;p18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Sommaire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Au menu :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88" name="Google Shape;88;p18"/>
          <p:cNvGrpSpPr/>
          <p:nvPr/>
        </p:nvGrpSpPr>
        <p:grpSpPr>
          <a:xfrm>
            <a:off x="5626569" y="6057963"/>
            <a:ext cx="13130853" cy="1149300"/>
            <a:chOff x="4269994" y="8021650"/>
            <a:chExt cx="13130853" cy="1149300"/>
          </a:xfrm>
        </p:grpSpPr>
        <p:sp>
          <p:nvSpPr>
            <p:cNvPr id="89" name="Google Shape;89;p18"/>
            <p:cNvSpPr txBox="1"/>
            <p:nvPr/>
          </p:nvSpPr>
          <p:spPr>
            <a:xfrm>
              <a:off x="4269994" y="8021650"/>
              <a:ext cx="1573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90" name="Google Shape;90;p18"/>
            <p:cNvSpPr txBox="1"/>
            <p:nvPr/>
          </p:nvSpPr>
          <p:spPr>
            <a:xfrm>
              <a:off x="6983047" y="8160250"/>
              <a:ext cx="104178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Scrum</a:t>
              </a:r>
              <a:endParaRPr sz="50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91" name="Google Shape;91;p18"/>
          <p:cNvGrpSpPr/>
          <p:nvPr/>
        </p:nvGrpSpPr>
        <p:grpSpPr>
          <a:xfrm>
            <a:off x="5626569" y="4451826"/>
            <a:ext cx="13130853" cy="1149300"/>
            <a:chOff x="4269994" y="6149551"/>
            <a:chExt cx="13130853" cy="1149300"/>
          </a:xfrm>
        </p:grpSpPr>
        <p:sp>
          <p:nvSpPr>
            <p:cNvPr id="92" name="Google Shape;92;p18"/>
            <p:cNvSpPr txBox="1"/>
            <p:nvPr/>
          </p:nvSpPr>
          <p:spPr>
            <a:xfrm>
              <a:off x="4269994" y="6149551"/>
              <a:ext cx="1195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93" name="Google Shape;93;p18"/>
            <p:cNvSpPr txBox="1"/>
            <p:nvPr/>
          </p:nvSpPr>
          <p:spPr>
            <a:xfrm>
              <a:off x="6983047" y="6288151"/>
              <a:ext cx="104178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méthodes agiles</a:t>
              </a:r>
              <a:endParaRPr sz="50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94" name="Google Shape;94;p18"/>
          <p:cNvGrpSpPr/>
          <p:nvPr/>
        </p:nvGrpSpPr>
        <p:grpSpPr>
          <a:xfrm>
            <a:off x="5626569" y="7719400"/>
            <a:ext cx="13130853" cy="1149300"/>
            <a:chOff x="4269994" y="9778025"/>
            <a:chExt cx="13130853" cy="1149300"/>
          </a:xfrm>
        </p:grpSpPr>
        <p:sp>
          <p:nvSpPr>
            <p:cNvPr id="95" name="Google Shape;95;p18"/>
            <p:cNvSpPr txBox="1"/>
            <p:nvPr/>
          </p:nvSpPr>
          <p:spPr>
            <a:xfrm>
              <a:off x="4269994" y="9778025"/>
              <a:ext cx="1573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</a:t>
              </a:r>
              <a:r>
                <a:rPr lang="en-US" sz="6800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96" name="Google Shape;96;p18"/>
            <p:cNvSpPr txBox="1"/>
            <p:nvPr/>
          </p:nvSpPr>
          <p:spPr>
            <a:xfrm>
              <a:off x="6983047" y="9916625"/>
              <a:ext cx="104178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Pendant la formation</a:t>
              </a:r>
              <a:endParaRPr sz="50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" name="Google Shape;98;p18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99" name="Google Shape;99;p18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Estimer la capacité de travail de l'équipe (le nombre d'élément du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Product Backlog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à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sélectionner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pour un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Sprint Backlog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est délicat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Estimation de points d'efforts (complexité) pour chaque élément du Product Backlog. Par exemple avec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Planning Poker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Calcul de la vélocité (nombre de points d'effort réalisés) par Sprint : Graphe d'avancement (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Burndown chart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cone_wild_code_school.png" id="358" name="Google Shape;35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36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60" name="Google Shape;360;p36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1" name="Google Shape;361;p36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Vélocité et avancement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2" name="Google Shape;362;p36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Bien estimer ses sprints plannings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3" name="Google Shape;363;p36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6"/>
          <p:cNvSpPr/>
          <p:nvPr/>
        </p:nvSpPr>
        <p:spPr>
          <a:xfrm>
            <a:off x="13385905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5" name="Google Shape;365;p36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6" name="Google Shape;366;p36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7" name="Google Shape;367;p36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72" name="Google Shape;3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p37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74" name="Google Shape;374;p37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5" name="Google Shape;375;p37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Projet Scrum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Récapitulons avec un schéma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7" name="Google Shape;377;p37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13385905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0" name="Google Shape;380;p37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1" name="Google Shape;381;p37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2" name="Google Shape;382;p37"/>
          <p:cNvSpPr/>
          <p:nvPr/>
        </p:nvSpPr>
        <p:spPr>
          <a:xfrm>
            <a:off x="5904375" y="5261250"/>
            <a:ext cx="1721700" cy="21399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Product Backlog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18731763" y="10815863"/>
            <a:ext cx="2147400" cy="145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Retro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26788" y="8559213"/>
            <a:ext cx="2147400" cy="145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Sprint Planning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37"/>
          <p:cNvSpPr/>
          <p:nvPr/>
        </p:nvSpPr>
        <p:spPr>
          <a:xfrm>
            <a:off x="18709313" y="8499213"/>
            <a:ext cx="2147400" cy="145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Sprint Review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11352638" y="4156888"/>
            <a:ext cx="1721700" cy="21399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Sprint Backlog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20726888" y="3973138"/>
            <a:ext cx="2048100" cy="2387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ontserrat"/>
                <a:ea typeface="Montserrat"/>
                <a:cs typeface="Montserrat"/>
                <a:sym typeface="Montserrat"/>
              </a:rPr>
              <a:t>Incrément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37"/>
          <p:cNvSpPr/>
          <p:nvPr/>
        </p:nvSpPr>
        <p:spPr>
          <a:xfrm>
            <a:off x="10258113" y="4883638"/>
            <a:ext cx="986700" cy="3520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19618038" y="4823638"/>
            <a:ext cx="986700" cy="3520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21053288" y="8982863"/>
            <a:ext cx="1721700" cy="2959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7"/>
          <p:cNvSpPr/>
          <p:nvPr/>
        </p:nvSpPr>
        <p:spPr>
          <a:xfrm rot="10800000">
            <a:off x="7626063" y="8847013"/>
            <a:ext cx="1721700" cy="2959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"/>
          <p:cNvSpPr/>
          <p:nvPr/>
        </p:nvSpPr>
        <p:spPr>
          <a:xfrm rot="10800000">
            <a:off x="9543100" y="11272475"/>
            <a:ext cx="9009300" cy="65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37"/>
          <p:cNvGrpSpPr/>
          <p:nvPr/>
        </p:nvGrpSpPr>
        <p:grpSpPr>
          <a:xfrm>
            <a:off x="12649075" y="6802438"/>
            <a:ext cx="4985375" cy="4244800"/>
            <a:chOff x="10805113" y="6014875"/>
            <a:chExt cx="4985375" cy="4244800"/>
          </a:xfrm>
        </p:grpSpPr>
        <p:sp>
          <p:nvSpPr>
            <p:cNvPr id="394" name="Google Shape;394;p37"/>
            <p:cNvSpPr txBox="1"/>
            <p:nvPr/>
          </p:nvSpPr>
          <p:spPr>
            <a:xfrm>
              <a:off x="10805113" y="8066525"/>
              <a:ext cx="4971900" cy="80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latin typeface="Montserrat"/>
                  <a:ea typeface="Montserrat"/>
                  <a:cs typeface="Montserrat"/>
                  <a:sym typeface="Montserrat"/>
                </a:rPr>
                <a:t>Sprint</a:t>
              </a:r>
              <a:endParaRPr sz="25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11062488" y="6491425"/>
              <a:ext cx="4728000" cy="1846500"/>
            </a:xfrm>
            <a:prstGeom prst="curvedDown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 rot="10800000">
              <a:off x="10805113" y="8413175"/>
              <a:ext cx="4728000" cy="1846500"/>
            </a:xfrm>
            <a:prstGeom prst="curvedDown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12348325" y="6014875"/>
              <a:ext cx="1885500" cy="1124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latin typeface="Montserrat"/>
                  <a:ea typeface="Montserrat"/>
                  <a:cs typeface="Montserrat"/>
                  <a:sym typeface="Montserrat"/>
                </a:rPr>
                <a:t>Daily Scrum</a:t>
              </a:r>
              <a:endParaRPr sz="25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98" name="Google Shape;398;p37"/>
          <p:cNvSpPr/>
          <p:nvPr/>
        </p:nvSpPr>
        <p:spPr>
          <a:xfrm rot="2700255">
            <a:off x="7440000" y="7104734"/>
            <a:ext cx="2857631" cy="65803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11763050" y="8955825"/>
            <a:ext cx="900900" cy="657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17611850" y="8955825"/>
            <a:ext cx="900900" cy="6576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05" name="Google Shape;405;p38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910978" y="-3131423"/>
            <a:ext cx="27384332" cy="199788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e_wild_code_school.png" id="406" name="Google Shape;40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8"/>
          <p:cNvSpPr txBox="1"/>
          <p:nvPr/>
        </p:nvSpPr>
        <p:spPr>
          <a:xfrm>
            <a:off x="3496200" y="6206700"/>
            <a:ext cx="17391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10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8" name="Google Shape;408;p38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09" name="Google Shape;409;p38"/>
          <p:cNvSpPr/>
          <p:nvPr/>
        </p:nvSpPr>
        <p:spPr>
          <a:xfrm>
            <a:off x="20134180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0" name="Google Shape;410;p38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1" name="Google Shape;411;p38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2" name="Google Shape;412;p38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3" name="Google Shape;413;p38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18" name="Google Shape;41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39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20" name="Google Shape;420;p39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1" name="Google Shape;421;p39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Les projets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22" name="Google Shape;422;p39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On essaye 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3" name="Google Shape;423;p39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Plusieurs projets en équipe durant la formation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Objectif : appliquer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Scrum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Quelques particularités :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Sprints courts (1 semaine en général)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Rôles tournants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Changement de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Product Owner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et de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Scrum Master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à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chaque sprint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4" name="Google Shape;424;p39"/>
          <p:cNvSpPr/>
          <p:nvPr/>
        </p:nvSpPr>
        <p:spPr>
          <a:xfrm>
            <a:off x="20134180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5" name="Google Shape;425;p39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6" name="Google Shape;426;p39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7" name="Google Shape;427;p39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8" name="Google Shape;428;p39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33" name="Google Shape;43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4" name="Google Shape;434;p40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35" name="Google Shape;435;p40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6" name="Google Shape;436;p40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Journal de formation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37" name="Google Shape;437;p40"/>
          <p:cNvSpPr txBox="1"/>
          <p:nvPr/>
        </p:nvSpPr>
        <p:spPr>
          <a:xfrm>
            <a:off x="949225" y="4632400"/>
            <a:ext cx="3506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Le product backlog de ta formation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8" name="Google Shape;438;p40"/>
          <p:cNvSpPr txBox="1"/>
          <p:nvPr/>
        </p:nvSpPr>
        <p:spPr>
          <a:xfrm>
            <a:off x="5179050" y="3760350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Idée général : Projet individuel de formation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Objectif global : devenir un professionnel de choc !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Chaque semaine : ajouter les notions abordées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Lors des bilans : noter les notions acquises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Si besoin : prioriser les notions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9" name="Google Shape;439;p40"/>
          <p:cNvSpPr/>
          <p:nvPr/>
        </p:nvSpPr>
        <p:spPr>
          <a:xfrm>
            <a:off x="20134180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" name="Google Shape;440;p40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1" name="Google Shape;441;p40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2" name="Google Shape;442;p40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3" name="Google Shape;443;p40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48" name="Google Shape;44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9" name="Google Shape;449;p41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50" name="Google Shape;450;p41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1" name="Google Shape;451;p41"/>
          <p:cNvSpPr txBox="1"/>
          <p:nvPr/>
        </p:nvSpPr>
        <p:spPr>
          <a:xfrm>
            <a:off x="5179050" y="3760350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Formateur : Présentation des notions de la semaine.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Pour chacun·e :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Ajout à son journal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Planification de la semaine (ajout d'une feuille au journal)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Point d'effort et graphe d'avancement (éventuellement)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Chacun présente au groupe son programme personnel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2" name="Google Shape;452;p41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Début de semaine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3" name="Google Shape;453;p41"/>
          <p:cNvSpPr txBox="1"/>
          <p:nvPr/>
        </p:nvSpPr>
        <p:spPr>
          <a:xfrm>
            <a:off x="949225" y="4632400"/>
            <a:ext cx="3506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Planification de la semaine (Sprint planning)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4" name="Google Shape;454;p41"/>
          <p:cNvSpPr/>
          <p:nvPr/>
        </p:nvSpPr>
        <p:spPr>
          <a:xfrm>
            <a:off x="20134180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5" name="Google Shape;455;p41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56" name="Google Shape;456;p41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57" name="Google Shape;457;p41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58" name="Google Shape;458;p41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63" name="Google Shape;46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Google Shape;464;p42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65" name="Google Shape;465;p4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6" name="Google Shape;466;p42"/>
          <p:cNvSpPr txBox="1"/>
          <p:nvPr/>
        </p:nvSpPr>
        <p:spPr>
          <a:xfrm>
            <a:off x="5179050" y="3760350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Pour chacun·e : retour sur la planification de la semaine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Noter les progrès (notions nouvellement acquises)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Notions non encore maîtrisées à re-planifier ultérieurement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Présentation des difficultés rencontrées, des points de blocages, des pistes envisagées pour y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remédier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Auto-évaluation - en cas de difficulté:  échange avec le formateur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Le bilan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8" name="Google Shape;468;p42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Fin de semaine : la revue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20134180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1" name="Google Shape;471;p42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2" name="Google Shape;472;p42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3" name="Google Shape;473;p42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78" name="Google Shape;47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9" name="Google Shape;479;p43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80" name="Google Shape;480;p43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1" name="Google Shape;481;p43"/>
          <p:cNvSpPr txBox="1"/>
          <p:nvPr/>
        </p:nvSpPr>
        <p:spPr>
          <a:xfrm>
            <a:off x="5179050" y="3760350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Début de chaque journée : Tour de table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Chacun énonce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Ses réussites de la veille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Les points de blocage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Son plan pour la journée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Objectifs : information et favoriser l'entraide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Pour un maximum d'efficacité : Soyez synthétique et précis !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2" name="Google Shape;482;p43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Le daily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83" name="Google Shape;483;p43"/>
          <p:cNvSpPr txBox="1"/>
          <p:nvPr/>
        </p:nvSpPr>
        <p:spPr>
          <a:xfrm>
            <a:off x="949225" y="4632400"/>
            <a:ext cx="3506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Tous les jours : daily meeting/scrum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4" name="Google Shape;484;p43"/>
          <p:cNvSpPr/>
          <p:nvPr/>
        </p:nvSpPr>
        <p:spPr>
          <a:xfrm>
            <a:off x="20134180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5" name="Google Shape;485;p43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6" name="Google Shape;486;p43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7" name="Google Shape;487;p43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8" name="Google Shape;488;p43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93" name="Google Shape;49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4" name="Google Shape;494;p44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95" name="Google Shape;495;p4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6" name="Google Shape;496;p44"/>
          <p:cNvSpPr txBox="1"/>
          <p:nvPr/>
        </p:nvSpPr>
        <p:spPr>
          <a:xfrm>
            <a:off x="5179050" y="3760350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Fin de semaine : Retrospective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Animée par le formateur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Ce qui a été efficace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Pistes d'amélioration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7" name="Google Shape;497;p44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La retrospective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98" name="Google Shape;498;p44"/>
          <p:cNvSpPr txBox="1"/>
          <p:nvPr/>
        </p:nvSpPr>
        <p:spPr>
          <a:xfrm>
            <a:off x="949225" y="4632400"/>
            <a:ext cx="35064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Pour une amélioration continue de la formation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9" name="Google Shape;499;p44"/>
          <p:cNvSpPr/>
          <p:nvPr/>
        </p:nvSpPr>
        <p:spPr>
          <a:xfrm>
            <a:off x="20134180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0" name="Google Shape;500;p44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1" name="Google Shape;501;p44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2" name="Google Shape;502;p44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3" name="Google Shape;503;p44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5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Le manifest Agile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Méthode agile sur WikipediA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Scrum sur WikipediA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Scrum Guides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Scrum.org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Et notamment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What is Scrum ?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 guide en français :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9"/>
              </a:rPr>
              <a:t>The scrum primer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cone_wild_code_school.png" id="509" name="Google Shape;509;p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0" name="Google Shape;510;p45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511" name="Google Shape;511;p4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12" name="Google Shape;512;p45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Les sources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13" name="Google Shape;513;p45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Pour approfondir le sujet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4" name="Google Shape;514;p45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06" name="Google Shape;106;p19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910978" y="-3131423"/>
            <a:ext cx="27384332" cy="199788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e_wild_code_school.png"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496200" y="6206700"/>
            <a:ext cx="17391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10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p19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11" name="Google Shape;111;p19"/>
          <p:cNvSpPr/>
          <p:nvPr/>
        </p:nvSpPr>
        <p:spPr>
          <a:xfrm>
            <a:off x="6994780" y="938991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519" name="Google Shape;51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2" cy="800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0" name="Google Shape;520;p46"/>
          <p:cNvCxnSpPr/>
          <p:nvPr/>
        </p:nvCxnSpPr>
        <p:spPr>
          <a:xfrm>
            <a:off x="3728230" y="5315401"/>
            <a:ext cx="2423059" cy="1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6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21" name="Google Shape;521;p46"/>
          <p:cNvSpPr txBox="1"/>
          <p:nvPr/>
        </p:nvSpPr>
        <p:spPr>
          <a:xfrm>
            <a:off x="3756196" y="4208112"/>
            <a:ext cx="45927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i="0" lang="en-US" sz="5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MERCI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2" name="Google Shape;522;p46"/>
          <p:cNvSpPr txBox="1"/>
          <p:nvPr/>
        </p:nvSpPr>
        <p:spPr>
          <a:xfrm>
            <a:off x="3738328" y="6237949"/>
            <a:ext cx="68430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Des questions ?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Des remarques ?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23" name="Google Shape;523;p46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pic>
        <p:nvPicPr>
          <p:cNvPr descr="logo_wild_code_school (2).png" id="524" name="Google Shape;52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28729" y="5821676"/>
            <a:ext cx="7674855" cy="245814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6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121" name="Google Shape;121;p20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2" name="Google Shape;122;p20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Le contexte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949225" y="4632400"/>
            <a:ext cx="3506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Méthodologie du développement logiciel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Méthodes de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génie logiciel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plus anciennes comme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Modèle en cascade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Cycle en V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ans les années 2000 :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Apparition de nouvelles approches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Scrum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Extreme programming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9"/>
              </a:rPr>
              <a:t>RAD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10"/>
              </a:rPr>
              <a:t>Crystal clear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Émergence  et regroupement de bonnes pratiques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11"/>
              </a:rPr>
              <a:t>Manifeste pour le développement Agile de logiciels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(2001)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6994780" y="938991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1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7" name="Google Shape;137;p21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Les objectifs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Les enjeux du génie logiciel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Quelle organisation pour la réussite des projets ?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Les étapes et leur séquencement :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Cycle de vie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Les rôles et compétences nécessaires : Organisation d'équipe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Les éléments à produire :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Livrables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Critères de réussite et contraintes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6994780" y="938991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2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151" name="Google Shape;151;p2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2" name="Google Shape;152;p22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Le manifeste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949225" y="4632400"/>
            <a:ext cx="35064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Résoudre les écueils des approches classiques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Proxima Nova"/>
                <a:ea typeface="Proxima Nova"/>
                <a:cs typeface="Proxima Nova"/>
                <a:sym typeface="Proxima Nova"/>
              </a:rPr>
              <a:t> Nous découvrons comment mieux développer des logiciels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Proxima Nova"/>
                <a:ea typeface="Proxima Nova"/>
                <a:cs typeface="Proxima Nova"/>
                <a:sym typeface="Proxima Nova"/>
              </a:rPr>
              <a:t>par la pratique et en aidant les autres à le faire.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Proxima Nova"/>
                <a:ea typeface="Proxima Nova"/>
                <a:cs typeface="Proxima Nova"/>
                <a:sym typeface="Proxima Nova"/>
              </a:rPr>
              <a:t>Ces expériences nous ont amenés à valoriser :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Les individus et leurs interactions</a:t>
            </a:r>
            <a:r>
              <a:rPr lang="en-US" sz="4000">
                <a:latin typeface="Proxima Nova"/>
                <a:ea typeface="Proxima Nova"/>
                <a:cs typeface="Proxima Nova"/>
                <a:sym typeface="Proxima Nova"/>
              </a:rPr>
              <a:t> plus que les processus et les outils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Des logiciels opérationnels</a:t>
            </a:r>
            <a:r>
              <a:rPr lang="en-US" sz="4000">
                <a:latin typeface="Proxima Nova"/>
                <a:ea typeface="Proxima Nova"/>
                <a:cs typeface="Proxima Nova"/>
                <a:sym typeface="Proxima Nova"/>
              </a:rPr>
              <a:t> plus qu’une documentation exhaustive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La collaboration avec les clients</a:t>
            </a:r>
            <a:r>
              <a:rPr lang="en-US" sz="4000">
                <a:latin typeface="Proxima Nova"/>
                <a:ea typeface="Proxima Nova"/>
                <a:cs typeface="Proxima Nova"/>
                <a:sym typeface="Proxima Nova"/>
              </a:rPr>
              <a:t> plus que la négociation contractuelle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L’adaptation au changement</a:t>
            </a:r>
            <a:r>
              <a:rPr lang="en-US" sz="4000">
                <a:latin typeface="Proxima Nova"/>
                <a:ea typeface="Proxima Nova"/>
                <a:cs typeface="Proxima Nova"/>
                <a:sym typeface="Proxima Nova"/>
              </a:rPr>
              <a:t> plus que le suivi d’un plan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Proxima Nova"/>
                <a:ea typeface="Proxima Nova"/>
                <a:cs typeface="Proxima Nova"/>
                <a:sym typeface="Proxima Nova"/>
              </a:rPr>
              <a:t>Nous reconnaissons la valeur des seconds éléments,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Proxima Nova"/>
                <a:ea typeface="Proxima Nova"/>
                <a:cs typeface="Proxima Nova"/>
                <a:sym typeface="Proxima Nova"/>
              </a:rPr>
              <a:t>mais privilégions les premiers.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6994780" y="938991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64" name="Google Shape;164;p23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910978" y="-3131423"/>
            <a:ext cx="27384332" cy="199788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e_wild_code_school.png" id="165" name="Google Shape;1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3496200" y="6206700"/>
            <a:ext cx="17391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10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8" name="Google Shape;168;p23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69" name="Google Shape;169;p23"/>
          <p:cNvSpPr/>
          <p:nvPr/>
        </p:nvSpPr>
        <p:spPr>
          <a:xfrm>
            <a:off x="13385905" y="93897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77" name="Google Shape;1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4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179" name="Google Shape;179;p2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0" name="Google Shape;180;p24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Définition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C'est quoi Scrum 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Cadre de développement de produits complexes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attribué à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Ken Schwaber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Mike Beedle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et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Jeff Sutherland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Relève de pratiques agiles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Itératif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constitué de cycles répétitifs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Objectif général : livrer à chaque itération le produit (démarche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incrémentale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ayant la plus forte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valeur pour le client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Métaphore rugby (scrum : mélée)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13385905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5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194" name="Google Shape;194;p2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5" name="Google Shape;195;p25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Les piliers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Fondations de scrum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Démarche empirique fondée sur 3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piliers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Transparence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L'avancement du projet est compréhensible par tous les acteurs liés au produit (équipe et client)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Inspection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Les livrables (artefacts) sont régulièrement examinés pour détecter les déviations indésirables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Adaptation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Ajustement au plus vite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Rendu possible par l'auto-organisation de l'équipe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13385905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5626575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méthodes agiles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1201770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Scrum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184088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Pendant la formation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