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Varela Round"/>
      <p:regular r:id="rId56"/>
    </p:embeddedFont>
    <p:embeddedFont>
      <p:font typeface="Raleway Light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regular.fntdata"/><Relationship Id="rId47" Type="http://schemas.openxmlformats.org/officeDocument/2006/relationships/slide" Target="slides/slide43.xml"/><Relationship Id="rId49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alewayLight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7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6.xml"/><Relationship Id="rId54" Type="http://schemas.openxmlformats.org/officeDocument/2006/relationships/font" Target="fonts/Roboto-italic.fntdata"/><Relationship Id="rId13" Type="http://schemas.openxmlformats.org/officeDocument/2006/relationships/slide" Target="slides/slide9.xml"/><Relationship Id="rId57" Type="http://schemas.openxmlformats.org/officeDocument/2006/relationships/font" Target="fonts/RalewayLight-regular.fntdata"/><Relationship Id="rId12" Type="http://schemas.openxmlformats.org/officeDocument/2006/relationships/slide" Target="slides/slide8.xml"/><Relationship Id="rId56" Type="http://schemas.openxmlformats.org/officeDocument/2006/relationships/font" Target="fonts/VarelaRound-regular.fntdata"/><Relationship Id="rId15" Type="http://schemas.openxmlformats.org/officeDocument/2006/relationships/slide" Target="slides/slide11.xml"/><Relationship Id="rId59" Type="http://schemas.openxmlformats.org/officeDocument/2006/relationships/font" Target="fonts/RalewayLight-italic.fntdata"/><Relationship Id="rId14" Type="http://schemas.openxmlformats.org/officeDocument/2006/relationships/slide" Target="slides/slide10.xml"/><Relationship Id="rId58" Type="http://schemas.openxmlformats.org/officeDocument/2006/relationships/font" Target="fonts/RalewayLigh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bb720886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bb720886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f66b9a1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f66b9a1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f66b9a1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f66b9a1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3878d6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3878d6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ecc5f31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ecc5f31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f66b9a1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f66b9a1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f66b9a1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f66b9a1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f66b9a19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f66b9a1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f66b9a19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ff66b9a19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5e9a8b7c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5e9a8b7c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5e9a8b7c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5e9a8b7c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e9a8b7c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e9a8b7c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e9a8b7c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5e9a8b7c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5e9a8b7c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5e9a8b7c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e9a8b7c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e9a8b7c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613e5d4d8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613e5d4d8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5e9a8b7c4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5e9a8b7c4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5e9a8b7c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5e9a8b7c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5e9a8b7c4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5e9a8b7c4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3a7117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3a7117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b5f3fa7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b5f3fa7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18fbc2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218fbc2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613e5d4d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613e5d4d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613e5d4d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613e5d4d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613e5d4d8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613e5d4d8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613e5d4d8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613e5d4d8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613e5d4d8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613e5d4d8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613e5d4d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613e5d4d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613e5d4d8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613e5d4d8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613e5d4d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613e5d4d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dcd4fef4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dcd4fef4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ac9017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ac9017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dcd4fef4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dcd4fef4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dcd4fef49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dcd4fef49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dcd4fef4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dcd4fef4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d88eb23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d88eb23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bb72088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bb72088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Illustration non contractuelle de coûts linéaires et non linéaires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bb720886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bb720886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bb72088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bb72088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r.wikipedia.org/wiki/Fonction_OU_exclusif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13.xml"/><Relationship Id="rId5" Type="http://schemas.openxmlformats.org/officeDocument/2006/relationships/slide" Target="/ppt/slides/slide29.xml"/><Relationship Id="rId6" Type="http://schemas.openxmlformats.org/officeDocument/2006/relationships/slide" Target="/ppt/slides/slide39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fr.wikipedia.org/wiki/Serveur_de_stockage_en_r%C3%A9seau" TargetMode="External"/><Relationship Id="rId4" Type="http://schemas.openxmlformats.org/officeDocument/2006/relationships/hyperlink" Target="https://fr.wikipedia.org/wiki/Network_File_System" TargetMode="External"/><Relationship Id="rId5" Type="http://schemas.openxmlformats.org/officeDocument/2006/relationships/hyperlink" Target="https://fr.wikipedia.org/wiki/Server_Message_Block" TargetMode="External"/><Relationship Id="rId6" Type="http://schemas.openxmlformats.org/officeDocument/2006/relationships/hyperlink" Target="https://fr.wikipedia.org/wiki/File_Transfer_Protocol" TargetMode="External"/><Relationship Id="rId7" Type="http://schemas.openxmlformats.org/officeDocument/2006/relationships/hyperlink" Target="https://fr.wikipedia.org/wiki/SSH_File_Transfer_Protoco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fr.wikipedia.org/wiki/R%C3%A9seau_de_stockage_SAN" TargetMode="External"/><Relationship Id="rId4" Type="http://schemas.openxmlformats.org/officeDocument/2006/relationships/hyperlink" Target="https://fr.wikipedia.org/wiki/Baie_de_stockage" TargetMode="External"/><Relationship Id="rId5" Type="http://schemas.openxmlformats.org/officeDocument/2006/relationships/hyperlink" Target="https://fr.wikipedia.org/wiki/Fibre_Channel" TargetMode="External"/><Relationship Id="rId6" Type="http://schemas.openxmlformats.org/officeDocument/2006/relationships/hyperlink" Target="https://fr.wikipedia.org/wiki/ISCSI" TargetMode="External"/><Relationship Id="rId7" Type="http://schemas.openxmlformats.org/officeDocument/2006/relationships/hyperlink" Target="https://fr.wikipedia.org/wiki/Fibre_Channel_over_Ethernet" TargetMode="External"/><Relationship Id="rId8" Type="http://schemas.openxmlformats.org/officeDocument/2006/relationships/image" Target="../media/image5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fr.wikipedia.org/wiki/ZFS" TargetMode="External"/><Relationship Id="rId4" Type="http://schemas.openxmlformats.org/officeDocument/2006/relationships/hyperlink" Target="https://fr.wikipedia.org/wiki/Btrf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 avancé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835550" y="3416650"/>
            <a:ext cx="5472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RAID / LVM</a:t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Limiter les </a:t>
            </a:r>
            <a:r>
              <a:rPr lang="fr"/>
              <a:t>dégâts</a:t>
            </a:r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28" name="Google Shape;228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Cloisonner</a:t>
            </a:r>
            <a:endParaRPr sz="3700"/>
          </a:p>
        </p:txBody>
      </p:sp>
      <p:sp>
        <p:nvSpPr>
          <p:cNvPr id="229" name="Google Shape;229;p3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Quelques constats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système de fichier est un espace partagé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Contrôle applicatif de la volumétrie rare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En général stockage plein =&gt; système/application plante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Une solution classique :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espaces de stockages différents et étanches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cas de débordement =&gt; seul le composant qui déborde est impacté</a:t>
            </a:r>
            <a:endParaRPr sz="2000"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 découpage ?</a:t>
            </a:r>
            <a:endParaRPr/>
          </a:p>
        </p:txBody>
      </p:sp>
      <p:sp>
        <p:nvSpPr>
          <p:cNvPr id="236" name="Google Shape;236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37" name="Google Shape;237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Dimensionner le stockage</a:t>
            </a:r>
            <a:endParaRPr sz="3700"/>
          </a:p>
        </p:txBody>
      </p:sp>
      <p:sp>
        <p:nvSpPr>
          <p:cNvPr id="238" name="Google Shape;238;p3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Isoler les répertoires à forte variation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Quelques exemples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logs (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/var/log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bases de données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fichiers utilisateurs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espaces de swap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répertoires temporaires (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/tmp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…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Fixer un volume maximum à l'installation</a:t>
            </a:r>
            <a:endParaRPr sz="2000"/>
          </a:p>
        </p:txBody>
      </p:sp>
      <p:sp>
        <p:nvSpPr>
          <p:cNvPr id="239" name="Google Shape;23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Conséquence : nouveaux problèmes</a:t>
            </a:r>
            <a:endParaRPr/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46" name="Google Shape;246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limites</a:t>
            </a:r>
            <a:endParaRPr sz="3700"/>
          </a:p>
        </p:txBody>
      </p:sp>
      <p:sp>
        <p:nvSpPr>
          <p:cNvPr id="247" name="Google Shape;247;p3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Nombre de partitions limité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Taille limitée par la taille max des disques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Évolution après l'installation limitée et risquée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8" name="Google Shape;248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le RAID</a:t>
            </a:r>
            <a:endParaRPr/>
          </a:p>
        </p:txBody>
      </p:sp>
      <p:sp>
        <p:nvSpPr>
          <p:cNvPr id="260" name="Google Shape;260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261" name="Google Shape;261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</a:t>
            </a:r>
            <a:endParaRPr sz="3700"/>
          </a:p>
        </p:txBody>
      </p:sp>
      <p:sp>
        <p:nvSpPr>
          <p:cNvPr id="262" name="Google Shape;262;p3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/>
              <a:t>Redundant Array of Independent/Inexpensive Disks</a:t>
            </a:r>
            <a:endParaRPr i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Technique de </a:t>
            </a:r>
            <a:r>
              <a:rPr b="1" lang="fr" sz="2000"/>
              <a:t>virtualisation</a:t>
            </a:r>
            <a:r>
              <a:rPr lang="fr" sz="2000"/>
              <a:t> du </a:t>
            </a:r>
            <a:r>
              <a:rPr b="1" lang="fr" sz="2000"/>
              <a:t>stockage</a:t>
            </a:r>
            <a:r>
              <a:rPr lang="fr" sz="2000"/>
              <a:t> ayant pour </a:t>
            </a:r>
            <a:r>
              <a:rPr b="1" lang="fr" sz="2000"/>
              <a:t>objectifs</a:t>
            </a:r>
            <a:r>
              <a:rPr lang="fr" sz="2000"/>
              <a:t>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Agrandir la </a:t>
            </a:r>
            <a:r>
              <a:rPr b="1" lang="fr" sz="2000"/>
              <a:t>taille</a:t>
            </a:r>
            <a:r>
              <a:rPr lang="fr" sz="2000"/>
              <a:t> maximum disponible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Améliorer les </a:t>
            </a:r>
            <a:r>
              <a:rPr b="1" lang="fr" sz="2000"/>
              <a:t>performances</a:t>
            </a:r>
            <a:r>
              <a:rPr lang="fr" sz="2000"/>
              <a:t> (débit)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Améliorer la </a:t>
            </a:r>
            <a:r>
              <a:rPr b="1" lang="fr" sz="2000"/>
              <a:t>fiabilité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Sans avoir à recourir à de meilleurs disques qui peuvent être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Plus/trop chers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Indisponibles</a:t>
            </a:r>
            <a:endParaRPr sz="2000"/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résumé</a:t>
            </a:r>
            <a:endParaRPr/>
          </a:p>
        </p:txBody>
      </p:sp>
      <p:sp>
        <p:nvSpPr>
          <p:cNvPr id="269" name="Google Shape;269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270" name="Google Shape;270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Idée générale</a:t>
            </a:r>
            <a:endParaRPr sz="3700"/>
          </a:p>
        </p:txBody>
      </p:sp>
      <p:sp>
        <p:nvSpPr>
          <p:cNvPr id="271" name="Google Shape;271;p4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1987 - Université de Berkeley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Opposition au SLED (</a:t>
            </a:r>
            <a:r>
              <a:rPr i="1" lang="fr" sz="2000"/>
              <a:t>Single Large Expensive Disk</a:t>
            </a:r>
            <a:r>
              <a:rPr lang="fr" sz="2000"/>
              <a:t>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Construire un volume/</a:t>
            </a:r>
            <a:r>
              <a:rPr lang="fr" sz="2000"/>
              <a:t>grappe</a:t>
            </a:r>
            <a:r>
              <a:rPr lang="fr" sz="2000"/>
              <a:t>/cluster</a:t>
            </a:r>
            <a:r>
              <a:rPr lang="fr" sz="2000"/>
              <a:t> RAID (</a:t>
            </a:r>
            <a:r>
              <a:rPr i="1" lang="fr" sz="2000"/>
              <a:t>array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Espace de stockage similaire à un disque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À l'aide de plusieurs disques physiques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Selon un niveau déterminant les propriétés de la grappe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Concept général disposant de nombreuses implémentations différentes</a:t>
            </a:r>
            <a:endParaRPr sz="2000"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types de RAID</a:t>
            </a:r>
            <a:endParaRPr/>
          </a:p>
        </p:txBody>
      </p:sp>
      <p:sp>
        <p:nvSpPr>
          <p:cNvPr id="278" name="Google Shape;278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279" name="Google Shape;279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implémentations</a:t>
            </a:r>
            <a:endParaRPr sz="3700"/>
          </a:p>
        </p:txBody>
      </p:sp>
      <p:sp>
        <p:nvSpPr>
          <p:cNvPr id="280" name="Google Shape;280;p4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RAID matériel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Contrôleur disque (carte) installé sur un serveur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RAID logiciel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Programme du/sur le système d'exploitation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RAID hybride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Contrôleur physique nécessitant un logiciel</a:t>
            </a:r>
            <a:endParaRPr sz="2000"/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types de RAID</a:t>
            </a:r>
            <a:endParaRPr/>
          </a:p>
        </p:txBody>
      </p:sp>
      <p:sp>
        <p:nvSpPr>
          <p:cNvPr id="287" name="Google Shape;287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288" name="Google Shape;288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 matériel</a:t>
            </a:r>
            <a:endParaRPr sz="3700"/>
          </a:p>
        </p:txBody>
      </p:sp>
      <p:sp>
        <p:nvSpPr>
          <p:cNvPr id="289" name="Google Shape;289;p4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Opérations effectuées directement au niveau du matériel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excellente performance &amp; pas de consommation CPU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Transparent pour le système d'exploitation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boot sur la grappe RAID possible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Implémentations propriétaires - Spécifiques à chaque </a:t>
            </a:r>
            <a:r>
              <a:rPr lang="fr" sz="2000"/>
              <a:t>fabricant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en général incompatible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Configuration au boot (BIOS) et/ou via un logiciel à ajouter à l'OS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Souvent assez </a:t>
            </a:r>
            <a:r>
              <a:rPr lang="fr" sz="2000"/>
              <a:t>coûteux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Courant sur les serveurs d'entreprise</a:t>
            </a:r>
            <a:endParaRPr sz="2000"/>
          </a:p>
        </p:txBody>
      </p:sp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types de RAID</a:t>
            </a:r>
            <a:endParaRPr/>
          </a:p>
        </p:txBody>
      </p:sp>
      <p:sp>
        <p:nvSpPr>
          <p:cNvPr id="296" name="Google Shape;296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297" name="Google Shape;297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 logiciel</a:t>
            </a:r>
            <a:endParaRPr sz="3700"/>
          </a:p>
        </p:txBody>
      </p:sp>
      <p:sp>
        <p:nvSpPr>
          <p:cNvPr id="298" name="Google Shape;298;p4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F</a:t>
            </a:r>
            <a:r>
              <a:rPr lang="fr" sz="2000"/>
              <a:t>onctionnalité du système d'exploitation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Assez souple d'utilisation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Standard et compatible (pour le même système)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boot sur la grappe RAID compliqué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Consomme du CPU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Disponible sur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Linux - outil mdadm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Windows</a:t>
            </a:r>
            <a:endParaRPr sz="2000"/>
          </a:p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types de RAID</a:t>
            </a:r>
            <a:endParaRPr/>
          </a:p>
        </p:txBody>
      </p:sp>
      <p:sp>
        <p:nvSpPr>
          <p:cNvPr id="305" name="Google Shape;305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306" name="Google Shape;306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 hybride</a:t>
            </a:r>
            <a:endParaRPr sz="3700"/>
          </a:p>
        </p:txBody>
      </p:sp>
      <p:sp>
        <p:nvSpPr>
          <p:cNvPr id="307" name="Google Shape;307;p4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Avantage : permet de booter le système sur le RAID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le reste, on retrouve plutôt les inconvénients des 2 types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Problème de compatibilité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Consommation CPU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Fonctionnalités souvent limitées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Implémentations par les constructeurs de cartes mères</a:t>
            </a:r>
            <a:endParaRPr sz="2000"/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Quizz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80500" y="1178725"/>
            <a:ext cx="37467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Quelles sont les différentes couches de gestion du stockage depuis la couche physique jusqu'à la couche logique (les fichiers)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5" name="Google Shape;145;p27"/>
          <p:cNvGrpSpPr/>
          <p:nvPr/>
        </p:nvGrpSpPr>
        <p:grpSpPr>
          <a:xfrm>
            <a:off x="5019163" y="1912675"/>
            <a:ext cx="3550625" cy="2215800"/>
            <a:chOff x="5553100" y="2612675"/>
            <a:chExt cx="3550625" cy="2215800"/>
          </a:xfrm>
        </p:grpSpPr>
        <p:sp>
          <p:nvSpPr>
            <p:cNvPr id="146" name="Google Shape;146;p27"/>
            <p:cNvSpPr/>
            <p:nvPr/>
          </p:nvSpPr>
          <p:spPr>
            <a:xfrm>
              <a:off x="5553100" y="4371575"/>
              <a:ext cx="2010600" cy="4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disque 1</a:t>
              </a:r>
              <a:endPara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7845225" y="4371575"/>
              <a:ext cx="1258500" cy="45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disque 2</a:t>
              </a:r>
              <a:endPara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5553100" y="3492125"/>
              <a:ext cx="614400" cy="45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part 1</a:t>
              </a:r>
              <a:endPara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6167500" y="3492125"/>
              <a:ext cx="779700" cy="45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part 2</a:t>
              </a:r>
              <a:endPara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6949250" y="3492125"/>
              <a:ext cx="614400" cy="4569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part 3</a:t>
              </a:r>
              <a:endParaRPr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5553100" y="2612675"/>
              <a:ext cx="614400" cy="4569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FS 1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6167500" y="2612675"/>
              <a:ext cx="779700" cy="4569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FS 2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6949250" y="2612675"/>
              <a:ext cx="614400" cy="4569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FS 3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54" name="Google Shape;154;p27"/>
            <p:cNvCxnSpPr/>
            <p:nvPr/>
          </p:nvCxnSpPr>
          <p:spPr>
            <a:xfrm rot="10800000">
              <a:off x="5553175" y="3948950"/>
              <a:ext cx="7800" cy="43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7"/>
            <p:cNvCxnSpPr/>
            <p:nvPr/>
          </p:nvCxnSpPr>
          <p:spPr>
            <a:xfrm rot="10800000">
              <a:off x="6167500" y="3948950"/>
              <a:ext cx="7800" cy="43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7"/>
            <p:cNvCxnSpPr/>
            <p:nvPr/>
          </p:nvCxnSpPr>
          <p:spPr>
            <a:xfrm rot="10800000">
              <a:off x="6949250" y="3948950"/>
              <a:ext cx="7800" cy="43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27"/>
            <p:cNvCxnSpPr/>
            <p:nvPr/>
          </p:nvCxnSpPr>
          <p:spPr>
            <a:xfrm rot="10800000">
              <a:off x="7555850" y="3948950"/>
              <a:ext cx="7800" cy="43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7"/>
            <p:cNvCxnSpPr/>
            <p:nvPr/>
          </p:nvCxnSpPr>
          <p:spPr>
            <a:xfrm rot="10800000">
              <a:off x="5553175" y="3069575"/>
              <a:ext cx="7800" cy="43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7"/>
            <p:cNvCxnSpPr/>
            <p:nvPr/>
          </p:nvCxnSpPr>
          <p:spPr>
            <a:xfrm rot="10800000">
              <a:off x="6167500" y="3069575"/>
              <a:ext cx="7800" cy="43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7"/>
            <p:cNvCxnSpPr/>
            <p:nvPr/>
          </p:nvCxnSpPr>
          <p:spPr>
            <a:xfrm rot="10800000">
              <a:off x="6949250" y="3069575"/>
              <a:ext cx="7800" cy="43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7"/>
            <p:cNvCxnSpPr/>
            <p:nvPr/>
          </p:nvCxnSpPr>
          <p:spPr>
            <a:xfrm rot="10800000">
              <a:off x="7553725" y="3069575"/>
              <a:ext cx="7800" cy="430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niveaux de RAID</a:t>
            </a:r>
            <a:endParaRPr/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315" name="Google Shape;315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niveaux de RAID</a:t>
            </a:r>
            <a:endParaRPr sz="3700"/>
          </a:p>
        </p:txBody>
      </p:sp>
      <p:sp>
        <p:nvSpPr>
          <p:cNvPr id="316" name="Google Shape;316;p4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existe plusieurs niveau de RAID en fonction des besoins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niveaux peuvent ne pas tous être disponibles sur une implémentation donnée et il existe des variantes et des combinaisons</a:t>
            </a:r>
            <a:endParaRPr sz="2000"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Plein de place</a:t>
            </a:r>
            <a:endParaRPr/>
          </a:p>
        </p:txBody>
      </p:sp>
      <p:sp>
        <p:nvSpPr>
          <p:cNvPr id="323" name="Google Shape;323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324" name="Google Shape;324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JBOD ou NRAID</a:t>
            </a:r>
            <a:endParaRPr sz="3700"/>
          </a:p>
        </p:txBody>
      </p:sp>
      <p:sp>
        <p:nvSpPr>
          <p:cNvPr id="325" name="Google Shape;325;p46"/>
          <p:cNvSpPr txBox="1"/>
          <p:nvPr>
            <p:ph idx="4" type="body"/>
          </p:nvPr>
        </p:nvSpPr>
        <p:spPr>
          <a:xfrm>
            <a:off x="380600" y="1718125"/>
            <a:ext cx="51210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Just a Bunch Of Disks - Non Redundant Array of Inexpensive Disks</a:t>
            </a:r>
            <a:endParaRPr i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 Concaténation d'un ensemble de disques en un seul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Tolérance aux pannes : médiocre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Performances : identiques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Gain en taille</a:t>
            </a:r>
            <a:endParaRPr sz="1800"/>
          </a:p>
        </p:txBody>
      </p:sp>
      <p:sp>
        <p:nvSpPr>
          <p:cNvPr id="326" name="Google Shape;32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7" name="Google Shape;327;p46"/>
          <p:cNvSpPr/>
          <p:nvPr/>
        </p:nvSpPr>
        <p:spPr>
          <a:xfrm>
            <a:off x="5813375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Disk1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8" name="Google Shape;328;p46"/>
          <p:cNvSpPr/>
          <p:nvPr/>
        </p:nvSpPr>
        <p:spPr>
          <a:xfrm>
            <a:off x="6543275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 2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9" name="Google Shape;329;p46"/>
          <p:cNvSpPr/>
          <p:nvPr/>
        </p:nvSpPr>
        <p:spPr>
          <a:xfrm>
            <a:off x="7273175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 3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0" name="Google Shape;330;p46"/>
          <p:cNvSpPr/>
          <p:nvPr/>
        </p:nvSpPr>
        <p:spPr>
          <a:xfrm>
            <a:off x="6520175" y="1718125"/>
            <a:ext cx="654600" cy="720000"/>
          </a:xfrm>
          <a:prstGeom prst="foldedCorner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Data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31" name="Google Shape;331;p46"/>
          <p:cNvCxnSpPr/>
          <p:nvPr/>
        </p:nvCxnSpPr>
        <p:spPr>
          <a:xfrm flipH="1" rot="10800000">
            <a:off x="8030950" y="4273325"/>
            <a:ext cx="361800" cy="7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6"/>
          <p:cNvCxnSpPr>
            <a:stCxn id="330" idx="2"/>
            <a:endCxn id="327" idx="1"/>
          </p:cNvCxnSpPr>
          <p:nvPr/>
        </p:nvCxnSpPr>
        <p:spPr>
          <a:xfrm flipH="1">
            <a:off x="6117575" y="2438125"/>
            <a:ext cx="729900" cy="14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6"/>
          <p:cNvCxnSpPr>
            <a:stCxn id="330" idx="2"/>
            <a:endCxn id="328" idx="1"/>
          </p:cNvCxnSpPr>
          <p:nvPr/>
        </p:nvCxnSpPr>
        <p:spPr>
          <a:xfrm>
            <a:off x="6847475" y="2438125"/>
            <a:ext cx="0" cy="14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46"/>
          <p:cNvCxnSpPr>
            <a:stCxn id="330" idx="2"/>
            <a:endCxn id="329" idx="1"/>
          </p:cNvCxnSpPr>
          <p:nvPr/>
        </p:nvCxnSpPr>
        <p:spPr>
          <a:xfrm>
            <a:off x="6847475" y="2438125"/>
            <a:ext cx="729900" cy="140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6"/>
          <p:cNvSpPr txBox="1"/>
          <p:nvPr/>
        </p:nvSpPr>
        <p:spPr>
          <a:xfrm>
            <a:off x="6421775" y="3287825"/>
            <a:ext cx="3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or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6974550" y="3287825"/>
            <a:ext cx="3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or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la perf !</a:t>
            </a:r>
            <a:endParaRPr/>
          </a:p>
        </p:txBody>
      </p:sp>
      <p:sp>
        <p:nvSpPr>
          <p:cNvPr id="342" name="Google Shape;342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343" name="Google Shape;343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 0</a:t>
            </a:r>
            <a:endParaRPr sz="3700"/>
          </a:p>
        </p:txBody>
      </p:sp>
      <p:sp>
        <p:nvSpPr>
          <p:cNvPr id="344" name="Google Shape;344;p47"/>
          <p:cNvSpPr txBox="1"/>
          <p:nvPr>
            <p:ph idx="4" type="body"/>
          </p:nvPr>
        </p:nvSpPr>
        <p:spPr>
          <a:xfrm>
            <a:off x="380600" y="1718125"/>
            <a:ext cx="52326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Striping</a:t>
            </a:r>
            <a:r>
              <a:rPr lang="fr" sz="1800"/>
              <a:t> - Entrelaçage par bande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 Données découpées et réparties sur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</a:t>
            </a:r>
            <a:r>
              <a:rPr lang="fr" sz="1800"/>
              <a:t> disques (en général 2)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Capacité totale : </a:t>
            </a:r>
            <a:r>
              <a:rPr lang="fr" sz="1600">
                <a:latin typeface="Varela Round"/>
                <a:ea typeface="Varela Round"/>
                <a:cs typeface="Varela Round"/>
                <a:sym typeface="Varela Round"/>
              </a:rPr>
              <a:t>n ✕</a:t>
            </a:r>
            <a:r>
              <a:rPr lang="fr" sz="1600"/>
              <a:t> capacité du plus petit disque de la grappe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Gain en performance proportionnel au nombre de disques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Gain en taille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Fiabilité mauvaise (inversement proportionnelle au nombre de disques)</a:t>
            </a:r>
            <a:endParaRPr sz="1800"/>
          </a:p>
        </p:txBody>
      </p:sp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6" name="Google Shape;346;p47"/>
          <p:cNvSpPr/>
          <p:nvPr/>
        </p:nvSpPr>
        <p:spPr>
          <a:xfrm>
            <a:off x="5813375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Disk1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7" name="Google Shape;347;p47"/>
          <p:cNvSpPr/>
          <p:nvPr/>
        </p:nvSpPr>
        <p:spPr>
          <a:xfrm>
            <a:off x="7940975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Disk2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8" name="Google Shape;348;p47"/>
          <p:cNvSpPr/>
          <p:nvPr/>
        </p:nvSpPr>
        <p:spPr>
          <a:xfrm>
            <a:off x="6758875" y="1333125"/>
            <a:ext cx="654600" cy="720000"/>
          </a:xfrm>
          <a:prstGeom prst="foldedCorner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Data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49" name="Google Shape;349;p47"/>
          <p:cNvCxnSpPr>
            <a:stCxn id="348" idx="2"/>
            <a:endCxn id="350" idx="3"/>
          </p:cNvCxnSpPr>
          <p:nvPr/>
        </p:nvCxnSpPr>
        <p:spPr>
          <a:xfrm flipH="1">
            <a:off x="6513475" y="2053125"/>
            <a:ext cx="5727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1" name="Google Shape;351;p47"/>
          <p:cNvCxnSpPr>
            <a:stCxn id="350" idx="1"/>
            <a:endCxn id="346" idx="1"/>
          </p:cNvCxnSpPr>
          <p:nvPr/>
        </p:nvCxnSpPr>
        <p:spPr>
          <a:xfrm flipH="1">
            <a:off x="6117636" y="3320525"/>
            <a:ext cx="3957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2" name="Google Shape;352;p47"/>
          <p:cNvGrpSpPr/>
          <p:nvPr/>
        </p:nvGrpSpPr>
        <p:grpSpPr>
          <a:xfrm>
            <a:off x="6041322" y="2835443"/>
            <a:ext cx="944028" cy="485082"/>
            <a:chOff x="6013572" y="2510268"/>
            <a:chExt cx="944028" cy="485082"/>
          </a:xfrm>
        </p:grpSpPr>
        <p:sp>
          <p:nvSpPr>
            <p:cNvPr id="350" name="Google Shape;350;p47"/>
            <p:cNvSpPr/>
            <p:nvPr/>
          </p:nvSpPr>
          <p:spPr>
            <a:xfrm rot="-5400000">
              <a:off x="6243045" y="2280795"/>
              <a:ext cx="485082" cy="944028"/>
            </a:xfrm>
            <a:prstGeom prst="flowChartDocument">
              <a:avLst/>
            </a:prstGeom>
            <a:solidFill>
              <a:srgbClr val="F99797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53" name="Google Shape;353;p47"/>
            <p:cNvSpPr txBox="1"/>
            <p:nvPr/>
          </p:nvSpPr>
          <p:spPr>
            <a:xfrm>
              <a:off x="6050575" y="2552713"/>
              <a:ext cx="7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Part 1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354" name="Google Shape;354;p47"/>
          <p:cNvGrpSpPr/>
          <p:nvPr/>
        </p:nvGrpSpPr>
        <p:grpSpPr>
          <a:xfrm>
            <a:off x="7186997" y="2835443"/>
            <a:ext cx="944028" cy="485082"/>
            <a:chOff x="7159247" y="2510268"/>
            <a:chExt cx="944028" cy="485082"/>
          </a:xfrm>
        </p:grpSpPr>
        <p:sp>
          <p:nvSpPr>
            <p:cNvPr id="355" name="Google Shape;355;p47"/>
            <p:cNvSpPr/>
            <p:nvPr/>
          </p:nvSpPr>
          <p:spPr>
            <a:xfrm rot="5400000">
              <a:off x="7388720" y="2280795"/>
              <a:ext cx="485082" cy="944028"/>
            </a:xfrm>
            <a:prstGeom prst="flowChartDocument">
              <a:avLst/>
            </a:prstGeom>
            <a:solidFill>
              <a:srgbClr val="F99797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56" name="Google Shape;356;p47"/>
            <p:cNvSpPr txBox="1"/>
            <p:nvPr/>
          </p:nvSpPr>
          <p:spPr>
            <a:xfrm>
              <a:off x="7357950" y="2552700"/>
              <a:ext cx="7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Part 2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357" name="Google Shape;357;p47"/>
          <p:cNvCxnSpPr>
            <a:stCxn id="348" idx="2"/>
            <a:endCxn id="355" idx="1"/>
          </p:cNvCxnSpPr>
          <p:nvPr/>
        </p:nvCxnSpPr>
        <p:spPr>
          <a:xfrm>
            <a:off x="7086175" y="2053125"/>
            <a:ext cx="5727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7"/>
          <p:cNvCxnSpPr>
            <a:stCxn id="355" idx="3"/>
            <a:endCxn id="347" idx="1"/>
          </p:cNvCxnSpPr>
          <p:nvPr/>
        </p:nvCxnSpPr>
        <p:spPr>
          <a:xfrm>
            <a:off x="7659011" y="3320525"/>
            <a:ext cx="586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7"/>
          <p:cNvSpPr txBox="1"/>
          <p:nvPr/>
        </p:nvSpPr>
        <p:spPr>
          <a:xfrm>
            <a:off x="6781975" y="2371650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split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max de fiabilité</a:t>
            </a:r>
            <a:endParaRPr/>
          </a:p>
        </p:txBody>
      </p:sp>
      <p:sp>
        <p:nvSpPr>
          <p:cNvPr id="365" name="Google Shape;365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366" name="Google Shape;366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 1</a:t>
            </a:r>
            <a:endParaRPr sz="3700"/>
          </a:p>
        </p:txBody>
      </p:sp>
      <p:sp>
        <p:nvSpPr>
          <p:cNvPr id="367" name="Google Shape;367;p48"/>
          <p:cNvSpPr txBox="1"/>
          <p:nvPr>
            <p:ph idx="4" type="body"/>
          </p:nvPr>
        </p:nvSpPr>
        <p:spPr>
          <a:xfrm>
            <a:off x="380600" y="1718125"/>
            <a:ext cx="52479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Mirroring</a:t>
            </a:r>
            <a:r>
              <a:rPr lang="fr" sz="1800"/>
              <a:t> - Disques </a:t>
            </a:r>
            <a:r>
              <a:rPr lang="fr" sz="1800"/>
              <a:t>miroirs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 Données copiées sur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</a:t>
            </a:r>
            <a:r>
              <a:rPr lang="fr" sz="1800"/>
              <a:t> disques (en général 2)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Capacité totale : capacité du plus petit disque de la grappe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Performances quasi identiques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Taille : </a:t>
            </a:r>
            <a:r>
              <a:rPr i="1" lang="fr" sz="1800"/>
              <a:t>perte</a:t>
            </a:r>
            <a:r>
              <a:rPr lang="fr" sz="1800"/>
              <a:t> de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 - 1</a:t>
            </a:r>
            <a:r>
              <a:rPr lang="fr" sz="1800"/>
              <a:t> disques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Fiabilité excellente : tolère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 - 1 </a:t>
            </a:r>
            <a:r>
              <a:rPr lang="fr" sz="1800"/>
              <a:t>pannes</a:t>
            </a:r>
            <a:endParaRPr sz="1800"/>
          </a:p>
        </p:txBody>
      </p:sp>
      <p:sp>
        <p:nvSpPr>
          <p:cNvPr id="368" name="Google Shape;36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9" name="Google Shape;369;p48"/>
          <p:cNvSpPr/>
          <p:nvPr/>
        </p:nvSpPr>
        <p:spPr>
          <a:xfrm>
            <a:off x="5813375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Disk1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7940975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Disk2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1" name="Google Shape;371;p48"/>
          <p:cNvSpPr/>
          <p:nvPr/>
        </p:nvSpPr>
        <p:spPr>
          <a:xfrm>
            <a:off x="6852825" y="2149300"/>
            <a:ext cx="654600" cy="720000"/>
          </a:xfrm>
          <a:prstGeom prst="foldedCorner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Data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72" name="Google Shape;372;p48"/>
          <p:cNvCxnSpPr>
            <a:stCxn id="371" idx="2"/>
            <a:endCxn id="369" idx="1"/>
          </p:cNvCxnSpPr>
          <p:nvPr/>
        </p:nvCxnSpPr>
        <p:spPr>
          <a:xfrm flipH="1">
            <a:off x="6117525" y="2869300"/>
            <a:ext cx="1062600" cy="9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8"/>
          <p:cNvCxnSpPr>
            <a:stCxn id="371" idx="2"/>
            <a:endCxn id="370" idx="1"/>
          </p:cNvCxnSpPr>
          <p:nvPr/>
        </p:nvCxnSpPr>
        <p:spPr>
          <a:xfrm>
            <a:off x="7180125" y="2869300"/>
            <a:ext cx="1065000" cy="9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8"/>
          <p:cNvSpPr txBox="1"/>
          <p:nvPr/>
        </p:nvSpPr>
        <p:spPr>
          <a:xfrm>
            <a:off x="6675825" y="3359450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duplicate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compromis</a:t>
            </a:r>
            <a:endParaRPr/>
          </a:p>
        </p:txBody>
      </p:sp>
      <p:sp>
        <p:nvSpPr>
          <p:cNvPr id="380" name="Google Shape;380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381" name="Google Shape;381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 4</a:t>
            </a:r>
            <a:endParaRPr sz="3700"/>
          </a:p>
        </p:txBody>
      </p:sp>
      <p:sp>
        <p:nvSpPr>
          <p:cNvPr id="382" name="Google Shape;382;p49"/>
          <p:cNvSpPr txBox="1"/>
          <p:nvPr>
            <p:ph idx="4" type="body"/>
          </p:nvPr>
        </p:nvSpPr>
        <p:spPr>
          <a:xfrm>
            <a:off x="380600" y="1718125"/>
            <a:ext cx="45936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Agrégation par bande avec parité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 </a:t>
            </a:r>
            <a:r>
              <a:rPr i="1" lang="fr" sz="1800"/>
              <a:t>Striping</a:t>
            </a:r>
            <a:r>
              <a:rPr lang="fr" sz="1800"/>
              <a:t> sur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</a:t>
            </a:r>
            <a:r>
              <a:rPr lang="fr" sz="1800"/>
              <a:t> disques +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r>
              <a:rPr lang="fr" sz="1800"/>
              <a:t> disque de parité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XOR</a:t>
            </a:r>
            <a:r>
              <a:rPr lang="fr" sz="1800"/>
              <a:t>)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    3 disques minimum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Capacité totale : </a:t>
            </a:r>
            <a:r>
              <a:rPr lang="fr" sz="1600">
                <a:latin typeface="Varela Round"/>
                <a:ea typeface="Varela Round"/>
                <a:cs typeface="Varela Round"/>
                <a:sym typeface="Varela Round"/>
              </a:rPr>
              <a:t>(</a:t>
            </a:r>
            <a:r>
              <a:rPr lang="fr" sz="1600">
                <a:latin typeface="Varela Round"/>
                <a:ea typeface="Varela Round"/>
                <a:cs typeface="Varela Round"/>
                <a:sym typeface="Varela Round"/>
              </a:rPr>
              <a:t>n - 1) ✕</a:t>
            </a:r>
            <a:r>
              <a:rPr lang="fr" sz="1600"/>
              <a:t> capacité du plus petit disque de la grappe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Gain en performance proportionnel au nombre de disques (moins 1)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Gain en taille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Bonne fiabilité : tolère </a:t>
            </a:r>
            <a:r>
              <a:rPr lang="fr" sz="1600">
                <a:latin typeface="Varela Round"/>
                <a:ea typeface="Varela Round"/>
                <a:cs typeface="Varela Round"/>
                <a:sym typeface="Varela Round"/>
              </a:rPr>
              <a:t>1 </a:t>
            </a:r>
            <a:r>
              <a:rPr lang="fr" sz="1600"/>
              <a:t>panne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Reconstruction coûteuse et/ou longue</a:t>
            </a:r>
            <a:endParaRPr sz="1600"/>
          </a:p>
        </p:txBody>
      </p:sp>
      <p:sp>
        <p:nvSpPr>
          <p:cNvPr id="383" name="Google Shape;38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4" name="Google Shape;384;p49"/>
          <p:cNvSpPr/>
          <p:nvPr/>
        </p:nvSpPr>
        <p:spPr>
          <a:xfrm>
            <a:off x="5456750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Disk1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5" name="Google Shape;385;p49"/>
          <p:cNvSpPr/>
          <p:nvPr/>
        </p:nvSpPr>
        <p:spPr>
          <a:xfrm>
            <a:off x="6793881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Disk2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6" name="Google Shape;386;p49"/>
          <p:cNvSpPr/>
          <p:nvPr/>
        </p:nvSpPr>
        <p:spPr>
          <a:xfrm>
            <a:off x="6758875" y="1333125"/>
            <a:ext cx="654600" cy="720000"/>
          </a:xfrm>
          <a:prstGeom prst="foldedCorner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Data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87" name="Google Shape;387;p49"/>
          <p:cNvCxnSpPr>
            <a:stCxn id="386" idx="2"/>
            <a:endCxn id="388" idx="3"/>
          </p:cNvCxnSpPr>
          <p:nvPr/>
        </p:nvCxnSpPr>
        <p:spPr>
          <a:xfrm flipH="1">
            <a:off x="5761075" y="2053125"/>
            <a:ext cx="13251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49"/>
          <p:cNvCxnSpPr>
            <a:stCxn id="388" idx="1"/>
            <a:endCxn id="384" idx="1"/>
          </p:cNvCxnSpPr>
          <p:nvPr/>
        </p:nvCxnSpPr>
        <p:spPr>
          <a:xfrm>
            <a:off x="5760949" y="3190213"/>
            <a:ext cx="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90" name="Google Shape;390;p49"/>
          <p:cNvGrpSpPr/>
          <p:nvPr/>
        </p:nvGrpSpPr>
        <p:grpSpPr>
          <a:xfrm>
            <a:off x="5288935" y="2705131"/>
            <a:ext cx="944028" cy="485082"/>
            <a:chOff x="6013572" y="2510268"/>
            <a:chExt cx="944028" cy="485082"/>
          </a:xfrm>
        </p:grpSpPr>
        <p:sp>
          <p:nvSpPr>
            <p:cNvPr id="388" name="Google Shape;388;p49"/>
            <p:cNvSpPr/>
            <p:nvPr/>
          </p:nvSpPr>
          <p:spPr>
            <a:xfrm rot="-5400000">
              <a:off x="6243045" y="2280795"/>
              <a:ext cx="485082" cy="944028"/>
            </a:xfrm>
            <a:prstGeom prst="flowChartDocument">
              <a:avLst/>
            </a:prstGeom>
            <a:solidFill>
              <a:srgbClr val="F99797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91" name="Google Shape;391;p49"/>
            <p:cNvSpPr txBox="1"/>
            <p:nvPr/>
          </p:nvSpPr>
          <p:spPr>
            <a:xfrm>
              <a:off x="6050575" y="2552713"/>
              <a:ext cx="7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Part 1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392" name="Google Shape;392;p49"/>
          <p:cNvGrpSpPr/>
          <p:nvPr/>
        </p:nvGrpSpPr>
        <p:grpSpPr>
          <a:xfrm>
            <a:off x="6614160" y="2705131"/>
            <a:ext cx="944028" cy="485082"/>
            <a:chOff x="7159247" y="2510268"/>
            <a:chExt cx="944028" cy="485082"/>
          </a:xfrm>
        </p:grpSpPr>
        <p:sp>
          <p:nvSpPr>
            <p:cNvPr id="393" name="Google Shape;393;p49"/>
            <p:cNvSpPr/>
            <p:nvPr/>
          </p:nvSpPr>
          <p:spPr>
            <a:xfrm rot="5400000">
              <a:off x="7388720" y="2280795"/>
              <a:ext cx="485082" cy="944028"/>
            </a:xfrm>
            <a:prstGeom prst="flowChartDocument">
              <a:avLst/>
            </a:prstGeom>
            <a:solidFill>
              <a:srgbClr val="F99797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94" name="Google Shape;394;p49"/>
            <p:cNvSpPr txBox="1"/>
            <p:nvPr/>
          </p:nvSpPr>
          <p:spPr>
            <a:xfrm>
              <a:off x="7357950" y="2552700"/>
              <a:ext cx="7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Part 2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395" name="Google Shape;395;p49"/>
          <p:cNvCxnSpPr>
            <a:stCxn id="386" idx="2"/>
            <a:endCxn id="393" idx="1"/>
          </p:cNvCxnSpPr>
          <p:nvPr/>
        </p:nvCxnSpPr>
        <p:spPr>
          <a:xfrm>
            <a:off x="7086175" y="2053125"/>
            <a:ext cx="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9"/>
          <p:cNvCxnSpPr>
            <a:stCxn id="393" idx="3"/>
            <a:endCxn id="385" idx="1"/>
          </p:cNvCxnSpPr>
          <p:nvPr/>
        </p:nvCxnSpPr>
        <p:spPr>
          <a:xfrm>
            <a:off x="7086174" y="3190213"/>
            <a:ext cx="120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9"/>
          <p:cNvSpPr txBox="1"/>
          <p:nvPr/>
        </p:nvSpPr>
        <p:spPr>
          <a:xfrm>
            <a:off x="6435500" y="2258725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split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8" name="Google Shape;398;p49"/>
          <p:cNvSpPr/>
          <p:nvPr/>
        </p:nvSpPr>
        <p:spPr>
          <a:xfrm>
            <a:off x="8131013" y="38422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Disk3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399" name="Google Shape;399;p49"/>
          <p:cNvGrpSpPr/>
          <p:nvPr/>
        </p:nvGrpSpPr>
        <p:grpSpPr>
          <a:xfrm>
            <a:off x="8081063" y="2651275"/>
            <a:ext cx="708300" cy="592800"/>
            <a:chOff x="8081063" y="2651275"/>
            <a:chExt cx="708300" cy="592800"/>
          </a:xfrm>
        </p:grpSpPr>
        <p:sp>
          <p:nvSpPr>
            <p:cNvPr id="400" name="Google Shape;400;p49"/>
            <p:cNvSpPr/>
            <p:nvPr/>
          </p:nvSpPr>
          <p:spPr>
            <a:xfrm>
              <a:off x="8107925" y="2651275"/>
              <a:ext cx="654600" cy="5928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1" name="Google Shape;401;p49"/>
            <p:cNvSpPr txBox="1"/>
            <p:nvPr/>
          </p:nvSpPr>
          <p:spPr>
            <a:xfrm>
              <a:off x="8081063" y="2747563"/>
              <a:ext cx="7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CRC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402" name="Google Shape;402;p49"/>
          <p:cNvSpPr txBox="1"/>
          <p:nvPr/>
        </p:nvSpPr>
        <p:spPr>
          <a:xfrm>
            <a:off x="4919326" y="2747575"/>
            <a:ext cx="3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f(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3" name="Google Shape;403;p49"/>
          <p:cNvSpPr txBox="1"/>
          <p:nvPr/>
        </p:nvSpPr>
        <p:spPr>
          <a:xfrm>
            <a:off x="6238826" y="2747575"/>
            <a:ext cx="3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,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4" name="Google Shape;404;p49"/>
          <p:cNvSpPr txBox="1"/>
          <p:nvPr/>
        </p:nvSpPr>
        <p:spPr>
          <a:xfrm>
            <a:off x="7634853" y="2747575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) =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05" name="Google Shape;405;p49"/>
          <p:cNvCxnSpPr>
            <a:stCxn id="400" idx="3"/>
            <a:endCxn id="398" idx="1"/>
          </p:cNvCxnSpPr>
          <p:nvPr/>
        </p:nvCxnSpPr>
        <p:spPr>
          <a:xfrm>
            <a:off x="8435225" y="3244075"/>
            <a:ext cx="0" cy="59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compromis</a:t>
            </a:r>
            <a:endParaRPr/>
          </a:p>
        </p:txBody>
      </p:sp>
      <p:sp>
        <p:nvSpPr>
          <p:cNvPr id="411" name="Google Shape;411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412" name="Google Shape;412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 5</a:t>
            </a:r>
            <a:endParaRPr sz="3700"/>
          </a:p>
        </p:txBody>
      </p:sp>
      <p:sp>
        <p:nvSpPr>
          <p:cNvPr id="413" name="Google Shape;413;p50"/>
          <p:cNvSpPr txBox="1"/>
          <p:nvPr>
            <p:ph idx="4" type="body"/>
          </p:nvPr>
        </p:nvSpPr>
        <p:spPr>
          <a:xfrm>
            <a:off x="380600" y="1718125"/>
            <a:ext cx="47013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Agrégation par bande avec parité répartie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RAID 4 avec les informations de parité sont réparties sur les disques.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En général avec un mécanisme de rotation (tourniquet - </a:t>
            </a:r>
            <a:r>
              <a:rPr i="1" lang="fr" sz="1600"/>
              <a:t>round-robin</a:t>
            </a:r>
            <a:r>
              <a:rPr lang="fr" sz="1600"/>
              <a:t>).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Évite que le disque de parité soit un goulot d'étranglement en écriture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Avantage : un peu plus performant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Pour le reste : identique au RAID 4</a:t>
            </a:r>
            <a:endParaRPr sz="1600"/>
          </a:p>
        </p:txBody>
      </p:sp>
      <p:sp>
        <p:nvSpPr>
          <p:cNvPr id="414" name="Google Shape;414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415" name="Google Shape;415;p50"/>
          <p:cNvCxnSpPr>
            <a:stCxn id="416" idx="1"/>
            <a:endCxn id="417" idx="1"/>
          </p:cNvCxnSpPr>
          <p:nvPr/>
        </p:nvCxnSpPr>
        <p:spPr>
          <a:xfrm>
            <a:off x="5823324" y="3244113"/>
            <a:ext cx="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50"/>
          <p:cNvSpPr/>
          <p:nvPr/>
        </p:nvSpPr>
        <p:spPr>
          <a:xfrm>
            <a:off x="5251300" y="3462225"/>
            <a:ext cx="3457200" cy="215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0"/>
          <p:cNvSpPr/>
          <p:nvPr/>
        </p:nvSpPr>
        <p:spPr>
          <a:xfrm>
            <a:off x="5519125" y="4597525"/>
            <a:ext cx="608400" cy="215700"/>
          </a:xfrm>
          <a:prstGeom prst="can">
            <a:avLst>
              <a:gd fmla="val 25000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parité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6869550" y="4597525"/>
            <a:ext cx="608400" cy="215700"/>
          </a:xfrm>
          <a:prstGeom prst="can">
            <a:avLst>
              <a:gd fmla="val 25000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parité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8187075" y="4597525"/>
            <a:ext cx="608400" cy="215700"/>
          </a:xfrm>
          <a:prstGeom prst="can">
            <a:avLst>
              <a:gd fmla="val 25000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parité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422" name="Google Shape;422;p50"/>
          <p:cNvGrpSpPr/>
          <p:nvPr/>
        </p:nvGrpSpPr>
        <p:grpSpPr>
          <a:xfrm>
            <a:off x="4981701" y="1387025"/>
            <a:ext cx="3870037" cy="3286700"/>
            <a:chOff x="4919326" y="1333125"/>
            <a:chExt cx="3870037" cy="3286700"/>
          </a:xfrm>
        </p:grpSpPr>
        <p:sp>
          <p:nvSpPr>
            <p:cNvPr id="417" name="Google Shape;417;p50"/>
            <p:cNvSpPr/>
            <p:nvPr/>
          </p:nvSpPr>
          <p:spPr>
            <a:xfrm>
              <a:off x="5456750" y="3842225"/>
              <a:ext cx="608400" cy="777600"/>
            </a:xfrm>
            <a:prstGeom prst="can">
              <a:avLst>
                <a:gd fmla="val 25000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Disk1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23" name="Google Shape;423;p50"/>
            <p:cNvSpPr/>
            <p:nvPr/>
          </p:nvSpPr>
          <p:spPr>
            <a:xfrm>
              <a:off x="6793881" y="3842225"/>
              <a:ext cx="608400" cy="777600"/>
            </a:xfrm>
            <a:prstGeom prst="can">
              <a:avLst>
                <a:gd fmla="val 25000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Disk2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24" name="Google Shape;424;p50"/>
            <p:cNvSpPr/>
            <p:nvPr/>
          </p:nvSpPr>
          <p:spPr>
            <a:xfrm>
              <a:off x="6758875" y="1333125"/>
              <a:ext cx="654600" cy="720000"/>
            </a:xfrm>
            <a:prstGeom prst="foldedCorner">
              <a:avLst>
                <a:gd fmla="val 16667" name="adj"/>
              </a:avLst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Data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25" name="Google Shape;425;p50"/>
            <p:cNvCxnSpPr>
              <a:stCxn id="424" idx="2"/>
              <a:endCxn id="416" idx="3"/>
            </p:cNvCxnSpPr>
            <p:nvPr/>
          </p:nvCxnSpPr>
          <p:spPr>
            <a:xfrm flipH="1">
              <a:off x="5761075" y="2053125"/>
              <a:ext cx="1325100" cy="6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26" name="Google Shape;426;p50"/>
            <p:cNvGrpSpPr/>
            <p:nvPr/>
          </p:nvGrpSpPr>
          <p:grpSpPr>
            <a:xfrm>
              <a:off x="5288935" y="2705131"/>
              <a:ext cx="944028" cy="485082"/>
              <a:chOff x="6013572" y="2510268"/>
              <a:chExt cx="944028" cy="485082"/>
            </a:xfrm>
          </p:grpSpPr>
          <p:sp>
            <p:nvSpPr>
              <p:cNvPr id="416" name="Google Shape;416;p50"/>
              <p:cNvSpPr/>
              <p:nvPr/>
            </p:nvSpPr>
            <p:spPr>
              <a:xfrm rot="-5400000">
                <a:off x="6243045" y="2280795"/>
                <a:ext cx="485082" cy="944028"/>
              </a:xfrm>
              <a:prstGeom prst="flowChartDocument">
                <a:avLst/>
              </a:prstGeom>
              <a:solidFill>
                <a:srgbClr val="F99797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427" name="Google Shape;427;p50"/>
              <p:cNvSpPr txBox="1"/>
              <p:nvPr/>
            </p:nvSpPr>
            <p:spPr>
              <a:xfrm>
                <a:off x="6050575" y="2552713"/>
                <a:ext cx="70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dk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Part 1</a:t>
                </a:r>
                <a:endParaRPr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  <p:grpSp>
          <p:nvGrpSpPr>
            <p:cNvPr id="428" name="Google Shape;428;p50"/>
            <p:cNvGrpSpPr/>
            <p:nvPr/>
          </p:nvGrpSpPr>
          <p:grpSpPr>
            <a:xfrm>
              <a:off x="6614160" y="2705131"/>
              <a:ext cx="944028" cy="485082"/>
              <a:chOff x="7159247" y="2510268"/>
              <a:chExt cx="944028" cy="485082"/>
            </a:xfrm>
          </p:grpSpPr>
          <p:sp>
            <p:nvSpPr>
              <p:cNvPr id="429" name="Google Shape;429;p50"/>
              <p:cNvSpPr/>
              <p:nvPr/>
            </p:nvSpPr>
            <p:spPr>
              <a:xfrm rot="5400000">
                <a:off x="7388720" y="2280795"/>
                <a:ext cx="485082" cy="944028"/>
              </a:xfrm>
              <a:prstGeom prst="flowChartDocument">
                <a:avLst/>
              </a:prstGeom>
              <a:solidFill>
                <a:srgbClr val="F99797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430" name="Google Shape;430;p50"/>
              <p:cNvSpPr txBox="1"/>
              <p:nvPr/>
            </p:nvSpPr>
            <p:spPr>
              <a:xfrm>
                <a:off x="7357950" y="2552700"/>
                <a:ext cx="70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dk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Part 2</a:t>
                </a:r>
                <a:endParaRPr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  <p:cxnSp>
          <p:nvCxnSpPr>
            <p:cNvPr id="431" name="Google Shape;431;p50"/>
            <p:cNvCxnSpPr>
              <a:stCxn id="424" idx="2"/>
              <a:endCxn id="429" idx="1"/>
            </p:cNvCxnSpPr>
            <p:nvPr/>
          </p:nvCxnSpPr>
          <p:spPr>
            <a:xfrm>
              <a:off x="7086175" y="2053125"/>
              <a:ext cx="0" cy="6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2" name="Google Shape;432;p50"/>
            <p:cNvCxnSpPr>
              <a:stCxn id="429" idx="3"/>
              <a:endCxn id="423" idx="1"/>
            </p:cNvCxnSpPr>
            <p:nvPr/>
          </p:nvCxnSpPr>
          <p:spPr>
            <a:xfrm>
              <a:off x="7086174" y="3190213"/>
              <a:ext cx="12000" cy="65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3" name="Google Shape;433;p50"/>
            <p:cNvSpPr txBox="1"/>
            <p:nvPr/>
          </p:nvSpPr>
          <p:spPr>
            <a:xfrm>
              <a:off x="6435500" y="2258725"/>
              <a:ext cx="608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split</a:t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grpSp>
          <p:nvGrpSpPr>
            <p:cNvPr id="434" name="Google Shape;434;p50"/>
            <p:cNvGrpSpPr/>
            <p:nvPr/>
          </p:nvGrpSpPr>
          <p:grpSpPr>
            <a:xfrm>
              <a:off x="8081063" y="2651275"/>
              <a:ext cx="708300" cy="592800"/>
              <a:chOff x="8081063" y="2651275"/>
              <a:chExt cx="708300" cy="592800"/>
            </a:xfrm>
          </p:grpSpPr>
          <p:sp>
            <p:nvSpPr>
              <p:cNvPr id="435" name="Google Shape;435;p50"/>
              <p:cNvSpPr/>
              <p:nvPr/>
            </p:nvSpPr>
            <p:spPr>
              <a:xfrm>
                <a:off x="8107925" y="2651275"/>
                <a:ext cx="654600" cy="592800"/>
              </a:xfrm>
              <a:prstGeom prst="pentagon">
                <a:avLst>
                  <a:gd fmla="val 105146" name="hf"/>
                  <a:gd fmla="val 110557" name="vf"/>
                </a:avLst>
              </a:prstGeom>
              <a:solidFill>
                <a:srgbClr val="F9979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436" name="Google Shape;436;p50"/>
              <p:cNvSpPr txBox="1"/>
              <p:nvPr/>
            </p:nvSpPr>
            <p:spPr>
              <a:xfrm>
                <a:off x="8081063" y="2747563"/>
                <a:ext cx="70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dk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CRC</a:t>
                </a:r>
                <a:endParaRPr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  <p:sp>
          <p:nvSpPr>
            <p:cNvPr id="437" name="Google Shape;437;p50"/>
            <p:cNvSpPr txBox="1"/>
            <p:nvPr/>
          </p:nvSpPr>
          <p:spPr>
            <a:xfrm>
              <a:off x="4919326" y="2747575"/>
              <a:ext cx="36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f(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38" name="Google Shape;438;p50"/>
            <p:cNvSpPr txBox="1"/>
            <p:nvPr/>
          </p:nvSpPr>
          <p:spPr>
            <a:xfrm>
              <a:off x="6238826" y="2747575"/>
              <a:ext cx="369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,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39" name="Google Shape;439;p50"/>
            <p:cNvSpPr txBox="1"/>
            <p:nvPr/>
          </p:nvSpPr>
          <p:spPr>
            <a:xfrm>
              <a:off x="7634853" y="2747575"/>
              <a:ext cx="44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) =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8131013" y="3842225"/>
              <a:ext cx="608400" cy="777600"/>
            </a:xfrm>
            <a:prstGeom prst="can">
              <a:avLst>
                <a:gd fmla="val 25000" name="adj"/>
              </a:avLst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Disk3</a:t>
              </a:r>
              <a:endPara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/>
          <p:nvPr/>
        </p:nvSpPr>
        <p:spPr>
          <a:xfrm>
            <a:off x="8497075" y="4621250"/>
            <a:ext cx="608400" cy="215700"/>
          </a:xfrm>
          <a:prstGeom prst="can">
            <a:avLst>
              <a:gd fmla="val 25000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parité  B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6" name="Google Shape;446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Tolérance</a:t>
            </a:r>
            <a:r>
              <a:rPr lang="fr"/>
              <a:t> accrue aux pannes</a:t>
            </a:r>
            <a:endParaRPr/>
          </a:p>
        </p:txBody>
      </p:sp>
      <p:sp>
        <p:nvSpPr>
          <p:cNvPr id="447" name="Google Shape;447;p51"/>
          <p:cNvSpPr/>
          <p:nvPr/>
        </p:nvSpPr>
        <p:spPr>
          <a:xfrm>
            <a:off x="7653025" y="4651550"/>
            <a:ext cx="608400" cy="215700"/>
          </a:xfrm>
          <a:prstGeom prst="can">
            <a:avLst>
              <a:gd fmla="val 25000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parité  A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8" name="Google Shape;448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449" name="Google Shape;449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RAID</a:t>
            </a:r>
            <a:r>
              <a:rPr lang="fr" sz="3700"/>
              <a:t> 6</a:t>
            </a:r>
            <a:endParaRPr sz="3700"/>
          </a:p>
        </p:txBody>
      </p:sp>
      <p:sp>
        <p:nvSpPr>
          <p:cNvPr id="450" name="Google Shape;450;p51"/>
          <p:cNvSpPr txBox="1"/>
          <p:nvPr>
            <p:ph idx="4" type="body"/>
          </p:nvPr>
        </p:nvSpPr>
        <p:spPr>
          <a:xfrm>
            <a:off x="380600" y="1718125"/>
            <a:ext cx="43548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RAID 5 avec duplication de la parité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n</a:t>
            </a:r>
            <a:r>
              <a:rPr lang="fr" sz="1800"/>
              <a:t> disques dont </a:t>
            </a:r>
            <a:r>
              <a:rPr lang="fr" sz="1800">
                <a:latin typeface="Varela Round"/>
                <a:ea typeface="Varela Round"/>
                <a:cs typeface="Varela Round"/>
                <a:sym typeface="Varela Round"/>
              </a:rPr>
              <a:t>m</a:t>
            </a:r>
            <a:r>
              <a:rPr lang="fr" sz="1800"/>
              <a:t> disques de parité (4 disques minimum)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Capacité totale : </a:t>
            </a:r>
            <a:r>
              <a:rPr lang="fr" sz="1600">
                <a:latin typeface="Varela Round"/>
                <a:ea typeface="Varela Round"/>
                <a:cs typeface="Varela Round"/>
                <a:sym typeface="Varela Round"/>
              </a:rPr>
              <a:t>(</a:t>
            </a:r>
            <a:r>
              <a:rPr lang="fr" sz="1600">
                <a:latin typeface="Varela Round"/>
                <a:ea typeface="Varela Round"/>
                <a:cs typeface="Varela Round"/>
                <a:sym typeface="Varela Round"/>
              </a:rPr>
              <a:t>n - m) ✕</a:t>
            </a:r>
            <a:r>
              <a:rPr lang="fr" sz="1600"/>
              <a:t> capacité du plus petit disque de la grappe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Gain en performance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Gain en taille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Fiabilité excellente : tolère </a:t>
            </a:r>
            <a:r>
              <a:rPr lang="fr" sz="1600">
                <a:latin typeface="Varela Round"/>
                <a:ea typeface="Varela Round"/>
                <a:cs typeface="Varela Round"/>
                <a:sym typeface="Varela Round"/>
              </a:rPr>
              <a:t>m</a:t>
            </a:r>
            <a:r>
              <a:rPr lang="fr" sz="1600"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fr" sz="1600"/>
              <a:t>panne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Reconstruction plus coûteuse et/ou longue</a:t>
            </a:r>
            <a:endParaRPr sz="1600"/>
          </a:p>
        </p:txBody>
      </p:sp>
      <p:sp>
        <p:nvSpPr>
          <p:cNvPr id="451" name="Google Shape;45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cxnSp>
        <p:nvCxnSpPr>
          <p:cNvPr id="452" name="Google Shape;452;p51"/>
          <p:cNvCxnSpPr>
            <a:stCxn id="453" idx="1"/>
            <a:endCxn id="454" idx="1"/>
          </p:cNvCxnSpPr>
          <p:nvPr/>
        </p:nvCxnSpPr>
        <p:spPr>
          <a:xfrm>
            <a:off x="5623224" y="3274913"/>
            <a:ext cx="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51"/>
          <p:cNvSpPr/>
          <p:nvPr/>
        </p:nvSpPr>
        <p:spPr>
          <a:xfrm>
            <a:off x="6621150" y="1417825"/>
            <a:ext cx="654600" cy="720000"/>
          </a:xfrm>
          <a:prstGeom prst="foldedCorner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Data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56" name="Google Shape;456;p51"/>
          <p:cNvCxnSpPr>
            <a:stCxn id="455" idx="2"/>
            <a:endCxn id="453" idx="3"/>
          </p:cNvCxnSpPr>
          <p:nvPr/>
        </p:nvCxnSpPr>
        <p:spPr>
          <a:xfrm flipH="1">
            <a:off x="5623350" y="2137825"/>
            <a:ext cx="13251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57" name="Google Shape;457;p51"/>
          <p:cNvGrpSpPr/>
          <p:nvPr/>
        </p:nvGrpSpPr>
        <p:grpSpPr>
          <a:xfrm>
            <a:off x="5151210" y="2789831"/>
            <a:ext cx="944028" cy="485082"/>
            <a:chOff x="6013572" y="2510268"/>
            <a:chExt cx="944028" cy="485082"/>
          </a:xfrm>
        </p:grpSpPr>
        <p:sp>
          <p:nvSpPr>
            <p:cNvPr id="453" name="Google Shape;453;p51"/>
            <p:cNvSpPr/>
            <p:nvPr/>
          </p:nvSpPr>
          <p:spPr>
            <a:xfrm rot="-5400000">
              <a:off x="6243045" y="2280795"/>
              <a:ext cx="485082" cy="944028"/>
            </a:xfrm>
            <a:prstGeom prst="flowChartDocument">
              <a:avLst/>
            </a:prstGeom>
            <a:solidFill>
              <a:srgbClr val="F99797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8" name="Google Shape;458;p51"/>
            <p:cNvSpPr txBox="1"/>
            <p:nvPr/>
          </p:nvSpPr>
          <p:spPr>
            <a:xfrm>
              <a:off x="6050575" y="2552713"/>
              <a:ext cx="7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Part 1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59" name="Google Shape;459;p51"/>
          <p:cNvGrpSpPr/>
          <p:nvPr/>
        </p:nvGrpSpPr>
        <p:grpSpPr>
          <a:xfrm>
            <a:off x="6476435" y="2789831"/>
            <a:ext cx="944028" cy="485082"/>
            <a:chOff x="7159247" y="2510268"/>
            <a:chExt cx="944028" cy="485082"/>
          </a:xfrm>
        </p:grpSpPr>
        <p:sp>
          <p:nvSpPr>
            <p:cNvPr id="460" name="Google Shape;460;p51"/>
            <p:cNvSpPr/>
            <p:nvPr/>
          </p:nvSpPr>
          <p:spPr>
            <a:xfrm rot="5400000">
              <a:off x="7388720" y="2280795"/>
              <a:ext cx="485082" cy="944028"/>
            </a:xfrm>
            <a:prstGeom prst="flowChartDocument">
              <a:avLst/>
            </a:prstGeom>
            <a:solidFill>
              <a:srgbClr val="F99797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61" name="Google Shape;461;p51"/>
            <p:cNvSpPr txBox="1"/>
            <p:nvPr/>
          </p:nvSpPr>
          <p:spPr>
            <a:xfrm>
              <a:off x="7357950" y="2552700"/>
              <a:ext cx="7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Part 2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462" name="Google Shape;462;p51"/>
          <p:cNvCxnSpPr>
            <a:stCxn id="455" idx="2"/>
            <a:endCxn id="460" idx="1"/>
          </p:cNvCxnSpPr>
          <p:nvPr/>
        </p:nvCxnSpPr>
        <p:spPr>
          <a:xfrm>
            <a:off x="6948450" y="2137825"/>
            <a:ext cx="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51"/>
          <p:cNvCxnSpPr>
            <a:stCxn id="460" idx="3"/>
            <a:endCxn id="464" idx="1"/>
          </p:cNvCxnSpPr>
          <p:nvPr/>
        </p:nvCxnSpPr>
        <p:spPr>
          <a:xfrm>
            <a:off x="6948449" y="3274913"/>
            <a:ext cx="3690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51"/>
          <p:cNvSpPr txBox="1"/>
          <p:nvPr/>
        </p:nvSpPr>
        <p:spPr>
          <a:xfrm>
            <a:off x="6297775" y="2343425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split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6" name="Google Shape;466;p51"/>
          <p:cNvSpPr/>
          <p:nvPr/>
        </p:nvSpPr>
        <p:spPr>
          <a:xfrm>
            <a:off x="7623713" y="39269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Disk3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467" name="Google Shape;467;p51"/>
          <p:cNvGrpSpPr/>
          <p:nvPr/>
        </p:nvGrpSpPr>
        <p:grpSpPr>
          <a:xfrm>
            <a:off x="7943338" y="2735975"/>
            <a:ext cx="708300" cy="592800"/>
            <a:chOff x="8081063" y="2651275"/>
            <a:chExt cx="708300" cy="592800"/>
          </a:xfrm>
        </p:grpSpPr>
        <p:sp>
          <p:nvSpPr>
            <p:cNvPr id="468" name="Google Shape;468;p51"/>
            <p:cNvSpPr/>
            <p:nvPr/>
          </p:nvSpPr>
          <p:spPr>
            <a:xfrm>
              <a:off x="8107925" y="2651275"/>
              <a:ext cx="654600" cy="592800"/>
            </a:xfrm>
            <a:prstGeom prst="pentagon">
              <a:avLst>
                <a:gd fmla="val 105146" name="hf"/>
                <a:gd fmla="val 110557" name="vf"/>
              </a:avLst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9" name="Google Shape;469;p51"/>
            <p:cNvSpPr txBox="1"/>
            <p:nvPr/>
          </p:nvSpPr>
          <p:spPr>
            <a:xfrm>
              <a:off x="8081063" y="2747563"/>
              <a:ext cx="70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CRC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470" name="Google Shape;470;p51"/>
          <p:cNvSpPr txBox="1"/>
          <p:nvPr/>
        </p:nvSpPr>
        <p:spPr>
          <a:xfrm>
            <a:off x="4781601" y="2832275"/>
            <a:ext cx="3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f(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1" name="Google Shape;471;p51"/>
          <p:cNvSpPr txBox="1"/>
          <p:nvPr/>
        </p:nvSpPr>
        <p:spPr>
          <a:xfrm>
            <a:off x="6101101" y="2832275"/>
            <a:ext cx="3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,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2" name="Google Shape;472;p51"/>
          <p:cNvSpPr/>
          <p:nvPr/>
        </p:nvSpPr>
        <p:spPr>
          <a:xfrm>
            <a:off x="6691200" y="4621250"/>
            <a:ext cx="608400" cy="215700"/>
          </a:xfrm>
          <a:prstGeom prst="can">
            <a:avLst>
              <a:gd fmla="val 25000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parité  B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3" name="Google Shape;473;p51"/>
          <p:cNvSpPr txBox="1"/>
          <p:nvPr/>
        </p:nvSpPr>
        <p:spPr>
          <a:xfrm>
            <a:off x="7497128" y="2832275"/>
            <a:ext cx="44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) =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4" name="Google Shape;474;p51"/>
          <p:cNvSpPr/>
          <p:nvPr/>
        </p:nvSpPr>
        <p:spPr>
          <a:xfrm>
            <a:off x="5319025" y="4628425"/>
            <a:ext cx="608400" cy="215700"/>
          </a:xfrm>
          <a:prstGeom prst="can">
            <a:avLst>
              <a:gd fmla="val 25000" name="adj"/>
            </a:avLst>
          </a:prstGeom>
          <a:solidFill>
            <a:srgbClr val="F99797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parité  A</a:t>
            </a:r>
            <a:endParaRPr sz="10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5" name="Google Shape;475;p51"/>
          <p:cNvSpPr/>
          <p:nvPr/>
        </p:nvSpPr>
        <p:spPr>
          <a:xfrm>
            <a:off x="5266800" y="3493075"/>
            <a:ext cx="3457200" cy="215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1"/>
          <p:cNvSpPr/>
          <p:nvPr/>
        </p:nvSpPr>
        <p:spPr>
          <a:xfrm>
            <a:off x="8497063" y="39269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Disk4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7" name="Google Shape;477;p51"/>
          <p:cNvSpPr txBox="1"/>
          <p:nvPr/>
        </p:nvSpPr>
        <p:spPr>
          <a:xfrm>
            <a:off x="8043250" y="3580675"/>
            <a:ext cx="60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copy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4" name="Google Shape;454;p51"/>
          <p:cNvSpPr/>
          <p:nvPr/>
        </p:nvSpPr>
        <p:spPr>
          <a:xfrm>
            <a:off x="5319025" y="39269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Disk1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4" name="Google Shape;464;p51"/>
          <p:cNvSpPr/>
          <p:nvPr/>
        </p:nvSpPr>
        <p:spPr>
          <a:xfrm>
            <a:off x="6681131" y="3926925"/>
            <a:ext cx="608400" cy="777600"/>
          </a:xfrm>
          <a:prstGeom prst="can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Disk2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Salade de RAID</a:t>
            </a:r>
            <a:endParaRPr/>
          </a:p>
        </p:txBody>
      </p:sp>
      <p:sp>
        <p:nvSpPr>
          <p:cNvPr id="483" name="Google Shape;483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484" name="Google Shape;484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Combinaison de RAID</a:t>
            </a:r>
            <a:endParaRPr sz="3700"/>
          </a:p>
        </p:txBody>
      </p:sp>
      <p:sp>
        <p:nvSpPr>
          <p:cNvPr id="485" name="Google Shape;485;p5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plus courants : 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RAID 0 + 1 (01)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Principe : un RAID 1 de grappes RAID 0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RAID 1 + 0 (10)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Principe : un RAID 0 de grappes RAID 1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De nombreuses autres variantes existent</a:t>
            </a:r>
            <a:endParaRPr sz="2000"/>
          </a:p>
        </p:txBody>
      </p:sp>
      <p:sp>
        <p:nvSpPr>
          <p:cNvPr id="486" name="Google Shape;48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 finir sur le RAID</a:t>
            </a:r>
            <a:endParaRPr/>
          </a:p>
        </p:txBody>
      </p:sp>
      <p:sp>
        <p:nvSpPr>
          <p:cNvPr id="492" name="Google Shape;492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RAID</a:t>
            </a:r>
            <a:endParaRPr/>
          </a:p>
        </p:txBody>
      </p:sp>
      <p:sp>
        <p:nvSpPr>
          <p:cNvPr id="493" name="Google Shape;493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Considérations générales</a:t>
            </a:r>
            <a:endParaRPr sz="3700"/>
          </a:p>
        </p:txBody>
      </p:sp>
      <p:sp>
        <p:nvSpPr>
          <p:cNvPr id="494" name="Google Shape;494;p5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Utilisation de disques identiques au sein d'une grappe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Disque de spare =&gt; reconstruction automatique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En général associé à des disques </a:t>
            </a:r>
            <a:r>
              <a:rPr i="1" lang="fr" sz="2000"/>
              <a:t>hot plug</a:t>
            </a:r>
            <a:r>
              <a:rPr lang="fr" sz="2000"/>
              <a:t> (remplaçable à chaud)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Ne remplace pas les sauvegardes</a:t>
            </a:r>
            <a:endParaRPr sz="2000"/>
          </a:p>
        </p:txBody>
      </p:sp>
      <p:sp>
        <p:nvSpPr>
          <p:cNvPr id="495" name="Google Shape;49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 </a:t>
            </a:r>
            <a:endParaRPr/>
          </a:p>
        </p:txBody>
      </p:sp>
      <p:sp>
        <p:nvSpPr>
          <p:cNvPr id="501" name="Google Shape;50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Quizz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31200" y="1178725"/>
            <a:ext cx="798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Peut-on regrouper plusieurs disques au sein d'une seule partition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31200" y="1746900"/>
            <a:ext cx="82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Peut-on mettre plusieurs systèmes de fichiers sur la même partition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431200" y="2315075"/>
            <a:ext cx="820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Peut-on regrouper plusieurs partitions dans un même système de fichiers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Abstraire le stockage</a:t>
            </a:r>
            <a:endParaRPr/>
          </a:p>
        </p:txBody>
      </p:sp>
      <p:sp>
        <p:nvSpPr>
          <p:cNvPr id="507" name="Google Shape;507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08" name="Google Shape;508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Logical Volume Manager</a:t>
            </a:r>
            <a:endParaRPr sz="3700"/>
          </a:p>
        </p:txBody>
      </p:sp>
      <p:sp>
        <p:nvSpPr>
          <p:cNvPr id="509" name="Google Shape;509;p5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Système de virtualisation du stockage permettant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Plus de flexibilité et de facilité de gestion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instantanés (</a:t>
            </a:r>
            <a:r>
              <a:rPr i="1" lang="fr" sz="2000"/>
              <a:t>snapshots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L'entrelacement (</a:t>
            </a:r>
            <a:r>
              <a:rPr i="1" lang="fr" sz="2000"/>
              <a:t>striping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La mise en miroir </a:t>
            </a:r>
            <a:r>
              <a:rPr lang="fr" sz="2000"/>
              <a:t>(</a:t>
            </a:r>
            <a:r>
              <a:rPr i="1" lang="fr" sz="2000"/>
              <a:t>mirroring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Opérations à chaud (création, redimensionnement, etc)</a:t>
            </a:r>
            <a:endParaRPr sz="2000"/>
          </a:p>
        </p:txBody>
      </p:sp>
      <p:sp>
        <p:nvSpPr>
          <p:cNvPr id="510" name="Google Shape;51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 in a nutshell</a:t>
            </a:r>
            <a:endParaRPr/>
          </a:p>
        </p:txBody>
      </p:sp>
      <p:sp>
        <p:nvSpPr>
          <p:cNvPr id="516" name="Google Shape;516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17" name="Google Shape;517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Architecture globale</a:t>
            </a:r>
            <a:endParaRPr sz="3700"/>
          </a:p>
        </p:txBody>
      </p:sp>
      <p:sp>
        <p:nvSpPr>
          <p:cNvPr id="518" name="Google Shape;518;p56"/>
          <p:cNvSpPr txBox="1"/>
          <p:nvPr>
            <p:ph idx="4" type="body"/>
          </p:nvPr>
        </p:nvSpPr>
        <p:spPr>
          <a:xfrm>
            <a:off x="380600" y="1718125"/>
            <a:ext cx="54165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Couche intermédiaire : </a:t>
            </a:r>
            <a:r>
              <a:rPr i="1" lang="fr" sz="2000"/>
              <a:t>Volume Group</a:t>
            </a:r>
            <a:r>
              <a:rPr lang="fr" sz="2000"/>
              <a:t> (VG)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Disques : </a:t>
            </a:r>
            <a:r>
              <a:rPr i="1" lang="fr" sz="2000"/>
              <a:t>Physical Volume</a:t>
            </a:r>
            <a:r>
              <a:rPr lang="fr" sz="2000"/>
              <a:t> (PV)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Regroupés dans un groupe de volume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Découpé en </a:t>
            </a:r>
            <a:r>
              <a:rPr i="1" lang="fr" sz="2000"/>
              <a:t>logical volume</a:t>
            </a:r>
            <a:r>
              <a:rPr lang="fr" sz="2000"/>
              <a:t> </a:t>
            </a:r>
            <a:r>
              <a:rPr lang="fr" sz="2000"/>
              <a:t>(LV)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Chaque </a:t>
            </a:r>
            <a:r>
              <a:rPr lang="fr" sz="2000"/>
              <a:t>volume logique porte son propre système de fichier (FS)</a:t>
            </a:r>
            <a:endParaRPr sz="2000"/>
          </a:p>
        </p:txBody>
      </p:sp>
      <p:sp>
        <p:nvSpPr>
          <p:cNvPr id="519" name="Google Shape;51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520" name="Google Shape;520;p56"/>
          <p:cNvGrpSpPr/>
          <p:nvPr/>
        </p:nvGrpSpPr>
        <p:grpSpPr>
          <a:xfrm>
            <a:off x="5995400" y="2345913"/>
            <a:ext cx="2856300" cy="1996124"/>
            <a:chOff x="5700550" y="2543325"/>
            <a:chExt cx="2856300" cy="1996124"/>
          </a:xfrm>
        </p:grpSpPr>
        <p:sp>
          <p:nvSpPr>
            <p:cNvPr id="521" name="Google Shape;521;p56"/>
            <p:cNvSpPr/>
            <p:nvPr/>
          </p:nvSpPr>
          <p:spPr>
            <a:xfrm>
              <a:off x="5700550" y="3275050"/>
              <a:ext cx="2856300" cy="575400"/>
            </a:xfrm>
            <a:prstGeom prst="cube">
              <a:avLst>
                <a:gd fmla="val 25000" name="adj"/>
              </a:avLst>
            </a:prstGeom>
            <a:solidFill>
              <a:srgbClr val="F76C6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VG</a:t>
              </a:r>
              <a:endParaRPr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grpSp>
          <p:nvGrpSpPr>
            <p:cNvPr id="522" name="Google Shape;522;p56"/>
            <p:cNvGrpSpPr/>
            <p:nvPr/>
          </p:nvGrpSpPr>
          <p:grpSpPr>
            <a:xfrm>
              <a:off x="5700550" y="2543325"/>
              <a:ext cx="2351275" cy="575400"/>
              <a:chOff x="5700550" y="2543325"/>
              <a:chExt cx="2351275" cy="575400"/>
            </a:xfrm>
          </p:grpSpPr>
          <p:sp>
            <p:nvSpPr>
              <p:cNvPr id="523" name="Google Shape;523;p56"/>
              <p:cNvSpPr/>
              <p:nvPr/>
            </p:nvSpPr>
            <p:spPr>
              <a:xfrm>
                <a:off x="5700550" y="2543325"/>
                <a:ext cx="636600" cy="575400"/>
              </a:xfrm>
              <a:prstGeom prst="cube">
                <a:avLst>
                  <a:gd fmla="val 25000" name="adj"/>
                </a:avLst>
              </a:prstGeom>
              <a:solidFill>
                <a:srgbClr val="F9979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dk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LV</a:t>
                </a:r>
                <a:endParaRPr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524" name="Google Shape;524;p56"/>
              <p:cNvSpPr/>
              <p:nvPr/>
            </p:nvSpPr>
            <p:spPr>
              <a:xfrm>
                <a:off x="6272108" y="2543325"/>
                <a:ext cx="636600" cy="575400"/>
              </a:xfrm>
              <a:prstGeom prst="cube">
                <a:avLst>
                  <a:gd fmla="val 25000" name="adj"/>
                </a:avLst>
              </a:prstGeom>
              <a:solidFill>
                <a:srgbClr val="F9979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dk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LV</a:t>
                </a:r>
                <a:endParaRPr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525" name="Google Shape;525;p56"/>
              <p:cNvSpPr/>
              <p:nvPr/>
            </p:nvSpPr>
            <p:spPr>
              <a:xfrm>
                <a:off x="6843667" y="2543325"/>
                <a:ext cx="636600" cy="575400"/>
              </a:xfrm>
              <a:prstGeom prst="cube">
                <a:avLst>
                  <a:gd fmla="val 25000" name="adj"/>
                </a:avLst>
              </a:prstGeom>
              <a:solidFill>
                <a:srgbClr val="F9979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dk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LV</a:t>
                </a:r>
                <a:endParaRPr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526" name="Google Shape;526;p56"/>
              <p:cNvSpPr/>
              <p:nvPr/>
            </p:nvSpPr>
            <p:spPr>
              <a:xfrm>
                <a:off x="7415225" y="2543325"/>
                <a:ext cx="636600" cy="575400"/>
              </a:xfrm>
              <a:prstGeom prst="cube">
                <a:avLst>
                  <a:gd fmla="val 25000" name="adj"/>
                </a:avLst>
              </a:prstGeom>
              <a:solidFill>
                <a:srgbClr val="F9979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dk2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LV</a:t>
                </a:r>
                <a:endParaRPr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  <p:grpSp>
          <p:nvGrpSpPr>
            <p:cNvPr id="527" name="Google Shape;527;p56"/>
            <p:cNvGrpSpPr/>
            <p:nvPr/>
          </p:nvGrpSpPr>
          <p:grpSpPr>
            <a:xfrm>
              <a:off x="5700550" y="4084775"/>
              <a:ext cx="2856236" cy="454674"/>
              <a:chOff x="5700550" y="4084775"/>
              <a:chExt cx="2856236" cy="454674"/>
            </a:xfrm>
          </p:grpSpPr>
          <p:sp>
            <p:nvSpPr>
              <p:cNvPr id="528" name="Google Shape;528;p56"/>
              <p:cNvSpPr/>
              <p:nvPr/>
            </p:nvSpPr>
            <p:spPr>
              <a:xfrm>
                <a:off x="5700550" y="4084775"/>
                <a:ext cx="682011" cy="454674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PV</a:t>
                </a:r>
                <a:endParaRPr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529" name="Google Shape;529;p56"/>
              <p:cNvSpPr/>
              <p:nvPr/>
            </p:nvSpPr>
            <p:spPr>
              <a:xfrm>
                <a:off x="6787663" y="4084775"/>
                <a:ext cx="682011" cy="454674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PV</a:t>
                </a:r>
                <a:endParaRPr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530" name="Google Shape;530;p56"/>
              <p:cNvSpPr/>
              <p:nvPr/>
            </p:nvSpPr>
            <p:spPr>
              <a:xfrm>
                <a:off x="7874775" y="4084775"/>
                <a:ext cx="682011" cy="454674"/>
              </a:xfrm>
              <a:prstGeom prst="flowChartMagneticDisk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solidFill>
                      <a:schemeClr val="lt1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PV</a:t>
                </a:r>
                <a:endParaRPr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disques</a:t>
            </a:r>
            <a:endParaRPr/>
          </a:p>
        </p:txBody>
      </p:sp>
      <p:sp>
        <p:nvSpPr>
          <p:cNvPr id="536" name="Google Shape;536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37" name="Google Shape;537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volumes physiques</a:t>
            </a:r>
            <a:endParaRPr sz="3700"/>
          </a:p>
        </p:txBody>
      </p:sp>
      <p:sp>
        <p:nvSpPr>
          <p:cNvPr id="538" name="Google Shape;538;p57"/>
          <p:cNvSpPr txBox="1"/>
          <p:nvPr>
            <p:ph idx="4" type="body"/>
          </p:nvPr>
        </p:nvSpPr>
        <p:spPr>
          <a:xfrm>
            <a:off x="380600" y="1718125"/>
            <a:ext cx="81762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périphérique de stockage = Un volume physique (PV)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partition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disque complet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volume RAID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stockage distant (SAN)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Recommandation : faire une partition même pour un disque complet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Un MBR ou un GPT avec une partition étiquetée</a:t>
            </a:r>
            <a:r>
              <a:rPr lang="fr" sz="2000"/>
              <a:t> LVM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évite que les logiciels ne gérant pas LVM considère le disque vide</a:t>
            </a:r>
            <a:endParaRPr sz="2000"/>
          </a:p>
        </p:txBody>
      </p:sp>
      <p:sp>
        <p:nvSpPr>
          <p:cNvPr id="539" name="Google Shape;53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paquet de disques</a:t>
            </a:r>
            <a:endParaRPr/>
          </a:p>
        </p:txBody>
      </p:sp>
      <p:sp>
        <p:nvSpPr>
          <p:cNvPr id="545" name="Google Shape;545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46" name="Google Shape;546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groupes de volumes</a:t>
            </a:r>
            <a:endParaRPr sz="3700"/>
          </a:p>
        </p:txBody>
      </p:sp>
      <p:sp>
        <p:nvSpPr>
          <p:cNvPr id="547" name="Google Shape;547;p58"/>
          <p:cNvSpPr txBox="1"/>
          <p:nvPr>
            <p:ph idx="4" type="body"/>
          </p:nvPr>
        </p:nvSpPr>
        <p:spPr>
          <a:xfrm>
            <a:off x="380600" y="1718125"/>
            <a:ext cx="81762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</a:t>
            </a:r>
            <a:r>
              <a:rPr lang="fr" sz="2000"/>
              <a:t>groupe de volumes (VG) = u</a:t>
            </a:r>
            <a:r>
              <a:rPr lang="fr" sz="2000"/>
              <a:t>n ensemble de (au moins 1) PV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Couche d'abstraction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Taille du VG = ∑ tailles des PV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Unité d'allocation : Physical Extends (PE)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Recommandation : un VG par type de PV</a:t>
            </a:r>
            <a:endParaRPr sz="2000"/>
          </a:p>
        </p:txBody>
      </p:sp>
      <p:sp>
        <p:nvSpPr>
          <p:cNvPr id="548" name="Google Shape;54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partitions LVM</a:t>
            </a:r>
            <a:endParaRPr/>
          </a:p>
        </p:txBody>
      </p:sp>
      <p:sp>
        <p:nvSpPr>
          <p:cNvPr id="554" name="Google Shape;554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55" name="Google Shape;555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volumes logiques</a:t>
            </a:r>
            <a:endParaRPr sz="3700"/>
          </a:p>
        </p:txBody>
      </p:sp>
      <p:sp>
        <p:nvSpPr>
          <p:cNvPr id="556" name="Google Shape;556;p59"/>
          <p:cNvSpPr txBox="1"/>
          <p:nvPr>
            <p:ph idx="4" type="body"/>
          </p:nvPr>
        </p:nvSpPr>
        <p:spPr>
          <a:xfrm>
            <a:off x="380600" y="1718125"/>
            <a:ext cx="81762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VG est découpé en volumes logiques (LV)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Correspondent aux partitions habituelles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Taille exprimée en nombre de </a:t>
            </a:r>
            <a:r>
              <a:rPr i="1" lang="fr" sz="2000"/>
              <a:t>Logical Extends</a:t>
            </a:r>
            <a:r>
              <a:rPr lang="fr" sz="2000"/>
              <a:t> (LE)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Taille des LE = taille des PE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Supportent un système de fichier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LV peut-être en RAID (0, 1, 4, 5, 6, </a:t>
            </a:r>
            <a:r>
              <a:rPr lang="fr" sz="2000"/>
              <a:t>10</a:t>
            </a:r>
            <a:r>
              <a:rPr lang="fr" sz="2000"/>
              <a:t>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LV peut-être une copie instantanée (snapshot) d'un autre LV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 </a:t>
            </a:r>
            <a:endParaRPr sz="2000"/>
          </a:p>
        </p:txBody>
      </p:sp>
      <p:sp>
        <p:nvSpPr>
          <p:cNvPr id="557" name="Google Shape;55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magie du snapshot</a:t>
            </a:r>
            <a:endParaRPr/>
          </a:p>
        </p:txBody>
      </p:sp>
      <p:sp>
        <p:nvSpPr>
          <p:cNvPr id="563" name="Google Shape;563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64" name="Google Shape;564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copie à l'écriture</a:t>
            </a:r>
            <a:endParaRPr sz="3700"/>
          </a:p>
        </p:txBody>
      </p:sp>
      <p:sp>
        <p:nvSpPr>
          <p:cNvPr id="565" name="Google Shape;565;p60"/>
          <p:cNvSpPr txBox="1"/>
          <p:nvPr>
            <p:ph idx="4" type="body"/>
          </p:nvPr>
        </p:nvSpPr>
        <p:spPr>
          <a:xfrm>
            <a:off x="380600" y="1718125"/>
            <a:ext cx="81762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création de copies instantanées est basée sur un mécanisme :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2000"/>
              <a:t>Copy-On-Write</a:t>
            </a:r>
            <a:r>
              <a:rPr lang="fr" sz="2000"/>
              <a:t> (COW) ou copie à l'écriture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Principe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À la création : les deux LV référence les mêmes données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C'est seulement lors de modifications que la copie est faite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Conséquence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Création d'un </a:t>
            </a:r>
            <a:r>
              <a:rPr i="1" lang="fr" sz="2000"/>
              <a:t>snapshot</a:t>
            </a:r>
            <a:r>
              <a:rPr lang="fr" sz="2000"/>
              <a:t> est très rapide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</a:t>
            </a:r>
            <a:r>
              <a:rPr i="1" lang="fr" sz="2000"/>
              <a:t>snapshot</a:t>
            </a:r>
            <a:r>
              <a:rPr lang="fr" sz="2000"/>
              <a:t> consomme peu de place 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(métadonnées + modifications)</a:t>
            </a:r>
            <a:endParaRPr sz="2000"/>
          </a:p>
        </p:txBody>
      </p:sp>
      <p:sp>
        <p:nvSpPr>
          <p:cNvPr id="566" name="Google Shape;56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 besoin de démonter</a:t>
            </a:r>
            <a:endParaRPr/>
          </a:p>
        </p:txBody>
      </p:sp>
      <p:sp>
        <p:nvSpPr>
          <p:cNvPr id="572" name="Google Shape;572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73" name="Google Shape;573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Redimensionnement à chaud</a:t>
            </a:r>
            <a:endParaRPr sz="3700"/>
          </a:p>
        </p:txBody>
      </p:sp>
      <p:sp>
        <p:nvSpPr>
          <p:cNvPr id="574" name="Google Shape;574;p61"/>
          <p:cNvSpPr txBox="1"/>
          <p:nvPr>
            <p:ph idx="4" type="body"/>
          </p:nvPr>
        </p:nvSpPr>
        <p:spPr>
          <a:xfrm>
            <a:off x="380600" y="1718125"/>
            <a:ext cx="81762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LVM </a:t>
            </a:r>
            <a:r>
              <a:rPr lang="fr" sz="2000"/>
              <a:t>supporte le redimensionnement à chaud des LV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On peut agrandir un LV (dans la limite de la place disponible dans le VG)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On peut rétrécir un LV 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Attention aux données présentes !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LVM n'a pas connaissance de l'emplacement des données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Mais tous les systèmes de fichiers ne le supportent pas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ext4 : oui</a:t>
            </a:r>
            <a:endParaRPr sz="2000"/>
          </a:p>
        </p:txBody>
      </p:sp>
      <p:sp>
        <p:nvSpPr>
          <p:cNvPr id="575" name="Google Shape;57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bonne pratique</a:t>
            </a:r>
            <a:endParaRPr/>
          </a:p>
        </p:txBody>
      </p:sp>
      <p:sp>
        <p:nvSpPr>
          <p:cNvPr id="581" name="Google Shape;581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82" name="Google Shape;582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Réduire la taille</a:t>
            </a:r>
            <a:endParaRPr sz="3700"/>
          </a:p>
        </p:txBody>
      </p:sp>
      <p:sp>
        <p:nvSpPr>
          <p:cNvPr id="583" name="Google Shape;583;p62"/>
          <p:cNvSpPr txBox="1"/>
          <p:nvPr>
            <p:ph idx="4" type="body"/>
          </p:nvPr>
        </p:nvSpPr>
        <p:spPr>
          <a:xfrm>
            <a:off x="380600" y="1718125"/>
            <a:ext cx="81762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limiter les risques lors de diminution de la taille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Réduire la taille du système de fichier (déplace les données)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Choisir une taille </a:t>
            </a:r>
            <a:r>
              <a:rPr lang="fr" sz="2000"/>
              <a:t>légèrement</a:t>
            </a:r>
            <a:r>
              <a:rPr lang="fr" sz="2000"/>
              <a:t> inférieure à la cible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Réduire la taille du LV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Modifier la taille du FS en le laissant prendre toute la place disponible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Reste une opération dangereuse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Une mauvaise manipulation = perte de données</a:t>
            </a:r>
            <a:endParaRPr sz="2000"/>
          </a:p>
        </p:txBody>
      </p:sp>
      <p:sp>
        <p:nvSpPr>
          <p:cNvPr id="584" name="Google Shape;58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bonne pratique</a:t>
            </a:r>
            <a:endParaRPr/>
          </a:p>
        </p:txBody>
      </p:sp>
      <p:sp>
        <p:nvSpPr>
          <p:cNvPr id="590" name="Google Shape;590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LVM</a:t>
            </a:r>
            <a:endParaRPr/>
          </a:p>
        </p:txBody>
      </p:sp>
      <p:sp>
        <p:nvSpPr>
          <p:cNvPr id="591" name="Google Shape;591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Augmenter l'espace disponible</a:t>
            </a:r>
            <a:endParaRPr sz="3700"/>
          </a:p>
        </p:txBody>
      </p:sp>
      <p:sp>
        <p:nvSpPr>
          <p:cNvPr id="592" name="Google Shape;592;p63"/>
          <p:cNvSpPr txBox="1"/>
          <p:nvPr>
            <p:ph idx="4" type="body"/>
          </p:nvPr>
        </p:nvSpPr>
        <p:spPr>
          <a:xfrm>
            <a:off x="380600" y="1718125"/>
            <a:ext cx="81762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Quand un VG n'a plus assez d'espace disponible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Ajout d'un nouveau PV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L'espace ajouté par le nouveau disque devient disponible pour l'ensemble des LV du VG</a:t>
            </a:r>
            <a:endParaRPr sz="2000"/>
          </a:p>
        </p:txBody>
      </p:sp>
      <p:sp>
        <p:nvSpPr>
          <p:cNvPr id="593" name="Google Shape;59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SAN &amp; NAS</a:t>
            </a:r>
            <a:r>
              <a:rPr lang="fr"/>
              <a:t> </a:t>
            </a:r>
            <a:endParaRPr/>
          </a:p>
        </p:txBody>
      </p:sp>
      <p:sp>
        <p:nvSpPr>
          <p:cNvPr id="599" name="Google Shape;599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610800" y="1178725"/>
            <a:ext cx="7983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RAID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LVM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SAN &amp; NAS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Déporter et centraliser</a:t>
            </a:r>
            <a:endParaRPr/>
          </a:p>
        </p:txBody>
      </p:sp>
      <p:sp>
        <p:nvSpPr>
          <p:cNvPr id="605" name="Google Shape;605;p6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SAN &amp; NAS</a:t>
            </a:r>
            <a:endParaRPr/>
          </a:p>
        </p:txBody>
      </p:sp>
      <p:sp>
        <p:nvSpPr>
          <p:cNvPr id="606" name="Google Shape;606;p6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Stocker via le réseau</a:t>
            </a:r>
            <a:endParaRPr sz="3700"/>
          </a:p>
        </p:txBody>
      </p:sp>
      <p:sp>
        <p:nvSpPr>
          <p:cNvPr id="607" name="Google Shape;607;p6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Alternative au stockage local =&gt; stockage via le réseau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Mutualisation à l'échelle d'un ensemble de machines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seule gestion pour des machines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Machines déplaçables (Notamment machines virtuelles)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2 approches :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SAN : </a:t>
            </a:r>
            <a:r>
              <a:rPr i="1" lang="fr" sz="2000"/>
              <a:t>Storage Area Network</a:t>
            </a:r>
            <a:endParaRPr i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NAS : </a:t>
            </a:r>
            <a:r>
              <a:rPr i="1" lang="fr" sz="2000"/>
              <a:t>Network Attached Storage</a:t>
            </a:r>
            <a:endParaRPr i="1" sz="2000"/>
          </a:p>
        </p:txBody>
      </p:sp>
      <p:sp>
        <p:nvSpPr>
          <p:cNvPr id="608" name="Google Shape;608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Serveurs de stockage</a:t>
            </a:r>
            <a:endParaRPr/>
          </a:p>
        </p:txBody>
      </p:sp>
      <p:sp>
        <p:nvSpPr>
          <p:cNvPr id="614" name="Google Shape;614;p6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SAN &amp; NAS</a:t>
            </a:r>
            <a:endParaRPr/>
          </a:p>
        </p:txBody>
      </p:sp>
      <p:sp>
        <p:nvSpPr>
          <p:cNvPr id="615" name="Google Shape;615;p6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NAS</a:t>
            </a:r>
            <a:endParaRPr sz="3700"/>
          </a:p>
        </p:txBody>
      </p:sp>
      <p:sp>
        <p:nvSpPr>
          <p:cNvPr id="616" name="Google Shape;616;p6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u="sng">
                <a:solidFill>
                  <a:schemeClr val="hlink"/>
                </a:solidFill>
                <a:hlinkClick r:id="rId3"/>
              </a:rPr>
              <a:t>Serveur de stockage en réseau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Idée ancienne : accéder à un système de fichiers distant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Nombreux protocoles :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NFS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Network File System</a:t>
            </a:r>
            <a:r>
              <a:rPr lang="fr" sz="1800"/>
              <a:t>) : Classique du monde Unix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de monter un système de fichier distant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 SMB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Server Message Block</a:t>
            </a:r>
            <a:r>
              <a:rPr lang="fr" sz="1800"/>
              <a:t>) : Approche Windows (aka CIFS)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d'avoir des disques distants (et plus)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6"/>
              </a:rPr>
              <a:t>FTP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SFTP</a:t>
            </a:r>
            <a:r>
              <a:rPr lang="fr" sz="1800"/>
              <a:t>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⚠️ Impact fort sur le réseau =&gt; nécessite un réseau de bonne qualité</a:t>
            </a:r>
            <a:endParaRPr sz="1800"/>
          </a:p>
        </p:txBody>
      </p:sp>
      <p:sp>
        <p:nvSpPr>
          <p:cNvPr id="617" name="Google Shape;61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Réseau dédié au stockage</a:t>
            </a:r>
            <a:endParaRPr/>
          </a:p>
        </p:txBody>
      </p:sp>
      <p:sp>
        <p:nvSpPr>
          <p:cNvPr id="623" name="Google Shape;623;p6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SAN &amp; NAS</a:t>
            </a:r>
            <a:endParaRPr/>
          </a:p>
        </p:txBody>
      </p:sp>
      <p:sp>
        <p:nvSpPr>
          <p:cNvPr id="624" name="Google Shape;624;p67"/>
          <p:cNvSpPr txBox="1"/>
          <p:nvPr>
            <p:ph idx="4" type="body"/>
          </p:nvPr>
        </p:nvSpPr>
        <p:spPr>
          <a:xfrm>
            <a:off x="380600" y="1718125"/>
            <a:ext cx="61413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Réseau de stockage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Réseau spécialisé (dédié) stockage/sauvegarde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: Accès distant à des périphériques de blocs (bas niveau)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Baies de stockage</a:t>
            </a:r>
            <a:r>
              <a:rPr lang="fr" sz="1800"/>
              <a:t> (serveurs spécialisés)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Disques nombreux - Grand RAID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Protocoles spécialisés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Fibre Channel</a:t>
            </a:r>
            <a:r>
              <a:rPr lang="fr" sz="1800"/>
              <a:t> : SCSI un LAN spécifique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6"/>
              </a:rPr>
              <a:t>iSCSI</a:t>
            </a:r>
            <a:r>
              <a:rPr lang="fr" sz="1800"/>
              <a:t> : SCSI sur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7"/>
              </a:rPr>
              <a:t>FCoE</a:t>
            </a:r>
            <a:r>
              <a:rPr lang="fr" sz="1800"/>
              <a:t> : Fibre Channel sur Ethernet</a:t>
            </a:r>
            <a:endParaRPr sz="1800"/>
          </a:p>
        </p:txBody>
      </p:sp>
      <p:sp>
        <p:nvSpPr>
          <p:cNvPr id="625" name="Google Shape;625;p6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SAN</a:t>
            </a:r>
            <a:endParaRPr sz="3700"/>
          </a:p>
        </p:txBody>
      </p:sp>
      <p:sp>
        <p:nvSpPr>
          <p:cNvPr id="626" name="Google Shape;62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27" name="Google Shape;627;p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3283" y="891900"/>
            <a:ext cx="2232701" cy="385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3" name="Google Shape;633;p68"/>
          <p:cNvSpPr txBox="1"/>
          <p:nvPr/>
        </p:nvSpPr>
        <p:spPr>
          <a:xfrm>
            <a:off x="610800" y="1178725"/>
            <a:ext cx="7983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Réflexion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autour des problématiques de stockage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systèmes RAID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LVM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 stockage sur le réseau (NAS/SAN)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Google Shape;63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5" name="Google Shape;635;p68"/>
          <p:cNvSpPr txBox="1"/>
          <p:nvPr/>
        </p:nvSpPr>
        <p:spPr>
          <a:xfrm>
            <a:off x="1390025" y="30724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Pour aller plus loin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6" name="Google Shape;636;p68"/>
          <p:cNvSpPr txBox="1"/>
          <p:nvPr/>
        </p:nvSpPr>
        <p:spPr>
          <a:xfrm>
            <a:off x="517150" y="3578400"/>
            <a:ext cx="79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systèmes de fichiers de nouvelles générations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ZFS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btrfs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besoins</a:t>
            </a:r>
            <a:endParaRPr/>
          </a:p>
        </p:txBody>
      </p:sp>
      <p:sp>
        <p:nvSpPr>
          <p:cNvPr id="190" name="Google Shape;190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1" name="Google Shape;191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besoins en stockage</a:t>
            </a:r>
            <a:endParaRPr sz="3700"/>
          </a:p>
        </p:txBody>
      </p:sp>
      <p:sp>
        <p:nvSpPr>
          <p:cNvPr id="192" name="Google Shape;192;p3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besoins en stockage sont très variables en fonction des applications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une application et donc pour les serveurs associés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" sz="2000"/>
              <a:t>Volume</a:t>
            </a:r>
            <a:r>
              <a:rPr lang="fr" sz="2000"/>
              <a:t> : quel espace de stockage est nécessaire ?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à l'installation, évolution dans le temps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" sz="2000"/>
              <a:t>Performance</a:t>
            </a:r>
            <a:r>
              <a:rPr lang="fr" sz="2000"/>
              <a:t> :débit</a:t>
            </a:r>
            <a:r>
              <a:rPr lang="fr" sz="2000"/>
              <a:t> et temps d'accès</a:t>
            </a:r>
            <a:r>
              <a:rPr lang="fr" sz="2000"/>
              <a:t> ?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l'accès aux données est-il un goulot </a:t>
            </a:r>
            <a:r>
              <a:rPr lang="fr" sz="2000"/>
              <a:t>d'étranglement</a:t>
            </a:r>
            <a:r>
              <a:rPr lang="fr" sz="2000"/>
              <a:t> 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fr" sz="2000"/>
              <a:t>Sûreté</a:t>
            </a:r>
            <a:r>
              <a:rPr lang="fr" sz="2000"/>
              <a:t> : quelle stratégie de conservation des données ?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Sauvegarde, </a:t>
            </a:r>
            <a:r>
              <a:rPr lang="fr" sz="2000"/>
              <a:t>tolérance</a:t>
            </a:r>
            <a:r>
              <a:rPr lang="fr" sz="2000"/>
              <a:t> de panne ?</a:t>
            </a:r>
            <a:endParaRPr sz="2000"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choix des disques</a:t>
            </a:r>
            <a:endParaRPr/>
          </a:p>
        </p:txBody>
      </p:sp>
      <p:sp>
        <p:nvSpPr>
          <p:cNvPr id="199" name="Google Shape;199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00" name="Google Shape;200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supports de stockage</a:t>
            </a:r>
            <a:endParaRPr sz="3700"/>
          </a:p>
        </p:txBody>
      </p:sp>
      <p:sp>
        <p:nvSpPr>
          <p:cNvPr id="201" name="Google Shape;201;p3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L'offre en support de stockage est limitée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En terme de volume (24 To max)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En terme de performance (SSD nvme)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En lien avec le volume (8 To max)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Coût n'est pas linéaire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Fiabilité ?</a:t>
            </a:r>
            <a:endParaRPr sz="20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463" y="2265325"/>
            <a:ext cx="2475310" cy="20577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Instantané 2023</a:t>
            </a:r>
            <a:endParaRPr/>
          </a:p>
        </p:txBody>
      </p:sp>
      <p:sp>
        <p:nvSpPr>
          <p:cNvPr id="209" name="Google Shape;209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10" name="Google Shape;210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En résumé</a:t>
            </a:r>
            <a:endParaRPr sz="3700"/>
          </a:p>
        </p:txBody>
      </p:sp>
      <p:sp>
        <p:nvSpPr>
          <p:cNvPr id="211" name="Google Shape;211;p3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Disques durs (HDD)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Volume : 1 To -&gt; 24 To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Performance ≈ 100aine de Mo/s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Tarif : 20-30aine €/To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SSD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Volume : 250 Go -&gt; 8 To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Performance </a:t>
            </a:r>
            <a:r>
              <a:rPr lang="fr" sz="2000"/>
              <a:t>≈ quelques de To/s (nvme)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Tarif : 100aine €/To</a:t>
            </a:r>
            <a:endParaRPr sz="2000"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Est-ce que ça tient la route ?</a:t>
            </a:r>
            <a:endParaRPr/>
          </a:p>
        </p:txBody>
      </p:sp>
      <p:sp>
        <p:nvSpPr>
          <p:cNvPr id="218" name="Google Shape;218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19" name="Google Shape;219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Fiabilité</a:t>
            </a:r>
            <a:endParaRPr sz="3700"/>
          </a:p>
        </p:txBody>
      </p:sp>
      <p:sp>
        <p:nvSpPr>
          <p:cNvPr id="220" name="Google Shape;220;p3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pratique : très variable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Panne mécanique des disques durs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Limite en nombre d'écritures des SSD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Plus on a de périphériques, plus la probabilité d'avoir une panne augmente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Au contraire du reste d'un ordinateur : changer le support de stockage ne suffit pas à relancer l'application</a:t>
            </a:r>
            <a:endParaRPr sz="2000"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