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</p:sldIdLst>
  <p:sldSz cy="5143500" cx="9144000"/>
  <p:notesSz cx="6858000" cy="9144000"/>
  <p:embeddedFontLst>
    <p:embeddedFont>
      <p:font typeface="Raleway"/>
      <p:regular r:id="rId39"/>
      <p:bold r:id="rId40"/>
      <p:italic r:id="rId41"/>
      <p:boldItalic r:id="rId42"/>
    </p:embeddedFont>
    <p:embeddedFont>
      <p:font typeface="Roboto"/>
      <p:regular r:id="rId43"/>
      <p:bold r:id="rId44"/>
      <p:italic r:id="rId45"/>
      <p:boldItalic r:id="rId46"/>
    </p:embeddedFont>
    <p:embeddedFont>
      <p:font typeface="Varela Round"/>
      <p:regular r:id="rId47"/>
    </p:embeddedFont>
    <p:embeddedFont>
      <p:font typeface="Raleway Light"/>
      <p:regular r:id="rId48"/>
      <p:bold r:id="rId49"/>
      <p:italic r:id="rId50"/>
      <p:boldItalic r:id="rId5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aleway-bold.fntdata"/><Relationship Id="rId42" Type="http://schemas.openxmlformats.org/officeDocument/2006/relationships/font" Target="fonts/Raleway-boldItalic.fntdata"/><Relationship Id="rId41" Type="http://schemas.openxmlformats.org/officeDocument/2006/relationships/font" Target="fonts/Raleway-italic.fntdata"/><Relationship Id="rId44" Type="http://schemas.openxmlformats.org/officeDocument/2006/relationships/font" Target="fonts/Roboto-bold.fntdata"/><Relationship Id="rId43" Type="http://schemas.openxmlformats.org/officeDocument/2006/relationships/font" Target="fonts/Roboto-regular.fntdata"/><Relationship Id="rId46" Type="http://schemas.openxmlformats.org/officeDocument/2006/relationships/font" Target="fonts/Roboto-boldItalic.fntdata"/><Relationship Id="rId45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font" Target="fonts/RalewayLight-regular.fntdata"/><Relationship Id="rId47" Type="http://schemas.openxmlformats.org/officeDocument/2006/relationships/font" Target="fonts/VarelaRound-regular.fntdata"/><Relationship Id="rId49" Type="http://schemas.openxmlformats.org/officeDocument/2006/relationships/font" Target="fonts/RalewayLight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font" Target="fonts/Raleway-regular.fntdata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font" Target="fonts/RalewayLight-boldItalic.fntdata"/><Relationship Id="rId50" Type="http://schemas.openxmlformats.org/officeDocument/2006/relationships/font" Target="fonts/RalewayLight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30e58cabc2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30e58cabc2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32ac58132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32ac58132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32ac58132d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32ac58132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香港 est la version sinogrammes de .hk le tld pour Honk-Kong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32ac58132d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32ac58132d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32d92e377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132d92e377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30e58cabc2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130e58cabc2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30e58cabc2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130e58cabc2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324a734f95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324a734f95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324a734f95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1324a734f95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324a734f95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1324a734f95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2e3bb298cd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2e3bb298cd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324a734f95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1324a734f95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324a734f95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1324a734f95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324a734f95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1324a734f95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1324a734f95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1324a734f95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1324a734f95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1324a734f95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1324a734f95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1324a734f95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highlight>
                  <a:srgbClr val="FFFF00"/>
                </a:highlight>
              </a:rPr>
              <a:t>PTR ????</a:t>
            </a:r>
            <a:endParaRPr>
              <a:highlight>
                <a:srgbClr val="FFFF00"/>
              </a:highlight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132d92e377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132d92e377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1324a734f95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1324a734f95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1324a734f95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1324a734f95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1324a734f95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1324a734f95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1d88eb2388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1d88eb2388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1324a734f95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1324a734f95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.pm. : Saint-Pierre-et-Miquelon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.re. : La Réunion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.tf. : Terres australes et antarctiques françaises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.wf. : Wallis-et-Futuna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.yt. : Mayotte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1324a734f95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1324a734f95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132d92e3777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132d92e3777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132d92e3777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132d92e3777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118b3a585a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118b3a585a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a959eda5b7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a959eda5b7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30e58cabc2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30e58cabc2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329c4b584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329c4b584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329c4b584c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329c4b584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329c4b584c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329c4b584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30e58cabc2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30e58cabc2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0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3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6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Title" type="title">
  <p:cSld name="TITLE">
    <p:bg>
      <p:bgPr>
        <a:solidFill>
          <a:srgbClr val="F76C6C"/>
        </a:solidFill>
      </p:bgPr>
    </p:bg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oogle Shape;8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350900" y="769825"/>
            <a:ext cx="2442474" cy="360385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2"/>
          <p:cNvSpPr txBox="1"/>
          <p:nvPr>
            <p:ph type="title"/>
          </p:nvPr>
        </p:nvSpPr>
        <p:spPr>
          <a:xfrm>
            <a:off x="1835550" y="1598450"/>
            <a:ext cx="54729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2" type="title"/>
          </p:nvPr>
        </p:nvSpPr>
        <p:spPr>
          <a:xfrm>
            <a:off x="3036450" y="3225675"/>
            <a:ext cx="30711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0000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id="11" name="Google Shape;11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00" y="180000"/>
            <a:ext cx="1718375" cy="59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lvl="2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lvl="3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lvl="4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lvl="5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lvl="6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lvl="7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lvl="8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 with Patern">
  <p:cSld name="ONE_COLUMN_TEXT_2_1_1_1">
    <p:bg>
      <p:bgPr>
        <a:solidFill>
          <a:srgbClr val="FFFFFF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1"/>
          <p:cNvPicPr preferRelativeResize="0"/>
          <p:nvPr/>
        </p:nvPicPr>
        <p:blipFill rotWithShape="1">
          <a:blip r:embed="rId2">
            <a:alphaModFix/>
          </a:blip>
          <a:srcRect b="24814" l="12345" r="49024" t="24809"/>
          <a:stretch/>
        </p:blipFill>
        <p:spPr>
          <a:xfrm>
            <a:off x="126000" y="126000"/>
            <a:ext cx="686425" cy="485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2000" y="0"/>
            <a:ext cx="6371999" cy="5169599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">
  <p:cSld name="ONE_COLUMN_TEXT_2_1_1_1_1">
    <p:bg>
      <p:bgPr>
        <a:solidFill>
          <a:srgbClr val="FFFFFF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2"/>
          <p:cNvPicPr preferRelativeResize="0"/>
          <p:nvPr/>
        </p:nvPicPr>
        <p:blipFill rotWithShape="1">
          <a:blip r:embed="rId2">
            <a:alphaModFix/>
          </a:blip>
          <a:srcRect b="24814" l="12345" r="49024" t="24809"/>
          <a:stretch/>
        </p:blipFill>
        <p:spPr>
          <a:xfrm>
            <a:off x="126000" y="126000"/>
            <a:ext cx="686425" cy="485999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principal">
  <p:cSld name="TITLE_2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idx="1" type="subTitle"/>
          </p:nvPr>
        </p:nvSpPr>
        <p:spPr>
          <a:xfrm>
            <a:off x="460950" y="2762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7" name="Google Shape;67;p1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68" name="Google Shape;68;p13"/>
          <p:cNvSpPr txBox="1"/>
          <p:nvPr>
            <p:ph type="title"/>
          </p:nvPr>
        </p:nvSpPr>
        <p:spPr>
          <a:xfrm>
            <a:off x="1001250" y="985375"/>
            <a:ext cx="71415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9" name="Google Shape;69;p13"/>
          <p:cNvSpPr txBox="1"/>
          <p:nvPr>
            <p:ph idx="2" type="subTitle"/>
          </p:nvPr>
        </p:nvSpPr>
        <p:spPr>
          <a:xfrm>
            <a:off x="1036975" y="4423800"/>
            <a:ext cx="44784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3" type="subTitle"/>
          </p:nvPr>
        </p:nvSpPr>
        <p:spPr>
          <a:xfrm>
            <a:off x="1036975" y="4666700"/>
            <a:ext cx="4290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i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1458450" y="526350"/>
            <a:ext cx="62271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Char char="●"/>
              <a:defRPr b="1" sz="4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Char char="○"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Char char="■"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Char char="●"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Char char="○"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Char char="■"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Char char="●"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Char char="○"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Char char="■"/>
              <a:defRPr sz="6000"/>
            </a:lvl9pPr>
          </a:lstStyle>
          <a:p/>
        </p:txBody>
      </p:sp>
      <p:sp>
        <p:nvSpPr>
          <p:cNvPr id="73" name="Google Shape;73;p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&amp; contenu">
  <p:cSld name="ONE_COLUMN_TEXT_1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6"/>
          <p:cNvSpPr txBox="1"/>
          <p:nvPr>
            <p:ph type="title"/>
          </p:nvPr>
        </p:nvSpPr>
        <p:spPr>
          <a:xfrm>
            <a:off x="211625" y="440925"/>
            <a:ext cx="28080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80" name="Google Shape;80;p16"/>
          <p:cNvSpPr txBox="1"/>
          <p:nvPr>
            <p:ph idx="1" type="subTitle"/>
          </p:nvPr>
        </p:nvSpPr>
        <p:spPr>
          <a:xfrm>
            <a:off x="621650" y="2501050"/>
            <a:ext cx="20817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1" name="Google Shape;81;p16"/>
          <p:cNvSpPr txBox="1"/>
          <p:nvPr>
            <p:ph idx="2" type="body"/>
          </p:nvPr>
        </p:nvSpPr>
        <p:spPr>
          <a:xfrm>
            <a:off x="3650375" y="1033675"/>
            <a:ext cx="5110500" cy="30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principal 1">
  <p:cSld name="TITLE_3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idx="1" type="subTitle"/>
          </p:nvPr>
        </p:nvSpPr>
        <p:spPr>
          <a:xfrm>
            <a:off x="460950" y="2762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4" name="Google Shape;84;p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85" name="Google Shape;85;p17"/>
          <p:cNvSpPr txBox="1"/>
          <p:nvPr>
            <p:ph type="title"/>
          </p:nvPr>
        </p:nvSpPr>
        <p:spPr>
          <a:xfrm>
            <a:off x="1001250" y="985375"/>
            <a:ext cx="71415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6" name="Google Shape;86;p17"/>
          <p:cNvSpPr txBox="1"/>
          <p:nvPr>
            <p:ph idx="2" type="subTitle"/>
          </p:nvPr>
        </p:nvSpPr>
        <p:spPr>
          <a:xfrm>
            <a:off x="1036975" y="4423800"/>
            <a:ext cx="44784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7" name="Google Shape;87;p17"/>
          <p:cNvSpPr txBox="1"/>
          <p:nvPr>
            <p:ph idx="3" type="subTitle"/>
          </p:nvPr>
        </p:nvSpPr>
        <p:spPr>
          <a:xfrm>
            <a:off x="1036975" y="4666700"/>
            <a:ext cx="4290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i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&amp; text">
  <p:cSld name="ONE_COLUMN_TEXT_1_1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ild Code School" id="89" name="Google Shape;89;p18"/>
          <p:cNvPicPr preferRelativeResize="0"/>
          <p:nvPr/>
        </p:nvPicPr>
        <p:blipFill rotWithShape="1">
          <a:blip r:embed="rId2">
            <a:alphaModFix/>
          </a:blip>
          <a:srcRect b="0" l="0" r="38336" t="0"/>
          <a:stretch/>
        </p:blipFill>
        <p:spPr>
          <a:xfrm>
            <a:off x="4385478" y="0"/>
            <a:ext cx="475852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8"/>
          <p:cNvSpPr txBox="1"/>
          <p:nvPr>
            <p:ph type="title"/>
          </p:nvPr>
        </p:nvSpPr>
        <p:spPr>
          <a:xfrm>
            <a:off x="375875" y="440925"/>
            <a:ext cx="36792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91" name="Google Shape;91;p1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92" name="Google Shape;92;p18"/>
          <p:cNvSpPr txBox="1"/>
          <p:nvPr>
            <p:ph idx="1" type="subTitle"/>
          </p:nvPr>
        </p:nvSpPr>
        <p:spPr>
          <a:xfrm>
            <a:off x="913127" y="2501050"/>
            <a:ext cx="27276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&amp; contenu 1">
  <p:cSld name="ONE_COLUMN_TEXT_2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9"/>
          <p:cNvSpPr txBox="1"/>
          <p:nvPr>
            <p:ph type="title"/>
          </p:nvPr>
        </p:nvSpPr>
        <p:spPr>
          <a:xfrm>
            <a:off x="211625" y="440925"/>
            <a:ext cx="28080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96" name="Google Shape;96;p1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97" name="Google Shape;97;p19"/>
          <p:cNvSpPr txBox="1"/>
          <p:nvPr>
            <p:ph idx="1" type="subTitle"/>
          </p:nvPr>
        </p:nvSpPr>
        <p:spPr>
          <a:xfrm>
            <a:off x="621650" y="2501050"/>
            <a:ext cx="20817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98" name="Google Shape;98;p19"/>
          <p:cNvSpPr txBox="1"/>
          <p:nvPr>
            <p:ph idx="2" type="body"/>
          </p:nvPr>
        </p:nvSpPr>
        <p:spPr>
          <a:xfrm>
            <a:off x="3650375" y="1033675"/>
            <a:ext cx="5110500" cy="30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principal 2">
  <p:cSld name="TITLE_4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idx="1" type="subTitle"/>
          </p:nvPr>
        </p:nvSpPr>
        <p:spPr>
          <a:xfrm>
            <a:off x="460950" y="2762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2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02" name="Google Shape;102;p20"/>
          <p:cNvSpPr txBox="1"/>
          <p:nvPr>
            <p:ph type="title"/>
          </p:nvPr>
        </p:nvSpPr>
        <p:spPr>
          <a:xfrm>
            <a:off x="1001250" y="985375"/>
            <a:ext cx="71415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03" name="Google Shape;103;p20"/>
          <p:cNvSpPr txBox="1"/>
          <p:nvPr>
            <p:ph idx="2" type="subTitle"/>
          </p:nvPr>
        </p:nvSpPr>
        <p:spPr>
          <a:xfrm>
            <a:off x="1036975" y="4423800"/>
            <a:ext cx="44784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04" name="Google Shape;104;p20"/>
          <p:cNvSpPr txBox="1"/>
          <p:nvPr>
            <p:ph idx="3" type="subTitle"/>
          </p:nvPr>
        </p:nvSpPr>
        <p:spPr>
          <a:xfrm>
            <a:off x="1036975" y="4666700"/>
            <a:ext cx="4290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i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TITLE_1">
    <p:bg>
      <p:bgPr>
        <a:solidFill>
          <a:srgbClr val="F99797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3170290" y="771750"/>
            <a:ext cx="2803416" cy="36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3"/>
          <p:cNvSpPr txBox="1"/>
          <p:nvPr>
            <p:ph type="title"/>
          </p:nvPr>
        </p:nvSpPr>
        <p:spPr>
          <a:xfrm>
            <a:off x="1835550" y="1787700"/>
            <a:ext cx="54729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id="16" name="Google Shape;16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00" y="180000"/>
            <a:ext cx="1718375" cy="59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lvl="2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lvl="3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lvl="4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lvl="5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lvl="6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lvl="7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lvl="8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&amp; contenu 2">
  <p:cSld name="ONE_COLUMN_TEXT_3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1"/>
          <p:cNvSpPr txBox="1"/>
          <p:nvPr>
            <p:ph type="title"/>
          </p:nvPr>
        </p:nvSpPr>
        <p:spPr>
          <a:xfrm>
            <a:off x="211625" y="440925"/>
            <a:ext cx="28080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108" name="Google Shape;108;p2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09" name="Google Shape;109;p21"/>
          <p:cNvSpPr txBox="1"/>
          <p:nvPr>
            <p:ph idx="1" type="subTitle"/>
          </p:nvPr>
        </p:nvSpPr>
        <p:spPr>
          <a:xfrm>
            <a:off x="621650" y="2501050"/>
            <a:ext cx="20817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10" name="Google Shape;110;p21"/>
          <p:cNvSpPr txBox="1"/>
          <p:nvPr>
            <p:ph idx="2" type="body"/>
          </p:nvPr>
        </p:nvSpPr>
        <p:spPr>
          <a:xfrm>
            <a:off x="3650375" y="1033675"/>
            <a:ext cx="5110500" cy="30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&amp; contenu 3">
  <p:cSld name="ONE_COLUMN_TEXT_4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2"/>
          <p:cNvSpPr txBox="1"/>
          <p:nvPr>
            <p:ph type="title"/>
          </p:nvPr>
        </p:nvSpPr>
        <p:spPr>
          <a:xfrm>
            <a:off x="211625" y="440925"/>
            <a:ext cx="28080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114" name="Google Shape;114;p2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15" name="Google Shape;115;p22"/>
          <p:cNvSpPr txBox="1"/>
          <p:nvPr>
            <p:ph idx="1" type="subTitle"/>
          </p:nvPr>
        </p:nvSpPr>
        <p:spPr>
          <a:xfrm>
            <a:off x="621650" y="2501050"/>
            <a:ext cx="20817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16" name="Google Shape;116;p22"/>
          <p:cNvSpPr txBox="1"/>
          <p:nvPr>
            <p:ph idx="2" type="body"/>
          </p:nvPr>
        </p:nvSpPr>
        <p:spPr>
          <a:xfrm>
            <a:off x="3650375" y="1033675"/>
            <a:ext cx="5110500" cy="30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principal 3">
  <p:cSld name="TITLE_5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idx="1" type="subTitle"/>
          </p:nvPr>
        </p:nvSpPr>
        <p:spPr>
          <a:xfrm>
            <a:off x="460950" y="2762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9" name="Google Shape;119;p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20" name="Google Shape;120;p23"/>
          <p:cNvSpPr txBox="1"/>
          <p:nvPr>
            <p:ph type="title"/>
          </p:nvPr>
        </p:nvSpPr>
        <p:spPr>
          <a:xfrm>
            <a:off x="1001250" y="985375"/>
            <a:ext cx="71415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21" name="Google Shape;121;p23"/>
          <p:cNvSpPr txBox="1"/>
          <p:nvPr>
            <p:ph idx="2" type="subTitle"/>
          </p:nvPr>
        </p:nvSpPr>
        <p:spPr>
          <a:xfrm>
            <a:off x="1036975" y="4423800"/>
            <a:ext cx="44784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22" name="Google Shape;122;p23"/>
          <p:cNvSpPr txBox="1"/>
          <p:nvPr>
            <p:ph idx="3" type="subTitle"/>
          </p:nvPr>
        </p:nvSpPr>
        <p:spPr>
          <a:xfrm>
            <a:off x="1036975" y="4666700"/>
            <a:ext cx="4290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i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&amp; contenu 4">
  <p:cSld name="ONE_COLUMN_TEXT_5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4"/>
          <p:cNvSpPr txBox="1"/>
          <p:nvPr>
            <p:ph type="title"/>
          </p:nvPr>
        </p:nvSpPr>
        <p:spPr>
          <a:xfrm>
            <a:off x="211625" y="440925"/>
            <a:ext cx="28080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126" name="Google Shape;126;p2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27" name="Google Shape;127;p24"/>
          <p:cNvSpPr txBox="1"/>
          <p:nvPr>
            <p:ph idx="1" type="subTitle"/>
          </p:nvPr>
        </p:nvSpPr>
        <p:spPr>
          <a:xfrm>
            <a:off x="621650" y="2501050"/>
            <a:ext cx="20817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28" name="Google Shape;128;p24"/>
          <p:cNvSpPr txBox="1"/>
          <p:nvPr>
            <p:ph idx="2" type="body"/>
          </p:nvPr>
        </p:nvSpPr>
        <p:spPr>
          <a:xfrm>
            <a:off x="3650375" y="1033675"/>
            <a:ext cx="5110500" cy="30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&amp; text 1">
  <p:cSld name="ONE_COLUMN_TEXT_1_2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ild Code School" id="130" name="Google Shape;130;p25"/>
          <p:cNvPicPr preferRelativeResize="0"/>
          <p:nvPr/>
        </p:nvPicPr>
        <p:blipFill rotWithShape="1">
          <a:blip r:embed="rId2">
            <a:alphaModFix/>
          </a:blip>
          <a:srcRect b="0" l="0" r="38336" t="0"/>
          <a:stretch/>
        </p:blipFill>
        <p:spPr>
          <a:xfrm>
            <a:off x="4385478" y="0"/>
            <a:ext cx="475852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5"/>
          <p:cNvSpPr txBox="1"/>
          <p:nvPr>
            <p:ph type="title"/>
          </p:nvPr>
        </p:nvSpPr>
        <p:spPr>
          <a:xfrm>
            <a:off x="375875" y="440925"/>
            <a:ext cx="36792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132" name="Google Shape;132;p2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33" name="Google Shape;133;p25"/>
          <p:cNvSpPr txBox="1"/>
          <p:nvPr>
            <p:ph idx="1" type="subTitle"/>
          </p:nvPr>
        </p:nvSpPr>
        <p:spPr>
          <a:xfrm>
            <a:off x="913127" y="2501050"/>
            <a:ext cx="27276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 1">
  <p:cSld name="TITLE_1_1">
    <p:bg>
      <p:bgPr>
        <a:solidFill>
          <a:srgbClr val="F76C6C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4"/>
          <p:cNvPicPr preferRelativeResize="0"/>
          <p:nvPr/>
        </p:nvPicPr>
        <p:blipFill rotWithShape="1">
          <a:blip r:embed="rId2">
            <a:alphaModFix/>
          </a:blip>
          <a:srcRect b="258" l="0" r="0" t="258"/>
          <a:stretch/>
        </p:blipFill>
        <p:spPr>
          <a:xfrm rot="10800000">
            <a:off x="3170289" y="771750"/>
            <a:ext cx="2803417" cy="3599999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4"/>
          <p:cNvSpPr txBox="1"/>
          <p:nvPr>
            <p:ph type="title"/>
          </p:nvPr>
        </p:nvSpPr>
        <p:spPr>
          <a:xfrm>
            <a:off x="1835550" y="1787700"/>
            <a:ext cx="54729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id="21" name="Google Shape;21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00" y="180000"/>
            <a:ext cx="1718375" cy="59285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lvl="2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lvl="3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lvl="4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lvl="5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lvl="6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lvl="7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lvl="8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ogo">
  <p:cSld name="CUSTOM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799150" y="1973574"/>
            <a:ext cx="3545702" cy="1196351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ONE_COLUMN_TEXT">
    <p:bg>
      <p:bgPr>
        <a:solidFill>
          <a:srgbClr val="F99797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1254900" y="1718925"/>
            <a:ext cx="2783700" cy="9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2" type="title"/>
          </p:nvPr>
        </p:nvSpPr>
        <p:spPr>
          <a:xfrm>
            <a:off x="3962400" y="2002350"/>
            <a:ext cx="3972600" cy="72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" type="body"/>
          </p:nvPr>
        </p:nvSpPr>
        <p:spPr>
          <a:xfrm>
            <a:off x="4038600" y="2679825"/>
            <a:ext cx="22860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pic>
        <p:nvPicPr>
          <p:cNvPr id="30" name="Google Shape;30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0000" y="180000"/>
            <a:ext cx="1718375" cy="59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0025" y="777875"/>
            <a:ext cx="3414675" cy="2637825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mple Section">
  <p:cSld name="ONE_COLUMN_TEXT_2_2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/>
          <p:nvPr/>
        </p:nvSpPr>
        <p:spPr>
          <a:xfrm>
            <a:off x="-15875" y="-2650"/>
            <a:ext cx="9180000" cy="720000"/>
          </a:xfrm>
          <a:prstGeom prst="rect">
            <a:avLst/>
          </a:prstGeom>
          <a:solidFill>
            <a:srgbClr val="F76C6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7"/>
          <p:cNvSpPr txBox="1"/>
          <p:nvPr>
            <p:ph type="title"/>
          </p:nvPr>
        </p:nvSpPr>
        <p:spPr>
          <a:xfrm>
            <a:off x="1171250" y="-2650"/>
            <a:ext cx="23388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6" name="Google Shape;36;p7"/>
          <p:cNvSpPr txBox="1"/>
          <p:nvPr>
            <p:ph idx="1" type="subTitle"/>
          </p:nvPr>
        </p:nvSpPr>
        <p:spPr>
          <a:xfrm>
            <a:off x="3129050" y="190800"/>
            <a:ext cx="27837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pic>
        <p:nvPicPr>
          <p:cNvPr id="37" name="Google Shape;37;p7"/>
          <p:cNvPicPr preferRelativeResize="0"/>
          <p:nvPr/>
        </p:nvPicPr>
        <p:blipFill rotWithShape="1">
          <a:blip r:embed="rId2">
            <a:alphaModFix/>
          </a:blip>
          <a:srcRect b="0" l="0" r="51271" t="0"/>
          <a:stretch/>
        </p:blipFill>
        <p:spPr>
          <a:xfrm>
            <a:off x="126000" y="127800"/>
            <a:ext cx="686432" cy="4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7"/>
          <p:cNvSpPr txBox="1"/>
          <p:nvPr>
            <p:ph idx="2" type="title"/>
          </p:nvPr>
        </p:nvSpPr>
        <p:spPr>
          <a:xfrm>
            <a:off x="1245600" y="882000"/>
            <a:ext cx="67914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76C6C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3" type="subTitle"/>
          </p:nvPr>
        </p:nvSpPr>
        <p:spPr>
          <a:xfrm>
            <a:off x="1249200" y="1414800"/>
            <a:ext cx="6790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F76C6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4" type="body"/>
          </p:nvPr>
        </p:nvSpPr>
        <p:spPr>
          <a:xfrm>
            <a:off x="1249200" y="1998600"/>
            <a:ext cx="6791400" cy="28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mple Section Split">
  <p:cSld name="ONE_COLUMN_TEXT_2_1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/>
          <p:nvPr/>
        </p:nvSpPr>
        <p:spPr>
          <a:xfrm>
            <a:off x="-15875" y="-2650"/>
            <a:ext cx="9180000" cy="720000"/>
          </a:xfrm>
          <a:prstGeom prst="rect">
            <a:avLst/>
          </a:prstGeom>
          <a:solidFill>
            <a:srgbClr val="F76C6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8"/>
          <p:cNvSpPr txBox="1"/>
          <p:nvPr>
            <p:ph type="title"/>
          </p:nvPr>
        </p:nvSpPr>
        <p:spPr>
          <a:xfrm>
            <a:off x="1171250" y="-2650"/>
            <a:ext cx="23388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5" name="Google Shape;45;p8"/>
          <p:cNvSpPr txBox="1"/>
          <p:nvPr>
            <p:ph idx="1" type="subTitle"/>
          </p:nvPr>
        </p:nvSpPr>
        <p:spPr>
          <a:xfrm>
            <a:off x="3129050" y="190800"/>
            <a:ext cx="27837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6" name="Google Shape;46;p8"/>
          <p:cNvSpPr txBox="1"/>
          <p:nvPr>
            <p:ph idx="2" type="body"/>
          </p:nvPr>
        </p:nvSpPr>
        <p:spPr>
          <a:xfrm>
            <a:off x="126000" y="1998600"/>
            <a:ext cx="4425900" cy="28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3" type="title"/>
          </p:nvPr>
        </p:nvSpPr>
        <p:spPr>
          <a:xfrm>
            <a:off x="126815" y="1009050"/>
            <a:ext cx="44259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76C6C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  <p:sp>
        <p:nvSpPr>
          <p:cNvPr id="48" name="Google Shape;48;p8"/>
          <p:cNvSpPr txBox="1"/>
          <p:nvPr>
            <p:ph idx="4" type="subTitle"/>
          </p:nvPr>
        </p:nvSpPr>
        <p:spPr>
          <a:xfrm>
            <a:off x="126815" y="1719575"/>
            <a:ext cx="4425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F76C6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49" name="Google Shape;49;p8"/>
          <p:cNvPicPr preferRelativeResize="0"/>
          <p:nvPr/>
        </p:nvPicPr>
        <p:blipFill rotWithShape="1">
          <a:blip r:embed="rId2">
            <a:alphaModFix/>
          </a:blip>
          <a:srcRect b="0" l="0" r="51271" t="0"/>
          <a:stretch/>
        </p:blipFill>
        <p:spPr>
          <a:xfrm>
            <a:off x="126000" y="127800"/>
            <a:ext cx="686432" cy="4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 Colored with Patern">
  <p:cSld name="ONE_COLUMN_TEXT_2_1_1">
    <p:bg>
      <p:bgPr>
        <a:solidFill>
          <a:srgbClr val="F76C6C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9"/>
          <p:cNvPicPr preferRelativeResize="0"/>
          <p:nvPr/>
        </p:nvPicPr>
        <p:blipFill rotWithShape="1">
          <a:blip r:embed="rId2">
            <a:alphaModFix/>
          </a:blip>
          <a:srcRect b="0" l="0" r="51271" t="0"/>
          <a:stretch/>
        </p:blipFill>
        <p:spPr>
          <a:xfrm>
            <a:off x="126000" y="127800"/>
            <a:ext cx="686432" cy="4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1637" y="1"/>
            <a:ext cx="6372362" cy="5171325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 Colored">
  <p:cSld name="ONE_COLUMN_TEXT_2_1_1_2">
    <p:bg>
      <p:bgPr>
        <a:solidFill>
          <a:srgbClr val="F76C6C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0"/>
          <p:cNvPicPr preferRelativeResize="0"/>
          <p:nvPr/>
        </p:nvPicPr>
        <p:blipFill rotWithShape="1">
          <a:blip r:embed="rId2">
            <a:alphaModFix/>
          </a:blip>
          <a:srcRect b="0" l="0" r="51271" t="0"/>
          <a:stretch/>
        </p:blipFill>
        <p:spPr>
          <a:xfrm>
            <a:off x="126000" y="127800"/>
            <a:ext cx="686432" cy="4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5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tx1"/>
                </a:solidFill>
              </a:defRPr>
            </a:lvl1pPr>
            <a:lvl2pPr lvl="1" algn="r">
              <a:buNone/>
              <a:defRPr sz="1300">
                <a:solidFill>
                  <a:schemeClr val="tx1"/>
                </a:solidFill>
              </a:defRPr>
            </a:lvl2pPr>
            <a:lvl3pPr lvl="2" algn="r">
              <a:buNone/>
              <a:defRPr sz="1300">
                <a:solidFill>
                  <a:schemeClr val="tx1"/>
                </a:solidFill>
              </a:defRPr>
            </a:lvl3pPr>
            <a:lvl4pPr lvl="3" algn="r">
              <a:buNone/>
              <a:defRPr sz="1300">
                <a:solidFill>
                  <a:schemeClr val="tx1"/>
                </a:solidFill>
              </a:defRPr>
            </a:lvl4pPr>
            <a:lvl5pPr lvl="4" algn="r">
              <a:buNone/>
              <a:defRPr sz="1300">
                <a:solidFill>
                  <a:schemeClr val="tx1"/>
                </a:solidFill>
              </a:defRPr>
            </a:lvl5pPr>
            <a:lvl6pPr lvl="5" algn="r">
              <a:buNone/>
              <a:defRPr sz="1300">
                <a:solidFill>
                  <a:schemeClr val="tx1"/>
                </a:solidFill>
              </a:defRPr>
            </a:lvl6pPr>
            <a:lvl7pPr lvl="6" algn="r">
              <a:buNone/>
              <a:defRPr sz="1300">
                <a:solidFill>
                  <a:schemeClr val="tx1"/>
                </a:solidFill>
              </a:defRPr>
            </a:lvl7pPr>
            <a:lvl8pPr lvl="7" algn="r">
              <a:buNone/>
              <a:defRPr sz="1300">
                <a:solidFill>
                  <a:schemeClr val="tx1"/>
                </a:solidFill>
              </a:defRPr>
            </a:lvl8pPr>
            <a:lvl9pPr lvl="8" algn="r">
              <a:buNone/>
              <a:defRPr sz="1300">
                <a:solidFill>
                  <a:schemeClr val="tx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iana.org/domains/root/db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fr.wikipedia.org/wiki/Nom_de_domaine_internationalis%C3%A9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www.nlnetlabs.nl/projects/nsd/about/" TargetMode="External"/><Relationship Id="rId4" Type="http://schemas.openxmlformats.org/officeDocument/2006/relationships/hyperlink" Target="https://www.knot-dns.cz/" TargetMode="External"/><Relationship Id="rId5" Type="http://schemas.openxmlformats.org/officeDocument/2006/relationships/hyperlink" Target="https://www.isc.org/bind/" TargetMode="External"/><Relationship Id="rId6" Type="http://schemas.openxmlformats.org/officeDocument/2006/relationships/hyperlink" Target="https://www.powerdns.com/" TargetMode="External"/><Relationship Id="rId7" Type="http://schemas.openxmlformats.org/officeDocument/2006/relationships/hyperlink" Target="https://docs.microsoft.com/fr-fr/learn/modules/implement-windows-server-dns/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serveur_racine_du_dn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nlnetlabs.nl/projects/unbound/about/" TargetMode="External"/><Relationship Id="rId4" Type="http://schemas.openxmlformats.org/officeDocument/2006/relationships/hyperlink" Target="https://www.isc.org/bind/" TargetMode="External"/><Relationship Id="rId5" Type="http://schemas.openxmlformats.org/officeDocument/2006/relationships/hyperlink" Target="https://www.powerdns.com/" TargetMode="External"/><Relationship Id="rId6" Type="http://schemas.openxmlformats.org/officeDocument/2006/relationships/hyperlink" Target="https://docs.microsoft.com/fr-fr/learn/modules/implement-windows-server-dns/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www.quad9.net/" TargetMode="External"/><Relationship Id="rId4" Type="http://schemas.openxmlformats.org/officeDocument/2006/relationships/hyperlink" Target="https://1.1.1.1/dns/" TargetMode="External"/><Relationship Id="rId5" Type="http://schemas.openxmlformats.org/officeDocument/2006/relationships/hyperlink" Target="https://developers.google.com/speed/public-dns/" TargetMode="External"/><Relationship Id="rId6" Type="http://schemas.openxmlformats.org/officeDocument/2006/relationships/hyperlink" Target="https://www.fdn.fr/actions/dns/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fr.wikipedia.org/wiki/Hosts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fr.wikipedia.org/wiki/Liste_des_enregistrements_DNS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www.iana.org/domains/root/db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Relationship Id="rId3" Type="http://schemas.openxmlformats.org/officeDocument/2006/relationships/slide" Target="/ppt/slides/slide4.xml"/><Relationship Id="rId4" Type="http://schemas.openxmlformats.org/officeDocument/2006/relationships/slide" Target="/ppt/slides/slide10.xml"/><Relationship Id="rId5" Type="http://schemas.openxmlformats.org/officeDocument/2006/relationships/slide" Target="/ppt/slides/slide15.xml"/><Relationship Id="rId6" Type="http://schemas.openxmlformats.org/officeDocument/2006/relationships/slide" Target="/ppt/slides/slide24.xml"/><Relationship Id="rId7" Type="http://schemas.openxmlformats.org/officeDocument/2006/relationships/slide" Target="/ppt/slides/slide28.xml"/><Relationship Id="rId8" Type="http://schemas.openxmlformats.org/officeDocument/2006/relationships/slide" Target="/ppt/slides/slide32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www.afnic.fr/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rfc-editor.org/rfc/rfc608.html" TargetMode="External"/><Relationship Id="rId4" Type="http://schemas.openxmlformats.org/officeDocument/2006/relationships/hyperlink" Target="https://en.wikipedia.org/wiki/InterNIC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rfc-editor.org/rfc/rfc882.html" TargetMode="External"/><Relationship Id="rId4" Type="http://schemas.openxmlformats.org/officeDocument/2006/relationships/hyperlink" Target="https://www.rfc-editor.org/rfc/rfc883.html" TargetMode="External"/><Relationship Id="rId5" Type="http://schemas.openxmlformats.org/officeDocument/2006/relationships/hyperlink" Target="https://fr.wikipedia.org/wiki/Paul_Mockapetris" TargetMode="External"/><Relationship Id="rId6" Type="http://schemas.openxmlformats.org/officeDocument/2006/relationships/hyperlink" Target="https://www.rfc-editor.org/rfc/rfc1034" TargetMode="External"/><Relationship Id="rId7" Type="http://schemas.openxmlformats.org/officeDocument/2006/relationships/hyperlink" Target="https://www.rfc-editor.org/rfc/rfc1035" TargetMode="External"/><Relationship Id="rId8" Type="http://schemas.openxmlformats.org/officeDocument/2006/relationships/image" Target="../media/image1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type="title"/>
          </p:nvPr>
        </p:nvSpPr>
        <p:spPr>
          <a:xfrm>
            <a:off x="1835550" y="1598450"/>
            <a:ext cx="5472900" cy="156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Domain Name System</a:t>
            </a:r>
            <a:endParaRPr/>
          </a:p>
        </p:txBody>
      </p:sp>
      <p:sp>
        <p:nvSpPr>
          <p:cNvPr id="139" name="Google Shape;139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40" name="Google Shape;140;p26"/>
          <p:cNvSpPr txBox="1"/>
          <p:nvPr/>
        </p:nvSpPr>
        <p:spPr>
          <a:xfrm>
            <a:off x="0" y="3225675"/>
            <a:ext cx="91440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00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5"/>
          <p:cNvSpPr txBox="1"/>
          <p:nvPr>
            <p:ph type="title"/>
          </p:nvPr>
        </p:nvSpPr>
        <p:spPr>
          <a:xfrm>
            <a:off x="1835550" y="1787700"/>
            <a:ext cx="5472900" cy="156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noms de domaine</a:t>
            </a:r>
            <a:endParaRPr/>
          </a:p>
        </p:txBody>
      </p:sp>
      <p:sp>
        <p:nvSpPr>
          <p:cNvPr id="212" name="Google Shape;212;p3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13" name="Google Shape;213;p35"/>
          <p:cNvSpPr txBox="1"/>
          <p:nvPr/>
        </p:nvSpPr>
        <p:spPr>
          <a:xfrm>
            <a:off x="0" y="3225675"/>
            <a:ext cx="91440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00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6"/>
          <p:cNvSpPr txBox="1"/>
          <p:nvPr>
            <p:ph idx="4" type="body"/>
          </p:nvPr>
        </p:nvSpPr>
        <p:spPr>
          <a:xfrm>
            <a:off x="462200" y="1772500"/>
            <a:ext cx="8247600" cy="320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Un nom de domaine est 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Un identifiant (unique) textuel non sensible à la casse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Composite suivant une structure </a:t>
            </a:r>
            <a:r>
              <a:rPr lang="fr" sz="1800"/>
              <a:t>hiérarchique</a:t>
            </a:r>
            <a:r>
              <a:rPr lang="fr" sz="1800"/>
              <a:t> arborescente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Un domaine peut contenir des sous-domaines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Chaque domaine appartient à un domaine parent sauf la racine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Désigne un ensemble de ressources Internet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Assimilable à l'identité d'une personne/structure/ressource sur Internet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Plus stable que les adresses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Au choix =&gt; vecteur d'image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19" name="Google Shape;219;p36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C'est quoi un nom de domaine</a:t>
            </a:r>
            <a:endParaRPr/>
          </a:p>
        </p:txBody>
      </p:sp>
      <p:sp>
        <p:nvSpPr>
          <p:cNvPr id="220" name="Google Shape;220;p36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Une définition</a:t>
            </a:r>
            <a:endParaRPr sz="3700"/>
          </a:p>
        </p:txBody>
      </p:sp>
      <p:sp>
        <p:nvSpPr>
          <p:cNvPr id="221" name="Google Shape;221;p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22" name="Google Shape;222;p36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noms de domaine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7"/>
          <p:cNvSpPr txBox="1"/>
          <p:nvPr>
            <p:ph idx="4" type="body"/>
          </p:nvPr>
        </p:nvSpPr>
        <p:spPr>
          <a:xfrm>
            <a:off x="462200" y="1772500"/>
            <a:ext cx="4010400" cy="3201600"/>
          </a:xfrm>
          <a:prstGeom prst="rect">
            <a:avLst/>
          </a:prstGeom>
          <a:solidFill>
            <a:srgbClr val="FFFF00"/>
          </a:solidFill>
        </p:spPr>
        <p:txBody>
          <a:bodyPr anchorCtr="0" anchor="ctr" bIns="0" lIns="0" spcFirstLastPara="1" rIns="0" wrap="square" tIns="0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Racine appelée point 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TLD (</a:t>
            </a:r>
            <a:r>
              <a:rPr i="1" lang="fr" sz="1800" u="sng">
                <a:solidFill>
                  <a:schemeClr val="hlink"/>
                </a:solidFill>
                <a:hlinkClick r:id="rId3"/>
              </a:rPr>
              <a:t>Top Level Domain</a:t>
            </a:r>
            <a:r>
              <a:rPr lang="fr" sz="1800"/>
              <a:t>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et ainsi de suite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séparé par des points 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FQDN (</a:t>
            </a:r>
            <a:r>
              <a:rPr i="1" lang="fr" sz="1800"/>
              <a:t>Fully Qualified Domain Name</a:t>
            </a:r>
            <a:r>
              <a:rPr lang="fr" sz="1800"/>
              <a:t>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point final souvent omis</a:t>
            </a:r>
            <a:endParaRPr sz="1800"/>
          </a:p>
        </p:txBody>
      </p:sp>
      <p:sp>
        <p:nvSpPr>
          <p:cNvPr id="228" name="Google Shape;228;p37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Structure des noms de domaine</a:t>
            </a:r>
            <a:endParaRPr/>
          </a:p>
        </p:txBody>
      </p:sp>
      <p:sp>
        <p:nvSpPr>
          <p:cNvPr id="229" name="Google Shape;229;p37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Arborescence</a:t>
            </a:r>
            <a:endParaRPr sz="3700"/>
          </a:p>
        </p:txBody>
      </p:sp>
      <p:sp>
        <p:nvSpPr>
          <p:cNvPr id="230" name="Google Shape;230;p3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31" name="Google Shape;231;p37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noms de domaine</a:t>
            </a:r>
            <a:endParaRPr/>
          </a:p>
        </p:txBody>
      </p:sp>
      <p:sp>
        <p:nvSpPr>
          <p:cNvPr id="232" name="Google Shape;232;p37"/>
          <p:cNvSpPr/>
          <p:nvPr/>
        </p:nvSpPr>
        <p:spPr>
          <a:xfrm>
            <a:off x="6477575" y="1418875"/>
            <a:ext cx="956100" cy="360000"/>
          </a:xfrm>
          <a:prstGeom prst="roundRect">
            <a:avLst>
              <a:gd fmla="val 16667" name="adj"/>
            </a:avLst>
          </a:prstGeom>
          <a:solidFill>
            <a:srgbClr val="F99797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Racine</a:t>
            </a:r>
            <a:endParaRPr sz="10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33" name="Google Shape;233;p37"/>
          <p:cNvSpPr/>
          <p:nvPr/>
        </p:nvSpPr>
        <p:spPr>
          <a:xfrm>
            <a:off x="4594150" y="2129550"/>
            <a:ext cx="956100" cy="360000"/>
          </a:xfrm>
          <a:prstGeom prst="roundRect">
            <a:avLst>
              <a:gd fmla="val 16667" name="adj"/>
            </a:avLst>
          </a:prstGeom>
          <a:solidFill>
            <a:srgbClr val="F99797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FR</a:t>
            </a:r>
            <a:endParaRPr sz="10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34" name="Google Shape;234;p37"/>
          <p:cNvSpPr/>
          <p:nvPr/>
        </p:nvSpPr>
        <p:spPr>
          <a:xfrm>
            <a:off x="5764450" y="2129550"/>
            <a:ext cx="956100" cy="360000"/>
          </a:xfrm>
          <a:prstGeom prst="roundRect">
            <a:avLst>
              <a:gd fmla="val 16667" name="adj"/>
            </a:avLst>
          </a:prstGeom>
          <a:solidFill>
            <a:srgbClr val="F99797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ORG</a:t>
            </a:r>
            <a:endParaRPr sz="10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35" name="Google Shape;235;p37"/>
          <p:cNvSpPr/>
          <p:nvPr/>
        </p:nvSpPr>
        <p:spPr>
          <a:xfrm>
            <a:off x="6934750" y="2129550"/>
            <a:ext cx="956100" cy="360000"/>
          </a:xfrm>
          <a:prstGeom prst="roundRect">
            <a:avLst>
              <a:gd fmla="val 16667" name="adj"/>
            </a:avLst>
          </a:prstGeom>
          <a:solidFill>
            <a:srgbClr val="F99797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香港</a:t>
            </a:r>
            <a:endParaRPr sz="10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36" name="Google Shape;236;p37"/>
          <p:cNvSpPr/>
          <p:nvPr/>
        </p:nvSpPr>
        <p:spPr>
          <a:xfrm>
            <a:off x="8105050" y="2129550"/>
            <a:ext cx="956100" cy="360000"/>
          </a:xfrm>
          <a:prstGeom prst="roundRect">
            <a:avLst>
              <a:gd fmla="val 16667" name="adj"/>
            </a:avLst>
          </a:prstGeom>
          <a:solidFill>
            <a:srgbClr val="F99797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COM</a:t>
            </a:r>
            <a:endParaRPr sz="10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37" name="Google Shape;237;p37"/>
          <p:cNvSpPr/>
          <p:nvPr/>
        </p:nvSpPr>
        <p:spPr>
          <a:xfrm>
            <a:off x="5764450" y="2909150"/>
            <a:ext cx="956100" cy="360000"/>
          </a:xfrm>
          <a:prstGeom prst="roundRect">
            <a:avLst>
              <a:gd fmla="val 16667" name="adj"/>
            </a:avLst>
          </a:prstGeom>
          <a:solidFill>
            <a:srgbClr val="F99797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WikipediA</a:t>
            </a:r>
            <a:endParaRPr sz="10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38" name="Google Shape;238;p37"/>
          <p:cNvSpPr/>
          <p:nvPr/>
        </p:nvSpPr>
        <p:spPr>
          <a:xfrm>
            <a:off x="5764450" y="3688750"/>
            <a:ext cx="956100" cy="360000"/>
          </a:xfrm>
          <a:prstGeom prst="roundRect">
            <a:avLst>
              <a:gd fmla="val 16667" name="adj"/>
            </a:avLst>
          </a:prstGeom>
          <a:solidFill>
            <a:srgbClr val="F99797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fr</a:t>
            </a:r>
            <a:endParaRPr sz="10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39" name="Google Shape;239;p37"/>
          <p:cNvSpPr/>
          <p:nvPr/>
        </p:nvSpPr>
        <p:spPr>
          <a:xfrm>
            <a:off x="7803925" y="2931100"/>
            <a:ext cx="1257300" cy="360000"/>
          </a:xfrm>
          <a:prstGeom prst="roundRect">
            <a:avLst>
              <a:gd fmla="val 16667" name="adj"/>
            </a:avLst>
          </a:prstGeom>
          <a:solidFill>
            <a:srgbClr val="F99797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wildcodeschool</a:t>
            </a:r>
            <a:endParaRPr sz="10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40" name="Google Shape;240;p37"/>
          <p:cNvSpPr/>
          <p:nvPr/>
        </p:nvSpPr>
        <p:spPr>
          <a:xfrm>
            <a:off x="8105050" y="3709375"/>
            <a:ext cx="956100" cy="360000"/>
          </a:xfrm>
          <a:prstGeom prst="roundRect">
            <a:avLst>
              <a:gd fmla="val 16667" name="adj"/>
            </a:avLst>
          </a:prstGeom>
          <a:solidFill>
            <a:srgbClr val="F99797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odyssey</a:t>
            </a:r>
            <a:endParaRPr sz="10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41" name="Google Shape;241;p37"/>
          <p:cNvSpPr/>
          <p:nvPr/>
        </p:nvSpPr>
        <p:spPr>
          <a:xfrm>
            <a:off x="6934750" y="3688750"/>
            <a:ext cx="956100" cy="360000"/>
          </a:xfrm>
          <a:prstGeom prst="roundRect">
            <a:avLst>
              <a:gd fmla="val 16667" name="adj"/>
            </a:avLst>
          </a:prstGeom>
          <a:solidFill>
            <a:srgbClr val="F99797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www</a:t>
            </a:r>
            <a:endParaRPr sz="10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42" name="Google Shape;242;p37"/>
          <p:cNvSpPr/>
          <p:nvPr/>
        </p:nvSpPr>
        <p:spPr>
          <a:xfrm>
            <a:off x="4594150" y="2931100"/>
            <a:ext cx="956100" cy="360000"/>
          </a:xfrm>
          <a:prstGeom prst="roundRect">
            <a:avLst>
              <a:gd fmla="val 16667" name="adj"/>
            </a:avLst>
          </a:prstGeom>
          <a:solidFill>
            <a:srgbClr val="F99797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gouv</a:t>
            </a:r>
            <a:endParaRPr sz="10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43" name="Google Shape;243;p37"/>
          <p:cNvSpPr/>
          <p:nvPr/>
        </p:nvSpPr>
        <p:spPr>
          <a:xfrm>
            <a:off x="4594150" y="3688750"/>
            <a:ext cx="956100" cy="360000"/>
          </a:xfrm>
          <a:prstGeom prst="roundRect">
            <a:avLst>
              <a:gd fmla="val 16667" name="adj"/>
            </a:avLst>
          </a:prstGeom>
          <a:solidFill>
            <a:srgbClr val="F99797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ecologie</a:t>
            </a:r>
            <a:endParaRPr sz="10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44" name="Google Shape;244;p37"/>
          <p:cNvSpPr/>
          <p:nvPr/>
        </p:nvSpPr>
        <p:spPr>
          <a:xfrm>
            <a:off x="4594150" y="4446400"/>
            <a:ext cx="956100" cy="360000"/>
          </a:xfrm>
          <a:prstGeom prst="roundRect">
            <a:avLst>
              <a:gd fmla="val 16667" name="adj"/>
            </a:avLst>
          </a:prstGeom>
          <a:solidFill>
            <a:srgbClr val="F99797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www</a:t>
            </a:r>
            <a:endParaRPr sz="10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cxnSp>
        <p:nvCxnSpPr>
          <p:cNvPr id="245" name="Google Shape;245;p37"/>
          <p:cNvCxnSpPr>
            <a:stCxn id="232" idx="2"/>
            <a:endCxn id="233" idx="0"/>
          </p:cNvCxnSpPr>
          <p:nvPr/>
        </p:nvCxnSpPr>
        <p:spPr>
          <a:xfrm flipH="1">
            <a:off x="5072225" y="1778875"/>
            <a:ext cx="1883400" cy="35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6" name="Google Shape;246;p37"/>
          <p:cNvCxnSpPr>
            <a:stCxn id="232" idx="2"/>
            <a:endCxn id="234" idx="0"/>
          </p:cNvCxnSpPr>
          <p:nvPr/>
        </p:nvCxnSpPr>
        <p:spPr>
          <a:xfrm flipH="1">
            <a:off x="6242525" y="1778875"/>
            <a:ext cx="713100" cy="35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7" name="Google Shape;247;p37"/>
          <p:cNvCxnSpPr>
            <a:stCxn id="232" idx="2"/>
            <a:endCxn id="235" idx="0"/>
          </p:cNvCxnSpPr>
          <p:nvPr/>
        </p:nvCxnSpPr>
        <p:spPr>
          <a:xfrm>
            <a:off x="6955625" y="1778875"/>
            <a:ext cx="457200" cy="35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8" name="Google Shape;248;p37"/>
          <p:cNvCxnSpPr>
            <a:stCxn id="232" idx="2"/>
            <a:endCxn id="236" idx="0"/>
          </p:cNvCxnSpPr>
          <p:nvPr/>
        </p:nvCxnSpPr>
        <p:spPr>
          <a:xfrm>
            <a:off x="6955625" y="1778875"/>
            <a:ext cx="1627500" cy="35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9" name="Google Shape;249;p37"/>
          <p:cNvCxnSpPr>
            <a:stCxn id="233" idx="2"/>
            <a:endCxn id="242" idx="0"/>
          </p:cNvCxnSpPr>
          <p:nvPr/>
        </p:nvCxnSpPr>
        <p:spPr>
          <a:xfrm>
            <a:off x="5072200" y="2489550"/>
            <a:ext cx="0" cy="44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0" name="Google Shape;250;p37"/>
          <p:cNvCxnSpPr>
            <a:stCxn id="234" idx="2"/>
            <a:endCxn id="237" idx="0"/>
          </p:cNvCxnSpPr>
          <p:nvPr/>
        </p:nvCxnSpPr>
        <p:spPr>
          <a:xfrm>
            <a:off x="6242500" y="2489550"/>
            <a:ext cx="0" cy="41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1" name="Google Shape;251;p37"/>
          <p:cNvCxnSpPr>
            <a:stCxn id="236" idx="2"/>
            <a:endCxn id="239" idx="0"/>
          </p:cNvCxnSpPr>
          <p:nvPr/>
        </p:nvCxnSpPr>
        <p:spPr>
          <a:xfrm flipH="1">
            <a:off x="8432500" y="2489550"/>
            <a:ext cx="150600" cy="44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2" name="Google Shape;252;p37"/>
          <p:cNvCxnSpPr>
            <a:stCxn id="242" idx="2"/>
            <a:endCxn id="243" idx="0"/>
          </p:cNvCxnSpPr>
          <p:nvPr/>
        </p:nvCxnSpPr>
        <p:spPr>
          <a:xfrm>
            <a:off x="5072200" y="3291100"/>
            <a:ext cx="0" cy="39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3" name="Google Shape;253;p37"/>
          <p:cNvCxnSpPr>
            <a:stCxn id="237" idx="2"/>
            <a:endCxn id="238" idx="0"/>
          </p:cNvCxnSpPr>
          <p:nvPr/>
        </p:nvCxnSpPr>
        <p:spPr>
          <a:xfrm>
            <a:off x="6242500" y="3269150"/>
            <a:ext cx="0" cy="41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4" name="Google Shape;254;p37"/>
          <p:cNvCxnSpPr>
            <a:stCxn id="239" idx="2"/>
            <a:endCxn id="240" idx="0"/>
          </p:cNvCxnSpPr>
          <p:nvPr/>
        </p:nvCxnSpPr>
        <p:spPr>
          <a:xfrm>
            <a:off x="8432575" y="3291100"/>
            <a:ext cx="150600" cy="41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5" name="Google Shape;255;p37"/>
          <p:cNvCxnSpPr>
            <a:stCxn id="239" idx="2"/>
            <a:endCxn id="241" idx="0"/>
          </p:cNvCxnSpPr>
          <p:nvPr/>
        </p:nvCxnSpPr>
        <p:spPr>
          <a:xfrm flipH="1">
            <a:off x="7412875" y="3291100"/>
            <a:ext cx="1019700" cy="39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6" name="Google Shape;256;p37"/>
          <p:cNvCxnSpPr>
            <a:stCxn id="243" idx="2"/>
            <a:endCxn id="244" idx="0"/>
          </p:cNvCxnSpPr>
          <p:nvPr/>
        </p:nvCxnSpPr>
        <p:spPr>
          <a:xfrm>
            <a:off x="5072200" y="4048750"/>
            <a:ext cx="0" cy="39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8"/>
          <p:cNvSpPr txBox="1"/>
          <p:nvPr>
            <p:ph idx="4" type="body"/>
          </p:nvPr>
        </p:nvSpPr>
        <p:spPr>
          <a:xfrm>
            <a:off x="462200" y="1772500"/>
            <a:ext cx="8247600" cy="3201600"/>
          </a:xfrm>
          <a:prstGeom prst="rect">
            <a:avLst/>
          </a:prstGeom>
          <a:solidFill>
            <a:srgbClr val="FFFF00"/>
          </a:solidFill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Les composants d'un nom de domaine (</a:t>
            </a:r>
            <a:r>
              <a:rPr i="1" lang="fr" sz="1800"/>
              <a:t>label</a:t>
            </a:r>
            <a:r>
              <a:rPr lang="fr" sz="1800"/>
              <a:t>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En nombre quelconque (mais en avoir un seul est compliqué - TLD - donc en général au moins 2)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peuvent utiliser un jeu de caractères étendus - </a:t>
            </a:r>
            <a:r>
              <a:rPr lang="fr" sz="1800" u="sng">
                <a:solidFill>
                  <a:schemeClr val="hlink"/>
                </a:solidFill>
                <a:hlinkClick r:id="rId3"/>
              </a:rPr>
              <a:t>Internationalized domain name (IDN)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63 caractères max - l'ensemble d'un nom de domaine : 255 max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62" name="Google Shape;262;p38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Y a quoi dedans ?</a:t>
            </a:r>
            <a:endParaRPr/>
          </a:p>
        </p:txBody>
      </p:sp>
      <p:sp>
        <p:nvSpPr>
          <p:cNvPr id="263" name="Google Shape;263;p38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Les composants</a:t>
            </a:r>
            <a:endParaRPr sz="3700"/>
          </a:p>
        </p:txBody>
      </p:sp>
      <p:sp>
        <p:nvSpPr>
          <p:cNvPr id="264" name="Google Shape;264;p3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65" name="Google Shape;265;p38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noms de domaine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9"/>
          <p:cNvSpPr txBox="1"/>
          <p:nvPr>
            <p:ph idx="4" type="body"/>
          </p:nvPr>
        </p:nvSpPr>
        <p:spPr>
          <a:xfrm>
            <a:off x="462200" y="1772500"/>
            <a:ext cx="8247600" cy="320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odyssey.wildcodeschool.com.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www.wildcodeschool.com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fr.wikipedia.org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नेपाल.icom.museum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ietf.org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dany.wilder.name.fr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tssr.pro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71" name="Google Shape;271;p39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Quelques noms de domaine</a:t>
            </a:r>
            <a:endParaRPr/>
          </a:p>
        </p:txBody>
      </p:sp>
      <p:sp>
        <p:nvSpPr>
          <p:cNvPr id="272" name="Google Shape;272;p39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Des exemples</a:t>
            </a:r>
            <a:endParaRPr sz="3700"/>
          </a:p>
        </p:txBody>
      </p:sp>
      <p:sp>
        <p:nvSpPr>
          <p:cNvPr id="273" name="Google Shape;273;p3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74" name="Google Shape;274;p39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noms de domaine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0"/>
          <p:cNvSpPr txBox="1"/>
          <p:nvPr>
            <p:ph type="title"/>
          </p:nvPr>
        </p:nvSpPr>
        <p:spPr>
          <a:xfrm>
            <a:off x="1835550" y="1787700"/>
            <a:ext cx="5472900" cy="156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 protocole DNS</a:t>
            </a:r>
            <a:endParaRPr/>
          </a:p>
        </p:txBody>
      </p:sp>
      <p:sp>
        <p:nvSpPr>
          <p:cNvPr id="280" name="Google Shape;280;p4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81" name="Google Shape;281;p40"/>
          <p:cNvSpPr txBox="1"/>
          <p:nvPr/>
        </p:nvSpPr>
        <p:spPr>
          <a:xfrm>
            <a:off x="0" y="3225675"/>
            <a:ext cx="91440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00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1"/>
          <p:cNvSpPr txBox="1"/>
          <p:nvPr>
            <p:ph idx="4" type="body"/>
          </p:nvPr>
        </p:nvSpPr>
        <p:spPr>
          <a:xfrm>
            <a:off x="462200" y="1772500"/>
            <a:ext cx="8307900" cy="320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DNS est un protocole client-serveur de niveau applicatif (couche 7)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UDP (en général) ou TCP - port 53 (DNS over TLS : port 853)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En général : une requête, une réponse puis fin de communication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Différents types de serveurs 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Serveurs faisant autorité (</a:t>
            </a:r>
            <a:r>
              <a:rPr i="1" lang="fr" sz="1800"/>
              <a:t>authoritative server</a:t>
            </a:r>
            <a:r>
              <a:rPr lang="fr" sz="1800"/>
              <a:t>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Résolveurs (</a:t>
            </a:r>
            <a:r>
              <a:rPr i="1" lang="fr" sz="1800"/>
              <a:t>resolver</a:t>
            </a:r>
            <a:r>
              <a:rPr lang="fr" sz="1800"/>
              <a:t>) ou serveur DNS récursif (“serveur de cache DNS”)</a:t>
            </a:r>
            <a:endParaRPr sz="1800"/>
          </a:p>
        </p:txBody>
      </p:sp>
      <p:sp>
        <p:nvSpPr>
          <p:cNvPr id="287" name="Google Shape;287;p41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Base du protocole</a:t>
            </a:r>
            <a:endParaRPr/>
          </a:p>
        </p:txBody>
      </p:sp>
      <p:sp>
        <p:nvSpPr>
          <p:cNvPr id="288" name="Google Shape;288;p41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 protocole DNS</a:t>
            </a:r>
            <a:endParaRPr/>
          </a:p>
        </p:txBody>
      </p:sp>
      <p:sp>
        <p:nvSpPr>
          <p:cNvPr id="289" name="Google Shape;289;p41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La communication DNS</a:t>
            </a:r>
            <a:endParaRPr sz="3700"/>
          </a:p>
        </p:txBody>
      </p:sp>
      <p:sp>
        <p:nvSpPr>
          <p:cNvPr id="290" name="Google Shape;290;p4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2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Un schéma</a:t>
            </a:r>
            <a:endParaRPr/>
          </a:p>
        </p:txBody>
      </p:sp>
      <p:sp>
        <p:nvSpPr>
          <p:cNvPr id="296" name="Google Shape;296;p42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 protocole DNS</a:t>
            </a:r>
            <a:endParaRPr/>
          </a:p>
        </p:txBody>
      </p:sp>
      <p:sp>
        <p:nvSpPr>
          <p:cNvPr id="297" name="Google Shape;297;p42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La résolution de nom</a:t>
            </a:r>
            <a:endParaRPr sz="3700"/>
          </a:p>
        </p:txBody>
      </p:sp>
      <p:sp>
        <p:nvSpPr>
          <p:cNvPr id="298" name="Google Shape;298;p4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99" name="Google Shape;299;p42"/>
          <p:cNvSpPr/>
          <p:nvPr/>
        </p:nvSpPr>
        <p:spPr>
          <a:xfrm>
            <a:off x="647750" y="2938050"/>
            <a:ext cx="1272300" cy="848400"/>
          </a:xfrm>
          <a:prstGeom prst="rect">
            <a:avLst/>
          </a:prstGeom>
          <a:solidFill>
            <a:srgbClr val="F99797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12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Stub resolver</a:t>
            </a:r>
            <a:endParaRPr i="1" sz="12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(lib sur l'os)</a:t>
            </a:r>
            <a:endParaRPr sz="12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00" name="Google Shape;300;p42"/>
          <p:cNvSpPr/>
          <p:nvPr/>
        </p:nvSpPr>
        <p:spPr>
          <a:xfrm>
            <a:off x="3934838" y="2938050"/>
            <a:ext cx="1272300" cy="848400"/>
          </a:xfrm>
          <a:prstGeom prst="rect">
            <a:avLst/>
          </a:prstGeom>
          <a:solidFill>
            <a:srgbClr val="F99797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Résolveur</a:t>
            </a:r>
            <a:endParaRPr sz="12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01" name="Google Shape;301;p42"/>
          <p:cNvSpPr txBox="1"/>
          <p:nvPr/>
        </p:nvSpPr>
        <p:spPr>
          <a:xfrm>
            <a:off x="443300" y="1925538"/>
            <a:ext cx="1681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Varela Round"/>
                <a:ea typeface="Varela Round"/>
                <a:cs typeface="Varela Round"/>
                <a:sym typeface="Varela Round"/>
              </a:rPr>
              <a:t>Adresse de odyssey.wildcodeschool.com ?</a:t>
            </a:r>
            <a:endParaRPr sz="1000"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02" name="Google Shape;302;p42"/>
          <p:cNvSpPr/>
          <p:nvPr/>
        </p:nvSpPr>
        <p:spPr>
          <a:xfrm>
            <a:off x="7221925" y="1559525"/>
            <a:ext cx="1272300" cy="848400"/>
          </a:xfrm>
          <a:prstGeom prst="rect">
            <a:avLst/>
          </a:prstGeom>
          <a:solidFill>
            <a:srgbClr val="F99797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Serveur DNS racine</a:t>
            </a:r>
            <a:endParaRPr sz="12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03" name="Google Shape;303;p42"/>
          <p:cNvSpPr/>
          <p:nvPr/>
        </p:nvSpPr>
        <p:spPr>
          <a:xfrm>
            <a:off x="7221925" y="2863538"/>
            <a:ext cx="1272300" cy="848400"/>
          </a:xfrm>
          <a:prstGeom prst="rect">
            <a:avLst/>
          </a:prstGeom>
          <a:solidFill>
            <a:srgbClr val="F99797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Serveur DNS de .com</a:t>
            </a:r>
            <a:endParaRPr sz="12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04" name="Google Shape;304;p42"/>
          <p:cNvSpPr/>
          <p:nvPr/>
        </p:nvSpPr>
        <p:spPr>
          <a:xfrm>
            <a:off x="7221925" y="4167550"/>
            <a:ext cx="1272300" cy="848400"/>
          </a:xfrm>
          <a:prstGeom prst="rect">
            <a:avLst/>
          </a:prstGeom>
          <a:solidFill>
            <a:srgbClr val="F99797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Serveur DNS de </a:t>
            </a:r>
            <a:r>
              <a:rPr lang="fr" sz="8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wildcodeschool.com</a:t>
            </a:r>
            <a:endParaRPr sz="8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cxnSp>
        <p:nvCxnSpPr>
          <p:cNvPr id="305" name="Google Shape;305;p42"/>
          <p:cNvCxnSpPr/>
          <p:nvPr/>
        </p:nvCxnSpPr>
        <p:spPr>
          <a:xfrm flipH="1" rot="10800000">
            <a:off x="1958700" y="3061325"/>
            <a:ext cx="1896900" cy="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306" name="Google Shape;306;p42"/>
          <p:cNvSpPr txBox="1"/>
          <p:nvPr/>
        </p:nvSpPr>
        <p:spPr>
          <a:xfrm>
            <a:off x="1979000" y="2761325"/>
            <a:ext cx="1896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latin typeface="Varela Round"/>
                <a:ea typeface="Varela Round"/>
                <a:cs typeface="Varela Round"/>
                <a:sym typeface="Varela Round"/>
              </a:rPr>
              <a:t>1. </a:t>
            </a:r>
            <a:r>
              <a:rPr lang="fr" sz="800">
                <a:latin typeface="Varela Round"/>
                <a:ea typeface="Varela Round"/>
                <a:cs typeface="Varela Round"/>
                <a:sym typeface="Varela Round"/>
              </a:rPr>
              <a:t>odyssey.wildcodeschool.com ?</a:t>
            </a:r>
            <a:endParaRPr sz="800">
              <a:latin typeface="Varela Round"/>
              <a:ea typeface="Varela Round"/>
              <a:cs typeface="Varela Round"/>
              <a:sym typeface="Varela Round"/>
            </a:endParaRPr>
          </a:p>
        </p:txBody>
      </p:sp>
      <p:cxnSp>
        <p:nvCxnSpPr>
          <p:cNvPr id="307" name="Google Shape;307;p42"/>
          <p:cNvCxnSpPr>
            <a:stCxn id="300" idx="0"/>
          </p:cNvCxnSpPr>
          <p:nvPr/>
        </p:nvCxnSpPr>
        <p:spPr>
          <a:xfrm flipH="1" rot="10800000">
            <a:off x="4570988" y="1696650"/>
            <a:ext cx="2616000" cy="124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308" name="Google Shape;308;p42"/>
          <p:cNvSpPr txBox="1"/>
          <p:nvPr/>
        </p:nvSpPr>
        <p:spPr>
          <a:xfrm>
            <a:off x="4640450" y="1696638"/>
            <a:ext cx="1896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latin typeface="Varela Round"/>
                <a:ea typeface="Varela Round"/>
                <a:cs typeface="Varela Round"/>
                <a:sym typeface="Varela Round"/>
              </a:rPr>
              <a:t>2</a:t>
            </a:r>
            <a:r>
              <a:rPr lang="fr" sz="800">
                <a:latin typeface="Varela Round"/>
                <a:ea typeface="Varela Round"/>
                <a:cs typeface="Varela Round"/>
                <a:sym typeface="Varela Round"/>
              </a:rPr>
              <a:t>. odyssey.wildcodeschool.com ?</a:t>
            </a:r>
            <a:endParaRPr sz="800">
              <a:latin typeface="Varela Round"/>
              <a:ea typeface="Varela Round"/>
              <a:cs typeface="Varela Round"/>
              <a:sym typeface="Varela Round"/>
            </a:endParaRPr>
          </a:p>
        </p:txBody>
      </p:sp>
      <p:cxnSp>
        <p:nvCxnSpPr>
          <p:cNvPr id="309" name="Google Shape;309;p42"/>
          <p:cNvCxnSpPr>
            <a:stCxn id="302" idx="1"/>
          </p:cNvCxnSpPr>
          <p:nvPr/>
        </p:nvCxnSpPr>
        <p:spPr>
          <a:xfrm flipH="1">
            <a:off x="5243725" y="1983725"/>
            <a:ext cx="1978200" cy="100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310" name="Google Shape;310;p42"/>
          <p:cNvSpPr txBox="1"/>
          <p:nvPr/>
        </p:nvSpPr>
        <p:spPr>
          <a:xfrm>
            <a:off x="6142125" y="2417850"/>
            <a:ext cx="1896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latin typeface="Varela Round"/>
                <a:ea typeface="Varela Round"/>
                <a:cs typeface="Varela Round"/>
                <a:sym typeface="Varela Round"/>
              </a:rPr>
              <a:t>3</a:t>
            </a:r>
            <a:r>
              <a:rPr lang="fr" sz="800">
                <a:latin typeface="Varela Round"/>
                <a:ea typeface="Varela Round"/>
                <a:cs typeface="Varela Round"/>
                <a:sym typeface="Varela Round"/>
              </a:rPr>
              <a:t>. NS de .com</a:t>
            </a:r>
            <a:endParaRPr sz="800">
              <a:latin typeface="Varela Round"/>
              <a:ea typeface="Varela Round"/>
              <a:cs typeface="Varela Round"/>
              <a:sym typeface="Varela Round"/>
            </a:endParaRPr>
          </a:p>
        </p:txBody>
      </p:sp>
      <p:cxnSp>
        <p:nvCxnSpPr>
          <p:cNvPr id="311" name="Google Shape;311;p42"/>
          <p:cNvCxnSpPr/>
          <p:nvPr/>
        </p:nvCxnSpPr>
        <p:spPr>
          <a:xfrm flipH="1" rot="10800000">
            <a:off x="5255925" y="3283750"/>
            <a:ext cx="1896900" cy="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312" name="Google Shape;312;p42"/>
          <p:cNvSpPr txBox="1"/>
          <p:nvPr/>
        </p:nvSpPr>
        <p:spPr>
          <a:xfrm>
            <a:off x="5276225" y="2983750"/>
            <a:ext cx="1896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latin typeface="Varela Round"/>
                <a:ea typeface="Varela Round"/>
                <a:cs typeface="Varela Round"/>
                <a:sym typeface="Varela Round"/>
              </a:rPr>
              <a:t>4</a:t>
            </a:r>
            <a:r>
              <a:rPr lang="fr" sz="800">
                <a:latin typeface="Varela Round"/>
                <a:ea typeface="Varela Round"/>
                <a:cs typeface="Varela Round"/>
                <a:sym typeface="Varela Round"/>
              </a:rPr>
              <a:t>. odyssey.wildcodeschool.com ?</a:t>
            </a:r>
            <a:endParaRPr sz="800">
              <a:latin typeface="Varela Round"/>
              <a:ea typeface="Varela Round"/>
              <a:cs typeface="Varela Round"/>
              <a:sym typeface="Varela Round"/>
            </a:endParaRPr>
          </a:p>
        </p:txBody>
      </p:sp>
      <p:cxnSp>
        <p:nvCxnSpPr>
          <p:cNvPr id="313" name="Google Shape;313;p42"/>
          <p:cNvCxnSpPr/>
          <p:nvPr/>
        </p:nvCxnSpPr>
        <p:spPr>
          <a:xfrm flipH="1">
            <a:off x="5239513" y="3444050"/>
            <a:ext cx="1986600" cy="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314" name="Google Shape;314;p42"/>
          <p:cNvSpPr txBox="1"/>
          <p:nvPr/>
        </p:nvSpPr>
        <p:spPr>
          <a:xfrm>
            <a:off x="5266088" y="3444050"/>
            <a:ext cx="1896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latin typeface="Varela Round"/>
                <a:ea typeface="Varela Round"/>
                <a:cs typeface="Varela Round"/>
                <a:sym typeface="Varela Round"/>
              </a:rPr>
              <a:t>5.</a:t>
            </a:r>
            <a:r>
              <a:rPr lang="fr" sz="800">
                <a:latin typeface="Varela Round"/>
                <a:ea typeface="Varela Round"/>
                <a:cs typeface="Varela Round"/>
                <a:sym typeface="Varela Round"/>
              </a:rPr>
              <a:t> NS de wildcodeschool.com</a:t>
            </a:r>
            <a:endParaRPr sz="800">
              <a:latin typeface="Varela Round"/>
              <a:ea typeface="Varela Round"/>
              <a:cs typeface="Varela Round"/>
              <a:sym typeface="Varela Round"/>
            </a:endParaRPr>
          </a:p>
        </p:txBody>
      </p:sp>
      <p:cxnSp>
        <p:nvCxnSpPr>
          <p:cNvPr id="315" name="Google Shape;315;p42"/>
          <p:cNvCxnSpPr>
            <a:endCxn id="304" idx="1"/>
          </p:cNvCxnSpPr>
          <p:nvPr/>
        </p:nvCxnSpPr>
        <p:spPr>
          <a:xfrm>
            <a:off x="5197525" y="3809350"/>
            <a:ext cx="2024400" cy="78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316" name="Google Shape;316;p42"/>
          <p:cNvSpPr txBox="1"/>
          <p:nvPr/>
        </p:nvSpPr>
        <p:spPr>
          <a:xfrm>
            <a:off x="5979800" y="3904350"/>
            <a:ext cx="1896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latin typeface="Varela Round"/>
                <a:ea typeface="Varela Round"/>
                <a:cs typeface="Varela Round"/>
                <a:sym typeface="Varela Round"/>
              </a:rPr>
              <a:t>6</a:t>
            </a:r>
            <a:r>
              <a:rPr lang="fr" sz="800">
                <a:latin typeface="Varela Round"/>
                <a:ea typeface="Varela Round"/>
                <a:cs typeface="Varela Round"/>
                <a:sym typeface="Varela Round"/>
              </a:rPr>
              <a:t>. odyssey.wildcodeschool.com ?</a:t>
            </a:r>
            <a:endParaRPr sz="800">
              <a:latin typeface="Varela Round"/>
              <a:ea typeface="Varela Round"/>
              <a:cs typeface="Varela Round"/>
              <a:sym typeface="Varela Round"/>
            </a:endParaRPr>
          </a:p>
        </p:txBody>
      </p:sp>
      <p:cxnSp>
        <p:nvCxnSpPr>
          <p:cNvPr id="317" name="Google Shape;317;p42"/>
          <p:cNvCxnSpPr/>
          <p:nvPr/>
        </p:nvCxnSpPr>
        <p:spPr>
          <a:xfrm rot="10800000">
            <a:off x="4742588" y="3847950"/>
            <a:ext cx="2467500" cy="101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318" name="Google Shape;318;p42"/>
          <p:cNvSpPr txBox="1"/>
          <p:nvPr/>
        </p:nvSpPr>
        <p:spPr>
          <a:xfrm>
            <a:off x="4407775" y="4364650"/>
            <a:ext cx="1645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latin typeface="Varela Round"/>
                <a:ea typeface="Varela Round"/>
                <a:cs typeface="Varela Round"/>
                <a:sym typeface="Varela Round"/>
              </a:rPr>
              <a:t>7</a:t>
            </a:r>
            <a:r>
              <a:rPr lang="fr" sz="800">
                <a:latin typeface="Varela Round"/>
                <a:ea typeface="Varela Round"/>
                <a:cs typeface="Varela Round"/>
                <a:sym typeface="Varela Round"/>
              </a:rPr>
              <a:t>. </a:t>
            </a:r>
            <a:r>
              <a:rPr lang="fr" sz="800">
                <a:latin typeface="Varela Round"/>
                <a:ea typeface="Varela Round"/>
                <a:cs typeface="Varela Round"/>
                <a:sym typeface="Varela Round"/>
              </a:rPr>
              <a:t>2a00:1450:4007:815::2013</a:t>
            </a:r>
            <a:endParaRPr sz="800">
              <a:latin typeface="Varela Round"/>
              <a:ea typeface="Varela Round"/>
              <a:cs typeface="Varela Round"/>
              <a:sym typeface="Varela Round"/>
            </a:endParaRPr>
          </a:p>
        </p:txBody>
      </p:sp>
      <p:cxnSp>
        <p:nvCxnSpPr>
          <p:cNvPr id="319" name="Google Shape;319;p42"/>
          <p:cNvCxnSpPr>
            <a:stCxn id="300" idx="1"/>
            <a:endCxn id="299" idx="3"/>
          </p:cNvCxnSpPr>
          <p:nvPr/>
        </p:nvCxnSpPr>
        <p:spPr>
          <a:xfrm rot="10800000">
            <a:off x="1920038" y="3362250"/>
            <a:ext cx="2014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320" name="Google Shape;320;p42"/>
          <p:cNvSpPr txBox="1"/>
          <p:nvPr/>
        </p:nvSpPr>
        <p:spPr>
          <a:xfrm>
            <a:off x="2104550" y="3362250"/>
            <a:ext cx="1645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latin typeface="Varela Round"/>
                <a:ea typeface="Varela Round"/>
                <a:cs typeface="Varela Round"/>
                <a:sym typeface="Varela Round"/>
              </a:rPr>
              <a:t>8</a:t>
            </a:r>
            <a:r>
              <a:rPr lang="fr" sz="800">
                <a:latin typeface="Varela Round"/>
                <a:ea typeface="Varela Round"/>
                <a:cs typeface="Varela Round"/>
                <a:sym typeface="Varela Round"/>
              </a:rPr>
              <a:t>. 2a00:1450:4007:815::2013</a:t>
            </a:r>
            <a:endParaRPr sz="800">
              <a:latin typeface="Varela Round"/>
              <a:ea typeface="Varela Round"/>
              <a:cs typeface="Varela Round"/>
              <a:sym typeface="Varela Round"/>
            </a:endParaRPr>
          </a:p>
        </p:txBody>
      </p:sp>
      <p:cxnSp>
        <p:nvCxnSpPr>
          <p:cNvPr id="321" name="Google Shape;321;p42"/>
          <p:cNvCxnSpPr/>
          <p:nvPr/>
        </p:nvCxnSpPr>
        <p:spPr>
          <a:xfrm>
            <a:off x="2868650" y="1688800"/>
            <a:ext cx="15300" cy="328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322" name="Google Shape;322;p42"/>
          <p:cNvCxnSpPr/>
          <p:nvPr/>
        </p:nvCxnSpPr>
        <p:spPr>
          <a:xfrm>
            <a:off x="6344650" y="1645150"/>
            <a:ext cx="15300" cy="328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323" name="Google Shape;323;p42"/>
          <p:cNvSpPr txBox="1"/>
          <p:nvPr/>
        </p:nvSpPr>
        <p:spPr>
          <a:xfrm>
            <a:off x="443300" y="4672438"/>
            <a:ext cx="1681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Varela Round"/>
                <a:ea typeface="Varela Round"/>
                <a:cs typeface="Varela Round"/>
                <a:sym typeface="Varela Round"/>
              </a:rPr>
              <a:t>Client</a:t>
            </a:r>
            <a:endParaRPr sz="1000"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24" name="Google Shape;324;p42"/>
          <p:cNvSpPr txBox="1"/>
          <p:nvPr/>
        </p:nvSpPr>
        <p:spPr>
          <a:xfrm>
            <a:off x="2883950" y="4672438"/>
            <a:ext cx="1681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Varela Round"/>
                <a:ea typeface="Varela Round"/>
                <a:cs typeface="Varela Round"/>
                <a:sym typeface="Varela Round"/>
              </a:rPr>
              <a:t>FAI ou LAN</a:t>
            </a:r>
            <a:endParaRPr sz="1000"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25" name="Google Shape;325;p42"/>
          <p:cNvSpPr txBox="1"/>
          <p:nvPr/>
        </p:nvSpPr>
        <p:spPr>
          <a:xfrm>
            <a:off x="6344650" y="4777288"/>
            <a:ext cx="1681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Varela Round"/>
                <a:ea typeface="Varela Round"/>
                <a:cs typeface="Varela Round"/>
                <a:sym typeface="Varela Round"/>
              </a:rPr>
              <a:t>Internet</a:t>
            </a:r>
            <a:endParaRPr sz="1000"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3"/>
          <p:cNvSpPr txBox="1"/>
          <p:nvPr>
            <p:ph idx="4" type="body"/>
          </p:nvPr>
        </p:nvSpPr>
        <p:spPr>
          <a:xfrm>
            <a:off x="462200" y="1772500"/>
            <a:ext cx="8307900" cy="3201600"/>
          </a:xfrm>
          <a:prstGeom prst="rect">
            <a:avLst/>
          </a:prstGeom>
          <a:noFill/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Serveur faisant autorité : 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Serveur contenant les informations pour une (ou plusieurs) zone(s)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zone = partie de l'arborescence des noms de domaine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En général plusieurs serveurs pour une même zone (tolérance de panne)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Primaire et secondaires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Synchronisation (Transfert de zone) via DNS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Plusieurs solutions logicielles : </a:t>
            </a:r>
            <a:r>
              <a:rPr lang="fr" sz="1800" u="sng">
                <a:solidFill>
                  <a:schemeClr val="hlink"/>
                </a:solidFill>
                <a:hlinkClick r:id="rId3"/>
              </a:rPr>
              <a:t>NSD</a:t>
            </a:r>
            <a:r>
              <a:rPr lang="fr" sz="1800"/>
              <a:t>, </a:t>
            </a:r>
            <a:r>
              <a:rPr lang="fr" sz="1800" u="sng">
                <a:solidFill>
                  <a:schemeClr val="hlink"/>
                </a:solidFill>
                <a:hlinkClick r:id="rId4"/>
              </a:rPr>
              <a:t>Knot</a:t>
            </a:r>
            <a:r>
              <a:rPr lang="fr" sz="1800"/>
              <a:t>, </a:t>
            </a:r>
            <a:r>
              <a:rPr lang="fr" sz="1800" u="sng">
                <a:solidFill>
                  <a:schemeClr val="hlink"/>
                </a:solidFill>
                <a:hlinkClick r:id="rId5"/>
              </a:rPr>
              <a:t>BIND</a:t>
            </a:r>
            <a:r>
              <a:rPr lang="fr" sz="1800"/>
              <a:t>, </a:t>
            </a:r>
            <a:r>
              <a:rPr lang="fr" sz="1800" u="sng">
                <a:solidFill>
                  <a:schemeClr val="hlink"/>
                </a:solidFill>
                <a:hlinkClick r:id="rId6"/>
              </a:rPr>
              <a:t>PowerDNS</a:t>
            </a:r>
            <a:r>
              <a:rPr lang="fr" sz="1800"/>
              <a:t>, </a:t>
            </a:r>
            <a:r>
              <a:rPr lang="fr" sz="1800" u="sng">
                <a:solidFill>
                  <a:schemeClr val="hlink"/>
                </a:solidFill>
                <a:hlinkClick r:id="rId7"/>
              </a:rPr>
              <a:t>Microsoft DNS</a:t>
            </a:r>
            <a:endParaRPr sz="1800"/>
          </a:p>
        </p:txBody>
      </p:sp>
      <p:sp>
        <p:nvSpPr>
          <p:cNvPr id="331" name="Google Shape;331;p43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La source de vérité</a:t>
            </a:r>
            <a:endParaRPr/>
          </a:p>
        </p:txBody>
      </p:sp>
      <p:sp>
        <p:nvSpPr>
          <p:cNvPr id="332" name="Google Shape;332;p43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 protocole DNS</a:t>
            </a:r>
            <a:endParaRPr/>
          </a:p>
        </p:txBody>
      </p:sp>
      <p:sp>
        <p:nvSpPr>
          <p:cNvPr id="333" name="Google Shape;333;p43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Les serveurs faisant autorité</a:t>
            </a:r>
            <a:endParaRPr sz="3700"/>
          </a:p>
        </p:txBody>
      </p:sp>
      <p:sp>
        <p:nvSpPr>
          <p:cNvPr id="334" name="Google Shape;334;p4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4"/>
          <p:cNvSpPr txBox="1"/>
          <p:nvPr>
            <p:ph idx="4" type="body"/>
          </p:nvPr>
        </p:nvSpPr>
        <p:spPr>
          <a:xfrm>
            <a:off x="462200" y="1772500"/>
            <a:ext cx="8307900" cy="320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La racine est gérée par l'ICANN et est hébergée sur 13 domaines administrés par 12 organisations (dont le RIPE NCC - K et l'ICANN directement - L)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			</a:t>
            </a:r>
            <a:r>
              <a:rPr i="1" lang="fr" sz="1800"/>
              <a:t>&lt;lettre&gt;</a:t>
            </a:r>
            <a:r>
              <a:rPr lang="fr" sz="1800"/>
              <a:t>.root-servers.net ou </a:t>
            </a:r>
            <a:r>
              <a:rPr i="1" lang="fr" sz="1800"/>
              <a:t>&lt;lettre&gt;</a:t>
            </a:r>
            <a:r>
              <a:rPr lang="fr" sz="1800"/>
              <a:t> = [a-m]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Ils gèrent une zone contenant les TLD et sont censés être connus par tous les résolveurs (leurs adresses IP).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En réalité il y a bien plus de 13 serveurs, notamment via anycast, réparti sur l'ensemble de la planète (+ de 130 sites)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Plus d'info : </a:t>
            </a:r>
            <a:r>
              <a:rPr lang="fr" sz="1800" u="sng">
                <a:solidFill>
                  <a:schemeClr val="hlink"/>
                </a:solidFill>
                <a:hlinkClick r:id="rId3"/>
              </a:rPr>
              <a:t>Serveur racine du DNS (WikipediA)</a:t>
            </a:r>
            <a:endParaRPr sz="1800"/>
          </a:p>
        </p:txBody>
      </p:sp>
      <p:sp>
        <p:nvSpPr>
          <p:cNvPr id="340" name="Google Shape;340;p44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 départ</a:t>
            </a:r>
            <a:endParaRPr/>
          </a:p>
        </p:txBody>
      </p:sp>
      <p:sp>
        <p:nvSpPr>
          <p:cNvPr id="341" name="Google Shape;341;p44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 protocole DNS</a:t>
            </a:r>
            <a:endParaRPr/>
          </a:p>
        </p:txBody>
      </p:sp>
      <p:sp>
        <p:nvSpPr>
          <p:cNvPr id="342" name="Google Shape;342;p44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Les serveurs racines</a:t>
            </a:r>
            <a:endParaRPr sz="3700"/>
          </a:p>
        </p:txBody>
      </p:sp>
      <p:sp>
        <p:nvSpPr>
          <p:cNvPr id="343" name="Google Shape;343;p4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/>
          <p:nvPr/>
        </p:nvSpPr>
        <p:spPr>
          <a:xfrm>
            <a:off x="1382325" y="310750"/>
            <a:ext cx="7541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latin typeface="Raleway"/>
                <a:ea typeface="Raleway"/>
                <a:cs typeface="Raleway"/>
                <a:sym typeface="Raleway"/>
              </a:rPr>
              <a:t>DNS</a:t>
            </a:r>
            <a:endParaRPr sz="24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6" name="Google Shape;146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47" name="Google Shape;147;p27"/>
          <p:cNvSpPr txBox="1"/>
          <p:nvPr/>
        </p:nvSpPr>
        <p:spPr>
          <a:xfrm>
            <a:off x="610800" y="1178725"/>
            <a:ext cx="79830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-"/>
            </a:pP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Ça sert à quoi ?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-"/>
            </a:pP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Comment ça marche ?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5"/>
          <p:cNvSpPr txBox="1"/>
          <p:nvPr>
            <p:ph idx="4" type="body"/>
          </p:nvPr>
        </p:nvSpPr>
        <p:spPr>
          <a:xfrm>
            <a:off x="462200" y="1772500"/>
            <a:ext cx="8307900" cy="320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Ces serveurs ne contiennent à l'initialisation que les 13 root-servers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Ces serveurs récursifs interrogent les serveu</a:t>
            </a:r>
            <a:r>
              <a:rPr lang="fr" sz="1800"/>
              <a:t>rs</a:t>
            </a:r>
            <a:r>
              <a:rPr lang="fr" sz="1800"/>
              <a:t> faisant autorité pour obtenir l'information demandée par le client.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En général, ils mettent en place du cache (enregistrement des réponses)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Ces informations doivent être temporaire (TTL - </a:t>
            </a:r>
            <a:r>
              <a:rPr i="1" lang="fr" sz="1800"/>
              <a:t>Time To Live</a:t>
            </a:r>
            <a:r>
              <a:rPr lang="fr" sz="1800"/>
              <a:t>)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Ce sont ces serveurs que les clients interrogent.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Ils sont en général chez les FAI ou sur un réseau privé et dédiés à un usage interne.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Lo</a:t>
            </a:r>
            <a:r>
              <a:rPr lang="fr" sz="1800"/>
              <a:t>giciels serveur récursif : </a:t>
            </a:r>
            <a:r>
              <a:rPr lang="fr" sz="1800" u="sng">
                <a:solidFill>
                  <a:schemeClr val="hlink"/>
                </a:solidFill>
                <a:hlinkClick r:id="rId3"/>
              </a:rPr>
              <a:t>Unbound</a:t>
            </a:r>
            <a:r>
              <a:rPr lang="fr" sz="1800"/>
              <a:t>, </a:t>
            </a:r>
            <a:r>
              <a:rPr lang="fr" sz="1800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BIND</a:t>
            </a:r>
            <a:r>
              <a:rPr lang="fr" sz="1800"/>
              <a:t>, </a:t>
            </a:r>
            <a:r>
              <a:rPr lang="fr" sz="1800" u="sng">
                <a:solidFill>
                  <a:schemeClr val="accent5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PowerDNS</a:t>
            </a:r>
            <a:r>
              <a:rPr lang="fr" sz="1800"/>
              <a:t>, </a:t>
            </a:r>
            <a:r>
              <a:rPr lang="fr" sz="1800" u="sng">
                <a:solidFill>
                  <a:schemeClr val="accent5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Microsoft DNS</a:t>
            </a:r>
            <a:endParaRPr sz="1800"/>
          </a:p>
        </p:txBody>
      </p:sp>
      <p:sp>
        <p:nvSpPr>
          <p:cNvPr id="349" name="Google Shape;349;p45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Relai et mémoire</a:t>
            </a:r>
            <a:endParaRPr/>
          </a:p>
        </p:txBody>
      </p:sp>
      <p:sp>
        <p:nvSpPr>
          <p:cNvPr id="350" name="Google Shape;350;p45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 protocole DNS</a:t>
            </a:r>
            <a:endParaRPr/>
          </a:p>
        </p:txBody>
      </p:sp>
      <p:sp>
        <p:nvSpPr>
          <p:cNvPr id="351" name="Google Shape;351;p45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Les résolveurs</a:t>
            </a:r>
            <a:endParaRPr sz="3700"/>
          </a:p>
        </p:txBody>
      </p:sp>
      <p:sp>
        <p:nvSpPr>
          <p:cNvPr id="352" name="Google Shape;352;p4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6"/>
          <p:cNvSpPr txBox="1"/>
          <p:nvPr>
            <p:ph idx="4" type="body"/>
          </p:nvPr>
        </p:nvSpPr>
        <p:spPr>
          <a:xfrm>
            <a:off x="462200" y="1772500"/>
            <a:ext cx="8307900" cy="320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Certains résolveurs ne sont pas privés et sont accessibles à tous.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Quelques exemples 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 u="sng">
                <a:solidFill>
                  <a:schemeClr val="hlink"/>
                </a:solidFill>
                <a:hlinkClick r:id="rId3"/>
              </a:rPr>
              <a:t>quad9</a:t>
            </a:r>
            <a:r>
              <a:rPr lang="fr" sz="1800"/>
              <a:t> (Suisse) : </a:t>
            </a:r>
            <a:r>
              <a:rPr lang="fr" sz="1600"/>
              <a:t>9.9.9.9 ou 149.112.112.112 / 2620:fe::fe ou 2620:fe::9</a:t>
            </a:r>
            <a:endParaRPr sz="16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 u="sng">
                <a:solidFill>
                  <a:schemeClr val="hlink"/>
                </a:solidFill>
                <a:hlinkClick r:id="rId4"/>
              </a:rPr>
              <a:t>Cloudflare</a:t>
            </a:r>
            <a:r>
              <a:rPr lang="fr" sz="1800"/>
              <a:t> (US) : </a:t>
            </a:r>
            <a:r>
              <a:rPr lang="fr" sz="1600"/>
              <a:t>1.1.1.1 ou 1.0.0.1 / 2606:4700:4700::1111 ou 2606:4700:4700::1001</a:t>
            </a:r>
            <a:endParaRPr sz="16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 u="sng">
                <a:solidFill>
                  <a:schemeClr val="hlink"/>
                </a:solidFill>
                <a:hlinkClick r:id="rId5"/>
              </a:rPr>
              <a:t>Google</a:t>
            </a:r>
            <a:r>
              <a:rPr lang="fr" sz="1800"/>
              <a:t> (US) : </a:t>
            </a:r>
            <a:r>
              <a:rPr lang="fr" sz="1600"/>
              <a:t>8.8.8.8 ou 8.8.4.4 / 2001:4860:4860::8888 ou 2001:4860:4860::8844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fr" sz="1600" u="sng">
                <a:solidFill>
                  <a:schemeClr val="hlink"/>
                </a:solidFill>
                <a:hlinkClick r:id="rId6"/>
              </a:rPr>
              <a:t>FDN</a:t>
            </a:r>
            <a:r>
              <a:rPr lang="fr" sz="1600"/>
              <a:t> (FR) : 80.67.169.12 ou 80.67.169.40 / 2001:910:800::12 ou 2001:910:800::40</a:t>
            </a:r>
            <a:endParaRPr sz="1600"/>
          </a:p>
        </p:txBody>
      </p:sp>
      <p:sp>
        <p:nvSpPr>
          <p:cNvPr id="358" name="Google Shape;358;p46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DNS publique ?</a:t>
            </a:r>
            <a:endParaRPr/>
          </a:p>
        </p:txBody>
      </p:sp>
      <p:sp>
        <p:nvSpPr>
          <p:cNvPr id="359" name="Google Shape;359;p46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 protocole DNS</a:t>
            </a:r>
            <a:endParaRPr/>
          </a:p>
        </p:txBody>
      </p:sp>
      <p:sp>
        <p:nvSpPr>
          <p:cNvPr id="360" name="Google Shape;360;p46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Les résolveurs publiques</a:t>
            </a:r>
            <a:endParaRPr sz="3700"/>
          </a:p>
        </p:txBody>
      </p:sp>
      <p:sp>
        <p:nvSpPr>
          <p:cNvPr id="361" name="Google Shape;361;p4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47"/>
          <p:cNvSpPr txBox="1"/>
          <p:nvPr>
            <p:ph idx="4" type="body"/>
          </p:nvPr>
        </p:nvSpPr>
        <p:spPr>
          <a:xfrm>
            <a:off x="462200" y="1772500"/>
            <a:ext cx="8307900" cy="3201600"/>
          </a:xfrm>
          <a:prstGeom prst="rect">
            <a:avLst/>
          </a:prstGeom>
          <a:noFill/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Un résolveur minimum (</a:t>
            </a:r>
            <a:r>
              <a:rPr i="1" lang="fr" sz="1800"/>
              <a:t>stub resolver</a:t>
            </a:r>
            <a:r>
              <a:rPr lang="fr" sz="1800"/>
              <a:t>) 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ne gère pas la partie récursive des requêtes consistant à demander successivement à différents serveurs faisant autorité en commençant par la racine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gère (en général) un cache pour économiser les requêtes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doit connaître l'adresse d'au moins un </a:t>
            </a:r>
            <a:r>
              <a:rPr lang="fr" sz="1800"/>
              <a:t>résolveur</a:t>
            </a:r>
            <a:r>
              <a:rPr lang="fr" sz="1800"/>
              <a:t> récursif pour transmettre les requêtes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est en général intégré au système d'exploitation (ex. : systemd-resolved)</a:t>
            </a:r>
            <a:endParaRPr sz="1800"/>
          </a:p>
        </p:txBody>
      </p:sp>
      <p:sp>
        <p:nvSpPr>
          <p:cNvPr id="367" name="Google Shape;367;p47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La résolution DNS en local</a:t>
            </a:r>
            <a:endParaRPr/>
          </a:p>
        </p:txBody>
      </p:sp>
      <p:sp>
        <p:nvSpPr>
          <p:cNvPr id="368" name="Google Shape;368;p47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 protocole DNS</a:t>
            </a:r>
            <a:endParaRPr/>
          </a:p>
        </p:txBody>
      </p:sp>
      <p:sp>
        <p:nvSpPr>
          <p:cNvPr id="369" name="Google Shape;369;p47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Stub resolver (DNS local)</a:t>
            </a:r>
            <a:endParaRPr sz="3700"/>
          </a:p>
        </p:txBody>
      </p:sp>
      <p:sp>
        <p:nvSpPr>
          <p:cNvPr id="370" name="Google Shape;370;p4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8"/>
          <p:cNvSpPr txBox="1"/>
          <p:nvPr>
            <p:ph idx="4" type="body"/>
          </p:nvPr>
        </p:nvSpPr>
        <p:spPr>
          <a:xfrm>
            <a:off x="462200" y="1772500"/>
            <a:ext cx="8307900" cy="320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La configuration réseau d'une machine indique au moins une (mais en général plusieurs) adresse(s) de résolveur(s) DNS.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Ces informations sont en général fournies par DHCP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Quand une application veut </a:t>
            </a:r>
            <a:r>
              <a:rPr lang="fr" sz="1800"/>
              <a:t>accéder</a:t>
            </a:r>
            <a:r>
              <a:rPr lang="fr" sz="1800"/>
              <a:t> à une information DNS (par exemple récupérer l'adresse via le nom)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Elle questionne le stub resolver du </a:t>
            </a:r>
            <a:r>
              <a:rPr lang="fr" sz="1800"/>
              <a:t>système</a:t>
            </a:r>
            <a:r>
              <a:rPr lang="fr" sz="1800"/>
              <a:t> (la libc, par exemple)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Regarde dans son cache et dans le fichier </a:t>
            </a:r>
            <a:r>
              <a:rPr lang="fr" sz="1800" u="sng">
                <a:solidFill>
                  <a:schemeClr val="hlink"/>
                </a:solidFill>
                <a:hlinkClick r:id="rId3"/>
              </a:rPr>
              <a:t>hosts</a:t>
            </a:r>
            <a:r>
              <a:rPr lang="fr" sz="1800"/>
              <a:t> (/etc/hosts sous Unix)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Si absent s'adresse à un résolveur récursif de sa config (puis un autre jusqu'à obtenir une réponse)</a:t>
            </a:r>
            <a:endParaRPr sz="1800"/>
          </a:p>
        </p:txBody>
      </p:sp>
      <p:sp>
        <p:nvSpPr>
          <p:cNvPr id="376" name="Google Shape;376;p48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Et sur un client ?</a:t>
            </a:r>
            <a:endParaRPr/>
          </a:p>
        </p:txBody>
      </p:sp>
      <p:sp>
        <p:nvSpPr>
          <p:cNvPr id="377" name="Google Shape;377;p48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 protocole DNS</a:t>
            </a:r>
            <a:endParaRPr/>
          </a:p>
        </p:txBody>
      </p:sp>
      <p:sp>
        <p:nvSpPr>
          <p:cNvPr id="378" name="Google Shape;378;p48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Configuration DNS d'un hôte</a:t>
            </a:r>
            <a:endParaRPr sz="3700"/>
          </a:p>
        </p:txBody>
      </p:sp>
      <p:sp>
        <p:nvSpPr>
          <p:cNvPr id="379" name="Google Shape;379;p4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49"/>
          <p:cNvSpPr txBox="1"/>
          <p:nvPr>
            <p:ph type="title"/>
          </p:nvPr>
        </p:nvSpPr>
        <p:spPr>
          <a:xfrm>
            <a:off x="1835550" y="1787700"/>
            <a:ext cx="5472900" cy="156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enregistrements</a:t>
            </a:r>
            <a:endParaRPr/>
          </a:p>
        </p:txBody>
      </p:sp>
      <p:sp>
        <p:nvSpPr>
          <p:cNvPr id="385" name="Google Shape;385;p4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386" name="Google Shape;386;p49"/>
          <p:cNvSpPr txBox="1"/>
          <p:nvPr/>
        </p:nvSpPr>
        <p:spPr>
          <a:xfrm>
            <a:off x="0" y="3225675"/>
            <a:ext cx="91440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00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50"/>
          <p:cNvSpPr txBox="1"/>
          <p:nvPr>
            <p:ph idx="4" type="body"/>
          </p:nvPr>
        </p:nvSpPr>
        <p:spPr>
          <a:xfrm>
            <a:off x="462200" y="1772500"/>
            <a:ext cx="8307900" cy="320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DNS associe à un nom de domaine des </a:t>
            </a:r>
            <a:r>
              <a:rPr i="1" lang="fr" sz="1800"/>
              <a:t>Resource Record</a:t>
            </a:r>
            <a:r>
              <a:rPr lang="fr" sz="1800"/>
              <a:t> (RR)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Il existe de nombreux types d'enregistrements (</a:t>
            </a:r>
            <a:r>
              <a:rPr lang="fr" sz="1800" u="sng">
                <a:solidFill>
                  <a:schemeClr val="hlink"/>
                </a:solidFill>
                <a:hlinkClick r:id="rId3"/>
              </a:rPr>
              <a:t>une liste sur WikipediA</a:t>
            </a:r>
            <a:r>
              <a:rPr lang="fr" sz="1800"/>
              <a:t>).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Par exemple :</a:t>
            </a:r>
            <a:endParaRPr sz="18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fr" sz="1600"/>
              <a:t>A		: une ou plusieurs adresses IPv4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fr" sz="1600"/>
              <a:t>AAAA	: une ou plusieurs adresses IPv6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fr" sz="1600"/>
              <a:t>NS		: serveur faisant autorité sur ce domaine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fr" sz="1600"/>
              <a:t>CNAME	: le nom canonique d'un alias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fr" sz="1600"/>
              <a:t>SOA		: serveur primaire d'une zone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fr" sz="1600"/>
              <a:t>PTR		: pour la résolution inverse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fr" sz="1600"/>
              <a:t>MX		: nom du serveur de courrier du domaine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Ces RR ont un TTL (</a:t>
            </a:r>
            <a:r>
              <a:rPr i="1" lang="fr" sz="1800"/>
              <a:t>Time To Live</a:t>
            </a:r>
            <a:r>
              <a:rPr lang="fr" sz="1800"/>
              <a:t>) : temps maximum de validité dans un cache</a:t>
            </a:r>
            <a:endParaRPr sz="1800"/>
          </a:p>
        </p:txBody>
      </p:sp>
      <p:sp>
        <p:nvSpPr>
          <p:cNvPr id="392" name="Google Shape;392;p50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Pas que des adresses IP</a:t>
            </a:r>
            <a:endParaRPr/>
          </a:p>
        </p:txBody>
      </p:sp>
      <p:sp>
        <p:nvSpPr>
          <p:cNvPr id="393" name="Google Shape;393;p50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enregistrements</a:t>
            </a:r>
            <a:endParaRPr/>
          </a:p>
        </p:txBody>
      </p:sp>
      <p:sp>
        <p:nvSpPr>
          <p:cNvPr id="394" name="Google Shape;394;p50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Les enregistrements DNS</a:t>
            </a:r>
            <a:endParaRPr sz="3700"/>
          </a:p>
        </p:txBody>
      </p:sp>
      <p:sp>
        <p:nvSpPr>
          <p:cNvPr id="395" name="Google Shape;395;p5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51"/>
          <p:cNvSpPr txBox="1"/>
          <p:nvPr>
            <p:ph idx="4" type="body"/>
          </p:nvPr>
        </p:nvSpPr>
        <p:spPr>
          <a:xfrm>
            <a:off x="462200" y="1772500"/>
            <a:ext cx="8307900" cy="3201600"/>
          </a:xfrm>
          <a:prstGeom prst="rect">
            <a:avLst/>
          </a:prstGeom>
          <a:solidFill>
            <a:srgbClr val="FFFF00"/>
          </a:solidFill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Pour récupérer le nom de domaine d'une adresse IP 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Résolution inverse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Pseudo domain .in-addr.arpa (IPv4) ou ip6.arpa (IPv6)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Inversant le sens de l'adresse IP (sens d'un nom de domaine)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Découpe par octet et notation décimal (v4)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Découpe par chiffre hexa (v6)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Nécessaire pour les adresses publiques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Stockée dans des enregistrements PTR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Ex : </a:t>
            </a:r>
            <a:r>
              <a:rPr lang="fr" sz="1800">
                <a:latin typeface="Courier New"/>
                <a:ea typeface="Courier New"/>
                <a:cs typeface="Courier New"/>
                <a:sym typeface="Courier New"/>
              </a:rPr>
              <a:t>155.146.67.172.in-addr.arpa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Courier New"/>
                <a:ea typeface="Courier New"/>
                <a:cs typeface="Courier New"/>
                <a:sym typeface="Courier New"/>
              </a:rPr>
              <a:t>b.9.2.9.3.4.C.1.0.0.0.0.0.0.0.0.0.0.0.0.0.0.0.0.0.0.0.0.0.0.0.0.2.3.0.2.3.0.0.7.4.6.0.6.2.ip6.arpa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1" name="Google Shape;401;p51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Dans l'autre sens</a:t>
            </a:r>
            <a:endParaRPr/>
          </a:p>
        </p:txBody>
      </p:sp>
      <p:sp>
        <p:nvSpPr>
          <p:cNvPr id="402" name="Google Shape;402;p51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enregistrements</a:t>
            </a:r>
            <a:endParaRPr/>
          </a:p>
        </p:txBody>
      </p:sp>
      <p:sp>
        <p:nvSpPr>
          <p:cNvPr id="403" name="Google Shape;403;p51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La résolution inverse</a:t>
            </a:r>
            <a:endParaRPr sz="3700"/>
          </a:p>
        </p:txBody>
      </p:sp>
      <p:sp>
        <p:nvSpPr>
          <p:cNvPr id="404" name="Google Shape;404;p5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52"/>
          <p:cNvSpPr txBox="1"/>
          <p:nvPr>
            <p:ph idx="4" type="body"/>
          </p:nvPr>
        </p:nvSpPr>
        <p:spPr>
          <a:xfrm>
            <a:off x="462200" y="1772500"/>
            <a:ext cx="8307900" cy="320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On peut associer plusieurs adresses à un nom de domaine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Technique de partage de charge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À chaque requête : la réponse est différente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Le serveur fait tourner les adresses</a:t>
            </a:r>
            <a:endParaRPr sz="1800"/>
          </a:p>
        </p:txBody>
      </p:sp>
      <p:sp>
        <p:nvSpPr>
          <p:cNvPr id="410" name="Google Shape;410;p52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 tourniquet</a:t>
            </a:r>
            <a:endParaRPr/>
          </a:p>
        </p:txBody>
      </p:sp>
      <p:sp>
        <p:nvSpPr>
          <p:cNvPr id="411" name="Google Shape;411;p52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enregistrements</a:t>
            </a:r>
            <a:endParaRPr/>
          </a:p>
        </p:txBody>
      </p:sp>
      <p:sp>
        <p:nvSpPr>
          <p:cNvPr id="412" name="Google Shape;412;p52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DNS round-robin</a:t>
            </a:r>
            <a:endParaRPr sz="3700"/>
          </a:p>
        </p:txBody>
      </p:sp>
      <p:sp>
        <p:nvSpPr>
          <p:cNvPr id="413" name="Google Shape;413;p5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53"/>
          <p:cNvSpPr txBox="1"/>
          <p:nvPr>
            <p:ph type="title"/>
          </p:nvPr>
        </p:nvSpPr>
        <p:spPr>
          <a:xfrm>
            <a:off x="1835550" y="1787700"/>
            <a:ext cx="5472900" cy="156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Enregistrer un nom de domaine</a:t>
            </a:r>
            <a:endParaRPr/>
          </a:p>
        </p:txBody>
      </p:sp>
      <p:sp>
        <p:nvSpPr>
          <p:cNvPr id="419" name="Google Shape;419;p5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420" name="Google Shape;420;p53"/>
          <p:cNvSpPr txBox="1"/>
          <p:nvPr/>
        </p:nvSpPr>
        <p:spPr>
          <a:xfrm>
            <a:off x="0" y="3225675"/>
            <a:ext cx="91440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00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54"/>
          <p:cNvSpPr txBox="1"/>
          <p:nvPr>
            <p:ph idx="4" type="body"/>
          </p:nvPr>
        </p:nvSpPr>
        <p:spPr>
          <a:xfrm>
            <a:off x="462200" y="1772500"/>
            <a:ext cx="8307900" cy="320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La racine DNS est gérée par l'ICANN (via sa composante IANA)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C'est à la racine qu'on doit enregistrer les TLD.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Longtemps la liste des TLD a été très limitée :</a:t>
            </a:r>
            <a:endParaRPr sz="18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fr" sz="1600"/>
              <a:t>Domaines de premier niveau nationaux (ccTLD - </a:t>
            </a:r>
            <a:r>
              <a:rPr i="1" lang="fr" sz="1600"/>
              <a:t>Country Code Top Level Domain</a:t>
            </a:r>
            <a:r>
              <a:rPr lang="fr" sz="1600"/>
              <a:t>)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fr" sz="1600"/>
              <a:t>Quelques domaines génériques ouverts (gTLD) : com, org, net, info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fr" sz="1600"/>
              <a:t>Domaines commandités, réservé à des activitées particulières : edu, gov, mil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fr" sz="1600"/>
              <a:t>Le domaine technique spécial .arpa (zone de résolution inverse) et quelques domaines réservés : example, invalid, localhost, test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Depuis 2012 de nombreux autres TLD ont vu le jour et sont enregistré à l'</a:t>
            </a:r>
            <a:r>
              <a:rPr lang="fr" sz="1800" u="sng">
                <a:solidFill>
                  <a:schemeClr val="hlink"/>
                </a:solidFill>
                <a:hlinkClick r:id="rId3"/>
              </a:rPr>
              <a:t>iana</a:t>
            </a:r>
            <a:endParaRPr sz="1800"/>
          </a:p>
        </p:txBody>
      </p:sp>
      <p:sp>
        <p:nvSpPr>
          <p:cNvPr id="426" name="Google Shape;426;p54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Comment tout ça est géré ?</a:t>
            </a:r>
            <a:endParaRPr/>
          </a:p>
        </p:txBody>
      </p:sp>
      <p:sp>
        <p:nvSpPr>
          <p:cNvPr id="427" name="Google Shape;427;p54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Enregistrer un nom de domaine</a:t>
            </a:r>
            <a:endParaRPr/>
          </a:p>
        </p:txBody>
      </p:sp>
      <p:sp>
        <p:nvSpPr>
          <p:cNvPr id="428" name="Google Shape;428;p54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Racine et TLD</a:t>
            </a:r>
            <a:endParaRPr sz="3700"/>
          </a:p>
        </p:txBody>
      </p:sp>
      <p:sp>
        <p:nvSpPr>
          <p:cNvPr id="429" name="Google Shape;429;p5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 txBox="1"/>
          <p:nvPr/>
        </p:nvSpPr>
        <p:spPr>
          <a:xfrm>
            <a:off x="1382325" y="310750"/>
            <a:ext cx="3954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latin typeface="Raleway"/>
                <a:ea typeface="Raleway"/>
                <a:cs typeface="Raleway"/>
                <a:sym typeface="Raleway"/>
              </a:rPr>
              <a:t>Plan</a:t>
            </a:r>
            <a:endParaRPr sz="28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3" name="Google Shape;153;p28"/>
          <p:cNvSpPr txBox="1"/>
          <p:nvPr/>
        </p:nvSpPr>
        <p:spPr>
          <a:xfrm>
            <a:off x="596575" y="926350"/>
            <a:ext cx="4685700" cy="25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 u="sng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action="ppaction://hlinksldjump" r:id="rId3"/>
              </a:rPr>
              <a:t>1 - Introduction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 u="sng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action="ppaction://hlinksldjump" r:id="rId4"/>
              </a:rPr>
              <a:t>2 - Les noms de domaine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 u="sng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action="ppaction://hlinksldjump" r:id="rId5"/>
              </a:rPr>
              <a:t>3 - Le protocole DNS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 u="sng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action="ppaction://hlinksldjump" r:id="rId6"/>
              </a:rPr>
              <a:t>4 - Les enregistrements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 u="sng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action="ppaction://hlinksldjump" r:id="rId7"/>
              </a:rPr>
              <a:t>5 - Enregistrer un nom de domaine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 u="sng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action="ppaction://hlinksldjump" r:id="rId8"/>
              </a:rPr>
              <a:t>6 - Outils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4" name="Google Shape;154;p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55"/>
          <p:cNvSpPr txBox="1"/>
          <p:nvPr>
            <p:ph idx="4" type="body"/>
          </p:nvPr>
        </p:nvSpPr>
        <p:spPr>
          <a:xfrm>
            <a:off x="462200" y="1772500"/>
            <a:ext cx="8307900" cy="320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Un registre de nom de domaine désigne 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la base des informations sur un domaine (</a:t>
            </a:r>
            <a:r>
              <a:rPr i="1" lang="fr" sz="1800"/>
              <a:t>domain name registry</a:t>
            </a:r>
            <a:r>
              <a:rPr lang="fr" sz="1800"/>
              <a:t>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l'organisme en charge de sa gestion (</a:t>
            </a:r>
            <a:r>
              <a:rPr i="1" lang="fr" sz="1800"/>
              <a:t>registry operator</a:t>
            </a:r>
            <a:r>
              <a:rPr lang="fr" sz="1800"/>
              <a:t>) par</a:t>
            </a:r>
            <a:r>
              <a:rPr lang="fr" sz="1800"/>
              <a:t>fois aussi appelé un NIC (</a:t>
            </a:r>
            <a:r>
              <a:rPr i="1" lang="fr" sz="1800"/>
              <a:t>Network Information Center</a:t>
            </a:r>
            <a:r>
              <a:rPr lang="fr" sz="1800"/>
              <a:t>)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L'IANA gère la racine et délègue la gestion des sous domaines (par exemple les TLD) à d'autres organismes : registre pour ce domaine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Par exemple : l'</a:t>
            </a:r>
            <a:r>
              <a:rPr lang="fr" sz="1800" u="sng">
                <a:solidFill>
                  <a:schemeClr val="hlink"/>
                </a:solidFill>
                <a:hlinkClick r:id="rId3"/>
              </a:rPr>
              <a:t>AFNIC</a:t>
            </a:r>
            <a:r>
              <a:rPr lang="fr" sz="1800"/>
              <a:t> est le registre de .fr. (mais aussi .pm. .re. .tf. .wf. et .yt.)</a:t>
            </a:r>
            <a:endParaRPr sz="1800"/>
          </a:p>
        </p:txBody>
      </p:sp>
      <p:sp>
        <p:nvSpPr>
          <p:cNvPr id="435" name="Google Shape;435;p55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Comment tout ça est géré ?</a:t>
            </a:r>
            <a:endParaRPr/>
          </a:p>
        </p:txBody>
      </p:sp>
      <p:sp>
        <p:nvSpPr>
          <p:cNvPr id="436" name="Google Shape;436;p55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Enregistrer un nom de domaine</a:t>
            </a:r>
            <a:endParaRPr/>
          </a:p>
        </p:txBody>
      </p:sp>
      <p:sp>
        <p:nvSpPr>
          <p:cNvPr id="437" name="Google Shape;437;p55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Registre de noms de domaine</a:t>
            </a:r>
            <a:endParaRPr sz="3700"/>
          </a:p>
        </p:txBody>
      </p:sp>
      <p:sp>
        <p:nvSpPr>
          <p:cNvPr id="438" name="Google Shape;438;p5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56"/>
          <p:cNvSpPr txBox="1"/>
          <p:nvPr>
            <p:ph idx="4" type="body"/>
          </p:nvPr>
        </p:nvSpPr>
        <p:spPr>
          <a:xfrm>
            <a:off x="462200" y="1772500"/>
            <a:ext cx="8307900" cy="320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Un bureau d'enregistrement est chargé par un registre de la relation avec les clients voulant réserver un nom de domaine.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Parfois, le bureau d'enregistrement peut aussi héberger votre zone DNS sur ses serveurs (Hébergeur DNS).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Sinon, il doit indiquer l'adresse de vos serveurs (NS) pour le domaine que vous réserver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Ex : OVH, Gandi… (383 accrédités par l'AFNIC)</a:t>
            </a:r>
            <a:endParaRPr sz="1800"/>
          </a:p>
        </p:txBody>
      </p:sp>
      <p:sp>
        <p:nvSpPr>
          <p:cNvPr id="444" name="Google Shape;444;p56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À qui m'adresser</a:t>
            </a:r>
            <a:endParaRPr/>
          </a:p>
        </p:txBody>
      </p:sp>
      <p:sp>
        <p:nvSpPr>
          <p:cNvPr id="445" name="Google Shape;445;p56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Enregistrer un nom de domaine</a:t>
            </a:r>
            <a:endParaRPr/>
          </a:p>
        </p:txBody>
      </p:sp>
      <p:sp>
        <p:nvSpPr>
          <p:cNvPr id="446" name="Google Shape;446;p56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Bureau d'enregistrement</a:t>
            </a:r>
            <a:endParaRPr sz="3700"/>
          </a:p>
        </p:txBody>
      </p:sp>
      <p:sp>
        <p:nvSpPr>
          <p:cNvPr id="447" name="Google Shape;447;p5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57"/>
          <p:cNvSpPr txBox="1"/>
          <p:nvPr>
            <p:ph type="title"/>
          </p:nvPr>
        </p:nvSpPr>
        <p:spPr>
          <a:xfrm>
            <a:off x="1835550" y="1787700"/>
            <a:ext cx="5472900" cy="156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Outils</a:t>
            </a:r>
            <a:endParaRPr/>
          </a:p>
        </p:txBody>
      </p:sp>
      <p:sp>
        <p:nvSpPr>
          <p:cNvPr id="453" name="Google Shape;453;p5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454" name="Google Shape;454;p57"/>
          <p:cNvSpPr txBox="1"/>
          <p:nvPr/>
        </p:nvSpPr>
        <p:spPr>
          <a:xfrm>
            <a:off x="0" y="3225675"/>
            <a:ext cx="91440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00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58"/>
          <p:cNvSpPr txBox="1"/>
          <p:nvPr>
            <p:ph idx="4" type="body"/>
          </p:nvPr>
        </p:nvSpPr>
        <p:spPr>
          <a:xfrm>
            <a:off x="462200" y="1772500"/>
            <a:ext cx="8307900" cy="320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/>
              <a:t>dig</a:t>
            </a:r>
            <a:r>
              <a:rPr lang="fr" sz="1800"/>
              <a:t> (</a:t>
            </a:r>
            <a:r>
              <a:rPr i="1" lang="fr" sz="1800"/>
              <a:t>Domain Information Groper</a:t>
            </a:r>
            <a:r>
              <a:rPr lang="fr" sz="1800"/>
              <a:t>) est une commande Unix pour interroger des serveurs DNS qui fait partie de la suite BIND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/>
              <a:t>dig</a:t>
            </a:r>
            <a:r>
              <a:rPr lang="fr" sz="1800"/>
              <a:t> est en général préféré à </a:t>
            </a:r>
            <a:r>
              <a:rPr b="1" lang="fr" sz="1800"/>
              <a:t>nslookup</a:t>
            </a:r>
            <a:r>
              <a:rPr lang="fr" sz="1800"/>
              <a:t> ou </a:t>
            </a:r>
            <a:r>
              <a:rPr b="1" lang="fr" sz="1800"/>
              <a:t>host</a:t>
            </a:r>
            <a:r>
              <a:rPr lang="fr" sz="1800"/>
              <a:t> car offrant plus de fonctionnalité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Sur Windows seul </a:t>
            </a:r>
            <a:r>
              <a:rPr b="1" lang="fr" sz="1800"/>
              <a:t>nslookup</a:t>
            </a:r>
            <a:r>
              <a:rPr lang="fr" sz="1800"/>
              <a:t> est disponible par défaut</a:t>
            </a:r>
            <a:endParaRPr sz="1800"/>
          </a:p>
        </p:txBody>
      </p:sp>
      <p:sp>
        <p:nvSpPr>
          <p:cNvPr id="460" name="Google Shape;460;p58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Interroger DNS</a:t>
            </a:r>
            <a:endParaRPr/>
          </a:p>
        </p:txBody>
      </p:sp>
      <p:sp>
        <p:nvSpPr>
          <p:cNvPr id="461" name="Google Shape;461;p58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Outils</a:t>
            </a:r>
            <a:endParaRPr/>
          </a:p>
        </p:txBody>
      </p:sp>
      <p:sp>
        <p:nvSpPr>
          <p:cNvPr id="462" name="Google Shape;462;p58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dig</a:t>
            </a:r>
            <a:endParaRPr sz="3700"/>
          </a:p>
        </p:txBody>
      </p:sp>
      <p:sp>
        <p:nvSpPr>
          <p:cNvPr id="463" name="Google Shape;463;p5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59"/>
          <p:cNvSpPr txBox="1"/>
          <p:nvPr/>
        </p:nvSpPr>
        <p:spPr>
          <a:xfrm>
            <a:off x="1382325" y="310750"/>
            <a:ext cx="3954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latin typeface="Raleway"/>
                <a:ea typeface="Raleway"/>
                <a:cs typeface="Raleway"/>
                <a:sym typeface="Raleway"/>
              </a:rPr>
              <a:t>Conclusion</a:t>
            </a:r>
            <a:endParaRPr sz="28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69" name="Google Shape;469;p5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470" name="Google Shape;470;p59"/>
          <p:cNvSpPr txBox="1"/>
          <p:nvPr/>
        </p:nvSpPr>
        <p:spPr>
          <a:xfrm>
            <a:off x="610800" y="926350"/>
            <a:ext cx="7983000" cy="17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-"/>
            </a:pP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Fonctionnement général de DNS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-"/>
            </a:pP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Nom de domaine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-"/>
            </a:pP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Serveur faisant autorité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-"/>
            </a:pP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Résolveur DNS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-"/>
            </a:pP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Resource Records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 txBox="1"/>
          <p:nvPr>
            <p:ph type="title"/>
          </p:nvPr>
        </p:nvSpPr>
        <p:spPr>
          <a:xfrm>
            <a:off x="1835550" y="1787700"/>
            <a:ext cx="5472900" cy="156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Introduction</a:t>
            </a:r>
            <a:endParaRPr/>
          </a:p>
        </p:txBody>
      </p:sp>
      <p:sp>
        <p:nvSpPr>
          <p:cNvPr id="160" name="Google Shape;160;p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0"/>
          <p:cNvSpPr txBox="1"/>
          <p:nvPr>
            <p:ph idx="4" type="body"/>
          </p:nvPr>
        </p:nvSpPr>
        <p:spPr>
          <a:xfrm>
            <a:off x="462200" y="1772500"/>
            <a:ext cx="8307900" cy="320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Pour pouvoir communiquer sur un réseau (IP), il est nécessaire de connaître l'adresse IP du destinataire d'un message.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Les adresses IP sont des séquences binaires (32 ou 128 bits).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Elles disposent d'une notation standard les rendant plus facile à manipuler…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… Néanmoins, il reste difficile de les manipuler au quotidien et surtout de s'en souvenir.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En revanche, il est aisé de retenir des noms textuels</a:t>
            </a:r>
            <a:endParaRPr sz="1800"/>
          </a:p>
        </p:txBody>
      </p:sp>
      <p:sp>
        <p:nvSpPr>
          <p:cNvPr id="166" name="Google Shape;166;p30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 problème</a:t>
            </a:r>
            <a:endParaRPr/>
          </a:p>
        </p:txBody>
      </p:sp>
      <p:sp>
        <p:nvSpPr>
          <p:cNvPr id="167" name="Google Shape;167;p30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Introduction</a:t>
            </a:r>
            <a:endParaRPr/>
          </a:p>
        </p:txBody>
      </p:sp>
      <p:sp>
        <p:nvSpPr>
          <p:cNvPr id="168" name="Google Shape;168;p30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Humain vs ordinateur</a:t>
            </a:r>
            <a:endParaRPr sz="3700"/>
          </a:p>
        </p:txBody>
      </p:sp>
      <p:sp>
        <p:nvSpPr>
          <p:cNvPr id="169" name="Google Shape;169;p3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1"/>
          <p:cNvSpPr txBox="1"/>
          <p:nvPr>
            <p:ph idx="4" type="body"/>
          </p:nvPr>
        </p:nvSpPr>
        <p:spPr>
          <a:xfrm>
            <a:off x="462200" y="1772500"/>
            <a:ext cx="8307900" cy="320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Pour pouvoir utiliser des noms à la place des adresses </a:t>
            </a:r>
            <a:endParaRPr sz="1800"/>
          </a:p>
          <a:p>
            <a:pPr indent="457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=&gt; système de correspondances</a:t>
            </a:r>
            <a:endParaRPr sz="1800"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Ce système doit pouvoir faire correspondre à des noms d'hôtes (</a:t>
            </a:r>
            <a:r>
              <a:rPr i="1" lang="fr" sz="1800"/>
              <a:t>hostname</a:t>
            </a:r>
            <a:r>
              <a:rPr lang="fr" sz="1800"/>
              <a:t>) leur adresse IP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Ce système est apparu très tôt dans l'histoire d'Internet et était historiquement géré à la main !</a:t>
            </a:r>
            <a:endParaRPr sz="1800"/>
          </a:p>
        </p:txBody>
      </p:sp>
      <p:sp>
        <p:nvSpPr>
          <p:cNvPr id="175" name="Google Shape;175;p31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Nommer les machines</a:t>
            </a:r>
            <a:endParaRPr/>
          </a:p>
        </p:txBody>
      </p:sp>
      <p:sp>
        <p:nvSpPr>
          <p:cNvPr id="176" name="Google Shape;176;p31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Introduction</a:t>
            </a:r>
            <a:endParaRPr/>
          </a:p>
        </p:txBody>
      </p:sp>
      <p:sp>
        <p:nvSpPr>
          <p:cNvPr id="177" name="Google Shape;177;p31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Un système de correspondances</a:t>
            </a:r>
            <a:endParaRPr sz="3700"/>
          </a:p>
        </p:txBody>
      </p:sp>
      <p:sp>
        <p:nvSpPr>
          <p:cNvPr id="178" name="Google Shape;178;p3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/>
          <p:nvPr>
            <p:ph idx="4" type="body"/>
          </p:nvPr>
        </p:nvSpPr>
        <p:spPr>
          <a:xfrm>
            <a:off x="462200" y="1772500"/>
            <a:ext cx="8307900" cy="320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Dès les </a:t>
            </a:r>
            <a:r>
              <a:rPr lang="fr" sz="1800"/>
              <a:t>débuts</a:t>
            </a:r>
            <a:r>
              <a:rPr lang="fr" sz="1800"/>
              <a:t> du réseau qui deviendra internet, un fichier texte contenant des adresses IP et les noms de machine correspondants est apparu.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Il est standardisé par la </a:t>
            </a:r>
            <a:r>
              <a:rPr lang="fr" sz="1800" u="sng">
                <a:solidFill>
                  <a:schemeClr val="hlink"/>
                </a:solidFill>
                <a:hlinkClick r:id="rId3"/>
              </a:rPr>
              <a:t>RFC 608</a:t>
            </a:r>
            <a:r>
              <a:rPr lang="fr" sz="1800"/>
              <a:t> de 1974.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Ce fichier était maintenu par le </a:t>
            </a:r>
            <a:r>
              <a:rPr lang="fr" sz="1800" u="sng">
                <a:solidFill>
                  <a:schemeClr val="hlink"/>
                </a:solidFill>
                <a:hlinkClick r:id="rId4"/>
              </a:rPr>
              <a:t>NIC</a:t>
            </a:r>
            <a:r>
              <a:rPr lang="fr" sz="1800"/>
              <a:t> (</a:t>
            </a:r>
            <a:r>
              <a:rPr i="1" lang="fr" sz="1800"/>
              <a:t>Network Information Center</a:t>
            </a:r>
            <a:r>
              <a:rPr lang="fr" sz="1800"/>
              <a:t>) et copié sur chaque machine via transfert de fichier (FTP).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L'augmentation rapide du nombre d'hôtes sur ce qui allait devenir Internet a rendu cette gestion obsolète</a:t>
            </a:r>
            <a:endParaRPr sz="1800"/>
          </a:p>
        </p:txBody>
      </p:sp>
      <p:sp>
        <p:nvSpPr>
          <p:cNvPr id="184" name="Google Shape;184;p32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 fichier des noms</a:t>
            </a:r>
            <a:endParaRPr/>
          </a:p>
        </p:txBody>
      </p:sp>
      <p:sp>
        <p:nvSpPr>
          <p:cNvPr id="185" name="Google Shape;185;p32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Introduction</a:t>
            </a:r>
            <a:endParaRPr/>
          </a:p>
        </p:txBody>
      </p:sp>
      <p:sp>
        <p:nvSpPr>
          <p:cNvPr id="186" name="Google Shape;186;p32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HOSTS.TXT</a:t>
            </a:r>
            <a:endParaRPr sz="3700"/>
          </a:p>
        </p:txBody>
      </p:sp>
      <p:sp>
        <p:nvSpPr>
          <p:cNvPr id="187" name="Google Shape;187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3"/>
          <p:cNvSpPr txBox="1"/>
          <p:nvPr>
            <p:ph idx="4" type="body"/>
          </p:nvPr>
        </p:nvSpPr>
        <p:spPr>
          <a:xfrm>
            <a:off x="462200" y="2523550"/>
            <a:ext cx="8307900" cy="2450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Le système des noms de domaine (</a:t>
            </a:r>
            <a:r>
              <a:rPr i="1" lang="fr" sz="1800"/>
              <a:t>Domain Name System</a:t>
            </a:r>
            <a:r>
              <a:rPr lang="fr" sz="1800"/>
              <a:t> - DNS) a vu le jour au NIC pour permettre de répondre à cet enjeu majeur.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Il a été standardisé dans les RFC </a:t>
            </a:r>
            <a:r>
              <a:rPr lang="fr" sz="1800" u="sng">
                <a:solidFill>
                  <a:schemeClr val="hlink"/>
                </a:solidFill>
                <a:hlinkClick r:id="rId3"/>
              </a:rPr>
              <a:t>882</a:t>
            </a:r>
            <a:r>
              <a:rPr lang="fr" sz="1800"/>
              <a:t> et </a:t>
            </a:r>
            <a:r>
              <a:rPr lang="fr" sz="1800" u="sng">
                <a:solidFill>
                  <a:schemeClr val="hlink"/>
                </a:solidFill>
                <a:hlinkClick r:id="rId4"/>
              </a:rPr>
              <a:t>883</a:t>
            </a:r>
            <a:r>
              <a:rPr lang="fr" sz="1800"/>
              <a:t> en 1983 par </a:t>
            </a:r>
            <a:r>
              <a:rPr lang="fr" sz="1800" u="sng">
                <a:solidFill>
                  <a:schemeClr val="hlink"/>
                </a:solidFill>
                <a:hlinkClick r:id="rId5"/>
              </a:rPr>
              <a:t>Paul V. Mockapetris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Aujourd'hui, il s'appuie sur les RFC </a:t>
            </a:r>
            <a:r>
              <a:rPr lang="fr" sz="1800" u="sng">
                <a:solidFill>
                  <a:schemeClr val="hlink"/>
                </a:solidFill>
                <a:hlinkClick r:id="rId6"/>
              </a:rPr>
              <a:t>1034</a:t>
            </a:r>
            <a:r>
              <a:rPr lang="fr" sz="1800"/>
              <a:t> et </a:t>
            </a:r>
            <a:r>
              <a:rPr lang="fr" sz="1800" u="sng">
                <a:solidFill>
                  <a:schemeClr val="hlink"/>
                </a:solidFill>
                <a:hlinkClick r:id="rId7"/>
              </a:rPr>
              <a:t>1035</a:t>
            </a:r>
            <a:r>
              <a:rPr lang="fr" sz="1800"/>
              <a:t>, toujours valables à ce jour, mais complétées de nombreuses autres</a:t>
            </a:r>
            <a:endParaRPr sz="1800"/>
          </a:p>
        </p:txBody>
      </p:sp>
      <p:sp>
        <p:nvSpPr>
          <p:cNvPr id="193" name="Google Shape;193;p33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 système de noms de domaine</a:t>
            </a:r>
            <a:endParaRPr/>
          </a:p>
        </p:txBody>
      </p:sp>
      <p:sp>
        <p:nvSpPr>
          <p:cNvPr id="194" name="Google Shape;194;p33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Introduction</a:t>
            </a:r>
            <a:endParaRPr/>
          </a:p>
        </p:txBody>
      </p:sp>
      <p:sp>
        <p:nvSpPr>
          <p:cNvPr id="195" name="Google Shape;195;p33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DNS</a:t>
            </a:r>
            <a:endParaRPr sz="3700"/>
          </a:p>
        </p:txBody>
      </p:sp>
      <p:sp>
        <p:nvSpPr>
          <p:cNvPr id="196" name="Google Shape;196;p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97" name="Google Shape;197;p3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575550" y="879075"/>
            <a:ext cx="2194560" cy="16444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4"/>
          <p:cNvSpPr txBox="1"/>
          <p:nvPr>
            <p:ph idx="4" type="body"/>
          </p:nvPr>
        </p:nvSpPr>
        <p:spPr>
          <a:xfrm>
            <a:off x="462200" y="1772500"/>
            <a:ext cx="8247600" cy="320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DNS est : 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une base de données répartie et décentralisée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		=&gt; robustesse et passage à l'échelle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une technologie d'infrastructure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		=&gt; invisible pour l'utilisateur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un ensemble de noms de domaine auxquels sont associées des données</a:t>
            </a:r>
            <a:endParaRPr sz="1800"/>
          </a:p>
        </p:txBody>
      </p:sp>
      <p:sp>
        <p:nvSpPr>
          <p:cNvPr id="203" name="Google Shape;203;p34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C'est quoi DNS ?</a:t>
            </a:r>
            <a:endParaRPr/>
          </a:p>
        </p:txBody>
      </p:sp>
      <p:sp>
        <p:nvSpPr>
          <p:cNvPr id="204" name="Google Shape;204;p34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Idée générale</a:t>
            </a:r>
            <a:endParaRPr sz="3700"/>
          </a:p>
        </p:txBody>
      </p:sp>
      <p:sp>
        <p:nvSpPr>
          <p:cNvPr id="205" name="Google Shape;205;p3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06" name="Google Shape;206;p34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Introduction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ild Code Schoo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