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Varela Round"/>
      <p:regular r:id="rId51"/>
    </p:embeddedFont>
    <p:embeddedFont>
      <p:font typeface="Raleway Ligh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36396C-1394-4B11-A5DB-35BA53197DB7}">
  <a:tblStyle styleId="{ED36396C-1394-4B11-A5DB-35BA53197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VarelaRound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RalewayLight-bold.fntdata"/><Relationship Id="rId52" Type="http://schemas.openxmlformats.org/officeDocument/2006/relationships/font" Target="fonts/RalewayLight-regular.fntdata"/><Relationship Id="rId11" Type="http://schemas.openxmlformats.org/officeDocument/2006/relationships/slide" Target="slides/slide6.xml"/><Relationship Id="rId55" Type="http://schemas.openxmlformats.org/officeDocument/2006/relationships/font" Target="fonts/RalewayLight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https://www.youtube.com/watch?v=88qySp_fbZs&amp;ab_channel=YannickTeach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30e58cab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30e58cab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0e58cab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0e58cab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0e58cabc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0e58cabc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0e58cabc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0e58cabc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2253ebd9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2253ebd9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2253ebd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92253ebd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92253ebd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92253ebd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0e58cabc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30e58cabc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Plages réservées réseaux privés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10.0.0.0/8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172.16.0.0/12 (172.16.0.0 - 172.31.255.255)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192.168.0.0/16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Également</a:t>
            </a:r>
            <a:r>
              <a:rPr lang="fr"/>
              <a:t> fd00::/8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0e58cabc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30e58cabc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0e58cabc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0e58cabc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TLA : Top-Level Aggregation Identifier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NLA : Next-Level Aggregation Identifier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⇒ ancien schéma d'adressage IPv6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NOW : préfixe global suivi d'un identifiant d'interface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30e58cabc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30e58cabc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0e58cabc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0e58cabc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2a00::/12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adresses IPv6 unicast globales gérées par le RIPE NCC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RIPE NCC (Réseaux IP Européens Network Coordination Centre) est l'un des cinq Registres Internet Régionaux (RIR) dans le monde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⇒ routable sur internet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07d8352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107d8352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0e58cabc2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0e58cabc2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0e58cabc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0e58cabc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0e58cabc2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30e58cabc2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0e58cabc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30e58cabc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0e58cabc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0e58cabc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0e58cabc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30e58cabc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0e58cabc2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0e58cabc2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a5c2531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a5c2531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0e58cabc2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0e58cabc2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30e58cabc2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30e58cabc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0e58cabc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0e58cabc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313747ee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313747ee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13747ee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13747ee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13747ee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13747ee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cfa08c0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cfa08c0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0e58cabc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0e58cabc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0e58cabc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0e58cabc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0e58cabc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0e58cab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fc-editor.org/rfc/rfc4291" TargetMode="External"/><Relationship Id="rId4" Type="http://schemas.openxmlformats.org/officeDocument/2006/relationships/hyperlink" Target="https://www.rfc-editor.org/rfc/rfc419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rfc-editor.org/rfc/rfc1918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rfc-editor.org/rfc/rfc408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fc-editor.org/rfc/rfc3587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rfc-editor.org/rfc/rfc6177.html" TargetMode="External"/><Relationship Id="rId4" Type="http://schemas.openxmlformats.org/officeDocument/2006/relationships/hyperlink" Target="https://www.ripe.net/publications/docs/ripe-738" TargetMode="External"/><Relationship Id="rId5" Type="http://schemas.openxmlformats.org/officeDocument/2006/relationships/hyperlink" Target="https://www.iana.org/assignments/ipv6-unicast-address-assignments/ipv6-unicast-address-assignments.x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atatracker.ietf.org/doc/html/rfc8981" TargetMode="External"/><Relationship Id="rId4" Type="http://schemas.openxmlformats.org/officeDocument/2006/relationships/hyperlink" Target="https://www.rfc-editor.org/rfc/rfc4291#page-7" TargetMode="External"/><Relationship Id="rId5" Type="http://schemas.openxmlformats.org/officeDocument/2006/relationships/hyperlink" Target="https://datatracker.ietf.org/doc/html/rfc3972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rfc-editor.org/rfc/rfc8201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atatracker.ietf.org/doc/html/rfc4443" TargetMode="External"/><Relationship Id="rId4" Type="http://schemas.openxmlformats.org/officeDocument/2006/relationships/hyperlink" Target="https://datatracker.ietf.org/doc/html/rfc4861" TargetMode="External"/><Relationship Id="rId5" Type="http://schemas.openxmlformats.org/officeDocument/2006/relationships/hyperlink" Target="https://datatracker.ietf.org/doc/html/rfc3971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atatracker.ietf.org/doc/html/rfc3315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atatracker.ietf.org/doc/html/rfc6275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Relationship Id="rId4" Type="http://schemas.openxmlformats.org/officeDocument/2006/relationships/hyperlink" Target="https://ccnareponses.com/introduction-aux-reseaux-modules-12-adressage-ipv6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fc-editor.org/rfc/rfc5952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Internet Protocol version 6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Adresse et Paquet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Quizz : Notations canoniques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5" name="Google Shape;215;p35"/>
          <p:cNvSpPr txBox="1"/>
          <p:nvPr/>
        </p:nvSpPr>
        <p:spPr>
          <a:xfrm>
            <a:off x="723125" y="86485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Donner les notations canoniques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:0:0:ffff::1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723125" y="160143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:0000:0000:ffff:0000: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0000:0000:0001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2001::1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723125" y="233801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2001:0000:0000:0000:0000:0000:0000:0001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fe80::4c2d:ffa1::1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5"/>
          <p:cNvSpPr txBox="1"/>
          <p:nvPr/>
        </p:nvSpPr>
        <p:spPr>
          <a:xfrm>
            <a:off x="723125" y="3074590"/>
            <a:ext cx="78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Notation invalide !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Comme en IPv4, une adresse se découpe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préfixe réseau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identifiant d'interface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Taille variable - Similaire à CIDR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Reprise de la notation CIDR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Exemples :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2001:db8:0:85a3::ac1f:8001/64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::1/128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Découpage réseau - interface</a:t>
            </a:r>
            <a:endParaRPr/>
          </a:p>
        </p:txBody>
      </p:sp>
      <p:sp>
        <p:nvSpPr>
          <p:cNvPr id="225" name="Google Shape;225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</a:t>
            </a:r>
            <a:r>
              <a:rPr lang="fr" sz="3700"/>
              <a:t>préfixe</a:t>
            </a:r>
            <a:r>
              <a:rPr lang="fr" sz="3700"/>
              <a:t> réseau</a:t>
            </a:r>
            <a:endParaRPr sz="3700"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RFC 4291</a:t>
            </a:r>
            <a:r>
              <a:rPr lang="fr" sz="1800"/>
              <a:t>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::1</a:t>
            </a:r>
            <a:r>
              <a:rPr lang="fr" sz="1800"/>
              <a:t> 		=&gt; Boucle locale (</a:t>
            </a:r>
            <a:r>
              <a:rPr i="1" lang="fr" sz="1800"/>
              <a:t>loopback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" sz="1800"/>
              <a:t> 			=&gt; Adresse indéfinie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ff00::/8	</a:t>
            </a:r>
            <a:r>
              <a:rPr lang="fr" sz="1800"/>
              <a:t>=&gt; Adresses multicast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fe80::/10	</a:t>
            </a:r>
            <a:r>
              <a:rPr lang="fr" sz="1800"/>
              <a:t>=&gt; Adresses unicast lien local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fc00::/7	</a:t>
            </a:r>
            <a:r>
              <a:rPr lang="fr" sz="1800"/>
              <a:t>=&gt; Adresses unicast locales uniques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4193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reste		</a:t>
            </a:r>
            <a:r>
              <a:rPr lang="fr" sz="1800"/>
              <a:t>=&gt; Adresses unicast globales (Internet/publiques)</a:t>
            </a:r>
            <a:endParaRPr sz="1800"/>
          </a:p>
        </p:txBody>
      </p:sp>
      <p:sp>
        <p:nvSpPr>
          <p:cNvPr id="233" name="Google Shape;233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Découpage réseau - interface</a:t>
            </a:r>
            <a:endParaRPr/>
          </a:p>
        </p:txBody>
      </p:sp>
      <p:sp>
        <p:nvSpPr>
          <p:cNvPr id="234" name="Google Shape;234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particulières</a:t>
            </a:r>
            <a:endParaRPr sz="3700"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6" name="Google Shape;236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Equivalent à 127.0.0.1 en IPv4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Utilisée pour des tests et des services locaux sur la même machine</a:t>
            </a:r>
            <a:endParaRPr sz="1800"/>
          </a:p>
        </p:txBody>
      </p:sp>
      <p:sp>
        <p:nvSpPr>
          <p:cNvPr id="242" name="Google Shape;242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sur le lien</a:t>
            </a:r>
            <a:endParaRPr/>
          </a:p>
        </p:txBody>
      </p:sp>
      <p:sp>
        <p:nvSpPr>
          <p:cNvPr id="243" name="Google Shape;243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 boucle local (loopback)</a:t>
            </a:r>
            <a:endParaRPr sz="3700"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5" name="Google Shape;245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Equivalent à 0.0.0.0 en IPv4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</a:t>
            </a:r>
            <a:r>
              <a:rPr lang="fr" sz="1800"/>
              <a:t>tilisée pour signifier qu'une adresse n'est pas spécifiée</a:t>
            </a:r>
            <a:endParaRPr sz="1800"/>
          </a:p>
        </p:txBody>
      </p:sp>
      <p:sp>
        <p:nvSpPr>
          <p:cNvPr id="251" name="Google Shape;25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sur le lien</a:t>
            </a:r>
            <a:endParaRPr/>
          </a:p>
        </p:txBody>
      </p:sp>
      <p:sp>
        <p:nvSpPr>
          <p:cNvPr id="252" name="Google Shape;252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 indéfinie</a:t>
            </a:r>
            <a:endParaRPr sz="3700"/>
          </a:p>
        </p:txBody>
      </p:sp>
      <p:sp>
        <p:nvSpPr>
          <p:cNvPr id="253" name="Google Shape;25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4" name="Google Shape;254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ff00::/8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</a:t>
            </a:r>
            <a:r>
              <a:rPr lang="fr" sz="1800"/>
              <a:t>tilisées pour communiquer avec plusieurs hôtes en une seule transmission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Utilisées dans le routage, la découverte de voisins, etc.</a:t>
            </a:r>
            <a:endParaRPr sz="1800"/>
          </a:p>
        </p:txBody>
      </p:sp>
      <p:sp>
        <p:nvSpPr>
          <p:cNvPr id="260" name="Google Shape;260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sur le lien</a:t>
            </a:r>
            <a:endParaRPr/>
          </a:p>
        </p:txBody>
      </p:sp>
      <p:sp>
        <p:nvSpPr>
          <p:cNvPr id="261" name="Google Shape;261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multicast</a:t>
            </a:r>
            <a:endParaRPr sz="3700"/>
          </a:p>
        </p:txBody>
      </p:sp>
      <p:sp>
        <p:nvSpPr>
          <p:cNvPr id="262" name="Google Shape;26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3" name="Google Shape;263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fe80::/10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Adressage propre à un réseau physique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pratique :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fe80::/64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Communication avec les interfaces du même lien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Passage routeur impossible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Configuration manuelle ou automatique (en général automatique)</a:t>
            </a:r>
            <a:endParaRPr sz="1800"/>
          </a:p>
        </p:txBody>
      </p:sp>
      <p:sp>
        <p:nvSpPr>
          <p:cNvPr id="269" name="Google Shape;269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Communication sur le lien</a:t>
            </a:r>
            <a:endParaRPr/>
          </a:p>
        </p:txBody>
      </p:sp>
      <p:sp>
        <p:nvSpPr>
          <p:cNvPr id="270" name="Google Shape;270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unicast lien local</a:t>
            </a:r>
            <a:endParaRPr sz="3700"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2" name="Google Shape;272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fc00::/7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Réservées à des usages privés (réseaux internes)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Similaire aux adresses privées IPv4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1918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Non routables sur Internet mais routables dans des réseaux privés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Facilement identifiable (Filtrage)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Globalement unique (Fort probabilité)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Permettre l'interconnexion de site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 de conflits si routage par erreur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Similaires aux unicast globales d'un point de vue applicatif</a:t>
            </a:r>
            <a:endParaRPr sz="1800"/>
          </a:p>
        </p:txBody>
      </p:sp>
      <p:sp>
        <p:nvSpPr>
          <p:cNvPr id="278" name="Google Shape;278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privées</a:t>
            </a:r>
            <a:endParaRPr/>
          </a:p>
        </p:txBody>
      </p:sp>
      <p:sp>
        <p:nvSpPr>
          <p:cNvPr id="279" name="Google Shape;279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unicast locales uniques</a:t>
            </a:r>
            <a:endParaRPr sz="3700"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1" name="Google Shape;281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idx="4" type="body"/>
          </p:nvPr>
        </p:nvSpPr>
        <p:spPr>
          <a:xfrm>
            <a:off x="309175" y="2678300"/>
            <a:ext cx="8247600" cy="23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Préfixe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fc00::/7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fr" sz="1800"/>
              <a:t>: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fr" sz="1800"/>
              <a:t>réservé à usage futur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global unique : Génération aléatoire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2086  (BCP 106)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Rappel : 2</a:t>
            </a:r>
            <a:r>
              <a:rPr baseline="30000" lang="fr" sz="1800"/>
              <a:t>40</a:t>
            </a:r>
            <a:r>
              <a:rPr lang="fr" sz="1800"/>
              <a:t> ≈ 10</a:t>
            </a:r>
            <a:r>
              <a:rPr baseline="30000" lang="fr" sz="1800"/>
              <a:t>12</a:t>
            </a:r>
            <a:endParaRPr baseline="30000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Chance de gagner le gros lot au loto ≈ 1/19.10</a:t>
            </a:r>
            <a:r>
              <a:rPr baseline="30000" lang="fr" sz="1800"/>
              <a:t>6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de sous-réseau : au choix pour découpage interne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d'interface : automatique ou manuel</a:t>
            </a:r>
            <a:endParaRPr sz="1800"/>
          </a:p>
        </p:txBody>
      </p:sp>
      <p:sp>
        <p:nvSpPr>
          <p:cNvPr id="287" name="Google Shape;287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Structures</a:t>
            </a:r>
            <a:endParaRPr/>
          </a:p>
        </p:txBody>
      </p:sp>
      <p:sp>
        <p:nvSpPr>
          <p:cNvPr id="288" name="Google Shape;288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unicast locales uniques</a:t>
            </a:r>
            <a:endParaRPr sz="3700"/>
          </a:p>
        </p:txBody>
      </p:sp>
      <p:sp>
        <p:nvSpPr>
          <p:cNvPr id="289" name="Google Shape;28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90" name="Google Shape;290;p43"/>
          <p:cNvGrpSpPr/>
          <p:nvPr/>
        </p:nvGrpSpPr>
        <p:grpSpPr>
          <a:xfrm>
            <a:off x="1201800" y="1679063"/>
            <a:ext cx="6740400" cy="644113"/>
            <a:chOff x="798125" y="1679063"/>
            <a:chExt cx="6740400" cy="644113"/>
          </a:xfrm>
        </p:grpSpPr>
        <p:sp>
          <p:nvSpPr>
            <p:cNvPr id="291" name="Google Shape;291;p43"/>
            <p:cNvSpPr/>
            <p:nvPr/>
          </p:nvSpPr>
          <p:spPr>
            <a:xfrm>
              <a:off x="798125" y="2017775"/>
              <a:ext cx="7602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1111110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92" name="Google Shape;292;p43"/>
            <p:cNvCxnSpPr/>
            <p:nvPr/>
          </p:nvCxnSpPr>
          <p:spPr>
            <a:xfrm>
              <a:off x="826625" y="1958000"/>
              <a:ext cx="70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93" name="Google Shape;293;p43"/>
            <p:cNvSpPr txBox="1"/>
            <p:nvPr/>
          </p:nvSpPr>
          <p:spPr>
            <a:xfrm>
              <a:off x="903875" y="1679075"/>
              <a:ext cx="54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7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3255725" y="2017763"/>
              <a:ext cx="13740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Id sous-réseau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1801325" y="2017775"/>
              <a:ext cx="14544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Id global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96" name="Google Shape;296;p43"/>
            <p:cNvCxnSpPr/>
            <p:nvPr/>
          </p:nvCxnSpPr>
          <p:spPr>
            <a:xfrm>
              <a:off x="1810913" y="1961550"/>
              <a:ext cx="1435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97" name="Google Shape;297;p43"/>
            <p:cNvSpPr txBox="1"/>
            <p:nvPr/>
          </p:nvSpPr>
          <p:spPr>
            <a:xfrm>
              <a:off x="2176913" y="1679063"/>
              <a:ext cx="7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40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4629725" y="2017775"/>
              <a:ext cx="29088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Id interface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1558325" y="2017775"/>
              <a:ext cx="2430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00" name="Google Shape;300;p43"/>
            <p:cNvCxnSpPr/>
            <p:nvPr/>
          </p:nvCxnSpPr>
          <p:spPr>
            <a:xfrm>
              <a:off x="3249863" y="1958400"/>
              <a:ext cx="1389300" cy="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01" name="Google Shape;301;p43"/>
            <p:cNvSpPr txBox="1"/>
            <p:nvPr/>
          </p:nvSpPr>
          <p:spPr>
            <a:xfrm>
              <a:off x="3591113" y="1679063"/>
              <a:ext cx="7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16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02" name="Google Shape;302;p43"/>
            <p:cNvCxnSpPr/>
            <p:nvPr/>
          </p:nvCxnSpPr>
          <p:spPr>
            <a:xfrm>
              <a:off x="4653300" y="1960775"/>
              <a:ext cx="286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03" name="Google Shape;303;p43"/>
            <p:cNvSpPr txBox="1"/>
            <p:nvPr/>
          </p:nvSpPr>
          <p:spPr>
            <a:xfrm>
              <a:off x="5732513" y="1679063"/>
              <a:ext cx="7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64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304" name="Google Shape;304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idx="4" type="body"/>
          </p:nvPr>
        </p:nvSpPr>
        <p:spPr>
          <a:xfrm>
            <a:off x="309175" y="2678300"/>
            <a:ext cx="8247600" cy="23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Internet IPv6 -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3587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</a:t>
            </a:r>
            <a:r>
              <a:rPr lang="fr" sz="1800"/>
              <a:t>réfixe routage global : Identifiant de site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Structure hiérarchique (IANA - RIR - LIR comme pour v4)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de sous-réseau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Découpage local (administrateurs de site)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Identifiant d'interface : automatique / manuel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Structure TLA/NLA est maintenant obsolète</a:t>
            </a:r>
            <a:endParaRPr sz="1800"/>
          </a:p>
        </p:txBody>
      </p:sp>
      <p:sp>
        <p:nvSpPr>
          <p:cNvPr id="310" name="Google Shape;310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publiques</a:t>
            </a:r>
            <a:endParaRPr/>
          </a:p>
        </p:txBody>
      </p:sp>
      <p:sp>
        <p:nvSpPr>
          <p:cNvPr id="311" name="Google Shape;311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Adresses unicast globales</a:t>
            </a:r>
            <a:endParaRPr sz="3700"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44"/>
          <p:cNvSpPr/>
          <p:nvPr/>
        </p:nvSpPr>
        <p:spPr>
          <a:xfrm>
            <a:off x="3659400" y="2017763"/>
            <a:ext cx="1374000" cy="305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Id sous-réseau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1413750" y="2017775"/>
            <a:ext cx="2245800" cy="305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Préfixe routage global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5" name="Google Shape;315;p44"/>
          <p:cNvCxnSpPr/>
          <p:nvPr/>
        </p:nvCxnSpPr>
        <p:spPr>
          <a:xfrm>
            <a:off x="1413750" y="1953675"/>
            <a:ext cx="2235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16" name="Google Shape;316;p44"/>
          <p:cNvSpPr txBox="1"/>
          <p:nvPr/>
        </p:nvSpPr>
        <p:spPr>
          <a:xfrm>
            <a:off x="2185038" y="1679063"/>
            <a:ext cx="7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n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44"/>
          <p:cNvSpPr/>
          <p:nvPr/>
        </p:nvSpPr>
        <p:spPr>
          <a:xfrm>
            <a:off x="5033400" y="2017775"/>
            <a:ext cx="2908800" cy="305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Id interface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18" name="Google Shape;318;p44"/>
          <p:cNvCxnSpPr/>
          <p:nvPr/>
        </p:nvCxnSpPr>
        <p:spPr>
          <a:xfrm>
            <a:off x="3653538" y="1958400"/>
            <a:ext cx="1389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19" name="Google Shape;319;p44"/>
          <p:cNvSpPr txBox="1"/>
          <p:nvPr/>
        </p:nvSpPr>
        <p:spPr>
          <a:xfrm>
            <a:off x="3926130" y="1679075"/>
            <a:ext cx="101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64 - n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320" name="Google Shape;320;p44"/>
          <p:cNvCxnSpPr/>
          <p:nvPr/>
        </p:nvCxnSpPr>
        <p:spPr>
          <a:xfrm>
            <a:off x="5056975" y="1960775"/>
            <a:ext cx="28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21" name="Google Shape;321;p44"/>
          <p:cNvSpPr txBox="1"/>
          <p:nvPr/>
        </p:nvSpPr>
        <p:spPr>
          <a:xfrm>
            <a:off x="6136188" y="1679063"/>
            <a:ext cx="7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64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2" name="Google Shape;322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Rappel : IPv4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C'est quoi une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adresse IP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Qu'y a-t-il dans l'entête IP et pourquoi ?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610800" y="2055925"/>
            <a:ext cx="807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Adresse 32 bits - Notation décimale pointée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Préfixe réseau + identifiant d'interface - CIDR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Adresses particulières (réseau et hôte) et réservées (réseau privé, localhost, indéfinie…)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Fragmentation (Flags, Identifiant, Fragment offset)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Encapsulation (Protocol) -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Time To Live - Durée de vie des paquets…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idx="4" type="body"/>
          </p:nvPr>
        </p:nvSpPr>
        <p:spPr>
          <a:xfrm>
            <a:off x="309175" y="1669500"/>
            <a:ext cx="8247600" cy="336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IETF</a:t>
            </a:r>
            <a:r>
              <a:rPr lang="fr" sz="1800"/>
              <a:t>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6177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site devrait avoir plus d'un réseau (/64)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Attribuer systématiquement un /48 n'est plus indiqué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Politique RIPE NCC -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RIPE-738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Allocation d'un /32 minimum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Possibilité d'obtenir entre / 29 et /32 sans justification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Plus de /29 si justifié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IANA -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référence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Attribution de /12 à /23 à un RIR</a:t>
            </a:r>
            <a:endParaRPr sz="1800"/>
          </a:p>
        </p:txBody>
      </p:sp>
      <p:sp>
        <p:nvSpPr>
          <p:cNvPr id="328" name="Google Shape;328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 publiques</a:t>
            </a:r>
            <a:endParaRPr/>
          </a:p>
        </p:txBody>
      </p:sp>
      <p:sp>
        <p:nvSpPr>
          <p:cNvPr id="329" name="Google Shape;329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Politique d'attribution</a:t>
            </a:r>
            <a:endParaRPr sz="3700"/>
          </a:p>
        </p:txBody>
      </p:sp>
      <p:sp>
        <p:nvSpPr>
          <p:cNvPr id="330" name="Google Shape;33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1" name="Google Shape;331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2a00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::/12</a:t>
            </a:r>
            <a:r>
              <a:rPr lang="fr" sz="1800"/>
              <a:t>						=&gt; RIPE NCC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2a01:e00::/26</a:t>
            </a:r>
            <a:r>
              <a:rPr lang="fr" sz="1800"/>
              <a:t>					=&gt; free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2a01:e0x:xxxx:xxxx::/61</a:t>
            </a:r>
            <a:r>
              <a:rPr lang="fr" sz="1800"/>
              <a:t>		=&gt; un abonné</a:t>
            </a:r>
            <a:endParaRPr sz="1800"/>
          </a:p>
        </p:txBody>
      </p:sp>
      <p:sp>
        <p:nvSpPr>
          <p:cNvPr id="337" name="Google Shape;337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d'attribution</a:t>
            </a:r>
            <a:endParaRPr/>
          </a:p>
        </p:txBody>
      </p:sp>
      <p:sp>
        <p:nvSpPr>
          <p:cNvPr id="338" name="Google Shape;338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 exemple</a:t>
            </a:r>
            <a:endParaRPr sz="3700"/>
          </a:p>
        </p:txBody>
      </p:sp>
      <p:sp>
        <p:nvSpPr>
          <p:cNvPr id="339" name="Google Shape;33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0" name="Google Shape;340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d'attribution</a:t>
            </a:r>
            <a:endParaRPr/>
          </a:p>
        </p:txBody>
      </p:sp>
      <p:sp>
        <p:nvSpPr>
          <p:cNvPr id="346" name="Google Shape;34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Synthèse</a:t>
            </a:r>
            <a:endParaRPr sz="3700"/>
          </a:p>
        </p:txBody>
      </p:sp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8" name="Google Shape;348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  <p:graphicFrame>
        <p:nvGraphicFramePr>
          <p:cNvPr id="349" name="Google Shape;349;p47"/>
          <p:cNvGraphicFramePr/>
          <p:nvPr/>
        </p:nvGraphicFramePr>
        <p:xfrm>
          <a:off x="2462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{ED36396C-1394-4B11-A5DB-35BA53197DB7}</a:tableStyleId>
              </a:tblPr>
              <a:tblGrid>
                <a:gridCol w="2077625"/>
                <a:gridCol w="2077625"/>
                <a:gridCol w="2077625"/>
                <a:gridCol w="2077625"/>
              </a:tblGrid>
              <a:tr h="68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Préfixe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Portée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Configuration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73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</a:t>
                      </a:r>
                      <a:r>
                        <a:rPr lang="fr"/>
                        <a:t>nicast lien local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fe80::/10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Un seul lien (segment de réseau) - Non routable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Automatique par SLAAC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</a:t>
                      </a:r>
                      <a:r>
                        <a:rPr lang="fr"/>
                        <a:t>nicast locales uniques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fc00::/7 (souvent fd00::/8)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Réseau privé local - Routable en interne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Manuelle ou par DHCPv6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8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</a:t>
                      </a:r>
                      <a:r>
                        <a:rPr lang="fr"/>
                        <a:t>nicast globales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souvent </a:t>
                      </a:r>
                      <a:r>
                        <a:rPr lang="fr"/>
                        <a:t>2001::/16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Global - Routable sur Internet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Manuelle, DHCPv6, SLAAC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6" name="Google Shape;356;p48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Configuration manuelle possible mais pas nécessaire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SLAAC : </a:t>
            </a:r>
            <a:r>
              <a:rPr i="1" lang="fr" sz="1800"/>
              <a:t>StateLess Address AutoConfiguration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Réseaux locaux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Aucun équipement nécessaire (routeur, DHCP, 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Grands réseaux 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DHCP optionnel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Configuration minimale des routeurs suffisantes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Re-numérotation facile (changement de FAI)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Adresses multiples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Durée de vie des adresses</a:t>
            </a:r>
            <a:endParaRPr sz="1800"/>
          </a:p>
        </p:txBody>
      </p:sp>
      <p:sp>
        <p:nvSpPr>
          <p:cNvPr id="362" name="Google Shape;362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Configuration automatique incluse</a:t>
            </a:r>
            <a:endParaRPr/>
          </a:p>
        </p:txBody>
      </p:sp>
      <p:sp>
        <p:nvSpPr>
          <p:cNvPr id="363" name="Google Shape;363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  <p:sp>
        <p:nvSpPr>
          <p:cNvPr id="364" name="Google Shape;364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 de l'auto-configuration</a:t>
            </a:r>
            <a:endParaRPr sz="3700"/>
          </a:p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Identifiant d'interface de 64 bits (toujours)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Stratégie d'auto configuration de l'identifiant d'interface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Tirage au sort (+ </a:t>
            </a:r>
            <a:r>
              <a:rPr lang="fr" sz="1800"/>
              <a:t>détection</a:t>
            </a:r>
            <a:r>
              <a:rPr lang="fr" sz="1800"/>
              <a:t> d'adresse dupliquée)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8981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Dérivée de l'adresse MAC (EUI 64 modifiée) -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4291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Cryptographique basée sur des clés publiques -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RFC 3972</a:t>
            </a:r>
            <a:endParaRPr sz="1800"/>
          </a:p>
        </p:txBody>
      </p:sp>
      <p:sp>
        <p:nvSpPr>
          <p:cNvPr id="371" name="Google Shape;371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partie hôte</a:t>
            </a:r>
            <a:endParaRPr/>
          </a:p>
        </p:txBody>
      </p:sp>
      <p:sp>
        <p:nvSpPr>
          <p:cNvPr id="372" name="Google Shape;372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principe - Identifiant d'interface</a:t>
            </a:r>
            <a:endParaRPr sz="3700"/>
          </a:p>
        </p:txBody>
      </p:sp>
      <p:sp>
        <p:nvSpPr>
          <p:cNvPr id="373" name="Google Shape;37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partie réseau</a:t>
            </a:r>
            <a:endParaRPr/>
          </a:p>
        </p:txBody>
      </p:sp>
      <p:sp>
        <p:nvSpPr>
          <p:cNvPr id="380" name="Google Shape;380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lien local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Préfixe réseau connu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fe80::/64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Ajout de l'identifiant d'interface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Détection d'adresse dupliquée : si oui =&gt; configuration manuelle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les autres adresses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Annonces routeurs (</a:t>
            </a:r>
            <a:r>
              <a:rPr i="1" lang="fr" sz="1800"/>
              <a:t>router advertisement</a:t>
            </a:r>
            <a:r>
              <a:rPr lang="fr" sz="1800"/>
              <a:t> RA) émissent régulièrement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Possibilité de solliciter une annonce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ff02::2 </a:t>
            </a:r>
            <a:r>
              <a:rPr lang="fr" sz="1800"/>
              <a:t>adresse multicast all-routers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Dans les RA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Préfixe réseau + information configuration additionnelles</a:t>
            </a:r>
            <a:endParaRPr sz="1800"/>
          </a:p>
        </p:txBody>
      </p:sp>
      <p:sp>
        <p:nvSpPr>
          <p:cNvPr id="381" name="Google Shape;381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principe - Préfixe réseau</a:t>
            </a:r>
            <a:endParaRPr sz="3700"/>
          </a:p>
        </p:txBody>
      </p:sp>
      <p:sp>
        <p:nvSpPr>
          <p:cNvPr id="382" name="Google Shape;38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3" name="Google Shape;383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noeud IPv6 a des adresses (lien local, routables, bouclage, locales uniques)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adresse à une portée (scope)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Hôte : Adresse de boucle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Locale : Adresse lien local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Globale : Autres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adresse à une durée de vie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Provisoire jusqu'à unicité assurée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Préférée puis Dépréciée puis invalide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Objectif : permettre des transitions de configuration réseau en ligne</a:t>
            </a:r>
            <a:endParaRPr sz="1800"/>
          </a:p>
        </p:txBody>
      </p:sp>
      <p:sp>
        <p:nvSpPr>
          <p:cNvPr id="389" name="Google Shape;389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Évolutivité du réseau</a:t>
            </a:r>
            <a:endParaRPr/>
          </a:p>
        </p:txBody>
      </p:sp>
      <p:sp>
        <p:nvSpPr>
          <p:cNvPr id="390" name="Google Shape;390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Portée et durée de vie</a:t>
            </a:r>
            <a:endParaRPr sz="3700"/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2" name="Google Shape;392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Auto-configuration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paquet</a:t>
            </a:r>
            <a:endParaRPr/>
          </a:p>
        </p:txBody>
      </p:sp>
      <p:sp>
        <p:nvSpPr>
          <p:cNvPr id="398" name="Google Shape;39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idx="4" type="body"/>
          </p:nvPr>
        </p:nvSpPr>
        <p:spPr>
          <a:xfrm>
            <a:off x="462200" y="1772500"/>
            <a:ext cx="4049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Version</a:t>
            </a:r>
            <a:r>
              <a:rPr lang="fr" sz="1800"/>
              <a:t> : comme v4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Traffic Class</a:t>
            </a:r>
            <a:r>
              <a:rPr lang="fr" sz="1800"/>
              <a:t> : équivalent du ToS v4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Flow Label</a:t>
            </a:r>
            <a:r>
              <a:rPr lang="fr" sz="1800"/>
              <a:t> : étiquette de flux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un traitement spécifique par le réseau (les routeurs)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Payload Length</a:t>
            </a:r>
            <a:r>
              <a:rPr lang="fr" sz="1800"/>
              <a:t>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taille charge utile en octets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Next Header</a:t>
            </a:r>
            <a:r>
              <a:rPr lang="fr" sz="1800"/>
              <a:t>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équivalent du Protocol v4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Hop Limit</a:t>
            </a:r>
            <a:r>
              <a:rPr lang="fr" sz="1800"/>
              <a:t> : équivalent TTL v4</a:t>
            </a:r>
            <a:endParaRPr sz="1800"/>
          </a:p>
        </p:txBody>
      </p:sp>
      <p:sp>
        <p:nvSpPr>
          <p:cNvPr id="404" name="Google Shape;404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simple que v4</a:t>
            </a:r>
            <a:endParaRPr/>
          </a:p>
        </p:txBody>
      </p:sp>
      <p:sp>
        <p:nvSpPr>
          <p:cNvPr id="405" name="Google Shape;405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paquet</a:t>
            </a:r>
            <a:endParaRPr/>
          </a:p>
        </p:txBody>
      </p:sp>
      <p:sp>
        <p:nvSpPr>
          <p:cNvPr id="406" name="Google Shape;406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L'entête</a:t>
            </a:r>
            <a:endParaRPr sz="3700"/>
          </a:p>
        </p:txBody>
      </p:sp>
      <p:sp>
        <p:nvSpPr>
          <p:cNvPr id="407" name="Google Shape;40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08" name="Google Shape;408;p54"/>
          <p:cNvSpPr/>
          <p:nvPr/>
        </p:nvSpPr>
        <p:spPr>
          <a:xfrm>
            <a:off x="4655250" y="2128100"/>
            <a:ext cx="5487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Version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09" name="Google Shape;409;p54"/>
          <p:cNvCxnSpPr/>
          <p:nvPr/>
        </p:nvCxnSpPr>
        <p:spPr>
          <a:xfrm>
            <a:off x="4653450" y="2057825"/>
            <a:ext cx="55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0" name="Google Shape;410;p54"/>
          <p:cNvSpPr txBox="1"/>
          <p:nvPr/>
        </p:nvSpPr>
        <p:spPr>
          <a:xfrm>
            <a:off x="4653450" y="1772488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4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5203950" y="2128100"/>
            <a:ext cx="10974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Traffic</a:t>
            </a: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Class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2" name="Google Shape;412;p54"/>
          <p:cNvSpPr/>
          <p:nvPr/>
        </p:nvSpPr>
        <p:spPr>
          <a:xfrm>
            <a:off x="6301350" y="2128100"/>
            <a:ext cx="27435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Flow Label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3" name="Google Shape;413;p54"/>
          <p:cNvSpPr/>
          <p:nvPr/>
        </p:nvSpPr>
        <p:spPr>
          <a:xfrm>
            <a:off x="7947450" y="2385800"/>
            <a:ext cx="10974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Hop Limit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4" name="Google Shape;414;p54"/>
          <p:cNvSpPr/>
          <p:nvPr/>
        </p:nvSpPr>
        <p:spPr>
          <a:xfrm>
            <a:off x="6850050" y="2385800"/>
            <a:ext cx="10974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Next Header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5" name="Google Shape;415;p54"/>
          <p:cNvSpPr/>
          <p:nvPr/>
        </p:nvSpPr>
        <p:spPr>
          <a:xfrm>
            <a:off x="4655250" y="2385800"/>
            <a:ext cx="2194800" cy="2577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Payload Length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6" name="Google Shape;416;p54"/>
          <p:cNvSpPr/>
          <p:nvPr/>
        </p:nvSpPr>
        <p:spPr>
          <a:xfrm>
            <a:off x="4655250" y="2643500"/>
            <a:ext cx="4389600" cy="1010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Source Address IPv6 (128 bits)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7" name="Google Shape;417;p54"/>
          <p:cNvSpPr/>
          <p:nvPr/>
        </p:nvSpPr>
        <p:spPr>
          <a:xfrm>
            <a:off x="4655250" y="3653900"/>
            <a:ext cx="4389600" cy="1010400"/>
          </a:xfrm>
          <a:prstGeom prst="rect">
            <a:avLst/>
          </a:prstGeom>
          <a:solidFill>
            <a:srgbClr val="F997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Destination</a:t>
            </a:r>
            <a:r>
              <a:rPr lang="fr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 Address IPv6 (128 bits)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18" name="Google Shape;418;p54"/>
          <p:cNvCxnSpPr/>
          <p:nvPr/>
        </p:nvCxnSpPr>
        <p:spPr>
          <a:xfrm>
            <a:off x="5205750" y="2057838"/>
            <a:ext cx="109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19" name="Google Shape;419;p54"/>
          <p:cNvSpPr txBox="1"/>
          <p:nvPr/>
        </p:nvSpPr>
        <p:spPr>
          <a:xfrm>
            <a:off x="5205750" y="1772500"/>
            <a:ext cx="10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8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20" name="Google Shape;420;p54"/>
          <p:cNvCxnSpPr/>
          <p:nvPr/>
        </p:nvCxnSpPr>
        <p:spPr>
          <a:xfrm>
            <a:off x="6301350" y="2057838"/>
            <a:ext cx="274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421" name="Google Shape;421;p54"/>
          <p:cNvSpPr txBox="1"/>
          <p:nvPr/>
        </p:nvSpPr>
        <p:spPr>
          <a:xfrm>
            <a:off x="6301350" y="1772500"/>
            <a:ext cx="272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20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 bits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611975" y="1449950"/>
            <a:ext cx="380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Les adresses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Auto-configuration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Le paquet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5 - Protocoles associés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fragmentation devient optionnelle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principe général étant qu'il faut l'éviter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ça : </a:t>
            </a:r>
            <a:r>
              <a:rPr i="1" lang="fr" sz="1800"/>
              <a:t>Path MTU Discovery</a:t>
            </a:r>
            <a:r>
              <a:rPr lang="fr" sz="1800"/>
              <a:t> PMTUd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8201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Idée générale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Quand un routeur doit fragmenter :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 drop le paquet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 prévient l'émetteur qui ajuste la taille à l'envoi</a:t>
            </a:r>
            <a:endParaRPr sz="1800"/>
          </a:p>
        </p:txBody>
      </p:sp>
      <p:sp>
        <p:nvSpPr>
          <p:cNvPr id="427" name="Google Shape;427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la fragmentation ?</a:t>
            </a:r>
            <a:endParaRPr/>
          </a:p>
        </p:txBody>
      </p:sp>
      <p:sp>
        <p:nvSpPr>
          <p:cNvPr id="428" name="Google Shape;428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fragmentation en v6</a:t>
            </a:r>
            <a:endParaRPr sz="3700"/>
          </a:p>
        </p:txBody>
      </p:sp>
      <p:sp>
        <p:nvSpPr>
          <p:cNvPr id="429" name="Google Shape;42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30" name="Google Shape;430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paquet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  <p:sp>
        <p:nvSpPr>
          <p:cNvPr id="436" name="Google Shape;43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contrôle sauce v6</a:t>
            </a:r>
            <a:endParaRPr/>
          </a:p>
        </p:txBody>
      </p:sp>
      <p:sp>
        <p:nvSpPr>
          <p:cNvPr id="442" name="Google Shape;442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  <p:sp>
        <p:nvSpPr>
          <p:cNvPr id="443" name="Google Shape;443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ICMPv6</a:t>
            </a:r>
            <a:endParaRPr sz="3700"/>
          </a:p>
        </p:txBody>
      </p:sp>
      <p:sp>
        <p:nvSpPr>
          <p:cNvPr id="444" name="Google Shape;44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45" name="Google Shape;445;p57"/>
          <p:cNvSpPr txBox="1"/>
          <p:nvPr>
            <p:ph idx="4" type="body"/>
          </p:nvPr>
        </p:nvSpPr>
        <p:spPr>
          <a:xfrm>
            <a:off x="290300" y="1738250"/>
            <a:ext cx="5471100" cy="135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Internet Control Message Protocol</a:t>
            </a:r>
            <a:r>
              <a:rPr lang="fr" sz="1800"/>
              <a:t> </a:t>
            </a:r>
            <a:r>
              <a:rPr i="1" lang="fr" sz="1800"/>
              <a:t>version</a:t>
            </a:r>
            <a:r>
              <a:rPr lang="fr" sz="1800"/>
              <a:t> 6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RFC 4443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Très proche de ICMPv4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Regroupe ICMP, ARP et IGMP</a:t>
            </a:r>
            <a:endParaRPr sz="1800"/>
          </a:p>
        </p:txBody>
      </p:sp>
      <p:grpSp>
        <p:nvGrpSpPr>
          <p:cNvPr id="446" name="Google Shape;446;p57"/>
          <p:cNvGrpSpPr/>
          <p:nvPr/>
        </p:nvGrpSpPr>
        <p:grpSpPr>
          <a:xfrm>
            <a:off x="5802050" y="1738238"/>
            <a:ext cx="2908800" cy="1037613"/>
            <a:chOff x="2948300" y="3764713"/>
            <a:chExt cx="2908800" cy="1037613"/>
          </a:xfrm>
        </p:grpSpPr>
        <p:sp>
          <p:nvSpPr>
            <p:cNvPr id="447" name="Google Shape;447;p57"/>
            <p:cNvSpPr/>
            <p:nvPr/>
          </p:nvSpPr>
          <p:spPr>
            <a:xfrm>
              <a:off x="2948300" y="4191525"/>
              <a:ext cx="7272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Type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48" name="Google Shape;448;p57"/>
            <p:cNvCxnSpPr/>
            <p:nvPr/>
          </p:nvCxnSpPr>
          <p:spPr>
            <a:xfrm>
              <a:off x="2955375" y="4106275"/>
              <a:ext cx="70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449" name="Google Shape;449;p57"/>
            <p:cNvSpPr txBox="1"/>
            <p:nvPr/>
          </p:nvSpPr>
          <p:spPr>
            <a:xfrm>
              <a:off x="3032625" y="3767575"/>
              <a:ext cx="54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8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0" name="Google Shape;450;p57"/>
            <p:cNvSpPr txBox="1"/>
            <p:nvPr/>
          </p:nvSpPr>
          <p:spPr>
            <a:xfrm>
              <a:off x="3764675" y="3764713"/>
              <a:ext cx="548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8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3675425" y="4191525"/>
              <a:ext cx="7272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Code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52" name="Google Shape;452;p57"/>
            <p:cNvCxnSpPr/>
            <p:nvPr/>
          </p:nvCxnSpPr>
          <p:spPr>
            <a:xfrm>
              <a:off x="3687425" y="4106275"/>
              <a:ext cx="703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453" name="Google Shape;453;p57"/>
            <p:cNvSpPr/>
            <p:nvPr/>
          </p:nvSpPr>
          <p:spPr>
            <a:xfrm>
              <a:off x="4402625" y="4191525"/>
              <a:ext cx="14544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Checksum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454" name="Google Shape;454;p57"/>
            <p:cNvCxnSpPr/>
            <p:nvPr/>
          </p:nvCxnSpPr>
          <p:spPr>
            <a:xfrm>
              <a:off x="4411750" y="4113375"/>
              <a:ext cx="1435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455" name="Google Shape;455;p57"/>
            <p:cNvSpPr txBox="1"/>
            <p:nvPr/>
          </p:nvSpPr>
          <p:spPr>
            <a:xfrm>
              <a:off x="4777750" y="3767563"/>
              <a:ext cx="70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16 bits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6" name="Google Shape;456;p57"/>
            <p:cNvSpPr/>
            <p:nvPr/>
          </p:nvSpPr>
          <p:spPr>
            <a:xfrm>
              <a:off x="2948300" y="4496925"/>
              <a:ext cx="2908800" cy="3054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Spécifique</a:t>
              </a:r>
              <a:endParaRPr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457" name="Google Shape;457;p57"/>
          <p:cNvSpPr txBox="1"/>
          <p:nvPr/>
        </p:nvSpPr>
        <p:spPr>
          <a:xfrm>
            <a:off x="6329300" y="2775850"/>
            <a:ext cx="18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Le paquet ICMPv6</a:t>
            </a:r>
            <a:endParaRPr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8" name="Google Shape;458;p57"/>
          <p:cNvSpPr txBox="1"/>
          <p:nvPr>
            <p:ph idx="4" type="body"/>
          </p:nvPr>
        </p:nvSpPr>
        <p:spPr>
          <a:xfrm>
            <a:off x="290300" y="3096550"/>
            <a:ext cx="8420700" cy="189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Messages d'erreur et de contrôle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</a:t>
            </a:r>
            <a:r>
              <a:rPr lang="fr" sz="1800"/>
              <a:t>ransporté par IPv6 avec numéro de protocole 58 (Next Header = 0x3A)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Support de NDP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4861</a:t>
            </a:r>
            <a:r>
              <a:rPr lang="fr" sz="1800"/>
              <a:t>) voir SEND - </a:t>
            </a:r>
            <a:r>
              <a:rPr i="1" lang="fr" sz="1800"/>
              <a:t>Secure NDP</a:t>
            </a:r>
            <a:r>
              <a:rPr lang="fr" sz="1800"/>
              <a:t>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RFC 3971</a:t>
            </a:r>
            <a:r>
              <a:rPr lang="fr" sz="1800"/>
              <a:t>)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fr" sz="1600"/>
              <a:t>Router Advertissement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Découverte des voisins (ex-ARP)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Détection d'adresses dupliquées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Grâce</a:t>
            </a:r>
            <a:r>
              <a:rPr lang="fr" sz="1800"/>
              <a:t> à SLAAC : DH</a:t>
            </a:r>
            <a:r>
              <a:rPr lang="fr" sz="1800"/>
              <a:t>CP devient optionnel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 parfois utile (DNS dynamique par exemple)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DHCPv6 -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3315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Utilisation d'adresses multicast : 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FF02::1:2</a:t>
            </a:r>
            <a:r>
              <a:rPr lang="fr" sz="1800"/>
              <a:t> (multicast DHCP lien local)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UDP ports 546 et 547</a:t>
            </a:r>
            <a:endParaRPr sz="1800"/>
          </a:p>
        </p:txBody>
      </p:sp>
      <p:sp>
        <p:nvSpPr>
          <p:cNvPr id="464" name="Google Shape;464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du DHCP ?</a:t>
            </a:r>
            <a:endParaRPr/>
          </a:p>
        </p:txBody>
      </p:sp>
      <p:sp>
        <p:nvSpPr>
          <p:cNvPr id="465" name="Google Shape;465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DHCPv6</a:t>
            </a:r>
            <a:endParaRPr sz="3700"/>
          </a:p>
        </p:txBody>
      </p:sp>
      <p:sp>
        <p:nvSpPr>
          <p:cNvPr id="466" name="Google Shape;46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67" name="Google Shape;467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IPv6 amène des protocoles optionnels pour sécuriser les communications au niveau IP : IPsec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Authentification, contrôle d'intégrité et confidentialité cryptographique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AH, ESP, IKE…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Bonne nouvelle : IPsec utilisable aussi avec IPv4 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Mais, on en reparlera… </a:t>
            </a:r>
            <a:endParaRPr sz="1800"/>
          </a:p>
        </p:txBody>
      </p:sp>
      <p:sp>
        <p:nvSpPr>
          <p:cNvPr id="473" name="Google Shape;473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 la sécurité ?</a:t>
            </a:r>
            <a:endParaRPr/>
          </a:p>
        </p:txBody>
      </p:sp>
      <p:sp>
        <p:nvSpPr>
          <p:cNvPr id="474" name="Google Shape;474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IPSEC</a:t>
            </a:r>
            <a:endParaRPr sz="3700"/>
          </a:p>
        </p:txBody>
      </p:sp>
      <p:sp>
        <p:nvSpPr>
          <p:cNvPr id="475" name="Google Shape;475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6" name="Google Shape;476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MIPv6 -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6275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Idée général : permettre le maintien de la connexion même lors de changement de réseaux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Contexte : Mobilité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Principe général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fr" sz="1600"/>
              <a:t>Home Address</a:t>
            </a:r>
            <a:r>
              <a:rPr lang="fr" sz="1600"/>
              <a:t> : permanente obtenu sur son réseau d'origine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fr" sz="1600"/>
              <a:t>Care Of</a:t>
            </a:r>
            <a:r>
              <a:rPr i="1" lang="fr" sz="1600"/>
              <a:t> Address</a:t>
            </a:r>
            <a:r>
              <a:rPr lang="fr" sz="1600"/>
              <a:t> : adresse temporaire obtenue par autoconfiguration sur le réseau actuel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fr" sz="1600"/>
              <a:t>Home Agent</a:t>
            </a:r>
            <a:r>
              <a:rPr lang="fr" sz="1600"/>
              <a:t> : sur son réseau d'origine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Intercepte les paquets à destination de la </a:t>
            </a:r>
            <a:r>
              <a:rPr i="1" lang="fr" sz="1600"/>
              <a:t>Home Address</a:t>
            </a:r>
            <a:endParaRPr i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Réachemine via tunnel vers la </a:t>
            </a:r>
            <a:r>
              <a:rPr i="1" lang="fr" sz="1600"/>
              <a:t>Care Of Address</a:t>
            </a:r>
            <a:endParaRPr i="1" sz="1600"/>
          </a:p>
        </p:txBody>
      </p:sp>
      <p:sp>
        <p:nvSpPr>
          <p:cNvPr id="482" name="Google Shape;482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Autre nouveauté</a:t>
            </a:r>
            <a:endParaRPr/>
          </a:p>
        </p:txBody>
      </p:sp>
      <p:sp>
        <p:nvSpPr>
          <p:cNvPr id="483" name="Google Shape;483;p6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Gestion de la mobilité</a:t>
            </a:r>
            <a:endParaRPr sz="3700"/>
          </a:p>
        </p:txBody>
      </p:sp>
      <p:sp>
        <p:nvSpPr>
          <p:cNvPr id="484" name="Google Shape;48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85" name="Google Shape;485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Protocoles associés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1" name="Google Shape;49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92" name="Google Shape;492;p61"/>
          <p:cNvSpPr txBox="1"/>
          <p:nvPr/>
        </p:nvSpPr>
        <p:spPr>
          <a:xfrm>
            <a:off x="610800" y="926350"/>
            <a:ext cx="7983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Beaucoup plus d'adresses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Simplification des paquets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Facilite la tâche de routeurs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Internet de demain … depuis très longtemps (1995)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À vous de jouer 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8" name="Google Shape;498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499" name="Google Shape;49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326" y="1203800"/>
            <a:ext cx="6810449" cy="38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2"/>
          <p:cNvSpPr txBox="1"/>
          <p:nvPr/>
        </p:nvSpPr>
        <p:spPr>
          <a:xfrm>
            <a:off x="428975" y="926350"/>
            <a:ext cx="7983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Internet de demain … depuis très longtemps (1995)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À vous de jouer 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1" name="Google Shape;501;p62"/>
          <p:cNvSpPr txBox="1"/>
          <p:nvPr/>
        </p:nvSpPr>
        <p:spPr>
          <a:xfrm>
            <a:off x="227300" y="4503725"/>
            <a:ext cx="103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4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Remplacer IPv4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Étendre les capacités d'adressage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Simplifier les </a:t>
            </a:r>
            <a:r>
              <a:rPr lang="fr" sz="1800"/>
              <a:t>en têtes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Automatiser la configuration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et confidentialité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Supprimer/diminuer la fragmentation</a:t>
            </a:r>
            <a:endParaRPr sz="1800"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 next generation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9" name="Google Shape;169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Objectifs d'IPv6</a:t>
            </a:r>
            <a:endParaRPr sz="3700"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4" type="body"/>
          </p:nvPr>
        </p:nvSpPr>
        <p:spPr>
          <a:xfrm>
            <a:off x="462200" y="1772500"/>
            <a:ext cx="57684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Adresses sur 128 bits (≈ 3,4.10</a:t>
            </a:r>
            <a:r>
              <a:rPr baseline="30000" lang="fr" sz="1800"/>
              <a:t>38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pratique entre </a:t>
            </a:r>
            <a:r>
              <a:rPr lang="fr" sz="1800"/>
              <a:t>10</a:t>
            </a:r>
            <a:r>
              <a:rPr baseline="30000" lang="fr" sz="1800"/>
              <a:t>17</a:t>
            </a:r>
            <a:r>
              <a:rPr lang="fr" sz="1800"/>
              <a:t> et 10</a:t>
            </a:r>
            <a:r>
              <a:rPr baseline="30000" lang="fr" sz="1800"/>
              <a:t>33</a:t>
            </a:r>
            <a:r>
              <a:rPr lang="fr" sz="1800"/>
              <a:t> adresses disponibles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3 catégories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Unicast</a:t>
            </a:r>
            <a:r>
              <a:rPr lang="fr" sz="1800"/>
              <a:t> (une interface)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Multicast</a:t>
            </a:r>
            <a:r>
              <a:rPr lang="fr" sz="1800"/>
              <a:t> : adresses de diffusion (un groupe)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Anycast</a:t>
            </a:r>
            <a:r>
              <a:rPr lang="fr" sz="1800"/>
              <a:t> : adresse de groupe (un parmi le groupe)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Disparition des broadcasts</a:t>
            </a:r>
            <a:endParaRPr sz="1800"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Beaucoup</a:t>
            </a:r>
            <a:r>
              <a:rPr baseline="30000" lang="fr"/>
              <a:t>beaucoup</a:t>
            </a:r>
            <a:r>
              <a:rPr lang="fr"/>
              <a:t> plus d'adresses !</a:t>
            </a:r>
            <a:endParaRPr/>
          </a:p>
        </p:txBody>
      </p:sp>
      <p:sp>
        <p:nvSpPr>
          <p:cNvPr id="184" name="Google Shape;184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  <p:sp>
        <p:nvSpPr>
          <p:cNvPr id="185" name="Google Shape;185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adresses v6</a:t>
            </a:r>
            <a:endParaRPr sz="37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5839725" y="2110050"/>
            <a:ext cx="317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aleway"/>
                <a:ea typeface="Raleway"/>
                <a:cs typeface="Raleway"/>
                <a:sym typeface="Raleway"/>
              </a:rPr>
              <a:t>Exemple :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</a:t>
            </a: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01010101010101010101010101010101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01010101010101010101010101010101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Courier New"/>
                <a:ea typeface="Courier New"/>
                <a:cs typeface="Courier New"/>
                <a:sym typeface="Courier New"/>
              </a:rPr>
              <a:t>01010101010101010101010101010101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4" type="body"/>
          </p:nvPr>
        </p:nvSpPr>
        <p:spPr>
          <a:xfrm>
            <a:off x="462200" y="1772500"/>
            <a:ext cx="82476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Notation hexadécimale par groupes de 16 bits (8 groupes) séparés par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Simplifications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Omissions des 0 non significatifs (placés devant)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Omission d'une suite de groupes de 16 bits tous nuls (la plus longue) avec conservation des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Exemples : 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2001:0db8:0000:85a3:0000:0000:ac1f:8001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2001:db8:0:85a3:0:0:ac1f:8001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2001:db8:0:85a3::ac1f:8001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de détails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5952</a:t>
            </a:r>
            <a:endParaRPr sz="1800"/>
          </a:p>
        </p:txBody>
      </p:sp>
      <p:sp>
        <p:nvSpPr>
          <p:cNvPr id="193" name="Google Shape;193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Simplifier les conversions</a:t>
            </a:r>
            <a:endParaRPr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Notation</a:t>
            </a:r>
            <a:endParaRPr sz="3700"/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6" name="Google Shape;196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adresses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Quizz : Notations courtes 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723125" y="86485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Donner les notations courtes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fe80:0000:0000:0000:0000:4cff:fe4f:4f50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723125" y="160143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fe80::4cff:fe4f:4f50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2001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:0688:1f80:0020:0203:ffff:00ab:efc1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723125" y="233801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2001:688:1f80:20:203:ffff:ab:efc1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2001:008b:0000:0000:0b45:0000:0000:00b3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723125" y="307459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2001:8b::b45:0:0:b3 ou 2001:8b:0:0:b45::b3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0000:0000:0000:0000:0000:0000:0000:0001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723125" y="3811170"/>
            <a:ext cx="78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::1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	0000:0000:0000:0000:0000:0000:0000:0000 ?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723125" y="4547750"/>
            <a:ext cx="783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	</a:t>
            </a:r>
            <a:r>
              <a:rPr lang="fr" sz="1800">
                <a:latin typeface="Courier New"/>
                <a:ea typeface="Courier New"/>
                <a:cs typeface="Courier New"/>
                <a:sym typeface="Courier New"/>
              </a:rPr>
              <a:t>::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