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Lst>
  <p:sldSz cy="13716000" cx="24384000"/>
  <p:notesSz cx="6858000" cy="9144000"/>
  <p:embeddedFontLst>
    <p:embeddedFont>
      <p:font typeface="Montserrat SemiBold"/>
      <p:regular r:id="rId73"/>
      <p:bold r:id="rId74"/>
      <p:italic r:id="rId75"/>
      <p:boldItalic r:id="rId76"/>
    </p:embeddedFont>
    <p:embeddedFont>
      <p:font typeface="Raleway"/>
      <p:regular r:id="rId77"/>
      <p:bold r:id="rId78"/>
      <p:italic r:id="rId79"/>
      <p:boldItalic r:id="rId80"/>
    </p:embeddedFont>
    <p:embeddedFont>
      <p:font typeface="Proxima Nova"/>
      <p:regular r:id="rId81"/>
      <p:bold r:id="rId82"/>
      <p:italic r:id="rId83"/>
      <p:boldItalic r:id="rId84"/>
    </p:embeddedFont>
    <p:embeddedFont>
      <p:font typeface="Montserrat"/>
      <p:regular r:id="rId85"/>
      <p:bold r:id="rId86"/>
      <p:italic r:id="rId87"/>
      <p:boldItalic r:id="rId88"/>
    </p:embeddedFont>
    <p:embeddedFont>
      <p:font typeface="Montserrat Medium"/>
      <p:regular r:id="rId89"/>
      <p:bold r:id="rId90"/>
      <p:italic r:id="rId91"/>
      <p:boldItalic r:id="rId92"/>
    </p:embeddedFont>
    <p:embeddedFont>
      <p:font typeface="Varela Round"/>
      <p:regular r:id="rId93"/>
    </p:embeddedFont>
    <p:embeddedFont>
      <p:font typeface="Helvetica Neue"/>
      <p:regular r:id="rId94"/>
      <p:bold r:id="rId95"/>
      <p:italic r:id="rId96"/>
      <p:boldItalic r:id="rId97"/>
    </p:embeddedFont>
    <p:embeddedFont>
      <p:font typeface="Montserrat ExtraBold"/>
      <p:bold r:id="rId98"/>
      <p:boldItalic r:id="rId9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95" Type="http://schemas.openxmlformats.org/officeDocument/2006/relationships/font" Target="fonts/HelveticaNeue-bold.fntdata"/><Relationship Id="rId94" Type="http://schemas.openxmlformats.org/officeDocument/2006/relationships/font" Target="fonts/HelveticaNeue-regular.fntdata"/><Relationship Id="rId97" Type="http://schemas.openxmlformats.org/officeDocument/2006/relationships/font" Target="fonts/HelveticaNeue-boldItalic.fntdata"/><Relationship Id="rId96" Type="http://schemas.openxmlformats.org/officeDocument/2006/relationships/font" Target="fonts/HelveticaNeue-italic.fntdata"/><Relationship Id="rId11" Type="http://schemas.openxmlformats.org/officeDocument/2006/relationships/slide" Target="slides/slide7.xml"/><Relationship Id="rId99" Type="http://schemas.openxmlformats.org/officeDocument/2006/relationships/font" Target="fonts/MontserratExtraBold-boldItalic.fntdata"/><Relationship Id="rId10" Type="http://schemas.openxmlformats.org/officeDocument/2006/relationships/slide" Target="slides/slide6.xml"/><Relationship Id="rId98" Type="http://schemas.openxmlformats.org/officeDocument/2006/relationships/font" Target="fonts/MontserratExtraBold-bold.fntdata"/><Relationship Id="rId13" Type="http://schemas.openxmlformats.org/officeDocument/2006/relationships/slide" Target="slides/slide9.xml"/><Relationship Id="rId12" Type="http://schemas.openxmlformats.org/officeDocument/2006/relationships/slide" Target="slides/slide8.xml"/><Relationship Id="rId91" Type="http://schemas.openxmlformats.org/officeDocument/2006/relationships/font" Target="fonts/MontserratMedium-italic.fntdata"/><Relationship Id="rId90" Type="http://schemas.openxmlformats.org/officeDocument/2006/relationships/font" Target="fonts/MontserratMedium-bold.fntdata"/><Relationship Id="rId93" Type="http://schemas.openxmlformats.org/officeDocument/2006/relationships/font" Target="fonts/VarelaRound-regular.fntdata"/><Relationship Id="rId92" Type="http://schemas.openxmlformats.org/officeDocument/2006/relationships/font" Target="fonts/MontserratMedium-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 Id="rId84" Type="http://schemas.openxmlformats.org/officeDocument/2006/relationships/font" Target="fonts/ProximaNova-boldItalic.fntdata"/><Relationship Id="rId83" Type="http://schemas.openxmlformats.org/officeDocument/2006/relationships/font" Target="fonts/ProximaNova-italic.fntdata"/><Relationship Id="rId86" Type="http://schemas.openxmlformats.org/officeDocument/2006/relationships/font" Target="fonts/Montserrat-bold.fntdata"/><Relationship Id="rId85" Type="http://schemas.openxmlformats.org/officeDocument/2006/relationships/font" Target="fonts/Montserrat-regular.fntdata"/><Relationship Id="rId88" Type="http://schemas.openxmlformats.org/officeDocument/2006/relationships/font" Target="fonts/Montserrat-boldItalic.fntdata"/><Relationship Id="rId87" Type="http://schemas.openxmlformats.org/officeDocument/2006/relationships/font" Target="fonts/Montserrat-italic.fntdata"/><Relationship Id="rId89" Type="http://schemas.openxmlformats.org/officeDocument/2006/relationships/font" Target="fonts/MontserratMedium-regular.fntdata"/><Relationship Id="rId80" Type="http://schemas.openxmlformats.org/officeDocument/2006/relationships/font" Target="fonts/Raleway-boldItalic.fntdata"/><Relationship Id="rId82" Type="http://schemas.openxmlformats.org/officeDocument/2006/relationships/font" Target="fonts/ProximaNova-bold.fntdata"/><Relationship Id="rId81" Type="http://schemas.openxmlformats.org/officeDocument/2006/relationships/font" Target="fonts/ProximaNova-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font" Target="fonts/MontserratSemiBold-regular.fntdata"/><Relationship Id="rId72" Type="http://schemas.openxmlformats.org/officeDocument/2006/relationships/slide" Target="slides/slide68.xml"/><Relationship Id="rId75" Type="http://schemas.openxmlformats.org/officeDocument/2006/relationships/font" Target="fonts/MontserratSemiBold-italic.fntdata"/><Relationship Id="rId74" Type="http://schemas.openxmlformats.org/officeDocument/2006/relationships/font" Target="fonts/MontserratSemiBold-bold.fntdata"/><Relationship Id="rId77" Type="http://schemas.openxmlformats.org/officeDocument/2006/relationships/font" Target="fonts/Raleway-regular.fntdata"/><Relationship Id="rId76" Type="http://schemas.openxmlformats.org/officeDocument/2006/relationships/font" Target="fonts/MontserratSemiBold-boldItalic.fntdata"/><Relationship Id="rId79" Type="http://schemas.openxmlformats.org/officeDocument/2006/relationships/font" Target="fonts/Raleway-italic.fntdata"/><Relationship Id="rId78" Type="http://schemas.openxmlformats.org/officeDocument/2006/relationships/font" Target="fonts/Raleway-bold.fntdata"/><Relationship Id="rId71" Type="http://schemas.openxmlformats.org/officeDocument/2006/relationships/slide" Target="slides/slide67.xml"/><Relationship Id="rId70" Type="http://schemas.openxmlformats.org/officeDocument/2006/relationships/slide" Target="slides/slide66.xml"/><Relationship Id="rId62" Type="http://schemas.openxmlformats.org/officeDocument/2006/relationships/slide" Target="slides/slide58.xml"/><Relationship Id="rId61" Type="http://schemas.openxmlformats.org/officeDocument/2006/relationships/slide" Target="slides/slide57.xml"/><Relationship Id="rId64" Type="http://schemas.openxmlformats.org/officeDocument/2006/relationships/slide" Target="slides/slide60.xml"/><Relationship Id="rId63" Type="http://schemas.openxmlformats.org/officeDocument/2006/relationships/slide" Target="slides/slide59.xml"/><Relationship Id="rId66" Type="http://schemas.openxmlformats.org/officeDocument/2006/relationships/slide" Target="slides/slide62.xml"/><Relationship Id="rId65" Type="http://schemas.openxmlformats.org/officeDocument/2006/relationships/slide" Target="slides/slide61.xml"/><Relationship Id="rId68" Type="http://schemas.openxmlformats.org/officeDocument/2006/relationships/slide" Target="slides/slide64.xml"/><Relationship Id="rId67" Type="http://schemas.openxmlformats.org/officeDocument/2006/relationships/slide" Target="slides/slide63.xml"/><Relationship Id="rId60" Type="http://schemas.openxmlformats.org/officeDocument/2006/relationships/slide" Target="slides/slide56.xml"/><Relationship Id="rId69" Type="http://schemas.openxmlformats.org/officeDocument/2006/relationships/slide" Target="slides/slide6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55" Type="http://schemas.openxmlformats.org/officeDocument/2006/relationships/slide" Target="slides/slide51.xml"/><Relationship Id="rId54" Type="http://schemas.openxmlformats.org/officeDocument/2006/relationships/slide" Target="slides/slide50.xml"/><Relationship Id="rId57" Type="http://schemas.openxmlformats.org/officeDocument/2006/relationships/slide" Target="slides/slide53.xml"/><Relationship Id="rId56" Type="http://schemas.openxmlformats.org/officeDocument/2006/relationships/slide" Target="slides/slide52.xml"/><Relationship Id="rId59" Type="http://schemas.openxmlformats.org/officeDocument/2006/relationships/slide" Target="slides/slide55.xml"/><Relationship Id="rId58"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1pPr>
            <a:lvl2pPr indent="-228600" lvl="1" marL="914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2pPr>
            <a:lvl3pPr indent="-228600" lvl="2" marL="1371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3pPr>
            <a:lvl4pPr indent="-228600" lvl="3" marL="1828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4pPr>
            <a:lvl5pPr indent="-228600" lvl="4" marL="22860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5pPr>
            <a:lvl6pPr indent="-228600" lvl="5" marL="2743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6pPr>
            <a:lvl7pPr indent="-228600" lvl="6" marL="3200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7pPr>
            <a:lvl8pPr indent="-228600" lvl="7" marL="3657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8pPr>
            <a:lvl9pPr indent="-228600" lvl="8" marL="4114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10666969a6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 name="Google Shape;74;g310666969a6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310666969a6_0_16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g310666969a6_0_1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310666969a6_0_18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g310666969a6_0_1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310666969a6_0_19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g310666969a6_0_1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310666969a6_0_23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g310666969a6_0_2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310666969a6_0_27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g310666969a6_0_2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310666969a6_0_29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8" name="Google Shape;378;g310666969a6_0_2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310666969a6_0_30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4" name="Google Shape;394;g310666969a6_0_30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310666969a6_0_3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1" name="Google Shape;411;g310666969a6_0_3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310666969a6_0_33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7" name="Google Shape;427;g310666969a6_0_3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310666969a6_0_35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4" name="Google Shape;444;g310666969a6_0_3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10666969a6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10666969a6_0_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310666969a6_0_36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fr" sz="1600"/>
              <a:t>L'APIPA se trouvera dans le réseau 169.254.0.0/16. C'est un réseau privé qui n'est routable ni sur Internet ni ailleurs. Lorsque le poste dispose d'une IP en APIPA, il ne pourra communiquer qu'avec d'autres cartes réseaux configurées en APIPA.</a:t>
            </a:r>
            <a:endParaRPr sz="1600"/>
          </a:p>
        </p:txBody>
      </p:sp>
      <p:sp>
        <p:nvSpPr>
          <p:cNvPr id="460" name="Google Shape;460;g310666969a6_0_3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310ab8329bb_0_4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6" name="Google Shape;476;g310ab8329bb_0_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310666969a6_0_38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1" name="Google Shape;521;g310666969a6_0_3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310666969a6_0_45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6" name="Google Shape;566;g310666969a6_0_4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310666969a6_0_47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3" name="Google Shape;583;g310666969a6_0_4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310666969a6_0_48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9" name="Google Shape;599;g310666969a6_0_4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310666969a6_0_50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5" name="Google Shape;615;g310666969a6_0_5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310666969a6_0_5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1" name="Google Shape;631;g310666969a6_0_5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310666969a6_0_53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7" name="Google Shape;647;g310666969a6_0_5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310666969a6_0_54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1" name="Google Shape;661;g310666969a6_0_5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10666969a6_0_2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g310666969a6_0_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310666969a6_0_56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7" name="Google Shape;677;g310666969a6_0_5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310666969a6_0_57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3" name="Google Shape;693;g310666969a6_0_5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g310666969a6_0_59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9" name="Google Shape;709;g310666969a6_0_5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g310666969a6_0_60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5" name="Google Shape;725;g310666969a6_0_60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g310666969a6_0_6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1" name="Google Shape;741;g310666969a6_0_6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310666969a6_0_63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7" name="Google Shape;757;g310666969a6_0_6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g310666969a6_0_64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1" name="Google Shape;771;g310666969a6_0_6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g310666969a6_0_67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4" name="Google Shape;794;g310666969a6_0_6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g310666969a6_0_68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1" name="Google Shape;811;g310666969a6_0_6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6" name="Shape 826"/>
        <p:cNvGrpSpPr/>
        <p:nvPr/>
      </p:nvGrpSpPr>
      <p:grpSpPr>
        <a:xfrm>
          <a:off x="0" y="0"/>
          <a:ext cx="0" cy="0"/>
          <a:chOff x="0" y="0"/>
          <a:chExt cx="0" cy="0"/>
        </a:xfrm>
      </p:grpSpPr>
      <p:sp>
        <p:nvSpPr>
          <p:cNvPr id="827" name="Google Shape;827;g310666969a6_0_70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8" name="Google Shape;828;g310666969a6_0_7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10666969a6_0_4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g310666969a6_0_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g310666969a6_0_7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4" name="Google Shape;844;g310666969a6_0_7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g310666969a6_0_73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0" name="Google Shape;860;g310666969a6_0_7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g310666969a6_0_74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6" name="Google Shape;876;g310666969a6_0_7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g310666969a6_0_77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3" name="Google Shape;903;g310666969a6_0_7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g310666969a6_0_78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9" name="Google Shape;919;g310666969a6_0_7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3" name="Shape 933"/>
        <p:cNvGrpSpPr/>
        <p:nvPr/>
      </p:nvGrpSpPr>
      <p:grpSpPr>
        <a:xfrm>
          <a:off x="0" y="0"/>
          <a:ext cx="0" cy="0"/>
          <a:chOff x="0" y="0"/>
          <a:chExt cx="0" cy="0"/>
        </a:xfrm>
      </p:grpSpPr>
      <p:sp>
        <p:nvSpPr>
          <p:cNvPr id="934" name="Google Shape;934;g310666969a6_0_80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5" name="Google Shape;935;g310666969a6_0_8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9" name="Shape 949"/>
        <p:cNvGrpSpPr/>
        <p:nvPr/>
      </p:nvGrpSpPr>
      <p:grpSpPr>
        <a:xfrm>
          <a:off x="0" y="0"/>
          <a:ext cx="0" cy="0"/>
          <a:chOff x="0" y="0"/>
          <a:chExt cx="0" cy="0"/>
        </a:xfrm>
      </p:grpSpPr>
      <p:sp>
        <p:nvSpPr>
          <p:cNvPr id="950" name="Google Shape;950;g310666969a6_0_8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1" name="Google Shape;951;g310666969a6_0_8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9" name="Shape 979"/>
        <p:cNvGrpSpPr/>
        <p:nvPr/>
      </p:nvGrpSpPr>
      <p:grpSpPr>
        <a:xfrm>
          <a:off x="0" y="0"/>
          <a:ext cx="0" cy="0"/>
          <a:chOff x="0" y="0"/>
          <a:chExt cx="0" cy="0"/>
        </a:xfrm>
      </p:grpSpPr>
      <p:sp>
        <p:nvSpPr>
          <p:cNvPr id="980" name="Google Shape;980;g310666969a6_0_84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1" name="Google Shape;981;g310666969a6_0_8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4" name="Shape 1014"/>
        <p:cNvGrpSpPr/>
        <p:nvPr/>
      </p:nvGrpSpPr>
      <p:grpSpPr>
        <a:xfrm>
          <a:off x="0" y="0"/>
          <a:ext cx="0" cy="0"/>
          <a:chOff x="0" y="0"/>
          <a:chExt cx="0" cy="0"/>
        </a:xfrm>
      </p:grpSpPr>
      <p:sp>
        <p:nvSpPr>
          <p:cNvPr id="1015" name="Google Shape;1015;g310666969a6_0_88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6" name="Google Shape;1016;g310666969a6_0_8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5" name="Shape 1055"/>
        <p:cNvGrpSpPr/>
        <p:nvPr/>
      </p:nvGrpSpPr>
      <p:grpSpPr>
        <a:xfrm>
          <a:off x="0" y="0"/>
          <a:ext cx="0" cy="0"/>
          <a:chOff x="0" y="0"/>
          <a:chExt cx="0" cy="0"/>
        </a:xfrm>
      </p:grpSpPr>
      <p:sp>
        <p:nvSpPr>
          <p:cNvPr id="1056" name="Google Shape;1056;g310666969a6_0_9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7" name="Google Shape;1057;g310666969a6_0_9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10666969a6_0_5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g310666969a6_0_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1" name="Shape 1071"/>
        <p:cNvGrpSpPr/>
        <p:nvPr/>
      </p:nvGrpSpPr>
      <p:grpSpPr>
        <a:xfrm>
          <a:off x="0" y="0"/>
          <a:ext cx="0" cy="0"/>
          <a:chOff x="0" y="0"/>
          <a:chExt cx="0" cy="0"/>
        </a:xfrm>
      </p:grpSpPr>
      <p:sp>
        <p:nvSpPr>
          <p:cNvPr id="1072" name="Google Shape;1072;g310666969a6_0_93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3" name="Google Shape;1073;g310666969a6_0_9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7" name="Shape 1087"/>
        <p:cNvGrpSpPr/>
        <p:nvPr/>
      </p:nvGrpSpPr>
      <p:grpSpPr>
        <a:xfrm>
          <a:off x="0" y="0"/>
          <a:ext cx="0" cy="0"/>
          <a:chOff x="0" y="0"/>
          <a:chExt cx="0" cy="0"/>
        </a:xfrm>
      </p:grpSpPr>
      <p:sp>
        <p:nvSpPr>
          <p:cNvPr id="1088" name="Google Shape;1088;g310666969a6_0_95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9" name="Google Shape;1089;g310666969a6_0_9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3" name="Shape 1103"/>
        <p:cNvGrpSpPr/>
        <p:nvPr/>
      </p:nvGrpSpPr>
      <p:grpSpPr>
        <a:xfrm>
          <a:off x="0" y="0"/>
          <a:ext cx="0" cy="0"/>
          <a:chOff x="0" y="0"/>
          <a:chExt cx="0" cy="0"/>
        </a:xfrm>
      </p:grpSpPr>
      <p:sp>
        <p:nvSpPr>
          <p:cNvPr id="1104" name="Google Shape;1104;g310666969a6_0_96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5" name="Google Shape;1105;g310666969a6_0_9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0" name="Shape 1150"/>
        <p:cNvGrpSpPr/>
        <p:nvPr/>
      </p:nvGrpSpPr>
      <p:grpSpPr>
        <a:xfrm>
          <a:off x="0" y="0"/>
          <a:ext cx="0" cy="0"/>
          <a:chOff x="0" y="0"/>
          <a:chExt cx="0" cy="0"/>
        </a:xfrm>
      </p:grpSpPr>
      <p:sp>
        <p:nvSpPr>
          <p:cNvPr id="1151" name="Google Shape;1151;g310666969a6_0_10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2" name="Google Shape;1152;g310666969a6_0_10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6" name="Shape 1166"/>
        <p:cNvGrpSpPr/>
        <p:nvPr/>
      </p:nvGrpSpPr>
      <p:grpSpPr>
        <a:xfrm>
          <a:off x="0" y="0"/>
          <a:ext cx="0" cy="0"/>
          <a:chOff x="0" y="0"/>
          <a:chExt cx="0" cy="0"/>
        </a:xfrm>
      </p:grpSpPr>
      <p:sp>
        <p:nvSpPr>
          <p:cNvPr id="1167" name="Google Shape;1167;g310666969a6_0_102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8" name="Google Shape;1168;g310666969a6_0_10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2" name="Shape 1182"/>
        <p:cNvGrpSpPr/>
        <p:nvPr/>
      </p:nvGrpSpPr>
      <p:grpSpPr>
        <a:xfrm>
          <a:off x="0" y="0"/>
          <a:ext cx="0" cy="0"/>
          <a:chOff x="0" y="0"/>
          <a:chExt cx="0" cy="0"/>
        </a:xfrm>
      </p:grpSpPr>
      <p:sp>
        <p:nvSpPr>
          <p:cNvPr id="1183" name="Google Shape;1183;g310666969a6_0_104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4" name="Google Shape;1184;g310666969a6_0_10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6" name="Shape 1196"/>
        <p:cNvGrpSpPr/>
        <p:nvPr/>
      </p:nvGrpSpPr>
      <p:grpSpPr>
        <a:xfrm>
          <a:off x="0" y="0"/>
          <a:ext cx="0" cy="0"/>
          <a:chOff x="0" y="0"/>
          <a:chExt cx="0" cy="0"/>
        </a:xfrm>
      </p:grpSpPr>
      <p:sp>
        <p:nvSpPr>
          <p:cNvPr id="1197" name="Google Shape;1197;g310666969a6_0_105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8" name="Google Shape;1198;g310666969a6_0_10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2" name="Shape 1212"/>
        <p:cNvGrpSpPr/>
        <p:nvPr/>
      </p:nvGrpSpPr>
      <p:grpSpPr>
        <a:xfrm>
          <a:off x="0" y="0"/>
          <a:ext cx="0" cy="0"/>
          <a:chOff x="0" y="0"/>
          <a:chExt cx="0" cy="0"/>
        </a:xfrm>
      </p:grpSpPr>
      <p:sp>
        <p:nvSpPr>
          <p:cNvPr id="1213" name="Google Shape;1213;g310666969a6_0_10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14" name="Google Shape;1214;g310666969a6_0_107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8" name="Shape 1228"/>
        <p:cNvGrpSpPr/>
        <p:nvPr/>
      </p:nvGrpSpPr>
      <p:grpSpPr>
        <a:xfrm>
          <a:off x="0" y="0"/>
          <a:ext cx="0" cy="0"/>
          <a:chOff x="0" y="0"/>
          <a:chExt cx="0" cy="0"/>
        </a:xfrm>
      </p:grpSpPr>
      <p:sp>
        <p:nvSpPr>
          <p:cNvPr id="1229" name="Google Shape;1229;g310666969a6_0_10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30" name="Google Shape;1230;g310666969a6_0_108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4" name="Shape 1244"/>
        <p:cNvGrpSpPr/>
        <p:nvPr/>
      </p:nvGrpSpPr>
      <p:grpSpPr>
        <a:xfrm>
          <a:off x="0" y="0"/>
          <a:ext cx="0" cy="0"/>
          <a:chOff x="0" y="0"/>
          <a:chExt cx="0" cy="0"/>
        </a:xfrm>
      </p:grpSpPr>
      <p:sp>
        <p:nvSpPr>
          <p:cNvPr id="1245" name="Google Shape;1245;g310666969a6_0_11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46" name="Google Shape;1246;g310666969a6_0_110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10666969a6_0_7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g310666969a6_0_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0" name="Shape 1260"/>
        <p:cNvGrpSpPr/>
        <p:nvPr/>
      </p:nvGrpSpPr>
      <p:grpSpPr>
        <a:xfrm>
          <a:off x="0" y="0"/>
          <a:ext cx="0" cy="0"/>
          <a:chOff x="0" y="0"/>
          <a:chExt cx="0" cy="0"/>
        </a:xfrm>
      </p:grpSpPr>
      <p:sp>
        <p:nvSpPr>
          <p:cNvPr id="1261" name="Google Shape;1261;g310666969a6_0_11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62" name="Google Shape;1262;g310666969a6_0_11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6" name="Shape 1276"/>
        <p:cNvGrpSpPr/>
        <p:nvPr/>
      </p:nvGrpSpPr>
      <p:grpSpPr>
        <a:xfrm>
          <a:off x="0" y="0"/>
          <a:ext cx="0" cy="0"/>
          <a:chOff x="0" y="0"/>
          <a:chExt cx="0" cy="0"/>
        </a:xfrm>
      </p:grpSpPr>
      <p:sp>
        <p:nvSpPr>
          <p:cNvPr id="1277" name="Google Shape;1277;g310666969a6_0_11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78" name="Google Shape;1278;g310666969a6_0_113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2" name="Shape 1292"/>
        <p:cNvGrpSpPr/>
        <p:nvPr/>
      </p:nvGrpSpPr>
      <p:grpSpPr>
        <a:xfrm>
          <a:off x="0" y="0"/>
          <a:ext cx="0" cy="0"/>
          <a:chOff x="0" y="0"/>
          <a:chExt cx="0" cy="0"/>
        </a:xfrm>
      </p:grpSpPr>
      <p:sp>
        <p:nvSpPr>
          <p:cNvPr id="1293" name="Google Shape;1293;g310666969a6_0_11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94" name="Google Shape;1294;g310666969a6_0_114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8" name="Shape 1308"/>
        <p:cNvGrpSpPr/>
        <p:nvPr/>
      </p:nvGrpSpPr>
      <p:grpSpPr>
        <a:xfrm>
          <a:off x="0" y="0"/>
          <a:ext cx="0" cy="0"/>
          <a:chOff x="0" y="0"/>
          <a:chExt cx="0" cy="0"/>
        </a:xfrm>
      </p:grpSpPr>
      <p:sp>
        <p:nvSpPr>
          <p:cNvPr id="1309" name="Google Shape;1309;g310666969a6_0_11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10" name="Google Shape;1310;g310666969a6_0_116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4" name="Shape 1324"/>
        <p:cNvGrpSpPr/>
        <p:nvPr/>
      </p:nvGrpSpPr>
      <p:grpSpPr>
        <a:xfrm>
          <a:off x="0" y="0"/>
          <a:ext cx="0" cy="0"/>
          <a:chOff x="0" y="0"/>
          <a:chExt cx="0" cy="0"/>
        </a:xfrm>
      </p:grpSpPr>
      <p:sp>
        <p:nvSpPr>
          <p:cNvPr id="1325" name="Google Shape;1325;g310666969a6_0_11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26" name="Google Shape;1326;g310666969a6_0_117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0" name="Shape 1340"/>
        <p:cNvGrpSpPr/>
        <p:nvPr/>
      </p:nvGrpSpPr>
      <p:grpSpPr>
        <a:xfrm>
          <a:off x="0" y="0"/>
          <a:ext cx="0" cy="0"/>
          <a:chOff x="0" y="0"/>
          <a:chExt cx="0" cy="0"/>
        </a:xfrm>
      </p:grpSpPr>
      <p:sp>
        <p:nvSpPr>
          <p:cNvPr id="1341" name="Google Shape;1341;g310666969a6_0_11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42" name="Google Shape;1342;g310666969a6_0_119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6" name="Shape 1356"/>
        <p:cNvGrpSpPr/>
        <p:nvPr/>
      </p:nvGrpSpPr>
      <p:grpSpPr>
        <a:xfrm>
          <a:off x="0" y="0"/>
          <a:ext cx="0" cy="0"/>
          <a:chOff x="0" y="0"/>
          <a:chExt cx="0" cy="0"/>
        </a:xfrm>
      </p:grpSpPr>
      <p:sp>
        <p:nvSpPr>
          <p:cNvPr id="1357" name="Google Shape;1357;g310666969a6_0_120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58" name="Google Shape;1358;g310666969a6_0_120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2" name="Shape 1372"/>
        <p:cNvGrpSpPr/>
        <p:nvPr/>
      </p:nvGrpSpPr>
      <p:grpSpPr>
        <a:xfrm>
          <a:off x="0" y="0"/>
          <a:ext cx="0" cy="0"/>
          <a:chOff x="0" y="0"/>
          <a:chExt cx="0" cy="0"/>
        </a:xfrm>
      </p:grpSpPr>
      <p:sp>
        <p:nvSpPr>
          <p:cNvPr id="1373" name="Google Shape;1373;g310666969a6_0_12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74" name="Google Shape;1374;g310666969a6_0_12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8" name="Shape 1388"/>
        <p:cNvGrpSpPr/>
        <p:nvPr/>
      </p:nvGrpSpPr>
      <p:grpSpPr>
        <a:xfrm>
          <a:off x="0" y="0"/>
          <a:ext cx="0" cy="0"/>
          <a:chOff x="0" y="0"/>
          <a:chExt cx="0" cy="0"/>
        </a:xfrm>
      </p:grpSpPr>
      <p:sp>
        <p:nvSpPr>
          <p:cNvPr id="1389" name="Google Shape;1389;g310666969a6_0_123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0" name="Google Shape;1390;g310666969a6_0_12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10666969a6_0_10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g310666969a6_0_1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10666969a6_0_13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g310666969a6_0_1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10666969a6_0_14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g310666969a6_0_1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type="title">
  <p:cSld name="TITLE">
    <p:spTree>
      <p:nvGrpSpPr>
        <p:cNvPr id="9" name="Shape 9"/>
        <p:cNvGrpSpPr/>
        <p:nvPr/>
      </p:nvGrpSpPr>
      <p:grpSpPr>
        <a:xfrm>
          <a:off x="0" y="0"/>
          <a:ext cx="0" cy="0"/>
          <a:chOff x="0" y="0"/>
          <a:chExt cx="0" cy="0"/>
        </a:xfrm>
      </p:grpSpPr>
      <p:sp>
        <p:nvSpPr>
          <p:cNvPr id="10" name="Google Shape;10;p2"/>
          <p:cNvSpPr txBox="1"/>
          <p:nvPr>
            <p:ph idx="1" type="body"/>
          </p:nvPr>
        </p:nvSpPr>
        <p:spPr>
          <a:xfrm>
            <a:off x="1201340" y="11859862"/>
            <a:ext cx="21971100" cy="636900"/>
          </a:xfrm>
          <a:prstGeom prst="rect">
            <a:avLst/>
          </a:prstGeom>
          <a:noFill/>
          <a:ln>
            <a:noFill/>
          </a:ln>
        </p:spPr>
        <p:txBody>
          <a:bodyPr anchorCtr="0" anchor="t" bIns="45700" lIns="45700" spcFirstLastPara="1" rIns="45700" wrap="square" tIns="45700">
            <a:normAutofit/>
          </a:bodyPr>
          <a:lstStyle>
            <a:lvl1pPr indent="-228600" lvl="0" marL="457200" rtl="0" algn="l">
              <a:lnSpc>
                <a:spcPct val="100000"/>
              </a:lnSpc>
              <a:spcBef>
                <a:spcPts val="0"/>
              </a:spcBef>
              <a:spcAft>
                <a:spcPts val="0"/>
              </a:spcAft>
              <a:buClr>
                <a:srgbClr val="000000"/>
              </a:buClr>
              <a:buSzPts val="3600"/>
              <a:buFont typeface="Helvetica Neue"/>
              <a:buNone/>
              <a:defRPr b="1" sz="3600"/>
            </a:lvl1pPr>
            <a:lvl2pPr indent="-369189" lvl="1" marL="914400" rtl="0" algn="l">
              <a:lnSpc>
                <a:spcPct val="90000"/>
              </a:lnSpc>
              <a:spcBef>
                <a:spcPts val="4500"/>
              </a:spcBef>
              <a:spcAft>
                <a:spcPts val="0"/>
              </a:spcAft>
              <a:buClr>
                <a:srgbClr val="000000"/>
              </a:buClr>
              <a:buSzPts val="2214"/>
              <a:buChar char="•"/>
              <a:defRPr/>
            </a:lvl2pPr>
            <a:lvl3pPr indent="-369189" lvl="2" marL="1371600" rtl="0" algn="l">
              <a:lnSpc>
                <a:spcPct val="90000"/>
              </a:lnSpc>
              <a:spcBef>
                <a:spcPts val="4500"/>
              </a:spcBef>
              <a:spcAft>
                <a:spcPts val="0"/>
              </a:spcAft>
              <a:buClr>
                <a:srgbClr val="000000"/>
              </a:buClr>
              <a:buSzPts val="2214"/>
              <a:buChar char="•"/>
              <a:defRPr/>
            </a:lvl3pPr>
            <a:lvl4pPr indent="-369189" lvl="3" marL="1828800" rtl="0" algn="l">
              <a:lnSpc>
                <a:spcPct val="90000"/>
              </a:lnSpc>
              <a:spcBef>
                <a:spcPts val="4500"/>
              </a:spcBef>
              <a:spcAft>
                <a:spcPts val="0"/>
              </a:spcAft>
              <a:buClr>
                <a:srgbClr val="000000"/>
              </a:buClr>
              <a:buSzPts val="2214"/>
              <a:buChar char="•"/>
              <a:defRPr/>
            </a:lvl4pPr>
            <a:lvl5pPr indent="-369189" lvl="4" marL="2286000" rtl="0" algn="l">
              <a:lnSpc>
                <a:spcPct val="90000"/>
              </a:lnSpc>
              <a:spcBef>
                <a:spcPts val="4500"/>
              </a:spcBef>
              <a:spcAft>
                <a:spcPts val="0"/>
              </a:spcAft>
              <a:buClr>
                <a:srgbClr val="000000"/>
              </a:buClr>
              <a:buSzPts val="2214"/>
              <a:buChar char="•"/>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11" name="Google Shape;11;p2"/>
          <p:cNvSpPr txBox="1"/>
          <p:nvPr>
            <p:ph type="title"/>
          </p:nvPr>
        </p:nvSpPr>
        <p:spPr>
          <a:xfrm>
            <a:off x="1206496" y="2574991"/>
            <a:ext cx="21971100" cy="4648200"/>
          </a:xfrm>
          <a:prstGeom prst="rect">
            <a:avLst/>
          </a:prstGeom>
          <a:noFill/>
          <a:ln>
            <a:noFill/>
          </a:ln>
        </p:spPr>
        <p:txBody>
          <a:bodyPr anchorCtr="0" anchor="b" bIns="50800" lIns="50800" spcFirstLastPara="1" rIns="50800" wrap="square" tIns="50800">
            <a:normAutofit/>
          </a:bodyPr>
          <a:lstStyle>
            <a:lvl1pPr lvl="0" rtl="0" algn="l">
              <a:lnSpc>
                <a:spcPct val="80000"/>
              </a:lnSpc>
              <a:spcBef>
                <a:spcPts val="0"/>
              </a:spcBef>
              <a:spcAft>
                <a:spcPts val="0"/>
              </a:spcAft>
              <a:buClr>
                <a:srgbClr val="000000"/>
              </a:buClr>
              <a:buSzPts val="11600"/>
              <a:buFont typeface="Helvetica Neue"/>
              <a:buNone/>
              <a:defRPr sz="11600"/>
            </a:lvl1pPr>
            <a:lvl2pPr lvl="1" rtl="0" algn="l">
              <a:lnSpc>
                <a:spcPct val="80000"/>
              </a:lnSpc>
              <a:spcBef>
                <a:spcPts val="0"/>
              </a:spcBef>
              <a:spcAft>
                <a:spcPts val="0"/>
              </a:spcAft>
              <a:buClr>
                <a:srgbClr val="000000"/>
              </a:buClr>
              <a:buSzPts val="1800"/>
              <a:buNone/>
              <a:defRPr/>
            </a:lvl2pPr>
            <a:lvl3pPr lvl="2" rtl="0" algn="l">
              <a:lnSpc>
                <a:spcPct val="80000"/>
              </a:lnSpc>
              <a:spcBef>
                <a:spcPts val="0"/>
              </a:spcBef>
              <a:spcAft>
                <a:spcPts val="0"/>
              </a:spcAft>
              <a:buClr>
                <a:srgbClr val="000000"/>
              </a:buClr>
              <a:buSzPts val="1800"/>
              <a:buNone/>
              <a:defRPr/>
            </a:lvl3pPr>
            <a:lvl4pPr lvl="3" rtl="0" algn="l">
              <a:lnSpc>
                <a:spcPct val="80000"/>
              </a:lnSpc>
              <a:spcBef>
                <a:spcPts val="0"/>
              </a:spcBef>
              <a:spcAft>
                <a:spcPts val="0"/>
              </a:spcAft>
              <a:buClr>
                <a:srgbClr val="000000"/>
              </a:buClr>
              <a:buSzPts val="1800"/>
              <a:buNone/>
              <a:defRPr/>
            </a:lvl4pPr>
            <a:lvl5pPr lvl="4" rtl="0" algn="l">
              <a:lnSpc>
                <a:spcPct val="80000"/>
              </a:lnSpc>
              <a:spcBef>
                <a:spcPts val="0"/>
              </a:spcBef>
              <a:spcAft>
                <a:spcPts val="0"/>
              </a:spcAft>
              <a:buClr>
                <a:srgbClr val="000000"/>
              </a:buClr>
              <a:buSzPts val="1800"/>
              <a:buNone/>
              <a:defRPr/>
            </a:lvl5pPr>
            <a:lvl6pPr lvl="5" rtl="0" algn="l">
              <a:lnSpc>
                <a:spcPct val="80000"/>
              </a:lnSpc>
              <a:spcBef>
                <a:spcPts val="0"/>
              </a:spcBef>
              <a:spcAft>
                <a:spcPts val="0"/>
              </a:spcAft>
              <a:buClr>
                <a:srgbClr val="000000"/>
              </a:buClr>
              <a:buSzPts val="1800"/>
              <a:buNone/>
              <a:defRPr/>
            </a:lvl6pPr>
            <a:lvl7pPr lvl="6" rtl="0" algn="l">
              <a:lnSpc>
                <a:spcPct val="80000"/>
              </a:lnSpc>
              <a:spcBef>
                <a:spcPts val="0"/>
              </a:spcBef>
              <a:spcAft>
                <a:spcPts val="0"/>
              </a:spcAft>
              <a:buClr>
                <a:srgbClr val="000000"/>
              </a:buClr>
              <a:buSzPts val="1800"/>
              <a:buNone/>
              <a:defRPr/>
            </a:lvl7pPr>
            <a:lvl8pPr lvl="7" rtl="0" algn="l">
              <a:lnSpc>
                <a:spcPct val="80000"/>
              </a:lnSpc>
              <a:spcBef>
                <a:spcPts val="0"/>
              </a:spcBef>
              <a:spcAft>
                <a:spcPts val="0"/>
              </a:spcAft>
              <a:buClr>
                <a:srgbClr val="000000"/>
              </a:buClr>
              <a:buSzPts val="1800"/>
              <a:buNone/>
              <a:defRPr/>
            </a:lvl8pPr>
            <a:lvl9pPr lvl="8" rtl="0" algn="l">
              <a:lnSpc>
                <a:spcPct val="80000"/>
              </a:lnSpc>
              <a:spcBef>
                <a:spcPts val="0"/>
              </a:spcBef>
              <a:spcAft>
                <a:spcPts val="0"/>
              </a:spcAft>
              <a:buClr>
                <a:srgbClr val="000000"/>
              </a:buClr>
              <a:buSzPts val="1800"/>
              <a:buNone/>
              <a:defRPr/>
            </a:lvl9pPr>
          </a:lstStyle>
          <a:p/>
        </p:txBody>
      </p:sp>
      <p:sp>
        <p:nvSpPr>
          <p:cNvPr id="12" name="Google Shape;12;p2"/>
          <p:cNvSpPr txBox="1"/>
          <p:nvPr>
            <p:ph idx="2" type="body"/>
          </p:nvPr>
        </p:nvSpPr>
        <p:spPr>
          <a:xfrm>
            <a:off x="1201342" y="7223190"/>
            <a:ext cx="21971100" cy="1905000"/>
          </a:xfrm>
          <a:prstGeom prst="rect">
            <a:avLst/>
          </a:prstGeom>
          <a:noFill/>
          <a:ln>
            <a:noFill/>
          </a:ln>
        </p:spPr>
        <p:txBody>
          <a:bodyPr anchorCtr="0" anchor="t" bIns="50800" lIns="50800" spcFirstLastPara="1" rIns="50800" wrap="square" tIns="50800">
            <a:normAutofit/>
          </a:bodyPr>
          <a:lstStyle>
            <a:lvl1pPr indent="-228600" lvl="0" marL="457200" rtl="0" algn="l">
              <a:lnSpc>
                <a:spcPct val="100000"/>
              </a:lnSpc>
              <a:spcBef>
                <a:spcPts val="0"/>
              </a:spcBef>
              <a:spcAft>
                <a:spcPts val="0"/>
              </a:spcAft>
              <a:buClr>
                <a:srgbClr val="000000"/>
              </a:buClr>
              <a:buSzPts val="5500"/>
              <a:buFont typeface="Helvetica Neue"/>
              <a:buNone/>
              <a:defRPr b="1" sz="5500"/>
            </a:lvl1pPr>
            <a:lvl2pPr indent="-228600" lvl="1" marL="914400" rtl="0" algn="l">
              <a:lnSpc>
                <a:spcPct val="100000"/>
              </a:lnSpc>
              <a:spcBef>
                <a:spcPts val="0"/>
              </a:spcBef>
              <a:spcAft>
                <a:spcPts val="0"/>
              </a:spcAft>
              <a:buClr>
                <a:srgbClr val="000000"/>
              </a:buClr>
              <a:buSzPts val="5500"/>
              <a:buFont typeface="Helvetica Neue"/>
              <a:buNone/>
              <a:defRPr b="1" sz="5500"/>
            </a:lvl2pPr>
            <a:lvl3pPr indent="-228600" lvl="2" marL="1371600" rtl="0" algn="l">
              <a:lnSpc>
                <a:spcPct val="100000"/>
              </a:lnSpc>
              <a:spcBef>
                <a:spcPts val="0"/>
              </a:spcBef>
              <a:spcAft>
                <a:spcPts val="0"/>
              </a:spcAft>
              <a:buClr>
                <a:srgbClr val="000000"/>
              </a:buClr>
              <a:buSzPts val="5500"/>
              <a:buFont typeface="Helvetica Neue"/>
              <a:buNone/>
              <a:defRPr b="1" sz="5500"/>
            </a:lvl3pPr>
            <a:lvl4pPr indent="-228600" lvl="3" marL="1828800" rtl="0" algn="l">
              <a:lnSpc>
                <a:spcPct val="100000"/>
              </a:lnSpc>
              <a:spcBef>
                <a:spcPts val="0"/>
              </a:spcBef>
              <a:spcAft>
                <a:spcPts val="0"/>
              </a:spcAft>
              <a:buClr>
                <a:srgbClr val="000000"/>
              </a:buClr>
              <a:buSzPts val="5500"/>
              <a:buFont typeface="Helvetica Neue"/>
              <a:buNone/>
              <a:defRPr b="1" sz="5500"/>
            </a:lvl4pPr>
            <a:lvl5pPr indent="-228600" lvl="4" marL="2286000" rtl="0" algn="l">
              <a:lnSpc>
                <a:spcPct val="100000"/>
              </a:lnSpc>
              <a:spcBef>
                <a:spcPts val="0"/>
              </a:spcBef>
              <a:spcAft>
                <a:spcPts val="0"/>
              </a:spcAft>
              <a:buClr>
                <a:srgbClr val="000000"/>
              </a:buClr>
              <a:buSzPts val="5500"/>
              <a:buFont typeface="Helvetica Neue"/>
              <a:buNone/>
              <a:defRPr b="1" sz="5500"/>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13" name="Google Shape;13;p2"/>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éclaration">
  <p:cSld name="Déclaration">
    <p:spTree>
      <p:nvGrpSpPr>
        <p:cNvPr id="51" name="Shape 51"/>
        <p:cNvGrpSpPr/>
        <p:nvPr/>
      </p:nvGrpSpPr>
      <p:grpSpPr>
        <a:xfrm>
          <a:off x="0" y="0"/>
          <a:ext cx="0" cy="0"/>
          <a:chOff x="0" y="0"/>
          <a:chExt cx="0" cy="0"/>
        </a:xfrm>
      </p:grpSpPr>
      <p:sp>
        <p:nvSpPr>
          <p:cNvPr id="52" name="Google Shape;52;p11"/>
          <p:cNvSpPr txBox="1"/>
          <p:nvPr>
            <p:ph idx="1" type="body"/>
          </p:nvPr>
        </p:nvSpPr>
        <p:spPr>
          <a:xfrm>
            <a:off x="1206500" y="4920843"/>
            <a:ext cx="21971100" cy="3874200"/>
          </a:xfrm>
          <a:prstGeom prst="rect">
            <a:avLst/>
          </a:prstGeom>
          <a:noFill/>
          <a:ln>
            <a:noFill/>
          </a:ln>
        </p:spPr>
        <p:txBody>
          <a:bodyPr anchorCtr="0" anchor="ctr" bIns="50800" lIns="50800" spcFirstLastPara="1" rIns="50800" wrap="square" tIns="50800">
            <a:normAutofit/>
          </a:bodyPr>
          <a:lstStyle>
            <a:lvl1pPr indent="-228600" lvl="0" marL="457200" rtl="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1pPr>
            <a:lvl2pPr indent="-228600" lvl="1" marL="914400" rtl="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2pPr>
            <a:lvl3pPr indent="-228600" lvl="2" marL="1371600" rtl="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3pPr>
            <a:lvl4pPr indent="-228600" lvl="3" marL="1828800" rtl="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4pPr>
            <a:lvl5pPr indent="-228600" lvl="4" marL="2286000" rtl="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53" name="Google Shape;53;p11"/>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ait important">
  <p:cSld name="Fait important">
    <p:spTree>
      <p:nvGrpSpPr>
        <p:cNvPr id="54" name="Shape 54"/>
        <p:cNvGrpSpPr/>
        <p:nvPr/>
      </p:nvGrpSpPr>
      <p:grpSpPr>
        <a:xfrm>
          <a:off x="0" y="0"/>
          <a:ext cx="0" cy="0"/>
          <a:chOff x="0" y="0"/>
          <a:chExt cx="0" cy="0"/>
        </a:xfrm>
      </p:grpSpPr>
      <p:sp>
        <p:nvSpPr>
          <p:cNvPr id="55" name="Google Shape;55;p12"/>
          <p:cNvSpPr txBox="1"/>
          <p:nvPr>
            <p:ph idx="1" type="body"/>
          </p:nvPr>
        </p:nvSpPr>
        <p:spPr>
          <a:xfrm>
            <a:off x="1206500" y="1075927"/>
            <a:ext cx="21971100" cy="7241700"/>
          </a:xfrm>
          <a:prstGeom prst="rect">
            <a:avLst/>
          </a:prstGeom>
          <a:noFill/>
          <a:ln>
            <a:noFill/>
          </a:ln>
        </p:spPr>
        <p:txBody>
          <a:bodyPr anchorCtr="0" anchor="b" bIns="50800" lIns="50800" spcFirstLastPara="1" rIns="50800" wrap="square" tIns="50800">
            <a:normAutofit/>
          </a:bodyPr>
          <a:lstStyle>
            <a:lvl1pPr indent="-228600" lvl="0" marL="457200" rtl="0" algn="ctr">
              <a:lnSpc>
                <a:spcPct val="80000"/>
              </a:lnSpc>
              <a:spcBef>
                <a:spcPts val="0"/>
              </a:spcBef>
              <a:spcAft>
                <a:spcPts val="0"/>
              </a:spcAft>
              <a:buClr>
                <a:srgbClr val="000000"/>
              </a:buClr>
              <a:buSzPts val="25000"/>
              <a:buFont typeface="Helvetica Neue"/>
              <a:buNone/>
              <a:defRPr b="1" sz="25000"/>
            </a:lvl1pPr>
            <a:lvl2pPr indent="-228600" lvl="1" marL="914400" rtl="0" algn="ctr">
              <a:lnSpc>
                <a:spcPct val="80000"/>
              </a:lnSpc>
              <a:spcBef>
                <a:spcPts val="0"/>
              </a:spcBef>
              <a:spcAft>
                <a:spcPts val="0"/>
              </a:spcAft>
              <a:buClr>
                <a:srgbClr val="000000"/>
              </a:buClr>
              <a:buSzPts val="25000"/>
              <a:buFont typeface="Helvetica Neue"/>
              <a:buNone/>
              <a:defRPr b="1" sz="25000"/>
            </a:lvl2pPr>
            <a:lvl3pPr indent="-228600" lvl="2" marL="1371600" rtl="0" algn="ctr">
              <a:lnSpc>
                <a:spcPct val="80000"/>
              </a:lnSpc>
              <a:spcBef>
                <a:spcPts val="0"/>
              </a:spcBef>
              <a:spcAft>
                <a:spcPts val="0"/>
              </a:spcAft>
              <a:buClr>
                <a:srgbClr val="000000"/>
              </a:buClr>
              <a:buSzPts val="25000"/>
              <a:buFont typeface="Helvetica Neue"/>
              <a:buNone/>
              <a:defRPr b="1" sz="25000"/>
            </a:lvl3pPr>
            <a:lvl4pPr indent="-228600" lvl="3" marL="1828800" rtl="0" algn="ctr">
              <a:lnSpc>
                <a:spcPct val="80000"/>
              </a:lnSpc>
              <a:spcBef>
                <a:spcPts val="0"/>
              </a:spcBef>
              <a:spcAft>
                <a:spcPts val="0"/>
              </a:spcAft>
              <a:buClr>
                <a:srgbClr val="000000"/>
              </a:buClr>
              <a:buSzPts val="25000"/>
              <a:buFont typeface="Helvetica Neue"/>
              <a:buNone/>
              <a:defRPr b="1" sz="25000"/>
            </a:lvl4pPr>
            <a:lvl5pPr indent="-228600" lvl="4" marL="2286000" rtl="0" algn="ctr">
              <a:lnSpc>
                <a:spcPct val="80000"/>
              </a:lnSpc>
              <a:spcBef>
                <a:spcPts val="0"/>
              </a:spcBef>
              <a:spcAft>
                <a:spcPts val="0"/>
              </a:spcAft>
              <a:buClr>
                <a:srgbClr val="000000"/>
              </a:buClr>
              <a:buSzPts val="25000"/>
              <a:buFont typeface="Helvetica Neue"/>
              <a:buNone/>
              <a:defRPr b="1" sz="25000"/>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56" name="Google Shape;56;p12"/>
          <p:cNvSpPr txBox="1"/>
          <p:nvPr>
            <p:ph idx="2" type="body"/>
          </p:nvPr>
        </p:nvSpPr>
        <p:spPr>
          <a:xfrm>
            <a:off x="1206500" y="8262180"/>
            <a:ext cx="21971100" cy="934800"/>
          </a:xfrm>
          <a:prstGeom prst="rect">
            <a:avLst/>
          </a:prstGeom>
          <a:noFill/>
          <a:ln>
            <a:noFill/>
          </a:ln>
        </p:spPr>
        <p:txBody>
          <a:bodyPr anchorCtr="0" anchor="t" bIns="45700" lIns="45700" spcFirstLastPara="1" rIns="45700" wrap="square" tIns="45700">
            <a:normAutofit/>
          </a:bodyPr>
          <a:lstStyle>
            <a:lvl1pPr indent="-228600" lvl="0" marL="457200" rtl="0" algn="ctr">
              <a:lnSpc>
                <a:spcPct val="100000"/>
              </a:lnSpc>
              <a:spcBef>
                <a:spcPts val="0"/>
              </a:spcBef>
              <a:spcAft>
                <a:spcPts val="0"/>
              </a:spcAft>
              <a:buClr>
                <a:srgbClr val="000000"/>
              </a:buClr>
              <a:buSzPts val="5500"/>
              <a:buFont typeface="Helvetica Neue"/>
              <a:buNone/>
              <a:defRPr b="1" sz="5500"/>
            </a:lvl1pPr>
            <a:lvl2pPr indent="-369189" lvl="1" marL="914400" rtl="0" algn="l">
              <a:lnSpc>
                <a:spcPct val="90000"/>
              </a:lnSpc>
              <a:spcBef>
                <a:spcPts val="4500"/>
              </a:spcBef>
              <a:spcAft>
                <a:spcPts val="0"/>
              </a:spcAft>
              <a:buClr>
                <a:srgbClr val="000000"/>
              </a:buClr>
              <a:buSzPts val="2214"/>
              <a:buChar char="•"/>
              <a:defRPr/>
            </a:lvl2pPr>
            <a:lvl3pPr indent="-369189" lvl="2" marL="1371600" rtl="0" algn="l">
              <a:lnSpc>
                <a:spcPct val="90000"/>
              </a:lnSpc>
              <a:spcBef>
                <a:spcPts val="4500"/>
              </a:spcBef>
              <a:spcAft>
                <a:spcPts val="0"/>
              </a:spcAft>
              <a:buClr>
                <a:srgbClr val="000000"/>
              </a:buClr>
              <a:buSzPts val="2214"/>
              <a:buChar char="•"/>
              <a:defRPr/>
            </a:lvl3pPr>
            <a:lvl4pPr indent="-369189" lvl="3" marL="1828800" rtl="0" algn="l">
              <a:lnSpc>
                <a:spcPct val="90000"/>
              </a:lnSpc>
              <a:spcBef>
                <a:spcPts val="4500"/>
              </a:spcBef>
              <a:spcAft>
                <a:spcPts val="0"/>
              </a:spcAft>
              <a:buClr>
                <a:srgbClr val="000000"/>
              </a:buClr>
              <a:buSzPts val="2214"/>
              <a:buChar char="•"/>
              <a:defRPr/>
            </a:lvl4pPr>
            <a:lvl5pPr indent="-369189" lvl="4" marL="2286000" rtl="0" algn="l">
              <a:lnSpc>
                <a:spcPct val="90000"/>
              </a:lnSpc>
              <a:spcBef>
                <a:spcPts val="4500"/>
              </a:spcBef>
              <a:spcAft>
                <a:spcPts val="0"/>
              </a:spcAft>
              <a:buClr>
                <a:srgbClr val="000000"/>
              </a:buClr>
              <a:buSzPts val="2214"/>
              <a:buChar char="•"/>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57" name="Google Shape;57;p12"/>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tion">
  <p:cSld name="Citation">
    <p:spTree>
      <p:nvGrpSpPr>
        <p:cNvPr id="58" name="Shape 58"/>
        <p:cNvGrpSpPr/>
        <p:nvPr/>
      </p:nvGrpSpPr>
      <p:grpSpPr>
        <a:xfrm>
          <a:off x="0" y="0"/>
          <a:ext cx="0" cy="0"/>
          <a:chOff x="0" y="0"/>
          <a:chExt cx="0" cy="0"/>
        </a:xfrm>
      </p:grpSpPr>
      <p:sp>
        <p:nvSpPr>
          <p:cNvPr id="59" name="Google Shape;59;p13"/>
          <p:cNvSpPr txBox="1"/>
          <p:nvPr>
            <p:ph idx="1" type="body"/>
          </p:nvPr>
        </p:nvSpPr>
        <p:spPr>
          <a:xfrm>
            <a:off x="2430025" y="10675453"/>
            <a:ext cx="20200200" cy="636900"/>
          </a:xfrm>
          <a:prstGeom prst="rect">
            <a:avLst/>
          </a:prstGeom>
          <a:noFill/>
          <a:ln>
            <a:noFill/>
          </a:ln>
        </p:spPr>
        <p:txBody>
          <a:bodyPr anchorCtr="0" anchor="t" bIns="45700" lIns="45700" spcFirstLastPara="1" rIns="45700" wrap="square" tIns="45700">
            <a:normAutofit/>
          </a:bodyPr>
          <a:lstStyle>
            <a:lvl1pPr indent="-228600" lvl="0" marL="457200" rtl="0" algn="l">
              <a:lnSpc>
                <a:spcPct val="100000"/>
              </a:lnSpc>
              <a:spcBef>
                <a:spcPts val="0"/>
              </a:spcBef>
              <a:spcAft>
                <a:spcPts val="0"/>
              </a:spcAft>
              <a:buClr>
                <a:srgbClr val="000000"/>
              </a:buClr>
              <a:buSzPts val="3600"/>
              <a:buFont typeface="Helvetica Neue"/>
              <a:buNone/>
              <a:defRPr b="1" sz="3600"/>
            </a:lvl1pPr>
            <a:lvl2pPr indent="-369189" lvl="1" marL="914400" rtl="0" algn="l">
              <a:lnSpc>
                <a:spcPct val="90000"/>
              </a:lnSpc>
              <a:spcBef>
                <a:spcPts val="4500"/>
              </a:spcBef>
              <a:spcAft>
                <a:spcPts val="0"/>
              </a:spcAft>
              <a:buClr>
                <a:srgbClr val="000000"/>
              </a:buClr>
              <a:buSzPts val="2214"/>
              <a:buChar char="•"/>
              <a:defRPr/>
            </a:lvl2pPr>
            <a:lvl3pPr indent="-369189" lvl="2" marL="1371600" rtl="0" algn="l">
              <a:lnSpc>
                <a:spcPct val="90000"/>
              </a:lnSpc>
              <a:spcBef>
                <a:spcPts val="4500"/>
              </a:spcBef>
              <a:spcAft>
                <a:spcPts val="0"/>
              </a:spcAft>
              <a:buClr>
                <a:srgbClr val="000000"/>
              </a:buClr>
              <a:buSzPts val="2214"/>
              <a:buChar char="•"/>
              <a:defRPr/>
            </a:lvl3pPr>
            <a:lvl4pPr indent="-369189" lvl="3" marL="1828800" rtl="0" algn="l">
              <a:lnSpc>
                <a:spcPct val="90000"/>
              </a:lnSpc>
              <a:spcBef>
                <a:spcPts val="4500"/>
              </a:spcBef>
              <a:spcAft>
                <a:spcPts val="0"/>
              </a:spcAft>
              <a:buClr>
                <a:srgbClr val="000000"/>
              </a:buClr>
              <a:buSzPts val="2214"/>
              <a:buChar char="•"/>
              <a:defRPr/>
            </a:lvl4pPr>
            <a:lvl5pPr indent="-369189" lvl="4" marL="2286000" rtl="0" algn="l">
              <a:lnSpc>
                <a:spcPct val="90000"/>
              </a:lnSpc>
              <a:spcBef>
                <a:spcPts val="4500"/>
              </a:spcBef>
              <a:spcAft>
                <a:spcPts val="0"/>
              </a:spcAft>
              <a:buClr>
                <a:srgbClr val="000000"/>
              </a:buClr>
              <a:buSzPts val="2214"/>
              <a:buChar char="•"/>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60" name="Google Shape;60;p13"/>
          <p:cNvSpPr txBox="1"/>
          <p:nvPr>
            <p:ph idx="2" type="body"/>
          </p:nvPr>
        </p:nvSpPr>
        <p:spPr>
          <a:xfrm>
            <a:off x="1753923" y="4939860"/>
            <a:ext cx="20876100" cy="3836400"/>
          </a:xfrm>
          <a:prstGeom prst="rect">
            <a:avLst/>
          </a:prstGeom>
          <a:noFill/>
          <a:ln>
            <a:noFill/>
          </a:ln>
        </p:spPr>
        <p:txBody>
          <a:bodyPr anchorCtr="0" anchor="t" bIns="50800" lIns="50800" spcFirstLastPara="1" rIns="50800" wrap="square" tIns="50800">
            <a:normAutofit/>
          </a:bodyPr>
          <a:lstStyle>
            <a:lvl1pPr indent="-228600" lvl="0" marL="457200" rtl="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1pPr>
            <a:lvl2pPr indent="-228600" lvl="1" marL="914400" rtl="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2pPr>
            <a:lvl3pPr indent="-228600" lvl="2" marL="1371600" rtl="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3pPr>
            <a:lvl4pPr indent="-228600" lvl="3" marL="1828800" rtl="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4pPr>
            <a:lvl5pPr indent="-228600" lvl="4" marL="2286000" rtl="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61" name="Google Shape;61;p13"/>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hotos">
  <p:cSld name="3 photos">
    <p:spTree>
      <p:nvGrpSpPr>
        <p:cNvPr id="62" name="Shape 62"/>
        <p:cNvGrpSpPr/>
        <p:nvPr/>
      </p:nvGrpSpPr>
      <p:grpSpPr>
        <a:xfrm>
          <a:off x="0" y="0"/>
          <a:ext cx="0" cy="0"/>
          <a:chOff x="0" y="0"/>
          <a:chExt cx="0" cy="0"/>
        </a:xfrm>
      </p:grpSpPr>
      <p:sp>
        <p:nvSpPr>
          <p:cNvPr id="63" name="Google Shape;63;p14"/>
          <p:cNvSpPr/>
          <p:nvPr>
            <p:ph idx="2" type="pic"/>
          </p:nvPr>
        </p:nvSpPr>
        <p:spPr>
          <a:xfrm>
            <a:off x="15760700" y="1016000"/>
            <a:ext cx="7439100" cy="5949600"/>
          </a:xfrm>
          <a:prstGeom prst="rect">
            <a:avLst/>
          </a:prstGeom>
          <a:noFill/>
          <a:ln>
            <a:noFill/>
          </a:ln>
        </p:spPr>
      </p:sp>
      <p:sp>
        <p:nvSpPr>
          <p:cNvPr id="64" name="Google Shape;64;p14"/>
          <p:cNvSpPr/>
          <p:nvPr>
            <p:ph idx="3" type="pic"/>
          </p:nvPr>
        </p:nvSpPr>
        <p:spPr>
          <a:xfrm>
            <a:off x="13500100" y="3978275"/>
            <a:ext cx="10439400" cy="12150300"/>
          </a:xfrm>
          <a:prstGeom prst="rect">
            <a:avLst/>
          </a:prstGeom>
          <a:noFill/>
          <a:ln>
            <a:noFill/>
          </a:ln>
        </p:spPr>
      </p:sp>
      <p:sp>
        <p:nvSpPr>
          <p:cNvPr id="65" name="Google Shape;65;p14"/>
          <p:cNvSpPr/>
          <p:nvPr>
            <p:ph idx="4" type="pic"/>
          </p:nvPr>
        </p:nvSpPr>
        <p:spPr>
          <a:xfrm>
            <a:off x="-139700" y="495300"/>
            <a:ext cx="16611600" cy="12458700"/>
          </a:xfrm>
          <a:prstGeom prst="rect">
            <a:avLst/>
          </a:prstGeom>
          <a:noFill/>
          <a:ln>
            <a:noFill/>
          </a:ln>
        </p:spPr>
      </p:sp>
      <p:sp>
        <p:nvSpPr>
          <p:cNvPr id="66" name="Google Shape;66;p14"/>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spTree>
      <p:nvGrpSpPr>
        <p:cNvPr id="67" name="Shape 67"/>
        <p:cNvGrpSpPr/>
        <p:nvPr/>
      </p:nvGrpSpPr>
      <p:grpSpPr>
        <a:xfrm>
          <a:off x="0" y="0"/>
          <a:ext cx="0" cy="0"/>
          <a:chOff x="0" y="0"/>
          <a:chExt cx="0" cy="0"/>
        </a:xfrm>
      </p:grpSpPr>
      <p:sp>
        <p:nvSpPr>
          <p:cNvPr id="68" name="Google Shape;68;p15"/>
          <p:cNvSpPr/>
          <p:nvPr>
            <p:ph idx="2" type="pic"/>
          </p:nvPr>
        </p:nvSpPr>
        <p:spPr>
          <a:xfrm>
            <a:off x="-1333500" y="-5524500"/>
            <a:ext cx="27051000" cy="21640800"/>
          </a:xfrm>
          <a:prstGeom prst="rect">
            <a:avLst/>
          </a:prstGeom>
          <a:noFill/>
          <a:ln>
            <a:noFill/>
          </a:ln>
        </p:spPr>
      </p:sp>
      <p:sp>
        <p:nvSpPr>
          <p:cNvPr id="69" name="Google Shape;69;p15"/>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marR="0" rtl="0" algn="ctr">
              <a:lnSpc>
                <a:spcPct val="100000"/>
              </a:lnSpc>
              <a:spcBef>
                <a:spcPts val="0"/>
              </a:spcBef>
              <a:spcAft>
                <a:spcPts val="0"/>
              </a:spcAft>
              <a:buClr>
                <a:srgbClr val="FFFFFF"/>
              </a:buClr>
              <a:buSzPts val="1800"/>
              <a:buFont typeface="Helvetica Neue"/>
              <a:buNone/>
              <a:defRPr>
                <a:solidFill>
                  <a:srgbClr val="FFFFFF"/>
                </a:solidFill>
              </a:defRPr>
            </a:lvl1pPr>
            <a:lvl2pPr indent="0" lvl="1" marL="0" marR="0" rtl="0" algn="ctr">
              <a:lnSpc>
                <a:spcPct val="100000"/>
              </a:lnSpc>
              <a:spcBef>
                <a:spcPts val="0"/>
              </a:spcBef>
              <a:spcAft>
                <a:spcPts val="0"/>
              </a:spcAft>
              <a:buClr>
                <a:srgbClr val="FFFFFF"/>
              </a:buClr>
              <a:buSzPts val="1800"/>
              <a:buFont typeface="Helvetica Neue"/>
              <a:buNone/>
              <a:defRPr>
                <a:solidFill>
                  <a:srgbClr val="FFFFFF"/>
                </a:solidFill>
              </a:defRPr>
            </a:lvl2pPr>
            <a:lvl3pPr indent="0" lvl="2" marL="0" marR="0" rtl="0" algn="ctr">
              <a:lnSpc>
                <a:spcPct val="100000"/>
              </a:lnSpc>
              <a:spcBef>
                <a:spcPts val="0"/>
              </a:spcBef>
              <a:spcAft>
                <a:spcPts val="0"/>
              </a:spcAft>
              <a:buClr>
                <a:srgbClr val="FFFFFF"/>
              </a:buClr>
              <a:buSzPts val="1800"/>
              <a:buFont typeface="Helvetica Neue"/>
              <a:buNone/>
              <a:defRPr>
                <a:solidFill>
                  <a:srgbClr val="FFFFFF"/>
                </a:solidFill>
              </a:defRPr>
            </a:lvl3pPr>
            <a:lvl4pPr indent="0" lvl="3" marL="0" marR="0" rtl="0" algn="ctr">
              <a:lnSpc>
                <a:spcPct val="100000"/>
              </a:lnSpc>
              <a:spcBef>
                <a:spcPts val="0"/>
              </a:spcBef>
              <a:spcAft>
                <a:spcPts val="0"/>
              </a:spcAft>
              <a:buClr>
                <a:srgbClr val="FFFFFF"/>
              </a:buClr>
              <a:buSzPts val="1800"/>
              <a:buFont typeface="Helvetica Neue"/>
              <a:buNone/>
              <a:defRPr>
                <a:solidFill>
                  <a:srgbClr val="FFFFFF"/>
                </a:solidFill>
              </a:defRPr>
            </a:lvl4pPr>
            <a:lvl5pPr indent="0" lvl="4" marL="0" marR="0" rtl="0" algn="ctr">
              <a:lnSpc>
                <a:spcPct val="100000"/>
              </a:lnSpc>
              <a:spcBef>
                <a:spcPts val="0"/>
              </a:spcBef>
              <a:spcAft>
                <a:spcPts val="0"/>
              </a:spcAft>
              <a:buClr>
                <a:srgbClr val="FFFFFF"/>
              </a:buClr>
              <a:buSzPts val="1800"/>
              <a:buFont typeface="Helvetica Neue"/>
              <a:buNone/>
              <a:defRPr>
                <a:solidFill>
                  <a:srgbClr val="FFFFFF"/>
                </a:solidFill>
              </a:defRPr>
            </a:lvl5pPr>
            <a:lvl6pPr indent="0" lvl="5" marL="0" marR="0" rtl="0" algn="ctr">
              <a:lnSpc>
                <a:spcPct val="100000"/>
              </a:lnSpc>
              <a:spcBef>
                <a:spcPts val="0"/>
              </a:spcBef>
              <a:spcAft>
                <a:spcPts val="0"/>
              </a:spcAft>
              <a:buClr>
                <a:srgbClr val="FFFFFF"/>
              </a:buClr>
              <a:buSzPts val="1800"/>
              <a:buFont typeface="Helvetica Neue"/>
              <a:buNone/>
              <a:defRPr>
                <a:solidFill>
                  <a:srgbClr val="FFFFFF"/>
                </a:solidFill>
              </a:defRPr>
            </a:lvl6pPr>
            <a:lvl7pPr indent="0" lvl="6" marL="0" marR="0" rtl="0" algn="ctr">
              <a:lnSpc>
                <a:spcPct val="100000"/>
              </a:lnSpc>
              <a:spcBef>
                <a:spcPts val="0"/>
              </a:spcBef>
              <a:spcAft>
                <a:spcPts val="0"/>
              </a:spcAft>
              <a:buClr>
                <a:srgbClr val="FFFFFF"/>
              </a:buClr>
              <a:buSzPts val="1800"/>
              <a:buFont typeface="Helvetica Neue"/>
              <a:buNone/>
              <a:defRPr>
                <a:solidFill>
                  <a:srgbClr val="FFFFFF"/>
                </a:solidFill>
              </a:defRPr>
            </a:lvl7pPr>
            <a:lvl8pPr indent="0" lvl="7" marL="0" marR="0" rtl="0" algn="ctr">
              <a:lnSpc>
                <a:spcPct val="100000"/>
              </a:lnSpc>
              <a:spcBef>
                <a:spcPts val="0"/>
              </a:spcBef>
              <a:spcAft>
                <a:spcPts val="0"/>
              </a:spcAft>
              <a:buClr>
                <a:srgbClr val="FFFFFF"/>
              </a:buClr>
              <a:buSzPts val="1800"/>
              <a:buFont typeface="Helvetica Neue"/>
              <a:buNone/>
              <a:defRPr>
                <a:solidFill>
                  <a:srgbClr val="FFFFFF"/>
                </a:solidFill>
              </a:defRPr>
            </a:lvl8pPr>
            <a:lvl9pPr indent="0" lvl="8" marL="0" marR="0" rtl="0" algn="ctr">
              <a:lnSpc>
                <a:spcPct val="100000"/>
              </a:lnSpc>
              <a:spcBef>
                <a:spcPts val="0"/>
              </a:spcBef>
              <a:spcAft>
                <a:spcPts val="0"/>
              </a:spcAft>
              <a:buClr>
                <a:srgbClr val="FFFFFF"/>
              </a:buClr>
              <a:buSzPts val="1800"/>
              <a:buFont typeface="Helvetica Neue"/>
              <a:buNone/>
              <a:defRPr>
                <a:solidFill>
                  <a:srgbClr val="FFFFFF"/>
                </a:solidFill>
              </a:defRPr>
            </a:lvl9pPr>
          </a:lstStyle>
          <a:p>
            <a:pPr indent="0" lvl="0" marL="0" rtl="0" algn="ctr">
              <a:spcBef>
                <a:spcPts val="0"/>
              </a:spcBef>
              <a:spcAft>
                <a:spcPts val="0"/>
              </a:spcAft>
              <a:buNone/>
            </a:pPr>
            <a:fld id="{00000000-1234-1234-1234-123412341234}" type="slidenum">
              <a:rPr lang="fr"/>
              <a:t>‹#›</a:t>
            </a:fld>
            <a:endParaRPr>
              <a:solidFill>
                <a:srgbClr val="000000"/>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erge">
  <p:cSld name="Vierge">
    <p:spTree>
      <p:nvGrpSpPr>
        <p:cNvPr id="70" name="Shape 70"/>
        <p:cNvGrpSpPr/>
        <p:nvPr/>
      </p:nvGrpSpPr>
      <p:grpSpPr>
        <a:xfrm>
          <a:off x="0" y="0"/>
          <a:ext cx="0" cy="0"/>
          <a:chOff x="0" y="0"/>
          <a:chExt cx="0" cy="0"/>
        </a:xfrm>
      </p:grpSpPr>
      <p:sp>
        <p:nvSpPr>
          <p:cNvPr id="71" name="Google Shape;71;p16"/>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photo" type="tx">
  <p:cSld name="TITLE_AND_BODY">
    <p:spTree>
      <p:nvGrpSpPr>
        <p:cNvPr id="14" name="Shape 14"/>
        <p:cNvGrpSpPr/>
        <p:nvPr/>
      </p:nvGrpSpPr>
      <p:grpSpPr>
        <a:xfrm>
          <a:off x="0" y="0"/>
          <a:ext cx="0" cy="0"/>
          <a:chOff x="0" y="0"/>
          <a:chExt cx="0" cy="0"/>
        </a:xfrm>
      </p:grpSpPr>
      <p:sp>
        <p:nvSpPr>
          <p:cNvPr id="15" name="Google Shape;15;p3"/>
          <p:cNvSpPr/>
          <p:nvPr>
            <p:ph idx="2" type="pic"/>
          </p:nvPr>
        </p:nvSpPr>
        <p:spPr>
          <a:xfrm>
            <a:off x="-1155700" y="-1295400"/>
            <a:ext cx="26746200" cy="16018800"/>
          </a:xfrm>
          <a:prstGeom prst="rect">
            <a:avLst/>
          </a:prstGeom>
          <a:noFill/>
          <a:ln>
            <a:noFill/>
          </a:ln>
        </p:spPr>
      </p:sp>
      <p:sp>
        <p:nvSpPr>
          <p:cNvPr id="16" name="Google Shape;16;p3"/>
          <p:cNvSpPr txBox="1"/>
          <p:nvPr>
            <p:ph type="title"/>
          </p:nvPr>
        </p:nvSpPr>
        <p:spPr>
          <a:xfrm>
            <a:off x="1206500" y="7124700"/>
            <a:ext cx="21971100" cy="4648200"/>
          </a:xfrm>
          <a:prstGeom prst="rect">
            <a:avLst/>
          </a:prstGeom>
          <a:noFill/>
          <a:ln>
            <a:noFill/>
          </a:ln>
        </p:spPr>
        <p:txBody>
          <a:bodyPr anchorCtr="0" anchor="b" bIns="50800" lIns="50800" spcFirstLastPara="1" rIns="50800" wrap="square" tIns="50800">
            <a:normAutofit/>
          </a:bodyPr>
          <a:lstStyle>
            <a:lvl1pPr lvl="0" rtl="0" algn="l">
              <a:lnSpc>
                <a:spcPct val="80000"/>
              </a:lnSpc>
              <a:spcBef>
                <a:spcPts val="0"/>
              </a:spcBef>
              <a:spcAft>
                <a:spcPts val="0"/>
              </a:spcAft>
              <a:buClr>
                <a:srgbClr val="000000"/>
              </a:buClr>
              <a:buSzPts val="11600"/>
              <a:buFont typeface="Helvetica Neue"/>
              <a:buNone/>
              <a:defRPr sz="11600"/>
            </a:lvl1pPr>
            <a:lvl2pPr lvl="1" rtl="0" algn="l">
              <a:lnSpc>
                <a:spcPct val="80000"/>
              </a:lnSpc>
              <a:spcBef>
                <a:spcPts val="0"/>
              </a:spcBef>
              <a:spcAft>
                <a:spcPts val="0"/>
              </a:spcAft>
              <a:buClr>
                <a:srgbClr val="000000"/>
              </a:buClr>
              <a:buSzPts val="1800"/>
              <a:buNone/>
              <a:defRPr/>
            </a:lvl2pPr>
            <a:lvl3pPr lvl="2" rtl="0" algn="l">
              <a:lnSpc>
                <a:spcPct val="80000"/>
              </a:lnSpc>
              <a:spcBef>
                <a:spcPts val="0"/>
              </a:spcBef>
              <a:spcAft>
                <a:spcPts val="0"/>
              </a:spcAft>
              <a:buClr>
                <a:srgbClr val="000000"/>
              </a:buClr>
              <a:buSzPts val="1800"/>
              <a:buNone/>
              <a:defRPr/>
            </a:lvl3pPr>
            <a:lvl4pPr lvl="3" rtl="0" algn="l">
              <a:lnSpc>
                <a:spcPct val="80000"/>
              </a:lnSpc>
              <a:spcBef>
                <a:spcPts val="0"/>
              </a:spcBef>
              <a:spcAft>
                <a:spcPts val="0"/>
              </a:spcAft>
              <a:buClr>
                <a:srgbClr val="000000"/>
              </a:buClr>
              <a:buSzPts val="1800"/>
              <a:buNone/>
              <a:defRPr/>
            </a:lvl4pPr>
            <a:lvl5pPr lvl="4" rtl="0" algn="l">
              <a:lnSpc>
                <a:spcPct val="80000"/>
              </a:lnSpc>
              <a:spcBef>
                <a:spcPts val="0"/>
              </a:spcBef>
              <a:spcAft>
                <a:spcPts val="0"/>
              </a:spcAft>
              <a:buClr>
                <a:srgbClr val="000000"/>
              </a:buClr>
              <a:buSzPts val="1800"/>
              <a:buNone/>
              <a:defRPr/>
            </a:lvl5pPr>
            <a:lvl6pPr lvl="5" rtl="0" algn="l">
              <a:lnSpc>
                <a:spcPct val="80000"/>
              </a:lnSpc>
              <a:spcBef>
                <a:spcPts val="0"/>
              </a:spcBef>
              <a:spcAft>
                <a:spcPts val="0"/>
              </a:spcAft>
              <a:buClr>
                <a:srgbClr val="000000"/>
              </a:buClr>
              <a:buSzPts val="1800"/>
              <a:buNone/>
              <a:defRPr/>
            </a:lvl6pPr>
            <a:lvl7pPr lvl="6" rtl="0" algn="l">
              <a:lnSpc>
                <a:spcPct val="80000"/>
              </a:lnSpc>
              <a:spcBef>
                <a:spcPts val="0"/>
              </a:spcBef>
              <a:spcAft>
                <a:spcPts val="0"/>
              </a:spcAft>
              <a:buClr>
                <a:srgbClr val="000000"/>
              </a:buClr>
              <a:buSzPts val="1800"/>
              <a:buNone/>
              <a:defRPr/>
            </a:lvl7pPr>
            <a:lvl8pPr lvl="7" rtl="0" algn="l">
              <a:lnSpc>
                <a:spcPct val="80000"/>
              </a:lnSpc>
              <a:spcBef>
                <a:spcPts val="0"/>
              </a:spcBef>
              <a:spcAft>
                <a:spcPts val="0"/>
              </a:spcAft>
              <a:buClr>
                <a:srgbClr val="000000"/>
              </a:buClr>
              <a:buSzPts val="1800"/>
              <a:buNone/>
              <a:defRPr/>
            </a:lvl8pPr>
            <a:lvl9pPr lvl="8" rtl="0" algn="l">
              <a:lnSpc>
                <a:spcPct val="80000"/>
              </a:lnSpc>
              <a:spcBef>
                <a:spcPts val="0"/>
              </a:spcBef>
              <a:spcAft>
                <a:spcPts val="0"/>
              </a:spcAft>
              <a:buClr>
                <a:srgbClr val="000000"/>
              </a:buClr>
              <a:buSzPts val="1800"/>
              <a:buNone/>
              <a:defRPr/>
            </a:lvl9pPr>
          </a:lstStyle>
          <a:p/>
        </p:txBody>
      </p:sp>
      <p:sp>
        <p:nvSpPr>
          <p:cNvPr id="17" name="Google Shape;17;p3"/>
          <p:cNvSpPr txBox="1"/>
          <p:nvPr>
            <p:ph idx="1" type="body"/>
          </p:nvPr>
        </p:nvSpPr>
        <p:spPr>
          <a:xfrm>
            <a:off x="1207690" y="1106137"/>
            <a:ext cx="21968700" cy="636900"/>
          </a:xfrm>
          <a:prstGeom prst="rect">
            <a:avLst/>
          </a:prstGeom>
          <a:noFill/>
          <a:ln>
            <a:noFill/>
          </a:ln>
        </p:spPr>
        <p:txBody>
          <a:bodyPr anchorCtr="0" anchor="t" bIns="45700" lIns="45700" spcFirstLastPara="1" rIns="45700" wrap="square" tIns="45700">
            <a:normAutofit/>
          </a:bodyPr>
          <a:lstStyle>
            <a:lvl1pPr indent="-228600" lvl="0" marL="457200" rtl="0" algn="l">
              <a:lnSpc>
                <a:spcPct val="100000"/>
              </a:lnSpc>
              <a:spcBef>
                <a:spcPts val="0"/>
              </a:spcBef>
              <a:spcAft>
                <a:spcPts val="0"/>
              </a:spcAft>
              <a:buClr>
                <a:srgbClr val="000000"/>
              </a:buClr>
              <a:buSzPts val="3600"/>
              <a:buFont typeface="Helvetica Neue"/>
              <a:buNone/>
              <a:defRPr b="1" sz="3600"/>
            </a:lvl1pPr>
            <a:lvl2pPr indent="-369189" lvl="1" marL="914400" rtl="0" algn="l">
              <a:lnSpc>
                <a:spcPct val="90000"/>
              </a:lnSpc>
              <a:spcBef>
                <a:spcPts val="4500"/>
              </a:spcBef>
              <a:spcAft>
                <a:spcPts val="0"/>
              </a:spcAft>
              <a:buClr>
                <a:srgbClr val="000000"/>
              </a:buClr>
              <a:buSzPts val="2214"/>
              <a:buChar char="•"/>
              <a:defRPr/>
            </a:lvl2pPr>
            <a:lvl3pPr indent="-369189" lvl="2" marL="1371600" rtl="0" algn="l">
              <a:lnSpc>
                <a:spcPct val="90000"/>
              </a:lnSpc>
              <a:spcBef>
                <a:spcPts val="4500"/>
              </a:spcBef>
              <a:spcAft>
                <a:spcPts val="0"/>
              </a:spcAft>
              <a:buClr>
                <a:srgbClr val="000000"/>
              </a:buClr>
              <a:buSzPts val="2214"/>
              <a:buChar char="•"/>
              <a:defRPr/>
            </a:lvl3pPr>
            <a:lvl4pPr indent="-369189" lvl="3" marL="1828800" rtl="0" algn="l">
              <a:lnSpc>
                <a:spcPct val="90000"/>
              </a:lnSpc>
              <a:spcBef>
                <a:spcPts val="4500"/>
              </a:spcBef>
              <a:spcAft>
                <a:spcPts val="0"/>
              </a:spcAft>
              <a:buClr>
                <a:srgbClr val="000000"/>
              </a:buClr>
              <a:buSzPts val="2214"/>
              <a:buChar char="•"/>
              <a:defRPr/>
            </a:lvl4pPr>
            <a:lvl5pPr indent="-369189" lvl="4" marL="2286000" rtl="0" algn="l">
              <a:lnSpc>
                <a:spcPct val="90000"/>
              </a:lnSpc>
              <a:spcBef>
                <a:spcPts val="4500"/>
              </a:spcBef>
              <a:spcAft>
                <a:spcPts val="0"/>
              </a:spcAft>
              <a:buClr>
                <a:srgbClr val="000000"/>
              </a:buClr>
              <a:buSzPts val="2214"/>
              <a:buChar char="•"/>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18" name="Google Shape;18;p3"/>
          <p:cNvSpPr txBox="1"/>
          <p:nvPr>
            <p:ph idx="3" type="body"/>
          </p:nvPr>
        </p:nvSpPr>
        <p:spPr>
          <a:xfrm>
            <a:off x="1206500" y="11609910"/>
            <a:ext cx="21971100" cy="1116900"/>
          </a:xfrm>
          <a:prstGeom prst="rect">
            <a:avLst/>
          </a:prstGeom>
          <a:noFill/>
          <a:ln>
            <a:noFill/>
          </a:ln>
        </p:spPr>
        <p:txBody>
          <a:bodyPr anchorCtr="0" anchor="t" bIns="50800" lIns="50800" spcFirstLastPara="1" rIns="50800" wrap="square" tIns="50800">
            <a:normAutofit/>
          </a:bodyPr>
          <a:lstStyle>
            <a:lvl1pPr indent="-228600" lvl="0" marL="457200" rtl="0" algn="l">
              <a:lnSpc>
                <a:spcPct val="100000"/>
              </a:lnSpc>
              <a:spcBef>
                <a:spcPts val="0"/>
              </a:spcBef>
              <a:spcAft>
                <a:spcPts val="0"/>
              </a:spcAft>
              <a:buClr>
                <a:srgbClr val="000000"/>
              </a:buClr>
              <a:buSzPts val="5500"/>
              <a:buFont typeface="Helvetica Neue"/>
              <a:buNone/>
              <a:defRPr b="1" sz="5500"/>
            </a:lvl1pPr>
            <a:lvl2pPr indent="-228600" lvl="1" marL="914400" rtl="0" algn="l">
              <a:lnSpc>
                <a:spcPct val="100000"/>
              </a:lnSpc>
              <a:spcBef>
                <a:spcPts val="0"/>
              </a:spcBef>
              <a:spcAft>
                <a:spcPts val="0"/>
              </a:spcAft>
              <a:buClr>
                <a:srgbClr val="000000"/>
              </a:buClr>
              <a:buSzPts val="5500"/>
              <a:buFont typeface="Helvetica Neue"/>
              <a:buNone/>
              <a:defRPr b="1" sz="5500"/>
            </a:lvl2pPr>
            <a:lvl3pPr indent="-228600" lvl="2" marL="1371600" rtl="0" algn="l">
              <a:lnSpc>
                <a:spcPct val="100000"/>
              </a:lnSpc>
              <a:spcBef>
                <a:spcPts val="0"/>
              </a:spcBef>
              <a:spcAft>
                <a:spcPts val="0"/>
              </a:spcAft>
              <a:buClr>
                <a:srgbClr val="000000"/>
              </a:buClr>
              <a:buSzPts val="5500"/>
              <a:buFont typeface="Helvetica Neue"/>
              <a:buNone/>
              <a:defRPr b="1" sz="5500"/>
            </a:lvl3pPr>
            <a:lvl4pPr indent="-228600" lvl="3" marL="1828800" rtl="0" algn="l">
              <a:lnSpc>
                <a:spcPct val="100000"/>
              </a:lnSpc>
              <a:spcBef>
                <a:spcPts val="0"/>
              </a:spcBef>
              <a:spcAft>
                <a:spcPts val="0"/>
              </a:spcAft>
              <a:buClr>
                <a:srgbClr val="000000"/>
              </a:buClr>
              <a:buSzPts val="5500"/>
              <a:buFont typeface="Helvetica Neue"/>
              <a:buNone/>
              <a:defRPr b="1" sz="5500"/>
            </a:lvl4pPr>
            <a:lvl5pPr indent="-228600" lvl="4" marL="2286000" rtl="0" algn="l">
              <a:lnSpc>
                <a:spcPct val="100000"/>
              </a:lnSpc>
              <a:spcBef>
                <a:spcPts val="0"/>
              </a:spcBef>
              <a:spcAft>
                <a:spcPts val="0"/>
              </a:spcAft>
              <a:buClr>
                <a:srgbClr val="000000"/>
              </a:buClr>
              <a:buSzPts val="5500"/>
              <a:buFont typeface="Helvetica Neue"/>
              <a:buNone/>
              <a:defRPr b="1" sz="5500"/>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19" name="Google Shape;19;p3"/>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utre titre et photo">
  <p:cSld name="Autre titre et photo">
    <p:spTree>
      <p:nvGrpSpPr>
        <p:cNvPr id="20" name="Shape 20"/>
        <p:cNvGrpSpPr/>
        <p:nvPr/>
      </p:nvGrpSpPr>
      <p:grpSpPr>
        <a:xfrm>
          <a:off x="0" y="0"/>
          <a:ext cx="0" cy="0"/>
          <a:chOff x="0" y="0"/>
          <a:chExt cx="0" cy="0"/>
        </a:xfrm>
      </p:grpSpPr>
      <p:sp>
        <p:nvSpPr>
          <p:cNvPr id="21" name="Google Shape;21;p4"/>
          <p:cNvSpPr/>
          <p:nvPr>
            <p:ph idx="2" type="pic"/>
          </p:nvPr>
        </p:nvSpPr>
        <p:spPr>
          <a:xfrm>
            <a:off x="10972800" y="-203200"/>
            <a:ext cx="12144900" cy="14135100"/>
          </a:xfrm>
          <a:prstGeom prst="rect">
            <a:avLst/>
          </a:prstGeom>
          <a:noFill/>
          <a:ln>
            <a:noFill/>
          </a:ln>
        </p:spPr>
      </p:sp>
      <p:sp>
        <p:nvSpPr>
          <p:cNvPr id="22" name="Google Shape;22;p4"/>
          <p:cNvSpPr txBox="1"/>
          <p:nvPr>
            <p:ph type="title"/>
          </p:nvPr>
        </p:nvSpPr>
        <p:spPr>
          <a:xfrm>
            <a:off x="1206500" y="1270000"/>
            <a:ext cx="9779100" cy="5882400"/>
          </a:xfrm>
          <a:prstGeom prst="rect">
            <a:avLst/>
          </a:prstGeom>
          <a:noFill/>
          <a:ln>
            <a:noFill/>
          </a:ln>
        </p:spPr>
        <p:txBody>
          <a:bodyPr anchorCtr="0" anchor="b" bIns="50800" lIns="50800" spcFirstLastPara="1" rIns="50800" wrap="square" tIns="50800">
            <a:normAutofit/>
          </a:bodyPr>
          <a:lstStyle>
            <a:lvl1pPr lvl="0" rtl="0" algn="l">
              <a:lnSpc>
                <a:spcPct val="80000"/>
              </a:lnSpc>
              <a:spcBef>
                <a:spcPts val="0"/>
              </a:spcBef>
              <a:spcAft>
                <a:spcPts val="0"/>
              </a:spcAft>
              <a:buClr>
                <a:srgbClr val="000000"/>
              </a:buClr>
              <a:buSzPts val="1800"/>
              <a:buNone/>
              <a:defRPr/>
            </a:lvl1pPr>
            <a:lvl2pPr lvl="1" rtl="0" algn="l">
              <a:lnSpc>
                <a:spcPct val="80000"/>
              </a:lnSpc>
              <a:spcBef>
                <a:spcPts val="0"/>
              </a:spcBef>
              <a:spcAft>
                <a:spcPts val="0"/>
              </a:spcAft>
              <a:buClr>
                <a:srgbClr val="000000"/>
              </a:buClr>
              <a:buSzPts val="1800"/>
              <a:buNone/>
              <a:defRPr/>
            </a:lvl2pPr>
            <a:lvl3pPr lvl="2" rtl="0" algn="l">
              <a:lnSpc>
                <a:spcPct val="80000"/>
              </a:lnSpc>
              <a:spcBef>
                <a:spcPts val="0"/>
              </a:spcBef>
              <a:spcAft>
                <a:spcPts val="0"/>
              </a:spcAft>
              <a:buClr>
                <a:srgbClr val="000000"/>
              </a:buClr>
              <a:buSzPts val="1800"/>
              <a:buNone/>
              <a:defRPr/>
            </a:lvl3pPr>
            <a:lvl4pPr lvl="3" rtl="0" algn="l">
              <a:lnSpc>
                <a:spcPct val="80000"/>
              </a:lnSpc>
              <a:spcBef>
                <a:spcPts val="0"/>
              </a:spcBef>
              <a:spcAft>
                <a:spcPts val="0"/>
              </a:spcAft>
              <a:buClr>
                <a:srgbClr val="000000"/>
              </a:buClr>
              <a:buSzPts val="1800"/>
              <a:buNone/>
              <a:defRPr/>
            </a:lvl4pPr>
            <a:lvl5pPr lvl="4" rtl="0" algn="l">
              <a:lnSpc>
                <a:spcPct val="80000"/>
              </a:lnSpc>
              <a:spcBef>
                <a:spcPts val="0"/>
              </a:spcBef>
              <a:spcAft>
                <a:spcPts val="0"/>
              </a:spcAft>
              <a:buClr>
                <a:srgbClr val="000000"/>
              </a:buClr>
              <a:buSzPts val="1800"/>
              <a:buNone/>
              <a:defRPr/>
            </a:lvl5pPr>
            <a:lvl6pPr lvl="5" rtl="0" algn="l">
              <a:lnSpc>
                <a:spcPct val="80000"/>
              </a:lnSpc>
              <a:spcBef>
                <a:spcPts val="0"/>
              </a:spcBef>
              <a:spcAft>
                <a:spcPts val="0"/>
              </a:spcAft>
              <a:buClr>
                <a:srgbClr val="000000"/>
              </a:buClr>
              <a:buSzPts val="1800"/>
              <a:buNone/>
              <a:defRPr/>
            </a:lvl6pPr>
            <a:lvl7pPr lvl="6" rtl="0" algn="l">
              <a:lnSpc>
                <a:spcPct val="80000"/>
              </a:lnSpc>
              <a:spcBef>
                <a:spcPts val="0"/>
              </a:spcBef>
              <a:spcAft>
                <a:spcPts val="0"/>
              </a:spcAft>
              <a:buClr>
                <a:srgbClr val="000000"/>
              </a:buClr>
              <a:buSzPts val="1800"/>
              <a:buNone/>
              <a:defRPr/>
            </a:lvl7pPr>
            <a:lvl8pPr lvl="7" rtl="0" algn="l">
              <a:lnSpc>
                <a:spcPct val="80000"/>
              </a:lnSpc>
              <a:spcBef>
                <a:spcPts val="0"/>
              </a:spcBef>
              <a:spcAft>
                <a:spcPts val="0"/>
              </a:spcAft>
              <a:buClr>
                <a:srgbClr val="000000"/>
              </a:buClr>
              <a:buSzPts val="1800"/>
              <a:buNone/>
              <a:defRPr/>
            </a:lvl8pPr>
            <a:lvl9pPr lvl="8" rtl="0" algn="l">
              <a:lnSpc>
                <a:spcPct val="80000"/>
              </a:lnSpc>
              <a:spcBef>
                <a:spcPts val="0"/>
              </a:spcBef>
              <a:spcAft>
                <a:spcPts val="0"/>
              </a:spcAft>
              <a:buClr>
                <a:srgbClr val="000000"/>
              </a:buClr>
              <a:buSzPts val="1800"/>
              <a:buNone/>
              <a:defRPr/>
            </a:lvl9pPr>
          </a:lstStyle>
          <a:p/>
        </p:txBody>
      </p:sp>
      <p:sp>
        <p:nvSpPr>
          <p:cNvPr id="23" name="Google Shape;23;p4"/>
          <p:cNvSpPr txBox="1"/>
          <p:nvPr>
            <p:ph idx="1" type="body"/>
          </p:nvPr>
        </p:nvSpPr>
        <p:spPr>
          <a:xfrm>
            <a:off x="1206500" y="7060576"/>
            <a:ext cx="9779100" cy="5385300"/>
          </a:xfrm>
          <a:prstGeom prst="rect">
            <a:avLst/>
          </a:prstGeom>
          <a:noFill/>
          <a:ln>
            <a:noFill/>
          </a:ln>
        </p:spPr>
        <p:txBody>
          <a:bodyPr anchorCtr="0" anchor="t" bIns="50800" lIns="50800" spcFirstLastPara="1" rIns="50800" wrap="square" tIns="50800">
            <a:normAutofit/>
          </a:bodyPr>
          <a:lstStyle>
            <a:lvl1pPr indent="-228600" lvl="0" marL="457200" rtl="0" algn="l">
              <a:lnSpc>
                <a:spcPct val="100000"/>
              </a:lnSpc>
              <a:spcBef>
                <a:spcPts val="0"/>
              </a:spcBef>
              <a:spcAft>
                <a:spcPts val="0"/>
              </a:spcAft>
              <a:buClr>
                <a:srgbClr val="000000"/>
              </a:buClr>
              <a:buSzPts val="5500"/>
              <a:buFont typeface="Helvetica Neue"/>
              <a:buNone/>
              <a:defRPr b="1" sz="5500"/>
            </a:lvl1pPr>
            <a:lvl2pPr indent="-228600" lvl="1" marL="914400" rtl="0" algn="l">
              <a:lnSpc>
                <a:spcPct val="100000"/>
              </a:lnSpc>
              <a:spcBef>
                <a:spcPts val="0"/>
              </a:spcBef>
              <a:spcAft>
                <a:spcPts val="0"/>
              </a:spcAft>
              <a:buClr>
                <a:srgbClr val="000000"/>
              </a:buClr>
              <a:buSzPts val="5500"/>
              <a:buFont typeface="Helvetica Neue"/>
              <a:buNone/>
              <a:defRPr b="1" sz="5500"/>
            </a:lvl2pPr>
            <a:lvl3pPr indent="-228600" lvl="2" marL="1371600" rtl="0" algn="l">
              <a:lnSpc>
                <a:spcPct val="100000"/>
              </a:lnSpc>
              <a:spcBef>
                <a:spcPts val="0"/>
              </a:spcBef>
              <a:spcAft>
                <a:spcPts val="0"/>
              </a:spcAft>
              <a:buClr>
                <a:srgbClr val="000000"/>
              </a:buClr>
              <a:buSzPts val="5500"/>
              <a:buFont typeface="Helvetica Neue"/>
              <a:buNone/>
              <a:defRPr b="1" sz="5500"/>
            </a:lvl3pPr>
            <a:lvl4pPr indent="-228600" lvl="3" marL="1828800" rtl="0" algn="l">
              <a:lnSpc>
                <a:spcPct val="100000"/>
              </a:lnSpc>
              <a:spcBef>
                <a:spcPts val="0"/>
              </a:spcBef>
              <a:spcAft>
                <a:spcPts val="0"/>
              </a:spcAft>
              <a:buClr>
                <a:srgbClr val="000000"/>
              </a:buClr>
              <a:buSzPts val="5500"/>
              <a:buFont typeface="Helvetica Neue"/>
              <a:buNone/>
              <a:defRPr b="1" sz="5500"/>
            </a:lvl4pPr>
            <a:lvl5pPr indent="-228600" lvl="4" marL="2286000" rtl="0" algn="l">
              <a:lnSpc>
                <a:spcPct val="100000"/>
              </a:lnSpc>
              <a:spcBef>
                <a:spcPts val="0"/>
              </a:spcBef>
              <a:spcAft>
                <a:spcPts val="0"/>
              </a:spcAft>
              <a:buClr>
                <a:srgbClr val="000000"/>
              </a:buClr>
              <a:buSzPts val="5500"/>
              <a:buFont typeface="Helvetica Neue"/>
              <a:buNone/>
              <a:defRPr b="1" sz="5500"/>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24" name="Google Shape;24;p4"/>
          <p:cNvSpPr txBox="1"/>
          <p:nvPr>
            <p:ph idx="12" type="sldNum"/>
          </p:nvPr>
        </p:nvSpPr>
        <p:spPr>
          <a:xfrm>
            <a:off x="12001499" y="13085233"/>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puces">
  <p:cSld name="Titre et puces">
    <p:spTree>
      <p:nvGrpSpPr>
        <p:cNvPr id="25" name="Shape 25"/>
        <p:cNvGrpSpPr/>
        <p:nvPr/>
      </p:nvGrpSpPr>
      <p:grpSpPr>
        <a:xfrm>
          <a:off x="0" y="0"/>
          <a:ext cx="0" cy="0"/>
          <a:chOff x="0" y="0"/>
          <a:chExt cx="0" cy="0"/>
        </a:xfrm>
      </p:grpSpPr>
      <p:sp>
        <p:nvSpPr>
          <p:cNvPr id="26" name="Google Shape;26;p5"/>
          <p:cNvSpPr txBox="1"/>
          <p:nvPr>
            <p:ph type="title"/>
          </p:nvPr>
        </p:nvSpPr>
        <p:spPr>
          <a:xfrm>
            <a:off x="1206500" y="1079500"/>
            <a:ext cx="21971100" cy="1433100"/>
          </a:xfrm>
          <a:prstGeom prst="rect">
            <a:avLst/>
          </a:prstGeom>
          <a:noFill/>
          <a:ln>
            <a:noFill/>
          </a:ln>
        </p:spPr>
        <p:txBody>
          <a:bodyPr anchorCtr="0" anchor="t" bIns="50800" lIns="50800" spcFirstLastPara="1" rIns="50800" wrap="square" tIns="50800">
            <a:normAutofit/>
          </a:bodyPr>
          <a:lstStyle>
            <a:lvl1pPr lvl="0" rtl="0" algn="l">
              <a:lnSpc>
                <a:spcPct val="80000"/>
              </a:lnSpc>
              <a:spcBef>
                <a:spcPts val="0"/>
              </a:spcBef>
              <a:spcAft>
                <a:spcPts val="0"/>
              </a:spcAft>
              <a:buClr>
                <a:srgbClr val="000000"/>
              </a:buClr>
              <a:buSzPts val="1800"/>
              <a:buNone/>
              <a:defRPr/>
            </a:lvl1pPr>
            <a:lvl2pPr lvl="1" rtl="0" algn="l">
              <a:lnSpc>
                <a:spcPct val="80000"/>
              </a:lnSpc>
              <a:spcBef>
                <a:spcPts val="0"/>
              </a:spcBef>
              <a:spcAft>
                <a:spcPts val="0"/>
              </a:spcAft>
              <a:buClr>
                <a:srgbClr val="000000"/>
              </a:buClr>
              <a:buSzPts val="1800"/>
              <a:buNone/>
              <a:defRPr/>
            </a:lvl2pPr>
            <a:lvl3pPr lvl="2" rtl="0" algn="l">
              <a:lnSpc>
                <a:spcPct val="80000"/>
              </a:lnSpc>
              <a:spcBef>
                <a:spcPts val="0"/>
              </a:spcBef>
              <a:spcAft>
                <a:spcPts val="0"/>
              </a:spcAft>
              <a:buClr>
                <a:srgbClr val="000000"/>
              </a:buClr>
              <a:buSzPts val="1800"/>
              <a:buNone/>
              <a:defRPr/>
            </a:lvl3pPr>
            <a:lvl4pPr lvl="3" rtl="0" algn="l">
              <a:lnSpc>
                <a:spcPct val="80000"/>
              </a:lnSpc>
              <a:spcBef>
                <a:spcPts val="0"/>
              </a:spcBef>
              <a:spcAft>
                <a:spcPts val="0"/>
              </a:spcAft>
              <a:buClr>
                <a:srgbClr val="000000"/>
              </a:buClr>
              <a:buSzPts val="1800"/>
              <a:buNone/>
              <a:defRPr/>
            </a:lvl4pPr>
            <a:lvl5pPr lvl="4" rtl="0" algn="l">
              <a:lnSpc>
                <a:spcPct val="80000"/>
              </a:lnSpc>
              <a:spcBef>
                <a:spcPts val="0"/>
              </a:spcBef>
              <a:spcAft>
                <a:spcPts val="0"/>
              </a:spcAft>
              <a:buClr>
                <a:srgbClr val="000000"/>
              </a:buClr>
              <a:buSzPts val="1800"/>
              <a:buNone/>
              <a:defRPr/>
            </a:lvl5pPr>
            <a:lvl6pPr lvl="5" rtl="0" algn="l">
              <a:lnSpc>
                <a:spcPct val="80000"/>
              </a:lnSpc>
              <a:spcBef>
                <a:spcPts val="0"/>
              </a:spcBef>
              <a:spcAft>
                <a:spcPts val="0"/>
              </a:spcAft>
              <a:buClr>
                <a:srgbClr val="000000"/>
              </a:buClr>
              <a:buSzPts val="1800"/>
              <a:buNone/>
              <a:defRPr/>
            </a:lvl6pPr>
            <a:lvl7pPr lvl="6" rtl="0" algn="l">
              <a:lnSpc>
                <a:spcPct val="80000"/>
              </a:lnSpc>
              <a:spcBef>
                <a:spcPts val="0"/>
              </a:spcBef>
              <a:spcAft>
                <a:spcPts val="0"/>
              </a:spcAft>
              <a:buClr>
                <a:srgbClr val="000000"/>
              </a:buClr>
              <a:buSzPts val="1800"/>
              <a:buNone/>
              <a:defRPr/>
            </a:lvl7pPr>
            <a:lvl8pPr lvl="7" rtl="0" algn="l">
              <a:lnSpc>
                <a:spcPct val="80000"/>
              </a:lnSpc>
              <a:spcBef>
                <a:spcPts val="0"/>
              </a:spcBef>
              <a:spcAft>
                <a:spcPts val="0"/>
              </a:spcAft>
              <a:buClr>
                <a:srgbClr val="000000"/>
              </a:buClr>
              <a:buSzPts val="1800"/>
              <a:buNone/>
              <a:defRPr/>
            </a:lvl8pPr>
            <a:lvl9pPr lvl="8" rtl="0" algn="l">
              <a:lnSpc>
                <a:spcPct val="80000"/>
              </a:lnSpc>
              <a:spcBef>
                <a:spcPts val="0"/>
              </a:spcBef>
              <a:spcAft>
                <a:spcPts val="0"/>
              </a:spcAft>
              <a:buClr>
                <a:srgbClr val="000000"/>
              </a:buClr>
              <a:buSzPts val="1800"/>
              <a:buNone/>
              <a:defRPr/>
            </a:lvl9pPr>
          </a:lstStyle>
          <a:p/>
        </p:txBody>
      </p:sp>
      <p:sp>
        <p:nvSpPr>
          <p:cNvPr id="27" name="Google Shape;27;p5"/>
          <p:cNvSpPr txBox="1"/>
          <p:nvPr>
            <p:ph idx="1" type="body"/>
          </p:nvPr>
        </p:nvSpPr>
        <p:spPr>
          <a:xfrm>
            <a:off x="1206500" y="2372962"/>
            <a:ext cx="21971100" cy="934800"/>
          </a:xfrm>
          <a:prstGeom prst="rect">
            <a:avLst/>
          </a:prstGeom>
          <a:noFill/>
          <a:ln>
            <a:noFill/>
          </a:ln>
        </p:spPr>
        <p:txBody>
          <a:bodyPr anchorCtr="0" anchor="t" bIns="45700" lIns="45700" spcFirstLastPara="1" rIns="45700" wrap="square" tIns="45700">
            <a:normAutofit/>
          </a:bodyPr>
          <a:lstStyle>
            <a:lvl1pPr indent="-228600" lvl="0" marL="457200" rtl="0" algn="l">
              <a:lnSpc>
                <a:spcPct val="100000"/>
              </a:lnSpc>
              <a:spcBef>
                <a:spcPts val="0"/>
              </a:spcBef>
              <a:spcAft>
                <a:spcPts val="0"/>
              </a:spcAft>
              <a:buClr>
                <a:srgbClr val="000000"/>
              </a:buClr>
              <a:buSzPts val="5500"/>
              <a:buFont typeface="Helvetica Neue"/>
              <a:buNone/>
              <a:defRPr b="1" sz="5500"/>
            </a:lvl1pPr>
            <a:lvl2pPr indent="-369189" lvl="1" marL="914400" rtl="0" algn="l">
              <a:lnSpc>
                <a:spcPct val="90000"/>
              </a:lnSpc>
              <a:spcBef>
                <a:spcPts val="4500"/>
              </a:spcBef>
              <a:spcAft>
                <a:spcPts val="0"/>
              </a:spcAft>
              <a:buClr>
                <a:srgbClr val="000000"/>
              </a:buClr>
              <a:buSzPts val="2214"/>
              <a:buChar char="•"/>
              <a:defRPr/>
            </a:lvl2pPr>
            <a:lvl3pPr indent="-369189" lvl="2" marL="1371600" rtl="0" algn="l">
              <a:lnSpc>
                <a:spcPct val="90000"/>
              </a:lnSpc>
              <a:spcBef>
                <a:spcPts val="4500"/>
              </a:spcBef>
              <a:spcAft>
                <a:spcPts val="0"/>
              </a:spcAft>
              <a:buClr>
                <a:srgbClr val="000000"/>
              </a:buClr>
              <a:buSzPts val="2214"/>
              <a:buChar char="•"/>
              <a:defRPr/>
            </a:lvl3pPr>
            <a:lvl4pPr indent="-369189" lvl="3" marL="1828800" rtl="0" algn="l">
              <a:lnSpc>
                <a:spcPct val="90000"/>
              </a:lnSpc>
              <a:spcBef>
                <a:spcPts val="4500"/>
              </a:spcBef>
              <a:spcAft>
                <a:spcPts val="0"/>
              </a:spcAft>
              <a:buClr>
                <a:srgbClr val="000000"/>
              </a:buClr>
              <a:buSzPts val="2214"/>
              <a:buChar char="•"/>
              <a:defRPr/>
            </a:lvl4pPr>
            <a:lvl5pPr indent="-369189" lvl="4" marL="2286000" rtl="0" algn="l">
              <a:lnSpc>
                <a:spcPct val="90000"/>
              </a:lnSpc>
              <a:spcBef>
                <a:spcPts val="4500"/>
              </a:spcBef>
              <a:spcAft>
                <a:spcPts val="0"/>
              </a:spcAft>
              <a:buClr>
                <a:srgbClr val="000000"/>
              </a:buClr>
              <a:buSzPts val="2214"/>
              <a:buChar char="•"/>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28" name="Google Shape;28;p5"/>
          <p:cNvSpPr txBox="1"/>
          <p:nvPr>
            <p:ph idx="2" type="body"/>
          </p:nvPr>
        </p:nvSpPr>
        <p:spPr>
          <a:xfrm>
            <a:off x="1206500" y="4248504"/>
            <a:ext cx="21971100" cy="8256000"/>
          </a:xfrm>
          <a:prstGeom prst="rect">
            <a:avLst/>
          </a:prstGeom>
          <a:noFill/>
          <a:ln>
            <a:noFill/>
          </a:ln>
        </p:spPr>
        <p:txBody>
          <a:bodyPr anchorCtr="0" anchor="t" bIns="50800" lIns="50800" spcFirstLastPara="1" rIns="50800" wrap="square" tIns="50800">
            <a:normAutofit/>
          </a:bodyPr>
          <a:lstStyle>
            <a:lvl1pPr indent="-369189" lvl="0" marL="457200" rtl="0" algn="l">
              <a:lnSpc>
                <a:spcPct val="90000"/>
              </a:lnSpc>
              <a:spcBef>
                <a:spcPts val="4500"/>
              </a:spcBef>
              <a:spcAft>
                <a:spcPts val="0"/>
              </a:spcAft>
              <a:buClr>
                <a:srgbClr val="000000"/>
              </a:buClr>
              <a:buSzPts val="2214"/>
              <a:buChar char="•"/>
              <a:defRPr/>
            </a:lvl1pPr>
            <a:lvl2pPr indent="-369189" lvl="1" marL="914400" rtl="0" algn="l">
              <a:lnSpc>
                <a:spcPct val="90000"/>
              </a:lnSpc>
              <a:spcBef>
                <a:spcPts val="4500"/>
              </a:spcBef>
              <a:spcAft>
                <a:spcPts val="0"/>
              </a:spcAft>
              <a:buClr>
                <a:srgbClr val="000000"/>
              </a:buClr>
              <a:buSzPts val="2214"/>
              <a:buChar char="•"/>
              <a:defRPr/>
            </a:lvl2pPr>
            <a:lvl3pPr indent="-369189" lvl="2" marL="1371600" rtl="0" algn="l">
              <a:lnSpc>
                <a:spcPct val="90000"/>
              </a:lnSpc>
              <a:spcBef>
                <a:spcPts val="4500"/>
              </a:spcBef>
              <a:spcAft>
                <a:spcPts val="0"/>
              </a:spcAft>
              <a:buClr>
                <a:srgbClr val="000000"/>
              </a:buClr>
              <a:buSzPts val="2214"/>
              <a:buChar char="•"/>
              <a:defRPr/>
            </a:lvl3pPr>
            <a:lvl4pPr indent="-369189" lvl="3" marL="1828800" rtl="0" algn="l">
              <a:lnSpc>
                <a:spcPct val="90000"/>
              </a:lnSpc>
              <a:spcBef>
                <a:spcPts val="4500"/>
              </a:spcBef>
              <a:spcAft>
                <a:spcPts val="0"/>
              </a:spcAft>
              <a:buClr>
                <a:srgbClr val="000000"/>
              </a:buClr>
              <a:buSzPts val="2214"/>
              <a:buChar char="•"/>
              <a:defRPr/>
            </a:lvl4pPr>
            <a:lvl5pPr indent="-369189" lvl="4" marL="2286000" rtl="0" algn="l">
              <a:lnSpc>
                <a:spcPct val="90000"/>
              </a:lnSpc>
              <a:spcBef>
                <a:spcPts val="4500"/>
              </a:spcBef>
              <a:spcAft>
                <a:spcPts val="0"/>
              </a:spcAft>
              <a:buClr>
                <a:srgbClr val="000000"/>
              </a:buClr>
              <a:buSzPts val="2214"/>
              <a:buChar char="•"/>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29" name="Google Shape;29;p5"/>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uces">
  <p:cSld name="Puces">
    <p:spTree>
      <p:nvGrpSpPr>
        <p:cNvPr id="30" name="Shape 30"/>
        <p:cNvGrpSpPr/>
        <p:nvPr/>
      </p:nvGrpSpPr>
      <p:grpSpPr>
        <a:xfrm>
          <a:off x="0" y="0"/>
          <a:ext cx="0" cy="0"/>
          <a:chOff x="0" y="0"/>
          <a:chExt cx="0" cy="0"/>
        </a:xfrm>
      </p:grpSpPr>
      <p:sp>
        <p:nvSpPr>
          <p:cNvPr id="31" name="Google Shape;31;p6"/>
          <p:cNvSpPr txBox="1"/>
          <p:nvPr>
            <p:ph idx="1" type="body"/>
          </p:nvPr>
        </p:nvSpPr>
        <p:spPr>
          <a:xfrm>
            <a:off x="1206500" y="4248504"/>
            <a:ext cx="21971100" cy="8256000"/>
          </a:xfrm>
          <a:prstGeom prst="rect">
            <a:avLst/>
          </a:prstGeom>
          <a:noFill/>
          <a:ln>
            <a:noFill/>
          </a:ln>
        </p:spPr>
        <p:txBody>
          <a:bodyPr anchorCtr="0" anchor="t" bIns="50800" lIns="50800" spcFirstLastPara="1" rIns="50800" wrap="square" tIns="50800">
            <a:normAutofit/>
          </a:bodyPr>
          <a:lstStyle>
            <a:lvl1pPr indent="-369189" lvl="0" marL="457200" rtl="0" algn="l">
              <a:lnSpc>
                <a:spcPct val="90000"/>
              </a:lnSpc>
              <a:spcBef>
                <a:spcPts val="4500"/>
              </a:spcBef>
              <a:spcAft>
                <a:spcPts val="0"/>
              </a:spcAft>
              <a:buClr>
                <a:srgbClr val="000000"/>
              </a:buClr>
              <a:buSzPts val="2214"/>
              <a:buChar char="•"/>
              <a:defRPr/>
            </a:lvl1pPr>
            <a:lvl2pPr indent="-369189" lvl="1" marL="914400" rtl="0" algn="l">
              <a:lnSpc>
                <a:spcPct val="90000"/>
              </a:lnSpc>
              <a:spcBef>
                <a:spcPts val="4500"/>
              </a:spcBef>
              <a:spcAft>
                <a:spcPts val="0"/>
              </a:spcAft>
              <a:buClr>
                <a:srgbClr val="000000"/>
              </a:buClr>
              <a:buSzPts val="2214"/>
              <a:buChar char="•"/>
              <a:defRPr/>
            </a:lvl2pPr>
            <a:lvl3pPr indent="-369189" lvl="2" marL="1371600" rtl="0" algn="l">
              <a:lnSpc>
                <a:spcPct val="90000"/>
              </a:lnSpc>
              <a:spcBef>
                <a:spcPts val="4500"/>
              </a:spcBef>
              <a:spcAft>
                <a:spcPts val="0"/>
              </a:spcAft>
              <a:buClr>
                <a:srgbClr val="000000"/>
              </a:buClr>
              <a:buSzPts val="2214"/>
              <a:buChar char="•"/>
              <a:defRPr/>
            </a:lvl3pPr>
            <a:lvl4pPr indent="-369189" lvl="3" marL="1828800" rtl="0" algn="l">
              <a:lnSpc>
                <a:spcPct val="90000"/>
              </a:lnSpc>
              <a:spcBef>
                <a:spcPts val="4500"/>
              </a:spcBef>
              <a:spcAft>
                <a:spcPts val="0"/>
              </a:spcAft>
              <a:buClr>
                <a:srgbClr val="000000"/>
              </a:buClr>
              <a:buSzPts val="2214"/>
              <a:buChar char="•"/>
              <a:defRPr/>
            </a:lvl4pPr>
            <a:lvl5pPr indent="-369189" lvl="4" marL="2286000" rtl="0" algn="l">
              <a:lnSpc>
                <a:spcPct val="90000"/>
              </a:lnSpc>
              <a:spcBef>
                <a:spcPts val="4500"/>
              </a:spcBef>
              <a:spcAft>
                <a:spcPts val="0"/>
              </a:spcAft>
              <a:buClr>
                <a:srgbClr val="000000"/>
              </a:buClr>
              <a:buSzPts val="2214"/>
              <a:buChar char="•"/>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32" name="Google Shape;32;p6"/>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puces et photo">
  <p:cSld name="Titre, puces et photo">
    <p:spTree>
      <p:nvGrpSpPr>
        <p:cNvPr id="33" name="Shape 33"/>
        <p:cNvGrpSpPr/>
        <p:nvPr/>
      </p:nvGrpSpPr>
      <p:grpSpPr>
        <a:xfrm>
          <a:off x="0" y="0"/>
          <a:ext cx="0" cy="0"/>
          <a:chOff x="0" y="0"/>
          <a:chExt cx="0" cy="0"/>
        </a:xfrm>
      </p:grpSpPr>
      <p:sp>
        <p:nvSpPr>
          <p:cNvPr id="34" name="Google Shape;34;p7"/>
          <p:cNvSpPr txBox="1"/>
          <p:nvPr>
            <p:ph idx="1" type="body"/>
          </p:nvPr>
        </p:nvSpPr>
        <p:spPr>
          <a:xfrm>
            <a:off x="1206500" y="2372962"/>
            <a:ext cx="9779100" cy="934800"/>
          </a:xfrm>
          <a:prstGeom prst="rect">
            <a:avLst/>
          </a:prstGeom>
          <a:noFill/>
          <a:ln>
            <a:noFill/>
          </a:ln>
        </p:spPr>
        <p:txBody>
          <a:bodyPr anchorCtr="0" anchor="t" bIns="45700" lIns="45700" spcFirstLastPara="1" rIns="45700" wrap="square" tIns="45700">
            <a:normAutofit/>
          </a:bodyPr>
          <a:lstStyle>
            <a:lvl1pPr indent="-228600" lvl="0" marL="457200" rtl="0" algn="l">
              <a:lnSpc>
                <a:spcPct val="100000"/>
              </a:lnSpc>
              <a:spcBef>
                <a:spcPts val="0"/>
              </a:spcBef>
              <a:spcAft>
                <a:spcPts val="0"/>
              </a:spcAft>
              <a:buClr>
                <a:srgbClr val="000000"/>
              </a:buClr>
              <a:buSzPts val="5500"/>
              <a:buFont typeface="Helvetica Neue"/>
              <a:buNone/>
              <a:defRPr b="1" sz="5500"/>
            </a:lvl1pPr>
            <a:lvl2pPr indent="-369189" lvl="1" marL="914400" rtl="0" algn="l">
              <a:lnSpc>
                <a:spcPct val="90000"/>
              </a:lnSpc>
              <a:spcBef>
                <a:spcPts val="4500"/>
              </a:spcBef>
              <a:spcAft>
                <a:spcPts val="0"/>
              </a:spcAft>
              <a:buClr>
                <a:srgbClr val="000000"/>
              </a:buClr>
              <a:buSzPts val="2214"/>
              <a:buChar char="•"/>
              <a:defRPr/>
            </a:lvl2pPr>
            <a:lvl3pPr indent="-369189" lvl="2" marL="1371600" rtl="0" algn="l">
              <a:lnSpc>
                <a:spcPct val="90000"/>
              </a:lnSpc>
              <a:spcBef>
                <a:spcPts val="4500"/>
              </a:spcBef>
              <a:spcAft>
                <a:spcPts val="0"/>
              </a:spcAft>
              <a:buClr>
                <a:srgbClr val="000000"/>
              </a:buClr>
              <a:buSzPts val="2214"/>
              <a:buChar char="•"/>
              <a:defRPr/>
            </a:lvl3pPr>
            <a:lvl4pPr indent="-369189" lvl="3" marL="1828800" rtl="0" algn="l">
              <a:lnSpc>
                <a:spcPct val="90000"/>
              </a:lnSpc>
              <a:spcBef>
                <a:spcPts val="4500"/>
              </a:spcBef>
              <a:spcAft>
                <a:spcPts val="0"/>
              </a:spcAft>
              <a:buClr>
                <a:srgbClr val="000000"/>
              </a:buClr>
              <a:buSzPts val="2214"/>
              <a:buChar char="•"/>
              <a:defRPr/>
            </a:lvl4pPr>
            <a:lvl5pPr indent="-369189" lvl="4" marL="2286000" rtl="0" algn="l">
              <a:lnSpc>
                <a:spcPct val="90000"/>
              </a:lnSpc>
              <a:spcBef>
                <a:spcPts val="4500"/>
              </a:spcBef>
              <a:spcAft>
                <a:spcPts val="0"/>
              </a:spcAft>
              <a:buClr>
                <a:srgbClr val="000000"/>
              </a:buClr>
              <a:buSzPts val="2214"/>
              <a:buChar char="•"/>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35" name="Google Shape;35;p7"/>
          <p:cNvSpPr txBox="1"/>
          <p:nvPr>
            <p:ph idx="2" type="body"/>
          </p:nvPr>
        </p:nvSpPr>
        <p:spPr>
          <a:xfrm>
            <a:off x="1206500" y="4248504"/>
            <a:ext cx="9779100" cy="8256600"/>
          </a:xfrm>
          <a:prstGeom prst="rect">
            <a:avLst/>
          </a:prstGeom>
          <a:noFill/>
          <a:ln>
            <a:noFill/>
          </a:ln>
        </p:spPr>
        <p:txBody>
          <a:bodyPr anchorCtr="0" anchor="t" bIns="50800" lIns="50800" spcFirstLastPara="1" rIns="50800" wrap="square" tIns="50800">
            <a:normAutofit/>
          </a:bodyPr>
          <a:lstStyle>
            <a:lvl1pPr indent="-369189" lvl="0" marL="457200" rtl="0" algn="l">
              <a:lnSpc>
                <a:spcPct val="90000"/>
              </a:lnSpc>
              <a:spcBef>
                <a:spcPts val="4500"/>
              </a:spcBef>
              <a:spcAft>
                <a:spcPts val="0"/>
              </a:spcAft>
              <a:buClr>
                <a:srgbClr val="000000"/>
              </a:buClr>
              <a:buSzPts val="2214"/>
              <a:buChar char="•"/>
              <a:defRPr/>
            </a:lvl1pPr>
            <a:lvl2pPr indent="-369189" lvl="1" marL="914400" rtl="0" algn="l">
              <a:lnSpc>
                <a:spcPct val="90000"/>
              </a:lnSpc>
              <a:spcBef>
                <a:spcPts val="4500"/>
              </a:spcBef>
              <a:spcAft>
                <a:spcPts val="0"/>
              </a:spcAft>
              <a:buClr>
                <a:srgbClr val="000000"/>
              </a:buClr>
              <a:buSzPts val="2214"/>
              <a:buChar char="•"/>
              <a:defRPr/>
            </a:lvl2pPr>
            <a:lvl3pPr indent="-369189" lvl="2" marL="1371600" rtl="0" algn="l">
              <a:lnSpc>
                <a:spcPct val="90000"/>
              </a:lnSpc>
              <a:spcBef>
                <a:spcPts val="4500"/>
              </a:spcBef>
              <a:spcAft>
                <a:spcPts val="0"/>
              </a:spcAft>
              <a:buClr>
                <a:srgbClr val="000000"/>
              </a:buClr>
              <a:buSzPts val="2214"/>
              <a:buChar char="•"/>
              <a:defRPr/>
            </a:lvl3pPr>
            <a:lvl4pPr indent="-369189" lvl="3" marL="1828800" rtl="0" algn="l">
              <a:lnSpc>
                <a:spcPct val="90000"/>
              </a:lnSpc>
              <a:spcBef>
                <a:spcPts val="4500"/>
              </a:spcBef>
              <a:spcAft>
                <a:spcPts val="0"/>
              </a:spcAft>
              <a:buClr>
                <a:srgbClr val="000000"/>
              </a:buClr>
              <a:buSzPts val="2214"/>
              <a:buChar char="•"/>
              <a:defRPr/>
            </a:lvl4pPr>
            <a:lvl5pPr indent="-369189" lvl="4" marL="2286000" rtl="0" algn="l">
              <a:lnSpc>
                <a:spcPct val="90000"/>
              </a:lnSpc>
              <a:spcBef>
                <a:spcPts val="4500"/>
              </a:spcBef>
              <a:spcAft>
                <a:spcPts val="0"/>
              </a:spcAft>
              <a:buClr>
                <a:srgbClr val="000000"/>
              </a:buClr>
              <a:buSzPts val="2214"/>
              <a:buChar char="•"/>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36" name="Google Shape;36;p7"/>
          <p:cNvSpPr/>
          <p:nvPr>
            <p:ph idx="3" type="pic"/>
          </p:nvPr>
        </p:nvSpPr>
        <p:spPr>
          <a:xfrm>
            <a:off x="12192000" y="-407266"/>
            <a:ext cx="10917000" cy="14555700"/>
          </a:xfrm>
          <a:prstGeom prst="rect">
            <a:avLst/>
          </a:prstGeom>
          <a:noFill/>
          <a:ln>
            <a:noFill/>
          </a:ln>
        </p:spPr>
      </p:sp>
      <p:sp>
        <p:nvSpPr>
          <p:cNvPr id="37" name="Google Shape;37;p7"/>
          <p:cNvSpPr txBox="1"/>
          <p:nvPr>
            <p:ph type="title"/>
          </p:nvPr>
        </p:nvSpPr>
        <p:spPr>
          <a:xfrm>
            <a:off x="1206500" y="1079500"/>
            <a:ext cx="9779100" cy="1435200"/>
          </a:xfrm>
          <a:prstGeom prst="rect">
            <a:avLst/>
          </a:prstGeom>
          <a:noFill/>
          <a:ln>
            <a:noFill/>
          </a:ln>
        </p:spPr>
        <p:txBody>
          <a:bodyPr anchorCtr="0" anchor="t" bIns="50800" lIns="50800" spcFirstLastPara="1" rIns="50800" wrap="square" tIns="50800">
            <a:normAutofit/>
          </a:bodyPr>
          <a:lstStyle>
            <a:lvl1pPr lvl="0" rtl="0" algn="l">
              <a:lnSpc>
                <a:spcPct val="80000"/>
              </a:lnSpc>
              <a:spcBef>
                <a:spcPts val="0"/>
              </a:spcBef>
              <a:spcAft>
                <a:spcPts val="0"/>
              </a:spcAft>
              <a:buClr>
                <a:srgbClr val="000000"/>
              </a:buClr>
              <a:buSzPts val="1800"/>
              <a:buNone/>
              <a:defRPr/>
            </a:lvl1pPr>
            <a:lvl2pPr lvl="1" rtl="0" algn="l">
              <a:lnSpc>
                <a:spcPct val="80000"/>
              </a:lnSpc>
              <a:spcBef>
                <a:spcPts val="0"/>
              </a:spcBef>
              <a:spcAft>
                <a:spcPts val="0"/>
              </a:spcAft>
              <a:buClr>
                <a:srgbClr val="000000"/>
              </a:buClr>
              <a:buSzPts val="1800"/>
              <a:buNone/>
              <a:defRPr/>
            </a:lvl2pPr>
            <a:lvl3pPr lvl="2" rtl="0" algn="l">
              <a:lnSpc>
                <a:spcPct val="80000"/>
              </a:lnSpc>
              <a:spcBef>
                <a:spcPts val="0"/>
              </a:spcBef>
              <a:spcAft>
                <a:spcPts val="0"/>
              </a:spcAft>
              <a:buClr>
                <a:srgbClr val="000000"/>
              </a:buClr>
              <a:buSzPts val="1800"/>
              <a:buNone/>
              <a:defRPr/>
            </a:lvl3pPr>
            <a:lvl4pPr lvl="3" rtl="0" algn="l">
              <a:lnSpc>
                <a:spcPct val="80000"/>
              </a:lnSpc>
              <a:spcBef>
                <a:spcPts val="0"/>
              </a:spcBef>
              <a:spcAft>
                <a:spcPts val="0"/>
              </a:spcAft>
              <a:buClr>
                <a:srgbClr val="000000"/>
              </a:buClr>
              <a:buSzPts val="1800"/>
              <a:buNone/>
              <a:defRPr/>
            </a:lvl4pPr>
            <a:lvl5pPr lvl="4" rtl="0" algn="l">
              <a:lnSpc>
                <a:spcPct val="80000"/>
              </a:lnSpc>
              <a:spcBef>
                <a:spcPts val="0"/>
              </a:spcBef>
              <a:spcAft>
                <a:spcPts val="0"/>
              </a:spcAft>
              <a:buClr>
                <a:srgbClr val="000000"/>
              </a:buClr>
              <a:buSzPts val="1800"/>
              <a:buNone/>
              <a:defRPr/>
            </a:lvl5pPr>
            <a:lvl6pPr lvl="5" rtl="0" algn="l">
              <a:lnSpc>
                <a:spcPct val="80000"/>
              </a:lnSpc>
              <a:spcBef>
                <a:spcPts val="0"/>
              </a:spcBef>
              <a:spcAft>
                <a:spcPts val="0"/>
              </a:spcAft>
              <a:buClr>
                <a:srgbClr val="000000"/>
              </a:buClr>
              <a:buSzPts val="1800"/>
              <a:buNone/>
              <a:defRPr/>
            </a:lvl6pPr>
            <a:lvl7pPr lvl="6" rtl="0" algn="l">
              <a:lnSpc>
                <a:spcPct val="80000"/>
              </a:lnSpc>
              <a:spcBef>
                <a:spcPts val="0"/>
              </a:spcBef>
              <a:spcAft>
                <a:spcPts val="0"/>
              </a:spcAft>
              <a:buClr>
                <a:srgbClr val="000000"/>
              </a:buClr>
              <a:buSzPts val="1800"/>
              <a:buNone/>
              <a:defRPr/>
            </a:lvl7pPr>
            <a:lvl8pPr lvl="7" rtl="0" algn="l">
              <a:lnSpc>
                <a:spcPct val="80000"/>
              </a:lnSpc>
              <a:spcBef>
                <a:spcPts val="0"/>
              </a:spcBef>
              <a:spcAft>
                <a:spcPts val="0"/>
              </a:spcAft>
              <a:buClr>
                <a:srgbClr val="000000"/>
              </a:buClr>
              <a:buSzPts val="1800"/>
              <a:buNone/>
              <a:defRPr/>
            </a:lvl8pPr>
            <a:lvl9pPr lvl="8" rtl="0" algn="l">
              <a:lnSpc>
                <a:spcPct val="80000"/>
              </a:lnSpc>
              <a:spcBef>
                <a:spcPts val="0"/>
              </a:spcBef>
              <a:spcAft>
                <a:spcPts val="0"/>
              </a:spcAft>
              <a:buClr>
                <a:srgbClr val="000000"/>
              </a:buClr>
              <a:buSzPts val="1800"/>
              <a:buNone/>
              <a:defRPr/>
            </a:lvl9pPr>
          </a:lstStyle>
          <a:p/>
        </p:txBody>
      </p:sp>
      <p:sp>
        <p:nvSpPr>
          <p:cNvPr id="38" name="Google Shape;38;p7"/>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p:cSld name="Section">
    <p:spTree>
      <p:nvGrpSpPr>
        <p:cNvPr id="39" name="Shape 39"/>
        <p:cNvGrpSpPr/>
        <p:nvPr/>
      </p:nvGrpSpPr>
      <p:grpSpPr>
        <a:xfrm>
          <a:off x="0" y="0"/>
          <a:ext cx="0" cy="0"/>
          <a:chOff x="0" y="0"/>
          <a:chExt cx="0" cy="0"/>
        </a:xfrm>
      </p:grpSpPr>
      <p:sp>
        <p:nvSpPr>
          <p:cNvPr id="40" name="Google Shape;40;p8"/>
          <p:cNvSpPr txBox="1"/>
          <p:nvPr>
            <p:ph type="title"/>
          </p:nvPr>
        </p:nvSpPr>
        <p:spPr>
          <a:xfrm>
            <a:off x="1206496" y="4533900"/>
            <a:ext cx="21971100" cy="4648200"/>
          </a:xfrm>
          <a:prstGeom prst="rect">
            <a:avLst/>
          </a:prstGeom>
          <a:noFill/>
          <a:ln>
            <a:noFill/>
          </a:ln>
        </p:spPr>
        <p:txBody>
          <a:bodyPr anchorCtr="0" anchor="ctr" bIns="50800" lIns="50800" spcFirstLastPara="1" rIns="50800" wrap="square" tIns="50800">
            <a:normAutofit/>
          </a:bodyPr>
          <a:lstStyle>
            <a:lvl1pPr lvl="0" rtl="0" algn="l">
              <a:lnSpc>
                <a:spcPct val="80000"/>
              </a:lnSpc>
              <a:spcBef>
                <a:spcPts val="0"/>
              </a:spcBef>
              <a:spcAft>
                <a:spcPts val="0"/>
              </a:spcAft>
              <a:buClr>
                <a:srgbClr val="000000"/>
              </a:buClr>
              <a:buSzPts val="11600"/>
              <a:buFont typeface="Helvetica Neue"/>
              <a:buNone/>
              <a:defRPr b="0" sz="11600">
                <a:latin typeface="Helvetica Neue"/>
                <a:ea typeface="Helvetica Neue"/>
                <a:cs typeface="Helvetica Neue"/>
                <a:sym typeface="Helvetica Neue"/>
              </a:defRPr>
            </a:lvl1pPr>
            <a:lvl2pPr lvl="1" rtl="0" algn="l">
              <a:lnSpc>
                <a:spcPct val="80000"/>
              </a:lnSpc>
              <a:spcBef>
                <a:spcPts val="0"/>
              </a:spcBef>
              <a:spcAft>
                <a:spcPts val="0"/>
              </a:spcAft>
              <a:buClr>
                <a:srgbClr val="000000"/>
              </a:buClr>
              <a:buSzPts val="1800"/>
              <a:buNone/>
              <a:defRPr/>
            </a:lvl2pPr>
            <a:lvl3pPr lvl="2" rtl="0" algn="l">
              <a:lnSpc>
                <a:spcPct val="80000"/>
              </a:lnSpc>
              <a:spcBef>
                <a:spcPts val="0"/>
              </a:spcBef>
              <a:spcAft>
                <a:spcPts val="0"/>
              </a:spcAft>
              <a:buClr>
                <a:srgbClr val="000000"/>
              </a:buClr>
              <a:buSzPts val="1800"/>
              <a:buNone/>
              <a:defRPr/>
            </a:lvl3pPr>
            <a:lvl4pPr lvl="3" rtl="0" algn="l">
              <a:lnSpc>
                <a:spcPct val="80000"/>
              </a:lnSpc>
              <a:spcBef>
                <a:spcPts val="0"/>
              </a:spcBef>
              <a:spcAft>
                <a:spcPts val="0"/>
              </a:spcAft>
              <a:buClr>
                <a:srgbClr val="000000"/>
              </a:buClr>
              <a:buSzPts val="1800"/>
              <a:buNone/>
              <a:defRPr/>
            </a:lvl4pPr>
            <a:lvl5pPr lvl="4" rtl="0" algn="l">
              <a:lnSpc>
                <a:spcPct val="80000"/>
              </a:lnSpc>
              <a:spcBef>
                <a:spcPts val="0"/>
              </a:spcBef>
              <a:spcAft>
                <a:spcPts val="0"/>
              </a:spcAft>
              <a:buClr>
                <a:srgbClr val="000000"/>
              </a:buClr>
              <a:buSzPts val="1800"/>
              <a:buNone/>
              <a:defRPr/>
            </a:lvl5pPr>
            <a:lvl6pPr lvl="5" rtl="0" algn="l">
              <a:lnSpc>
                <a:spcPct val="80000"/>
              </a:lnSpc>
              <a:spcBef>
                <a:spcPts val="0"/>
              </a:spcBef>
              <a:spcAft>
                <a:spcPts val="0"/>
              </a:spcAft>
              <a:buClr>
                <a:srgbClr val="000000"/>
              </a:buClr>
              <a:buSzPts val="1800"/>
              <a:buNone/>
              <a:defRPr/>
            </a:lvl6pPr>
            <a:lvl7pPr lvl="6" rtl="0" algn="l">
              <a:lnSpc>
                <a:spcPct val="80000"/>
              </a:lnSpc>
              <a:spcBef>
                <a:spcPts val="0"/>
              </a:spcBef>
              <a:spcAft>
                <a:spcPts val="0"/>
              </a:spcAft>
              <a:buClr>
                <a:srgbClr val="000000"/>
              </a:buClr>
              <a:buSzPts val="1800"/>
              <a:buNone/>
              <a:defRPr/>
            </a:lvl7pPr>
            <a:lvl8pPr lvl="7" rtl="0" algn="l">
              <a:lnSpc>
                <a:spcPct val="80000"/>
              </a:lnSpc>
              <a:spcBef>
                <a:spcPts val="0"/>
              </a:spcBef>
              <a:spcAft>
                <a:spcPts val="0"/>
              </a:spcAft>
              <a:buClr>
                <a:srgbClr val="000000"/>
              </a:buClr>
              <a:buSzPts val="1800"/>
              <a:buNone/>
              <a:defRPr/>
            </a:lvl8pPr>
            <a:lvl9pPr lvl="8" rtl="0" algn="l">
              <a:lnSpc>
                <a:spcPct val="80000"/>
              </a:lnSpc>
              <a:spcBef>
                <a:spcPts val="0"/>
              </a:spcBef>
              <a:spcAft>
                <a:spcPts val="0"/>
              </a:spcAft>
              <a:buClr>
                <a:srgbClr val="000000"/>
              </a:buClr>
              <a:buSzPts val="1800"/>
              <a:buNone/>
              <a:defRPr/>
            </a:lvl9pPr>
          </a:lstStyle>
          <a:p/>
        </p:txBody>
      </p:sp>
      <p:sp>
        <p:nvSpPr>
          <p:cNvPr id="41" name="Google Shape;41;p8"/>
          <p:cNvSpPr txBox="1"/>
          <p:nvPr>
            <p:ph idx="12" type="sldNum"/>
          </p:nvPr>
        </p:nvSpPr>
        <p:spPr>
          <a:xfrm>
            <a:off x="12001499" y="13085233"/>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ement">
  <p:cSld name="Titre seulement">
    <p:spTree>
      <p:nvGrpSpPr>
        <p:cNvPr id="42" name="Shape 42"/>
        <p:cNvGrpSpPr/>
        <p:nvPr/>
      </p:nvGrpSpPr>
      <p:grpSpPr>
        <a:xfrm>
          <a:off x="0" y="0"/>
          <a:ext cx="0" cy="0"/>
          <a:chOff x="0" y="0"/>
          <a:chExt cx="0" cy="0"/>
        </a:xfrm>
      </p:grpSpPr>
      <p:sp>
        <p:nvSpPr>
          <p:cNvPr id="43" name="Google Shape;43;p9"/>
          <p:cNvSpPr txBox="1"/>
          <p:nvPr>
            <p:ph type="title"/>
          </p:nvPr>
        </p:nvSpPr>
        <p:spPr>
          <a:xfrm>
            <a:off x="1206500" y="1079500"/>
            <a:ext cx="21971100" cy="1434900"/>
          </a:xfrm>
          <a:prstGeom prst="rect">
            <a:avLst/>
          </a:prstGeom>
          <a:noFill/>
          <a:ln>
            <a:noFill/>
          </a:ln>
        </p:spPr>
        <p:txBody>
          <a:bodyPr anchorCtr="0" anchor="t" bIns="50800" lIns="50800" spcFirstLastPara="1" rIns="50800" wrap="square" tIns="50800">
            <a:normAutofit/>
          </a:bodyPr>
          <a:lstStyle>
            <a:lvl1pPr lvl="0" rtl="0" algn="l">
              <a:lnSpc>
                <a:spcPct val="80000"/>
              </a:lnSpc>
              <a:spcBef>
                <a:spcPts val="0"/>
              </a:spcBef>
              <a:spcAft>
                <a:spcPts val="0"/>
              </a:spcAft>
              <a:buClr>
                <a:srgbClr val="000000"/>
              </a:buClr>
              <a:buSzPts val="1800"/>
              <a:buNone/>
              <a:defRPr/>
            </a:lvl1pPr>
            <a:lvl2pPr lvl="1" rtl="0" algn="l">
              <a:lnSpc>
                <a:spcPct val="80000"/>
              </a:lnSpc>
              <a:spcBef>
                <a:spcPts val="0"/>
              </a:spcBef>
              <a:spcAft>
                <a:spcPts val="0"/>
              </a:spcAft>
              <a:buClr>
                <a:srgbClr val="000000"/>
              </a:buClr>
              <a:buSzPts val="1800"/>
              <a:buNone/>
              <a:defRPr/>
            </a:lvl2pPr>
            <a:lvl3pPr lvl="2" rtl="0" algn="l">
              <a:lnSpc>
                <a:spcPct val="80000"/>
              </a:lnSpc>
              <a:spcBef>
                <a:spcPts val="0"/>
              </a:spcBef>
              <a:spcAft>
                <a:spcPts val="0"/>
              </a:spcAft>
              <a:buClr>
                <a:srgbClr val="000000"/>
              </a:buClr>
              <a:buSzPts val="1800"/>
              <a:buNone/>
              <a:defRPr/>
            </a:lvl3pPr>
            <a:lvl4pPr lvl="3" rtl="0" algn="l">
              <a:lnSpc>
                <a:spcPct val="80000"/>
              </a:lnSpc>
              <a:spcBef>
                <a:spcPts val="0"/>
              </a:spcBef>
              <a:spcAft>
                <a:spcPts val="0"/>
              </a:spcAft>
              <a:buClr>
                <a:srgbClr val="000000"/>
              </a:buClr>
              <a:buSzPts val="1800"/>
              <a:buNone/>
              <a:defRPr/>
            </a:lvl4pPr>
            <a:lvl5pPr lvl="4" rtl="0" algn="l">
              <a:lnSpc>
                <a:spcPct val="80000"/>
              </a:lnSpc>
              <a:spcBef>
                <a:spcPts val="0"/>
              </a:spcBef>
              <a:spcAft>
                <a:spcPts val="0"/>
              </a:spcAft>
              <a:buClr>
                <a:srgbClr val="000000"/>
              </a:buClr>
              <a:buSzPts val="1800"/>
              <a:buNone/>
              <a:defRPr/>
            </a:lvl5pPr>
            <a:lvl6pPr lvl="5" rtl="0" algn="l">
              <a:lnSpc>
                <a:spcPct val="80000"/>
              </a:lnSpc>
              <a:spcBef>
                <a:spcPts val="0"/>
              </a:spcBef>
              <a:spcAft>
                <a:spcPts val="0"/>
              </a:spcAft>
              <a:buClr>
                <a:srgbClr val="000000"/>
              </a:buClr>
              <a:buSzPts val="1800"/>
              <a:buNone/>
              <a:defRPr/>
            </a:lvl6pPr>
            <a:lvl7pPr lvl="6" rtl="0" algn="l">
              <a:lnSpc>
                <a:spcPct val="80000"/>
              </a:lnSpc>
              <a:spcBef>
                <a:spcPts val="0"/>
              </a:spcBef>
              <a:spcAft>
                <a:spcPts val="0"/>
              </a:spcAft>
              <a:buClr>
                <a:srgbClr val="000000"/>
              </a:buClr>
              <a:buSzPts val="1800"/>
              <a:buNone/>
              <a:defRPr/>
            </a:lvl7pPr>
            <a:lvl8pPr lvl="7" rtl="0" algn="l">
              <a:lnSpc>
                <a:spcPct val="80000"/>
              </a:lnSpc>
              <a:spcBef>
                <a:spcPts val="0"/>
              </a:spcBef>
              <a:spcAft>
                <a:spcPts val="0"/>
              </a:spcAft>
              <a:buClr>
                <a:srgbClr val="000000"/>
              </a:buClr>
              <a:buSzPts val="1800"/>
              <a:buNone/>
              <a:defRPr/>
            </a:lvl8pPr>
            <a:lvl9pPr lvl="8" rtl="0" algn="l">
              <a:lnSpc>
                <a:spcPct val="80000"/>
              </a:lnSpc>
              <a:spcBef>
                <a:spcPts val="0"/>
              </a:spcBef>
              <a:spcAft>
                <a:spcPts val="0"/>
              </a:spcAft>
              <a:buClr>
                <a:srgbClr val="000000"/>
              </a:buClr>
              <a:buSzPts val="1800"/>
              <a:buNone/>
              <a:defRPr/>
            </a:lvl9pPr>
          </a:lstStyle>
          <a:p/>
        </p:txBody>
      </p:sp>
      <p:sp>
        <p:nvSpPr>
          <p:cNvPr id="44" name="Google Shape;44;p9"/>
          <p:cNvSpPr txBox="1"/>
          <p:nvPr>
            <p:ph idx="1" type="body"/>
          </p:nvPr>
        </p:nvSpPr>
        <p:spPr>
          <a:xfrm>
            <a:off x="1206500" y="2372962"/>
            <a:ext cx="21971100" cy="934800"/>
          </a:xfrm>
          <a:prstGeom prst="rect">
            <a:avLst/>
          </a:prstGeom>
          <a:noFill/>
          <a:ln>
            <a:noFill/>
          </a:ln>
        </p:spPr>
        <p:txBody>
          <a:bodyPr anchorCtr="0" anchor="t" bIns="45700" lIns="45700" spcFirstLastPara="1" rIns="45700" wrap="square" tIns="45700">
            <a:normAutofit/>
          </a:bodyPr>
          <a:lstStyle>
            <a:lvl1pPr indent="-228600" lvl="0" marL="457200" rtl="0" algn="l">
              <a:lnSpc>
                <a:spcPct val="100000"/>
              </a:lnSpc>
              <a:spcBef>
                <a:spcPts val="0"/>
              </a:spcBef>
              <a:spcAft>
                <a:spcPts val="0"/>
              </a:spcAft>
              <a:buClr>
                <a:srgbClr val="000000"/>
              </a:buClr>
              <a:buSzPts val="5500"/>
              <a:buFont typeface="Helvetica Neue"/>
              <a:buNone/>
              <a:defRPr b="1" sz="5500"/>
            </a:lvl1pPr>
            <a:lvl2pPr indent="-369189" lvl="1" marL="914400" rtl="0" algn="l">
              <a:lnSpc>
                <a:spcPct val="90000"/>
              </a:lnSpc>
              <a:spcBef>
                <a:spcPts val="4500"/>
              </a:spcBef>
              <a:spcAft>
                <a:spcPts val="0"/>
              </a:spcAft>
              <a:buClr>
                <a:srgbClr val="000000"/>
              </a:buClr>
              <a:buSzPts val="2214"/>
              <a:buChar char="•"/>
              <a:defRPr/>
            </a:lvl2pPr>
            <a:lvl3pPr indent="-369189" lvl="2" marL="1371600" rtl="0" algn="l">
              <a:lnSpc>
                <a:spcPct val="90000"/>
              </a:lnSpc>
              <a:spcBef>
                <a:spcPts val="4500"/>
              </a:spcBef>
              <a:spcAft>
                <a:spcPts val="0"/>
              </a:spcAft>
              <a:buClr>
                <a:srgbClr val="000000"/>
              </a:buClr>
              <a:buSzPts val="2214"/>
              <a:buChar char="•"/>
              <a:defRPr/>
            </a:lvl3pPr>
            <a:lvl4pPr indent="-369189" lvl="3" marL="1828800" rtl="0" algn="l">
              <a:lnSpc>
                <a:spcPct val="90000"/>
              </a:lnSpc>
              <a:spcBef>
                <a:spcPts val="4500"/>
              </a:spcBef>
              <a:spcAft>
                <a:spcPts val="0"/>
              </a:spcAft>
              <a:buClr>
                <a:srgbClr val="000000"/>
              </a:buClr>
              <a:buSzPts val="2214"/>
              <a:buChar char="•"/>
              <a:defRPr/>
            </a:lvl4pPr>
            <a:lvl5pPr indent="-369189" lvl="4" marL="2286000" rtl="0" algn="l">
              <a:lnSpc>
                <a:spcPct val="90000"/>
              </a:lnSpc>
              <a:spcBef>
                <a:spcPts val="4500"/>
              </a:spcBef>
              <a:spcAft>
                <a:spcPts val="0"/>
              </a:spcAft>
              <a:buClr>
                <a:srgbClr val="000000"/>
              </a:buClr>
              <a:buSzPts val="2214"/>
              <a:buChar char="•"/>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45" name="Google Shape;45;p9"/>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rdre du jour">
  <p:cSld name="Ordre du jour">
    <p:spTree>
      <p:nvGrpSpPr>
        <p:cNvPr id="46" name="Shape 46"/>
        <p:cNvGrpSpPr/>
        <p:nvPr/>
      </p:nvGrpSpPr>
      <p:grpSpPr>
        <a:xfrm>
          <a:off x="0" y="0"/>
          <a:ext cx="0" cy="0"/>
          <a:chOff x="0" y="0"/>
          <a:chExt cx="0" cy="0"/>
        </a:xfrm>
      </p:grpSpPr>
      <p:sp>
        <p:nvSpPr>
          <p:cNvPr id="47" name="Google Shape;47;p10"/>
          <p:cNvSpPr txBox="1"/>
          <p:nvPr>
            <p:ph type="title"/>
          </p:nvPr>
        </p:nvSpPr>
        <p:spPr>
          <a:xfrm>
            <a:off x="1206500" y="1079500"/>
            <a:ext cx="21971100" cy="1435200"/>
          </a:xfrm>
          <a:prstGeom prst="rect">
            <a:avLst/>
          </a:prstGeom>
          <a:noFill/>
          <a:ln>
            <a:noFill/>
          </a:ln>
        </p:spPr>
        <p:txBody>
          <a:bodyPr anchorCtr="0" anchor="t" bIns="50800" lIns="50800" spcFirstLastPara="1" rIns="50800" wrap="square" tIns="50800">
            <a:normAutofit/>
          </a:bodyPr>
          <a:lstStyle>
            <a:lvl1pPr lvl="0" rtl="0" algn="l">
              <a:lnSpc>
                <a:spcPct val="80000"/>
              </a:lnSpc>
              <a:spcBef>
                <a:spcPts val="0"/>
              </a:spcBef>
              <a:spcAft>
                <a:spcPts val="0"/>
              </a:spcAft>
              <a:buClr>
                <a:srgbClr val="000000"/>
              </a:buClr>
              <a:buSzPts val="1800"/>
              <a:buNone/>
              <a:defRPr/>
            </a:lvl1pPr>
            <a:lvl2pPr lvl="1" rtl="0" algn="l">
              <a:lnSpc>
                <a:spcPct val="80000"/>
              </a:lnSpc>
              <a:spcBef>
                <a:spcPts val="0"/>
              </a:spcBef>
              <a:spcAft>
                <a:spcPts val="0"/>
              </a:spcAft>
              <a:buClr>
                <a:srgbClr val="000000"/>
              </a:buClr>
              <a:buSzPts val="1800"/>
              <a:buNone/>
              <a:defRPr/>
            </a:lvl2pPr>
            <a:lvl3pPr lvl="2" rtl="0" algn="l">
              <a:lnSpc>
                <a:spcPct val="80000"/>
              </a:lnSpc>
              <a:spcBef>
                <a:spcPts val="0"/>
              </a:spcBef>
              <a:spcAft>
                <a:spcPts val="0"/>
              </a:spcAft>
              <a:buClr>
                <a:srgbClr val="000000"/>
              </a:buClr>
              <a:buSzPts val="1800"/>
              <a:buNone/>
              <a:defRPr/>
            </a:lvl3pPr>
            <a:lvl4pPr lvl="3" rtl="0" algn="l">
              <a:lnSpc>
                <a:spcPct val="80000"/>
              </a:lnSpc>
              <a:spcBef>
                <a:spcPts val="0"/>
              </a:spcBef>
              <a:spcAft>
                <a:spcPts val="0"/>
              </a:spcAft>
              <a:buClr>
                <a:srgbClr val="000000"/>
              </a:buClr>
              <a:buSzPts val="1800"/>
              <a:buNone/>
              <a:defRPr/>
            </a:lvl4pPr>
            <a:lvl5pPr lvl="4" rtl="0" algn="l">
              <a:lnSpc>
                <a:spcPct val="80000"/>
              </a:lnSpc>
              <a:spcBef>
                <a:spcPts val="0"/>
              </a:spcBef>
              <a:spcAft>
                <a:spcPts val="0"/>
              </a:spcAft>
              <a:buClr>
                <a:srgbClr val="000000"/>
              </a:buClr>
              <a:buSzPts val="1800"/>
              <a:buNone/>
              <a:defRPr/>
            </a:lvl5pPr>
            <a:lvl6pPr lvl="5" rtl="0" algn="l">
              <a:lnSpc>
                <a:spcPct val="80000"/>
              </a:lnSpc>
              <a:spcBef>
                <a:spcPts val="0"/>
              </a:spcBef>
              <a:spcAft>
                <a:spcPts val="0"/>
              </a:spcAft>
              <a:buClr>
                <a:srgbClr val="000000"/>
              </a:buClr>
              <a:buSzPts val="1800"/>
              <a:buNone/>
              <a:defRPr/>
            </a:lvl6pPr>
            <a:lvl7pPr lvl="6" rtl="0" algn="l">
              <a:lnSpc>
                <a:spcPct val="80000"/>
              </a:lnSpc>
              <a:spcBef>
                <a:spcPts val="0"/>
              </a:spcBef>
              <a:spcAft>
                <a:spcPts val="0"/>
              </a:spcAft>
              <a:buClr>
                <a:srgbClr val="000000"/>
              </a:buClr>
              <a:buSzPts val="1800"/>
              <a:buNone/>
              <a:defRPr/>
            </a:lvl7pPr>
            <a:lvl8pPr lvl="7" rtl="0" algn="l">
              <a:lnSpc>
                <a:spcPct val="80000"/>
              </a:lnSpc>
              <a:spcBef>
                <a:spcPts val="0"/>
              </a:spcBef>
              <a:spcAft>
                <a:spcPts val="0"/>
              </a:spcAft>
              <a:buClr>
                <a:srgbClr val="000000"/>
              </a:buClr>
              <a:buSzPts val="1800"/>
              <a:buNone/>
              <a:defRPr/>
            </a:lvl8pPr>
            <a:lvl9pPr lvl="8" rtl="0" algn="l">
              <a:lnSpc>
                <a:spcPct val="80000"/>
              </a:lnSpc>
              <a:spcBef>
                <a:spcPts val="0"/>
              </a:spcBef>
              <a:spcAft>
                <a:spcPts val="0"/>
              </a:spcAft>
              <a:buClr>
                <a:srgbClr val="000000"/>
              </a:buClr>
              <a:buSzPts val="1800"/>
              <a:buNone/>
              <a:defRPr/>
            </a:lvl9pPr>
          </a:lstStyle>
          <a:p/>
        </p:txBody>
      </p:sp>
      <p:sp>
        <p:nvSpPr>
          <p:cNvPr id="48" name="Google Shape;48;p10"/>
          <p:cNvSpPr txBox="1"/>
          <p:nvPr>
            <p:ph idx="1" type="body"/>
          </p:nvPr>
        </p:nvSpPr>
        <p:spPr>
          <a:xfrm>
            <a:off x="1206500" y="2372962"/>
            <a:ext cx="21971100" cy="934800"/>
          </a:xfrm>
          <a:prstGeom prst="rect">
            <a:avLst/>
          </a:prstGeom>
          <a:noFill/>
          <a:ln>
            <a:noFill/>
          </a:ln>
        </p:spPr>
        <p:txBody>
          <a:bodyPr anchorCtr="0" anchor="t" bIns="45700" lIns="45700" spcFirstLastPara="1" rIns="45700" wrap="square" tIns="45700">
            <a:normAutofit/>
          </a:bodyPr>
          <a:lstStyle>
            <a:lvl1pPr indent="-228600" lvl="0" marL="457200" rtl="0" algn="l">
              <a:lnSpc>
                <a:spcPct val="100000"/>
              </a:lnSpc>
              <a:spcBef>
                <a:spcPts val="0"/>
              </a:spcBef>
              <a:spcAft>
                <a:spcPts val="0"/>
              </a:spcAft>
              <a:buClr>
                <a:srgbClr val="000000"/>
              </a:buClr>
              <a:buSzPts val="5500"/>
              <a:buFont typeface="Helvetica Neue"/>
              <a:buNone/>
              <a:defRPr b="1" sz="5500"/>
            </a:lvl1pPr>
            <a:lvl2pPr indent="-369189" lvl="1" marL="914400" rtl="0" algn="l">
              <a:lnSpc>
                <a:spcPct val="90000"/>
              </a:lnSpc>
              <a:spcBef>
                <a:spcPts val="4500"/>
              </a:spcBef>
              <a:spcAft>
                <a:spcPts val="0"/>
              </a:spcAft>
              <a:buClr>
                <a:srgbClr val="000000"/>
              </a:buClr>
              <a:buSzPts val="2214"/>
              <a:buChar char="•"/>
              <a:defRPr/>
            </a:lvl2pPr>
            <a:lvl3pPr indent="-369189" lvl="2" marL="1371600" rtl="0" algn="l">
              <a:lnSpc>
                <a:spcPct val="90000"/>
              </a:lnSpc>
              <a:spcBef>
                <a:spcPts val="4500"/>
              </a:spcBef>
              <a:spcAft>
                <a:spcPts val="0"/>
              </a:spcAft>
              <a:buClr>
                <a:srgbClr val="000000"/>
              </a:buClr>
              <a:buSzPts val="2214"/>
              <a:buChar char="•"/>
              <a:defRPr/>
            </a:lvl3pPr>
            <a:lvl4pPr indent="-369189" lvl="3" marL="1828800" rtl="0" algn="l">
              <a:lnSpc>
                <a:spcPct val="90000"/>
              </a:lnSpc>
              <a:spcBef>
                <a:spcPts val="4500"/>
              </a:spcBef>
              <a:spcAft>
                <a:spcPts val="0"/>
              </a:spcAft>
              <a:buClr>
                <a:srgbClr val="000000"/>
              </a:buClr>
              <a:buSzPts val="2214"/>
              <a:buChar char="•"/>
              <a:defRPr/>
            </a:lvl4pPr>
            <a:lvl5pPr indent="-369189" lvl="4" marL="2286000" rtl="0" algn="l">
              <a:lnSpc>
                <a:spcPct val="90000"/>
              </a:lnSpc>
              <a:spcBef>
                <a:spcPts val="4500"/>
              </a:spcBef>
              <a:spcAft>
                <a:spcPts val="0"/>
              </a:spcAft>
              <a:buClr>
                <a:srgbClr val="000000"/>
              </a:buClr>
              <a:buSzPts val="2214"/>
              <a:buChar char="•"/>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49" name="Google Shape;49;p10"/>
          <p:cNvSpPr txBox="1"/>
          <p:nvPr>
            <p:ph idx="2" type="body"/>
          </p:nvPr>
        </p:nvSpPr>
        <p:spPr>
          <a:xfrm>
            <a:off x="1206500" y="4248504"/>
            <a:ext cx="21971100" cy="8256000"/>
          </a:xfrm>
          <a:prstGeom prst="rect">
            <a:avLst/>
          </a:prstGeom>
          <a:noFill/>
          <a:ln>
            <a:noFill/>
          </a:ln>
        </p:spPr>
        <p:txBody>
          <a:bodyPr anchorCtr="0" anchor="t" bIns="50800" lIns="50800" spcFirstLastPara="1" rIns="50800" wrap="square" tIns="50800">
            <a:normAutofit/>
          </a:bodyPr>
          <a:lstStyle>
            <a:lvl1pPr indent="-228600" lvl="0" marL="457200" rtl="0" algn="l">
              <a:lnSpc>
                <a:spcPct val="100000"/>
              </a:lnSpc>
              <a:spcBef>
                <a:spcPts val="1800"/>
              </a:spcBef>
              <a:spcAft>
                <a:spcPts val="0"/>
              </a:spcAft>
              <a:buClr>
                <a:srgbClr val="000000"/>
              </a:buClr>
              <a:buSzPts val="5500"/>
              <a:buFont typeface="Helvetica Neue"/>
              <a:buNone/>
              <a:defRPr sz="5500"/>
            </a:lvl1pPr>
            <a:lvl2pPr indent="-228600" lvl="1" marL="914400" rtl="0" algn="l">
              <a:lnSpc>
                <a:spcPct val="100000"/>
              </a:lnSpc>
              <a:spcBef>
                <a:spcPts val="1800"/>
              </a:spcBef>
              <a:spcAft>
                <a:spcPts val="0"/>
              </a:spcAft>
              <a:buClr>
                <a:srgbClr val="000000"/>
              </a:buClr>
              <a:buSzPts val="5500"/>
              <a:buFont typeface="Helvetica Neue"/>
              <a:buNone/>
              <a:defRPr sz="5500"/>
            </a:lvl2pPr>
            <a:lvl3pPr indent="-228600" lvl="2" marL="1371600" rtl="0" algn="l">
              <a:lnSpc>
                <a:spcPct val="100000"/>
              </a:lnSpc>
              <a:spcBef>
                <a:spcPts val="1800"/>
              </a:spcBef>
              <a:spcAft>
                <a:spcPts val="0"/>
              </a:spcAft>
              <a:buClr>
                <a:srgbClr val="000000"/>
              </a:buClr>
              <a:buSzPts val="5500"/>
              <a:buFont typeface="Helvetica Neue"/>
              <a:buNone/>
              <a:defRPr sz="5500"/>
            </a:lvl3pPr>
            <a:lvl4pPr indent="-228600" lvl="3" marL="1828800" rtl="0" algn="l">
              <a:lnSpc>
                <a:spcPct val="100000"/>
              </a:lnSpc>
              <a:spcBef>
                <a:spcPts val="1800"/>
              </a:spcBef>
              <a:spcAft>
                <a:spcPts val="0"/>
              </a:spcAft>
              <a:buClr>
                <a:srgbClr val="000000"/>
              </a:buClr>
              <a:buSzPts val="5500"/>
              <a:buFont typeface="Helvetica Neue"/>
              <a:buNone/>
              <a:defRPr sz="5500"/>
            </a:lvl4pPr>
            <a:lvl5pPr indent="-228600" lvl="4" marL="2286000" rtl="0" algn="l">
              <a:lnSpc>
                <a:spcPct val="100000"/>
              </a:lnSpc>
              <a:spcBef>
                <a:spcPts val="1800"/>
              </a:spcBef>
              <a:spcAft>
                <a:spcPts val="0"/>
              </a:spcAft>
              <a:buClr>
                <a:srgbClr val="000000"/>
              </a:buClr>
              <a:buSzPts val="5500"/>
              <a:buFont typeface="Helvetica Neue"/>
              <a:buNone/>
              <a:defRPr sz="5500"/>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50" name="Google Shape;50;p10"/>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206500" y="1079500"/>
            <a:ext cx="21971100" cy="1433100"/>
          </a:xfrm>
          <a:prstGeom prst="rect">
            <a:avLst/>
          </a:prstGeom>
          <a:noFill/>
          <a:ln>
            <a:noFill/>
          </a:ln>
        </p:spPr>
        <p:txBody>
          <a:bodyPr anchorCtr="0" anchor="t" bIns="50800" lIns="50800" spcFirstLastPara="1" rIns="50800" wrap="square" tIns="50800">
            <a:normAutofit/>
          </a:bodyPr>
          <a:lstStyle>
            <a:lvl1pPr lvl="0"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1pPr>
            <a:lvl2pPr lvl="1"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2pPr>
            <a:lvl3pPr lvl="2"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3pPr>
            <a:lvl4pPr lvl="3"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4pPr>
            <a:lvl5pPr lvl="4"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5pPr>
            <a:lvl6pPr lvl="5"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6pPr>
            <a:lvl7pPr lvl="6"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7pPr>
            <a:lvl8pPr lvl="7"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8pPr>
            <a:lvl9pPr lvl="8"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9pPr>
          </a:lstStyle>
          <a:p/>
        </p:txBody>
      </p:sp>
      <p:sp>
        <p:nvSpPr>
          <p:cNvPr id="7" name="Google Shape;7;p1"/>
          <p:cNvSpPr txBox="1"/>
          <p:nvPr>
            <p:ph idx="1" type="body"/>
          </p:nvPr>
        </p:nvSpPr>
        <p:spPr>
          <a:xfrm>
            <a:off x="1206500" y="4248504"/>
            <a:ext cx="21971100" cy="8256000"/>
          </a:xfrm>
          <a:prstGeom prst="rect">
            <a:avLst/>
          </a:prstGeom>
          <a:noFill/>
          <a:ln>
            <a:noFill/>
          </a:ln>
        </p:spPr>
        <p:txBody>
          <a:bodyPr anchorCtr="0" anchor="t" bIns="50800" lIns="50800" spcFirstLastPara="1" rIns="50800" wrap="square" tIns="50800">
            <a:normAutofit/>
          </a:bodyPr>
          <a:lstStyle>
            <a:lvl1pPr indent="-603504" lvl="0" marL="4572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1pPr>
            <a:lvl2pPr indent="-603504" lvl="1" marL="9144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2pPr>
            <a:lvl3pPr indent="-603504" lvl="2" marL="13716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3pPr>
            <a:lvl4pPr indent="-603504" lvl="3" marL="18288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4pPr>
            <a:lvl5pPr indent="-603504" lvl="4" marL="22860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5pPr>
            <a:lvl6pPr indent="-603504" lvl="5" marL="27432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6pPr>
            <a:lvl7pPr indent="-603504" lvl="6" marL="32004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7pPr>
            <a:lvl8pPr indent="-603504" lvl="7" marL="36576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8pPr>
            <a:lvl9pPr indent="-603503" lvl="8" marL="41148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9pPr>
          </a:lstStyle>
          <a:p/>
        </p:txBody>
      </p:sp>
      <p:sp>
        <p:nvSpPr>
          <p:cNvPr id="8" name="Google Shape;8;p1"/>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fr"/>
              <a:t>‹#›</a:t>
            </a:fld>
            <a:endParaRPr sz="14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2.png"/><Relationship Id="rId6"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2.png"/><Relationship Id="rId6"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3.png"/><Relationship Id="rId4" Type="http://schemas.openxmlformats.org/officeDocument/2006/relationships/image" Target="../media/image7.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3.png"/><Relationship Id="rId4" Type="http://schemas.openxmlformats.org/officeDocument/2006/relationships/hyperlink" Target="https://www.iana.org/assignments/service-names-port-numbers/service-names-port-numbers.xhtml"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3.png"/><Relationship Id="rId4" Type="http://schemas.openxmlformats.org/officeDocument/2006/relationships/hyperlink" Target="https://datatracker.ietf.org/doc/rfc793/"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3.png"/><Relationship Id="rId4" Type="http://schemas.openxmlformats.org/officeDocument/2006/relationships/hyperlink" Target="https://en.wikipedia.org/wiki/Maximum_segment_size" TargetMode="External"/><Relationship Id="rId5" Type="http://schemas.openxmlformats.org/officeDocument/2006/relationships/hyperlink" Target="https://www.rfc-editor.org/rfc/rfc7323"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3.png"/><Relationship Id="rId4" Type="http://schemas.openxmlformats.org/officeDocument/2006/relationships/hyperlink" Target="https://fr.wikipedia.org/wiki/Algorithme_TCP" TargetMode="External"/><Relationship Id="rId5" Type="http://schemas.openxmlformats.org/officeDocument/2006/relationships/hyperlink" Target="https://packetlife.net/blog/2011/mar/2/tcp-flags-psh-and-urg/"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3.png"/><Relationship Id="rId4" Type="http://schemas.openxmlformats.org/officeDocument/2006/relationships/hyperlink" Target="https://datatracker.ietf.org/doc/html/rfc3022"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3.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image" Target="../media/image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 Id="rId3" Type="http://schemas.openxmlformats.org/officeDocument/2006/relationships/image" Target="../media/image3.png"/><Relationship Id="rId4" Type="http://schemas.openxmlformats.org/officeDocument/2006/relationships/hyperlink" Target="https://www.malekal.com/le-mode-actif-et-passif-en-ftp-les-differences-et-fonctionnement/" TargetMode="External"/><Relationship Id="rId5" Type="http://schemas.openxmlformats.org/officeDocument/2006/relationships/hyperlink" Target="https://en.wikipedia.org/wiki/End-to-end_principle"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 Id="rId3" Type="http://schemas.openxmlformats.org/officeDocument/2006/relationships/image" Target="../media/image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 Id="rId3" Type="http://schemas.openxmlformats.org/officeDocument/2006/relationships/image" Target="../media/image3.png"/><Relationship Id="rId4" Type="http://schemas.openxmlformats.org/officeDocument/2006/relationships/hyperlink" Target="https://en.wikipedia.org/wiki/NAT_traversal"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 Id="rId3" Type="http://schemas.openxmlformats.org/officeDocument/2006/relationships/image" Target="../media/image3.png"/><Relationship Id="rId4" Type="http://schemas.openxmlformats.org/officeDocument/2006/relationships/hyperlink" Target="https://fr.wikipedia.org/wiki/Carrier-grade_NAT"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 Id="rId3" Type="http://schemas.openxmlformats.org/officeDocument/2006/relationships/image" Target="../media/image3.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pic>
        <p:nvPicPr>
          <p:cNvPr descr="icone_wild_code_school.png" id="76" name="Google Shape;76;p17"/>
          <p:cNvPicPr preferRelativeResize="0"/>
          <p:nvPr/>
        </p:nvPicPr>
        <p:blipFill rotWithShape="1">
          <a:blip r:embed="rId3">
            <a:alphaModFix/>
          </a:blip>
          <a:srcRect b="0" l="0" r="0" t="0"/>
          <a:stretch/>
        </p:blipFill>
        <p:spPr>
          <a:xfrm>
            <a:off x="18840088" y="-2635269"/>
            <a:ext cx="14970071" cy="10921745"/>
          </a:xfrm>
          <a:prstGeom prst="rect">
            <a:avLst/>
          </a:prstGeom>
          <a:noFill/>
          <a:ln>
            <a:noFill/>
          </a:ln>
        </p:spPr>
      </p:pic>
      <p:sp>
        <p:nvSpPr>
          <p:cNvPr id="77" name="Google Shape;77;p17"/>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78" name="Google Shape;78;p17"/>
          <p:cNvSpPr txBox="1"/>
          <p:nvPr/>
        </p:nvSpPr>
        <p:spPr>
          <a:xfrm>
            <a:off x="2933027" y="2977000"/>
            <a:ext cx="10786200" cy="16419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10000"/>
              <a:buFont typeface="Arial"/>
              <a:buNone/>
            </a:pPr>
            <a:r>
              <a:rPr lang="fr" sz="10000">
                <a:latin typeface="Montserrat ExtraBold"/>
                <a:ea typeface="Montserrat ExtraBold"/>
                <a:cs typeface="Montserrat ExtraBold"/>
                <a:sym typeface="Montserrat ExtraBold"/>
              </a:rPr>
              <a:t>Le routage IP</a:t>
            </a:r>
            <a:endParaRPr sz="10000">
              <a:latin typeface="Montserrat ExtraBold"/>
              <a:ea typeface="Montserrat ExtraBold"/>
              <a:cs typeface="Montserrat ExtraBold"/>
              <a:sym typeface="Montserrat ExtraBold"/>
            </a:endParaRPr>
          </a:p>
        </p:txBody>
      </p:sp>
      <p:sp>
        <p:nvSpPr>
          <p:cNvPr id="79" name="Google Shape;79;p17"/>
          <p:cNvSpPr txBox="1"/>
          <p:nvPr/>
        </p:nvSpPr>
        <p:spPr>
          <a:xfrm>
            <a:off x="2982037" y="8289239"/>
            <a:ext cx="9031500" cy="6876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600"/>
              <a:buFont typeface="Proxima Nova"/>
              <a:buNone/>
            </a:pPr>
            <a:r>
              <a:rPr lang="fr" sz="3800">
                <a:latin typeface="Montserrat Medium"/>
                <a:ea typeface="Montserrat Medium"/>
                <a:cs typeface="Montserrat Medium"/>
                <a:sym typeface="Montserrat Medium"/>
              </a:rPr>
              <a:t>Adresse et paquet</a:t>
            </a:r>
            <a:endParaRPr sz="3800">
              <a:latin typeface="Montserrat Medium"/>
              <a:ea typeface="Montserrat Medium"/>
              <a:cs typeface="Montserrat Medium"/>
              <a:sym typeface="Montserr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pic>
        <p:nvPicPr>
          <p:cNvPr descr="icone_wild_code_school.png" id="249" name="Google Shape;249;p26"/>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250" name="Google Shape;250;p26"/>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251" name="Google Shape;251;p26"/>
          <p:cNvSpPr txBox="1"/>
          <p:nvPr/>
        </p:nvSpPr>
        <p:spPr>
          <a:xfrm>
            <a:off x="946900" y="2610425"/>
            <a:ext cx="61392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Sur hôte 11</a:t>
            </a:r>
            <a:endParaRPr sz="5000">
              <a:latin typeface="Montserrat ExtraBold"/>
              <a:ea typeface="Montserrat ExtraBold"/>
              <a:cs typeface="Montserrat ExtraBold"/>
              <a:sym typeface="Montserrat ExtraBold"/>
            </a:endParaRPr>
          </a:p>
        </p:txBody>
      </p:sp>
      <p:sp>
        <p:nvSpPr>
          <p:cNvPr id="252" name="Google Shape;252;p26"/>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253" name="Google Shape;253;p26"/>
          <p:cNvSpPr txBox="1"/>
          <p:nvPr/>
        </p:nvSpPr>
        <p:spPr>
          <a:xfrm>
            <a:off x="949225" y="4632400"/>
            <a:ext cx="35064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t/>
            </a:r>
            <a:endParaRPr sz="2800">
              <a:latin typeface="Montserrat Medium"/>
              <a:ea typeface="Montserrat Medium"/>
              <a:cs typeface="Montserrat Medium"/>
              <a:sym typeface="Montserrat Medium"/>
            </a:endParaRPr>
          </a:p>
        </p:txBody>
      </p:sp>
      <p:sp>
        <p:nvSpPr>
          <p:cNvPr id="254" name="Google Shape;254;p26"/>
          <p:cNvSpPr txBox="1"/>
          <p:nvPr/>
        </p:nvSpPr>
        <p:spPr>
          <a:xfrm>
            <a:off x="3345900" y="5166100"/>
            <a:ext cx="17692200" cy="739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4000">
                <a:latin typeface="Proxima Nova"/>
                <a:ea typeface="Proxima Nova"/>
                <a:cs typeface="Proxima Nova"/>
                <a:sym typeface="Proxima Nova"/>
              </a:rPr>
              <a:t>Dans les 2 cas, l'adresse de destination est sur le réseau de l'interface enp0s3</a:t>
            </a:r>
            <a:endParaRPr sz="4000">
              <a:latin typeface="Proxima Nova"/>
              <a:ea typeface="Proxima Nova"/>
              <a:cs typeface="Proxima Nova"/>
              <a:sym typeface="Proxima Nova"/>
            </a:endParaRPr>
          </a:p>
          <a:p>
            <a:pPr indent="-482600" lvl="0" marL="914400" rtl="0" algn="l">
              <a:spcBef>
                <a:spcPts val="0"/>
              </a:spcBef>
              <a:spcAft>
                <a:spcPts val="0"/>
              </a:spcAft>
              <a:buSzPts val="4000"/>
              <a:buFont typeface="Proxima Nova"/>
              <a:buChar char="-"/>
            </a:pPr>
            <a:r>
              <a:rPr lang="fr" sz="4000">
                <a:latin typeface="Proxima Nova"/>
                <a:ea typeface="Proxima Nova"/>
                <a:cs typeface="Proxima Nova"/>
                <a:sym typeface="Proxima Nova"/>
              </a:rPr>
              <a:t>On encapsule donc le paquet IP dans une trame ethernet</a:t>
            </a:r>
            <a:endParaRPr sz="4000">
              <a:latin typeface="Proxima Nova"/>
              <a:ea typeface="Proxima Nova"/>
              <a:cs typeface="Proxima Nova"/>
              <a:sym typeface="Proxima Nova"/>
            </a:endParaRPr>
          </a:p>
          <a:p>
            <a:pPr indent="0" lvl="0" marL="0" rtl="0" algn="l">
              <a:spcBef>
                <a:spcPts val="0"/>
              </a:spcBef>
              <a:spcAft>
                <a:spcPts val="0"/>
              </a:spcAft>
              <a:buNone/>
            </a:pPr>
            <a:r>
              <a:t/>
            </a:r>
            <a:endParaRPr sz="4000">
              <a:latin typeface="Proxima Nova"/>
              <a:ea typeface="Proxima Nova"/>
              <a:cs typeface="Proxima Nova"/>
              <a:sym typeface="Proxima Nova"/>
            </a:endParaRPr>
          </a:p>
          <a:p>
            <a:pPr indent="0" lvl="0" marL="0" rtl="0" algn="l">
              <a:spcBef>
                <a:spcPts val="0"/>
              </a:spcBef>
              <a:spcAft>
                <a:spcPts val="0"/>
              </a:spcAft>
              <a:buNone/>
            </a:pPr>
            <a:r>
              <a:rPr lang="fr" sz="4000">
                <a:latin typeface="Proxima Nova"/>
                <a:ea typeface="Proxima Nova"/>
                <a:cs typeface="Proxima Nova"/>
                <a:sym typeface="Proxima Nova"/>
              </a:rPr>
              <a:t>Pour construire la trame ethernet, il nous faut :</a:t>
            </a:r>
            <a:endParaRPr sz="4000">
              <a:latin typeface="Proxima Nova"/>
              <a:ea typeface="Proxima Nova"/>
              <a:cs typeface="Proxima Nova"/>
              <a:sym typeface="Proxima Nova"/>
            </a:endParaRPr>
          </a:p>
          <a:p>
            <a:pPr indent="-482600" lvl="0" marL="914400" rtl="0" algn="l">
              <a:spcBef>
                <a:spcPts val="0"/>
              </a:spcBef>
              <a:spcAft>
                <a:spcPts val="0"/>
              </a:spcAft>
              <a:buSzPts val="4000"/>
              <a:buFont typeface="Proxima Nova"/>
              <a:buChar char="-"/>
            </a:pPr>
            <a:r>
              <a:rPr lang="fr" sz="4000">
                <a:latin typeface="Proxima Nova"/>
                <a:ea typeface="Proxima Nova"/>
                <a:cs typeface="Proxima Nova"/>
                <a:sym typeface="Proxima Nova"/>
              </a:rPr>
              <a:t>adresse MAC de destination</a:t>
            </a:r>
            <a:endParaRPr sz="4000">
              <a:latin typeface="Proxima Nova"/>
              <a:ea typeface="Proxima Nova"/>
              <a:cs typeface="Proxima Nova"/>
              <a:sym typeface="Proxima Nova"/>
            </a:endParaRPr>
          </a:p>
          <a:p>
            <a:pPr indent="-482600" lvl="0" marL="914400" rtl="0" algn="l">
              <a:spcBef>
                <a:spcPts val="0"/>
              </a:spcBef>
              <a:spcAft>
                <a:spcPts val="0"/>
              </a:spcAft>
              <a:buSzPts val="4000"/>
              <a:buFont typeface="Proxima Nova"/>
              <a:buChar char="-"/>
            </a:pPr>
            <a:r>
              <a:rPr lang="fr" sz="4000">
                <a:latin typeface="Proxima Nova"/>
                <a:ea typeface="Proxima Nova"/>
                <a:cs typeface="Proxima Nova"/>
                <a:sym typeface="Proxima Nova"/>
              </a:rPr>
              <a:t>adresse MAC source</a:t>
            </a:r>
            <a:endParaRPr sz="4000">
              <a:latin typeface="Proxima Nova"/>
              <a:ea typeface="Proxima Nova"/>
              <a:cs typeface="Proxima Nova"/>
              <a:sym typeface="Proxima Nova"/>
            </a:endParaRPr>
          </a:p>
          <a:p>
            <a:pPr indent="0" lvl="0" marL="0" rtl="0" algn="l">
              <a:spcBef>
                <a:spcPts val="0"/>
              </a:spcBef>
              <a:spcAft>
                <a:spcPts val="0"/>
              </a:spcAft>
              <a:buNone/>
            </a:pPr>
            <a:r>
              <a:t/>
            </a:r>
            <a:endParaRPr sz="4000">
              <a:latin typeface="Proxima Nova"/>
              <a:ea typeface="Proxima Nova"/>
              <a:cs typeface="Proxima Nova"/>
              <a:sym typeface="Proxima Nova"/>
            </a:endParaRPr>
          </a:p>
          <a:p>
            <a:pPr indent="0" lvl="0" marL="0" rtl="0" algn="l">
              <a:spcBef>
                <a:spcPts val="0"/>
              </a:spcBef>
              <a:spcAft>
                <a:spcPts val="0"/>
              </a:spcAft>
              <a:buNone/>
            </a:pPr>
            <a:r>
              <a:rPr lang="fr" sz="4000">
                <a:latin typeface="Proxima Nova"/>
                <a:ea typeface="Proxima Nova"/>
                <a:cs typeface="Proxima Nova"/>
                <a:sym typeface="Proxima Nova"/>
              </a:rPr>
              <a:t>Pour la </a:t>
            </a:r>
            <a:r>
              <a:rPr b="1" lang="fr" sz="4000">
                <a:latin typeface="Proxima Nova"/>
                <a:ea typeface="Proxima Nova"/>
                <a:cs typeface="Proxima Nova"/>
                <a:sym typeface="Proxima Nova"/>
              </a:rPr>
              <a:t>source</a:t>
            </a:r>
            <a:r>
              <a:rPr lang="fr" sz="4000">
                <a:latin typeface="Proxima Nova"/>
                <a:ea typeface="Proxima Nova"/>
                <a:cs typeface="Proxima Nova"/>
                <a:sym typeface="Proxima Nova"/>
              </a:rPr>
              <a:t>, ce sera celle de l'interface choisie (enp0s3 dans l'exemple).</a:t>
            </a:r>
            <a:endParaRPr sz="4000">
              <a:latin typeface="Proxima Nova"/>
              <a:ea typeface="Proxima Nova"/>
              <a:cs typeface="Proxima Nova"/>
              <a:sym typeface="Proxima Nova"/>
            </a:endParaRPr>
          </a:p>
          <a:p>
            <a:pPr indent="0" lvl="0" marL="0" rtl="0" algn="l">
              <a:spcBef>
                <a:spcPts val="0"/>
              </a:spcBef>
              <a:spcAft>
                <a:spcPts val="0"/>
              </a:spcAft>
              <a:buNone/>
            </a:pPr>
            <a:r>
              <a:rPr lang="fr" sz="4000">
                <a:latin typeface="Proxima Nova"/>
                <a:ea typeface="Proxima Nova"/>
                <a:cs typeface="Proxima Nova"/>
                <a:sym typeface="Proxima Nova"/>
              </a:rPr>
              <a:t>Pour la </a:t>
            </a:r>
            <a:r>
              <a:rPr b="1" lang="fr" sz="4000">
                <a:latin typeface="Proxima Nova"/>
                <a:ea typeface="Proxima Nova"/>
                <a:cs typeface="Proxima Nova"/>
                <a:sym typeface="Proxima Nova"/>
              </a:rPr>
              <a:t>destination</a:t>
            </a:r>
            <a:r>
              <a:rPr lang="fr" sz="4000">
                <a:latin typeface="Proxima Nova"/>
                <a:ea typeface="Proxima Nova"/>
                <a:cs typeface="Proxima Nova"/>
                <a:sym typeface="Proxima Nova"/>
              </a:rPr>
              <a:t>, on fait appel à </a:t>
            </a:r>
            <a:r>
              <a:rPr b="1" lang="fr" sz="4000">
                <a:latin typeface="Proxima Nova"/>
                <a:ea typeface="Proxima Nova"/>
                <a:cs typeface="Proxima Nova"/>
                <a:sym typeface="Proxima Nova"/>
              </a:rPr>
              <a:t>ARP</a:t>
            </a:r>
            <a:r>
              <a:rPr lang="fr" sz="4000">
                <a:latin typeface="Proxima Nova"/>
                <a:ea typeface="Proxima Nova"/>
                <a:cs typeface="Proxima Nova"/>
                <a:sym typeface="Proxima Nova"/>
              </a:rPr>
              <a:t> (en v4) ou </a:t>
            </a:r>
            <a:r>
              <a:rPr b="1" lang="fr" sz="4000">
                <a:latin typeface="Proxima Nova"/>
                <a:ea typeface="Proxima Nova"/>
                <a:cs typeface="Proxima Nova"/>
                <a:sym typeface="Proxima Nova"/>
              </a:rPr>
              <a:t>NDP</a:t>
            </a:r>
            <a:r>
              <a:rPr lang="fr" sz="4000">
                <a:latin typeface="Proxima Nova"/>
                <a:ea typeface="Proxima Nova"/>
                <a:cs typeface="Proxima Nova"/>
                <a:sym typeface="Proxima Nova"/>
              </a:rPr>
              <a:t> (en v6) pour récupérer l'adresse MAC correspondant à l'adresse IP de destination.</a:t>
            </a:r>
            <a:endParaRPr sz="4000">
              <a:latin typeface="Proxima Nova"/>
              <a:ea typeface="Proxima Nova"/>
              <a:cs typeface="Proxima Nova"/>
              <a:sym typeface="Proxima Nova"/>
            </a:endParaRPr>
          </a:p>
        </p:txBody>
      </p:sp>
      <p:cxnSp>
        <p:nvCxnSpPr>
          <p:cNvPr id="255" name="Google Shape;255;p26"/>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256" name="Google Shape;256;p26"/>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257" name="Google Shape;257;p26"/>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258" name="Google Shape;258;p26"/>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259" name="Google Shape;259;p26"/>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260" name="Google Shape;260;p26"/>
          <p:cNvSpPr/>
          <p:nvPr/>
        </p:nvSpPr>
        <p:spPr>
          <a:xfrm>
            <a:off x="423595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61" name="Google Shape;261;p26"/>
          <p:cNvSpPr txBox="1"/>
          <p:nvPr/>
        </p:nvSpPr>
        <p:spPr>
          <a:xfrm>
            <a:off x="949225" y="4078800"/>
            <a:ext cx="39825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Un exemple illustré</a:t>
            </a:r>
            <a:endParaRPr sz="2800">
              <a:latin typeface="Montserrat Medium"/>
              <a:ea typeface="Montserrat Medium"/>
              <a:cs typeface="Montserrat Medium"/>
              <a:sym typeface="Montserrat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pic>
        <p:nvPicPr>
          <p:cNvPr descr="icone_wild_code_school.png" id="266" name="Google Shape;266;p27"/>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267" name="Google Shape;267;p27"/>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268" name="Google Shape;268;p27"/>
          <p:cNvSpPr txBox="1"/>
          <p:nvPr/>
        </p:nvSpPr>
        <p:spPr>
          <a:xfrm>
            <a:off x="946900" y="2610425"/>
            <a:ext cx="43095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Le routeur</a:t>
            </a:r>
            <a:endParaRPr sz="5000">
              <a:latin typeface="Montserrat ExtraBold"/>
              <a:ea typeface="Montserrat ExtraBold"/>
              <a:cs typeface="Montserrat ExtraBold"/>
              <a:sym typeface="Montserrat ExtraBold"/>
            </a:endParaRPr>
          </a:p>
        </p:txBody>
      </p:sp>
      <p:sp>
        <p:nvSpPr>
          <p:cNvPr id="269" name="Google Shape;269;p27"/>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270" name="Google Shape;270;p27"/>
          <p:cNvSpPr txBox="1"/>
          <p:nvPr/>
        </p:nvSpPr>
        <p:spPr>
          <a:xfrm>
            <a:off x="949225" y="4078800"/>
            <a:ext cx="35064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Sortir du lien</a:t>
            </a:r>
            <a:endParaRPr sz="2800">
              <a:latin typeface="Montserrat Medium"/>
              <a:ea typeface="Montserrat Medium"/>
              <a:cs typeface="Montserrat Medium"/>
              <a:sym typeface="Montserrat Medium"/>
            </a:endParaRPr>
          </a:p>
        </p:txBody>
      </p:sp>
      <p:sp>
        <p:nvSpPr>
          <p:cNvPr id="271" name="Google Shape;271;p27"/>
          <p:cNvSpPr txBox="1"/>
          <p:nvPr/>
        </p:nvSpPr>
        <p:spPr>
          <a:xfrm>
            <a:off x="3341700" y="4885625"/>
            <a:ext cx="17700600" cy="7850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4500">
                <a:latin typeface="Proxima Nova"/>
                <a:ea typeface="Proxima Nova"/>
                <a:cs typeface="Proxima Nova"/>
                <a:sym typeface="Proxima Nova"/>
              </a:rPr>
              <a:t>Et si le destinataire n'est sur aucun des réseaux de l'émetteur ?</a:t>
            </a:r>
            <a:endParaRPr sz="4500">
              <a:latin typeface="Proxima Nova"/>
              <a:ea typeface="Proxima Nova"/>
              <a:cs typeface="Proxima Nova"/>
              <a:sym typeface="Proxima Nova"/>
            </a:endParaRPr>
          </a:p>
          <a:p>
            <a:pPr indent="-514350" lvl="0" marL="914400" rtl="0" algn="l">
              <a:spcBef>
                <a:spcPts val="0"/>
              </a:spcBef>
              <a:spcAft>
                <a:spcPts val="0"/>
              </a:spcAft>
              <a:buSzPts val="4500"/>
              <a:buFont typeface="Proxima Nova"/>
              <a:buChar char="-"/>
            </a:pPr>
            <a:r>
              <a:rPr lang="fr" sz="4500">
                <a:latin typeface="Proxima Nova"/>
                <a:ea typeface="Proxima Nova"/>
                <a:cs typeface="Proxima Nova"/>
                <a:sym typeface="Proxima Nova"/>
              </a:rPr>
              <a:t>Il lui faut un intermédiaire qui soit sur le même réseau que l'expéditeur donc joignable par le mécanisme précédent</a:t>
            </a:r>
            <a:endParaRPr sz="4500">
              <a:latin typeface="Proxima Nova"/>
              <a:ea typeface="Proxima Nova"/>
              <a:cs typeface="Proxima Nova"/>
              <a:sym typeface="Proxima Nova"/>
            </a:endParaRPr>
          </a:p>
          <a:p>
            <a:pPr indent="-514350" lvl="0" marL="914400" rtl="0" algn="l">
              <a:spcBef>
                <a:spcPts val="0"/>
              </a:spcBef>
              <a:spcAft>
                <a:spcPts val="0"/>
              </a:spcAft>
              <a:buSzPts val="4500"/>
              <a:buFont typeface="Proxima Nova"/>
              <a:buChar char="-"/>
            </a:pPr>
            <a:r>
              <a:rPr lang="fr" sz="4500">
                <a:latin typeface="Proxima Nova"/>
                <a:ea typeface="Proxima Nova"/>
                <a:cs typeface="Proxima Nova"/>
                <a:sym typeface="Proxima Nova"/>
              </a:rPr>
              <a:t>et que cet intermédiaire permette, directement, ou indirectement d'aller jusqu'au destinataire</a:t>
            </a:r>
            <a:endParaRPr sz="4500">
              <a:latin typeface="Proxima Nova"/>
              <a:ea typeface="Proxima Nova"/>
              <a:cs typeface="Proxima Nova"/>
              <a:sym typeface="Proxima Nova"/>
            </a:endParaRPr>
          </a:p>
          <a:p>
            <a:pPr indent="0" lvl="0" marL="0" rtl="0" algn="l">
              <a:spcBef>
                <a:spcPts val="0"/>
              </a:spcBef>
              <a:spcAft>
                <a:spcPts val="0"/>
              </a:spcAft>
              <a:buNone/>
            </a:pPr>
            <a:r>
              <a:t/>
            </a:r>
            <a:endParaRPr sz="4500">
              <a:latin typeface="Proxima Nova"/>
              <a:ea typeface="Proxima Nova"/>
              <a:cs typeface="Proxima Nova"/>
              <a:sym typeface="Proxima Nova"/>
            </a:endParaRPr>
          </a:p>
          <a:p>
            <a:pPr indent="0" lvl="0" marL="0" rtl="0" algn="l">
              <a:spcBef>
                <a:spcPts val="0"/>
              </a:spcBef>
              <a:spcAft>
                <a:spcPts val="0"/>
              </a:spcAft>
              <a:buNone/>
            </a:pPr>
            <a:r>
              <a:rPr lang="fr" sz="4500">
                <a:latin typeface="Proxima Nova"/>
                <a:ea typeface="Proxima Nova"/>
                <a:cs typeface="Proxima Nova"/>
                <a:sym typeface="Proxima Nova"/>
              </a:rPr>
              <a:t>Comment connaître ces intermédiaires potentiels (routeurs) ?</a:t>
            </a:r>
            <a:endParaRPr sz="4500">
              <a:latin typeface="Proxima Nova"/>
              <a:ea typeface="Proxima Nova"/>
              <a:cs typeface="Proxima Nova"/>
              <a:sym typeface="Proxima Nova"/>
            </a:endParaRPr>
          </a:p>
          <a:p>
            <a:pPr indent="-514350" lvl="0" marL="914400" rtl="0" algn="l">
              <a:spcBef>
                <a:spcPts val="0"/>
              </a:spcBef>
              <a:spcAft>
                <a:spcPts val="0"/>
              </a:spcAft>
              <a:buSzPts val="4500"/>
              <a:buFont typeface="Proxima Nova"/>
              <a:buChar char="-"/>
            </a:pPr>
            <a:r>
              <a:rPr lang="fr" sz="4500">
                <a:latin typeface="Proxima Nova"/>
                <a:ea typeface="Proxima Nova"/>
                <a:cs typeface="Proxima Nova"/>
                <a:sym typeface="Proxima Nova"/>
              </a:rPr>
              <a:t>La liste des routeurs directement accessible d'une machine ainsi que les adresses qu'ils peuvent permettre de joindre fait partie de la configuration d'un noeud IP et s'appelle: </a:t>
            </a:r>
            <a:r>
              <a:rPr b="1" lang="fr" sz="4500">
                <a:latin typeface="Proxima Nova"/>
                <a:ea typeface="Proxima Nova"/>
                <a:cs typeface="Proxima Nova"/>
                <a:sym typeface="Proxima Nova"/>
              </a:rPr>
              <a:t>la table de routage</a:t>
            </a:r>
            <a:endParaRPr sz="4500">
              <a:latin typeface="Proxima Nova"/>
              <a:ea typeface="Proxima Nova"/>
              <a:cs typeface="Proxima Nova"/>
              <a:sym typeface="Proxima Nova"/>
            </a:endParaRPr>
          </a:p>
        </p:txBody>
      </p:sp>
      <p:cxnSp>
        <p:nvCxnSpPr>
          <p:cNvPr id="272" name="Google Shape;272;p27"/>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273" name="Google Shape;273;p27"/>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274" name="Google Shape;274;p27"/>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275" name="Google Shape;275;p27"/>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276" name="Google Shape;276;p27"/>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277" name="Google Shape;277;p27"/>
          <p:cNvSpPr/>
          <p:nvPr/>
        </p:nvSpPr>
        <p:spPr>
          <a:xfrm>
            <a:off x="423595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pic>
        <p:nvPicPr>
          <p:cNvPr descr="icone_wild_code_school.png" id="282" name="Google Shape;282;p28"/>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283" name="Google Shape;283;p28"/>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284" name="Google Shape;284;p28"/>
          <p:cNvSpPr txBox="1"/>
          <p:nvPr/>
        </p:nvSpPr>
        <p:spPr>
          <a:xfrm>
            <a:off x="946900" y="2610425"/>
            <a:ext cx="65517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Schéma exemple 2</a:t>
            </a:r>
            <a:endParaRPr sz="5000">
              <a:latin typeface="Montserrat ExtraBold"/>
              <a:ea typeface="Montserrat ExtraBold"/>
              <a:cs typeface="Montserrat ExtraBold"/>
              <a:sym typeface="Montserrat ExtraBold"/>
            </a:endParaRPr>
          </a:p>
        </p:txBody>
      </p:sp>
      <p:sp>
        <p:nvSpPr>
          <p:cNvPr id="285" name="Google Shape;285;p28"/>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286" name="Google Shape;286;p28"/>
          <p:cNvSpPr txBox="1"/>
          <p:nvPr/>
        </p:nvSpPr>
        <p:spPr>
          <a:xfrm>
            <a:off x="949225" y="4078800"/>
            <a:ext cx="48129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Un exemple illustré (suite)</a:t>
            </a:r>
            <a:endParaRPr sz="2800">
              <a:latin typeface="Montserrat Medium"/>
              <a:ea typeface="Montserrat Medium"/>
              <a:cs typeface="Montserrat Medium"/>
              <a:sym typeface="Montserrat Medium"/>
            </a:endParaRPr>
          </a:p>
        </p:txBody>
      </p:sp>
      <p:sp>
        <p:nvSpPr>
          <p:cNvPr id="287" name="Google Shape;287;p28"/>
          <p:cNvSpPr txBox="1"/>
          <p:nvPr/>
        </p:nvSpPr>
        <p:spPr>
          <a:xfrm>
            <a:off x="538075" y="5758900"/>
            <a:ext cx="10168800" cy="732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4500">
                <a:latin typeface="Proxima Nova"/>
                <a:ea typeface="Proxima Nova"/>
                <a:cs typeface="Proxima Nova"/>
                <a:sym typeface="Proxima Nova"/>
              </a:rPr>
              <a:t>Un réseau physique en plus avec :</a:t>
            </a:r>
            <a:endParaRPr sz="3000">
              <a:latin typeface="Proxima Nova"/>
              <a:ea typeface="Proxima Nova"/>
              <a:cs typeface="Proxima Nova"/>
              <a:sym typeface="Proxima Nova"/>
            </a:endParaRPr>
          </a:p>
          <a:p>
            <a:pPr indent="0" lvl="0" marL="914400" rtl="0" algn="l">
              <a:spcBef>
                <a:spcPts val="0"/>
              </a:spcBef>
              <a:spcAft>
                <a:spcPts val="0"/>
              </a:spcAft>
              <a:buNone/>
            </a:pPr>
            <a:r>
              <a:rPr lang="fr" sz="4500">
                <a:latin typeface="Proxima Nova"/>
                <a:ea typeface="Proxima Nova"/>
                <a:cs typeface="Proxima Nova"/>
                <a:sym typeface="Proxima Nova"/>
              </a:rPr>
              <a:t>1 réseau IPv4 : 192.168.1.0/24</a:t>
            </a:r>
            <a:endParaRPr sz="4500">
              <a:latin typeface="Proxima Nova"/>
              <a:ea typeface="Proxima Nova"/>
              <a:cs typeface="Proxima Nova"/>
              <a:sym typeface="Proxima Nova"/>
            </a:endParaRPr>
          </a:p>
          <a:p>
            <a:pPr indent="457200" lvl="0" marL="457200" rtl="0" algn="l">
              <a:spcBef>
                <a:spcPts val="0"/>
              </a:spcBef>
              <a:spcAft>
                <a:spcPts val="0"/>
              </a:spcAft>
              <a:buNone/>
            </a:pPr>
            <a:r>
              <a:rPr lang="fr" sz="4500">
                <a:latin typeface="Proxima Nova"/>
                <a:ea typeface="Proxima Nova"/>
                <a:cs typeface="Proxima Nova"/>
                <a:sym typeface="Proxima Nova"/>
              </a:rPr>
              <a:t>1 réseau IPv6 : fd73:cafe:e9ab:1::/64</a:t>
            </a:r>
            <a:endParaRPr sz="4500">
              <a:latin typeface="Proxima Nova"/>
              <a:ea typeface="Proxima Nova"/>
              <a:cs typeface="Proxima Nova"/>
              <a:sym typeface="Proxima Nova"/>
            </a:endParaRPr>
          </a:p>
          <a:p>
            <a:pPr indent="457200" lvl="0" marL="914400" rtl="0" algn="l">
              <a:spcBef>
                <a:spcPts val="0"/>
              </a:spcBef>
              <a:spcAft>
                <a:spcPts val="0"/>
              </a:spcAft>
              <a:buNone/>
            </a:pPr>
            <a:r>
              <a:t/>
            </a:r>
            <a:endParaRPr sz="4500">
              <a:latin typeface="Proxima Nova"/>
              <a:ea typeface="Proxima Nova"/>
              <a:cs typeface="Proxima Nova"/>
              <a:sym typeface="Proxima Nova"/>
            </a:endParaRPr>
          </a:p>
          <a:p>
            <a:pPr indent="0" lvl="0" marL="0" rtl="0" algn="l">
              <a:spcBef>
                <a:spcPts val="0"/>
              </a:spcBef>
              <a:spcAft>
                <a:spcPts val="0"/>
              </a:spcAft>
              <a:buNone/>
            </a:pPr>
            <a:r>
              <a:rPr lang="fr" sz="4500">
                <a:latin typeface="Proxima Nova"/>
                <a:ea typeface="Proxima Nova"/>
                <a:cs typeface="Proxima Nova"/>
                <a:sym typeface="Proxima Nova"/>
              </a:rPr>
              <a:t>Un routeur présent sur les 2 réseaux :</a:t>
            </a:r>
            <a:endParaRPr sz="3000">
              <a:latin typeface="Proxima Nova"/>
              <a:ea typeface="Proxima Nova"/>
              <a:cs typeface="Proxima Nova"/>
              <a:sym typeface="Proxima Nova"/>
            </a:endParaRPr>
          </a:p>
          <a:p>
            <a:pPr indent="457200" lvl="0" marL="457200" rtl="0" algn="l">
              <a:spcBef>
                <a:spcPts val="0"/>
              </a:spcBef>
              <a:spcAft>
                <a:spcPts val="0"/>
              </a:spcAft>
              <a:buNone/>
            </a:pPr>
            <a:r>
              <a:rPr lang="fr" sz="4500">
                <a:latin typeface="Proxima Nova"/>
                <a:ea typeface="Proxima Nova"/>
                <a:cs typeface="Proxima Nova"/>
                <a:sym typeface="Proxima Nova"/>
              </a:rPr>
              <a:t>192.168.0.1 et fd73:cafe:e9ab::1</a:t>
            </a:r>
            <a:endParaRPr sz="4500">
              <a:latin typeface="Proxima Nova"/>
              <a:ea typeface="Proxima Nova"/>
              <a:cs typeface="Proxima Nova"/>
              <a:sym typeface="Proxima Nova"/>
            </a:endParaRPr>
          </a:p>
          <a:p>
            <a:pPr indent="457200" lvl="0" marL="457200" rtl="0" algn="l">
              <a:spcBef>
                <a:spcPts val="0"/>
              </a:spcBef>
              <a:spcAft>
                <a:spcPts val="0"/>
              </a:spcAft>
              <a:buNone/>
            </a:pPr>
            <a:r>
              <a:rPr lang="fr" sz="4500">
                <a:latin typeface="Proxima Nova"/>
                <a:ea typeface="Proxima Nova"/>
                <a:cs typeface="Proxima Nova"/>
                <a:sym typeface="Proxima Nova"/>
              </a:rPr>
              <a:t>192.168.1.1 et fd73:cafe:e9ab:1::1</a:t>
            </a:r>
            <a:endParaRPr sz="4500">
              <a:latin typeface="Proxima Nova"/>
              <a:ea typeface="Proxima Nova"/>
              <a:cs typeface="Proxima Nova"/>
              <a:sym typeface="Proxima Nova"/>
            </a:endParaRPr>
          </a:p>
        </p:txBody>
      </p:sp>
      <p:cxnSp>
        <p:nvCxnSpPr>
          <p:cNvPr id="288" name="Google Shape;288;p28"/>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289" name="Google Shape;289;p28"/>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290" name="Google Shape;290;p28"/>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291" name="Google Shape;291;p28"/>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292" name="Google Shape;292;p28"/>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293" name="Google Shape;293;p28"/>
          <p:cNvSpPr/>
          <p:nvPr/>
        </p:nvSpPr>
        <p:spPr>
          <a:xfrm>
            <a:off x="423595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pic>
        <p:nvPicPr>
          <p:cNvPr id="294" name="Google Shape;294;p28"/>
          <p:cNvPicPr preferRelativeResize="0"/>
          <p:nvPr/>
        </p:nvPicPr>
        <p:blipFill>
          <a:blip r:embed="rId4">
            <a:alphaModFix/>
          </a:blip>
          <a:stretch>
            <a:fillRect/>
          </a:stretch>
        </p:blipFill>
        <p:spPr>
          <a:xfrm>
            <a:off x="13732226" y="2981165"/>
            <a:ext cx="1653373" cy="1870997"/>
          </a:xfrm>
          <a:prstGeom prst="rect">
            <a:avLst/>
          </a:prstGeom>
          <a:noFill/>
          <a:ln>
            <a:noFill/>
          </a:ln>
        </p:spPr>
      </p:pic>
      <p:pic>
        <p:nvPicPr>
          <p:cNvPr id="295" name="Google Shape;295;p28"/>
          <p:cNvPicPr preferRelativeResize="0"/>
          <p:nvPr/>
        </p:nvPicPr>
        <p:blipFill>
          <a:blip r:embed="rId4">
            <a:alphaModFix/>
          </a:blip>
          <a:stretch>
            <a:fillRect/>
          </a:stretch>
        </p:blipFill>
        <p:spPr>
          <a:xfrm>
            <a:off x="17423281" y="2981165"/>
            <a:ext cx="1653373" cy="1870997"/>
          </a:xfrm>
          <a:prstGeom prst="rect">
            <a:avLst/>
          </a:prstGeom>
          <a:noFill/>
          <a:ln>
            <a:noFill/>
          </a:ln>
        </p:spPr>
      </p:pic>
      <p:pic>
        <p:nvPicPr>
          <p:cNvPr id="296" name="Google Shape;296;p28"/>
          <p:cNvPicPr preferRelativeResize="0"/>
          <p:nvPr/>
        </p:nvPicPr>
        <p:blipFill>
          <a:blip r:embed="rId4">
            <a:alphaModFix/>
          </a:blip>
          <a:stretch>
            <a:fillRect/>
          </a:stretch>
        </p:blipFill>
        <p:spPr>
          <a:xfrm>
            <a:off x="21039286" y="2981165"/>
            <a:ext cx="1653373" cy="1870997"/>
          </a:xfrm>
          <a:prstGeom prst="rect">
            <a:avLst/>
          </a:prstGeom>
          <a:noFill/>
          <a:ln>
            <a:noFill/>
          </a:ln>
        </p:spPr>
      </p:pic>
      <p:pic>
        <p:nvPicPr>
          <p:cNvPr id="297" name="Google Shape;297;p28"/>
          <p:cNvPicPr preferRelativeResize="0"/>
          <p:nvPr/>
        </p:nvPicPr>
        <p:blipFill>
          <a:blip r:embed="rId4">
            <a:alphaModFix/>
          </a:blip>
          <a:stretch>
            <a:fillRect/>
          </a:stretch>
        </p:blipFill>
        <p:spPr>
          <a:xfrm>
            <a:off x="15440487" y="9776959"/>
            <a:ext cx="1653373" cy="1870997"/>
          </a:xfrm>
          <a:prstGeom prst="rect">
            <a:avLst/>
          </a:prstGeom>
          <a:noFill/>
          <a:ln>
            <a:noFill/>
          </a:ln>
        </p:spPr>
      </p:pic>
      <p:pic>
        <p:nvPicPr>
          <p:cNvPr id="298" name="Google Shape;298;p28"/>
          <p:cNvPicPr preferRelativeResize="0"/>
          <p:nvPr/>
        </p:nvPicPr>
        <p:blipFill>
          <a:blip r:embed="rId4">
            <a:alphaModFix/>
          </a:blip>
          <a:stretch>
            <a:fillRect/>
          </a:stretch>
        </p:blipFill>
        <p:spPr>
          <a:xfrm>
            <a:off x="19460992" y="9837784"/>
            <a:ext cx="1653373" cy="1870997"/>
          </a:xfrm>
          <a:prstGeom prst="rect">
            <a:avLst/>
          </a:prstGeom>
          <a:noFill/>
          <a:ln>
            <a:noFill/>
          </a:ln>
        </p:spPr>
      </p:pic>
      <p:cxnSp>
        <p:nvCxnSpPr>
          <p:cNvPr id="299" name="Google Shape;299;p28"/>
          <p:cNvCxnSpPr/>
          <p:nvPr/>
        </p:nvCxnSpPr>
        <p:spPr>
          <a:xfrm>
            <a:off x="13511336" y="5853410"/>
            <a:ext cx="9693900" cy="22800"/>
          </a:xfrm>
          <a:prstGeom prst="straightConnector1">
            <a:avLst/>
          </a:prstGeom>
          <a:noFill/>
          <a:ln cap="flat" cmpd="sng" w="19050">
            <a:solidFill>
              <a:srgbClr val="737373"/>
            </a:solidFill>
            <a:prstDash val="solid"/>
            <a:round/>
            <a:headEnd len="med" w="med" type="none"/>
            <a:tailEnd len="med" w="med" type="none"/>
          </a:ln>
        </p:spPr>
      </p:cxnSp>
      <p:cxnSp>
        <p:nvCxnSpPr>
          <p:cNvPr id="300" name="Google Shape;300;p28"/>
          <p:cNvCxnSpPr>
            <a:stCxn id="294" idx="2"/>
          </p:cNvCxnSpPr>
          <p:nvPr/>
        </p:nvCxnSpPr>
        <p:spPr>
          <a:xfrm>
            <a:off x="14558912" y="4852162"/>
            <a:ext cx="21000" cy="1000800"/>
          </a:xfrm>
          <a:prstGeom prst="straightConnector1">
            <a:avLst/>
          </a:prstGeom>
          <a:noFill/>
          <a:ln cap="flat" cmpd="sng" w="19050">
            <a:solidFill>
              <a:srgbClr val="737373"/>
            </a:solidFill>
            <a:prstDash val="solid"/>
            <a:round/>
            <a:headEnd len="med" w="med" type="none"/>
            <a:tailEnd len="med" w="med" type="none"/>
          </a:ln>
        </p:spPr>
      </p:cxnSp>
      <p:cxnSp>
        <p:nvCxnSpPr>
          <p:cNvPr id="301" name="Google Shape;301;p28"/>
          <p:cNvCxnSpPr/>
          <p:nvPr/>
        </p:nvCxnSpPr>
        <p:spPr>
          <a:xfrm flipH="1">
            <a:off x="18246825" y="4870337"/>
            <a:ext cx="13800" cy="1005600"/>
          </a:xfrm>
          <a:prstGeom prst="straightConnector1">
            <a:avLst/>
          </a:prstGeom>
          <a:noFill/>
          <a:ln cap="flat" cmpd="sng" w="19050">
            <a:solidFill>
              <a:srgbClr val="737373"/>
            </a:solidFill>
            <a:prstDash val="solid"/>
            <a:round/>
            <a:headEnd len="med" w="med" type="none"/>
            <a:tailEnd len="med" w="med" type="none"/>
          </a:ln>
        </p:spPr>
      </p:cxnSp>
      <p:cxnSp>
        <p:nvCxnSpPr>
          <p:cNvPr id="302" name="Google Shape;302;p28"/>
          <p:cNvCxnSpPr/>
          <p:nvPr/>
        </p:nvCxnSpPr>
        <p:spPr>
          <a:xfrm flipH="1">
            <a:off x="21867614" y="4870337"/>
            <a:ext cx="9000" cy="982800"/>
          </a:xfrm>
          <a:prstGeom prst="straightConnector1">
            <a:avLst/>
          </a:prstGeom>
          <a:noFill/>
          <a:ln cap="flat" cmpd="sng" w="19050">
            <a:solidFill>
              <a:srgbClr val="737373"/>
            </a:solidFill>
            <a:prstDash val="solid"/>
            <a:round/>
            <a:headEnd len="med" w="med" type="none"/>
            <a:tailEnd len="med" w="med" type="none"/>
          </a:ln>
        </p:spPr>
      </p:cxnSp>
      <p:cxnSp>
        <p:nvCxnSpPr>
          <p:cNvPr id="303" name="Google Shape;303;p28"/>
          <p:cNvCxnSpPr>
            <a:endCxn id="297" idx="0"/>
          </p:cNvCxnSpPr>
          <p:nvPr/>
        </p:nvCxnSpPr>
        <p:spPr>
          <a:xfrm flipH="1">
            <a:off x="16267173" y="8677459"/>
            <a:ext cx="10800" cy="1099500"/>
          </a:xfrm>
          <a:prstGeom prst="straightConnector1">
            <a:avLst/>
          </a:prstGeom>
          <a:noFill/>
          <a:ln cap="flat" cmpd="sng" w="19050">
            <a:solidFill>
              <a:srgbClr val="737373"/>
            </a:solidFill>
            <a:prstDash val="solid"/>
            <a:round/>
            <a:headEnd len="med" w="med" type="none"/>
            <a:tailEnd len="med" w="med" type="none"/>
          </a:ln>
        </p:spPr>
      </p:cxnSp>
      <p:cxnSp>
        <p:nvCxnSpPr>
          <p:cNvPr id="304" name="Google Shape;304;p28"/>
          <p:cNvCxnSpPr/>
          <p:nvPr/>
        </p:nvCxnSpPr>
        <p:spPr>
          <a:xfrm flipH="1">
            <a:off x="20282208" y="8738140"/>
            <a:ext cx="10800" cy="1099500"/>
          </a:xfrm>
          <a:prstGeom prst="straightConnector1">
            <a:avLst/>
          </a:prstGeom>
          <a:noFill/>
          <a:ln cap="flat" cmpd="sng" w="19050">
            <a:solidFill>
              <a:srgbClr val="737373"/>
            </a:solidFill>
            <a:prstDash val="solid"/>
            <a:round/>
            <a:headEnd len="med" w="med" type="none"/>
            <a:tailEnd len="med" w="med" type="none"/>
          </a:ln>
        </p:spPr>
      </p:cxnSp>
      <p:sp>
        <p:nvSpPr>
          <p:cNvPr id="305" name="Google Shape;305;p28"/>
          <p:cNvSpPr txBox="1"/>
          <p:nvPr/>
        </p:nvSpPr>
        <p:spPr>
          <a:xfrm>
            <a:off x="12744775" y="1800363"/>
            <a:ext cx="3834000" cy="98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2700"/>
              <a:t>192.168.0.10/24</a:t>
            </a:r>
            <a:endParaRPr sz="2700"/>
          </a:p>
          <a:p>
            <a:pPr indent="0" lvl="0" marL="0" rtl="0" algn="ctr">
              <a:spcBef>
                <a:spcPts val="0"/>
              </a:spcBef>
              <a:spcAft>
                <a:spcPts val="0"/>
              </a:spcAft>
              <a:buNone/>
            </a:pPr>
            <a:r>
              <a:rPr lang="fr" sz="2700"/>
              <a:t>fd73:cafe:e9ab::10/64</a:t>
            </a:r>
            <a:endParaRPr sz="2700"/>
          </a:p>
          <a:p>
            <a:pPr indent="0" lvl="0" marL="0" rtl="0" algn="ctr">
              <a:spcBef>
                <a:spcPts val="0"/>
              </a:spcBef>
              <a:spcAft>
                <a:spcPts val="0"/>
              </a:spcAft>
              <a:buNone/>
            </a:pPr>
            <a:r>
              <a:t/>
            </a:r>
            <a:endParaRPr sz="2700"/>
          </a:p>
          <a:p>
            <a:pPr indent="0" lvl="0" marL="0" rtl="0" algn="ctr">
              <a:spcBef>
                <a:spcPts val="0"/>
              </a:spcBef>
              <a:spcAft>
                <a:spcPts val="0"/>
              </a:spcAft>
              <a:buNone/>
            </a:pPr>
            <a:r>
              <a:t/>
            </a:r>
            <a:endParaRPr sz="2700"/>
          </a:p>
        </p:txBody>
      </p:sp>
      <p:sp>
        <p:nvSpPr>
          <p:cNvPr id="306" name="Google Shape;306;p28"/>
          <p:cNvSpPr txBox="1"/>
          <p:nvPr/>
        </p:nvSpPr>
        <p:spPr>
          <a:xfrm>
            <a:off x="16441275" y="1800363"/>
            <a:ext cx="3834000" cy="98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2700"/>
              <a:t>192.168.0.11/24</a:t>
            </a:r>
            <a:endParaRPr sz="2700"/>
          </a:p>
          <a:p>
            <a:pPr indent="0" lvl="0" marL="0" rtl="0" algn="ctr">
              <a:spcBef>
                <a:spcPts val="0"/>
              </a:spcBef>
              <a:spcAft>
                <a:spcPts val="0"/>
              </a:spcAft>
              <a:buNone/>
            </a:pPr>
            <a:r>
              <a:rPr lang="fr" sz="2700"/>
              <a:t>fd73:cafe:e9ab::11/64</a:t>
            </a:r>
            <a:endParaRPr sz="2700"/>
          </a:p>
          <a:p>
            <a:pPr indent="0" lvl="0" marL="0" rtl="0" algn="ctr">
              <a:spcBef>
                <a:spcPts val="0"/>
              </a:spcBef>
              <a:spcAft>
                <a:spcPts val="0"/>
              </a:spcAft>
              <a:buNone/>
            </a:pPr>
            <a:r>
              <a:t/>
            </a:r>
            <a:endParaRPr sz="2700"/>
          </a:p>
          <a:p>
            <a:pPr indent="0" lvl="0" marL="0" rtl="0" algn="ctr">
              <a:spcBef>
                <a:spcPts val="0"/>
              </a:spcBef>
              <a:spcAft>
                <a:spcPts val="0"/>
              </a:spcAft>
              <a:buNone/>
            </a:pPr>
            <a:r>
              <a:t/>
            </a:r>
            <a:endParaRPr sz="2700"/>
          </a:p>
          <a:p>
            <a:pPr indent="0" lvl="0" marL="0" rtl="0" algn="ctr">
              <a:spcBef>
                <a:spcPts val="0"/>
              </a:spcBef>
              <a:spcAft>
                <a:spcPts val="0"/>
              </a:spcAft>
              <a:buNone/>
            </a:pPr>
            <a:r>
              <a:t/>
            </a:r>
            <a:endParaRPr sz="2700"/>
          </a:p>
          <a:p>
            <a:pPr indent="0" lvl="0" marL="0" rtl="0" algn="ctr">
              <a:spcBef>
                <a:spcPts val="0"/>
              </a:spcBef>
              <a:spcAft>
                <a:spcPts val="0"/>
              </a:spcAft>
              <a:buNone/>
            </a:pPr>
            <a:r>
              <a:t/>
            </a:r>
            <a:endParaRPr sz="2700"/>
          </a:p>
        </p:txBody>
      </p:sp>
      <p:sp>
        <p:nvSpPr>
          <p:cNvPr id="307" name="Google Shape;307;p28"/>
          <p:cNvSpPr txBox="1"/>
          <p:nvPr/>
        </p:nvSpPr>
        <p:spPr>
          <a:xfrm>
            <a:off x="20137500" y="1800363"/>
            <a:ext cx="3834000" cy="98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2700"/>
              <a:t>192.168.0.12/24</a:t>
            </a:r>
            <a:endParaRPr sz="2700"/>
          </a:p>
          <a:p>
            <a:pPr indent="0" lvl="0" marL="0" rtl="0" algn="ctr">
              <a:spcBef>
                <a:spcPts val="0"/>
              </a:spcBef>
              <a:spcAft>
                <a:spcPts val="0"/>
              </a:spcAft>
              <a:buNone/>
            </a:pPr>
            <a:r>
              <a:rPr lang="fr" sz="2700"/>
              <a:t>fd73:cafe:e9ab::12/64</a:t>
            </a:r>
            <a:endParaRPr sz="2700"/>
          </a:p>
          <a:p>
            <a:pPr indent="0" lvl="0" marL="0" rtl="0" algn="ctr">
              <a:spcBef>
                <a:spcPts val="0"/>
              </a:spcBef>
              <a:spcAft>
                <a:spcPts val="0"/>
              </a:spcAft>
              <a:buNone/>
            </a:pPr>
            <a:r>
              <a:t/>
            </a:r>
            <a:endParaRPr sz="2700"/>
          </a:p>
          <a:p>
            <a:pPr indent="0" lvl="0" marL="0" rtl="0" algn="ctr">
              <a:spcBef>
                <a:spcPts val="0"/>
              </a:spcBef>
              <a:spcAft>
                <a:spcPts val="0"/>
              </a:spcAft>
              <a:buNone/>
            </a:pPr>
            <a:r>
              <a:t/>
            </a:r>
            <a:endParaRPr sz="2700"/>
          </a:p>
          <a:p>
            <a:pPr indent="0" lvl="0" marL="0" rtl="0" algn="ctr">
              <a:spcBef>
                <a:spcPts val="0"/>
              </a:spcBef>
              <a:spcAft>
                <a:spcPts val="0"/>
              </a:spcAft>
              <a:buNone/>
            </a:pPr>
            <a:r>
              <a:t/>
            </a:r>
            <a:endParaRPr sz="2700"/>
          </a:p>
          <a:p>
            <a:pPr indent="0" lvl="0" marL="0" rtl="0" algn="ctr">
              <a:spcBef>
                <a:spcPts val="0"/>
              </a:spcBef>
              <a:spcAft>
                <a:spcPts val="0"/>
              </a:spcAft>
              <a:buNone/>
            </a:pPr>
            <a:r>
              <a:t/>
            </a:r>
            <a:endParaRPr sz="2700"/>
          </a:p>
        </p:txBody>
      </p:sp>
      <p:sp>
        <p:nvSpPr>
          <p:cNvPr id="308" name="Google Shape;308;p28"/>
          <p:cNvSpPr txBox="1"/>
          <p:nvPr/>
        </p:nvSpPr>
        <p:spPr>
          <a:xfrm>
            <a:off x="14238075" y="11984225"/>
            <a:ext cx="3834000" cy="98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2700"/>
              <a:t>192.168.1.10/24</a:t>
            </a:r>
            <a:endParaRPr sz="2700"/>
          </a:p>
          <a:p>
            <a:pPr indent="0" lvl="0" marL="0" rtl="0" algn="ctr">
              <a:spcBef>
                <a:spcPts val="0"/>
              </a:spcBef>
              <a:spcAft>
                <a:spcPts val="0"/>
              </a:spcAft>
              <a:buNone/>
            </a:pPr>
            <a:r>
              <a:rPr lang="fr" sz="2700"/>
              <a:t>fd73:cafe:e9ab:1::10/64</a:t>
            </a:r>
            <a:endParaRPr sz="2700"/>
          </a:p>
          <a:p>
            <a:pPr indent="0" lvl="0" marL="0" rtl="0" algn="ctr">
              <a:spcBef>
                <a:spcPts val="0"/>
              </a:spcBef>
              <a:spcAft>
                <a:spcPts val="0"/>
              </a:spcAft>
              <a:buNone/>
            </a:pPr>
            <a:r>
              <a:t/>
            </a:r>
            <a:endParaRPr sz="2700"/>
          </a:p>
          <a:p>
            <a:pPr indent="0" lvl="0" marL="0" rtl="0" algn="ctr">
              <a:spcBef>
                <a:spcPts val="0"/>
              </a:spcBef>
              <a:spcAft>
                <a:spcPts val="0"/>
              </a:spcAft>
              <a:buNone/>
            </a:pPr>
            <a:r>
              <a:t/>
            </a:r>
            <a:endParaRPr sz="2700"/>
          </a:p>
          <a:p>
            <a:pPr indent="0" lvl="0" marL="0" rtl="0" algn="ctr">
              <a:spcBef>
                <a:spcPts val="0"/>
              </a:spcBef>
              <a:spcAft>
                <a:spcPts val="0"/>
              </a:spcAft>
              <a:buNone/>
            </a:pPr>
            <a:r>
              <a:t/>
            </a:r>
            <a:endParaRPr sz="2700"/>
          </a:p>
        </p:txBody>
      </p:sp>
      <p:sp>
        <p:nvSpPr>
          <p:cNvPr id="309" name="Google Shape;309;p28"/>
          <p:cNvSpPr txBox="1"/>
          <p:nvPr/>
        </p:nvSpPr>
        <p:spPr>
          <a:xfrm>
            <a:off x="18587450" y="12045050"/>
            <a:ext cx="4105200" cy="87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2700"/>
              <a:t>192.168.1.42/24</a:t>
            </a:r>
            <a:endParaRPr sz="2700"/>
          </a:p>
          <a:p>
            <a:pPr indent="0" lvl="0" marL="0" rtl="0" algn="ctr">
              <a:spcBef>
                <a:spcPts val="0"/>
              </a:spcBef>
              <a:spcAft>
                <a:spcPts val="0"/>
              </a:spcAft>
              <a:buNone/>
            </a:pPr>
            <a:r>
              <a:rPr lang="fr" sz="2700"/>
              <a:t>fd73:cafe:e9ab:1::42/64</a:t>
            </a:r>
            <a:endParaRPr sz="2700"/>
          </a:p>
          <a:p>
            <a:pPr indent="0" lvl="0" marL="0" rtl="0" algn="ctr">
              <a:spcBef>
                <a:spcPts val="0"/>
              </a:spcBef>
              <a:spcAft>
                <a:spcPts val="0"/>
              </a:spcAft>
              <a:buNone/>
            </a:pPr>
            <a:r>
              <a:t/>
            </a:r>
            <a:endParaRPr sz="2700"/>
          </a:p>
          <a:p>
            <a:pPr indent="0" lvl="0" marL="0" rtl="0" algn="ctr">
              <a:spcBef>
                <a:spcPts val="0"/>
              </a:spcBef>
              <a:spcAft>
                <a:spcPts val="0"/>
              </a:spcAft>
              <a:buNone/>
            </a:pPr>
            <a:r>
              <a:t/>
            </a:r>
            <a:endParaRPr sz="2700"/>
          </a:p>
          <a:p>
            <a:pPr indent="0" lvl="0" marL="0" rtl="0" algn="ctr">
              <a:spcBef>
                <a:spcPts val="0"/>
              </a:spcBef>
              <a:spcAft>
                <a:spcPts val="0"/>
              </a:spcAft>
              <a:buNone/>
            </a:pPr>
            <a:r>
              <a:t/>
            </a:r>
            <a:endParaRPr sz="2700"/>
          </a:p>
          <a:p>
            <a:pPr indent="0" lvl="0" marL="0" rtl="0" algn="ctr">
              <a:spcBef>
                <a:spcPts val="0"/>
              </a:spcBef>
              <a:spcAft>
                <a:spcPts val="0"/>
              </a:spcAft>
              <a:buNone/>
            </a:pPr>
            <a:r>
              <a:t/>
            </a:r>
            <a:endParaRPr sz="2700"/>
          </a:p>
        </p:txBody>
      </p:sp>
      <p:cxnSp>
        <p:nvCxnSpPr>
          <p:cNvPr id="310" name="Google Shape;310;p28"/>
          <p:cNvCxnSpPr>
            <a:endCxn id="311" idx="0"/>
          </p:cNvCxnSpPr>
          <p:nvPr/>
        </p:nvCxnSpPr>
        <p:spPr>
          <a:xfrm>
            <a:off x="17490350" y="5853113"/>
            <a:ext cx="9300" cy="787800"/>
          </a:xfrm>
          <a:prstGeom prst="straightConnector1">
            <a:avLst/>
          </a:prstGeom>
          <a:noFill/>
          <a:ln cap="flat" cmpd="sng" w="19050">
            <a:solidFill>
              <a:srgbClr val="737373"/>
            </a:solidFill>
            <a:prstDash val="solid"/>
            <a:round/>
            <a:headEnd len="med" w="med" type="none"/>
            <a:tailEnd len="med" w="med" type="none"/>
          </a:ln>
        </p:spPr>
      </p:cxnSp>
      <p:grpSp>
        <p:nvGrpSpPr>
          <p:cNvPr id="312" name="Google Shape;312;p28"/>
          <p:cNvGrpSpPr/>
          <p:nvPr/>
        </p:nvGrpSpPr>
        <p:grpSpPr>
          <a:xfrm>
            <a:off x="16549950" y="6640913"/>
            <a:ext cx="1899400" cy="2036352"/>
            <a:chOff x="10320100" y="4632400"/>
            <a:chExt cx="1899400" cy="2036352"/>
          </a:xfrm>
        </p:grpSpPr>
        <p:pic>
          <p:nvPicPr>
            <p:cNvPr id="311" name="Google Shape;311;p28"/>
            <p:cNvPicPr preferRelativeResize="0"/>
            <p:nvPr/>
          </p:nvPicPr>
          <p:blipFill>
            <a:blip r:embed="rId5">
              <a:alphaModFix/>
            </a:blip>
            <a:stretch>
              <a:fillRect/>
            </a:stretch>
          </p:blipFill>
          <p:spPr>
            <a:xfrm>
              <a:off x="10320100" y="4632400"/>
              <a:ext cx="1899400" cy="1321150"/>
            </a:xfrm>
            <a:prstGeom prst="rect">
              <a:avLst/>
            </a:prstGeom>
            <a:noFill/>
            <a:ln>
              <a:noFill/>
            </a:ln>
          </p:spPr>
        </p:pic>
        <p:cxnSp>
          <p:nvCxnSpPr>
            <p:cNvPr id="313" name="Google Shape;313;p28"/>
            <p:cNvCxnSpPr/>
            <p:nvPr/>
          </p:nvCxnSpPr>
          <p:spPr>
            <a:xfrm>
              <a:off x="11264411" y="5953552"/>
              <a:ext cx="10800" cy="715200"/>
            </a:xfrm>
            <a:prstGeom prst="straightConnector1">
              <a:avLst/>
            </a:prstGeom>
            <a:noFill/>
            <a:ln cap="flat" cmpd="sng" w="19050">
              <a:solidFill>
                <a:srgbClr val="737373"/>
              </a:solidFill>
              <a:prstDash val="solid"/>
              <a:round/>
              <a:headEnd len="med" w="med" type="none"/>
              <a:tailEnd len="med" w="med" type="none"/>
            </a:ln>
          </p:spPr>
        </p:cxnSp>
      </p:grpSp>
      <p:cxnSp>
        <p:nvCxnSpPr>
          <p:cNvPr id="314" name="Google Shape;314;p28"/>
          <p:cNvCxnSpPr/>
          <p:nvPr/>
        </p:nvCxnSpPr>
        <p:spPr>
          <a:xfrm>
            <a:off x="13511336" y="8677272"/>
            <a:ext cx="9693900" cy="22800"/>
          </a:xfrm>
          <a:prstGeom prst="straightConnector1">
            <a:avLst/>
          </a:prstGeom>
          <a:noFill/>
          <a:ln cap="flat" cmpd="sng" w="19050">
            <a:solidFill>
              <a:srgbClr val="737373"/>
            </a:solidFill>
            <a:prstDash val="solid"/>
            <a:round/>
            <a:headEnd len="med" w="med" type="none"/>
            <a:tailEnd len="med" w="med" type="none"/>
          </a:ln>
        </p:spPr>
      </p:cxnSp>
      <p:sp>
        <p:nvSpPr>
          <p:cNvPr id="315" name="Google Shape;315;p28"/>
          <p:cNvSpPr txBox="1"/>
          <p:nvPr/>
        </p:nvSpPr>
        <p:spPr>
          <a:xfrm>
            <a:off x="18369625" y="6019000"/>
            <a:ext cx="3612900" cy="98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2700"/>
              <a:t>192.168.0.1/24</a:t>
            </a:r>
            <a:endParaRPr sz="2700"/>
          </a:p>
          <a:p>
            <a:pPr indent="0" lvl="0" marL="0" rtl="0" algn="ctr">
              <a:spcBef>
                <a:spcPts val="0"/>
              </a:spcBef>
              <a:spcAft>
                <a:spcPts val="0"/>
              </a:spcAft>
              <a:buNone/>
            </a:pPr>
            <a:r>
              <a:rPr lang="fr" sz="2700"/>
              <a:t>fd73:cafe:e9ab::1/64</a:t>
            </a:r>
            <a:endParaRPr sz="2700"/>
          </a:p>
          <a:p>
            <a:pPr indent="0" lvl="0" marL="0" rtl="0" algn="ctr">
              <a:spcBef>
                <a:spcPts val="0"/>
              </a:spcBef>
              <a:spcAft>
                <a:spcPts val="0"/>
              </a:spcAft>
              <a:buNone/>
            </a:pPr>
            <a:r>
              <a:t/>
            </a:r>
            <a:endParaRPr sz="2700"/>
          </a:p>
        </p:txBody>
      </p:sp>
      <p:sp>
        <p:nvSpPr>
          <p:cNvPr id="316" name="Google Shape;316;p28"/>
          <p:cNvSpPr txBox="1"/>
          <p:nvPr/>
        </p:nvSpPr>
        <p:spPr>
          <a:xfrm>
            <a:off x="13125750" y="7322800"/>
            <a:ext cx="3612900" cy="98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2700"/>
              <a:t>192.168.1.1/24</a:t>
            </a:r>
            <a:endParaRPr sz="2700"/>
          </a:p>
          <a:p>
            <a:pPr indent="0" lvl="0" marL="0" rtl="0" algn="ctr">
              <a:spcBef>
                <a:spcPts val="0"/>
              </a:spcBef>
              <a:spcAft>
                <a:spcPts val="0"/>
              </a:spcAft>
              <a:buNone/>
            </a:pPr>
            <a:r>
              <a:rPr lang="fr" sz="2700"/>
              <a:t>fd73:cafe:e9ab:1::1/64</a:t>
            </a:r>
            <a:endParaRPr sz="2700"/>
          </a:p>
          <a:p>
            <a:pPr indent="0" lvl="0" marL="0" rtl="0" algn="ctr">
              <a:spcBef>
                <a:spcPts val="0"/>
              </a:spcBef>
              <a:spcAft>
                <a:spcPts val="0"/>
              </a:spcAft>
              <a:buNone/>
            </a:pPr>
            <a:r>
              <a:t/>
            </a:r>
            <a:endParaRPr sz="2700"/>
          </a:p>
        </p:txBody>
      </p:sp>
      <p:sp>
        <p:nvSpPr>
          <p:cNvPr id="317" name="Google Shape;317;p28"/>
          <p:cNvSpPr txBox="1"/>
          <p:nvPr/>
        </p:nvSpPr>
        <p:spPr>
          <a:xfrm flipH="1">
            <a:off x="12517275" y="5503150"/>
            <a:ext cx="8481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3500">
                <a:solidFill>
                  <a:srgbClr val="424242"/>
                </a:solidFill>
              </a:rPr>
              <a:t>N0</a:t>
            </a:r>
            <a:endParaRPr sz="3500">
              <a:solidFill>
                <a:srgbClr val="424242"/>
              </a:solidFill>
            </a:endParaRPr>
          </a:p>
        </p:txBody>
      </p:sp>
      <p:sp>
        <p:nvSpPr>
          <p:cNvPr id="318" name="Google Shape;318;p28"/>
          <p:cNvSpPr txBox="1"/>
          <p:nvPr/>
        </p:nvSpPr>
        <p:spPr>
          <a:xfrm flipH="1">
            <a:off x="12663225" y="8307100"/>
            <a:ext cx="8481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3500">
                <a:solidFill>
                  <a:srgbClr val="424242"/>
                </a:solidFill>
              </a:rPr>
              <a:t>N1</a:t>
            </a:r>
            <a:endParaRPr sz="3500">
              <a:solidFill>
                <a:srgbClr val="42424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pic>
        <p:nvPicPr>
          <p:cNvPr descr="icone_wild_code_school.png" id="323" name="Google Shape;323;p29"/>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324" name="Google Shape;324;p29"/>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325" name="Google Shape;325;p29"/>
          <p:cNvSpPr txBox="1"/>
          <p:nvPr/>
        </p:nvSpPr>
        <p:spPr>
          <a:xfrm>
            <a:off x="946900" y="2610425"/>
            <a:ext cx="24264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Cas 2</a:t>
            </a:r>
            <a:endParaRPr sz="5000">
              <a:latin typeface="Montserrat ExtraBold"/>
              <a:ea typeface="Montserrat ExtraBold"/>
              <a:cs typeface="Montserrat ExtraBold"/>
              <a:sym typeface="Montserrat ExtraBold"/>
            </a:endParaRPr>
          </a:p>
        </p:txBody>
      </p:sp>
      <p:sp>
        <p:nvSpPr>
          <p:cNvPr id="326" name="Google Shape;326;p29"/>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327" name="Google Shape;327;p29"/>
          <p:cNvSpPr txBox="1"/>
          <p:nvPr/>
        </p:nvSpPr>
        <p:spPr>
          <a:xfrm>
            <a:off x="949225" y="4078800"/>
            <a:ext cx="48129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Un exemple illustré (suite)</a:t>
            </a:r>
            <a:endParaRPr sz="2800">
              <a:latin typeface="Montserrat Medium"/>
              <a:ea typeface="Montserrat Medium"/>
              <a:cs typeface="Montserrat Medium"/>
              <a:sym typeface="Montserrat Medium"/>
            </a:endParaRPr>
          </a:p>
        </p:txBody>
      </p:sp>
      <p:cxnSp>
        <p:nvCxnSpPr>
          <p:cNvPr id="328" name="Google Shape;328;p29"/>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329" name="Google Shape;329;p29"/>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330" name="Google Shape;330;p29"/>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331" name="Google Shape;331;p29"/>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332" name="Google Shape;332;p29"/>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333" name="Google Shape;333;p29"/>
          <p:cNvSpPr/>
          <p:nvPr/>
        </p:nvSpPr>
        <p:spPr>
          <a:xfrm>
            <a:off x="423595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334" name="Google Shape;334;p29"/>
          <p:cNvSpPr txBox="1"/>
          <p:nvPr/>
        </p:nvSpPr>
        <p:spPr>
          <a:xfrm>
            <a:off x="538075" y="4870325"/>
            <a:ext cx="11068500" cy="8210700"/>
          </a:xfrm>
          <a:prstGeom prst="rect">
            <a:avLst/>
          </a:prstGeom>
          <a:noFill/>
          <a:ln>
            <a:noFill/>
          </a:ln>
        </p:spPr>
        <p:txBody>
          <a:bodyPr anchorCtr="0" anchor="ctr" bIns="91425" lIns="91425" spcFirstLastPara="1" rIns="91425" wrap="square" tIns="91425">
            <a:noAutofit/>
          </a:bodyPr>
          <a:lstStyle/>
          <a:p>
            <a:pPr indent="457200" lvl="0" marL="457200" rtl="0" algn="l">
              <a:spcBef>
                <a:spcPts val="0"/>
              </a:spcBef>
              <a:spcAft>
                <a:spcPts val="0"/>
              </a:spcAft>
              <a:buNone/>
            </a:pPr>
            <a:r>
              <a:rPr lang="fr" sz="4500">
                <a:latin typeface="Proxima Nova"/>
                <a:ea typeface="Proxima Nova"/>
                <a:cs typeface="Proxima Nova"/>
                <a:sym typeface="Proxima Nova"/>
              </a:rPr>
              <a:t>Envoi de noeud 11 (sur N0)</a:t>
            </a:r>
            <a:endParaRPr sz="4500">
              <a:latin typeface="Proxima Nova"/>
              <a:ea typeface="Proxima Nova"/>
              <a:cs typeface="Proxima Nova"/>
              <a:sym typeface="Proxima Nova"/>
            </a:endParaRPr>
          </a:p>
          <a:p>
            <a:pPr indent="457200" lvl="0" marL="457200" rtl="0" algn="l">
              <a:spcBef>
                <a:spcPts val="0"/>
              </a:spcBef>
              <a:spcAft>
                <a:spcPts val="0"/>
              </a:spcAft>
              <a:buNone/>
            </a:pPr>
            <a:r>
              <a:rPr lang="fr" sz="4500">
                <a:latin typeface="Proxima Nova"/>
                <a:ea typeface="Proxima Nova"/>
                <a:cs typeface="Proxima Nova"/>
                <a:sym typeface="Proxima Nova"/>
              </a:rPr>
              <a:t>-&gt; noeud 42 (sur N1).</a:t>
            </a:r>
            <a:endParaRPr sz="4500">
              <a:latin typeface="Proxima Nova"/>
              <a:ea typeface="Proxima Nova"/>
              <a:cs typeface="Proxima Nova"/>
              <a:sym typeface="Proxima Nova"/>
            </a:endParaRPr>
          </a:p>
          <a:p>
            <a:pPr indent="457200" lvl="0" marL="457200" rtl="0" algn="l">
              <a:spcBef>
                <a:spcPts val="0"/>
              </a:spcBef>
              <a:spcAft>
                <a:spcPts val="0"/>
              </a:spcAft>
              <a:buNone/>
            </a:pPr>
            <a:r>
              <a:rPr lang="fr" sz="4500">
                <a:latin typeface="Proxima Nova"/>
                <a:ea typeface="Proxima Nova"/>
                <a:cs typeface="Proxima Nova"/>
                <a:sym typeface="Proxima Nova"/>
              </a:rPr>
              <a:t>Par exemple :</a:t>
            </a:r>
            <a:endParaRPr sz="4500">
              <a:latin typeface="Proxima Nova"/>
              <a:ea typeface="Proxima Nova"/>
              <a:cs typeface="Proxima Nova"/>
              <a:sym typeface="Proxima Nova"/>
            </a:endParaRPr>
          </a:p>
          <a:p>
            <a:pPr indent="457200" lvl="0" marL="457200" rtl="0" algn="l">
              <a:spcBef>
                <a:spcPts val="0"/>
              </a:spcBef>
              <a:spcAft>
                <a:spcPts val="0"/>
              </a:spcAft>
              <a:buNone/>
            </a:pPr>
            <a:r>
              <a:rPr lang="fr" sz="4500">
                <a:latin typeface="Proxima Nova"/>
                <a:ea typeface="Proxima Nova"/>
                <a:cs typeface="Proxima Nova"/>
                <a:sym typeface="Proxima Nova"/>
              </a:rPr>
              <a:t>ping 192.168.1.42 depuis 192.168.0.11</a:t>
            </a:r>
            <a:endParaRPr sz="4500">
              <a:latin typeface="Proxima Nova"/>
              <a:ea typeface="Proxima Nova"/>
              <a:cs typeface="Proxima Nova"/>
              <a:sym typeface="Proxima Nova"/>
            </a:endParaRPr>
          </a:p>
          <a:p>
            <a:pPr indent="457200" lvl="0" marL="457200" rtl="0" algn="l">
              <a:spcBef>
                <a:spcPts val="0"/>
              </a:spcBef>
              <a:spcAft>
                <a:spcPts val="0"/>
              </a:spcAft>
              <a:buNone/>
            </a:pPr>
            <a:r>
              <a:rPr lang="fr" sz="4500">
                <a:latin typeface="Proxima Nova"/>
                <a:ea typeface="Proxima Nova"/>
                <a:cs typeface="Proxima Nova"/>
                <a:sym typeface="Proxima Nova"/>
              </a:rPr>
              <a:t>ou ping fd73:cafe:e9ab:1::42 pour v6</a:t>
            </a:r>
            <a:endParaRPr sz="4500">
              <a:latin typeface="Proxima Nova"/>
              <a:ea typeface="Proxima Nova"/>
              <a:cs typeface="Proxima Nova"/>
              <a:sym typeface="Proxima Nova"/>
            </a:endParaRPr>
          </a:p>
          <a:p>
            <a:pPr indent="457200" lvl="0" marL="457200" rtl="0" algn="l">
              <a:spcBef>
                <a:spcPts val="0"/>
              </a:spcBef>
              <a:spcAft>
                <a:spcPts val="0"/>
              </a:spcAft>
              <a:buNone/>
            </a:pPr>
            <a:r>
              <a:t/>
            </a:r>
            <a:endParaRPr sz="4500">
              <a:latin typeface="Proxima Nova"/>
              <a:ea typeface="Proxima Nova"/>
              <a:cs typeface="Proxima Nova"/>
              <a:sym typeface="Proxima Nova"/>
            </a:endParaRPr>
          </a:p>
          <a:p>
            <a:pPr indent="457200" lvl="0" marL="457200" rtl="0" algn="l">
              <a:spcBef>
                <a:spcPts val="0"/>
              </a:spcBef>
              <a:spcAft>
                <a:spcPts val="0"/>
              </a:spcAft>
              <a:buNone/>
            </a:pPr>
            <a:r>
              <a:rPr lang="fr" sz="4500">
                <a:latin typeface="Proxima Nova"/>
                <a:ea typeface="Proxima Nova"/>
                <a:cs typeface="Proxima Nova"/>
                <a:sym typeface="Proxima Nova"/>
              </a:rPr>
              <a:t>Que se passe-t-il sur la machine 11 ?</a:t>
            </a:r>
            <a:endParaRPr sz="4500">
              <a:latin typeface="Proxima Nova"/>
              <a:ea typeface="Proxima Nova"/>
              <a:cs typeface="Proxima Nova"/>
              <a:sym typeface="Proxima Nova"/>
            </a:endParaRPr>
          </a:p>
        </p:txBody>
      </p:sp>
      <p:pic>
        <p:nvPicPr>
          <p:cNvPr id="335" name="Google Shape;335;p29"/>
          <p:cNvPicPr preferRelativeResize="0"/>
          <p:nvPr/>
        </p:nvPicPr>
        <p:blipFill>
          <a:blip r:embed="rId4">
            <a:alphaModFix/>
          </a:blip>
          <a:stretch>
            <a:fillRect/>
          </a:stretch>
        </p:blipFill>
        <p:spPr>
          <a:xfrm>
            <a:off x="13732226" y="2981165"/>
            <a:ext cx="1653373" cy="1870997"/>
          </a:xfrm>
          <a:prstGeom prst="rect">
            <a:avLst/>
          </a:prstGeom>
          <a:noFill/>
          <a:ln>
            <a:noFill/>
          </a:ln>
        </p:spPr>
      </p:pic>
      <p:pic>
        <p:nvPicPr>
          <p:cNvPr id="336" name="Google Shape;336;p29"/>
          <p:cNvPicPr preferRelativeResize="0"/>
          <p:nvPr/>
        </p:nvPicPr>
        <p:blipFill>
          <a:blip r:embed="rId4">
            <a:alphaModFix/>
          </a:blip>
          <a:stretch>
            <a:fillRect/>
          </a:stretch>
        </p:blipFill>
        <p:spPr>
          <a:xfrm>
            <a:off x="17423281" y="2981165"/>
            <a:ext cx="1653373" cy="1870997"/>
          </a:xfrm>
          <a:prstGeom prst="rect">
            <a:avLst/>
          </a:prstGeom>
          <a:noFill/>
          <a:ln>
            <a:noFill/>
          </a:ln>
        </p:spPr>
      </p:pic>
      <p:pic>
        <p:nvPicPr>
          <p:cNvPr id="337" name="Google Shape;337;p29"/>
          <p:cNvPicPr preferRelativeResize="0"/>
          <p:nvPr/>
        </p:nvPicPr>
        <p:blipFill>
          <a:blip r:embed="rId4">
            <a:alphaModFix/>
          </a:blip>
          <a:stretch>
            <a:fillRect/>
          </a:stretch>
        </p:blipFill>
        <p:spPr>
          <a:xfrm>
            <a:off x="21039286" y="2981165"/>
            <a:ext cx="1653373" cy="1870997"/>
          </a:xfrm>
          <a:prstGeom prst="rect">
            <a:avLst/>
          </a:prstGeom>
          <a:noFill/>
          <a:ln>
            <a:noFill/>
          </a:ln>
        </p:spPr>
      </p:pic>
      <p:pic>
        <p:nvPicPr>
          <p:cNvPr id="338" name="Google Shape;338;p29"/>
          <p:cNvPicPr preferRelativeResize="0"/>
          <p:nvPr/>
        </p:nvPicPr>
        <p:blipFill>
          <a:blip r:embed="rId4">
            <a:alphaModFix/>
          </a:blip>
          <a:stretch>
            <a:fillRect/>
          </a:stretch>
        </p:blipFill>
        <p:spPr>
          <a:xfrm>
            <a:off x="15440487" y="9776959"/>
            <a:ext cx="1653373" cy="1870997"/>
          </a:xfrm>
          <a:prstGeom prst="rect">
            <a:avLst/>
          </a:prstGeom>
          <a:noFill/>
          <a:ln>
            <a:noFill/>
          </a:ln>
        </p:spPr>
      </p:pic>
      <p:pic>
        <p:nvPicPr>
          <p:cNvPr id="339" name="Google Shape;339;p29"/>
          <p:cNvPicPr preferRelativeResize="0"/>
          <p:nvPr/>
        </p:nvPicPr>
        <p:blipFill>
          <a:blip r:embed="rId4">
            <a:alphaModFix/>
          </a:blip>
          <a:stretch>
            <a:fillRect/>
          </a:stretch>
        </p:blipFill>
        <p:spPr>
          <a:xfrm>
            <a:off x="19460992" y="9837784"/>
            <a:ext cx="1653373" cy="1870997"/>
          </a:xfrm>
          <a:prstGeom prst="rect">
            <a:avLst/>
          </a:prstGeom>
          <a:noFill/>
          <a:ln>
            <a:noFill/>
          </a:ln>
        </p:spPr>
      </p:pic>
      <p:cxnSp>
        <p:nvCxnSpPr>
          <p:cNvPr id="340" name="Google Shape;340;p29"/>
          <p:cNvCxnSpPr/>
          <p:nvPr/>
        </p:nvCxnSpPr>
        <p:spPr>
          <a:xfrm>
            <a:off x="13511336" y="5853410"/>
            <a:ext cx="9693900" cy="22800"/>
          </a:xfrm>
          <a:prstGeom prst="straightConnector1">
            <a:avLst/>
          </a:prstGeom>
          <a:noFill/>
          <a:ln cap="flat" cmpd="sng" w="19050">
            <a:solidFill>
              <a:srgbClr val="737373"/>
            </a:solidFill>
            <a:prstDash val="solid"/>
            <a:round/>
            <a:headEnd len="med" w="med" type="none"/>
            <a:tailEnd len="med" w="med" type="none"/>
          </a:ln>
        </p:spPr>
      </p:cxnSp>
      <p:cxnSp>
        <p:nvCxnSpPr>
          <p:cNvPr id="341" name="Google Shape;341;p29"/>
          <p:cNvCxnSpPr>
            <a:stCxn id="335" idx="2"/>
          </p:cNvCxnSpPr>
          <p:nvPr/>
        </p:nvCxnSpPr>
        <p:spPr>
          <a:xfrm>
            <a:off x="14558912" y="4852162"/>
            <a:ext cx="21000" cy="1000800"/>
          </a:xfrm>
          <a:prstGeom prst="straightConnector1">
            <a:avLst/>
          </a:prstGeom>
          <a:noFill/>
          <a:ln cap="flat" cmpd="sng" w="19050">
            <a:solidFill>
              <a:srgbClr val="737373"/>
            </a:solidFill>
            <a:prstDash val="solid"/>
            <a:round/>
            <a:headEnd len="med" w="med" type="none"/>
            <a:tailEnd len="med" w="med" type="none"/>
          </a:ln>
        </p:spPr>
      </p:cxnSp>
      <p:cxnSp>
        <p:nvCxnSpPr>
          <p:cNvPr id="342" name="Google Shape;342;p29"/>
          <p:cNvCxnSpPr/>
          <p:nvPr/>
        </p:nvCxnSpPr>
        <p:spPr>
          <a:xfrm flipH="1">
            <a:off x="18246825" y="4870337"/>
            <a:ext cx="13800" cy="1005600"/>
          </a:xfrm>
          <a:prstGeom prst="straightConnector1">
            <a:avLst/>
          </a:prstGeom>
          <a:noFill/>
          <a:ln cap="flat" cmpd="sng" w="19050">
            <a:solidFill>
              <a:srgbClr val="737373"/>
            </a:solidFill>
            <a:prstDash val="solid"/>
            <a:round/>
            <a:headEnd len="med" w="med" type="none"/>
            <a:tailEnd len="med" w="med" type="none"/>
          </a:ln>
        </p:spPr>
      </p:cxnSp>
      <p:cxnSp>
        <p:nvCxnSpPr>
          <p:cNvPr id="343" name="Google Shape;343;p29"/>
          <p:cNvCxnSpPr/>
          <p:nvPr/>
        </p:nvCxnSpPr>
        <p:spPr>
          <a:xfrm flipH="1">
            <a:off x="21867614" y="4870337"/>
            <a:ext cx="9000" cy="982800"/>
          </a:xfrm>
          <a:prstGeom prst="straightConnector1">
            <a:avLst/>
          </a:prstGeom>
          <a:noFill/>
          <a:ln cap="flat" cmpd="sng" w="19050">
            <a:solidFill>
              <a:srgbClr val="737373"/>
            </a:solidFill>
            <a:prstDash val="solid"/>
            <a:round/>
            <a:headEnd len="med" w="med" type="none"/>
            <a:tailEnd len="med" w="med" type="none"/>
          </a:ln>
        </p:spPr>
      </p:cxnSp>
      <p:cxnSp>
        <p:nvCxnSpPr>
          <p:cNvPr id="344" name="Google Shape;344;p29"/>
          <p:cNvCxnSpPr>
            <a:endCxn id="338" idx="0"/>
          </p:cNvCxnSpPr>
          <p:nvPr/>
        </p:nvCxnSpPr>
        <p:spPr>
          <a:xfrm flipH="1">
            <a:off x="16267173" y="8677459"/>
            <a:ext cx="10800" cy="1099500"/>
          </a:xfrm>
          <a:prstGeom prst="straightConnector1">
            <a:avLst/>
          </a:prstGeom>
          <a:noFill/>
          <a:ln cap="flat" cmpd="sng" w="19050">
            <a:solidFill>
              <a:srgbClr val="737373"/>
            </a:solidFill>
            <a:prstDash val="solid"/>
            <a:round/>
            <a:headEnd len="med" w="med" type="none"/>
            <a:tailEnd len="med" w="med" type="none"/>
          </a:ln>
        </p:spPr>
      </p:cxnSp>
      <p:cxnSp>
        <p:nvCxnSpPr>
          <p:cNvPr id="345" name="Google Shape;345;p29"/>
          <p:cNvCxnSpPr/>
          <p:nvPr/>
        </p:nvCxnSpPr>
        <p:spPr>
          <a:xfrm flipH="1">
            <a:off x="20282208" y="8738140"/>
            <a:ext cx="10800" cy="1099500"/>
          </a:xfrm>
          <a:prstGeom prst="straightConnector1">
            <a:avLst/>
          </a:prstGeom>
          <a:noFill/>
          <a:ln cap="flat" cmpd="sng" w="19050">
            <a:solidFill>
              <a:srgbClr val="737373"/>
            </a:solidFill>
            <a:prstDash val="solid"/>
            <a:round/>
            <a:headEnd len="med" w="med" type="none"/>
            <a:tailEnd len="med" w="med" type="none"/>
          </a:ln>
        </p:spPr>
      </p:cxnSp>
      <p:sp>
        <p:nvSpPr>
          <p:cNvPr id="346" name="Google Shape;346;p29"/>
          <p:cNvSpPr txBox="1"/>
          <p:nvPr/>
        </p:nvSpPr>
        <p:spPr>
          <a:xfrm>
            <a:off x="12744775" y="1800363"/>
            <a:ext cx="3834000" cy="98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2700"/>
              <a:t>192.168.0.10/24</a:t>
            </a:r>
            <a:endParaRPr sz="2700"/>
          </a:p>
          <a:p>
            <a:pPr indent="0" lvl="0" marL="0" rtl="0" algn="ctr">
              <a:spcBef>
                <a:spcPts val="0"/>
              </a:spcBef>
              <a:spcAft>
                <a:spcPts val="0"/>
              </a:spcAft>
              <a:buNone/>
            </a:pPr>
            <a:r>
              <a:rPr lang="fr" sz="2700"/>
              <a:t>fd73:cafe:e9ab::10/64</a:t>
            </a:r>
            <a:endParaRPr sz="2700"/>
          </a:p>
          <a:p>
            <a:pPr indent="0" lvl="0" marL="0" rtl="0" algn="ctr">
              <a:spcBef>
                <a:spcPts val="0"/>
              </a:spcBef>
              <a:spcAft>
                <a:spcPts val="0"/>
              </a:spcAft>
              <a:buNone/>
            </a:pPr>
            <a:r>
              <a:t/>
            </a:r>
            <a:endParaRPr sz="2700"/>
          </a:p>
          <a:p>
            <a:pPr indent="0" lvl="0" marL="0" rtl="0" algn="ctr">
              <a:spcBef>
                <a:spcPts val="0"/>
              </a:spcBef>
              <a:spcAft>
                <a:spcPts val="0"/>
              </a:spcAft>
              <a:buNone/>
            </a:pPr>
            <a:r>
              <a:t/>
            </a:r>
            <a:endParaRPr sz="2700"/>
          </a:p>
        </p:txBody>
      </p:sp>
      <p:sp>
        <p:nvSpPr>
          <p:cNvPr id="347" name="Google Shape;347;p29"/>
          <p:cNvSpPr txBox="1"/>
          <p:nvPr/>
        </p:nvSpPr>
        <p:spPr>
          <a:xfrm>
            <a:off x="16441275" y="1800363"/>
            <a:ext cx="3834000" cy="98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sz="2700"/>
              <a:t>192.168.0.11/24</a:t>
            </a:r>
            <a:endParaRPr b="1" sz="2700"/>
          </a:p>
          <a:p>
            <a:pPr indent="0" lvl="0" marL="0" rtl="0" algn="ctr">
              <a:spcBef>
                <a:spcPts val="0"/>
              </a:spcBef>
              <a:spcAft>
                <a:spcPts val="0"/>
              </a:spcAft>
              <a:buNone/>
            </a:pPr>
            <a:r>
              <a:rPr b="1" lang="fr" sz="2700"/>
              <a:t>fd73:cafe:e9ab::11/64</a:t>
            </a:r>
            <a:endParaRPr b="1" sz="2700"/>
          </a:p>
          <a:p>
            <a:pPr indent="0" lvl="0" marL="0" rtl="0" algn="ctr">
              <a:spcBef>
                <a:spcPts val="0"/>
              </a:spcBef>
              <a:spcAft>
                <a:spcPts val="0"/>
              </a:spcAft>
              <a:buNone/>
            </a:pPr>
            <a:r>
              <a:t/>
            </a:r>
            <a:endParaRPr sz="2700"/>
          </a:p>
          <a:p>
            <a:pPr indent="0" lvl="0" marL="0" rtl="0" algn="ctr">
              <a:spcBef>
                <a:spcPts val="0"/>
              </a:spcBef>
              <a:spcAft>
                <a:spcPts val="0"/>
              </a:spcAft>
              <a:buNone/>
            </a:pPr>
            <a:r>
              <a:t/>
            </a:r>
            <a:endParaRPr sz="2700"/>
          </a:p>
          <a:p>
            <a:pPr indent="0" lvl="0" marL="0" rtl="0" algn="ctr">
              <a:spcBef>
                <a:spcPts val="0"/>
              </a:spcBef>
              <a:spcAft>
                <a:spcPts val="0"/>
              </a:spcAft>
              <a:buNone/>
            </a:pPr>
            <a:r>
              <a:t/>
            </a:r>
            <a:endParaRPr sz="2700"/>
          </a:p>
          <a:p>
            <a:pPr indent="0" lvl="0" marL="0" rtl="0" algn="ctr">
              <a:spcBef>
                <a:spcPts val="0"/>
              </a:spcBef>
              <a:spcAft>
                <a:spcPts val="0"/>
              </a:spcAft>
              <a:buNone/>
            </a:pPr>
            <a:r>
              <a:t/>
            </a:r>
            <a:endParaRPr sz="2700"/>
          </a:p>
        </p:txBody>
      </p:sp>
      <p:sp>
        <p:nvSpPr>
          <p:cNvPr id="348" name="Google Shape;348;p29"/>
          <p:cNvSpPr txBox="1"/>
          <p:nvPr/>
        </p:nvSpPr>
        <p:spPr>
          <a:xfrm>
            <a:off x="20137500" y="1800363"/>
            <a:ext cx="3834000" cy="98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2700"/>
              <a:t>192.168.0.12/24</a:t>
            </a:r>
            <a:endParaRPr sz="2700"/>
          </a:p>
          <a:p>
            <a:pPr indent="0" lvl="0" marL="0" rtl="0" algn="ctr">
              <a:spcBef>
                <a:spcPts val="0"/>
              </a:spcBef>
              <a:spcAft>
                <a:spcPts val="0"/>
              </a:spcAft>
              <a:buNone/>
            </a:pPr>
            <a:r>
              <a:rPr lang="fr" sz="2700"/>
              <a:t>fd73:cafe:e9ab::12/64</a:t>
            </a:r>
            <a:endParaRPr sz="2700"/>
          </a:p>
          <a:p>
            <a:pPr indent="0" lvl="0" marL="0" rtl="0" algn="ctr">
              <a:spcBef>
                <a:spcPts val="0"/>
              </a:spcBef>
              <a:spcAft>
                <a:spcPts val="0"/>
              </a:spcAft>
              <a:buNone/>
            </a:pPr>
            <a:r>
              <a:t/>
            </a:r>
            <a:endParaRPr sz="2700"/>
          </a:p>
          <a:p>
            <a:pPr indent="0" lvl="0" marL="0" rtl="0" algn="ctr">
              <a:spcBef>
                <a:spcPts val="0"/>
              </a:spcBef>
              <a:spcAft>
                <a:spcPts val="0"/>
              </a:spcAft>
              <a:buNone/>
            </a:pPr>
            <a:r>
              <a:t/>
            </a:r>
            <a:endParaRPr sz="2700"/>
          </a:p>
          <a:p>
            <a:pPr indent="0" lvl="0" marL="0" rtl="0" algn="ctr">
              <a:spcBef>
                <a:spcPts val="0"/>
              </a:spcBef>
              <a:spcAft>
                <a:spcPts val="0"/>
              </a:spcAft>
              <a:buNone/>
            </a:pPr>
            <a:r>
              <a:t/>
            </a:r>
            <a:endParaRPr sz="2700"/>
          </a:p>
          <a:p>
            <a:pPr indent="0" lvl="0" marL="0" rtl="0" algn="ctr">
              <a:spcBef>
                <a:spcPts val="0"/>
              </a:spcBef>
              <a:spcAft>
                <a:spcPts val="0"/>
              </a:spcAft>
              <a:buNone/>
            </a:pPr>
            <a:r>
              <a:t/>
            </a:r>
            <a:endParaRPr sz="2700"/>
          </a:p>
        </p:txBody>
      </p:sp>
      <p:sp>
        <p:nvSpPr>
          <p:cNvPr id="349" name="Google Shape;349;p29"/>
          <p:cNvSpPr txBox="1"/>
          <p:nvPr/>
        </p:nvSpPr>
        <p:spPr>
          <a:xfrm>
            <a:off x="14238075" y="11984225"/>
            <a:ext cx="3834000" cy="98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2700"/>
              <a:t>192.168.1.10/24</a:t>
            </a:r>
            <a:endParaRPr sz="2700"/>
          </a:p>
          <a:p>
            <a:pPr indent="0" lvl="0" marL="0" rtl="0" algn="ctr">
              <a:spcBef>
                <a:spcPts val="0"/>
              </a:spcBef>
              <a:spcAft>
                <a:spcPts val="0"/>
              </a:spcAft>
              <a:buNone/>
            </a:pPr>
            <a:r>
              <a:rPr lang="fr" sz="2700"/>
              <a:t>fd73:cafe:e9ab:1::10/64</a:t>
            </a:r>
            <a:endParaRPr sz="2700"/>
          </a:p>
          <a:p>
            <a:pPr indent="0" lvl="0" marL="0" rtl="0" algn="ctr">
              <a:spcBef>
                <a:spcPts val="0"/>
              </a:spcBef>
              <a:spcAft>
                <a:spcPts val="0"/>
              </a:spcAft>
              <a:buNone/>
            </a:pPr>
            <a:r>
              <a:t/>
            </a:r>
            <a:endParaRPr sz="2700"/>
          </a:p>
          <a:p>
            <a:pPr indent="0" lvl="0" marL="0" rtl="0" algn="ctr">
              <a:spcBef>
                <a:spcPts val="0"/>
              </a:spcBef>
              <a:spcAft>
                <a:spcPts val="0"/>
              </a:spcAft>
              <a:buNone/>
            </a:pPr>
            <a:r>
              <a:t/>
            </a:r>
            <a:endParaRPr sz="2700"/>
          </a:p>
          <a:p>
            <a:pPr indent="0" lvl="0" marL="0" rtl="0" algn="ctr">
              <a:spcBef>
                <a:spcPts val="0"/>
              </a:spcBef>
              <a:spcAft>
                <a:spcPts val="0"/>
              </a:spcAft>
              <a:buNone/>
            </a:pPr>
            <a:r>
              <a:t/>
            </a:r>
            <a:endParaRPr sz="2700"/>
          </a:p>
        </p:txBody>
      </p:sp>
      <p:sp>
        <p:nvSpPr>
          <p:cNvPr id="350" name="Google Shape;350;p29"/>
          <p:cNvSpPr txBox="1"/>
          <p:nvPr/>
        </p:nvSpPr>
        <p:spPr>
          <a:xfrm>
            <a:off x="18587450" y="12045050"/>
            <a:ext cx="4105200" cy="87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sz="2700"/>
              <a:t>192.168.1.42/24</a:t>
            </a:r>
            <a:endParaRPr b="1" sz="2700"/>
          </a:p>
          <a:p>
            <a:pPr indent="0" lvl="0" marL="0" rtl="0" algn="ctr">
              <a:spcBef>
                <a:spcPts val="0"/>
              </a:spcBef>
              <a:spcAft>
                <a:spcPts val="0"/>
              </a:spcAft>
              <a:buNone/>
            </a:pPr>
            <a:r>
              <a:rPr b="1" lang="fr" sz="2700"/>
              <a:t>fd73:cafe:e9ab:1::42/64</a:t>
            </a:r>
            <a:endParaRPr b="1" sz="2700"/>
          </a:p>
          <a:p>
            <a:pPr indent="0" lvl="0" marL="0" rtl="0" algn="ctr">
              <a:spcBef>
                <a:spcPts val="0"/>
              </a:spcBef>
              <a:spcAft>
                <a:spcPts val="0"/>
              </a:spcAft>
              <a:buNone/>
            </a:pPr>
            <a:r>
              <a:t/>
            </a:r>
            <a:endParaRPr sz="2700"/>
          </a:p>
          <a:p>
            <a:pPr indent="0" lvl="0" marL="0" rtl="0" algn="ctr">
              <a:spcBef>
                <a:spcPts val="0"/>
              </a:spcBef>
              <a:spcAft>
                <a:spcPts val="0"/>
              </a:spcAft>
              <a:buNone/>
            </a:pPr>
            <a:r>
              <a:t/>
            </a:r>
            <a:endParaRPr sz="2700"/>
          </a:p>
          <a:p>
            <a:pPr indent="0" lvl="0" marL="0" rtl="0" algn="ctr">
              <a:spcBef>
                <a:spcPts val="0"/>
              </a:spcBef>
              <a:spcAft>
                <a:spcPts val="0"/>
              </a:spcAft>
              <a:buNone/>
            </a:pPr>
            <a:r>
              <a:t/>
            </a:r>
            <a:endParaRPr sz="2700"/>
          </a:p>
          <a:p>
            <a:pPr indent="0" lvl="0" marL="0" rtl="0" algn="ctr">
              <a:spcBef>
                <a:spcPts val="0"/>
              </a:spcBef>
              <a:spcAft>
                <a:spcPts val="0"/>
              </a:spcAft>
              <a:buNone/>
            </a:pPr>
            <a:r>
              <a:t/>
            </a:r>
            <a:endParaRPr sz="2700"/>
          </a:p>
        </p:txBody>
      </p:sp>
      <p:cxnSp>
        <p:nvCxnSpPr>
          <p:cNvPr id="351" name="Google Shape;351;p29"/>
          <p:cNvCxnSpPr>
            <a:endCxn id="352" idx="0"/>
          </p:cNvCxnSpPr>
          <p:nvPr/>
        </p:nvCxnSpPr>
        <p:spPr>
          <a:xfrm>
            <a:off x="17490350" y="5853113"/>
            <a:ext cx="9300" cy="787800"/>
          </a:xfrm>
          <a:prstGeom prst="straightConnector1">
            <a:avLst/>
          </a:prstGeom>
          <a:noFill/>
          <a:ln cap="flat" cmpd="sng" w="19050">
            <a:solidFill>
              <a:srgbClr val="737373"/>
            </a:solidFill>
            <a:prstDash val="solid"/>
            <a:round/>
            <a:headEnd len="med" w="med" type="none"/>
            <a:tailEnd len="med" w="med" type="none"/>
          </a:ln>
        </p:spPr>
      </p:cxnSp>
      <p:grpSp>
        <p:nvGrpSpPr>
          <p:cNvPr id="353" name="Google Shape;353;p29"/>
          <p:cNvGrpSpPr/>
          <p:nvPr/>
        </p:nvGrpSpPr>
        <p:grpSpPr>
          <a:xfrm>
            <a:off x="16549950" y="6640913"/>
            <a:ext cx="1899400" cy="2036352"/>
            <a:chOff x="10320100" y="4632400"/>
            <a:chExt cx="1899400" cy="2036352"/>
          </a:xfrm>
        </p:grpSpPr>
        <p:pic>
          <p:nvPicPr>
            <p:cNvPr id="352" name="Google Shape;352;p29"/>
            <p:cNvPicPr preferRelativeResize="0"/>
            <p:nvPr/>
          </p:nvPicPr>
          <p:blipFill>
            <a:blip r:embed="rId5">
              <a:alphaModFix/>
            </a:blip>
            <a:stretch>
              <a:fillRect/>
            </a:stretch>
          </p:blipFill>
          <p:spPr>
            <a:xfrm>
              <a:off x="10320100" y="4632400"/>
              <a:ext cx="1899400" cy="1321150"/>
            </a:xfrm>
            <a:prstGeom prst="rect">
              <a:avLst/>
            </a:prstGeom>
            <a:noFill/>
            <a:ln>
              <a:noFill/>
            </a:ln>
          </p:spPr>
        </p:pic>
        <p:cxnSp>
          <p:nvCxnSpPr>
            <p:cNvPr id="354" name="Google Shape;354;p29"/>
            <p:cNvCxnSpPr/>
            <p:nvPr/>
          </p:nvCxnSpPr>
          <p:spPr>
            <a:xfrm>
              <a:off x="11264411" y="5953552"/>
              <a:ext cx="10800" cy="715200"/>
            </a:xfrm>
            <a:prstGeom prst="straightConnector1">
              <a:avLst/>
            </a:prstGeom>
            <a:noFill/>
            <a:ln cap="flat" cmpd="sng" w="19050">
              <a:solidFill>
                <a:srgbClr val="737373"/>
              </a:solidFill>
              <a:prstDash val="solid"/>
              <a:round/>
              <a:headEnd len="med" w="med" type="none"/>
              <a:tailEnd len="med" w="med" type="none"/>
            </a:ln>
          </p:spPr>
        </p:cxnSp>
      </p:grpSp>
      <p:cxnSp>
        <p:nvCxnSpPr>
          <p:cNvPr id="355" name="Google Shape;355;p29"/>
          <p:cNvCxnSpPr/>
          <p:nvPr/>
        </p:nvCxnSpPr>
        <p:spPr>
          <a:xfrm>
            <a:off x="13511336" y="8677272"/>
            <a:ext cx="9693900" cy="22800"/>
          </a:xfrm>
          <a:prstGeom prst="straightConnector1">
            <a:avLst/>
          </a:prstGeom>
          <a:noFill/>
          <a:ln cap="flat" cmpd="sng" w="19050">
            <a:solidFill>
              <a:srgbClr val="737373"/>
            </a:solidFill>
            <a:prstDash val="solid"/>
            <a:round/>
            <a:headEnd len="med" w="med" type="none"/>
            <a:tailEnd len="med" w="med" type="none"/>
          </a:ln>
        </p:spPr>
      </p:cxnSp>
      <p:sp>
        <p:nvSpPr>
          <p:cNvPr id="356" name="Google Shape;356;p29"/>
          <p:cNvSpPr txBox="1"/>
          <p:nvPr/>
        </p:nvSpPr>
        <p:spPr>
          <a:xfrm>
            <a:off x="18369625" y="6019000"/>
            <a:ext cx="3961200" cy="120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2700"/>
              <a:t>192.168.0.1/24</a:t>
            </a:r>
            <a:endParaRPr sz="2700"/>
          </a:p>
          <a:p>
            <a:pPr indent="0" lvl="0" marL="0" rtl="0" algn="ctr">
              <a:spcBef>
                <a:spcPts val="0"/>
              </a:spcBef>
              <a:spcAft>
                <a:spcPts val="0"/>
              </a:spcAft>
              <a:buNone/>
            </a:pPr>
            <a:r>
              <a:rPr lang="fr" sz="2700"/>
              <a:t>fd73:cafe:e9ab:0::1/64</a:t>
            </a:r>
            <a:endParaRPr sz="2700"/>
          </a:p>
          <a:p>
            <a:pPr indent="0" lvl="0" marL="0" rtl="0" algn="ctr">
              <a:spcBef>
                <a:spcPts val="0"/>
              </a:spcBef>
              <a:spcAft>
                <a:spcPts val="0"/>
              </a:spcAft>
              <a:buNone/>
            </a:pPr>
            <a:r>
              <a:rPr lang="fr" sz="2700"/>
              <a:t>fe80::da58:d7ff:fe06:802</a:t>
            </a:r>
            <a:endParaRPr sz="2700"/>
          </a:p>
          <a:p>
            <a:pPr indent="0" lvl="0" marL="0" rtl="0" algn="ctr">
              <a:spcBef>
                <a:spcPts val="0"/>
              </a:spcBef>
              <a:spcAft>
                <a:spcPts val="0"/>
              </a:spcAft>
              <a:buNone/>
            </a:pPr>
            <a:r>
              <a:t/>
            </a:r>
            <a:endParaRPr sz="2700"/>
          </a:p>
        </p:txBody>
      </p:sp>
      <p:sp>
        <p:nvSpPr>
          <p:cNvPr id="357" name="Google Shape;357;p29"/>
          <p:cNvSpPr txBox="1"/>
          <p:nvPr/>
        </p:nvSpPr>
        <p:spPr>
          <a:xfrm>
            <a:off x="12884100" y="7014500"/>
            <a:ext cx="3961200" cy="98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2700"/>
              <a:t>192.168.1.1/24</a:t>
            </a:r>
            <a:endParaRPr sz="2700"/>
          </a:p>
          <a:p>
            <a:pPr indent="0" lvl="0" marL="0" rtl="0" algn="ctr">
              <a:spcBef>
                <a:spcPts val="0"/>
              </a:spcBef>
              <a:spcAft>
                <a:spcPts val="0"/>
              </a:spcAft>
              <a:buNone/>
            </a:pPr>
            <a:r>
              <a:rPr lang="fr" sz="2700"/>
              <a:t>fd73:cafe:e9ab:1::1/64</a:t>
            </a:r>
            <a:endParaRPr sz="2700"/>
          </a:p>
          <a:p>
            <a:pPr indent="0" lvl="0" marL="0" rtl="0" algn="ctr">
              <a:spcBef>
                <a:spcPts val="0"/>
              </a:spcBef>
              <a:spcAft>
                <a:spcPts val="0"/>
              </a:spcAft>
              <a:buNone/>
            </a:pPr>
            <a:r>
              <a:rPr lang="fr" sz="2700"/>
              <a:t>fe80::da58:d7ff:fe06:803</a:t>
            </a:r>
            <a:endParaRPr sz="2700"/>
          </a:p>
          <a:p>
            <a:pPr indent="0" lvl="0" marL="0" rtl="0" algn="ctr">
              <a:spcBef>
                <a:spcPts val="0"/>
              </a:spcBef>
              <a:spcAft>
                <a:spcPts val="0"/>
              </a:spcAft>
              <a:buNone/>
            </a:pPr>
            <a:r>
              <a:t/>
            </a:r>
            <a:endParaRPr sz="2700"/>
          </a:p>
        </p:txBody>
      </p:sp>
      <p:sp>
        <p:nvSpPr>
          <p:cNvPr id="358" name="Google Shape;358;p29"/>
          <p:cNvSpPr txBox="1"/>
          <p:nvPr/>
        </p:nvSpPr>
        <p:spPr>
          <a:xfrm flipH="1">
            <a:off x="12517275" y="5503150"/>
            <a:ext cx="8481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3500">
                <a:solidFill>
                  <a:srgbClr val="424242"/>
                </a:solidFill>
              </a:rPr>
              <a:t>N0</a:t>
            </a:r>
            <a:endParaRPr sz="3500">
              <a:solidFill>
                <a:srgbClr val="424242"/>
              </a:solidFill>
            </a:endParaRPr>
          </a:p>
        </p:txBody>
      </p:sp>
      <p:sp>
        <p:nvSpPr>
          <p:cNvPr id="359" name="Google Shape;359;p29"/>
          <p:cNvSpPr txBox="1"/>
          <p:nvPr/>
        </p:nvSpPr>
        <p:spPr>
          <a:xfrm flipH="1">
            <a:off x="12663225" y="8307100"/>
            <a:ext cx="8481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3500">
                <a:solidFill>
                  <a:srgbClr val="424242"/>
                </a:solidFill>
              </a:rPr>
              <a:t>N1</a:t>
            </a:r>
            <a:endParaRPr sz="3500">
              <a:solidFill>
                <a:srgbClr val="42424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pic>
        <p:nvPicPr>
          <p:cNvPr descr="icone_wild_code_school.png" id="364" name="Google Shape;364;p30"/>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365" name="Google Shape;365;p30"/>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366" name="Google Shape;366;p30"/>
          <p:cNvSpPr txBox="1"/>
          <p:nvPr/>
        </p:nvSpPr>
        <p:spPr>
          <a:xfrm>
            <a:off x="946900" y="2610425"/>
            <a:ext cx="41682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Sur hôte 11</a:t>
            </a:r>
            <a:endParaRPr sz="5000">
              <a:latin typeface="Montserrat ExtraBold"/>
              <a:ea typeface="Montserrat ExtraBold"/>
              <a:cs typeface="Montserrat ExtraBold"/>
              <a:sym typeface="Montserrat ExtraBold"/>
            </a:endParaRPr>
          </a:p>
        </p:txBody>
      </p:sp>
      <p:sp>
        <p:nvSpPr>
          <p:cNvPr id="367" name="Google Shape;367;p30"/>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368" name="Google Shape;368;p30"/>
          <p:cNvSpPr txBox="1"/>
          <p:nvPr/>
        </p:nvSpPr>
        <p:spPr>
          <a:xfrm>
            <a:off x="949225" y="4078800"/>
            <a:ext cx="38340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Un exemple illustré</a:t>
            </a:r>
            <a:endParaRPr sz="2800">
              <a:latin typeface="Montserrat Medium"/>
              <a:ea typeface="Montserrat Medium"/>
              <a:cs typeface="Montserrat Medium"/>
              <a:sym typeface="Montserrat Medium"/>
            </a:endParaRPr>
          </a:p>
        </p:txBody>
      </p:sp>
      <p:cxnSp>
        <p:nvCxnSpPr>
          <p:cNvPr id="369" name="Google Shape;369;p30"/>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370" name="Google Shape;370;p30"/>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371" name="Google Shape;371;p30"/>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372" name="Google Shape;372;p30"/>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373" name="Google Shape;373;p30"/>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374" name="Google Shape;374;p30"/>
          <p:cNvSpPr/>
          <p:nvPr/>
        </p:nvSpPr>
        <p:spPr>
          <a:xfrm>
            <a:off x="423595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375" name="Google Shape;375;p30"/>
          <p:cNvSpPr txBox="1"/>
          <p:nvPr/>
        </p:nvSpPr>
        <p:spPr>
          <a:xfrm>
            <a:off x="3341700" y="5084250"/>
            <a:ext cx="18884100" cy="7386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4500">
                <a:latin typeface="Proxima Nova"/>
                <a:ea typeface="Proxima Nova"/>
                <a:cs typeface="Proxima Nova"/>
                <a:sym typeface="Proxima Nova"/>
              </a:rPr>
              <a:t>Hôte 11 calcule les réseaux auxquels il est directement connecté</a:t>
            </a:r>
            <a:endParaRPr sz="4500">
              <a:latin typeface="Proxima Nova"/>
              <a:ea typeface="Proxima Nova"/>
              <a:cs typeface="Proxima Nova"/>
              <a:sym typeface="Proxima Nova"/>
            </a:endParaRPr>
          </a:p>
          <a:p>
            <a:pPr indent="457200" lvl="0" marL="457200" rtl="0" algn="l">
              <a:spcBef>
                <a:spcPts val="0"/>
              </a:spcBef>
              <a:spcAft>
                <a:spcPts val="0"/>
              </a:spcAft>
              <a:buNone/>
            </a:pPr>
            <a:r>
              <a:rPr lang="fr" sz="4500">
                <a:latin typeface="Proxima Nova"/>
                <a:ea typeface="Proxima Nova"/>
                <a:cs typeface="Proxima Nova"/>
                <a:sym typeface="Proxima Nova"/>
              </a:rPr>
              <a:t>=&gt; le destinataire n'en fait pas partie</a:t>
            </a:r>
            <a:endParaRPr sz="4500">
              <a:latin typeface="Proxima Nova"/>
              <a:ea typeface="Proxima Nova"/>
              <a:cs typeface="Proxima Nova"/>
              <a:sym typeface="Proxima Nova"/>
            </a:endParaRPr>
          </a:p>
          <a:p>
            <a:pPr indent="0" lvl="0" marL="0" rtl="0" algn="l">
              <a:spcBef>
                <a:spcPts val="0"/>
              </a:spcBef>
              <a:spcAft>
                <a:spcPts val="0"/>
              </a:spcAft>
              <a:buNone/>
            </a:pPr>
            <a:r>
              <a:t/>
            </a:r>
            <a:endParaRPr sz="4500">
              <a:latin typeface="Proxima Nova"/>
              <a:ea typeface="Proxima Nova"/>
              <a:cs typeface="Proxima Nova"/>
              <a:sym typeface="Proxima Nova"/>
            </a:endParaRPr>
          </a:p>
          <a:p>
            <a:pPr indent="0" lvl="0" marL="0" rtl="0" algn="l">
              <a:spcBef>
                <a:spcPts val="0"/>
              </a:spcBef>
              <a:spcAft>
                <a:spcPts val="0"/>
              </a:spcAft>
              <a:buNone/>
            </a:pPr>
            <a:r>
              <a:rPr lang="fr" sz="4500">
                <a:latin typeface="Proxima Nova"/>
                <a:ea typeface="Proxima Nova"/>
                <a:cs typeface="Proxima Nova"/>
                <a:sym typeface="Proxima Nova"/>
              </a:rPr>
              <a:t>Hôte 11 consulte sa </a:t>
            </a:r>
            <a:r>
              <a:rPr b="1" lang="fr" sz="4500">
                <a:latin typeface="Proxima Nova"/>
                <a:ea typeface="Proxima Nova"/>
                <a:cs typeface="Proxima Nova"/>
                <a:sym typeface="Proxima Nova"/>
              </a:rPr>
              <a:t>table de routage</a:t>
            </a:r>
            <a:endParaRPr b="1" sz="4500">
              <a:latin typeface="Proxima Nova"/>
              <a:ea typeface="Proxima Nova"/>
              <a:cs typeface="Proxima Nova"/>
              <a:sym typeface="Proxima Nova"/>
            </a:endParaRPr>
          </a:p>
          <a:p>
            <a:pPr indent="-514350" lvl="0" marL="914400" rtl="0" algn="l">
              <a:spcBef>
                <a:spcPts val="0"/>
              </a:spcBef>
              <a:spcAft>
                <a:spcPts val="0"/>
              </a:spcAft>
              <a:buSzPts val="4500"/>
              <a:buFont typeface="Proxima Nova"/>
              <a:buChar char="-"/>
            </a:pPr>
            <a:r>
              <a:rPr lang="fr" sz="4500">
                <a:latin typeface="Proxima Nova"/>
                <a:ea typeface="Proxima Nova"/>
                <a:cs typeface="Proxima Nova"/>
                <a:sym typeface="Proxima Nova"/>
              </a:rPr>
              <a:t>Pour que la communication soit possible (dans ce cas précis) elle doit comporter une ligne disant par exemple :</a:t>
            </a:r>
            <a:endParaRPr sz="4500">
              <a:latin typeface="Proxima Nova"/>
              <a:ea typeface="Proxima Nova"/>
              <a:cs typeface="Proxima Nova"/>
              <a:sym typeface="Proxima Nova"/>
            </a:endParaRPr>
          </a:p>
          <a:p>
            <a:pPr indent="-514350" lvl="2" marL="1828800" rtl="0" algn="l">
              <a:spcBef>
                <a:spcPts val="0"/>
              </a:spcBef>
              <a:spcAft>
                <a:spcPts val="0"/>
              </a:spcAft>
              <a:buSzPts val="4500"/>
              <a:buFont typeface="Proxima Nova"/>
              <a:buChar char="-"/>
            </a:pPr>
            <a:r>
              <a:rPr lang="fr" sz="4500">
                <a:latin typeface="Proxima Nova"/>
                <a:ea typeface="Proxima Nova"/>
                <a:cs typeface="Proxima Nova"/>
                <a:sym typeface="Proxima Nova"/>
              </a:rPr>
              <a:t>Pour aller à 192.168.1.0/24 (réseau destination), passe par 192.168.0.1 (interface du routeur sur N0)</a:t>
            </a:r>
            <a:endParaRPr sz="4500">
              <a:latin typeface="Proxima Nova"/>
              <a:ea typeface="Proxima Nova"/>
              <a:cs typeface="Proxima Nova"/>
              <a:sym typeface="Proxima Nova"/>
            </a:endParaRPr>
          </a:p>
          <a:p>
            <a:pPr indent="-514350" lvl="2" marL="1828800" rtl="0" algn="l">
              <a:spcBef>
                <a:spcPts val="0"/>
              </a:spcBef>
              <a:spcAft>
                <a:spcPts val="0"/>
              </a:spcAft>
              <a:buSzPts val="4500"/>
              <a:buFont typeface="Proxima Nova"/>
              <a:buChar char="-"/>
            </a:pPr>
            <a:r>
              <a:rPr lang="fr" sz="4500">
                <a:latin typeface="Proxima Nova"/>
                <a:ea typeface="Proxima Nova"/>
                <a:cs typeface="Proxima Nova"/>
                <a:sym typeface="Proxima Nova"/>
              </a:rPr>
              <a:t>Pour aller à fd73:cafe:e9ab:1::/64 (réseau destination), passe par fe80::da58:d7ff:fe06:802 (interface du routeur sur N0)</a:t>
            </a:r>
            <a:endParaRPr sz="4500">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pic>
        <p:nvPicPr>
          <p:cNvPr descr="icone_wild_code_school.png" id="380" name="Google Shape;380;p31"/>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381" name="Google Shape;381;p31"/>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382" name="Google Shape;382;p31"/>
          <p:cNvSpPr txBox="1"/>
          <p:nvPr/>
        </p:nvSpPr>
        <p:spPr>
          <a:xfrm>
            <a:off x="946900" y="2610425"/>
            <a:ext cx="61848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Sur hôte 11 (suite) </a:t>
            </a:r>
            <a:endParaRPr sz="5000">
              <a:latin typeface="Montserrat ExtraBold"/>
              <a:ea typeface="Montserrat ExtraBold"/>
              <a:cs typeface="Montserrat ExtraBold"/>
              <a:sym typeface="Montserrat ExtraBold"/>
            </a:endParaRPr>
          </a:p>
        </p:txBody>
      </p:sp>
      <p:sp>
        <p:nvSpPr>
          <p:cNvPr id="383" name="Google Shape;383;p31"/>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384" name="Google Shape;384;p31"/>
          <p:cNvSpPr txBox="1"/>
          <p:nvPr/>
        </p:nvSpPr>
        <p:spPr>
          <a:xfrm>
            <a:off x="949225" y="4078800"/>
            <a:ext cx="39708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Un exemple illustré</a:t>
            </a:r>
            <a:endParaRPr sz="2800">
              <a:latin typeface="Montserrat Medium"/>
              <a:ea typeface="Montserrat Medium"/>
              <a:cs typeface="Montserrat Medium"/>
              <a:sym typeface="Montserrat Medium"/>
            </a:endParaRPr>
          </a:p>
        </p:txBody>
      </p:sp>
      <p:cxnSp>
        <p:nvCxnSpPr>
          <p:cNvPr id="385" name="Google Shape;385;p31"/>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386" name="Google Shape;386;p31"/>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387" name="Google Shape;387;p31"/>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388" name="Google Shape;388;p31"/>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389" name="Google Shape;389;p31"/>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390" name="Google Shape;390;p31"/>
          <p:cNvSpPr/>
          <p:nvPr/>
        </p:nvSpPr>
        <p:spPr>
          <a:xfrm>
            <a:off x="423595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391" name="Google Shape;391;p31"/>
          <p:cNvSpPr txBox="1"/>
          <p:nvPr/>
        </p:nvSpPr>
        <p:spPr>
          <a:xfrm>
            <a:off x="3341700" y="6231700"/>
            <a:ext cx="17700600" cy="361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4500">
                <a:latin typeface="Proxima Nova"/>
                <a:ea typeface="Proxima Nova"/>
                <a:cs typeface="Proxima Nova"/>
                <a:sym typeface="Proxima Nova"/>
              </a:rPr>
              <a:t>Ou, comme l'hôte 11 n'a accès qu'à un seul routeur, une indication plus générale :</a:t>
            </a:r>
            <a:endParaRPr sz="4500">
              <a:latin typeface="Proxima Nova"/>
              <a:ea typeface="Proxima Nova"/>
              <a:cs typeface="Proxima Nova"/>
              <a:sym typeface="Proxima Nova"/>
            </a:endParaRPr>
          </a:p>
          <a:p>
            <a:pPr indent="-514350" lvl="0" marL="914400" rtl="0" algn="l">
              <a:spcBef>
                <a:spcPts val="0"/>
              </a:spcBef>
              <a:spcAft>
                <a:spcPts val="0"/>
              </a:spcAft>
              <a:buSzPts val="4500"/>
              <a:buFont typeface="Proxima Nova"/>
              <a:buChar char="-"/>
            </a:pPr>
            <a:r>
              <a:rPr lang="fr" sz="4500">
                <a:latin typeface="Proxima Nova"/>
                <a:ea typeface="Proxima Nova"/>
                <a:cs typeface="Proxima Nova"/>
                <a:sym typeface="Proxima Nova"/>
              </a:rPr>
              <a:t>Quand tu ne sais pas, envoi à 192.168.0.1/fe80::da58:d7ff:fe06:802 =&gt; Passerelle par défaut (default gateway)</a:t>
            </a:r>
            <a:endParaRPr sz="4500">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pic>
        <p:nvPicPr>
          <p:cNvPr descr="icone_wild_code_school.png" id="396" name="Google Shape;396;p32"/>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397" name="Google Shape;397;p32"/>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398" name="Google Shape;398;p32"/>
          <p:cNvSpPr txBox="1"/>
          <p:nvPr/>
        </p:nvSpPr>
        <p:spPr>
          <a:xfrm>
            <a:off x="946900" y="2610425"/>
            <a:ext cx="38340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Sur hôte 11</a:t>
            </a:r>
            <a:endParaRPr sz="5000">
              <a:latin typeface="Montserrat ExtraBold"/>
              <a:ea typeface="Montserrat ExtraBold"/>
              <a:cs typeface="Montserrat ExtraBold"/>
              <a:sym typeface="Montserrat ExtraBold"/>
            </a:endParaRPr>
          </a:p>
        </p:txBody>
      </p:sp>
      <p:sp>
        <p:nvSpPr>
          <p:cNvPr id="399" name="Google Shape;399;p32"/>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400" name="Google Shape;400;p32"/>
          <p:cNvSpPr txBox="1"/>
          <p:nvPr/>
        </p:nvSpPr>
        <p:spPr>
          <a:xfrm>
            <a:off x="949225" y="4632400"/>
            <a:ext cx="35064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t/>
            </a:r>
            <a:endParaRPr sz="2800">
              <a:latin typeface="Montserrat Medium"/>
              <a:ea typeface="Montserrat Medium"/>
              <a:cs typeface="Montserrat Medium"/>
              <a:sym typeface="Montserrat Medium"/>
            </a:endParaRPr>
          </a:p>
        </p:txBody>
      </p:sp>
      <p:cxnSp>
        <p:nvCxnSpPr>
          <p:cNvPr id="401" name="Google Shape;401;p32"/>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402" name="Google Shape;402;p32"/>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403" name="Google Shape;403;p32"/>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404" name="Google Shape;404;p32"/>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405" name="Google Shape;405;p32"/>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406" name="Google Shape;406;p32"/>
          <p:cNvSpPr/>
          <p:nvPr/>
        </p:nvSpPr>
        <p:spPr>
          <a:xfrm>
            <a:off x="423595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407" name="Google Shape;407;p32"/>
          <p:cNvSpPr txBox="1"/>
          <p:nvPr/>
        </p:nvSpPr>
        <p:spPr>
          <a:xfrm>
            <a:off x="949225" y="4078800"/>
            <a:ext cx="38340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Un exemple illustré</a:t>
            </a:r>
            <a:endParaRPr sz="2800">
              <a:latin typeface="Montserrat Medium"/>
              <a:ea typeface="Montserrat Medium"/>
              <a:cs typeface="Montserrat Medium"/>
              <a:sym typeface="Montserrat Medium"/>
            </a:endParaRPr>
          </a:p>
        </p:txBody>
      </p:sp>
      <p:sp>
        <p:nvSpPr>
          <p:cNvPr id="408" name="Google Shape;408;p32"/>
          <p:cNvSpPr txBox="1"/>
          <p:nvPr/>
        </p:nvSpPr>
        <p:spPr>
          <a:xfrm>
            <a:off x="3341700" y="4907700"/>
            <a:ext cx="19615500" cy="715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4500">
                <a:latin typeface="Proxima Nova"/>
                <a:ea typeface="Proxima Nova"/>
                <a:cs typeface="Proxima Nova"/>
                <a:sym typeface="Proxima Nova"/>
              </a:rPr>
              <a:t>Hôte 11 doit donc envoyer :</a:t>
            </a:r>
            <a:endParaRPr sz="4500">
              <a:latin typeface="Proxima Nova"/>
              <a:ea typeface="Proxima Nova"/>
              <a:cs typeface="Proxima Nova"/>
              <a:sym typeface="Proxima Nova"/>
            </a:endParaRPr>
          </a:p>
          <a:p>
            <a:pPr indent="-514350" lvl="0" marL="914400" rtl="0" algn="l">
              <a:spcBef>
                <a:spcPts val="0"/>
              </a:spcBef>
              <a:spcAft>
                <a:spcPts val="0"/>
              </a:spcAft>
              <a:buSzPts val="4500"/>
              <a:buFont typeface="Proxima Nova"/>
              <a:buChar char="-"/>
            </a:pPr>
            <a:r>
              <a:rPr lang="fr" sz="4500">
                <a:latin typeface="Proxima Nova"/>
                <a:ea typeface="Proxima Nova"/>
                <a:cs typeface="Proxima Nova"/>
                <a:sym typeface="Proxima Nova"/>
              </a:rPr>
              <a:t>Son paquet IP pour  192.168.1.42 / fd73:cafe:e9ab:1::42</a:t>
            </a:r>
            <a:endParaRPr sz="4500">
              <a:latin typeface="Proxima Nova"/>
              <a:ea typeface="Proxima Nova"/>
              <a:cs typeface="Proxima Nova"/>
              <a:sym typeface="Proxima Nova"/>
            </a:endParaRPr>
          </a:p>
          <a:p>
            <a:pPr indent="-514350" lvl="0" marL="914400" rtl="0" algn="l">
              <a:spcBef>
                <a:spcPts val="0"/>
              </a:spcBef>
              <a:spcAft>
                <a:spcPts val="0"/>
              </a:spcAft>
              <a:buSzPts val="4500"/>
              <a:buFont typeface="Proxima Nova"/>
              <a:buChar char="-"/>
            </a:pPr>
            <a:r>
              <a:rPr lang="fr" sz="4500">
                <a:latin typeface="Proxima Nova"/>
                <a:ea typeface="Proxima Nova"/>
                <a:cs typeface="Proxima Nova"/>
                <a:sym typeface="Proxima Nova"/>
              </a:rPr>
              <a:t>Dans une trame à destination de l'adresse MAC correspondant au routeur</a:t>
            </a:r>
            <a:endParaRPr sz="4500">
              <a:latin typeface="Proxima Nova"/>
              <a:ea typeface="Proxima Nova"/>
              <a:cs typeface="Proxima Nova"/>
              <a:sym typeface="Proxima Nova"/>
            </a:endParaRPr>
          </a:p>
          <a:p>
            <a:pPr indent="-514350" lvl="3" marL="2286000" rtl="0" algn="l">
              <a:spcBef>
                <a:spcPts val="0"/>
              </a:spcBef>
              <a:spcAft>
                <a:spcPts val="0"/>
              </a:spcAft>
              <a:buSzPts val="4500"/>
              <a:buFont typeface="Proxima Nova"/>
              <a:buChar char="-"/>
            </a:pPr>
            <a:r>
              <a:rPr lang="fr" sz="4500">
                <a:latin typeface="Proxima Nova"/>
                <a:ea typeface="Proxima Nova"/>
                <a:cs typeface="Proxima Nova"/>
                <a:sym typeface="Proxima Nova"/>
              </a:rPr>
              <a:t>192.168.0.1 en IPv4</a:t>
            </a:r>
            <a:endParaRPr sz="4500">
              <a:latin typeface="Proxima Nova"/>
              <a:ea typeface="Proxima Nova"/>
              <a:cs typeface="Proxima Nova"/>
              <a:sym typeface="Proxima Nova"/>
            </a:endParaRPr>
          </a:p>
          <a:p>
            <a:pPr indent="-514350" lvl="3" marL="2286000" rtl="0" algn="l">
              <a:spcBef>
                <a:spcPts val="0"/>
              </a:spcBef>
              <a:spcAft>
                <a:spcPts val="0"/>
              </a:spcAft>
              <a:buSzPts val="4500"/>
              <a:buFont typeface="Proxima Nova"/>
              <a:buChar char="-"/>
            </a:pPr>
            <a:r>
              <a:rPr lang="fr" sz="4500">
                <a:latin typeface="Proxima Nova"/>
                <a:ea typeface="Proxima Nova"/>
                <a:cs typeface="Proxima Nova"/>
                <a:sym typeface="Proxima Nova"/>
              </a:rPr>
              <a:t>fd73:cafe:e9ab::1 et fe80::da58:d7ff:fe06:802 en IPv6</a:t>
            </a:r>
            <a:endParaRPr sz="4500">
              <a:latin typeface="Proxima Nova"/>
              <a:ea typeface="Proxima Nova"/>
              <a:cs typeface="Proxima Nova"/>
              <a:sym typeface="Proxima Nova"/>
            </a:endParaRPr>
          </a:p>
          <a:p>
            <a:pPr indent="0" lvl="0" marL="0" rtl="0" algn="l">
              <a:spcBef>
                <a:spcPts val="0"/>
              </a:spcBef>
              <a:spcAft>
                <a:spcPts val="0"/>
              </a:spcAft>
              <a:buNone/>
            </a:pPr>
            <a:r>
              <a:t/>
            </a:r>
            <a:endParaRPr sz="4500">
              <a:latin typeface="Proxima Nova"/>
              <a:ea typeface="Proxima Nova"/>
              <a:cs typeface="Proxima Nova"/>
              <a:sym typeface="Proxima Nova"/>
            </a:endParaRPr>
          </a:p>
          <a:p>
            <a:pPr indent="0" lvl="0" marL="0" rtl="0" algn="l">
              <a:spcBef>
                <a:spcPts val="0"/>
              </a:spcBef>
              <a:spcAft>
                <a:spcPts val="0"/>
              </a:spcAft>
              <a:buNone/>
            </a:pPr>
            <a:r>
              <a:rPr lang="fr" sz="4500">
                <a:latin typeface="Proxima Nova"/>
                <a:ea typeface="Proxima Nova"/>
                <a:cs typeface="Proxima Nova"/>
                <a:sym typeface="Proxima Nova"/>
              </a:rPr>
              <a:t>Donc, le paquet </a:t>
            </a:r>
            <a:r>
              <a:rPr b="1" lang="fr" sz="4500">
                <a:latin typeface="Proxima Nova"/>
                <a:ea typeface="Proxima Nova"/>
                <a:cs typeface="Proxima Nova"/>
                <a:sym typeface="Proxima Nova"/>
              </a:rPr>
              <a:t>IP</a:t>
            </a:r>
            <a:r>
              <a:rPr lang="fr" sz="4500">
                <a:latin typeface="Proxima Nova"/>
                <a:ea typeface="Proxima Nova"/>
                <a:cs typeface="Proxima Nova"/>
                <a:sym typeface="Proxima Nova"/>
              </a:rPr>
              <a:t> conserve l'</a:t>
            </a:r>
            <a:r>
              <a:rPr b="1" lang="fr" sz="4500">
                <a:latin typeface="Proxima Nova"/>
                <a:ea typeface="Proxima Nova"/>
                <a:cs typeface="Proxima Nova"/>
                <a:sym typeface="Proxima Nova"/>
              </a:rPr>
              <a:t>adresse destination finale</a:t>
            </a:r>
            <a:endParaRPr b="1" sz="4500">
              <a:latin typeface="Proxima Nova"/>
              <a:ea typeface="Proxima Nova"/>
              <a:cs typeface="Proxima Nova"/>
              <a:sym typeface="Proxima Nova"/>
            </a:endParaRPr>
          </a:p>
          <a:p>
            <a:pPr indent="0" lvl="0" marL="0" rtl="0" algn="l">
              <a:spcBef>
                <a:spcPts val="0"/>
              </a:spcBef>
              <a:spcAft>
                <a:spcPts val="0"/>
              </a:spcAft>
              <a:buNone/>
            </a:pPr>
            <a:r>
              <a:rPr lang="fr" sz="4500">
                <a:latin typeface="Proxima Nova"/>
                <a:ea typeface="Proxima Nova"/>
                <a:cs typeface="Proxima Nova"/>
                <a:sym typeface="Proxima Nova"/>
              </a:rPr>
              <a:t>Mais la requête </a:t>
            </a:r>
            <a:r>
              <a:rPr b="1" lang="fr" sz="4500">
                <a:latin typeface="Proxima Nova"/>
                <a:ea typeface="Proxima Nova"/>
                <a:cs typeface="Proxima Nova"/>
                <a:sym typeface="Proxima Nova"/>
              </a:rPr>
              <a:t>ARP/NDP</a:t>
            </a:r>
            <a:r>
              <a:rPr lang="fr" sz="4500">
                <a:latin typeface="Proxima Nova"/>
                <a:ea typeface="Proxima Nova"/>
                <a:cs typeface="Proxima Nova"/>
                <a:sym typeface="Proxima Nova"/>
              </a:rPr>
              <a:t> est faite sur l'</a:t>
            </a:r>
            <a:r>
              <a:rPr b="1" lang="fr" sz="4500">
                <a:latin typeface="Proxima Nova"/>
                <a:ea typeface="Proxima Nova"/>
                <a:cs typeface="Proxima Nova"/>
                <a:sym typeface="Proxima Nova"/>
              </a:rPr>
              <a:t>adresse du routeur</a:t>
            </a:r>
            <a:r>
              <a:rPr lang="fr" sz="4500">
                <a:latin typeface="Proxima Nova"/>
                <a:ea typeface="Proxima Nova"/>
                <a:cs typeface="Proxima Nova"/>
                <a:sym typeface="Proxima Nova"/>
              </a:rPr>
              <a:t> et la trame est envoyée à l'</a:t>
            </a:r>
            <a:r>
              <a:rPr b="1" lang="fr" sz="4500">
                <a:latin typeface="Proxima Nova"/>
                <a:ea typeface="Proxima Nova"/>
                <a:cs typeface="Proxima Nova"/>
                <a:sym typeface="Proxima Nova"/>
              </a:rPr>
              <a:t>adresse MAC du routeur</a:t>
            </a:r>
            <a:endParaRPr b="1" sz="4500">
              <a:latin typeface="Proxima Nova"/>
              <a:ea typeface="Proxima Nova"/>
              <a:cs typeface="Proxima Nova"/>
              <a:sym typeface="Proxima Nov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pic>
        <p:nvPicPr>
          <p:cNvPr descr="icone_wild_code_school.png" id="413" name="Google Shape;413;p33"/>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414" name="Google Shape;414;p33"/>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415" name="Google Shape;415;p33"/>
          <p:cNvSpPr txBox="1"/>
          <p:nvPr/>
        </p:nvSpPr>
        <p:spPr>
          <a:xfrm>
            <a:off x="946900" y="2610425"/>
            <a:ext cx="49704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Sur le routeur</a:t>
            </a:r>
            <a:endParaRPr sz="5000">
              <a:latin typeface="Montserrat ExtraBold"/>
              <a:ea typeface="Montserrat ExtraBold"/>
              <a:cs typeface="Montserrat ExtraBold"/>
              <a:sym typeface="Montserrat ExtraBold"/>
            </a:endParaRPr>
          </a:p>
        </p:txBody>
      </p:sp>
      <p:sp>
        <p:nvSpPr>
          <p:cNvPr id="416" name="Google Shape;416;p33"/>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cxnSp>
        <p:nvCxnSpPr>
          <p:cNvPr id="417" name="Google Shape;417;p33"/>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418" name="Google Shape;418;p33"/>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419" name="Google Shape;419;p33"/>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420" name="Google Shape;420;p33"/>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421" name="Google Shape;421;p33"/>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422" name="Google Shape;422;p33"/>
          <p:cNvSpPr/>
          <p:nvPr/>
        </p:nvSpPr>
        <p:spPr>
          <a:xfrm>
            <a:off x="423595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423" name="Google Shape;423;p33"/>
          <p:cNvSpPr txBox="1"/>
          <p:nvPr/>
        </p:nvSpPr>
        <p:spPr>
          <a:xfrm>
            <a:off x="949225" y="4078800"/>
            <a:ext cx="3027300" cy="9645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Un exemple illustré</a:t>
            </a:r>
            <a:endParaRPr sz="2800">
              <a:latin typeface="Montserrat Medium"/>
              <a:ea typeface="Montserrat Medium"/>
              <a:cs typeface="Montserrat Medium"/>
              <a:sym typeface="Montserrat Medium"/>
            </a:endParaRPr>
          </a:p>
        </p:txBody>
      </p:sp>
      <p:sp>
        <p:nvSpPr>
          <p:cNvPr id="424" name="Google Shape;424;p33"/>
          <p:cNvSpPr txBox="1"/>
          <p:nvPr/>
        </p:nvSpPr>
        <p:spPr>
          <a:xfrm>
            <a:off x="4604850" y="3760350"/>
            <a:ext cx="18755700" cy="9040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4500">
                <a:latin typeface="Proxima Nova"/>
                <a:ea typeface="Proxima Nova"/>
                <a:cs typeface="Proxima Nova"/>
                <a:sym typeface="Proxima Nova"/>
              </a:rPr>
              <a:t>Le routeur reçoit une trame qui lui est adressé</a:t>
            </a:r>
            <a:endParaRPr sz="4500">
              <a:latin typeface="Proxima Nova"/>
              <a:ea typeface="Proxima Nova"/>
              <a:cs typeface="Proxima Nova"/>
              <a:sym typeface="Proxima Nova"/>
            </a:endParaRPr>
          </a:p>
          <a:p>
            <a:pPr indent="-514350" lvl="0" marL="914400" rtl="0" algn="l">
              <a:spcBef>
                <a:spcPts val="0"/>
              </a:spcBef>
              <a:spcAft>
                <a:spcPts val="0"/>
              </a:spcAft>
              <a:buSzPts val="4500"/>
              <a:buFont typeface="Proxima Nova"/>
              <a:buChar char="-"/>
            </a:pPr>
            <a:r>
              <a:rPr lang="fr" sz="4500">
                <a:latin typeface="Proxima Nova"/>
                <a:ea typeface="Proxima Nova"/>
                <a:cs typeface="Proxima Nova"/>
                <a:sym typeface="Proxima Nova"/>
              </a:rPr>
              <a:t>i.e. l'adresse MAC destination est la sienne</a:t>
            </a:r>
            <a:endParaRPr sz="4500">
              <a:latin typeface="Proxima Nova"/>
              <a:ea typeface="Proxima Nova"/>
              <a:cs typeface="Proxima Nova"/>
              <a:sym typeface="Proxima Nova"/>
            </a:endParaRPr>
          </a:p>
          <a:p>
            <a:pPr indent="0" lvl="0" marL="0" rtl="0" algn="l">
              <a:spcBef>
                <a:spcPts val="0"/>
              </a:spcBef>
              <a:spcAft>
                <a:spcPts val="0"/>
              </a:spcAft>
              <a:buNone/>
            </a:pPr>
            <a:r>
              <a:rPr lang="fr" sz="4500">
                <a:latin typeface="Proxima Nova"/>
                <a:ea typeface="Proxima Nova"/>
                <a:cs typeface="Proxima Nova"/>
                <a:sym typeface="Proxima Nova"/>
              </a:rPr>
              <a:t>L'ethertype présent dans la trame indique qu'elle contient IP</a:t>
            </a:r>
            <a:endParaRPr sz="4500">
              <a:latin typeface="Proxima Nova"/>
              <a:ea typeface="Proxima Nova"/>
              <a:cs typeface="Proxima Nova"/>
              <a:sym typeface="Proxima Nova"/>
            </a:endParaRPr>
          </a:p>
          <a:p>
            <a:pPr indent="457200" lvl="0" marL="0" rtl="0" algn="l">
              <a:spcBef>
                <a:spcPts val="0"/>
              </a:spcBef>
              <a:spcAft>
                <a:spcPts val="0"/>
              </a:spcAft>
              <a:buNone/>
            </a:pPr>
            <a:r>
              <a:rPr lang="fr" sz="4500">
                <a:latin typeface="Proxima Nova"/>
                <a:ea typeface="Proxima Nova"/>
                <a:cs typeface="Proxima Nova"/>
                <a:sym typeface="Proxima Nova"/>
              </a:rPr>
              <a:t>=&gt; Donc il analyse le paquet IP contenu dans la trame</a:t>
            </a:r>
            <a:endParaRPr sz="4500">
              <a:latin typeface="Proxima Nova"/>
              <a:ea typeface="Proxima Nova"/>
              <a:cs typeface="Proxima Nova"/>
              <a:sym typeface="Proxima Nova"/>
            </a:endParaRPr>
          </a:p>
          <a:p>
            <a:pPr indent="0" lvl="0" marL="0" rtl="0" algn="l">
              <a:spcBef>
                <a:spcPts val="0"/>
              </a:spcBef>
              <a:spcAft>
                <a:spcPts val="0"/>
              </a:spcAft>
              <a:buNone/>
            </a:pPr>
            <a:r>
              <a:t/>
            </a:r>
            <a:endParaRPr sz="4500">
              <a:latin typeface="Proxima Nova"/>
              <a:ea typeface="Proxima Nova"/>
              <a:cs typeface="Proxima Nova"/>
              <a:sym typeface="Proxima Nova"/>
            </a:endParaRPr>
          </a:p>
          <a:p>
            <a:pPr indent="0" lvl="0" marL="0" rtl="0" algn="l">
              <a:spcBef>
                <a:spcPts val="0"/>
              </a:spcBef>
              <a:spcAft>
                <a:spcPts val="0"/>
              </a:spcAft>
              <a:buNone/>
            </a:pPr>
            <a:r>
              <a:rPr lang="fr" sz="4500">
                <a:latin typeface="Proxima Nova"/>
                <a:ea typeface="Proxima Nova"/>
                <a:cs typeface="Proxima Nova"/>
                <a:sym typeface="Proxima Nova"/>
              </a:rPr>
              <a:t>L'adresse IP de destination n'est pas la sienne</a:t>
            </a:r>
            <a:endParaRPr sz="4500">
              <a:latin typeface="Proxima Nova"/>
              <a:ea typeface="Proxima Nova"/>
              <a:cs typeface="Proxima Nova"/>
              <a:sym typeface="Proxima Nova"/>
            </a:endParaRPr>
          </a:p>
          <a:p>
            <a:pPr indent="-514350" lvl="0" marL="914400" rtl="0" algn="l">
              <a:spcBef>
                <a:spcPts val="0"/>
              </a:spcBef>
              <a:spcAft>
                <a:spcPts val="0"/>
              </a:spcAft>
              <a:buSzPts val="4500"/>
              <a:buFont typeface="Proxima Nova"/>
              <a:buChar char="-"/>
            </a:pPr>
            <a:r>
              <a:rPr lang="fr" sz="4500">
                <a:latin typeface="Proxima Nova"/>
                <a:ea typeface="Proxima Nova"/>
                <a:cs typeface="Proxima Nova"/>
                <a:sym typeface="Proxima Nova"/>
              </a:rPr>
              <a:t>Si on était dans le cas d'un hôte classique du réseau =&gt; on jette le paquet</a:t>
            </a:r>
            <a:endParaRPr sz="4500">
              <a:latin typeface="Proxima Nova"/>
              <a:ea typeface="Proxima Nova"/>
              <a:cs typeface="Proxima Nova"/>
              <a:sym typeface="Proxima Nova"/>
            </a:endParaRPr>
          </a:p>
          <a:p>
            <a:pPr indent="0" lvl="0" marL="0" rtl="0" algn="l">
              <a:spcBef>
                <a:spcPts val="0"/>
              </a:spcBef>
              <a:spcAft>
                <a:spcPts val="0"/>
              </a:spcAft>
              <a:buNone/>
            </a:pPr>
            <a:r>
              <a:rPr lang="fr" sz="4500">
                <a:latin typeface="Proxima Nova"/>
                <a:ea typeface="Proxima Nova"/>
                <a:cs typeface="Proxima Nova"/>
                <a:sym typeface="Proxima Nova"/>
              </a:rPr>
              <a:t>Mais ce noeud est un routeur, donc il doit transmettre le paquet</a:t>
            </a:r>
            <a:endParaRPr sz="4500">
              <a:latin typeface="Proxima Nova"/>
              <a:ea typeface="Proxima Nova"/>
              <a:cs typeface="Proxima Nova"/>
              <a:sym typeface="Proxima Nova"/>
            </a:endParaRPr>
          </a:p>
          <a:p>
            <a:pPr indent="0" lvl="0" marL="0" rtl="0" algn="l">
              <a:spcBef>
                <a:spcPts val="0"/>
              </a:spcBef>
              <a:spcAft>
                <a:spcPts val="0"/>
              </a:spcAft>
              <a:buNone/>
            </a:pPr>
            <a:r>
              <a:rPr lang="fr" sz="4500">
                <a:latin typeface="Proxima Nova"/>
                <a:ea typeface="Proxima Nova"/>
                <a:cs typeface="Proxima Nova"/>
                <a:sym typeface="Proxima Nova"/>
              </a:rPr>
              <a:t>	=&gt; Il procède à la même mécanique d'envoi de paquet IP, mais pour ce paquet dont il n'est pas l'émetteur</a:t>
            </a:r>
            <a:endParaRPr sz="4500">
              <a:latin typeface="Proxima Nova"/>
              <a:ea typeface="Proxima Nova"/>
              <a:cs typeface="Proxima Nova"/>
              <a:sym typeface="Proxima Nov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pic>
        <p:nvPicPr>
          <p:cNvPr descr="icone_wild_code_school.png" id="429" name="Google Shape;429;p34"/>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430" name="Google Shape;430;p34"/>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431" name="Google Shape;431;p34"/>
          <p:cNvSpPr txBox="1"/>
          <p:nvPr/>
        </p:nvSpPr>
        <p:spPr>
          <a:xfrm>
            <a:off x="946900" y="2610425"/>
            <a:ext cx="75372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Les tables de routage</a:t>
            </a:r>
            <a:endParaRPr sz="5000">
              <a:latin typeface="Montserrat ExtraBold"/>
              <a:ea typeface="Montserrat ExtraBold"/>
              <a:cs typeface="Montserrat ExtraBold"/>
              <a:sym typeface="Montserrat ExtraBold"/>
            </a:endParaRPr>
          </a:p>
        </p:txBody>
      </p:sp>
      <p:sp>
        <p:nvSpPr>
          <p:cNvPr id="432" name="Google Shape;432;p34"/>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433" name="Google Shape;433;p34"/>
          <p:cNvSpPr txBox="1"/>
          <p:nvPr/>
        </p:nvSpPr>
        <p:spPr>
          <a:xfrm>
            <a:off x="949225" y="4632400"/>
            <a:ext cx="35064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t/>
            </a:r>
            <a:endParaRPr sz="2800">
              <a:latin typeface="Montserrat Medium"/>
              <a:ea typeface="Montserrat Medium"/>
              <a:cs typeface="Montserrat Medium"/>
              <a:sym typeface="Montserrat Medium"/>
            </a:endParaRPr>
          </a:p>
        </p:txBody>
      </p:sp>
      <p:cxnSp>
        <p:nvCxnSpPr>
          <p:cNvPr id="434" name="Google Shape;434;p34"/>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435" name="Google Shape;435;p34"/>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436" name="Google Shape;436;p34"/>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437" name="Google Shape;437;p34"/>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438" name="Google Shape;438;p34"/>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439" name="Google Shape;439;p34"/>
          <p:cNvSpPr/>
          <p:nvPr/>
        </p:nvSpPr>
        <p:spPr>
          <a:xfrm>
            <a:off x="423595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440" name="Google Shape;440;p34"/>
          <p:cNvSpPr txBox="1"/>
          <p:nvPr/>
        </p:nvSpPr>
        <p:spPr>
          <a:xfrm>
            <a:off x="949225" y="4078800"/>
            <a:ext cx="22866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C'est quoi ?</a:t>
            </a:r>
            <a:endParaRPr sz="2800">
              <a:latin typeface="Montserrat Medium"/>
              <a:ea typeface="Montserrat Medium"/>
              <a:cs typeface="Montserrat Medium"/>
              <a:sym typeface="Montserrat Medium"/>
            </a:endParaRPr>
          </a:p>
        </p:txBody>
      </p:sp>
      <p:sp>
        <p:nvSpPr>
          <p:cNvPr id="441" name="Google Shape;441;p34"/>
          <p:cNvSpPr txBox="1"/>
          <p:nvPr/>
        </p:nvSpPr>
        <p:spPr>
          <a:xfrm>
            <a:off x="4604850" y="3743200"/>
            <a:ext cx="19195500" cy="907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4500">
                <a:latin typeface="Proxima Nova"/>
                <a:ea typeface="Proxima Nova"/>
                <a:cs typeface="Proxima Nova"/>
                <a:sym typeface="Proxima Nova"/>
              </a:rPr>
              <a:t>Chaque noeud d'un réseau IP (routeur ou pas) dispose d'une table de routage.</a:t>
            </a:r>
            <a:endParaRPr sz="4500">
              <a:latin typeface="Proxima Nova"/>
              <a:ea typeface="Proxima Nova"/>
              <a:cs typeface="Proxima Nova"/>
              <a:sym typeface="Proxima Nova"/>
            </a:endParaRPr>
          </a:p>
          <a:p>
            <a:pPr indent="0" lvl="0" marL="0" rtl="0" algn="l">
              <a:spcBef>
                <a:spcPts val="0"/>
              </a:spcBef>
              <a:spcAft>
                <a:spcPts val="0"/>
              </a:spcAft>
              <a:buNone/>
            </a:pPr>
            <a:r>
              <a:rPr lang="fr" sz="4500">
                <a:latin typeface="Proxima Nova"/>
                <a:ea typeface="Proxima Nova"/>
                <a:cs typeface="Proxima Nova"/>
                <a:sym typeface="Proxima Nova"/>
              </a:rPr>
              <a:t>Chaque entrée de cette table est composée (au moins) :</a:t>
            </a:r>
            <a:endParaRPr sz="4500">
              <a:latin typeface="Proxima Nova"/>
              <a:ea typeface="Proxima Nova"/>
              <a:cs typeface="Proxima Nova"/>
              <a:sym typeface="Proxima Nova"/>
            </a:endParaRPr>
          </a:p>
          <a:p>
            <a:pPr indent="-514350" lvl="0" marL="914400" rtl="0" algn="l">
              <a:spcBef>
                <a:spcPts val="0"/>
              </a:spcBef>
              <a:spcAft>
                <a:spcPts val="0"/>
              </a:spcAft>
              <a:buSzPts val="4500"/>
              <a:buFont typeface="Proxima Nova"/>
              <a:buChar char="-"/>
            </a:pPr>
            <a:r>
              <a:rPr lang="fr" sz="4500">
                <a:latin typeface="Proxima Nova"/>
                <a:ea typeface="Proxima Nova"/>
                <a:cs typeface="Proxima Nova"/>
                <a:sym typeface="Proxima Nova"/>
              </a:rPr>
              <a:t>Une destination (adresse de réseau et masque)</a:t>
            </a:r>
            <a:endParaRPr sz="4500">
              <a:latin typeface="Proxima Nova"/>
              <a:ea typeface="Proxima Nova"/>
              <a:cs typeface="Proxima Nova"/>
              <a:sym typeface="Proxima Nova"/>
            </a:endParaRPr>
          </a:p>
          <a:p>
            <a:pPr indent="-514350" lvl="0" marL="914400" rtl="0" algn="l">
              <a:spcBef>
                <a:spcPts val="0"/>
              </a:spcBef>
              <a:spcAft>
                <a:spcPts val="0"/>
              </a:spcAft>
              <a:buSzPts val="4500"/>
              <a:buFont typeface="Proxima Nova"/>
              <a:buChar char="-"/>
            </a:pPr>
            <a:r>
              <a:rPr lang="fr" sz="4500">
                <a:latin typeface="Proxima Nova"/>
                <a:ea typeface="Proxima Nova"/>
                <a:cs typeface="Proxima Nova"/>
                <a:sym typeface="Proxima Nova"/>
              </a:rPr>
              <a:t>Saut suivant (next hop) : l'adresse de la passerelle pour y aller</a:t>
            </a:r>
            <a:endParaRPr sz="4500">
              <a:latin typeface="Proxima Nova"/>
              <a:ea typeface="Proxima Nova"/>
              <a:cs typeface="Proxima Nova"/>
              <a:sym typeface="Proxima Nova"/>
            </a:endParaRPr>
          </a:p>
          <a:p>
            <a:pPr indent="0" lvl="0" marL="0" rtl="0" algn="l">
              <a:spcBef>
                <a:spcPts val="0"/>
              </a:spcBef>
              <a:spcAft>
                <a:spcPts val="0"/>
              </a:spcAft>
              <a:buNone/>
            </a:pPr>
            <a:r>
              <a:rPr lang="fr" sz="4500">
                <a:latin typeface="Proxima Nova"/>
                <a:ea typeface="Proxima Nova"/>
                <a:cs typeface="Proxima Nova"/>
                <a:sym typeface="Proxima Nova"/>
              </a:rPr>
              <a:t>Note : en IPv6, on utilise les adresses lien local des routeurs/passerelles</a:t>
            </a:r>
            <a:endParaRPr sz="4500">
              <a:latin typeface="Proxima Nova"/>
              <a:ea typeface="Proxima Nova"/>
              <a:cs typeface="Proxima Nova"/>
              <a:sym typeface="Proxima Nova"/>
            </a:endParaRPr>
          </a:p>
          <a:p>
            <a:pPr indent="0" lvl="0" marL="0" rtl="0" algn="l">
              <a:spcBef>
                <a:spcPts val="0"/>
              </a:spcBef>
              <a:spcAft>
                <a:spcPts val="0"/>
              </a:spcAft>
              <a:buNone/>
            </a:pPr>
            <a:r>
              <a:rPr lang="fr" sz="4500">
                <a:latin typeface="Proxima Nova"/>
                <a:ea typeface="Proxima Nova"/>
                <a:cs typeface="Proxima Nova"/>
                <a:sym typeface="Proxima Nova"/>
              </a:rPr>
              <a:t>Eventuellement on peut y trouver aussi :</a:t>
            </a:r>
            <a:endParaRPr sz="4500">
              <a:latin typeface="Proxima Nova"/>
              <a:ea typeface="Proxima Nova"/>
              <a:cs typeface="Proxima Nova"/>
              <a:sym typeface="Proxima Nova"/>
            </a:endParaRPr>
          </a:p>
          <a:p>
            <a:pPr indent="-514350" lvl="0" marL="914400" rtl="0" algn="l">
              <a:spcBef>
                <a:spcPts val="0"/>
              </a:spcBef>
              <a:spcAft>
                <a:spcPts val="0"/>
              </a:spcAft>
              <a:buSzPts val="4500"/>
              <a:buFont typeface="Proxima Nova"/>
              <a:buChar char="-"/>
            </a:pPr>
            <a:r>
              <a:rPr lang="fr" sz="4500">
                <a:latin typeface="Proxima Nova"/>
                <a:ea typeface="Proxima Nova"/>
                <a:cs typeface="Proxima Nova"/>
                <a:sym typeface="Proxima Nova"/>
              </a:rPr>
              <a:t>L'interface associée : celle par laquelle ce noeud peut joindre la passerelle</a:t>
            </a:r>
            <a:endParaRPr sz="4500">
              <a:latin typeface="Proxima Nova"/>
              <a:ea typeface="Proxima Nova"/>
              <a:cs typeface="Proxima Nova"/>
              <a:sym typeface="Proxima Nova"/>
            </a:endParaRPr>
          </a:p>
          <a:p>
            <a:pPr indent="-514350" lvl="0" marL="914400" rtl="0" algn="l">
              <a:spcBef>
                <a:spcPts val="0"/>
              </a:spcBef>
              <a:spcAft>
                <a:spcPts val="0"/>
              </a:spcAft>
              <a:buSzPts val="4500"/>
              <a:buFont typeface="Proxima Nova"/>
              <a:buChar char="-"/>
            </a:pPr>
            <a:r>
              <a:rPr lang="fr" sz="4500">
                <a:latin typeface="Proxima Nova"/>
                <a:ea typeface="Proxima Nova"/>
                <a:cs typeface="Proxima Nova"/>
                <a:sym typeface="Proxima Nova"/>
              </a:rPr>
              <a:t>Une métrique : une mesure de la qualité de cette route (moins = mieux)</a:t>
            </a:r>
            <a:endParaRPr sz="4500">
              <a:latin typeface="Proxima Nova"/>
              <a:ea typeface="Proxima Nova"/>
              <a:cs typeface="Proxima Nova"/>
              <a:sym typeface="Proxima Nova"/>
            </a:endParaRPr>
          </a:p>
          <a:p>
            <a:pPr indent="-514350" lvl="0" marL="914400" rtl="0" algn="l">
              <a:spcBef>
                <a:spcPts val="0"/>
              </a:spcBef>
              <a:spcAft>
                <a:spcPts val="0"/>
              </a:spcAft>
              <a:buSzPts val="4500"/>
              <a:buFont typeface="Proxima Nova"/>
              <a:buChar char="-"/>
            </a:pPr>
            <a:r>
              <a:rPr lang="fr" sz="4500">
                <a:latin typeface="Proxima Nova"/>
                <a:ea typeface="Proxima Nova"/>
                <a:cs typeface="Proxima Nova"/>
                <a:sym typeface="Proxima Nova"/>
              </a:rPr>
              <a:t>parfois d'autres choses (comme le protocole utilisé)</a:t>
            </a:r>
            <a:endParaRPr sz="4500">
              <a:latin typeface="Proxima Nova"/>
              <a:ea typeface="Proxima Nova"/>
              <a:cs typeface="Proxima Nova"/>
              <a:sym typeface="Proxima Nov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pic>
        <p:nvPicPr>
          <p:cNvPr descr="icone_wild_code_school.png" id="446" name="Google Shape;446;p35"/>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447" name="Google Shape;447;p35"/>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448" name="Google Shape;448;p35"/>
          <p:cNvSpPr txBox="1"/>
          <p:nvPr/>
        </p:nvSpPr>
        <p:spPr>
          <a:xfrm>
            <a:off x="946900" y="2610425"/>
            <a:ext cx="84081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Un moment de réflexion</a:t>
            </a:r>
            <a:endParaRPr sz="5000">
              <a:latin typeface="Montserrat ExtraBold"/>
              <a:ea typeface="Montserrat ExtraBold"/>
              <a:cs typeface="Montserrat ExtraBold"/>
              <a:sym typeface="Montserrat ExtraBold"/>
            </a:endParaRPr>
          </a:p>
        </p:txBody>
      </p:sp>
      <p:sp>
        <p:nvSpPr>
          <p:cNvPr id="449" name="Google Shape;449;p35"/>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cxnSp>
        <p:nvCxnSpPr>
          <p:cNvPr id="450" name="Google Shape;450;p35"/>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451" name="Google Shape;451;p35"/>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452" name="Google Shape;452;p35"/>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453" name="Google Shape;453;p35"/>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454" name="Google Shape;454;p35"/>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455" name="Google Shape;455;p35"/>
          <p:cNvSpPr/>
          <p:nvPr/>
        </p:nvSpPr>
        <p:spPr>
          <a:xfrm>
            <a:off x="423595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456" name="Google Shape;456;p35"/>
          <p:cNvSpPr txBox="1"/>
          <p:nvPr/>
        </p:nvSpPr>
        <p:spPr>
          <a:xfrm>
            <a:off x="4145850" y="8260788"/>
            <a:ext cx="16079700" cy="3979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lang="fr" sz="4500">
                <a:latin typeface="Proxima Nova"/>
                <a:ea typeface="Proxima Nova"/>
                <a:cs typeface="Proxima Nova"/>
                <a:sym typeface="Proxima Nova"/>
              </a:rPr>
              <a:t>En IPv4 : </a:t>
            </a:r>
            <a:r>
              <a:rPr lang="fr" sz="5000">
                <a:latin typeface="Raleway"/>
                <a:ea typeface="Raleway"/>
                <a:cs typeface="Raleway"/>
                <a:sym typeface="Raleway"/>
              </a:rPr>
              <a:t>2</a:t>
            </a:r>
            <a:r>
              <a:rPr baseline="30000" lang="fr" sz="5000">
                <a:latin typeface="Raleway"/>
                <a:ea typeface="Raleway"/>
                <a:cs typeface="Raleway"/>
                <a:sym typeface="Raleway"/>
              </a:rPr>
              <a:t>32</a:t>
            </a:r>
            <a:endParaRPr sz="5000">
              <a:latin typeface="Proxima Nova"/>
              <a:ea typeface="Proxima Nova"/>
              <a:cs typeface="Proxima Nova"/>
              <a:sym typeface="Proxima Nova"/>
            </a:endParaRPr>
          </a:p>
          <a:p>
            <a:pPr indent="0" lvl="0" marL="0" rtl="0" algn="l">
              <a:lnSpc>
                <a:spcPct val="100000"/>
              </a:lnSpc>
              <a:spcBef>
                <a:spcPts val="1200"/>
              </a:spcBef>
              <a:spcAft>
                <a:spcPts val="0"/>
              </a:spcAft>
              <a:buNone/>
            </a:pPr>
            <a:r>
              <a:rPr lang="fr" sz="4500">
                <a:latin typeface="Proxima Nova"/>
                <a:ea typeface="Proxima Nova"/>
                <a:cs typeface="Proxima Nova"/>
                <a:sym typeface="Proxima Nova"/>
              </a:rPr>
              <a:t>En IPv6 : potentiellement </a:t>
            </a:r>
            <a:r>
              <a:rPr lang="fr" sz="5000">
                <a:latin typeface="Raleway"/>
                <a:ea typeface="Raleway"/>
                <a:cs typeface="Raleway"/>
                <a:sym typeface="Raleway"/>
              </a:rPr>
              <a:t>2</a:t>
            </a:r>
            <a:r>
              <a:rPr baseline="30000" lang="fr" sz="5000">
                <a:latin typeface="Raleway"/>
                <a:ea typeface="Raleway"/>
                <a:cs typeface="Raleway"/>
                <a:sym typeface="Raleway"/>
              </a:rPr>
              <a:t>128</a:t>
            </a:r>
            <a:endParaRPr sz="5000">
              <a:latin typeface="Proxima Nova"/>
              <a:ea typeface="Proxima Nova"/>
              <a:cs typeface="Proxima Nova"/>
              <a:sym typeface="Proxima Nova"/>
            </a:endParaRPr>
          </a:p>
          <a:p>
            <a:pPr indent="0" lvl="0" marL="0" rtl="0" algn="l">
              <a:lnSpc>
                <a:spcPct val="100000"/>
              </a:lnSpc>
              <a:spcBef>
                <a:spcPts val="1200"/>
              </a:spcBef>
              <a:spcAft>
                <a:spcPts val="0"/>
              </a:spcAft>
              <a:buNone/>
            </a:pPr>
            <a:r>
              <a:rPr lang="fr" sz="4500">
                <a:latin typeface="Proxima Nova"/>
                <a:ea typeface="Proxima Nova"/>
                <a:cs typeface="Proxima Nova"/>
                <a:sym typeface="Proxima Nova"/>
              </a:rPr>
              <a:t>On aurait donc à la fois un problème de stockage de la table et</a:t>
            </a:r>
            <a:endParaRPr sz="4500">
              <a:latin typeface="Proxima Nova"/>
              <a:ea typeface="Proxima Nova"/>
              <a:cs typeface="Proxima Nova"/>
              <a:sym typeface="Proxima Nova"/>
            </a:endParaRPr>
          </a:p>
          <a:p>
            <a:pPr indent="0" lvl="0" marL="0" rtl="0" algn="l">
              <a:lnSpc>
                <a:spcPct val="100000"/>
              </a:lnSpc>
              <a:spcBef>
                <a:spcPts val="1200"/>
              </a:spcBef>
              <a:spcAft>
                <a:spcPts val="0"/>
              </a:spcAft>
              <a:buNone/>
            </a:pPr>
            <a:r>
              <a:rPr lang="fr" sz="4500">
                <a:latin typeface="Proxima Nova"/>
                <a:ea typeface="Proxima Nova"/>
                <a:cs typeface="Proxima Nova"/>
                <a:sym typeface="Proxima Nova"/>
              </a:rPr>
              <a:t>un problème de temps nécessaire à router un paquet IP</a:t>
            </a:r>
            <a:endParaRPr sz="4500">
              <a:latin typeface="Proxima Nova"/>
              <a:ea typeface="Proxima Nova"/>
              <a:cs typeface="Proxima Nova"/>
              <a:sym typeface="Proxima Nova"/>
            </a:endParaRPr>
          </a:p>
          <a:p>
            <a:pPr indent="0" lvl="0" marL="0" rtl="0" algn="ctr">
              <a:spcBef>
                <a:spcPts val="1200"/>
              </a:spcBef>
              <a:spcAft>
                <a:spcPts val="0"/>
              </a:spcAft>
              <a:buNone/>
            </a:pPr>
            <a:r>
              <a:t/>
            </a:r>
            <a:endParaRPr sz="4500">
              <a:latin typeface="Proxima Nova"/>
              <a:ea typeface="Proxima Nova"/>
              <a:cs typeface="Proxima Nova"/>
              <a:sym typeface="Proxima Nova"/>
            </a:endParaRPr>
          </a:p>
        </p:txBody>
      </p:sp>
      <p:sp>
        <p:nvSpPr>
          <p:cNvPr id="457" name="Google Shape;457;p35"/>
          <p:cNvSpPr txBox="1"/>
          <p:nvPr/>
        </p:nvSpPr>
        <p:spPr>
          <a:xfrm>
            <a:off x="2885850" y="4354975"/>
            <a:ext cx="18612300" cy="306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lang="fr" sz="4500">
                <a:latin typeface="Proxima Nova"/>
                <a:ea typeface="Proxima Nova"/>
                <a:cs typeface="Proxima Nova"/>
                <a:sym typeface="Proxima Nova"/>
              </a:rPr>
              <a:t>Admettons que les destinations dans la table de routage soit des adresses d'interface…</a:t>
            </a:r>
            <a:endParaRPr sz="4500">
              <a:latin typeface="Proxima Nova"/>
              <a:ea typeface="Proxima Nova"/>
              <a:cs typeface="Proxima Nova"/>
              <a:sym typeface="Proxima Nova"/>
            </a:endParaRPr>
          </a:p>
          <a:p>
            <a:pPr indent="0" lvl="0" marL="0" rtl="0" algn="l">
              <a:lnSpc>
                <a:spcPct val="100000"/>
              </a:lnSpc>
              <a:spcBef>
                <a:spcPts val="1200"/>
              </a:spcBef>
              <a:spcAft>
                <a:spcPts val="0"/>
              </a:spcAft>
              <a:buNone/>
            </a:pPr>
            <a:r>
              <a:t/>
            </a:r>
            <a:endParaRPr sz="2000">
              <a:latin typeface="Proxima Nova"/>
              <a:ea typeface="Proxima Nova"/>
              <a:cs typeface="Proxima Nova"/>
              <a:sym typeface="Proxima Nova"/>
            </a:endParaRPr>
          </a:p>
          <a:p>
            <a:pPr indent="0" lvl="0" marL="0" rtl="0" algn="l">
              <a:lnSpc>
                <a:spcPct val="100000"/>
              </a:lnSpc>
              <a:spcBef>
                <a:spcPts val="1200"/>
              </a:spcBef>
              <a:spcAft>
                <a:spcPts val="1200"/>
              </a:spcAft>
              <a:buNone/>
            </a:pPr>
            <a:r>
              <a:rPr lang="fr" sz="4500">
                <a:latin typeface="Proxima Nova"/>
                <a:ea typeface="Proxima Nova"/>
                <a:cs typeface="Proxima Nova"/>
                <a:sym typeface="Proxima Nova"/>
              </a:rPr>
              <a:t>Combien y aurait-il d'entrées dans une table de routage, au max ?</a:t>
            </a:r>
            <a:endParaRPr sz="4500">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descr="icone_wild_code_school.png" id="84" name="Google Shape;84;p18"/>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85" name="Google Shape;85;p18"/>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86" name="Google Shape;86;p18"/>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87" name="Google Shape;87;p18"/>
          <p:cNvSpPr txBox="1"/>
          <p:nvPr/>
        </p:nvSpPr>
        <p:spPr>
          <a:xfrm>
            <a:off x="946900" y="2610425"/>
            <a:ext cx="64599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b="1" lang="fr" sz="5000">
                <a:latin typeface="Montserrat"/>
                <a:ea typeface="Montserrat"/>
                <a:cs typeface="Montserrat"/>
                <a:sym typeface="Montserrat"/>
              </a:rPr>
              <a:t>Quizz - Rappels IP</a:t>
            </a:r>
            <a:endParaRPr sz="5000">
              <a:latin typeface="Montserrat ExtraBold"/>
              <a:ea typeface="Montserrat ExtraBold"/>
              <a:cs typeface="Montserrat ExtraBold"/>
              <a:sym typeface="Montserrat ExtraBold"/>
            </a:endParaRPr>
          </a:p>
        </p:txBody>
      </p:sp>
      <p:sp>
        <p:nvSpPr>
          <p:cNvPr id="88" name="Google Shape;88;p18"/>
          <p:cNvSpPr txBox="1"/>
          <p:nvPr/>
        </p:nvSpPr>
        <p:spPr>
          <a:xfrm>
            <a:off x="5728500" y="4147225"/>
            <a:ext cx="12927000" cy="87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4500">
                <a:latin typeface="Proxima Nova"/>
                <a:ea typeface="Proxima Nova"/>
                <a:cs typeface="Proxima Nova"/>
                <a:sym typeface="Proxima Nova"/>
              </a:rPr>
              <a:t>Adresse réseau et broadcast de 172.67.146.155/16 ?</a:t>
            </a:r>
            <a:endParaRPr sz="4500">
              <a:latin typeface="Proxima Nova"/>
              <a:ea typeface="Proxima Nova"/>
              <a:cs typeface="Proxima Nova"/>
              <a:sym typeface="Proxima Nova"/>
            </a:endParaRPr>
          </a:p>
          <a:p>
            <a:pPr indent="0" lvl="0" marL="0" rtl="0" algn="l">
              <a:spcBef>
                <a:spcPts val="0"/>
              </a:spcBef>
              <a:spcAft>
                <a:spcPts val="0"/>
              </a:spcAft>
              <a:buNone/>
            </a:pPr>
            <a:r>
              <a:rPr lang="fr" sz="4500">
                <a:latin typeface="Proxima Nova"/>
                <a:ea typeface="Proxima Nova"/>
                <a:cs typeface="Proxima Nova"/>
                <a:sym typeface="Proxima Nova"/>
              </a:rPr>
              <a:t>			</a:t>
            </a:r>
            <a:endParaRPr sz="4000">
              <a:latin typeface="Proxima Nova"/>
              <a:ea typeface="Proxima Nova"/>
              <a:cs typeface="Proxima Nova"/>
              <a:sym typeface="Proxima Nova"/>
            </a:endParaRPr>
          </a:p>
        </p:txBody>
      </p:sp>
      <p:sp>
        <p:nvSpPr>
          <p:cNvPr id="89" name="Google Shape;89;p18"/>
          <p:cNvSpPr txBox="1"/>
          <p:nvPr/>
        </p:nvSpPr>
        <p:spPr>
          <a:xfrm>
            <a:off x="4514100" y="11447450"/>
            <a:ext cx="15355800" cy="90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4500">
                <a:latin typeface="Proxima Nova"/>
                <a:ea typeface="Proxima Nova"/>
                <a:cs typeface="Proxima Nova"/>
                <a:sym typeface="Proxima Nova"/>
              </a:rPr>
              <a:t>Particularité de : fd21:515e:8f6::1 ?</a:t>
            </a:r>
            <a:endParaRPr sz="4000">
              <a:latin typeface="Proxima Nova"/>
              <a:ea typeface="Proxima Nova"/>
              <a:cs typeface="Proxima Nova"/>
              <a:sym typeface="Proxima Nova"/>
            </a:endParaRPr>
          </a:p>
        </p:txBody>
      </p:sp>
      <p:sp>
        <p:nvSpPr>
          <p:cNvPr id="90" name="Google Shape;90;p18"/>
          <p:cNvSpPr txBox="1"/>
          <p:nvPr/>
        </p:nvSpPr>
        <p:spPr>
          <a:xfrm>
            <a:off x="8962050" y="4878213"/>
            <a:ext cx="6459900" cy="109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4000">
                <a:latin typeface="Proxima Nova"/>
                <a:ea typeface="Proxima Nova"/>
                <a:cs typeface="Proxima Nova"/>
                <a:sym typeface="Proxima Nova"/>
              </a:rPr>
              <a:t>Réseau : 		172.67.0.0</a:t>
            </a:r>
            <a:endParaRPr sz="4000">
              <a:latin typeface="Proxima Nova"/>
              <a:ea typeface="Proxima Nova"/>
              <a:cs typeface="Proxima Nova"/>
              <a:sym typeface="Proxima Nova"/>
            </a:endParaRPr>
          </a:p>
          <a:p>
            <a:pPr indent="0" lvl="0" marL="0" rtl="0" algn="l">
              <a:spcBef>
                <a:spcPts val="0"/>
              </a:spcBef>
              <a:spcAft>
                <a:spcPts val="0"/>
              </a:spcAft>
              <a:buNone/>
            </a:pPr>
            <a:r>
              <a:rPr lang="fr" sz="4000">
                <a:latin typeface="Proxima Nova"/>
                <a:ea typeface="Proxima Nova"/>
                <a:cs typeface="Proxima Nova"/>
                <a:sym typeface="Proxima Nova"/>
              </a:rPr>
              <a:t>Broadcast : 	172.67.255.255</a:t>
            </a:r>
            <a:endParaRPr sz="4000">
              <a:latin typeface="Proxima Nova"/>
              <a:ea typeface="Proxima Nova"/>
              <a:cs typeface="Proxima Nova"/>
              <a:sym typeface="Proxima Nova"/>
            </a:endParaRPr>
          </a:p>
        </p:txBody>
      </p:sp>
      <p:sp>
        <p:nvSpPr>
          <p:cNvPr id="91" name="Google Shape;91;p18"/>
          <p:cNvSpPr txBox="1"/>
          <p:nvPr/>
        </p:nvSpPr>
        <p:spPr>
          <a:xfrm>
            <a:off x="7183650" y="6859338"/>
            <a:ext cx="10016700" cy="87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4500">
                <a:latin typeface="Proxima Nova"/>
                <a:ea typeface="Proxima Nova"/>
                <a:cs typeface="Proxima Nova"/>
                <a:sym typeface="Proxima Nova"/>
              </a:rPr>
              <a:t>Particularité de l'adresse 10.13.246.42 ?</a:t>
            </a:r>
            <a:endParaRPr sz="4000">
              <a:latin typeface="Proxima Nova"/>
              <a:ea typeface="Proxima Nova"/>
              <a:cs typeface="Proxima Nova"/>
              <a:sym typeface="Proxima Nova"/>
            </a:endParaRPr>
          </a:p>
        </p:txBody>
      </p:sp>
      <p:sp>
        <p:nvSpPr>
          <p:cNvPr id="92" name="Google Shape;92;p18"/>
          <p:cNvSpPr txBox="1"/>
          <p:nvPr/>
        </p:nvSpPr>
        <p:spPr>
          <a:xfrm>
            <a:off x="7336050" y="7687000"/>
            <a:ext cx="9711900" cy="87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4000">
                <a:latin typeface="Proxima Nova"/>
                <a:ea typeface="Proxima Nova"/>
                <a:cs typeface="Proxima Nova"/>
                <a:sym typeface="Proxima Nova"/>
              </a:rPr>
              <a:t>Adresse IPv4 pour réseau privé (RFC 1918)</a:t>
            </a:r>
            <a:endParaRPr sz="4000">
              <a:latin typeface="Proxima Nova"/>
              <a:ea typeface="Proxima Nova"/>
              <a:cs typeface="Proxima Nova"/>
              <a:sym typeface="Proxima Nova"/>
            </a:endParaRPr>
          </a:p>
        </p:txBody>
      </p:sp>
      <p:sp>
        <p:nvSpPr>
          <p:cNvPr id="93" name="Google Shape;93;p18"/>
          <p:cNvSpPr txBox="1"/>
          <p:nvPr/>
        </p:nvSpPr>
        <p:spPr>
          <a:xfrm>
            <a:off x="6301800" y="9153400"/>
            <a:ext cx="11780400" cy="87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4500">
                <a:latin typeface="Proxima Nova"/>
                <a:ea typeface="Proxima Nova"/>
                <a:cs typeface="Proxima Nova"/>
                <a:sym typeface="Proxima Nova"/>
              </a:rPr>
              <a:t>Particularité de : fe80::5b5e:35fa:8c55:ba68 ?</a:t>
            </a:r>
            <a:endParaRPr sz="4000">
              <a:latin typeface="Proxima Nova"/>
              <a:ea typeface="Proxima Nova"/>
              <a:cs typeface="Proxima Nova"/>
              <a:sym typeface="Proxima Nova"/>
            </a:endParaRPr>
          </a:p>
        </p:txBody>
      </p:sp>
      <p:sp>
        <p:nvSpPr>
          <p:cNvPr id="94" name="Google Shape;94;p18"/>
          <p:cNvSpPr txBox="1"/>
          <p:nvPr/>
        </p:nvSpPr>
        <p:spPr>
          <a:xfrm>
            <a:off x="4321050" y="9878375"/>
            <a:ext cx="15741900" cy="87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4000">
                <a:latin typeface="Proxima Nova"/>
                <a:ea typeface="Proxima Nova"/>
                <a:cs typeface="Proxima Nova"/>
                <a:sym typeface="Proxima Nova"/>
              </a:rPr>
              <a:t>Adresse IPv6 unicast lien local : communication sur le lan uniquement</a:t>
            </a:r>
            <a:endParaRPr sz="4000">
              <a:latin typeface="Proxima Nova"/>
              <a:ea typeface="Proxima Nova"/>
              <a:cs typeface="Proxima Nova"/>
              <a:sym typeface="Proxima Nova"/>
            </a:endParaRPr>
          </a:p>
        </p:txBody>
      </p:sp>
      <p:sp>
        <p:nvSpPr>
          <p:cNvPr id="95" name="Google Shape;95;p18"/>
          <p:cNvSpPr txBox="1"/>
          <p:nvPr/>
        </p:nvSpPr>
        <p:spPr>
          <a:xfrm>
            <a:off x="4514100" y="12201900"/>
            <a:ext cx="15355800" cy="90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4000">
                <a:latin typeface="Proxima Nova"/>
                <a:ea typeface="Proxima Nova"/>
                <a:cs typeface="Proxima Nova"/>
                <a:sym typeface="Proxima Nova"/>
              </a:rPr>
              <a:t>Adresse IPv6 unicast locales uniques : pour réseau privé (RFC 4193)</a:t>
            </a:r>
            <a:endParaRPr sz="4000">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pic>
        <p:nvPicPr>
          <p:cNvPr descr="icone_wild_code_school.png" id="462" name="Google Shape;462;p36"/>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463" name="Google Shape;463;p36"/>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464" name="Google Shape;464;p36"/>
          <p:cNvSpPr txBox="1"/>
          <p:nvPr/>
        </p:nvSpPr>
        <p:spPr>
          <a:xfrm>
            <a:off x="946900" y="2610425"/>
            <a:ext cx="102642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Encore une histoire de réseau</a:t>
            </a:r>
            <a:endParaRPr sz="5000">
              <a:latin typeface="Montserrat ExtraBold"/>
              <a:ea typeface="Montserrat ExtraBold"/>
              <a:cs typeface="Montserrat ExtraBold"/>
              <a:sym typeface="Montserrat ExtraBold"/>
            </a:endParaRPr>
          </a:p>
        </p:txBody>
      </p:sp>
      <p:sp>
        <p:nvSpPr>
          <p:cNvPr id="465" name="Google Shape;465;p36"/>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466" name="Google Shape;466;p36"/>
          <p:cNvSpPr txBox="1"/>
          <p:nvPr/>
        </p:nvSpPr>
        <p:spPr>
          <a:xfrm>
            <a:off x="949225" y="4078800"/>
            <a:ext cx="3286800" cy="13956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1 réseau = un ensemble de machine</a:t>
            </a:r>
            <a:endParaRPr sz="2800">
              <a:latin typeface="Montserrat Medium"/>
              <a:ea typeface="Montserrat Medium"/>
              <a:cs typeface="Montserrat Medium"/>
              <a:sym typeface="Montserrat Medium"/>
            </a:endParaRPr>
          </a:p>
        </p:txBody>
      </p:sp>
      <p:sp>
        <p:nvSpPr>
          <p:cNvPr id="467" name="Google Shape;467;p36"/>
          <p:cNvSpPr txBox="1"/>
          <p:nvPr/>
        </p:nvSpPr>
        <p:spPr>
          <a:xfrm>
            <a:off x="4604850" y="3760350"/>
            <a:ext cx="18446700" cy="90498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1200"/>
              </a:spcBef>
              <a:spcAft>
                <a:spcPts val="0"/>
              </a:spcAft>
              <a:buNone/>
            </a:pPr>
            <a:r>
              <a:rPr lang="fr" sz="4500">
                <a:latin typeface="Proxima Nova"/>
                <a:ea typeface="Proxima Nova"/>
                <a:cs typeface="Proxima Nova"/>
                <a:sym typeface="Proxima Nova"/>
              </a:rPr>
              <a:t>Une adresse de réseau au sens IP caractérise un ensemble d'interfaces situées au même endroit dans le réseau global</a:t>
            </a:r>
            <a:endParaRPr sz="4500">
              <a:latin typeface="Proxima Nova"/>
              <a:ea typeface="Proxima Nova"/>
              <a:cs typeface="Proxima Nova"/>
              <a:sym typeface="Proxima Nova"/>
            </a:endParaRPr>
          </a:p>
          <a:p>
            <a:pPr indent="0" lvl="0" marL="457200" rtl="0" algn="l">
              <a:lnSpc>
                <a:spcPct val="115000"/>
              </a:lnSpc>
              <a:spcBef>
                <a:spcPts val="1200"/>
              </a:spcBef>
              <a:spcAft>
                <a:spcPts val="0"/>
              </a:spcAft>
              <a:buNone/>
            </a:pPr>
            <a:r>
              <a:rPr lang="fr" sz="4500">
                <a:latin typeface="Proxima Nova"/>
                <a:ea typeface="Proxima Nova"/>
                <a:cs typeface="Proxima Nova"/>
                <a:sym typeface="Proxima Nova"/>
              </a:rPr>
              <a:t>En utilisant des adresses de réseau comme destination dans la table de routage =&gt; on en raccourcis drastiquement la taille !</a:t>
            </a:r>
            <a:endParaRPr sz="4500">
              <a:latin typeface="Proxima Nova"/>
              <a:ea typeface="Proxima Nova"/>
              <a:cs typeface="Proxima Nova"/>
              <a:sym typeface="Proxima Nova"/>
            </a:endParaRPr>
          </a:p>
          <a:p>
            <a:pPr indent="0" lvl="0" marL="457200" rtl="0" algn="l">
              <a:lnSpc>
                <a:spcPct val="115000"/>
              </a:lnSpc>
              <a:spcBef>
                <a:spcPts val="1200"/>
              </a:spcBef>
              <a:spcAft>
                <a:spcPts val="0"/>
              </a:spcAft>
              <a:buNone/>
            </a:pPr>
            <a:r>
              <a:rPr lang="fr" sz="4500">
                <a:latin typeface="Proxima Nova"/>
                <a:ea typeface="Proxima Nova"/>
                <a:cs typeface="Proxima Nova"/>
                <a:sym typeface="Proxima Nova"/>
              </a:rPr>
              <a:t>Plus les réseaux sont grands plus la table de routage est petite</a:t>
            </a:r>
            <a:endParaRPr sz="4500">
              <a:latin typeface="Proxima Nova"/>
              <a:ea typeface="Proxima Nova"/>
              <a:cs typeface="Proxima Nova"/>
              <a:sym typeface="Proxima Nova"/>
            </a:endParaRPr>
          </a:p>
          <a:p>
            <a:pPr indent="0" lvl="0" marL="457200" rtl="0" algn="l">
              <a:lnSpc>
                <a:spcPct val="115000"/>
              </a:lnSpc>
              <a:spcBef>
                <a:spcPts val="1200"/>
              </a:spcBef>
              <a:spcAft>
                <a:spcPts val="0"/>
              </a:spcAft>
              <a:buNone/>
            </a:pPr>
            <a:r>
              <a:t/>
            </a:r>
            <a:endParaRPr sz="4500">
              <a:latin typeface="Proxima Nova"/>
              <a:ea typeface="Proxima Nova"/>
              <a:cs typeface="Proxima Nova"/>
              <a:sym typeface="Proxima Nova"/>
            </a:endParaRPr>
          </a:p>
          <a:p>
            <a:pPr indent="0" lvl="0" marL="457200" rtl="0" algn="l">
              <a:lnSpc>
                <a:spcPct val="115000"/>
              </a:lnSpc>
              <a:spcBef>
                <a:spcPts val="1200"/>
              </a:spcBef>
              <a:spcAft>
                <a:spcPts val="1200"/>
              </a:spcAft>
              <a:buNone/>
            </a:pPr>
            <a:r>
              <a:rPr lang="fr" sz="4500">
                <a:latin typeface="Proxima Nova"/>
                <a:ea typeface="Proxima Nova"/>
                <a:cs typeface="Proxima Nova"/>
                <a:sym typeface="Proxima Nova"/>
              </a:rPr>
              <a:t>On utilise donc des sur-réseaux comme préfixe de routage en agglomérant, quand c'est possible, plusieurs adresses de réseau en une seule.</a:t>
            </a:r>
            <a:endParaRPr sz="4500">
              <a:latin typeface="Proxima Nova"/>
              <a:ea typeface="Proxima Nova"/>
              <a:cs typeface="Proxima Nova"/>
              <a:sym typeface="Proxima Nova"/>
            </a:endParaRPr>
          </a:p>
        </p:txBody>
      </p:sp>
      <p:cxnSp>
        <p:nvCxnSpPr>
          <p:cNvPr id="468" name="Google Shape;468;p36"/>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469" name="Google Shape;469;p36"/>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470" name="Google Shape;470;p36"/>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471" name="Google Shape;471;p36"/>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472" name="Google Shape;472;p36"/>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473" name="Google Shape;473;p36"/>
          <p:cNvSpPr/>
          <p:nvPr/>
        </p:nvSpPr>
        <p:spPr>
          <a:xfrm>
            <a:off x="423595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pic>
        <p:nvPicPr>
          <p:cNvPr descr="icone_wild_code_school.png" id="478" name="Google Shape;478;p37"/>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479" name="Google Shape;479;p37"/>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480" name="Google Shape;480;p37"/>
          <p:cNvSpPr txBox="1"/>
          <p:nvPr/>
        </p:nvSpPr>
        <p:spPr>
          <a:xfrm>
            <a:off x="946900" y="2610425"/>
            <a:ext cx="71604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Construire une table</a:t>
            </a:r>
            <a:endParaRPr sz="5000">
              <a:latin typeface="Montserrat ExtraBold"/>
              <a:ea typeface="Montserrat ExtraBold"/>
              <a:cs typeface="Montserrat ExtraBold"/>
              <a:sym typeface="Montserrat ExtraBold"/>
            </a:endParaRPr>
          </a:p>
        </p:txBody>
      </p:sp>
      <p:sp>
        <p:nvSpPr>
          <p:cNvPr id="481" name="Google Shape;481;p37"/>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482" name="Google Shape;482;p37"/>
          <p:cNvSpPr txBox="1"/>
          <p:nvPr/>
        </p:nvSpPr>
        <p:spPr>
          <a:xfrm>
            <a:off x="949225" y="4078800"/>
            <a:ext cx="4384200" cy="9645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Un exemple illustré de table de routage</a:t>
            </a:r>
            <a:endParaRPr sz="2800">
              <a:latin typeface="Montserrat Medium"/>
              <a:ea typeface="Montserrat Medium"/>
              <a:cs typeface="Montserrat Medium"/>
              <a:sym typeface="Montserrat Medium"/>
            </a:endParaRPr>
          </a:p>
        </p:txBody>
      </p:sp>
      <p:cxnSp>
        <p:nvCxnSpPr>
          <p:cNvPr id="483" name="Google Shape;483;p37"/>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484" name="Google Shape;484;p37"/>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485" name="Google Shape;485;p37"/>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486" name="Google Shape;486;p37"/>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487" name="Google Shape;487;p37"/>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488" name="Google Shape;488;p37"/>
          <p:cNvSpPr/>
          <p:nvPr/>
        </p:nvSpPr>
        <p:spPr>
          <a:xfrm>
            <a:off x="423595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pic>
        <p:nvPicPr>
          <p:cNvPr id="489" name="Google Shape;489;p37"/>
          <p:cNvPicPr preferRelativeResize="0"/>
          <p:nvPr/>
        </p:nvPicPr>
        <p:blipFill>
          <a:blip r:embed="rId4">
            <a:alphaModFix/>
          </a:blip>
          <a:stretch>
            <a:fillRect/>
          </a:stretch>
        </p:blipFill>
        <p:spPr>
          <a:xfrm>
            <a:off x="14717342" y="5995992"/>
            <a:ext cx="2983010" cy="3121243"/>
          </a:xfrm>
          <a:prstGeom prst="rect">
            <a:avLst/>
          </a:prstGeom>
          <a:noFill/>
          <a:ln>
            <a:noFill/>
          </a:ln>
        </p:spPr>
      </p:pic>
      <p:pic>
        <p:nvPicPr>
          <p:cNvPr id="490" name="Google Shape;490;p37"/>
          <p:cNvPicPr preferRelativeResize="0"/>
          <p:nvPr/>
        </p:nvPicPr>
        <p:blipFill>
          <a:blip r:embed="rId5">
            <a:alphaModFix/>
          </a:blip>
          <a:stretch>
            <a:fillRect/>
          </a:stretch>
        </p:blipFill>
        <p:spPr>
          <a:xfrm>
            <a:off x="18746050" y="11427091"/>
            <a:ext cx="944699" cy="1047285"/>
          </a:xfrm>
          <a:prstGeom prst="rect">
            <a:avLst/>
          </a:prstGeom>
          <a:noFill/>
          <a:ln>
            <a:noFill/>
          </a:ln>
        </p:spPr>
      </p:pic>
      <p:cxnSp>
        <p:nvCxnSpPr>
          <p:cNvPr id="491" name="Google Shape;491;p37"/>
          <p:cNvCxnSpPr>
            <a:endCxn id="490" idx="0"/>
          </p:cNvCxnSpPr>
          <p:nvPr/>
        </p:nvCxnSpPr>
        <p:spPr>
          <a:xfrm>
            <a:off x="19217799" y="10808791"/>
            <a:ext cx="600" cy="618300"/>
          </a:xfrm>
          <a:prstGeom prst="straightConnector1">
            <a:avLst/>
          </a:prstGeom>
          <a:noFill/>
          <a:ln cap="flat" cmpd="sng" w="19050">
            <a:solidFill>
              <a:srgbClr val="737373"/>
            </a:solidFill>
            <a:prstDash val="solid"/>
            <a:round/>
            <a:headEnd len="med" w="med" type="none"/>
            <a:tailEnd len="med" w="med" type="none"/>
          </a:ln>
        </p:spPr>
      </p:cxnSp>
      <p:cxnSp>
        <p:nvCxnSpPr>
          <p:cNvPr id="492" name="Google Shape;492;p37"/>
          <p:cNvCxnSpPr/>
          <p:nvPr/>
        </p:nvCxnSpPr>
        <p:spPr>
          <a:xfrm flipH="1" rot="10800000">
            <a:off x="16872908" y="10863991"/>
            <a:ext cx="4923600" cy="14700"/>
          </a:xfrm>
          <a:prstGeom prst="straightConnector1">
            <a:avLst/>
          </a:prstGeom>
          <a:noFill/>
          <a:ln cap="flat" cmpd="sng" w="19050">
            <a:solidFill>
              <a:srgbClr val="737373"/>
            </a:solidFill>
            <a:prstDash val="solid"/>
            <a:round/>
            <a:headEnd len="med" w="med" type="none"/>
            <a:tailEnd len="med" w="med" type="none"/>
          </a:ln>
        </p:spPr>
      </p:cxnSp>
      <p:pic>
        <p:nvPicPr>
          <p:cNvPr id="493" name="Google Shape;493;p37"/>
          <p:cNvPicPr preferRelativeResize="0"/>
          <p:nvPr/>
        </p:nvPicPr>
        <p:blipFill>
          <a:blip r:embed="rId6">
            <a:alphaModFix/>
          </a:blip>
          <a:stretch>
            <a:fillRect/>
          </a:stretch>
        </p:blipFill>
        <p:spPr>
          <a:xfrm>
            <a:off x="19535175" y="9307498"/>
            <a:ext cx="1253149" cy="872101"/>
          </a:xfrm>
          <a:prstGeom prst="rect">
            <a:avLst/>
          </a:prstGeom>
          <a:noFill/>
          <a:ln>
            <a:noFill/>
          </a:ln>
        </p:spPr>
      </p:pic>
      <p:cxnSp>
        <p:nvCxnSpPr>
          <p:cNvPr id="494" name="Google Shape;494;p37"/>
          <p:cNvCxnSpPr/>
          <p:nvPr/>
        </p:nvCxnSpPr>
        <p:spPr>
          <a:xfrm>
            <a:off x="18527250" y="10196469"/>
            <a:ext cx="9900" cy="650700"/>
          </a:xfrm>
          <a:prstGeom prst="straightConnector1">
            <a:avLst/>
          </a:prstGeom>
          <a:noFill/>
          <a:ln cap="flat" cmpd="sng" w="19050">
            <a:solidFill>
              <a:srgbClr val="737373"/>
            </a:solidFill>
            <a:prstDash val="solid"/>
            <a:round/>
            <a:headEnd len="med" w="med" type="none"/>
            <a:tailEnd len="med" w="med" type="none"/>
          </a:ln>
        </p:spPr>
      </p:cxnSp>
      <p:pic>
        <p:nvPicPr>
          <p:cNvPr id="495" name="Google Shape;495;p37"/>
          <p:cNvPicPr preferRelativeResize="0"/>
          <p:nvPr/>
        </p:nvPicPr>
        <p:blipFill>
          <a:blip r:embed="rId6">
            <a:alphaModFix/>
          </a:blip>
          <a:stretch>
            <a:fillRect/>
          </a:stretch>
        </p:blipFill>
        <p:spPr>
          <a:xfrm>
            <a:off x="17835227" y="9307525"/>
            <a:ext cx="1253147" cy="872099"/>
          </a:xfrm>
          <a:prstGeom prst="rect">
            <a:avLst/>
          </a:prstGeom>
          <a:noFill/>
          <a:ln>
            <a:noFill/>
          </a:ln>
        </p:spPr>
      </p:pic>
      <p:cxnSp>
        <p:nvCxnSpPr>
          <p:cNvPr id="496" name="Google Shape;496;p37"/>
          <p:cNvCxnSpPr/>
          <p:nvPr/>
        </p:nvCxnSpPr>
        <p:spPr>
          <a:xfrm>
            <a:off x="20133475" y="10196438"/>
            <a:ext cx="9900" cy="650700"/>
          </a:xfrm>
          <a:prstGeom prst="straightConnector1">
            <a:avLst/>
          </a:prstGeom>
          <a:noFill/>
          <a:ln cap="flat" cmpd="sng" w="19050">
            <a:solidFill>
              <a:srgbClr val="737373"/>
            </a:solidFill>
            <a:prstDash val="solid"/>
            <a:round/>
            <a:headEnd len="med" w="med" type="none"/>
            <a:tailEnd len="med" w="med" type="none"/>
          </a:ln>
        </p:spPr>
      </p:cxnSp>
      <p:cxnSp>
        <p:nvCxnSpPr>
          <p:cNvPr id="497" name="Google Shape;497;p37"/>
          <p:cNvCxnSpPr>
            <a:endCxn id="493" idx="0"/>
          </p:cNvCxnSpPr>
          <p:nvPr/>
        </p:nvCxnSpPr>
        <p:spPr>
          <a:xfrm>
            <a:off x="20118850" y="2517898"/>
            <a:ext cx="42900" cy="6789600"/>
          </a:xfrm>
          <a:prstGeom prst="straightConnector1">
            <a:avLst/>
          </a:prstGeom>
          <a:noFill/>
          <a:ln cap="flat" cmpd="sng" w="19050">
            <a:solidFill>
              <a:srgbClr val="737373"/>
            </a:solidFill>
            <a:prstDash val="dot"/>
            <a:round/>
            <a:headEnd len="med" w="med" type="none"/>
            <a:tailEnd len="med" w="med" type="none"/>
          </a:ln>
        </p:spPr>
      </p:cxnSp>
      <p:pic>
        <p:nvPicPr>
          <p:cNvPr id="498" name="Google Shape;498;p37"/>
          <p:cNvPicPr preferRelativeResize="0"/>
          <p:nvPr/>
        </p:nvPicPr>
        <p:blipFill>
          <a:blip r:embed="rId4">
            <a:alphaModFix/>
          </a:blip>
          <a:stretch>
            <a:fillRect/>
          </a:stretch>
        </p:blipFill>
        <p:spPr>
          <a:xfrm>
            <a:off x="21058464" y="4537403"/>
            <a:ext cx="2711829" cy="2837496"/>
          </a:xfrm>
          <a:prstGeom prst="rect">
            <a:avLst/>
          </a:prstGeom>
          <a:noFill/>
          <a:ln>
            <a:noFill/>
          </a:ln>
        </p:spPr>
      </p:pic>
      <p:pic>
        <p:nvPicPr>
          <p:cNvPr id="499" name="Google Shape;499;p37"/>
          <p:cNvPicPr preferRelativeResize="0"/>
          <p:nvPr/>
        </p:nvPicPr>
        <p:blipFill>
          <a:blip r:embed="rId4">
            <a:alphaModFix/>
          </a:blip>
          <a:stretch>
            <a:fillRect/>
          </a:stretch>
        </p:blipFill>
        <p:spPr>
          <a:xfrm>
            <a:off x="21058464" y="6911410"/>
            <a:ext cx="2711829" cy="2837496"/>
          </a:xfrm>
          <a:prstGeom prst="rect">
            <a:avLst/>
          </a:prstGeom>
          <a:noFill/>
          <a:ln>
            <a:noFill/>
          </a:ln>
        </p:spPr>
      </p:pic>
      <p:pic>
        <p:nvPicPr>
          <p:cNvPr id="500" name="Google Shape;500;p37"/>
          <p:cNvPicPr preferRelativeResize="0"/>
          <p:nvPr/>
        </p:nvPicPr>
        <p:blipFill>
          <a:blip r:embed="rId4">
            <a:alphaModFix/>
          </a:blip>
          <a:stretch>
            <a:fillRect/>
          </a:stretch>
        </p:blipFill>
        <p:spPr>
          <a:xfrm>
            <a:off x="21058464" y="2163397"/>
            <a:ext cx="2711829" cy="2837496"/>
          </a:xfrm>
          <a:prstGeom prst="rect">
            <a:avLst/>
          </a:prstGeom>
          <a:noFill/>
          <a:ln>
            <a:noFill/>
          </a:ln>
        </p:spPr>
      </p:pic>
      <p:cxnSp>
        <p:nvCxnSpPr>
          <p:cNvPr id="501" name="Google Shape;501;p37"/>
          <p:cNvCxnSpPr>
            <a:stCxn id="499" idx="1"/>
          </p:cNvCxnSpPr>
          <p:nvPr/>
        </p:nvCxnSpPr>
        <p:spPr>
          <a:xfrm flipH="1">
            <a:off x="20113764" y="8330158"/>
            <a:ext cx="944700" cy="11700"/>
          </a:xfrm>
          <a:prstGeom prst="straightConnector1">
            <a:avLst/>
          </a:prstGeom>
          <a:noFill/>
          <a:ln cap="flat" cmpd="sng" w="19050">
            <a:solidFill>
              <a:srgbClr val="737373"/>
            </a:solidFill>
            <a:prstDash val="dot"/>
            <a:round/>
            <a:headEnd len="med" w="med" type="none"/>
            <a:tailEnd len="med" w="med" type="none"/>
          </a:ln>
        </p:spPr>
      </p:cxnSp>
      <p:cxnSp>
        <p:nvCxnSpPr>
          <p:cNvPr id="502" name="Google Shape;502;p37"/>
          <p:cNvCxnSpPr/>
          <p:nvPr/>
        </p:nvCxnSpPr>
        <p:spPr>
          <a:xfrm flipH="1">
            <a:off x="20113764" y="6297815"/>
            <a:ext cx="944700" cy="11700"/>
          </a:xfrm>
          <a:prstGeom prst="straightConnector1">
            <a:avLst/>
          </a:prstGeom>
          <a:noFill/>
          <a:ln cap="flat" cmpd="sng" w="19050">
            <a:solidFill>
              <a:srgbClr val="737373"/>
            </a:solidFill>
            <a:prstDash val="dot"/>
            <a:round/>
            <a:headEnd len="med" w="med" type="none"/>
            <a:tailEnd len="med" w="med" type="none"/>
          </a:ln>
        </p:spPr>
      </p:cxnSp>
      <p:cxnSp>
        <p:nvCxnSpPr>
          <p:cNvPr id="503" name="Google Shape;503;p37"/>
          <p:cNvCxnSpPr/>
          <p:nvPr/>
        </p:nvCxnSpPr>
        <p:spPr>
          <a:xfrm flipH="1">
            <a:off x="20113764" y="3810207"/>
            <a:ext cx="944700" cy="11700"/>
          </a:xfrm>
          <a:prstGeom prst="straightConnector1">
            <a:avLst/>
          </a:prstGeom>
          <a:noFill/>
          <a:ln cap="flat" cmpd="sng" w="19050">
            <a:solidFill>
              <a:srgbClr val="737373"/>
            </a:solidFill>
            <a:prstDash val="dot"/>
            <a:round/>
            <a:headEnd len="med" w="med" type="none"/>
            <a:tailEnd len="med" w="med" type="none"/>
          </a:ln>
        </p:spPr>
      </p:cxnSp>
      <p:sp>
        <p:nvSpPr>
          <p:cNvPr id="504" name="Google Shape;504;p37"/>
          <p:cNvSpPr txBox="1"/>
          <p:nvPr/>
        </p:nvSpPr>
        <p:spPr>
          <a:xfrm>
            <a:off x="20949806" y="8090329"/>
            <a:ext cx="25689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2200"/>
              <a:t>192.168.0.0/24</a:t>
            </a:r>
            <a:endParaRPr sz="2200"/>
          </a:p>
        </p:txBody>
      </p:sp>
      <p:sp>
        <p:nvSpPr>
          <p:cNvPr id="505" name="Google Shape;505;p37"/>
          <p:cNvSpPr txBox="1"/>
          <p:nvPr/>
        </p:nvSpPr>
        <p:spPr>
          <a:xfrm>
            <a:off x="20949806" y="5678824"/>
            <a:ext cx="25689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2200"/>
              <a:t>192.168.5.0/24</a:t>
            </a:r>
            <a:endParaRPr sz="2200"/>
          </a:p>
        </p:txBody>
      </p:sp>
      <p:sp>
        <p:nvSpPr>
          <p:cNvPr id="506" name="Google Shape;506;p37"/>
          <p:cNvSpPr txBox="1"/>
          <p:nvPr/>
        </p:nvSpPr>
        <p:spPr>
          <a:xfrm>
            <a:off x="20949806" y="3353132"/>
            <a:ext cx="25689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2200"/>
              <a:t>192.168.12.0/24</a:t>
            </a:r>
            <a:endParaRPr sz="2200"/>
          </a:p>
        </p:txBody>
      </p:sp>
      <p:cxnSp>
        <p:nvCxnSpPr>
          <p:cNvPr id="507" name="Google Shape;507;p37"/>
          <p:cNvCxnSpPr/>
          <p:nvPr/>
        </p:nvCxnSpPr>
        <p:spPr>
          <a:xfrm>
            <a:off x="18440300" y="2767333"/>
            <a:ext cx="42900" cy="6789600"/>
          </a:xfrm>
          <a:prstGeom prst="straightConnector1">
            <a:avLst/>
          </a:prstGeom>
          <a:noFill/>
          <a:ln cap="flat" cmpd="sng" w="19050">
            <a:solidFill>
              <a:srgbClr val="737373"/>
            </a:solidFill>
            <a:prstDash val="dot"/>
            <a:round/>
            <a:headEnd len="med" w="med" type="none"/>
            <a:tailEnd len="med" w="med" type="none"/>
          </a:ln>
        </p:spPr>
      </p:cxnSp>
      <p:pic>
        <p:nvPicPr>
          <p:cNvPr id="508" name="Google Shape;508;p37"/>
          <p:cNvPicPr preferRelativeResize="0"/>
          <p:nvPr/>
        </p:nvPicPr>
        <p:blipFill>
          <a:blip r:embed="rId4">
            <a:alphaModFix/>
          </a:blip>
          <a:stretch>
            <a:fillRect/>
          </a:stretch>
        </p:blipFill>
        <p:spPr>
          <a:xfrm>
            <a:off x="14717342" y="3035599"/>
            <a:ext cx="2983010" cy="3121244"/>
          </a:xfrm>
          <a:prstGeom prst="rect">
            <a:avLst/>
          </a:prstGeom>
          <a:noFill/>
          <a:ln>
            <a:noFill/>
          </a:ln>
        </p:spPr>
      </p:pic>
      <p:cxnSp>
        <p:nvCxnSpPr>
          <p:cNvPr id="509" name="Google Shape;509;p37"/>
          <p:cNvCxnSpPr/>
          <p:nvPr/>
        </p:nvCxnSpPr>
        <p:spPr>
          <a:xfrm flipH="1">
            <a:off x="17646120" y="4511831"/>
            <a:ext cx="764100" cy="15600"/>
          </a:xfrm>
          <a:prstGeom prst="straightConnector1">
            <a:avLst/>
          </a:prstGeom>
          <a:noFill/>
          <a:ln cap="flat" cmpd="sng" w="19050">
            <a:solidFill>
              <a:srgbClr val="737373"/>
            </a:solidFill>
            <a:prstDash val="dot"/>
            <a:round/>
            <a:headEnd len="med" w="med" type="none"/>
            <a:tailEnd len="med" w="med" type="none"/>
          </a:ln>
        </p:spPr>
      </p:cxnSp>
      <p:sp>
        <p:nvSpPr>
          <p:cNvPr id="510" name="Google Shape;510;p37"/>
          <p:cNvSpPr txBox="1"/>
          <p:nvPr/>
        </p:nvSpPr>
        <p:spPr>
          <a:xfrm>
            <a:off x="14717371" y="7374881"/>
            <a:ext cx="25689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2200"/>
              <a:t>192.168.192.0/20</a:t>
            </a:r>
            <a:endParaRPr sz="2200"/>
          </a:p>
        </p:txBody>
      </p:sp>
      <p:sp>
        <p:nvSpPr>
          <p:cNvPr id="511" name="Google Shape;511;p37"/>
          <p:cNvSpPr txBox="1"/>
          <p:nvPr/>
        </p:nvSpPr>
        <p:spPr>
          <a:xfrm>
            <a:off x="14717371" y="4417040"/>
            <a:ext cx="25689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2200"/>
              <a:t>192.168.208.0/22</a:t>
            </a:r>
            <a:endParaRPr sz="2200"/>
          </a:p>
        </p:txBody>
      </p:sp>
      <p:cxnSp>
        <p:nvCxnSpPr>
          <p:cNvPr id="512" name="Google Shape;512;p37"/>
          <p:cNvCxnSpPr/>
          <p:nvPr/>
        </p:nvCxnSpPr>
        <p:spPr>
          <a:xfrm flipH="1">
            <a:off x="17700463" y="7473022"/>
            <a:ext cx="764100" cy="15600"/>
          </a:xfrm>
          <a:prstGeom prst="straightConnector1">
            <a:avLst/>
          </a:prstGeom>
          <a:noFill/>
          <a:ln cap="flat" cmpd="sng" w="19050">
            <a:solidFill>
              <a:srgbClr val="737373"/>
            </a:solidFill>
            <a:prstDash val="dot"/>
            <a:round/>
            <a:headEnd len="med" w="med" type="none"/>
            <a:tailEnd len="med" w="med" type="none"/>
          </a:ln>
        </p:spPr>
      </p:cxnSp>
      <p:sp>
        <p:nvSpPr>
          <p:cNvPr id="513" name="Google Shape;513;p37"/>
          <p:cNvSpPr txBox="1"/>
          <p:nvPr/>
        </p:nvSpPr>
        <p:spPr>
          <a:xfrm>
            <a:off x="15968100" y="10124485"/>
            <a:ext cx="25689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2200"/>
              <a:t>10.0.0.1/24</a:t>
            </a:r>
            <a:endParaRPr sz="2200"/>
          </a:p>
        </p:txBody>
      </p:sp>
      <p:sp>
        <p:nvSpPr>
          <p:cNvPr id="514" name="Google Shape;514;p37"/>
          <p:cNvSpPr txBox="1"/>
          <p:nvPr/>
        </p:nvSpPr>
        <p:spPr>
          <a:xfrm>
            <a:off x="20161750" y="10035725"/>
            <a:ext cx="25689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2200"/>
              <a:t>10.0.0.2/24</a:t>
            </a:r>
            <a:endParaRPr sz="2200"/>
          </a:p>
        </p:txBody>
      </p:sp>
      <p:sp>
        <p:nvSpPr>
          <p:cNvPr id="515" name="Google Shape;515;p37"/>
          <p:cNvSpPr txBox="1"/>
          <p:nvPr/>
        </p:nvSpPr>
        <p:spPr>
          <a:xfrm>
            <a:off x="19475122" y="11563064"/>
            <a:ext cx="25689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2200"/>
              <a:t>10.0.0.138/24</a:t>
            </a:r>
            <a:endParaRPr sz="2200"/>
          </a:p>
        </p:txBody>
      </p:sp>
      <p:sp>
        <p:nvSpPr>
          <p:cNvPr id="516" name="Google Shape;516;p37"/>
          <p:cNvSpPr txBox="1"/>
          <p:nvPr/>
        </p:nvSpPr>
        <p:spPr>
          <a:xfrm>
            <a:off x="17189160" y="9311788"/>
            <a:ext cx="895500" cy="6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2200"/>
              <a:t>R1</a:t>
            </a:r>
            <a:endParaRPr sz="2200"/>
          </a:p>
        </p:txBody>
      </p:sp>
      <p:sp>
        <p:nvSpPr>
          <p:cNvPr id="517" name="Google Shape;517;p37"/>
          <p:cNvSpPr txBox="1"/>
          <p:nvPr/>
        </p:nvSpPr>
        <p:spPr>
          <a:xfrm>
            <a:off x="20795326" y="9207488"/>
            <a:ext cx="710700" cy="52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2200"/>
              <a:t>R2</a:t>
            </a:r>
            <a:endParaRPr sz="2200"/>
          </a:p>
        </p:txBody>
      </p:sp>
      <p:sp>
        <p:nvSpPr>
          <p:cNvPr id="518" name="Google Shape;518;p37"/>
          <p:cNvSpPr txBox="1"/>
          <p:nvPr/>
        </p:nvSpPr>
        <p:spPr>
          <a:xfrm>
            <a:off x="991950" y="5236325"/>
            <a:ext cx="13486500" cy="8376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4500">
                <a:latin typeface="Proxima Nova"/>
                <a:ea typeface="Proxima Nova"/>
                <a:cs typeface="Proxima Nova"/>
                <a:sym typeface="Proxima Nova"/>
              </a:rPr>
              <a:t>Supposons le cas suivant :</a:t>
            </a:r>
            <a:endParaRPr sz="4500">
              <a:latin typeface="Proxima Nova"/>
              <a:ea typeface="Proxima Nova"/>
              <a:cs typeface="Proxima Nova"/>
              <a:sym typeface="Proxima Nova"/>
            </a:endParaRPr>
          </a:p>
          <a:p>
            <a:pPr indent="0" lvl="0" marL="0" rtl="0" algn="l">
              <a:spcBef>
                <a:spcPts val="0"/>
              </a:spcBef>
              <a:spcAft>
                <a:spcPts val="0"/>
              </a:spcAft>
              <a:buNone/>
            </a:pPr>
            <a:r>
              <a:rPr lang="fr" sz="4500">
                <a:latin typeface="Proxima Nova"/>
                <a:ea typeface="Proxima Nova"/>
                <a:cs typeface="Proxima Nova"/>
                <a:sym typeface="Proxima Nova"/>
              </a:rPr>
              <a:t>Un noeud : 10.0.0.138 est sur le même réseau que 2 routeurs R1 : 10.0.0.1 et R2 : 10.0.0.2</a:t>
            </a:r>
            <a:endParaRPr sz="4500">
              <a:latin typeface="Proxima Nova"/>
              <a:ea typeface="Proxima Nova"/>
              <a:cs typeface="Proxima Nova"/>
              <a:sym typeface="Proxima Nova"/>
            </a:endParaRPr>
          </a:p>
          <a:p>
            <a:pPr indent="0" lvl="0" marL="0" rtl="0" algn="l">
              <a:spcBef>
                <a:spcPts val="0"/>
              </a:spcBef>
              <a:spcAft>
                <a:spcPts val="0"/>
              </a:spcAft>
              <a:buNone/>
            </a:pPr>
            <a:r>
              <a:rPr lang="fr" sz="4500">
                <a:latin typeface="Proxima Nova"/>
                <a:ea typeface="Proxima Nova"/>
                <a:cs typeface="Proxima Nova"/>
                <a:sym typeface="Proxima Nova"/>
              </a:rPr>
              <a:t>R1 permet d'accéder indirectement aux réseaux :</a:t>
            </a:r>
            <a:endParaRPr sz="4500">
              <a:latin typeface="Proxima Nova"/>
              <a:ea typeface="Proxima Nova"/>
              <a:cs typeface="Proxima Nova"/>
              <a:sym typeface="Proxima Nova"/>
            </a:endParaRPr>
          </a:p>
          <a:p>
            <a:pPr indent="-514350" lvl="0" marL="457200" rtl="0" algn="l">
              <a:spcBef>
                <a:spcPts val="0"/>
              </a:spcBef>
              <a:spcAft>
                <a:spcPts val="0"/>
              </a:spcAft>
              <a:buSzPts val="4500"/>
              <a:buFont typeface="Proxima Nova"/>
              <a:buChar char="-"/>
            </a:pPr>
            <a:r>
              <a:rPr lang="fr" sz="4500">
                <a:latin typeface="Proxima Nova"/>
                <a:ea typeface="Proxima Nova"/>
                <a:cs typeface="Proxima Nova"/>
                <a:sym typeface="Proxima Nova"/>
              </a:rPr>
              <a:t>192.168.208.0/22</a:t>
            </a:r>
            <a:endParaRPr sz="4500">
              <a:latin typeface="Proxima Nova"/>
              <a:ea typeface="Proxima Nova"/>
              <a:cs typeface="Proxima Nova"/>
              <a:sym typeface="Proxima Nova"/>
            </a:endParaRPr>
          </a:p>
          <a:p>
            <a:pPr indent="-514350" lvl="0" marL="457200" rtl="0" algn="l">
              <a:spcBef>
                <a:spcPts val="0"/>
              </a:spcBef>
              <a:spcAft>
                <a:spcPts val="0"/>
              </a:spcAft>
              <a:buSzPts val="4500"/>
              <a:buFont typeface="Proxima Nova"/>
              <a:buChar char="-"/>
            </a:pPr>
            <a:r>
              <a:rPr lang="fr" sz="4500">
                <a:latin typeface="Proxima Nova"/>
                <a:ea typeface="Proxima Nova"/>
                <a:cs typeface="Proxima Nova"/>
                <a:sym typeface="Proxima Nova"/>
              </a:rPr>
              <a:t>192.168.192.0/20</a:t>
            </a:r>
            <a:endParaRPr sz="4500">
              <a:latin typeface="Proxima Nova"/>
              <a:ea typeface="Proxima Nova"/>
              <a:cs typeface="Proxima Nova"/>
              <a:sym typeface="Proxima Nova"/>
            </a:endParaRPr>
          </a:p>
          <a:p>
            <a:pPr indent="0" lvl="0" marL="0" rtl="0" algn="l">
              <a:spcBef>
                <a:spcPts val="0"/>
              </a:spcBef>
              <a:spcAft>
                <a:spcPts val="0"/>
              </a:spcAft>
              <a:buNone/>
            </a:pPr>
            <a:r>
              <a:rPr lang="fr" sz="4500">
                <a:latin typeface="Proxima Nova"/>
                <a:ea typeface="Proxima Nova"/>
                <a:cs typeface="Proxima Nova"/>
                <a:sym typeface="Proxima Nova"/>
              </a:rPr>
              <a:t>R2 permet d'accéder indirectement aux réseaux :</a:t>
            </a:r>
            <a:endParaRPr sz="4500">
              <a:latin typeface="Proxima Nova"/>
              <a:ea typeface="Proxima Nova"/>
              <a:cs typeface="Proxima Nova"/>
              <a:sym typeface="Proxima Nova"/>
            </a:endParaRPr>
          </a:p>
          <a:p>
            <a:pPr indent="-514350" lvl="0" marL="457200" rtl="0" algn="l">
              <a:spcBef>
                <a:spcPts val="0"/>
              </a:spcBef>
              <a:spcAft>
                <a:spcPts val="0"/>
              </a:spcAft>
              <a:buSzPts val="4500"/>
              <a:buFont typeface="Proxima Nova"/>
              <a:buChar char="-"/>
            </a:pPr>
            <a:r>
              <a:rPr lang="fr" sz="4500">
                <a:latin typeface="Proxima Nova"/>
                <a:ea typeface="Proxima Nova"/>
                <a:cs typeface="Proxima Nova"/>
                <a:sym typeface="Proxima Nova"/>
              </a:rPr>
              <a:t>192.168.0.0/24</a:t>
            </a:r>
            <a:endParaRPr sz="4500">
              <a:latin typeface="Proxima Nova"/>
              <a:ea typeface="Proxima Nova"/>
              <a:cs typeface="Proxima Nova"/>
              <a:sym typeface="Proxima Nova"/>
            </a:endParaRPr>
          </a:p>
          <a:p>
            <a:pPr indent="-514350" lvl="0" marL="457200" rtl="0" algn="l">
              <a:spcBef>
                <a:spcPts val="0"/>
              </a:spcBef>
              <a:spcAft>
                <a:spcPts val="0"/>
              </a:spcAft>
              <a:buSzPts val="4500"/>
              <a:buFont typeface="Proxima Nova"/>
              <a:buChar char="-"/>
            </a:pPr>
            <a:r>
              <a:rPr lang="fr" sz="4500">
                <a:latin typeface="Proxima Nova"/>
                <a:ea typeface="Proxima Nova"/>
                <a:cs typeface="Proxima Nova"/>
                <a:sym typeface="Proxima Nova"/>
              </a:rPr>
              <a:t>192.168.5.0/24</a:t>
            </a:r>
            <a:endParaRPr sz="4500">
              <a:latin typeface="Proxima Nova"/>
              <a:ea typeface="Proxima Nova"/>
              <a:cs typeface="Proxima Nova"/>
              <a:sym typeface="Proxima Nova"/>
            </a:endParaRPr>
          </a:p>
          <a:p>
            <a:pPr indent="-514350" lvl="0" marL="457200" rtl="0" algn="l">
              <a:spcBef>
                <a:spcPts val="0"/>
              </a:spcBef>
              <a:spcAft>
                <a:spcPts val="0"/>
              </a:spcAft>
              <a:buSzPts val="4500"/>
              <a:buFont typeface="Proxima Nova"/>
              <a:buChar char="-"/>
            </a:pPr>
            <a:r>
              <a:rPr lang="fr" sz="4500">
                <a:latin typeface="Proxima Nova"/>
                <a:ea typeface="Proxima Nova"/>
                <a:cs typeface="Proxima Nova"/>
                <a:sym typeface="Proxima Nova"/>
              </a:rPr>
              <a:t>192.168.12.0/24</a:t>
            </a:r>
            <a:endParaRPr sz="4500">
              <a:latin typeface="Proxima Nova"/>
              <a:ea typeface="Proxima Nova"/>
              <a:cs typeface="Proxima Nova"/>
              <a:sym typeface="Proxima Nov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pic>
        <p:nvPicPr>
          <p:cNvPr descr="icone_wild_code_school.png" id="523" name="Google Shape;523;p38"/>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524" name="Google Shape;524;p38"/>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525" name="Google Shape;525;p38"/>
          <p:cNvSpPr txBox="1"/>
          <p:nvPr/>
        </p:nvSpPr>
        <p:spPr>
          <a:xfrm>
            <a:off x="946900" y="2610425"/>
            <a:ext cx="71604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Construire une table</a:t>
            </a:r>
            <a:endParaRPr sz="5000">
              <a:latin typeface="Montserrat ExtraBold"/>
              <a:ea typeface="Montserrat ExtraBold"/>
              <a:cs typeface="Montserrat ExtraBold"/>
              <a:sym typeface="Montserrat ExtraBold"/>
            </a:endParaRPr>
          </a:p>
        </p:txBody>
      </p:sp>
      <p:sp>
        <p:nvSpPr>
          <p:cNvPr id="526" name="Google Shape;526;p38"/>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527" name="Google Shape;527;p38"/>
          <p:cNvSpPr txBox="1"/>
          <p:nvPr/>
        </p:nvSpPr>
        <p:spPr>
          <a:xfrm>
            <a:off x="949225" y="4078800"/>
            <a:ext cx="4384200" cy="9645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Un exemple illustré de table de routage</a:t>
            </a:r>
            <a:endParaRPr sz="2800">
              <a:latin typeface="Montserrat Medium"/>
              <a:ea typeface="Montserrat Medium"/>
              <a:cs typeface="Montserrat Medium"/>
              <a:sym typeface="Montserrat Medium"/>
            </a:endParaRPr>
          </a:p>
        </p:txBody>
      </p:sp>
      <p:sp>
        <p:nvSpPr>
          <p:cNvPr id="528" name="Google Shape;528;p38"/>
          <p:cNvSpPr txBox="1"/>
          <p:nvPr/>
        </p:nvSpPr>
        <p:spPr>
          <a:xfrm>
            <a:off x="949225" y="5733575"/>
            <a:ext cx="13618500" cy="717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4500">
                <a:latin typeface="Proxima Nova"/>
                <a:ea typeface="Proxima Nova"/>
                <a:cs typeface="Proxima Nova"/>
                <a:sym typeface="Proxima Nova"/>
              </a:rPr>
              <a:t>Dans ce cas :</a:t>
            </a:r>
            <a:endParaRPr sz="4500">
              <a:latin typeface="Proxima Nova"/>
              <a:ea typeface="Proxima Nova"/>
              <a:cs typeface="Proxima Nova"/>
              <a:sym typeface="Proxima Nova"/>
            </a:endParaRPr>
          </a:p>
          <a:p>
            <a:pPr indent="-514350" lvl="0" marL="914400" rtl="0" algn="l">
              <a:spcBef>
                <a:spcPts val="0"/>
              </a:spcBef>
              <a:spcAft>
                <a:spcPts val="0"/>
              </a:spcAft>
              <a:buSzPts val="4500"/>
              <a:buFont typeface="Proxima Nova"/>
              <a:buChar char="-"/>
            </a:pPr>
            <a:r>
              <a:rPr lang="fr" sz="4500">
                <a:latin typeface="Proxima Nova"/>
                <a:ea typeface="Proxima Nova"/>
                <a:cs typeface="Proxima Nova"/>
                <a:sym typeface="Proxima Nova"/>
              </a:rPr>
              <a:t>On peut créer 2 préfixes de routages</a:t>
            </a:r>
            <a:endParaRPr sz="4500">
              <a:latin typeface="Proxima Nova"/>
              <a:ea typeface="Proxima Nova"/>
              <a:cs typeface="Proxima Nova"/>
              <a:sym typeface="Proxima Nova"/>
            </a:endParaRPr>
          </a:p>
          <a:p>
            <a:pPr indent="-514350" lvl="0" marL="914400" rtl="0" algn="l">
              <a:spcBef>
                <a:spcPts val="0"/>
              </a:spcBef>
              <a:spcAft>
                <a:spcPts val="0"/>
              </a:spcAft>
              <a:buSzPts val="4500"/>
              <a:buFont typeface="Proxima Nova"/>
              <a:buChar char="-"/>
            </a:pPr>
            <a:r>
              <a:rPr lang="fr" sz="4500">
                <a:latin typeface="Proxima Nova"/>
                <a:ea typeface="Proxima Nova"/>
                <a:cs typeface="Proxima Nova"/>
                <a:sym typeface="Proxima Nova"/>
              </a:rPr>
              <a:t>Chaque préfixe englobant tous les réseaux accessible via la même passerelle</a:t>
            </a:r>
            <a:endParaRPr sz="4500">
              <a:latin typeface="Proxima Nova"/>
              <a:ea typeface="Proxima Nova"/>
              <a:cs typeface="Proxima Nova"/>
              <a:sym typeface="Proxima Nova"/>
            </a:endParaRPr>
          </a:p>
          <a:p>
            <a:pPr indent="0" lvl="0" marL="0" rtl="0" algn="l">
              <a:spcBef>
                <a:spcPts val="0"/>
              </a:spcBef>
              <a:spcAft>
                <a:spcPts val="0"/>
              </a:spcAft>
              <a:buNone/>
            </a:pPr>
            <a:r>
              <a:t/>
            </a:r>
            <a:endParaRPr sz="1800">
              <a:latin typeface="Proxima Nova"/>
              <a:ea typeface="Proxima Nova"/>
              <a:cs typeface="Proxima Nova"/>
              <a:sym typeface="Proxima Nova"/>
            </a:endParaRPr>
          </a:p>
          <a:p>
            <a:pPr indent="0" lvl="0" marL="0" rtl="0" algn="l">
              <a:spcBef>
                <a:spcPts val="0"/>
              </a:spcBef>
              <a:spcAft>
                <a:spcPts val="0"/>
              </a:spcAft>
              <a:buNone/>
            </a:pPr>
            <a:r>
              <a:rPr lang="fr" sz="4500">
                <a:latin typeface="Proxima Nova"/>
                <a:ea typeface="Proxima Nova"/>
                <a:cs typeface="Proxima Nova"/>
                <a:sym typeface="Proxima Nova"/>
              </a:rPr>
              <a:t>Par exemple :  </a:t>
            </a:r>
            <a:r>
              <a:rPr i="1" lang="fr" sz="4500">
                <a:latin typeface="Proxima Nova"/>
                <a:ea typeface="Proxima Nova"/>
                <a:cs typeface="Proxima Nova"/>
                <a:sym typeface="Proxima Nova"/>
              </a:rPr>
              <a:t>3</a:t>
            </a:r>
            <a:r>
              <a:rPr baseline="30000" i="1" lang="fr" sz="4500">
                <a:latin typeface="Proxima Nova"/>
                <a:ea typeface="Proxima Nova"/>
                <a:cs typeface="Proxima Nova"/>
                <a:sym typeface="Proxima Nova"/>
              </a:rPr>
              <a:t>ème</a:t>
            </a:r>
            <a:r>
              <a:rPr i="1" lang="fr" sz="4500">
                <a:latin typeface="Proxima Nova"/>
                <a:ea typeface="Proxima Nova"/>
                <a:cs typeface="Proxima Nova"/>
                <a:sym typeface="Proxima Nova"/>
              </a:rPr>
              <a:t> nombre décimal</a:t>
            </a:r>
            <a:r>
              <a:rPr lang="fr" sz="4500">
                <a:latin typeface="Proxima Nova"/>
                <a:ea typeface="Proxima Nova"/>
                <a:cs typeface="Proxima Nova"/>
                <a:sym typeface="Proxima Nova"/>
              </a:rPr>
              <a:t> &lt;128 ou &gt;=128</a:t>
            </a:r>
            <a:endParaRPr sz="4500">
              <a:latin typeface="Proxima Nova"/>
              <a:ea typeface="Proxima Nova"/>
              <a:cs typeface="Proxima Nova"/>
              <a:sym typeface="Proxima Nova"/>
            </a:endParaRPr>
          </a:p>
          <a:p>
            <a:pPr indent="0" lvl="0" marL="0" rtl="0" algn="l">
              <a:spcBef>
                <a:spcPts val="0"/>
              </a:spcBef>
              <a:spcAft>
                <a:spcPts val="0"/>
              </a:spcAft>
              <a:buNone/>
            </a:pPr>
            <a:r>
              <a:t/>
            </a:r>
            <a:endParaRPr sz="1800">
              <a:latin typeface="Proxima Nova"/>
              <a:ea typeface="Proxima Nova"/>
              <a:cs typeface="Proxima Nova"/>
              <a:sym typeface="Proxima Nova"/>
            </a:endParaRPr>
          </a:p>
          <a:p>
            <a:pPr indent="0" lvl="0" marL="0" rtl="0" algn="l">
              <a:spcBef>
                <a:spcPts val="0"/>
              </a:spcBef>
              <a:spcAft>
                <a:spcPts val="0"/>
              </a:spcAft>
              <a:buNone/>
            </a:pPr>
            <a:r>
              <a:rPr lang="fr" sz="4500">
                <a:latin typeface="Proxima Nova"/>
                <a:ea typeface="Proxima Nova"/>
                <a:cs typeface="Proxima Nova"/>
                <a:sym typeface="Proxima Nova"/>
              </a:rPr>
              <a:t>La table de routage de 10.0.0.138 :</a:t>
            </a:r>
            <a:endParaRPr sz="4500">
              <a:latin typeface="Proxima Nova"/>
              <a:ea typeface="Proxima Nova"/>
              <a:cs typeface="Proxima Nova"/>
              <a:sym typeface="Proxima Nova"/>
            </a:endParaRPr>
          </a:p>
          <a:p>
            <a:pPr indent="-514350" lvl="0" marL="914400" rtl="0" algn="l">
              <a:spcBef>
                <a:spcPts val="0"/>
              </a:spcBef>
              <a:spcAft>
                <a:spcPts val="0"/>
              </a:spcAft>
              <a:buSzPts val="4500"/>
              <a:buFont typeface="Proxima Nova"/>
              <a:buChar char="-"/>
            </a:pPr>
            <a:r>
              <a:rPr lang="fr" sz="4500">
                <a:latin typeface="Proxima Nova"/>
                <a:ea typeface="Proxima Nova"/>
                <a:cs typeface="Proxima Nova"/>
                <a:sym typeface="Proxima Nova"/>
              </a:rPr>
              <a:t>192.168.128.0/17 via 10.0.0.1</a:t>
            </a:r>
            <a:endParaRPr sz="4500">
              <a:latin typeface="Proxima Nova"/>
              <a:ea typeface="Proxima Nova"/>
              <a:cs typeface="Proxima Nova"/>
              <a:sym typeface="Proxima Nova"/>
            </a:endParaRPr>
          </a:p>
          <a:p>
            <a:pPr indent="-514350" lvl="0" marL="914400" rtl="0" algn="l">
              <a:spcBef>
                <a:spcPts val="0"/>
              </a:spcBef>
              <a:spcAft>
                <a:spcPts val="0"/>
              </a:spcAft>
              <a:buSzPts val="4500"/>
              <a:buFont typeface="Proxima Nova"/>
              <a:buChar char="-"/>
            </a:pPr>
            <a:r>
              <a:rPr lang="fr" sz="4500">
                <a:latin typeface="Proxima Nova"/>
                <a:ea typeface="Proxima Nova"/>
                <a:cs typeface="Proxima Nova"/>
                <a:sym typeface="Proxima Nova"/>
              </a:rPr>
              <a:t>192.168.0.0/17 via 10.0.0.2</a:t>
            </a:r>
            <a:endParaRPr sz="4500">
              <a:latin typeface="Proxima Nova"/>
              <a:ea typeface="Proxima Nova"/>
              <a:cs typeface="Proxima Nova"/>
              <a:sym typeface="Proxima Nova"/>
            </a:endParaRPr>
          </a:p>
          <a:p>
            <a:pPr indent="0" lvl="0" marL="0" rtl="0" algn="l">
              <a:spcBef>
                <a:spcPts val="0"/>
              </a:spcBef>
              <a:spcAft>
                <a:spcPts val="0"/>
              </a:spcAft>
              <a:buNone/>
            </a:pPr>
            <a:r>
              <a:rPr lang="fr" sz="4500">
                <a:latin typeface="Proxima Nova"/>
                <a:ea typeface="Proxima Nova"/>
                <a:cs typeface="Proxima Nova"/>
                <a:sym typeface="Proxima Nova"/>
              </a:rPr>
              <a:t>Note : principe identique en IPv6 mais avec les adresses lien local des interfaces des routeurs</a:t>
            </a:r>
            <a:endParaRPr sz="4500">
              <a:latin typeface="Proxima Nova"/>
              <a:ea typeface="Proxima Nova"/>
              <a:cs typeface="Proxima Nova"/>
              <a:sym typeface="Proxima Nova"/>
            </a:endParaRPr>
          </a:p>
        </p:txBody>
      </p:sp>
      <p:cxnSp>
        <p:nvCxnSpPr>
          <p:cNvPr id="529" name="Google Shape;529;p38"/>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530" name="Google Shape;530;p38"/>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531" name="Google Shape;531;p38"/>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532" name="Google Shape;532;p38"/>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533" name="Google Shape;533;p38"/>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534" name="Google Shape;534;p38"/>
          <p:cNvSpPr/>
          <p:nvPr/>
        </p:nvSpPr>
        <p:spPr>
          <a:xfrm>
            <a:off x="423595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pic>
        <p:nvPicPr>
          <p:cNvPr id="535" name="Google Shape;535;p38"/>
          <p:cNvPicPr preferRelativeResize="0"/>
          <p:nvPr/>
        </p:nvPicPr>
        <p:blipFill>
          <a:blip r:embed="rId4">
            <a:alphaModFix/>
          </a:blip>
          <a:stretch>
            <a:fillRect/>
          </a:stretch>
        </p:blipFill>
        <p:spPr>
          <a:xfrm>
            <a:off x="14717342" y="5995992"/>
            <a:ext cx="2983010" cy="3121244"/>
          </a:xfrm>
          <a:prstGeom prst="rect">
            <a:avLst/>
          </a:prstGeom>
          <a:noFill/>
          <a:ln>
            <a:noFill/>
          </a:ln>
        </p:spPr>
      </p:pic>
      <p:pic>
        <p:nvPicPr>
          <p:cNvPr id="536" name="Google Shape;536;p38"/>
          <p:cNvPicPr preferRelativeResize="0"/>
          <p:nvPr/>
        </p:nvPicPr>
        <p:blipFill>
          <a:blip r:embed="rId5">
            <a:alphaModFix/>
          </a:blip>
          <a:stretch>
            <a:fillRect/>
          </a:stretch>
        </p:blipFill>
        <p:spPr>
          <a:xfrm>
            <a:off x="18746050" y="11427091"/>
            <a:ext cx="944699" cy="1047285"/>
          </a:xfrm>
          <a:prstGeom prst="rect">
            <a:avLst/>
          </a:prstGeom>
          <a:noFill/>
          <a:ln>
            <a:noFill/>
          </a:ln>
        </p:spPr>
      </p:pic>
      <p:cxnSp>
        <p:nvCxnSpPr>
          <p:cNvPr id="537" name="Google Shape;537;p38"/>
          <p:cNvCxnSpPr>
            <a:endCxn id="536" idx="0"/>
          </p:cNvCxnSpPr>
          <p:nvPr/>
        </p:nvCxnSpPr>
        <p:spPr>
          <a:xfrm>
            <a:off x="19217800" y="10808791"/>
            <a:ext cx="600" cy="618300"/>
          </a:xfrm>
          <a:prstGeom prst="straightConnector1">
            <a:avLst/>
          </a:prstGeom>
          <a:noFill/>
          <a:ln cap="flat" cmpd="sng" w="19050">
            <a:solidFill>
              <a:srgbClr val="737373"/>
            </a:solidFill>
            <a:prstDash val="solid"/>
            <a:round/>
            <a:headEnd len="med" w="med" type="none"/>
            <a:tailEnd len="med" w="med" type="none"/>
          </a:ln>
        </p:spPr>
      </p:cxnSp>
      <p:cxnSp>
        <p:nvCxnSpPr>
          <p:cNvPr id="538" name="Google Shape;538;p38"/>
          <p:cNvCxnSpPr/>
          <p:nvPr/>
        </p:nvCxnSpPr>
        <p:spPr>
          <a:xfrm flipH="1" rot="10800000">
            <a:off x="16872908" y="10863938"/>
            <a:ext cx="4923720" cy="14753"/>
          </a:xfrm>
          <a:prstGeom prst="straightConnector1">
            <a:avLst/>
          </a:prstGeom>
          <a:noFill/>
          <a:ln cap="flat" cmpd="sng" w="19050">
            <a:solidFill>
              <a:srgbClr val="737373"/>
            </a:solidFill>
            <a:prstDash val="solid"/>
            <a:round/>
            <a:headEnd len="med" w="med" type="none"/>
            <a:tailEnd len="med" w="med" type="none"/>
          </a:ln>
        </p:spPr>
      </p:cxnSp>
      <p:pic>
        <p:nvPicPr>
          <p:cNvPr id="539" name="Google Shape;539;p38"/>
          <p:cNvPicPr preferRelativeResize="0"/>
          <p:nvPr/>
        </p:nvPicPr>
        <p:blipFill>
          <a:blip r:embed="rId6">
            <a:alphaModFix/>
          </a:blip>
          <a:stretch>
            <a:fillRect/>
          </a:stretch>
        </p:blipFill>
        <p:spPr>
          <a:xfrm>
            <a:off x="19535175" y="9307498"/>
            <a:ext cx="1253149" cy="872101"/>
          </a:xfrm>
          <a:prstGeom prst="rect">
            <a:avLst/>
          </a:prstGeom>
          <a:noFill/>
          <a:ln>
            <a:noFill/>
          </a:ln>
        </p:spPr>
      </p:pic>
      <p:cxnSp>
        <p:nvCxnSpPr>
          <p:cNvPr id="540" name="Google Shape;540;p38"/>
          <p:cNvCxnSpPr/>
          <p:nvPr/>
        </p:nvCxnSpPr>
        <p:spPr>
          <a:xfrm>
            <a:off x="18527250" y="10196469"/>
            <a:ext cx="9870" cy="650625"/>
          </a:xfrm>
          <a:prstGeom prst="straightConnector1">
            <a:avLst/>
          </a:prstGeom>
          <a:noFill/>
          <a:ln cap="flat" cmpd="sng" w="19050">
            <a:solidFill>
              <a:srgbClr val="737373"/>
            </a:solidFill>
            <a:prstDash val="solid"/>
            <a:round/>
            <a:headEnd len="med" w="med" type="none"/>
            <a:tailEnd len="med" w="med" type="none"/>
          </a:ln>
        </p:spPr>
      </p:cxnSp>
      <p:pic>
        <p:nvPicPr>
          <p:cNvPr id="541" name="Google Shape;541;p38"/>
          <p:cNvPicPr preferRelativeResize="0"/>
          <p:nvPr/>
        </p:nvPicPr>
        <p:blipFill>
          <a:blip r:embed="rId6">
            <a:alphaModFix/>
          </a:blip>
          <a:stretch>
            <a:fillRect/>
          </a:stretch>
        </p:blipFill>
        <p:spPr>
          <a:xfrm>
            <a:off x="17835227" y="9307525"/>
            <a:ext cx="1253147" cy="872100"/>
          </a:xfrm>
          <a:prstGeom prst="rect">
            <a:avLst/>
          </a:prstGeom>
          <a:noFill/>
          <a:ln>
            <a:noFill/>
          </a:ln>
        </p:spPr>
      </p:pic>
      <p:cxnSp>
        <p:nvCxnSpPr>
          <p:cNvPr id="542" name="Google Shape;542;p38"/>
          <p:cNvCxnSpPr/>
          <p:nvPr/>
        </p:nvCxnSpPr>
        <p:spPr>
          <a:xfrm>
            <a:off x="20133475" y="10196438"/>
            <a:ext cx="9870" cy="650625"/>
          </a:xfrm>
          <a:prstGeom prst="straightConnector1">
            <a:avLst/>
          </a:prstGeom>
          <a:noFill/>
          <a:ln cap="flat" cmpd="sng" w="19050">
            <a:solidFill>
              <a:srgbClr val="737373"/>
            </a:solidFill>
            <a:prstDash val="solid"/>
            <a:round/>
            <a:headEnd len="med" w="med" type="none"/>
            <a:tailEnd len="med" w="med" type="none"/>
          </a:ln>
        </p:spPr>
      </p:cxnSp>
      <p:cxnSp>
        <p:nvCxnSpPr>
          <p:cNvPr id="543" name="Google Shape;543;p38"/>
          <p:cNvCxnSpPr>
            <a:endCxn id="539" idx="0"/>
          </p:cNvCxnSpPr>
          <p:nvPr/>
        </p:nvCxnSpPr>
        <p:spPr>
          <a:xfrm>
            <a:off x="20118850" y="2517898"/>
            <a:ext cx="42900" cy="6789600"/>
          </a:xfrm>
          <a:prstGeom prst="straightConnector1">
            <a:avLst/>
          </a:prstGeom>
          <a:noFill/>
          <a:ln cap="flat" cmpd="sng" w="19050">
            <a:solidFill>
              <a:srgbClr val="737373"/>
            </a:solidFill>
            <a:prstDash val="dot"/>
            <a:round/>
            <a:headEnd len="med" w="med" type="none"/>
            <a:tailEnd len="med" w="med" type="none"/>
          </a:ln>
        </p:spPr>
      </p:cxnSp>
      <p:pic>
        <p:nvPicPr>
          <p:cNvPr id="544" name="Google Shape;544;p38"/>
          <p:cNvPicPr preferRelativeResize="0"/>
          <p:nvPr/>
        </p:nvPicPr>
        <p:blipFill>
          <a:blip r:embed="rId4">
            <a:alphaModFix/>
          </a:blip>
          <a:stretch>
            <a:fillRect/>
          </a:stretch>
        </p:blipFill>
        <p:spPr>
          <a:xfrm>
            <a:off x="21058464" y="4537403"/>
            <a:ext cx="2711828" cy="2837496"/>
          </a:xfrm>
          <a:prstGeom prst="rect">
            <a:avLst/>
          </a:prstGeom>
          <a:noFill/>
          <a:ln>
            <a:noFill/>
          </a:ln>
        </p:spPr>
      </p:pic>
      <p:pic>
        <p:nvPicPr>
          <p:cNvPr id="545" name="Google Shape;545;p38"/>
          <p:cNvPicPr preferRelativeResize="0"/>
          <p:nvPr/>
        </p:nvPicPr>
        <p:blipFill>
          <a:blip r:embed="rId4">
            <a:alphaModFix/>
          </a:blip>
          <a:stretch>
            <a:fillRect/>
          </a:stretch>
        </p:blipFill>
        <p:spPr>
          <a:xfrm>
            <a:off x="21058464" y="6911410"/>
            <a:ext cx="2711828" cy="2837496"/>
          </a:xfrm>
          <a:prstGeom prst="rect">
            <a:avLst/>
          </a:prstGeom>
          <a:noFill/>
          <a:ln>
            <a:noFill/>
          </a:ln>
        </p:spPr>
      </p:pic>
      <p:pic>
        <p:nvPicPr>
          <p:cNvPr id="546" name="Google Shape;546;p38"/>
          <p:cNvPicPr preferRelativeResize="0"/>
          <p:nvPr/>
        </p:nvPicPr>
        <p:blipFill>
          <a:blip r:embed="rId4">
            <a:alphaModFix/>
          </a:blip>
          <a:stretch>
            <a:fillRect/>
          </a:stretch>
        </p:blipFill>
        <p:spPr>
          <a:xfrm>
            <a:off x="21058464" y="2163397"/>
            <a:ext cx="2711828" cy="2837496"/>
          </a:xfrm>
          <a:prstGeom prst="rect">
            <a:avLst/>
          </a:prstGeom>
          <a:noFill/>
          <a:ln>
            <a:noFill/>
          </a:ln>
        </p:spPr>
      </p:pic>
      <p:cxnSp>
        <p:nvCxnSpPr>
          <p:cNvPr id="547" name="Google Shape;547;p38"/>
          <p:cNvCxnSpPr>
            <a:stCxn id="545" idx="1"/>
          </p:cNvCxnSpPr>
          <p:nvPr/>
        </p:nvCxnSpPr>
        <p:spPr>
          <a:xfrm flipH="1">
            <a:off x="20113764" y="8330157"/>
            <a:ext cx="944700" cy="11700"/>
          </a:xfrm>
          <a:prstGeom prst="straightConnector1">
            <a:avLst/>
          </a:prstGeom>
          <a:noFill/>
          <a:ln cap="flat" cmpd="sng" w="19050">
            <a:solidFill>
              <a:srgbClr val="737373"/>
            </a:solidFill>
            <a:prstDash val="dot"/>
            <a:round/>
            <a:headEnd len="med" w="med" type="none"/>
            <a:tailEnd len="med" w="med" type="none"/>
          </a:ln>
        </p:spPr>
      </p:cxnSp>
      <p:cxnSp>
        <p:nvCxnSpPr>
          <p:cNvPr id="548" name="Google Shape;548;p38"/>
          <p:cNvCxnSpPr/>
          <p:nvPr/>
        </p:nvCxnSpPr>
        <p:spPr>
          <a:xfrm flipH="1">
            <a:off x="20113764" y="6297815"/>
            <a:ext cx="944700" cy="11803"/>
          </a:xfrm>
          <a:prstGeom prst="straightConnector1">
            <a:avLst/>
          </a:prstGeom>
          <a:noFill/>
          <a:ln cap="flat" cmpd="sng" w="19050">
            <a:solidFill>
              <a:srgbClr val="737373"/>
            </a:solidFill>
            <a:prstDash val="dot"/>
            <a:round/>
            <a:headEnd len="med" w="med" type="none"/>
            <a:tailEnd len="med" w="med" type="none"/>
          </a:ln>
        </p:spPr>
      </p:cxnSp>
      <p:cxnSp>
        <p:nvCxnSpPr>
          <p:cNvPr id="549" name="Google Shape;549;p38"/>
          <p:cNvCxnSpPr/>
          <p:nvPr/>
        </p:nvCxnSpPr>
        <p:spPr>
          <a:xfrm flipH="1">
            <a:off x="20113764" y="3810207"/>
            <a:ext cx="944700" cy="11803"/>
          </a:xfrm>
          <a:prstGeom prst="straightConnector1">
            <a:avLst/>
          </a:prstGeom>
          <a:noFill/>
          <a:ln cap="flat" cmpd="sng" w="19050">
            <a:solidFill>
              <a:srgbClr val="737373"/>
            </a:solidFill>
            <a:prstDash val="dot"/>
            <a:round/>
            <a:headEnd len="med" w="med" type="none"/>
            <a:tailEnd len="med" w="med" type="none"/>
          </a:ln>
        </p:spPr>
      </p:cxnSp>
      <p:sp>
        <p:nvSpPr>
          <p:cNvPr id="550" name="Google Shape;550;p38"/>
          <p:cNvSpPr txBox="1"/>
          <p:nvPr/>
        </p:nvSpPr>
        <p:spPr>
          <a:xfrm>
            <a:off x="20949806" y="8090329"/>
            <a:ext cx="25689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2200"/>
              <a:t>192.168.0.0/24</a:t>
            </a:r>
            <a:endParaRPr sz="2200"/>
          </a:p>
        </p:txBody>
      </p:sp>
      <p:sp>
        <p:nvSpPr>
          <p:cNvPr id="551" name="Google Shape;551;p38"/>
          <p:cNvSpPr txBox="1"/>
          <p:nvPr/>
        </p:nvSpPr>
        <p:spPr>
          <a:xfrm>
            <a:off x="20949806" y="5678824"/>
            <a:ext cx="25689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2200"/>
              <a:t>192.168.5.0/24</a:t>
            </a:r>
            <a:endParaRPr sz="2200"/>
          </a:p>
        </p:txBody>
      </p:sp>
      <p:sp>
        <p:nvSpPr>
          <p:cNvPr id="552" name="Google Shape;552;p38"/>
          <p:cNvSpPr txBox="1"/>
          <p:nvPr/>
        </p:nvSpPr>
        <p:spPr>
          <a:xfrm>
            <a:off x="20949806" y="3353132"/>
            <a:ext cx="25689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2200"/>
              <a:t>192.168.12.0/24</a:t>
            </a:r>
            <a:endParaRPr sz="2200"/>
          </a:p>
        </p:txBody>
      </p:sp>
      <p:cxnSp>
        <p:nvCxnSpPr>
          <p:cNvPr id="553" name="Google Shape;553;p38"/>
          <p:cNvCxnSpPr/>
          <p:nvPr/>
        </p:nvCxnSpPr>
        <p:spPr>
          <a:xfrm>
            <a:off x="18440300" y="2767333"/>
            <a:ext cx="43005" cy="6789515"/>
          </a:xfrm>
          <a:prstGeom prst="straightConnector1">
            <a:avLst/>
          </a:prstGeom>
          <a:noFill/>
          <a:ln cap="flat" cmpd="sng" w="19050">
            <a:solidFill>
              <a:srgbClr val="737373"/>
            </a:solidFill>
            <a:prstDash val="dot"/>
            <a:round/>
            <a:headEnd len="med" w="med" type="none"/>
            <a:tailEnd len="med" w="med" type="none"/>
          </a:ln>
        </p:spPr>
      </p:cxnSp>
      <p:pic>
        <p:nvPicPr>
          <p:cNvPr id="554" name="Google Shape;554;p38"/>
          <p:cNvPicPr preferRelativeResize="0"/>
          <p:nvPr/>
        </p:nvPicPr>
        <p:blipFill>
          <a:blip r:embed="rId4">
            <a:alphaModFix/>
          </a:blip>
          <a:stretch>
            <a:fillRect/>
          </a:stretch>
        </p:blipFill>
        <p:spPr>
          <a:xfrm>
            <a:off x="14717342" y="3035599"/>
            <a:ext cx="2983010" cy="3121244"/>
          </a:xfrm>
          <a:prstGeom prst="rect">
            <a:avLst/>
          </a:prstGeom>
          <a:noFill/>
          <a:ln>
            <a:noFill/>
          </a:ln>
        </p:spPr>
      </p:pic>
      <p:cxnSp>
        <p:nvCxnSpPr>
          <p:cNvPr id="555" name="Google Shape;555;p38"/>
          <p:cNvCxnSpPr/>
          <p:nvPr/>
        </p:nvCxnSpPr>
        <p:spPr>
          <a:xfrm flipH="1">
            <a:off x="17646000" y="4511830"/>
            <a:ext cx="764220" cy="15491"/>
          </a:xfrm>
          <a:prstGeom prst="straightConnector1">
            <a:avLst/>
          </a:prstGeom>
          <a:noFill/>
          <a:ln cap="flat" cmpd="sng" w="19050">
            <a:solidFill>
              <a:srgbClr val="737373"/>
            </a:solidFill>
            <a:prstDash val="dot"/>
            <a:round/>
            <a:headEnd len="med" w="med" type="none"/>
            <a:tailEnd len="med" w="med" type="none"/>
          </a:ln>
        </p:spPr>
      </p:cxnSp>
      <p:sp>
        <p:nvSpPr>
          <p:cNvPr id="556" name="Google Shape;556;p38"/>
          <p:cNvSpPr txBox="1"/>
          <p:nvPr/>
        </p:nvSpPr>
        <p:spPr>
          <a:xfrm>
            <a:off x="14717371" y="7374881"/>
            <a:ext cx="25689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2200"/>
              <a:t>192.168.192.0/20</a:t>
            </a:r>
            <a:endParaRPr sz="2200"/>
          </a:p>
        </p:txBody>
      </p:sp>
      <p:sp>
        <p:nvSpPr>
          <p:cNvPr id="557" name="Google Shape;557;p38"/>
          <p:cNvSpPr txBox="1"/>
          <p:nvPr/>
        </p:nvSpPr>
        <p:spPr>
          <a:xfrm>
            <a:off x="14717371" y="4417040"/>
            <a:ext cx="25689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2200"/>
              <a:t>192.168.208.0/22</a:t>
            </a:r>
            <a:endParaRPr sz="2200"/>
          </a:p>
        </p:txBody>
      </p:sp>
      <p:cxnSp>
        <p:nvCxnSpPr>
          <p:cNvPr id="558" name="Google Shape;558;p38"/>
          <p:cNvCxnSpPr/>
          <p:nvPr/>
        </p:nvCxnSpPr>
        <p:spPr>
          <a:xfrm flipH="1">
            <a:off x="17700343" y="7473022"/>
            <a:ext cx="764220" cy="15491"/>
          </a:xfrm>
          <a:prstGeom prst="straightConnector1">
            <a:avLst/>
          </a:prstGeom>
          <a:noFill/>
          <a:ln cap="flat" cmpd="sng" w="19050">
            <a:solidFill>
              <a:srgbClr val="737373"/>
            </a:solidFill>
            <a:prstDash val="dot"/>
            <a:round/>
            <a:headEnd len="med" w="med" type="none"/>
            <a:tailEnd len="med" w="med" type="none"/>
          </a:ln>
        </p:spPr>
      </p:cxnSp>
      <p:sp>
        <p:nvSpPr>
          <p:cNvPr id="559" name="Google Shape;559;p38"/>
          <p:cNvSpPr txBox="1"/>
          <p:nvPr/>
        </p:nvSpPr>
        <p:spPr>
          <a:xfrm>
            <a:off x="15968100" y="10124485"/>
            <a:ext cx="25689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2200"/>
              <a:t>10.0.0.1/24</a:t>
            </a:r>
            <a:endParaRPr sz="2200"/>
          </a:p>
        </p:txBody>
      </p:sp>
      <p:sp>
        <p:nvSpPr>
          <p:cNvPr id="560" name="Google Shape;560;p38"/>
          <p:cNvSpPr txBox="1"/>
          <p:nvPr/>
        </p:nvSpPr>
        <p:spPr>
          <a:xfrm>
            <a:off x="20161750" y="10035725"/>
            <a:ext cx="25689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2200"/>
              <a:t>10.0.0.2/24</a:t>
            </a:r>
            <a:endParaRPr sz="2200"/>
          </a:p>
        </p:txBody>
      </p:sp>
      <p:sp>
        <p:nvSpPr>
          <p:cNvPr id="561" name="Google Shape;561;p38"/>
          <p:cNvSpPr txBox="1"/>
          <p:nvPr/>
        </p:nvSpPr>
        <p:spPr>
          <a:xfrm>
            <a:off x="19475122" y="11563064"/>
            <a:ext cx="25689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2200"/>
              <a:t>10.0.0.138/24</a:t>
            </a:r>
            <a:endParaRPr sz="2200"/>
          </a:p>
        </p:txBody>
      </p:sp>
      <p:sp>
        <p:nvSpPr>
          <p:cNvPr id="562" name="Google Shape;562;p38"/>
          <p:cNvSpPr txBox="1"/>
          <p:nvPr/>
        </p:nvSpPr>
        <p:spPr>
          <a:xfrm>
            <a:off x="17189160" y="9311788"/>
            <a:ext cx="895350" cy="618167"/>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2200"/>
              <a:t>R1</a:t>
            </a:r>
            <a:endParaRPr sz="2200"/>
          </a:p>
        </p:txBody>
      </p:sp>
      <p:sp>
        <p:nvSpPr>
          <p:cNvPr id="563" name="Google Shape;563;p38"/>
          <p:cNvSpPr txBox="1"/>
          <p:nvPr/>
        </p:nvSpPr>
        <p:spPr>
          <a:xfrm>
            <a:off x="20795326" y="9207487"/>
            <a:ext cx="710640" cy="52300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2200"/>
              <a:t>R2</a:t>
            </a:r>
            <a:endParaRPr sz="22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pic>
        <p:nvPicPr>
          <p:cNvPr descr="icone_wild_code_school.png" id="568" name="Google Shape;568;p39"/>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569" name="Google Shape;569;p39"/>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570" name="Google Shape;570;p39"/>
          <p:cNvSpPr txBox="1"/>
          <p:nvPr/>
        </p:nvSpPr>
        <p:spPr>
          <a:xfrm>
            <a:off x="946900" y="2610425"/>
            <a:ext cx="100155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La commande ip route (Unix)</a:t>
            </a:r>
            <a:endParaRPr sz="5000">
              <a:latin typeface="Montserrat ExtraBold"/>
              <a:ea typeface="Montserrat ExtraBold"/>
              <a:cs typeface="Montserrat ExtraBold"/>
              <a:sym typeface="Montserrat ExtraBold"/>
            </a:endParaRPr>
          </a:p>
        </p:txBody>
      </p:sp>
      <p:sp>
        <p:nvSpPr>
          <p:cNvPr id="571" name="Google Shape;571;p39"/>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572" name="Google Shape;572;p39"/>
          <p:cNvSpPr txBox="1"/>
          <p:nvPr/>
        </p:nvSpPr>
        <p:spPr>
          <a:xfrm>
            <a:off x="949225" y="4078800"/>
            <a:ext cx="55581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Manipuler la table de routage</a:t>
            </a:r>
            <a:endParaRPr sz="2800">
              <a:latin typeface="Montserrat Medium"/>
              <a:ea typeface="Montserrat Medium"/>
              <a:cs typeface="Montserrat Medium"/>
              <a:sym typeface="Montserrat Medium"/>
            </a:endParaRPr>
          </a:p>
        </p:txBody>
      </p:sp>
      <p:cxnSp>
        <p:nvCxnSpPr>
          <p:cNvPr id="573" name="Google Shape;573;p39"/>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574" name="Google Shape;574;p39"/>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575" name="Google Shape;575;p39"/>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576" name="Google Shape;576;p39"/>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577" name="Google Shape;577;p39"/>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578" name="Google Shape;578;p39"/>
          <p:cNvSpPr/>
          <p:nvPr/>
        </p:nvSpPr>
        <p:spPr>
          <a:xfrm>
            <a:off x="423595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579" name="Google Shape;579;p39"/>
          <p:cNvSpPr txBox="1"/>
          <p:nvPr/>
        </p:nvSpPr>
        <p:spPr>
          <a:xfrm>
            <a:off x="3909900" y="4805775"/>
            <a:ext cx="16551600" cy="526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fr" sz="4300">
                <a:latin typeface="Proxima Nova"/>
                <a:ea typeface="Proxima Nova"/>
                <a:cs typeface="Proxima Nova"/>
                <a:sym typeface="Proxima Nova"/>
              </a:rPr>
              <a:t>Quelques exemples :</a:t>
            </a:r>
            <a:endParaRPr sz="4300">
              <a:latin typeface="Proxima Nova"/>
              <a:ea typeface="Proxima Nova"/>
              <a:cs typeface="Proxima Nova"/>
              <a:sym typeface="Proxima Nova"/>
            </a:endParaRPr>
          </a:p>
          <a:p>
            <a:pPr indent="0" lvl="0" marL="0" rtl="0" algn="l">
              <a:lnSpc>
                <a:spcPct val="115000"/>
              </a:lnSpc>
              <a:spcBef>
                <a:spcPts val="1200"/>
              </a:spcBef>
              <a:spcAft>
                <a:spcPts val="0"/>
              </a:spcAft>
              <a:buNone/>
            </a:pPr>
            <a:r>
              <a:rPr lang="fr" sz="4300">
                <a:latin typeface="Proxima Nova"/>
                <a:ea typeface="Proxima Nova"/>
                <a:cs typeface="Proxima Nova"/>
                <a:sym typeface="Proxima Nova"/>
              </a:rPr>
              <a:t>ip route : affiche table de routage ipv4</a:t>
            </a:r>
            <a:endParaRPr sz="4300">
              <a:latin typeface="Proxima Nova"/>
              <a:ea typeface="Proxima Nova"/>
              <a:cs typeface="Proxima Nova"/>
              <a:sym typeface="Proxima Nova"/>
            </a:endParaRPr>
          </a:p>
          <a:p>
            <a:pPr indent="0" lvl="0" marL="0" rtl="0" algn="l">
              <a:lnSpc>
                <a:spcPct val="115000"/>
              </a:lnSpc>
              <a:spcBef>
                <a:spcPts val="1200"/>
              </a:spcBef>
              <a:spcAft>
                <a:spcPts val="0"/>
              </a:spcAft>
              <a:buNone/>
            </a:pPr>
            <a:r>
              <a:rPr lang="fr" sz="4300">
                <a:latin typeface="Proxima Nova"/>
                <a:ea typeface="Proxima Nova"/>
                <a:cs typeface="Proxima Nova"/>
                <a:sym typeface="Proxima Nova"/>
              </a:rPr>
              <a:t>ip -6 route : affiche table de routage ipv6</a:t>
            </a:r>
            <a:endParaRPr sz="4300">
              <a:latin typeface="Proxima Nova"/>
              <a:ea typeface="Proxima Nova"/>
              <a:cs typeface="Proxima Nova"/>
              <a:sym typeface="Proxima Nova"/>
            </a:endParaRPr>
          </a:p>
          <a:p>
            <a:pPr indent="0" lvl="0" marL="0" rtl="0" algn="l">
              <a:lnSpc>
                <a:spcPct val="115000"/>
              </a:lnSpc>
              <a:spcBef>
                <a:spcPts val="1200"/>
              </a:spcBef>
              <a:spcAft>
                <a:spcPts val="0"/>
              </a:spcAft>
              <a:buNone/>
            </a:pPr>
            <a:r>
              <a:rPr lang="fr" sz="4300">
                <a:latin typeface="Proxima Nova"/>
                <a:ea typeface="Proxima Nova"/>
                <a:cs typeface="Proxima Nova"/>
                <a:sym typeface="Proxima Nova"/>
              </a:rPr>
              <a:t>ip route add 192.168.128.0/17 via 10.0.0.2 : ajout d'une route</a:t>
            </a:r>
            <a:endParaRPr sz="4300">
              <a:latin typeface="Proxima Nova"/>
              <a:ea typeface="Proxima Nova"/>
              <a:cs typeface="Proxima Nova"/>
              <a:sym typeface="Proxima Nova"/>
            </a:endParaRPr>
          </a:p>
          <a:p>
            <a:pPr indent="0" lvl="0" marL="0" rtl="0" algn="l">
              <a:lnSpc>
                <a:spcPct val="115000"/>
              </a:lnSpc>
              <a:spcBef>
                <a:spcPts val="1200"/>
              </a:spcBef>
              <a:spcAft>
                <a:spcPts val="0"/>
              </a:spcAft>
              <a:buNone/>
            </a:pPr>
            <a:r>
              <a:rPr lang="fr" sz="4300">
                <a:latin typeface="Proxima Nova"/>
                <a:ea typeface="Proxima Nova"/>
                <a:cs typeface="Proxima Nova"/>
                <a:sym typeface="Proxima Nova"/>
              </a:rPr>
              <a:t>ip route add default via 10.0.0.254 : ajout d'une passerelle par défaut</a:t>
            </a:r>
            <a:endParaRPr sz="4300">
              <a:latin typeface="Proxima Nova"/>
              <a:ea typeface="Proxima Nova"/>
              <a:cs typeface="Proxima Nova"/>
              <a:sym typeface="Proxima Nova"/>
            </a:endParaRPr>
          </a:p>
          <a:p>
            <a:pPr indent="0" lvl="0" marL="0" rtl="0" algn="l">
              <a:lnSpc>
                <a:spcPct val="115000"/>
              </a:lnSpc>
              <a:spcBef>
                <a:spcPts val="1200"/>
              </a:spcBef>
              <a:spcAft>
                <a:spcPts val="0"/>
              </a:spcAft>
              <a:buNone/>
            </a:pPr>
            <a:r>
              <a:rPr lang="fr" sz="4300">
                <a:latin typeface="Proxima Nova"/>
                <a:ea typeface="Proxima Nova"/>
                <a:cs typeface="Proxima Nova"/>
                <a:sym typeface="Proxima Nova"/>
              </a:rPr>
              <a:t>Pour une configuration persistante =&gt; /etc/network/interfaces</a:t>
            </a:r>
            <a:endParaRPr sz="4300">
              <a:latin typeface="Proxima Nova"/>
              <a:ea typeface="Proxima Nova"/>
              <a:cs typeface="Proxima Nova"/>
              <a:sym typeface="Proxima Nova"/>
            </a:endParaRPr>
          </a:p>
          <a:p>
            <a:pPr indent="0" lvl="0" marL="0" rtl="0" algn="l">
              <a:lnSpc>
                <a:spcPct val="115000"/>
              </a:lnSpc>
              <a:spcBef>
                <a:spcPts val="1200"/>
              </a:spcBef>
              <a:spcAft>
                <a:spcPts val="1200"/>
              </a:spcAft>
              <a:buNone/>
            </a:pPr>
            <a:r>
              <a:t/>
            </a:r>
            <a:endParaRPr sz="4300">
              <a:latin typeface="Proxima Nova"/>
              <a:ea typeface="Proxima Nova"/>
              <a:cs typeface="Proxima Nova"/>
              <a:sym typeface="Proxima Nova"/>
            </a:endParaRPr>
          </a:p>
        </p:txBody>
      </p:sp>
      <p:sp>
        <p:nvSpPr>
          <p:cNvPr id="580" name="Google Shape;580;p39"/>
          <p:cNvSpPr/>
          <p:nvPr/>
        </p:nvSpPr>
        <p:spPr>
          <a:xfrm>
            <a:off x="3784500" y="10318351"/>
            <a:ext cx="16815000" cy="2588700"/>
          </a:xfrm>
          <a:prstGeom prst="rect">
            <a:avLst/>
          </a:prstGeom>
          <a:solidFill>
            <a:srgbClr val="424242"/>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3000">
                <a:solidFill>
                  <a:srgbClr val="FFFFFF"/>
                </a:solidFill>
              </a:rPr>
              <a:t>wilder@host:~$ ip route</a:t>
            </a:r>
            <a:endParaRPr sz="3000">
              <a:solidFill>
                <a:srgbClr val="FFFFFF"/>
              </a:solidFill>
            </a:endParaRPr>
          </a:p>
          <a:p>
            <a:pPr indent="0" lvl="0" marL="0" rtl="0" algn="l">
              <a:spcBef>
                <a:spcPts val="0"/>
              </a:spcBef>
              <a:spcAft>
                <a:spcPts val="0"/>
              </a:spcAft>
              <a:buNone/>
            </a:pPr>
            <a:r>
              <a:rPr lang="fr" sz="3000">
                <a:solidFill>
                  <a:srgbClr val="FFFFFF"/>
                </a:solidFill>
              </a:rPr>
              <a:t>default via 10.0.0.254 dev enp0s3 proto dhcp metric 600</a:t>
            </a:r>
            <a:endParaRPr sz="3000">
              <a:solidFill>
                <a:srgbClr val="FFFFFF"/>
              </a:solidFill>
            </a:endParaRPr>
          </a:p>
          <a:p>
            <a:pPr indent="0" lvl="0" marL="0" rtl="0" algn="l">
              <a:spcBef>
                <a:spcPts val="0"/>
              </a:spcBef>
              <a:spcAft>
                <a:spcPts val="0"/>
              </a:spcAft>
              <a:buNone/>
            </a:pPr>
            <a:r>
              <a:rPr lang="fr" sz="3000">
                <a:solidFill>
                  <a:srgbClr val="FFFFFF"/>
                </a:solidFill>
              </a:rPr>
              <a:t>10.0.0.0/24 dev enp0s3 proto kernel scope link src 10.0.0.138 metric 600</a:t>
            </a:r>
            <a:endParaRPr sz="3000">
              <a:solidFill>
                <a:srgbClr val="FFFFFF"/>
              </a:solidFill>
            </a:endParaRPr>
          </a:p>
          <a:p>
            <a:pPr indent="0" lvl="0" marL="0" rtl="0" algn="l">
              <a:spcBef>
                <a:spcPts val="0"/>
              </a:spcBef>
              <a:spcAft>
                <a:spcPts val="0"/>
              </a:spcAft>
              <a:buNone/>
            </a:pPr>
            <a:r>
              <a:rPr lang="fr" sz="3000">
                <a:solidFill>
                  <a:srgbClr val="FFFFFF"/>
                </a:solidFill>
              </a:rPr>
              <a:t>192.168.128.0/17 via 10.0.0.2 dev enp0s3</a:t>
            </a:r>
            <a:endParaRPr sz="3000">
              <a:solidFill>
                <a:srgbClr val="FFFFFF"/>
              </a:solidFill>
            </a:endParaRPr>
          </a:p>
          <a:p>
            <a:pPr indent="0" lvl="0" marL="0" rtl="0" algn="l">
              <a:spcBef>
                <a:spcPts val="0"/>
              </a:spcBef>
              <a:spcAft>
                <a:spcPts val="0"/>
              </a:spcAft>
              <a:buNone/>
            </a:pPr>
            <a:r>
              <a:rPr lang="fr" sz="3000">
                <a:solidFill>
                  <a:srgbClr val="FFFFFF"/>
                </a:solidFill>
              </a:rPr>
              <a:t>192.168.0.0/17 via 10.0.0.1 dev enp0s3</a:t>
            </a:r>
            <a:endParaRPr sz="3000">
              <a:solidFill>
                <a:srgbClr val="FFFF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pic>
        <p:nvPicPr>
          <p:cNvPr descr="icone_wild_code_school.png" id="585" name="Google Shape;585;p40"/>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586" name="Google Shape;586;p40"/>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587" name="Google Shape;587;p40"/>
          <p:cNvSpPr txBox="1"/>
          <p:nvPr/>
        </p:nvSpPr>
        <p:spPr>
          <a:xfrm>
            <a:off x="946900" y="2610425"/>
            <a:ext cx="65250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Activer le routage</a:t>
            </a:r>
            <a:endParaRPr sz="5000">
              <a:latin typeface="Montserrat ExtraBold"/>
              <a:ea typeface="Montserrat ExtraBold"/>
              <a:cs typeface="Montserrat ExtraBold"/>
              <a:sym typeface="Montserrat ExtraBold"/>
            </a:endParaRPr>
          </a:p>
        </p:txBody>
      </p:sp>
      <p:sp>
        <p:nvSpPr>
          <p:cNvPr id="588" name="Google Shape;588;p40"/>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589" name="Google Shape;589;p40"/>
          <p:cNvSpPr txBox="1"/>
          <p:nvPr/>
        </p:nvSpPr>
        <p:spPr>
          <a:xfrm>
            <a:off x="949225" y="4078800"/>
            <a:ext cx="58563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Transformer un linux en routeur</a:t>
            </a:r>
            <a:endParaRPr sz="2800">
              <a:latin typeface="Montserrat Medium"/>
              <a:ea typeface="Montserrat Medium"/>
              <a:cs typeface="Montserrat Medium"/>
              <a:sym typeface="Montserrat Medium"/>
            </a:endParaRPr>
          </a:p>
        </p:txBody>
      </p:sp>
      <p:cxnSp>
        <p:nvCxnSpPr>
          <p:cNvPr id="590" name="Google Shape;590;p40"/>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591" name="Google Shape;591;p40"/>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592" name="Google Shape;592;p40"/>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593" name="Google Shape;593;p40"/>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594" name="Google Shape;594;p40"/>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595" name="Google Shape;595;p40"/>
          <p:cNvSpPr/>
          <p:nvPr/>
        </p:nvSpPr>
        <p:spPr>
          <a:xfrm>
            <a:off x="423595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596" name="Google Shape;596;p40"/>
          <p:cNvSpPr txBox="1"/>
          <p:nvPr/>
        </p:nvSpPr>
        <p:spPr>
          <a:xfrm>
            <a:off x="3879000" y="5777275"/>
            <a:ext cx="18347700" cy="613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fr" sz="4300">
                <a:latin typeface="Proxima Nova"/>
                <a:ea typeface="Proxima Nova"/>
                <a:cs typeface="Proxima Nova"/>
                <a:sym typeface="Proxima Nova"/>
              </a:rPr>
              <a:t>Par défaut, la plupart des linux sont configurés comme hôte de réseau</a:t>
            </a:r>
            <a:endParaRPr sz="4300">
              <a:latin typeface="Proxima Nova"/>
              <a:ea typeface="Proxima Nova"/>
              <a:cs typeface="Proxima Nova"/>
              <a:sym typeface="Proxima Nova"/>
            </a:endParaRPr>
          </a:p>
          <a:p>
            <a:pPr indent="-501650" lvl="0" marL="914400" rtl="0" algn="l">
              <a:lnSpc>
                <a:spcPct val="115000"/>
              </a:lnSpc>
              <a:spcBef>
                <a:spcPts val="1200"/>
              </a:spcBef>
              <a:spcAft>
                <a:spcPts val="0"/>
              </a:spcAft>
              <a:buSzPts val="4300"/>
              <a:buFont typeface="Proxima Nova"/>
              <a:buChar char="-"/>
            </a:pPr>
            <a:r>
              <a:rPr lang="fr" sz="4300">
                <a:latin typeface="Proxima Nova"/>
                <a:ea typeface="Proxima Nova"/>
                <a:cs typeface="Proxima Nova"/>
                <a:sym typeface="Proxima Nova"/>
              </a:rPr>
              <a:t>c'est à dire : ils jettent les paquets qui ne leur sont pas destiné</a:t>
            </a:r>
            <a:endParaRPr sz="4300">
              <a:latin typeface="Proxima Nova"/>
              <a:ea typeface="Proxima Nova"/>
              <a:cs typeface="Proxima Nova"/>
              <a:sym typeface="Proxima Nova"/>
            </a:endParaRPr>
          </a:p>
          <a:p>
            <a:pPr indent="0" lvl="0" marL="0" rtl="0" algn="l">
              <a:lnSpc>
                <a:spcPct val="115000"/>
              </a:lnSpc>
              <a:spcBef>
                <a:spcPts val="1200"/>
              </a:spcBef>
              <a:spcAft>
                <a:spcPts val="0"/>
              </a:spcAft>
              <a:buNone/>
            </a:pPr>
            <a:r>
              <a:rPr lang="fr" sz="4300">
                <a:latin typeface="Proxima Nova"/>
                <a:ea typeface="Proxima Nova"/>
                <a:cs typeface="Proxima Nova"/>
                <a:sym typeface="Proxima Nova"/>
              </a:rPr>
              <a:t>Mais le noyau linux sait faire du routage</a:t>
            </a:r>
            <a:endParaRPr sz="4300">
              <a:latin typeface="Proxima Nova"/>
              <a:ea typeface="Proxima Nova"/>
              <a:cs typeface="Proxima Nova"/>
              <a:sym typeface="Proxima Nova"/>
            </a:endParaRPr>
          </a:p>
          <a:p>
            <a:pPr indent="0" lvl="0" marL="0" rtl="0" algn="l">
              <a:lnSpc>
                <a:spcPct val="115000"/>
              </a:lnSpc>
              <a:spcBef>
                <a:spcPts val="1200"/>
              </a:spcBef>
              <a:spcAft>
                <a:spcPts val="0"/>
              </a:spcAft>
              <a:buNone/>
            </a:pPr>
            <a:r>
              <a:rPr lang="fr" sz="4300">
                <a:latin typeface="Proxima Nova"/>
                <a:ea typeface="Proxima Nova"/>
                <a:cs typeface="Proxima Nova"/>
                <a:sym typeface="Proxima Nova"/>
              </a:rPr>
              <a:t>Pour activer le routage sur linux, on modifie un paramètre du système :</a:t>
            </a:r>
            <a:endParaRPr sz="4300">
              <a:latin typeface="Proxima Nova"/>
              <a:ea typeface="Proxima Nova"/>
              <a:cs typeface="Proxima Nova"/>
              <a:sym typeface="Proxima Nova"/>
            </a:endParaRPr>
          </a:p>
          <a:p>
            <a:pPr indent="-501650" lvl="0" marL="914400" rtl="0" algn="l">
              <a:lnSpc>
                <a:spcPct val="115000"/>
              </a:lnSpc>
              <a:spcBef>
                <a:spcPts val="1200"/>
              </a:spcBef>
              <a:spcAft>
                <a:spcPts val="0"/>
              </a:spcAft>
              <a:buSzPts val="4300"/>
              <a:buFont typeface="Proxima Nova"/>
              <a:buChar char="-"/>
            </a:pPr>
            <a:r>
              <a:rPr b="1" lang="fr" sz="4300">
                <a:latin typeface="Proxima Nova"/>
                <a:ea typeface="Proxima Nova"/>
                <a:cs typeface="Proxima Nova"/>
                <a:sym typeface="Proxima Nova"/>
              </a:rPr>
              <a:t>net.ipv4.ip_forward</a:t>
            </a:r>
            <a:r>
              <a:rPr lang="fr" sz="4300">
                <a:latin typeface="Proxima Nova"/>
                <a:ea typeface="Proxima Nova"/>
                <a:cs typeface="Proxima Nova"/>
                <a:sym typeface="Proxima Nova"/>
              </a:rPr>
              <a:t> (0 = hôte, 1 = routeur)</a:t>
            </a:r>
            <a:endParaRPr sz="4300">
              <a:latin typeface="Proxima Nova"/>
              <a:ea typeface="Proxima Nova"/>
              <a:cs typeface="Proxima Nova"/>
              <a:sym typeface="Proxima Nova"/>
            </a:endParaRPr>
          </a:p>
          <a:p>
            <a:pPr indent="-501650" lvl="0" marL="914400" rtl="0" algn="l">
              <a:lnSpc>
                <a:spcPct val="115000"/>
              </a:lnSpc>
              <a:spcBef>
                <a:spcPts val="0"/>
              </a:spcBef>
              <a:spcAft>
                <a:spcPts val="0"/>
              </a:spcAft>
              <a:buSzPts val="4300"/>
              <a:buFont typeface="Proxima Nova"/>
              <a:buChar char="-"/>
            </a:pPr>
            <a:r>
              <a:rPr b="1" lang="fr" sz="4300">
                <a:latin typeface="Proxima Nova"/>
                <a:ea typeface="Proxima Nova"/>
                <a:cs typeface="Proxima Nova"/>
                <a:sym typeface="Proxima Nova"/>
              </a:rPr>
              <a:t>net.ipv6.conf.all.forwarding</a:t>
            </a:r>
            <a:r>
              <a:rPr lang="fr" sz="4300">
                <a:latin typeface="Proxima Nova"/>
                <a:ea typeface="Proxima Nova"/>
                <a:cs typeface="Proxima Nova"/>
                <a:sym typeface="Proxima Nova"/>
              </a:rPr>
              <a:t> (0 = hôte, 1 = routeur)</a:t>
            </a:r>
            <a:endParaRPr sz="4300">
              <a:latin typeface="Proxima Nova"/>
              <a:ea typeface="Proxima Nova"/>
              <a:cs typeface="Proxima Nova"/>
              <a:sym typeface="Proxima Nova"/>
            </a:endParaRPr>
          </a:p>
          <a:p>
            <a:pPr indent="0" lvl="0" marL="0" rtl="0" algn="l">
              <a:lnSpc>
                <a:spcPct val="115000"/>
              </a:lnSpc>
              <a:spcBef>
                <a:spcPts val="1200"/>
              </a:spcBef>
              <a:spcAft>
                <a:spcPts val="1200"/>
              </a:spcAft>
              <a:buNone/>
            </a:pPr>
            <a:r>
              <a:t/>
            </a:r>
            <a:endParaRPr sz="4300">
              <a:latin typeface="Proxima Nova"/>
              <a:ea typeface="Proxima Nova"/>
              <a:cs typeface="Proxima Nova"/>
              <a:sym typeface="Proxima Nov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pic>
        <p:nvPicPr>
          <p:cNvPr descr="icone_wild_code_school.png" id="601" name="Google Shape;601;p41"/>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602" name="Google Shape;602;p41"/>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603" name="Google Shape;603;p41"/>
          <p:cNvSpPr txBox="1"/>
          <p:nvPr/>
        </p:nvSpPr>
        <p:spPr>
          <a:xfrm>
            <a:off x="946900" y="2610425"/>
            <a:ext cx="95067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La commande sysctl (linux)</a:t>
            </a:r>
            <a:endParaRPr sz="5000">
              <a:latin typeface="Montserrat ExtraBold"/>
              <a:ea typeface="Montserrat ExtraBold"/>
              <a:cs typeface="Montserrat ExtraBold"/>
              <a:sym typeface="Montserrat ExtraBold"/>
            </a:endParaRPr>
          </a:p>
        </p:txBody>
      </p:sp>
      <p:sp>
        <p:nvSpPr>
          <p:cNvPr id="604" name="Google Shape;604;p41"/>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605" name="Google Shape;605;p41"/>
          <p:cNvSpPr txBox="1"/>
          <p:nvPr/>
        </p:nvSpPr>
        <p:spPr>
          <a:xfrm>
            <a:off x="949225" y="4078800"/>
            <a:ext cx="59613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Paramétrage routeur d'un linux</a:t>
            </a:r>
            <a:endParaRPr sz="2800">
              <a:latin typeface="Montserrat Medium"/>
              <a:ea typeface="Montserrat Medium"/>
              <a:cs typeface="Montserrat Medium"/>
              <a:sym typeface="Montserrat Medium"/>
            </a:endParaRPr>
          </a:p>
        </p:txBody>
      </p:sp>
      <p:cxnSp>
        <p:nvCxnSpPr>
          <p:cNvPr id="606" name="Google Shape;606;p41"/>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607" name="Google Shape;607;p41"/>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608" name="Google Shape;608;p41"/>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609" name="Google Shape;609;p41"/>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610" name="Google Shape;610;p41"/>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611" name="Google Shape;611;p41"/>
          <p:cNvSpPr/>
          <p:nvPr/>
        </p:nvSpPr>
        <p:spPr>
          <a:xfrm>
            <a:off x="423595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612" name="Google Shape;612;p41"/>
          <p:cNvSpPr txBox="1"/>
          <p:nvPr/>
        </p:nvSpPr>
        <p:spPr>
          <a:xfrm>
            <a:off x="2652900" y="5153700"/>
            <a:ext cx="19078200" cy="731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fr" sz="4300">
                <a:latin typeface="Proxima Nova"/>
                <a:ea typeface="Proxima Nova"/>
                <a:cs typeface="Proxima Nova"/>
                <a:sym typeface="Proxima Nova"/>
              </a:rPr>
              <a:t>La commande sysctl :</a:t>
            </a:r>
            <a:endParaRPr sz="4300">
              <a:latin typeface="Proxima Nova"/>
              <a:ea typeface="Proxima Nova"/>
              <a:cs typeface="Proxima Nova"/>
              <a:sym typeface="Proxima Nova"/>
            </a:endParaRPr>
          </a:p>
          <a:p>
            <a:pPr indent="-501650" lvl="0" marL="914400" rtl="0" algn="l">
              <a:lnSpc>
                <a:spcPct val="115000"/>
              </a:lnSpc>
              <a:spcBef>
                <a:spcPts val="1200"/>
              </a:spcBef>
              <a:spcAft>
                <a:spcPts val="0"/>
              </a:spcAft>
              <a:buSzPts val="4300"/>
              <a:buFont typeface="Proxima Nova"/>
              <a:buChar char="-"/>
            </a:pPr>
            <a:r>
              <a:rPr b="1" lang="fr" sz="4300">
                <a:latin typeface="Proxima Nova"/>
                <a:ea typeface="Proxima Nova"/>
                <a:cs typeface="Proxima Nova"/>
                <a:sym typeface="Proxima Nova"/>
              </a:rPr>
              <a:t>sysctl net.ipv4.ip_forward</a:t>
            </a:r>
            <a:r>
              <a:rPr lang="fr" sz="4300">
                <a:latin typeface="Proxima Nova"/>
                <a:ea typeface="Proxima Nova"/>
                <a:cs typeface="Proxima Nova"/>
                <a:sym typeface="Proxima Nova"/>
              </a:rPr>
              <a:t> : consultation de l'état du routage IPv4</a:t>
            </a:r>
            <a:endParaRPr sz="4300">
              <a:latin typeface="Proxima Nova"/>
              <a:ea typeface="Proxima Nova"/>
              <a:cs typeface="Proxima Nova"/>
              <a:sym typeface="Proxima Nova"/>
            </a:endParaRPr>
          </a:p>
          <a:p>
            <a:pPr indent="-501650" lvl="0" marL="914400" rtl="0" algn="l">
              <a:lnSpc>
                <a:spcPct val="115000"/>
              </a:lnSpc>
              <a:spcBef>
                <a:spcPts val="0"/>
              </a:spcBef>
              <a:spcAft>
                <a:spcPts val="0"/>
              </a:spcAft>
              <a:buSzPts val="4300"/>
              <a:buFont typeface="Proxima Nova"/>
              <a:buChar char="-"/>
            </a:pPr>
            <a:r>
              <a:rPr b="1" lang="fr" sz="4300">
                <a:latin typeface="Proxima Nova"/>
                <a:ea typeface="Proxima Nova"/>
                <a:cs typeface="Proxima Nova"/>
                <a:sym typeface="Proxima Nova"/>
              </a:rPr>
              <a:t>sysctl -w net.ipv4.ip_forward=1</a:t>
            </a:r>
            <a:r>
              <a:rPr lang="fr" sz="4300">
                <a:latin typeface="Proxima Nova"/>
                <a:ea typeface="Proxima Nova"/>
                <a:cs typeface="Proxima Nova"/>
                <a:sym typeface="Proxima Nova"/>
              </a:rPr>
              <a:t> : activer routage v4 (temporaire)</a:t>
            </a:r>
            <a:endParaRPr sz="4300">
              <a:latin typeface="Proxima Nova"/>
              <a:ea typeface="Proxima Nova"/>
              <a:cs typeface="Proxima Nova"/>
              <a:sym typeface="Proxima Nova"/>
            </a:endParaRPr>
          </a:p>
          <a:p>
            <a:pPr indent="-501650" lvl="0" marL="914400" rtl="0" algn="l">
              <a:lnSpc>
                <a:spcPct val="115000"/>
              </a:lnSpc>
              <a:spcBef>
                <a:spcPts val="0"/>
              </a:spcBef>
              <a:spcAft>
                <a:spcPts val="0"/>
              </a:spcAft>
              <a:buSzPts val="4300"/>
              <a:buFont typeface="Proxima Nova"/>
              <a:buChar char="-"/>
            </a:pPr>
            <a:r>
              <a:rPr b="1" lang="fr" sz="4300">
                <a:latin typeface="Proxima Nova"/>
                <a:ea typeface="Proxima Nova"/>
                <a:cs typeface="Proxima Nova"/>
                <a:sym typeface="Proxima Nova"/>
              </a:rPr>
              <a:t>sysctl net.ipv6.conf.all.forwarding</a:t>
            </a:r>
            <a:r>
              <a:rPr lang="fr" sz="4300">
                <a:latin typeface="Proxima Nova"/>
                <a:ea typeface="Proxima Nova"/>
                <a:cs typeface="Proxima Nova"/>
                <a:sym typeface="Proxima Nova"/>
              </a:rPr>
              <a:t> : consultation de l'état IPv6</a:t>
            </a:r>
            <a:endParaRPr sz="4300">
              <a:latin typeface="Proxima Nova"/>
              <a:ea typeface="Proxima Nova"/>
              <a:cs typeface="Proxima Nova"/>
              <a:sym typeface="Proxima Nova"/>
            </a:endParaRPr>
          </a:p>
          <a:p>
            <a:pPr indent="-501650" lvl="0" marL="914400" rtl="0" algn="l">
              <a:lnSpc>
                <a:spcPct val="115000"/>
              </a:lnSpc>
              <a:spcBef>
                <a:spcPts val="0"/>
              </a:spcBef>
              <a:spcAft>
                <a:spcPts val="0"/>
              </a:spcAft>
              <a:buSzPts val="4300"/>
              <a:buFont typeface="Proxima Nova"/>
              <a:buChar char="-"/>
            </a:pPr>
            <a:r>
              <a:rPr b="1" lang="fr" sz="4300">
                <a:latin typeface="Proxima Nova"/>
                <a:ea typeface="Proxima Nova"/>
                <a:cs typeface="Proxima Nova"/>
                <a:sym typeface="Proxima Nova"/>
              </a:rPr>
              <a:t>sysctl -w net.ipv6.conf.all.forwarding=1</a:t>
            </a:r>
            <a:r>
              <a:rPr lang="fr" sz="4300">
                <a:latin typeface="Proxima Nova"/>
                <a:ea typeface="Proxima Nova"/>
                <a:cs typeface="Proxima Nova"/>
                <a:sym typeface="Proxima Nova"/>
              </a:rPr>
              <a:t> : activer routage IPv6 (temporaire)</a:t>
            </a:r>
            <a:endParaRPr sz="4300">
              <a:latin typeface="Proxima Nova"/>
              <a:ea typeface="Proxima Nova"/>
              <a:cs typeface="Proxima Nova"/>
              <a:sym typeface="Proxima Nova"/>
            </a:endParaRPr>
          </a:p>
          <a:p>
            <a:pPr indent="0" lvl="0" marL="0" rtl="0" algn="l">
              <a:lnSpc>
                <a:spcPct val="115000"/>
              </a:lnSpc>
              <a:spcBef>
                <a:spcPts val="1200"/>
              </a:spcBef>
              <a:spcAft>
                <a:spcPts val="0"/>
              </a:spcAft>
              <a:buNone/>
            </a:pPr>
            <a:r>
              <a:rPr lang="fr" sz="4300">
                <a:latin typeface="Proxima Nova"/>
                <a:ea typeface="Proxima Nova"/>
                <a:cs typeface="Proxima Nova"/>
                <a:sym typeface="Proxima Nova"/>
              </a:rPr>
              <a:t>Pour une configuration persistante =&gt; </a:t>
            </a:r>
            <a:r>
              <a:rPr b="1" lang="fr" sz="4300">
                <a:latin typeface="Proxima Nova"/>
                <a:ea typeface="Proxima Nova"/>
                <a:cs typeface="Proxima Nova"/>
                <a:sym typeface="Proxima Nova"/>
              </a:rPr>
              <a:t>/etc/sysctl.conf</a:t>
            </a:r>
            <a:r>
              <a:rPr lang="fr" sz="4300">
                <a:latin typeface="Proxima Nova"/>
                <a:ea typeface="Proxima Nova"/>
                <a:cs typeface="Proxima Nova"/>
                <a:sym typeface="Proxima Nova"/>
              </a:rPr>
              <a:t> (fichier de configuration)</a:t>
            </a:r>
            <a:endParaRPr sz="4300">
              <a:latin typeface="Proxima Nova"/>
              <a:ea typeface="Proxima Nova"/>
              <a:cs typeface="Proxima Nova"/>
              <a:sym typeface="Proxima Nova"/>
            </a:endParaRPr>
          </a:p>
          <a:p>
            <a:pPr indent="-501650" lvl="0" marL="914400" rtl="0" algn="l">
              <a:lnSpc>
                <a:spcPct val="115000"/>
              </a:lnSpc>
              <a:spcBef>
                <a:spcPts val="1200"/>
              </a:spcBef>
              <a:spcAft>
                <a:spcPts val="0"/>
              </a:spcAft>
              <a:buSzPts val="4300"/>
              <a:buFont typeface="Proxima Nova"/>
              <a:buChar char="-"/>
            </a:pPr>
            <a:r>
              <a:rPr b="1" lang="fr" sz="4300">
                <a:latin typeface="Proxima Nova"/>
                <a:ea typeface="Proxima Nova"/>
                <a:cs typeface="Proxima Nova"/>
                <a:sym typeface="Proxima Nova"/>
              </a:rPr>
              <a:t>sysctl -p /etc/sysctl.conf </a:t>
            </a:r>
            <a:r>
              <a:rPr lang="fr" sz="4300">
                <a:latin typeface="Proxima Nova"/>
                <a:ea typeface="Proxima Nova"/>
                <a:cs typeface="Proxima Nova"/>
                <a:sym typeface="Proxima Nova"/>
              </a:rPr>
              <a:t>: recharger la configuration depuis le fichier</a:t>
            </a:r>
            <a:endParaRPr sz="4300">
              <a:latin typeface="Proxima Nova"/>
              <a:ea typeface="Proxima Nova"/>
              <a:cs typeface="Proxima Nova"/>
              <a:sym typeface="Proxima Nova"/>
            </a:endParaRPr>
          </a:p>
          <a:p>
            <a:pPr indent="0" lvl="0" marL="0" rtl="0" algn="l">
              <a:lnSpc>
                <a:spcPct val="115000"/>
              </a:lnSpc>
              <a:spcBef>
                <a:spcPts val="1200"/>
              </a:spcBef>
              <a:spcAft>
                <a:spcPts val="1200"/>
              </a:spcAft>
              <a:buNone/>
            </a:pPr>
            <a:r>
              <a:t/>
            </a:r>
            <a:endParaRPr sz="4300">
              <a:latin typeface="Proxima Nova"/>
              <a:ea typeface="Proxima Nova"/>
              <a:cs typeface="Proxima Nova"/>
              <a:sym typeface="Proxima Nov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pic>
        <p:nvPicPr>
          <p:cNvPr descr="icone_wild_code_school.png" id="617" name="Google Shape;617;p42"/>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618" name="Google Shape;618;p42"/>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619" name="Google Shape;619;p42"/>
          <p:cNvSpPr txBox="1"/>
          <p:nvPr/>
        </p:nvSpPr>
        <p:spPr>
          <a:xfrm>
            <a:off x="946900" y="2610425"/>
            <a:ext cx="107733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La commande route (Windows)</a:t>
            </a:r>
            <a:endParaRPr sz="5000">
              <a:latin typeface="Montserrat ExtraBold"/>
              <a:ea typeface="Montserrat ExtraBold"/>
              <a:cs typeface="Montserrat ExtraBold"/>
              <a:sym typeface="Montserrat ExtraBold"/>
            </a:endParaRPr>
          </a:p>
        </p:txBody>
      </p:sp>
      <p:sp>
        <p:nvSpPr>
          <p:cNvPr id="620" name="Google Shape;620;p42"/>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621" name="Google Shape;621;p42"/>
          <p:cNvSpPr txBox="1"/>
          <p:nvPr/>
        </p:nvSpPr>
        <p:spPr>
          <a:xfrm>
            <a:off x="949225" y="4078800"/>
            <a:ext cx="54702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Manipuler la table de routage</a:t>
            </a:r>
            <a:endParaRPr sz="2800">
              <a:latin typeface="Montserrat Medium"/>
              <a:ea typeface="Montserrat Medium"/>
              <a:cs typeface="Montserrat Medium"/>
              <a:sym typeface="Montserrat Medium"/>
            </a:endParaRPr>
          </a:p>
        </p:txBody>
      </p:sp>
      <p:cxnSp>
        <p:nvCxnSpPr>
          <p:cNvPr id="622" name="Google Shape;622;p42"/>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623" name="Google Shape;623;p42"/>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624" name="Google Shape;624;p42"/>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625" name="Google Shape;625;p42"/>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626" name="Google Shape;626;p42"/>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627" name="Google Shape;627;p42"/>
          <p:cNvSpPr/>
          <p:nvPr/>
        </p:nvSpPr>
        <p:spPr>
          <a:xfrm>
            <a:off x="423595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628" name="Google Shape;628;p42"/>
          <p:cNvSpPr txBox="1"/>
          <p:nvPr/>
        </p:nvSpPr>
        <p:spPr>
          <a:xfrm>
            <a:off x="4861950" y="5153700"/>
            <a:ext cx="14660100" cy="731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fr" sz="4300">
                <a:latin typeface="Proxima Nova"/>
                <a:ea typeface="Proxima Nova"/>
                <a:cs typeface="Proxima Nova"/>
                <a:sym typeface="Proxima Nova"/>
              </a:rPr>
              <a:t>Quelques exemples :</a:t>
            </a:r>
            <a:endParaRPr sz="4300">
              <a:latin typeface="Proxima Nova"/>
              <a:ea typeface="Proxima Nova"/>
              <a:cs typeface="Proxima Nova"/>
              <a:sym typeface="Proxima Nova"/>
            </a:endParaRPr>
          </a:p>
          <a:p>
            <a:pPr indent="-501650" lvl="0" marL="914400" rtl="0" algn="l">
              <a:lnSpc>
                <a:spcPct val="115000"/>
              </a:lnSpc>
              <a:spcBef>
                <a:spcPts val="1200"/>
              </a:spcBef>
              <a:spcAft>
                <a:spcPts val="0"/>
              </a:spcAft>
              <a:buSzPts val="4300"/>
              <a:buFont typeface="Proxima Nova"/>
              <a:buChar char="-"/>
            </a:pPr>
            <a:r>
              <a:rPr b="1" lang="fr" sz="4300">
                <a:latin typeface="Proxima Nova"/>
                <a:ea typeface="Proxima Nova"/>
                <a:cs typeface="Proxima Nova"/>
                <a:sym typeface="Proxima Nova"/>
              </a:rPr>
              <a:t>route print</a:t>
            </a:r>
            <a:r>
              <a:rPr lang="fr" sz="4300">
                <a:latin typeface="Proxima Nova"/>
                <a:ea typeface="Proxima Nova"/>
                <a:cs typeface="Proxima Nova"/>
                <a:sym typeface="Proxima Nova"/>
              </a:rPr>
              <a:t> : affiche des tables de routage ipv4 et ipv6</a:t>
            </a:r>
            <a:endParaRPr sz="4300">
              <a:latin typeface="Proxima Nova"/>
              <a:ea typeface="Proxima Nova"/>
              <a:cs typeface="Proxima Nova"/>
              <a:sym typeface="Proxima Nova"/>
            </a:endParaRPr>
          </a:p>
          <a:p>
            <a:pPr indent="-501650" lvl="0" marL="914400" rtl="0" algn="l">
              <a:lnSpc>
                <a:spcPct val="115000"/>
              </a:lnSpc>
              <a:spcBef>
                <a:spcPts val="0"/>
              </a:spcBef>
              <a:spcAft>
                <a:spcPts val="0"/>
              </a:spcAft>
              <a:buSzPts val="4300"/>
              <a:buFont typeface="Proxima Nova"/>
              <a:buChar char="-"/>
            </a:pPr>
            <a:r>
              <a:rPr b="1" lang="fr" sz="4300">
                <a:latin typeface="Proxima Nova"/>
                <a:ea typeface="Proxima Nova"/>
                <a:cs typeface="Proxima Nova"/>
                <a:sym typeface="Proxima Nova"/>
              </a:rPr>
              <a:t>route add 192.168.128.0/17 10.0.0.2</a:t>
            </a:r>
            <a:r>
              <a:rPr lang="fr" sz="4300">
                <a:latin typeface="Proxima Nova"/>
                <a:ea typeface="Proxima Nova"/>
                <a:cs typeface="Proxima Nova"/>
                <a:sym typeface="Proxima Nova"/>
              </a:rPr>
              <a:t> : ajout d'une route</a:t>
            </a:r>
            <a:endParaRPr sz="4300">
              <a:latin typeface="Proxima Nova"/>
              <a:ea typeface="Proxima Nova"/>
              <a:cs typeface="Proxima Nova"/>
              <a:sym typeface="Proxima Nova"/>
            </a:endParaRPr>
          </a:p>
          <a:p>
            <a:pPr indent="-501650" lvl="0" marL="914400" rtl="0" algn="l">
              <a:lnSpc>
                <a:spcPct val="115000"/>
              </a:lnSpc>
              <a:spcBef>
                <a:spcPts val="0"/>
              </a:spcBef>
              <a:spcAft>
                <a:spcPts val="0"/>
              </a:spcAft>
              <a:buSzPts val="4300"/>
              <a:buFont typeface="Proxima Nova"/>
              <a:buChar char="-"/>
            </a:pPr>
            <a:r>
              <a:rPr b="1" lang="fr" sz="4300">
                <a:latin typeface="Proxima Nova"/>
                <a:ea typeface="Proxima Nova"/>
                <a:cs typeface="Proxima Nova"/>
                <a:sym typeface="Proxima Nova"/>
              </a:rPr>
              <a:t>route delete 192.168.128.0/17 </a:t>
            </a:r>
            <a:r>
              <a:rPr lang="fr" sz="4300">
                <a:latin typeface="Proxima Nova"/>
                <a:ea typeface="Proxima Nova"/>
                <a:cs typeface="Proxima Nova"/>
                <a:sym typeface="Proxima Nova"/>
              </a:rPr>
              <a:t>: retrait d'une route</a:t>
            </a:r>
            <a:endParaRPr sz="4300">
              <a:latin typeface="Proxima Nova"/>
              <a:ea typeface="Proxima Nova"/>
              <a:cs typeface="Proxima Nova"/>
              <a:sym typeface="Proxima Nova"/>
            </a:endParaRPr>
          </a:p>
          <a:p>
            <a:pPr indent="0" lvl="0" marL="0" rtl="0" algn="l">
              <a:lnSpc>
                <a:spcPct val="115000"/>
              </a:lnSpc>
              <a:spcBef>
                <a:spcPts val="1200"/>
              </a:spcBef>
              <a:spcAft>
                <a:spcPts val="0"/>
              </a:spcAft>
              <a:buNone/>
            </a:pPr>
            <a:r>
              <a:rPr lang="fr" sz="4300">
                <a:latin typeface="Proxima Nova"/>
                <a:ea typeface="Proxima Nova"/>
                <a:cs typeface="Proxima Nova"/>
                <a:sym typeface="Proxima Nova"/>
              </a:rPr>
              <a:t>Ou via CmdLet PowerShell :</a:t>
            </a:r>
            <a:endParaRPr sz="4300">
              <a:latin typeface="Proxima Nova"/>
              <a:ea typeface="Proxima Nova"/>
              <a:cs typeface="Proxima Nova"/>
              <a:sym typeface="Proxima Nova"/>
            </a:endParaRPr>
          </a:p>
          <a:p>
            <a:pPr indent="-501650" lvl="0" marL="914400" rtl="0" algn="l">
              <a:lnSpc>
                <a:spcPct val="115000"/>
              </a:lnSpc>
              <a:spcBef>
                <a:spcPts val="1200"/>
              </a:spcBef>
              <a:spcAft>
                <a:spcPts val="0"/>
              </a:spcAft>
              <a:buSzPts val="4300"/>
              <a:buFont typeface="Proxima Nova"/>
              <a:buChar char="-"/>
            </a:pPr>
            <a:r>
              <a:rPr b="1" lang="fr" sz="4300">
                <a:latin typeface="Proxima Nova"/>
                <a:ea typeface="Proxima Nova"/>
                <a:cs typeface="Proxima Nova"/>
                <a:sym typeface="Proxima Nova"/>
              </a:rPr>
              <a:t>Get-NetRoute </a:t>
            </a:r>
            <a:r>
              <a:rPr lang="fr" sz="4300">
                <a:latin typeface="Proxima Nova"/>
                <a:ea typeface="Proxima Nova"/>
                <a:cs typeface="Proxima Nova"/>
                <a:sym typeface="Proxima Nova"/>
              </a:rPr>
              <a:t>: affiche la table de routage</a:t>
            </a:r>
            <a:endParaRPr sz="4300">
              <a:latin typeface="Proxima Nova"/>
              <a:ea typeface="Proxima Nova"/>
              <a:cs typeface="Proxima Nova"/>
              <a:sym typeface="Proxima Nova"/>
            </a:endParaRPr>
          </a:p>
          <a:p>
            <a:pPr indent="-501650" lvl="0" marL="914400" rtl="0" algn="l">
              <a:lnSpc>
                <a:spcPct val="115000"/>
              </a:lnSpc>
              <a:spcBef>
                <a:spcPts val="0"/>
              </a:spcBef>
              <a:spcAft>
                <a:spcPts val="0"/>
              </a:spcAft>
              <a:buSzPts val="4300"/>
              <a:buFont typeface="Proxima Nova"/>
              <a:buChar char="-"/>
            </a:pPr>
            <a:r>
              <a:rPr b="1" lang="fr" sz="4300">
                <a:latin typeface="Proxima Nova"/>
                <a:ea typeface="Proxima Nova"/>
                <a:cs typeface="Proxima Nova"/>
                <a:sym typeface="Proxima Nova"/>
              </a:rPr>
              <a:t>New-NetRoute</a:t>
            </a:r>
            <a:r>
              <a:rPr lang="fr" sz="4300">
                <a:latin typeface="Proxima Nova"/>
                <a:ea typeface="Proxima Nova"/>
                <a:cs typeface="Proxima Nova"/>
                <a:sym typeface="Proxima Nova"/>
              </a:rPr>
              <a:t> : ajout d'une route</a:t>
            </a:r>
            <a:endParaRPr sz="4300">
              <a:latin typeface="Proxima Nova"/>
              <a:ea typeface="Proxima Nova"/>
              <a:cs typeface="Proxima Nova"/>
              <a:sym typeface="Proxima Nova"/>
            </a:endParaRPr>
          </a:p>
          <a:p>
            <a:pPr indent="-501650" lvl="0" marL="914400" rtl="0" algn="l">
              <a:lnSpc>
                <a:spcPct val="115000"/>
              </a:lnSpc>
              <a:spcBef>
                <a:spcPts val="0"/>
              </a:spcBef>
              <a:spcAft>
                <a:spcPts val="0"/>
              </a:spcAft>
              <a:buSzPts val="4300"/>
              <a:buFont typeface="Proxima Nova"/>
              <a:buChar char="-"/>
            </a:pPr>
            <a:r>
              <a:rPr b="1" lang="fr" sz="4300">
                <a:latin typeface="Proxima Nova"/>
                <a:ea typeface="Proxima Nova"/>
                <a:cs typeface="Proxima Nova"/>
                <a:sym typeface="Proxima Nova"/>
              </a:rPr>
              <a:t>Remove-NetRoute</a:t>
            </a:r>
            <a:r>
              <a:rPr lang="fr" sz="4300">
                <a:latin typeface="Proxima Nova"/>
                <a:ea typeface="Proxima Nova"/>
                <a:cs typeface="Proxima Nova"/>
                <a:sym typeface="Proxima Nova"/>
              </a:rPr>
              <a:t> : retrait d'une route</a:t>
            </a:r>
            <a:endParaRPr sz="4300">
              <a:latin typeface="Proxima Nova"/>
              <a:ea typeface="Proxima Nova"/>
              <a:cs typeface="Proxima Nova"/>
              <a:sym typeface="Proxima Nova"/>
            </a:endParaRPr>
          </a:p>
          <a:p>
            <a:pPr indent="0" lvl="0" marL="0" rtl="0" algn="l">
              <a:lnSpc>
                <a:spcPct val="115000"/>
              </a:lnSpc>
              <a:spcBef>
                <a:spcPts val="1200"/>
              </a:spcBef>
              <a:spcAft>
                <a:spcPts val="1200"/>
              </a:spcAft>
              <a:buNone/>
            </a:pPr>
            <a:r>
              <a:t/>
            </a:r>
            <a:endParaRPr sz="4300">
              <a:latin typeface="Proxima Nova"/>
              <a:ea typeface="Proxima Nova"/>
              <a:cs typeface="Proxima Nova"/>
              <a:sym typeface="Proxima Nov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pic>
        <p:nvPicPr>
          <p:cNvPr descr="icone_wild_code_school.png" id="633" name="Google Shape;633;p43"/>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634" name="Google Shape;634;p43"/>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635" name="Google Shape;635;p43"/>
          <p:cNvSpPr txBox="1"/>
          <p:nvPr/>
        </p:nvSpPr>
        <p:spPr>
          <a:xfrm>
            <a:off x="946900" y="2610425"/>
            <a:ext cx="49113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En conclusion</a:t>
            </a:r>
            <a:endParaRPr sz="5000">
              <a:latin typeface="Montserrat ExtraBold"/>
              <a:ea typeface="Montserrat ExtraBold"/>
              <a:cs typeface="Montserrat ExtraBold"/>
              <a:sym typeface="Montserrat ExtraBold"/>
            </a:endParaRPr>
          </a:p>
        </p:txBody>
      </p:sp>
      <p:sp>
        <p:nvSpPr>
          <p:cNvPr id="636" name="Google Shape;636;p43"/>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637" name="Google Shape;637;p43"/>
          <p:cNvSpPr txBox="1"/>
          <p:nvPr/>
        </p:nvSpPr>
        <p:spPr>
          <a:xfrm>
            <a:off x="949225" y="4078800"/>
            <a:ext cx="42249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Vers le routage avancé</a:t>
            </a:r>
            <a:endParaRPr sz="2800">
              <a:latin typeface="Montserrat Medium"/>
              <a:ea typeface="Montserrat Medium"/>
              <a:cs typeface="Montserrat Medium"/>
              <a:sym typeface="Montserrat Medium"/>
            </a:endParaRPr>
          </a:p>
        </p:txBody>
      </p:sp>
      <p:cxnSp>
        <p:nvCxnSpPr>
          <p:cNvPr id="638" name="Google Shape;638;p43"/>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639" name="Google Shape;639;p43"/>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640" name="Google Shape;640;p43"/>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641" name="Google Shape;641;p43"/>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642" name="Google Shape;642;p43"/>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643" name="Google Shape;643;p43"/>
          <p:cNvSpPr/>
          <p:nvPr/>
        </p:nvSpPr>
        <p:spPr>
          <a:xfrm>
            <a:off x="423595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644" name="Google Shape;644;p43"/>
          <p:cNvSpPr txBox="1"/>
          <p:nvPr/>
        </p:nvSpPr>
        <p:spPr>
          <a:xfrm>
            <a:off x="3046050" y="5462750"/>
            <a:ext cx="18291900" cy="593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lang="fr" sz="4500">
                <a:latin typeface="Proxima Nova"/>
                <a:ea typeface="Proxima Nova"/>
                <a:cs typeface="Proxima Nova"/>
                <a:sym typeface="Proxima Nova"/>
              </a:rPr>
              <a:t>La construction de tables de routage statique (définie manuellement) par les administrateurs d'un réseau est envisageable pour des petits réseaux subissant rarement des changements.</a:t>
            </a:r>
            <a:endParaRPr sz="4500">
              <a:latin typeface="Proxima Nova"/>
              <a:ea typeface="Proxima Nova"/>
              <a:cs typeface="Proxima Nova"/>
              <a:sym typeface="Proxima Nova"/>
            </a:endParaRPr>
          </a:p>
          <a:p>
            <a:pPr indent="0" lvl="0" marL="0" rtl="0" algn="l">
              <a:lnSpc>
                <a:spcPct val="100000"/>
              </a:lnSpc>
              <a:spcBef>
                <a:spcPts val="1200"/>
              </a:spcBef>
              <a:spcAft>
                <a:spcPts val="0"/>
              </a:spcAft>
              <a:buNone/>
            </a:pPr>
            <a:r>
              <a:t/>
            </a:r>
            <a:endParaRPr sz="4500">
              <a:latin typeface="Proxima Nova"/>
              <a:ea typeface="Proxima Nova"/>
              <a:cs typeface="Proxima Nova"/>
              <a:sym typeface="Proxima Nova"/>
            </a:endParaRPr>
          </a:p>
          <a:p>
            <a:pPr indent="0" lvl="0" marL="0" rtl="0" algn="l">
              <a:lnSpc>
                <a:spcPct val="100000"/>
              </a:lnSpc>
              <a:spcBef>
                <a:spcPts val="1200"/>
              </a:spcBef>
              <a:spcAft>
                <a:spcPts val="0"/>
              </a:spcAft>
              <a:buNone/>
            </a:pPr>
            <a:r>
              <a:rPr lang="fr" sz="4500">
                <a:latin typeface="Proxima Nova"/>
                <a:ea typeface="Proxima Nova"/>
                <a:cs typeface="Proxima Nova"/>
                <a:sym typeface="Proxima Nova"/>
              </a:rPr>
              <a:t>Pour des réseaux moins stable et de plus grande envergure, il est nécessaire de passer à du routage dynamique et de déployer des protocoles dédiées comme OSPF et BGP.</a:t>
            </a:r>
            <a:endParaRPr sz="4500">
              <a:latin typeface="Proxima Nova"/>
              <a:ea typeface="Proxima Nova"/>
              <a:cs typeface="Proxima Nova"/>
              <a:sym typeface="Proxima Nova"/>
            </a:endParaRPr>
          </a:p>
          <a:p>
            <a:pPr indent="0" lvl="0" marL="0" rtl="0" algn="l">
              <a:lnSpc>
                <a:spcPct val="115000"/>
              </a:lnSpc>
              <a:spcBef>
                <a:spcPts val="1200"/>
              </a:spcBef>
              <a:spcAft>
                <a:spcPts val="1200"/>
              </a:spcAft>
              <a:buNone/>
            </a:pPr>
            <a:r>
              <a:t/>
            </a:r>
            <a:endParaRPr sz="4300">
              <a:latin typeface="Proxima Nova"/>
              <a:ea typeface="Proxima Nova"/>
              <a:cs typeface="Proxima Nova"/>
              <a:sym typeface="Proxima Nov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pic>
        <p:nvPicPr>
          <p:cNvPr descr="icone_wild_code_school.png" id="649" name="Google Shape;649;p44"/>
          <p:cNvPicPr preferRelativeResize="0"/>
          <p:nvPr/>
        </p:nvPicPr>
        <p:blipFill rotWithShape="1">
          <a:blip r:embed="rId3">
            <a:alphaModFix amt="5319"/>
          </a:blip>
          <a:srcRect b="0" l="0" r="0" t="0"/>
          <a:stretch/>
        </p:blipFill>
        <p:spPr>
          <a:xfrm>
            <a:off x="-910978" y="-3131423"/>
            <a:ext cx="27384332" cy="19978847"/>
          </a:xfrm>
          <a:prstGeom prst="rect">
            <a:avLst/>
          </a:prstGeom>
          <a:noFill/>
          <a:ln>
            <a:noFill/>
          </a:ln>
        </p:spPr>
      </p:pic>
      <p:pic>
        <p:nvPicPr>
          <p:cNvPr descr="icone_wild_code_school.png" id="650" name="Google Shape;650;p44"/>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sp>
        <p:nvSpPr>
          <p:cNvPr id="651" name="Google Shape;651;p44"/>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652" name="Google Shape;652;p44"/>
          <p:cNvSpPr txBox="1"/>
          <p:nvPr/>
        </p:nvSpPr>
        <p:spPr>
          <a:xfrm>
            <a:off x="3496200" y="6206700"/>
            <a:ext cx="17391600" cy="130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0000">
                <a:latin typeface="Montserrat SemiBold"/>
                <a:ea typeface="Montserrat SemiBold"/>
                <a:cs typeface="Montserrat SemiBold"/>
                <a:sym typeface="Montserrat SemiBold"/>
              </a:rPr>
              <a:t>Routage dynamique</a:t>
            </a:r>
            <a:endParaRPr sz="10000">
              <a:latin typeface="Montserrat"/>
              <a:ea typeface="Montserrat"/>
              <a:cs typeface="Montserrat"/>
              <a:sym typeface="Montserrat"/>
            </a:endParaRPr>
          </a:p>
        </p:txBody>
      </p:sp>
      <p:cxnSp>
        <p:nvCxnSpPr>
          <p:cNvPr id="653" name="Google Shape;653;p44"/>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654" name="Google Shape;654;p44"/>
          <p:cNvSpPr/>
          <p:nvPr/>
        </p:nvSpPr>
        <p:spPr>
          <a:xfrm>
            <a:off x="936495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655" name="Google Shape;655;p44"/>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656" name="Google Shape;656;p44"/>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657" name="Google Shape;657;p44"/>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658" name="Google Shape;658;p44"/>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pic>
        <p:nvPicPr>
          <p:cNvPr descr="icone_wild_code_school.png" id="663" name="Google Shape;663;p45"/>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664" name="Google Shape;664;p45"/>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665" name="Google Shape;665;p45"/>
          <p:cNvSpPr txBox="1"/>
          <p:nvPr/>
        </p:nvSpPr>
        <p:spPr>
          <a:xfrm>
            <a:off x="946900" y="2610425"/>
            <a:ext cx="50868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Une définition</a:t>
            </a:r>
            <a:endParaRPr sz="5000">
              <a:latin typeface="Montserrat ExtraBold"/>
              <a:ea typeface="Montserrat ExtraBold"/>
              <a:cs typeface="Montserrat ExtraBold"/>
              <a:sym typeface="Montserrat ExtraBold"/>
            </a:endParaRPr>
          </a:p>
        </p:txBody>
      </p:sp>
      <p:sp>
        <p:nvSpPr>
          <p:cNvPr id="666" name="Google Shape;666;p45"/>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667" name="Google Shape;667;p45"/>
          <p:cNvSpPr txBox="1"/>
          <p:nvPr/>
        </p:nvSpPr>
        <p:spPr>
          <a:xfrm>
            <a:off x="949225" y="4078800"/>
            <a:ext cx="43071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Vers le routage avancé</a:t>
            </a:r>
            <a:endParaRPr sz="2800">
              <a:latin typeface="Montserrat Medium"/>
              <a:ea typeface="Montserrat Medium"/>
              <a:cs typeface="Montserrat Medium"/>
              <a:sym typeface="Montserrat Medium"/>
            </a:endParaRPr>
          </a:p>
        </p:txBody>
      </p:sp>
      <p:cxnSp>
        <p:nvCxnSpPr>
          <p:cNvPr id="668" name="Google Shape;668;p45"/>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669" name="Google Shape;669;p45"/>
          <p:cNvSpPr/>
          <p:nvPr/>
        </p:nvSpPr>
        <p:spPr>
          <a:xfrm>
            <a:off x="936495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670" name="Google Shape;670;p45"/>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671" name="Google Shape;671;p45"/>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672" name="Google Shape;672;p45"/>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673" name="Google Shape;673;p45"/>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674" name="Google Shape;674;p45"/>
          <p:cNvSpPr txBox="1"/>
          <p:nvPr/>
        </p:nvSpPr>
        <p:spPr>
          <a:xfrm>
            <a:off x="3039750" y="5966363"/>
            <a:ext cx="18291900" cy="46308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rPr lang="fr" sz="4500">
                <a:latin typeface="Proxima Nova"/>
                <a:ea typeface="Proxima Nova"/>
                <a:cs typeface="Proxima Nova"/>
                <a:sym typeface="Proxima Nova"/>
              </a:rPr>
              <a:t>Le routage dynamique est essentiel, surtout dans de grandes architectures réseau comportant plus de 5 routeurs.</a:t>
            </a:r>
            <a:endParaRPr sz="4500">
              <a:latin typeface="Proxima Nova"/>
              <a:ea typeface="Proxima Nova"/>
              <a:cs typeface="Proxima Nova"/>
              <a:sym typeface="Proxima Nova"/>
            </a:endParaRPr>
          </a:p>
          <a:p>
            <a:pPr indent="0" lvl="0" marL="0" rtl="0" algn="l">
              <a:spcBef>
                <a:spcPts val="1200"/>
              </a:spcBef>
              <a:spcAft>
                <a:spcPts val="0"/>
              </a:spcAft>
              <a:buNone/>
            </a:pPr>
            <a:r>
              <a:t/>
            </a:r>
            <a:endParaRPr sz="4500">
              <a:latin typeface="Proxima Nova"/>
              <a:ea typeface="Proxima Nova"/>
              <a:cs typeface="Proxima Nova"/>
              <a:sym typeface="Proxima Nova"/>
            </a:endParaRPr>
          </a:p>
          <a:p>
            <a:pPr indent="0" lvl="0" marL="0" rtl="0" algn="l">
              <a:spcBef>
                <a:spcPts val="1200"/>
              </a:spcBef>
              <a:spcAft>
                <a:spcPts val="0"/>
              </a:spcAft>
              <a:buNone/>
            </a:pPr>
            <a:r>
              <a:rPr lang="fr" sz="4500">
                <a:latin typeface="Proxima Nova"/>
                <a:ea typeface="Proxima Nova"/>
                <a:cs typeface="Proxima Nova"/>
                <a:sym typeface="Proxima Nova"/>
              </a:rPr>
              <a:t>Dynamique = commutation automatiquement vers des liaisons de secours (pannes) et MAJ automatiques des tables de routage entre les routeurs.</a:t>
            </a:r>
            <a:endParaRPr sz="4500">
              <a:latin typeface="Proxima Nova"/>
              <a:ea typeface="Proxima Nova"/>
              <a:cs typeface="Proxima Nova"/>
              <a:sym typeface="Proxima Nova"/>
            </a:endParaRPr>
          </a:p>
          <a:p>
            <a:pPr indent="0" lvl="0" marL="0" rtl="0" algn="l">
              <a:lnSpc>
                <a:spcPct val="115000"/>
              </a:lnSpc>
              <a:spcBef>
                <a:spcPts val="1200"/>
              </a:spcBef>
              <a:spcAft>
                <a:spcPts val="1200"/>
              </a:spcAft>
              <a:buNone/>
            </a:pPr>
            <a:r>
              <a:t/>
            </a:r>
            <a:endParaRPr sz="4300">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descr="icone_wild_code_school.png" id="100" name="Google Shape;100;p19"/>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101" name="Google Shape;101;p19"/>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102" name="Google Shape;102;p19"/>
          <p:cNvSpPr txBox="1"/>
          <p:nvPr/>
        </p:nvSpPr>
        <p:spPr>
          <a:xfrm>
            <a:off x="946900" y="2610425"/>
            <a:ext cx="102231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lang="fr" sz="5000">
                <a:latin typeface="Montserrat ExtraBold"/>
                <a:ea typeface="Montserrat ExtraBold"/>
                <a:cs typeface="Montserrat ExtraBold"/>
                <a:sym typeface="Montserrat ExtraBold"/>
              </a:rPr>
              <a:t>Sommaire</a:t>
            </a:r>
            <a:endParaRPr>
              <a:latin typeface="Montserrat ExtraBold"/>
              <a:ea typeface="Montserrat ExtraBold"/>
              <a:cs typeface="Montserrat ExtraBold"/>
              <a:sym typeface="Montserrat ExtraBold"/>
            </a:endParaRPr>
          </a:p>
        </p:txBody>
      </p:sp>
      <p:sp>
        <p:nvSpPr>
          <p:cNvPr id="103" name="Google Shape;103;p19"/>
          <p:cNvSpPr txBox="1"/>
          <p:nvPr/>
        </p:nvSpPr>
        <p:spPr>
          <a:xfrm>
            <a:off x="949225" y="4632400"/>
            <a:ext cx="3506400" cy="9645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fr" sz="2800">
                <a:latin typeface="Montserrat Medium"/>
                <a:ea typeface="Montserrat Medium"/>
                <a:cs typeface="Montserrat Medium"/>
                <a:sym typeface="Montserrat Medium"/>
              </a:rPr>
              <a:t>59 diapo pleines d'adresses</a:t>
            </a:r>
            <a:endParaRPr sz="2800">
              <a:latin typeface="Montserrat Medium"/>
              <a:ea typeface="Montserrat Medium"/>
              <a:cs typeface="Montserrat Medium"/>
              <a:sym typeface="Montserrat Medium"/>
            </a:endParaRPr>
          </a:p>
        </p:txBody>
      </p:sp>
      <p:grpSp>
        <p:nvGrpSpPr>
          <p:cNvPr id="104" name="Google Shape;104;p19"/>
          <p:cNvGrpSpPr/>
          <p:nvPr/>
        </p:nvGrpSpPr>
        <p:grpSpPr>
          <a:xfrm>
            <a:off x="5626569" y="3385026"/>
            <a:ext cx="15131256" cy="1149300"/>
            <a:chOff x="4269994" y="6149551"/>
            <a:chExt cx="15131256" cy="1149300"/>
          </a:xfrm>
        </p:grpSpPr>
        <p:sp>
          <p:nvSpPr>
            <p:cNvPr id="105" name="Google Shape;105;p19"/>
            <p:cNvSpPr txBox="1"/>
            <p:nvPr/>
          </p:nvSpPr>
          <p:spPr>
            <a:xfrm>
              <a:off x="4269994" y="6149551"/>
              <a:ext cx="1195800" cy="11493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F7146B"/>
                </a:buClr>
                <a:buSzPts val="6800"/>
                <a:buFont typeface="Arial"/>
                <a:buNone/>
              </a:pPr>
              <a:r>
                <a:rPr i="0" lang="fr" sz="6800" u="none" cap="none" strike="noStrike">
                  <a:solidFill>
                    <a:srgbClr val="F7146B"/>
                  </a:solidFill>
                  <a:latin typeface="Montserrat ExtraBold"/>
                  <a:ea typeface="Montserrat ExtraBold"/>
                  <a:cs typeface="Montserrat ExtraBold"/>
                  <a:sym typeface="Montserrat ExtraBold"/>
                </a:rPr>
                <a:t>01</a:t>
              </a:r>
              <a:endParaRPr>
                <a:latin typeface="Montserrat ExtraBold"/>
                <a:ea typeface="Montserrat ExtraBold"/>
                <a:cs typeface="Montserrat ExtraBold"/>
                <a:sym typeface="Montserrat ExtraBold"/>
              </a:endParaRPr>
            </a:p>
          </p:txBody>
        </p:sp>
        <p:sp>
          <p:nvSpPr>
            <p:cNvPr id="106" name="Google Shape;106;p19"/>
            <p:cNvSpPr txBox="1"/>
            <p:nvPr/>
          </p:nvSpPr>
          <p:spPr>
            <a:xfrm>
              <a:off x="6983050" y="6288150"/>
              <a:ext cx="124182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400"/>
                <a:buFont typeface="Arial"/>
                <a:buNone/>
              </a:pPr>
              <a:r>
                <a:rPr lang="fr" sz="5000">
                  <a:latin typeface="Montserrat SemiBold"/>
                  <a:ea typeface="Montserrat SemiBold"/>
                  <a:cs typeface="Montserrat SemiBold"/>
                  <a:sym typeface="Montserrat SemiBold"/>
                </a:rPr>
                <a:t>Le routage</a:t>
              </a:r>
              <a:endParaRPr sz="5000">
                <a:latin typeface="Montserrat SemiBold"/>
                <a:ea typeface="Montserrat SemiBold"/>
                <a:cs typeface="Montserrat SemiBold"/>
                <a:sym typeface="Montserrat SemiBold"/>
              </a:endParaRPr>
            </a:p>
          </p:txBody>
        </p:sp>
      </p:grpSp>
      <p:grpSp>
        <p:nvGrpSpPr>
          <p:cNvPr id="107" name="Google Shape;107;p19"/>
          <p:cNvGrpSpPr/>
          <p:nvPr/>
        </p:nvGrpSpPr>
        <p:grpSpPr>
          <a:xfrm>
            <a:off x="5626569" y="5604109"/>
            <a:ext cx="13130853" cy="1149300"/>
            <a:chOff x="4269994" y="9778025"/>
            <a:chExt cx="13130853" cy="1149300"/>
          </a:xfrm>
        </p:grpSpPr>
        <p:sp>
          <p:nvSpPr>
            <p:cNvPr id="108" name="Google Shape;108;p19"/>
            <p:cNvSpPr txBox="1"/>
            <p:nvPr/>
          </p:nvSpPr>
          <p:spPr>
            <a:xfrm>
              <a:off x="4269994" y="9778025"/>
              <a:ext cx="1573800" cy="11493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F7146B"/>
                </a:buClr>
                <a:buSzPts val="6800"/>
                <a:buFont typeface="Arial"/>
                <a:buNone/>
              </a:pPr>
              <a:r>
                <a:rPr i="0" lang="fr" sz="6800" u="none" cap="none" strike="noStrike">
                  <a:solidFill>
                    <a:srgbClr val="F7146B"/>
                  </a:solidFill>
                  <a:latin typeface="Montserrat ExtraBold"/>
                  <a:ea typeface="Montserrat ExtraBold"/>
                  <a:cs typeface="Montserrat ExtraBold"/>
                  <a:sym typeface="Montserrat ExtraBold"/>
                </a:rPr>
                <a:t>0</a:t>
              </a:r>
              <a:r>
                <a:rPr lang="fr" sz="6800">
                  <a:solidFill>
                    <a:srgbClr val="F7146B"/>
                  </a:solidFill>
                  <a:latin typeface="Montserrat ExtraBold"/>
                  <a:ea typeface="Montserrat ExtraBold"/>
                  <a:cs typeface="Montserrat ExtraBold"/>
                  <a:sym typeface="Montserrat ExtraBold"/>
                </a:rPr>
                <a:t>2</a:t>
              </a:r>
              <a:endParaRPr>
                <a:latin typeface="Montserrat ExtraBold"/>
                <a:ea typeface="Montserrat ExtraBold"/>
                <a:cs typeface="Montserrat ExtraBold"/>
                <a:sym typeface="Montserrat ExtraBold"/>
              </a:endParaRPr>
            </a:p>
          </p:txBody>
        </p:sp>
        <p:sp>
          <p:nvSpPr>
            <p:cNvPr id="109" name="Google Shape;109;p19"/>
            <p:cNvSpPr txBox="1"/>
            <p:nvPr/>
          </p:nvSpPr>
          <p:spPr>
            <a:xfrm>
              <a:off x="6983047" y="9916625"/>
              <a:ext cx="104178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SemiBold"/>
                  <a:ea typeface="Montserrat SemiBold"/>
                  <a:cs typeface="Montserrat SemiBold"/>
                  <a:sym typeface="Montserrat SemiBold"/>
                </a:rPr>
                <a:t>Routage dynamique</a:t>
              </a:r>
              <a:endParaRPr sz="5000">
                <a:latin typeface="Montserrat SemiBold"/>
                <a:ea typeface="Montserrat SemiBold"/>
                <a:cs typeface="Montserrat SemiBold"/>
                <a:sym typeface="Montserrat SemiBold"/>
              </a:endParaRPr>
            </a:p>
          </p:txBody>
        </p:sp>
      </p:grpSp>
      <p:cxnSp>
        <p:nvCxnSpPr>
          <p:cNvPr id="110" name="Google Shape;110;p19"/>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grpSp>
        <p:nvGrpSpPr>
          <p:cNvPr id="111" name="Google Shape;111;p19"/>
          <p:cNvGrpSpPr/>
          <p:nvPr/>
        </p:nvGrpSpPr>
        <p:grpSpPr>
          <a:xfrm>
            <a:off x="5626569" y="7823192"/>
            <a:ext cx="13130853" cy="1149300"/>
            <a:chOff x="4269994" y="9833825"/>
            <a:chExt cx="13130853" cy="1149300"/>
          </a:xfrm>
        </p:grpSpPr>
        <p:sp>
          <p:nvSpPr>
            <p:cNvPr id="112" name="Google Shape;112;p19"/>
            <p:cNvSpPr txBox="1"/>
            <p:nvPr/>
          </p:nvSpPr>
          <p:spPr>
            <a:xfrm>
              <a:off x="4269994" y="9833825"/>
              <a:ext cx="1573800" cy="11493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F7146B"/>
                </a:buClr>
                <a:buSzPts val="6800"/>
                <a:buFont typeface="Arial"/>
                <a:buNone/>
              </a:pPr>
              <a:r>
                <a:rPr i="0" lang="fr" sz="6800" u="none" cap="none" strike="noStrike">
                  <a:solidFill>
                    <a:srgbClr val="F7146B"/>
                  </a:solidFill>
                  <a:latin typeface="Montserrat ExtraBold"/>
                  <a:ea typeface="Montserrat ExtraBold"/>
                  <a:cs typeface="Montserrat ExtraBold"/>
                  <a:sym typeface="Montserrat ExtraBold"/>
                </a:rPr>
                <a:t>0</a:t>
              </a:r>
              <a:r>
                <a:rPr lang="fr" sz="6800">
                  <a:solidFill>
                    <a:srgbClr val="F7146B"/>
                  </a:solidFill>
                  <a:latin typeface="Montserrat ExtraBold"/>
                  <a:ea typeface="Montserrat ExtraBold"/>
                  <a:cs typeface="Montserrat ExtraBold"/>
                  <a:sym typeface="Montserrat ExtraBold"/>
                </a:rPr>
                <a:t>3</a:t>
              </a:r>
              <a:endParaRPr>
                <a:latin typeface="Montserrat ExtraBold"/>
                <a:ea typeface="Montserrat ExtraBold"/>
                <a:cs typeface="Montserrat ExtraBold"/>
                <a:sym typeface="Montserrat ExtraBold"/>
              </a:endParaRPr>
            </a:p>
          </p:txBody>
        </p:sp>
        <p:sp>
          <p:nvSpPr>
            <p:cNvPr id="113" name="Google Shape;113;p19"/>
            <p:cNvSpPr txBox="1"/>
            <p:nvPr/>
          </p:nvSpPr>
          <p:spPr>
            <a:xfrm>
              <a:off x="6983047" y="9972425"/>
              <a:ext cx="104178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SemiBold"/>
                  <a:ea typeface="Montserrat SemiBold"/>
                  <a:cs typeface="Montserrat SemiBold"/>
                  <a:sym typeface="Montserrat SemiBold"/>
                </a:rPr>
                <a:t>Protocoles de transport</a:t>
              </a:r>
              <a:endParaRPr sz="5000">
                <a:latin typeface="Montserrat SemiBold"/>
                <a:ea typeface="Montserrat SemiBold"/>
                <a:cs typeface="Montserrat SemiBold"/>
                <a:sym typeface="Montserrat SemiBold"/>
              </a:endParaRPr>
            </a:p>
          </p:txBody>
        </p:sp>
      </p:grpSp>
      <p:grpSp>
        <p:nvGrpSpPr>
          <p:cNvPr id="114" name="Google Shape;114;p19"/>
          <p:cNvGrpSpPr/>
          <p:nvPr/>
        </p:nvGrpSpPr>
        <p:grpSpPr>
          <a:xfrm>
            <a:off x="5626569" y="10042276"/>
            <a:ext cx="13130853" cy="1149300"/>
            <a:chOff x="4269994" y="9580850"/>
            <a:chExt cx="13130853" cy="1149300"/>
          </a:xfrm>
        </p:grpSpPr>
        <p:sp>
          <p:nvSpPr>
            <p:cNvPr id="115" name="Google Shape;115;p19"/>
            <p:cNvSpPr txBox="1"/>
            <p:nvPr/>
          </p:nvSpPr>
          <p:spPr>
            <a:xfrm>
              <a:off x="4269994" y="9580850"/>
              <a:ext cx="1573800" cy="11493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F7146B"/>
                </a:buClr>
                <a:buSzPts val="6800"/>
                <a:buFont typeface="Arial"/>
                <a:buNone/>
              </a:pPr>
              <a:r>
                <a:rPr i="0" lang="fr" sz="6800" u="none" cap="none" strike="noStrike">
                  <a:solidFill>
                    <a:srgbClr val="F7146B"/>
                  </a:solidFill>
                  <a:latin typeface="Montserrat ExtraBold"/>
                  <a:ea typeface="Montserrat ExtraBold"/>
                  <a:cs typeface="Montserrat ExtraBold"/>
                  <a:sym typeface="Montserrat ExtraBold"/>
                </a:rPr>
                <a:t>0</a:t>
              </a:r>
              <a:r>
                <a:rPr lang="fr" sz="6800">
                  <a:solidFill>
                    <a:srgbClr val="F7146B"/>
                  </a:solidFill>
                  <a:latin typeface="Montserrat ExtraBold"/>
                  <a:ea typeface="Montserrat ExtraBold"/>
                  <a:cs typeface="Montserrat ExtraBold"/>
                  <a:sym typeface="Montserrat ExtraBold"/>
                </a:rPr>
                <a:t>4</a:t>
              </a:r>
              <a:endParaRPr>
                <a:latin typeface="Montserrat ExtraBold"/>
                <a:ea typeface="Montserrat ExtraBold"/>
                <a:cs typeface="Montserrat ExtraBold"/>
                <a:sym typeface="Montserrat ExtraBold"/>
              </a:endParaRPr>
            </a:p>
          </p:txBody>
        </p:sp>
        <p:sp>
          <p:nvSpPr>
            <p:cNvPr id="116" name="Google Shape;116;p19"/>
            <p:cNvSpPr txBox="1"/>
            <p:nvPr/>
          </p:nvSpPr>
          <p:spPr>
            <a:xfrm>
              <a:off x="6983047" y="9719450"/>
              <a:ext cx="104178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SemiBold"/>
                  <a:ea typeface="Montserrat SemiBold"/>
                  <a:cs typeface="Montserrat SemiBold"/>
                  <a:sym typeface="Montserrat SemiBold"/>
                </a:rPr>
                <a:t>NAT</a:t>
              </a:r>
              <a:endParaRPr sz="5000">
                <a:latin typeface="Montserrat SemiBold"/>
                <a:ea typeface="Montserrat SemiBold"/>
                <a:cs typeface="Montserrat SemiBold"/>
                <a:sym typeface="Montserrat SemiBold"/>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pic>
        <p:nvPicPr>
          <p:cNvPr descr="icone_wild_code_school.png" id="679" name="Google Shape;679;p46"/>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680" name="Google Shape;680;p46"/>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681" name="Google Shape;681;p46"/>
          <p:cNvSpPr txBox="1"/>
          <p:nvPr/>
        </p:nvSpPr>
        <p:spPr>
          <a:xfrm>
            <a:off x="946900" y="2610425"/>
            <a:ext cx="94365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Les protocoles dynamiques</a:t>
            </a:r>
            <a:endParaRPr sz="5000">
              <a:latin typeface="Montserrat ExtraBold"/>
              <a:ea typeface="Montserrat ExtraBold"/>
              <a:cs typeface="Montserrat ExtraBold"/>
              <a:sym typeface="Montserrat ExtraBold"/>
            </a:endParaRPr>
          </a:p>
        </p:txBody>
      </p:sp>
      <p:sp>
        <p:nvSpPr>
          <p:cNvPr id="682" name="Google Shape;682;p46"/>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683" name="Google Shape;683;p46"/>
          <p:cNvSpPr txBox="1"/>
          <p:nvPr/>
        </p:nvSpPr>
        <p:spPr>
          <a:xfrm>
            <a:off x="949225" y="4078800"/>
            <a:ext cx="42075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Vers le routage avancé</a:t>
            </a:r>
            <a:endParaRPr sz="2800">
              <a:latin typeface="Montserrat Medium"/>
              <a:ea typeface="Montserrat Medium"/>
              <a:cs typeface="Montserrat Medium"/>
              <a:sym typeface="Montserrat Medium"/>
            </a:endParaRPr>
          </a:p>
        </p:txBody>
      </p:sp>
      <p:cxnSp>
        <p:nvCxnSpPr>
          <p:cNvPr id="684" name="Google Shape;684;p46"/>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685" name="Google Shape;685;p46"/>
          <p:cNvSpPr/>
          <p:nvPr/>
        </p:nvSpPr>
        <p:spPr>
          <a:xfrm>
            <a:off x="936495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686" name="Google Shape;686;p46"/>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687" name="Google Shape;687;p46"/>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688" name="Google Shape;688;p46"/>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689" name="Google Shape;689;p46"/>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690" name="Google Shape;690;p46"/>
          <p:cNvSpPr txBox="1"/>
          <p:nvPr/>
        </p:nvSpPr>
        <p:spPr>
          <a:xfrm>
            <a:off x="3039750" y="5966373"/>
            <a:ext cx="18291900" cy="38622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rPr b="1" lang="fr" sz="4500">
                <a:latin typeface="Proxima Nova"/>
                <a:ea typeface="Proxima Nova"/>
                <a:cs typeface="Proxima Nova"/>
                <a:sym typeface="Proxima Nova"/>
              </a:rPr>
              <a:t>RIP</a:t>
            </a:r>
            <a:r>
              <a:rPr lang="fr" sz="4500">
                <a:latin typeface="Proxima Nova"/>
                <a:ea typeface="Proxima Nova"/>
                <a:cs typeface="Proxima Nova"/>
                <a:sym typeface="Proxima Nova"/>
              </a:rPr>
              <a:t> : adapté pour les petits réseaux</a:t>
            </a:r>
            <a:endParaRPr sz="4500">
              <a:latin typeface="Proxima Nova"/>
              <a:ea typeface="Proxima Nova"/>
              <a:cs typeface="Proxima Nova"/>
              <a:sym typeface="Proxima Nova"/>
            </a:endParaRPr>
          </a:p>
          <a:p>
            <a:pPr indent="0" lvl="0" marL="0" rtl="0" algn="l">
              <a:spcBef>
                <a:spcPts val="1200"/>
              </a:spcBef>
              <a:spcAft>
                <a:spcPts val="0"/>
              </a:spcAft>
              <a:buNone/>
            </a:pPr>
            <a:r>
              <a:rPr b="1" lang="fr" sz="4500">
                <a:latin typeface="Proxima Nova"/>
                <a:ea typeface="Proxima Nova"/>
                <a:cs typeface="Proxima Nova"/>
                <a:sym typeface="Proxima Nova"/>
              </a:rPr>
              <a:t>EIGRP</a:t>
            </a:r>
            <a:r>
              <a:rPr lang="fr" sz="4500">
                <a:latin typeface="Proxima Nova"/>
                <a:ea typeface="Proxima Nova"/>
                <a:cs typeface="Proxima Nova"/>
                <a:sym typeface="Proxima Nova"/>
              </a:rPr>
              <a:t> : pour les grands réseaux, uniquement sur du matériel Cisco</a:t>
            </a:r>
            <a:endParaRPr sz="4500">
              <a:latin typeface="Proxima Nova"/>
              <a:ea typeface="Proxima Nova"/>
              <a:cs typeface="Proxima Nova"/>
              <a:sym typeface="Proxima Nova"/>
            </a:endParaRPr>
          </a:p>
          <a:p>
            <a:pPr indent="0" lvl="0" marL="0" rtl="0" algn="l">
              <a:spcBef>
                <a:spcPts val="1200"/>
              </a:spcBef>
              <a:spcAft>
                <a:spcPts val="0"/>
              </a:spcAft>
              <a:buNone/>
            </a:pPr>
            <a:r>
              <a:rPr b="1" lang="fr" sz="4500">
                <a:latin typeface="Proxima Nova"/>
                <a:ea typeface="Proxima Nova"/>
                <a:cs typeface="Proxima Nova"/>
                <a:sym typeface="Proxima Nova"/>
              </a:rPr>
              <a:t>OSPF</a:t>
            </a:r>
            <a:r>
              <a:rPr lang="fr" sz="4500">
                <a:latin typeface="Proxima Nova"/>
                <a:ea typeface="Proxima Nova"/>
                <a:cs typeface="Proxima Nova"/>
                <a:sym typeface="Proxima Nova"/>
              </a:rPr>
              <a:t> : également pour les grands réseaux, protocole ouvert</a:t>
            </a:r>
            <a:endParaRPr sz="4500">
              <a:latin typeface="Proxima Nova"/>
              <a:ea typeface="Proxima Nova"/>
              <a:cs typeface="Proxima Nova"/>
              <a:sym typeface="Proxima Nova"/>
            </a:endParaRPr>
          </a:p>
          <a:p>
            <a:pPr indent="0" lvl="0" marL="0" rtl="0" algn="l">
              <a:spcBef>
                <a:spcPts val="1200"/>
              </a:spcBef>
              <a:spcAft>
                <a:spcPts val="1200"/>
              </a:spcAft>
              <a:buNone/>
            </a:pPr>
            <a:r>
              <a:rPr b="1" lang="fr" sz="4500">
                <a:latin typeface="Proxima Nova"/>
                <a:ea typeface="Proxima Nova"/>
                <a:cs typeface="Proxima Nova"/>
                <a:sym typeface="Proxima Nova"/>
              </a:rPr>
              <a:t>BGP</a:t>
            </a:r>
            <a:r>
              <a:rPr lang="fr" sz="4500">
                <a:latin typeface="Proxima Nova"/>
                <a:ea typeface="Proxima Nova"/>
                <a:cs typeface="Proxima Nova"/>
                <a:sym typeface="Proxima Nova"/>
              </a:rPr>
              <a:t> : utilisé pour le routage sur internet</a:t>
            </a:r>
            <a:endParaRPr sz="4300">
              <a:latin typeface="Proxima Nova"/>
              <a:ea typeface="Proxima Nova"/>
              <a:cs typeface="Proxima Nova"/>
              <a:sym typeface="Proxima Nov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pic>
        <p:nvPicPr>
          <p:cNvPr descr="icone_wild_code_school.png" id="695" name="Google Shape;695;p47"/>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696" name="Google Shape;696;p47"/>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697" name="Google Shape;697;p47"/>
          <p:cNvSpPr txBox="1"/>
          <p:nvPr/>
        </p:nvSpPr>
        <p:spPr>
          <a:xfrm>
            <a:off x="946900" y="2610425"/>
            <a:ext cx="119622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RIP (Routing Information Protocol)</a:t>
            </a:r>
            <a:endParaRPr sz="5000">
              <a:latin typeface="Montserrat ExtraBold"/>
              <a:ea typeface="Montserrat ExtraBold"/>
              <a:cs typeface="Montserrat ExtraBold"/>
              <a:sym typeface="Montserrat ExtraBold"/>
            </a:endParaRPr>
          </a:p>
        </p:txBody>
      </p:sp>
      <p:sp>
        <p:nvSpPr>
          <p:cNvPr id="698" name="Google Shape;698;p47"/>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699" name="Google Shape;699;p47"/>
          <p:cNvSpPr txBox="1"/>
          <p:nvPr/>
        </p:nvSpPr>
        <p:spPr>
          <a:xfrm>
            <a:off x="949225" y="4078800"/>
            <a:ext cx="43071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Vers le routage avancé</a:t>
            </a:r>
            <a:endParaRPr sz="2800">
              <a:latin typeface="Montserrat Medium"/>
              <a:ea typeface="Montserrat Medium"/>
              <a:cs typeface="Montserrat Medium"/>
              <a:sym typeface="Montserrat Medium"/>
            </a:endParaRPr>
          </a:p>
        </p:txBody>
      </p:sp>
      <p:cxnSp>
        <p:nvCxnSpPr>
          <p:cNvPr id="700" name="Google Shape;700;p47"/>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701" name="Google Shape;701;p47"/>
          <p:cNvSpPr/>
          <p:nvPr/>
        </p:nvSpPr>
        <p:spPr>
          <a:xfrm>
            <a:off x="936495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702" name="Google Shape;702;p47"/>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703" name="Google Shape;703;p47"/>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704" name="Google Shape;704;p47"/>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705" name="Google Shape;705;p47"/>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706" name="Google Shape;706;p47"/>
          <p:cNvSpPr txBox="1"/>
          <p:nvPr/>
        </p:nvSpPr>
        <p:spPr>
          <a:xfrm>
            <a:off x="3039750" y="5525450"/>
            <a:ext cx="18291900" cy="66426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rPr lang="fr" sz="4500">
                <a:latin typeface="Proxima Nova"/>
                <a:ea typeface="Proxima Nova"/>
                <a:cs typeface="Proxima Nova"/>
                <a:sym typeface="Proxima Nova"/>
              </a:rPr>
              <a:t>Principalement utilisé dans les petits réseaux en raison de sa simplicité.</a:t>
            </a:r>
            <a:endParaRPr sz="4500">
              <a:latin typeface="Proxima Nova"/>
              <a:ea typeface="Proxima Nova"/>
              <a:cs typeface="Proxima Nova"/>
              <a:sym typeface="Proxima Nova"/>
            </a:endParaRPr>
          </a:p>
          <a:p>
            <a:pPr indent="0" lvl="0" marL="0" rtl="0" algn="l">
              <a:spcBef>
                <a:spcPts val="1200"/>
              </a:spcBef>
              <a:spcAft>
                <a:spcPts val="0"/>
              </a:spcAft>
              <a:buNone/>
            </a:pPr>
            <a:r>
              <a:rPr lang="fr" sz="4500">
                <a:latin typeface="Proxima Nova"/>
                <a:ea typeface="Proxima Nova"/>
                <a:cs typeface="Proxima Nova"/>
                <a:sym typeface="Proxima Nova"/>
              </a:rPr>
              <a:t>Port par défaut : UDP 520.</a:t>
            </a:r>
            <a:endParaRPr sz="4500">
              <a:latin typeface="Proxima Nova"/>
              <a:ea typeface="Proxima Nova"/>
              <a:cs typeface="Proxima Nova"/>
              <a:sym typeface="Proxima Nova"/>
            </a:endParaRPr>
          </a:p>
          <a:p>
            <a:pPr indent="0" lvl="0" marL="0" rtl="0" algn="l">
              <a:spcBef>
                <a:spcPts val="1200"/>
              </a:spcBef>
              <a:spcAft>
                <a:spcPts val="0"/>
              </a:spcAft>
              <a:buNone/>
            </a:pPr>
            <a:r>
              <a:rPr lang="fr" sz="4500">
                <a:latin typeface="Proxima Nova"/>
                <a:ea typeface="Proxima Nova"/>
                <a:cs typeface="Proxima Nova"/>
                <a:sym typeface="Proxima Nova"/>
              </a:rPr>
              <a:t>Limitations: Maximum 15 sauts, pas adapté pour les grands réseaux.</a:t>
            </a:r>
            <a:endParaRPr sz="4500">
              <a:latin typeface="Proxima Nova"/>
              <a:ea typeface="Proxima Nova"/>
              <a:cs typeface="Proxima Nova"/>
              <a:sym typeface="Proxima Nova"/>
            </a:endParaRPr>
          </a:p>
          <a:p>
            <a:pPr indent="0" lvl="0" marL="0" rtl="0" algn="l">
              <a:spcBef>
                <a:spcPts val="1200"/>
              </a:spcBef>
              <a:spcAft>
                <a:spcPts val="0"/>
              </a:spcAft>
              <a:buNone/>
            </a:pPr>
            <a:r>
              <a:rPr lang="fr" sz="4500">
                <a:latin typeface="Proxima Nova"/>
                <a:ea typeface="Proxima Nova"/>
                <a:cs typeface="Proxima Nova"/>
                <a:sym typeface="Proxima Nova"/>
              </a:rPr>
              <a:t>3 versions :</a:t>
            </a:r>
            <a:endParaRPr sz="4500">
              <a:latin typeface="Proxima Nova"/>
              <a:ea typeface="Proxima Nova"/>
              <a:cs typeface="Proxima Nova"/>
              <a:sym typeface="Proxima Nova"/>
            </a:endParaRPr>
          </a:p>
          <a:p>
            <a:pPr indent="-514350" lvl="0" marL="914400" rtl="0" algn="l">
              <a:spcBef>
                <a:spcPts val="1200"/>
              </a:spcBef>
              <a:spcAft>
                <a:spcPts val="0"/>
              </a:spcAft>
              <a:buSzPts val="4500"/>
              <a:buFont typeface="Proxima Nova"/>
              <a:buChar char="-"/>
            </a:pPr>
            <a:r>
              <a:rPr lang="fr" sz="4500">
                <a:latin typeface="Proxima Nova"/>
                <a:ea typeface="Proxima Nova"/>
                <a:cs typeface="Proxima Nova"/>
                <a:sym typeface="Proxima Nova"/>
              </a:rPr>
              <a:t>RIPv1 et RIPv2 (pour IPv4)</a:t>
            </a:r>
            <a:endParaRPr sz="4500">
              <a:latin typeface="Proxima Nova"/>
              <a:ea typeface="Proxima Nova"/>
              <a:cs typeface="Proxima Nova"/>
              <a:sym typeface="Proxima Nova"/>
            </a:endParaRPr>
          </a:p>
          <a:p>
            <a:pPr indent="-514350" lvl="0" marL="914400" rtl="0" algn="l">
              <a:spcBef>
                <a:spcPts val="0"/>
              </a:spcBef>
              <a:spcAft>
                <a:spcPts val="0"/>
              </a:spcAft>
              <a:buSzPts val="4500"/>
              <a:buFont typeface="Proxima Nova"/>
              <a:buChar char="-"/>
            </a:pPr>
            <a:r>
              <a:rPr lang="fr" sz="4500">
                <a:latin typeface="Proxima Nova"/>
                <a:ea typeface="Proxima Nova"/>
                <a:cs typeface="Proxima Nova"/>
                <a:sym typeface="Proxima Nova"/>
              </a:rPr>
              <a:t>RIPng (pour IPv6)</a:t>
            </a:r>
            <a:endParaRPr sz="4500">
              <a:latin typeface="Proxima Nova"/>
              <a:ea typeface="Proxima Nova"/>
              <a:cs typeface="Proxima Nova"/>
              <a:sym typeface="Proxima Nova"/>
            </a:endParaRPr>
          </a:p>
          <a:p>
            <a:pPr indent="0" lvl="0" marL="0" rtl="0" algn="l">
              <a:spcBef>
                <a:spcPts val="1200"/>
              </a:spcBef>
              <a:spcAft>
                <a:spcPts val="1200"/>
              </a:spcAft>
              <a:buNone/>
            </a:pPr>
            <a:r>
              <a:rPr lang="fr" sz="4500">
                <a:latin typeface="Proxima Nova"/>
                <a:ea typeface="Proxima Nova"/>
                <a:cs typeface="Proxima Nova"/>
                <a:sym typeface="Proxima Nova"/>
              </a:rPr>
              <a:t>RIP ne prend pas en compte l'état de la liaison (corrigé dans OSPF).</a:t>
            </a:r>
            <a:endParaRPr sz="4500">
              <a:latin typeface="Proxima Nova"/>
              <a:ea typeface="Proxima Nova"/>
              <a:cs typeface="Proxima Nova"/>
              <a:sym typeface="Proxima Nov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pic>
        <p:nvPicPr>
          <p:cNvPr descr="icone_wild_code_school.png" id="711" name="Google Shape;711;p48"/>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712" name="Google Shape;712;p48"/>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713" name="Google Shape;713;p48"/>
          <p:cNvSpPr txBox="1"/>
          <p:nvPr/>
        </p:nvSpPr>
        <p:spPr>
          <a:xfrm>
            <a:off x="946900" y="2610425"/>
            <a:ext cx="181539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EIGRP (Enhanced Interior Gateway Routing Protocol)</a:t>
            </a:r>
            <a:endParaRPr sz="5000">
              <a:latin typeface="Montserrat ExtraBold"/>
              <a:ea typeface="Montserrat ExtraBold"/>
              <a:cs typeface="Montserrat ExtraBold"/>
              <a:sym typeface="Montserrat ExtraBold"/>
            </a:endParaRPr>
          </a:p>
        </p:txBody>
      </p:sp>
      <p:sp>
        <p:nvSpPr>
          <p:cNvPr id="714" name="Google Shape;714;p48"/>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715" name="Google Shape;715;p48"/>
          <p:cNvSpPr txBox="1"/>
          <p:nvPr/>
        </p:nvSpPr>
        <p:spPr>
          <a:xfrm>
            <a:off x="949225" y="4078800"/>
            <a:ext cx="41898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Vers le routage avancé</a:t>
            </a:r>
            <a:endParaRPr sz="2800">
              <a:latin typeface="Montserrat Medium"/>
              <a:ea typeface="Montserrat Medium"/>
              <a:cs typeface="Montserrat Medium"/>
              <a:sym typeface="Montserrat Medium"/>
            </a:endParaRPr>
          </a:p>
        </p:txBody>
      </p:sp>
      <p:cxnSp>
        <p:nvCxnSpPr>
          <p:cNvPr id="716" name="Google Shape;716;p48"/>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717" name="Google Shape;717;p48"/>
          <p:cNvSpPr/>
          <p:nvPr/>
        </p:nvSpPr>
        <p:spPr>
          <a:xfrm>
            <a:off x="936495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718" name="Google Shape;718;p48"/>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719" name="Google Shape;719;p48"/>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720" name="Google Shape;720;p48"/>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721" name="Google Shape;721;p48"/>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722" name="Google Shape;722;p48"/>
          <p:cNvSpPr txBox="1"/>
          <p:nvPr/>
        </p:nvSpPr>
        <p:spPr>
          <a:xfrm>
            <a:off x="3039750" y="5525450"/>
            <a:ext cx="18291900" cy="49212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rPr lang="fr" sz="4500">
                <a:latin typeface="Proxima Nova"/>
                <a:ea typeface="Proxima Nova"/>
                <a:cs typeface="Proxima Nova"/>
                <a:sym typeface="Proxima Nova"/>
              </a:rPr>
              <a:t>Protocole conçu par Cisco pour ses matériels.</a:t>
            </a:r>
            <a:endParaRPr sz="4500">
              <a:latin typeface="Proxima Nova"/>
              <a:ea typeface="Proxima Nova"/>
              <a:cs typeface="Proxima Nova"/>
              <a:sym typeface="Proxima Nova"/>
            </a:endParaRPr>
          </a:p>
          <a:p>
            <a:pPr indent="0" lvl="0" marL="0" rtl="0" algn="l">
              <a:spcBef>
                <a:spcPts val="1200"/>
              </a:spcBef>
              <a:spcAft>
                <a:spcPts val="0"/>
              </a:spcAft>
              <a:buNone/>
            </a:pPr>
            <a:r>
              <a:rPr lang="fr" sz="4500">
                <a:latin typeface="Proxima Nova"/>
                <a:ea typeface="Proxima Nova"/>
                <a:cs typeface="Proxima Nova"/>
                <a:sym typeface="Proxima Nova"/>
              </a:rPr>
              <a:t>Utilisé dans les réseaux complexes.</a:t>
            </a:r>
            <a:endParaRPr sz="4500">
              <a:latin typeface="Proxima Nova"/>
              <a:ea typeface="Proxima Nova"/>
              <a:cs typeface="Proxima Nova"/>
              <a:sym typeface="Proxima Nova"/>
            </a:endParaRPr>
          </a:p>
          <a:p>
            <a:pPr indent="0" lvl="0" marL="0" rtl="0" algn="l">
              <a:spcBef>
                <a:spcPts val="1200"/>
              </a:spcBef>
              <a:spcAft>
                <a:spcPts val="0"/>
              </a:spcAft>
              <a:buNone/>
            </a:pPr>
            <a:r>
              <a:rPr lang="fr" sz="4500">
                <a:latin typeface="Proxima Nova"/>
                <a:ea typeface="Proxima Nova"/>
                <a:cs typeface="Proxima Nova"/>
                <a:sym typeface="Proxima Nova"/>
              </a:rPr>
              <a:t>Port par défaut : 88.</a:t>
            </a:r>
            <a:endParaRPr sz="4500">
              <a:latin typeface="Proxima Nova"/>
              <a:ea typeface="Proxima Nova"/>
              <a:cs typeface="Proxima Nova"/>
              <a:sym typeface="Proxima Nova"/>
            </a:endParaRPr>
          </a:p>
          <a:p>
            <a:pPr indent="0" lvl="0" marL="0" rtl="0" algn="l">
              <a:spcBef>
                <a:spcPts val="1200"/>
              </a:spcBef>
              <a:spcAft>
                <a:spcPts val="0"/>
              </a:spcAft>
              <a:buNone/>
            </a:pPr>
            <a:r>
              <a:t/>
            </a:r>
            <a:endParaRPr sz="4500">
              <a:latin typeface="Proxima Nova"/>
              <a:ea typeface="Proxima Nova"/>
              <a:cs typeface="Proxima Nova"/>
              <a:sym typeface="Proxima Nova"/>
            </a:endParaRPr>
          </a:p>
          <a:p>
            <a:pPr indent="0" lvl="0" marL="0" rtl="0" algn="l">
              <a:spcBef>
                <a:spcPts val="1200"/>
              </a:spcBef>
              <a:spcAft>
                <a:spcPts val="1200"/>
              </a:spcAft>
              <a:buNone/>
            </a:pPr>
            <a:r>
              <a:rPr lang="fr" sz="4500">
                <a:latin typeface="Proxima Nova"/>
                <a:ea typeface="Proxima Nova"/>
                <a:cs typeface="Proxima Nova"/>
                <a:sym typeface="Proxima Nova"/>
              </a:rPr>
              <a:t>Avantages: Convergence rapide, prend en charge plusieurs protocoles de couche réseau</a:t>
            </a:r>
            <a:endParaRPr sz="4500">
              <a:latin typeface="Proxima Nova"/>
              <a:ea typeface="Proxima Nova"/>
              <a:cs typeface="Proxima Nova"/>
              <a:sym typeface="Proxima Nov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pic>
        <p:nvPicPr>
          <p:cNvPr descr="icone_wild_code_school.png" id="727" name="Google Shape;727;p49"/>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728" name="Google Shape;728;p49"/>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729" name="Google Shape;729;p49"/>
          <p:cNvSpPr txBox="1"/>
          <p:nvPr/>
        </p:nvSpPr>
        <p:spPr>
          <a:xfrm>
            <a:off x="946900" y="2610425"/>
            <a:ext cx="110547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OSPF (Open Shortest Path First)</a:t>
            </a:r>
            <a:endParaRPr sz="5000">
              <a:latin typeface="Montserrat ExtraBold"/>
              <a:ea typeface="Montserrat ExtraBold"/>
              <a:cs typeface="Montserrat ExtraBold"/>
              <a:sym typeface="Montserrat ExtraBold"/>
            </a:endParaRPr>
          </a:p>
        </p:txBody>
      </p:sp>
      <p:sp>
        <p:nvSpPr>
          <p:cNvPr id="730" name="Google Shape;730;p49"/>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731" name="Google Shape;731;p49"/>
          <p:cNvSpPr txBox="1"/>
          <p:nvPr/>
        </p:nvSpPr>
        <p:spPr>
          <a:xfrm>
            <a:off x="949225" y="4078800"/>
            <a:ext cx="42249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Vers le routage avancé</a:t>
            </a:r>
            <a:endParaRPr sz="2800">
              <a:latin typeface="Montserrat Medium"/>
              <a:ea typeface="Montserrat Medium"/>
              <a:cs typeface="Montserrat Medium"/>
              <a:sym typeface="Montserrat Medium"/>
            </a:endParaRPr>
          </a:p>
        </p:txBody>
      </p:sp>
      <p:cxnSp>
        <p:nvCxnSpPr>
          <p:cNvPr id="732" name="Google Shape;732;p49"/>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733" name="Google Shape;733;p49"/>
          <p:cNvSpPr/>
          <p:nvPr/>
        </p:nvSpPr>
        <p:spPr>
          <a:xfrm>
            <a:off x="936495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734" name="Google Shape;734;p49"/>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735" name="Google Shape;735;p49"/>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736" name="Google Shape;736;p49"/>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737" name="Google Shape;737;p49"/>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738" name="Google Shape;738;p49"/>
          <p:cNvSpPr txBox="1"/>
          <p:nvPr/>
        </p:nvSpPr>
        <p:spPr>
          <a:xfrm>
            <a:off x="3039750" y="5922650"/>
            <a:ext cx="18291900" cy="42591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rPr lang="fr" sz="4500">
                <a:latin typeface="Proxima Nova"/>
                <a:ea typeface="Proxima Nova"/>
                <a:cs typeface="Proxima Nova"/>
                <a:sym typeface="Proxima Nova"/>
              </a:rPr>
              <a:t>Principalement utilisé dans les réseaux de tailles moyenne.</a:t>
            </a:r>
            <a:endParaRPr sz="4500">
              <a:latin typeface="Proxima Nova"/>
              <a:ea typeface="Proxima Nova"/>
              <a:cs typeface="Proxima Nova"/>
              <a:sym typeface="Proxima Nova"/>
            </a:endParaRPr>
          </a:p>
          <a:p>
            <a:pPr indent="0" lvl="0" marL="0" rtl="0" algn="l">
              <a:spcBef>
                <a:spcPts val="1200"/>
              </a:spcBef>
              <a:spcAft>
                <a:spcPts val="0"/>
              </a:spcAft>
              <a:buNone/>
            </a:pPr>
            <a:r>
              <a:rPr lang="fr" sz="4500">
                <a:latin typeface="Proxima Nova"/>
                <a:ea typeface="Proxima Nova"/>
                <a:cs typeface="Proxima Nova"/>
                <a:sym typeface="Proxima Nova"/>
              </a:rPr>
              <a:t>Port par défaut : 89.</a:t>
            </a:r>
            <a:endParaRPr sz="4500">
              <a:latin typeface="Proxima Nova"/>
              <a:ea typeface="Proxima Nova"/>
              <a:cs typeface="Proxima Nova"/>
              <a:sym typeface="Proxima Nova"/>
            </a:endParaRPr>
          </a:p>
          <a:p>
            <a:pPr indent="0" lvl="0" marL="0" rtl="0" algn="l">
              <a:spcBef>
                <a:spcPts val="1200"/>
              </a:spcBef>
              <a:spcAft>
                <a:spcPts val="0"/>
              </a:spcAft>
              <a:buNone/>
            </a:pPr>
            <a:r>
              <a:t/>
            </a:r>
            <a:endParaRPr sz="4500">
              <a:latin typeface="Proxima Nova"/>
              <a:ea typeface="Proxima Nova"/>
              <a:cs typeface="Proxima Nova"/>
              <a:sym typeface="Proxima Nova"/>
            </a:endParaRPr>
          </a:p>
          <a:p>
            <a:pPr indent="0" lvl="0" marL="0" rtl="0" algn="l">
              <a:spcBef>
                <a:spcPts val="1200"/>
              </a:spcBef>
              <a:spcAft>
                <a:spcPts val="1200"/>
              </a:spcAft>
              <a:buNone/>
            </a:pPr>
            <a:r>
              <a:rPr lang="fr" sz="4500">
                <a:latin typeface="Proxima Nova"/>
                <a:ea typeface="Proxima Nova"/>
                <a:cs typeface="Proxima Nova"/>
                <a:sym typeface="Proxima Nova"/>
              </a:rPr>
              <a:t>Avantages: Supporte les sous-réseaux de taille variable, plus rapide que RIP</a:t>
            </a:r>
            <a:endParaRPr sz="4500">
              <a:latin typeface="Proxima Nova"/>
              <a:ea typeface="Proxima Nova"/>
              <a:cs typeface="Proxima Nova"/>
              <a:sym typeface="Proxima Nov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pic>
        <p:nvPicPr>
          <p:cNvPr descr="icone_wild_code_school.png" id="743" name="Google Shape;743;p50"/>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744" name="Google Shape;744;p50"/>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745" name="Google Shape;745;p50"/>
          <p:cNvSpPr txBox="1"/>
          <p:nvPr/>
        </p:nvSpPr>
        <p:spPr>
          <a:xfrm>
            <a:off x="946900" y="2610425"/>
            <a:ext cx="110547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BGP (Border Gateway Protocol)</a:t>
            </a:r>
            <a:endParaRPr sz="5000">
              <a:latin typeface="Montserrat ExtraBold"/>
              <a:ea typeface="Montserrat ExtraBold"/>
              <a:cs typeface="Montserrat ExtraBold"/>
              <a:sym typeface="Montserrat ExtraBold"/>
            </a:endParaRPr>
          </a:p>
        </p:txBody>
      </p:sp>
      <p:sp>
        <p:nvSpPr>
          <p:cNvPr id="746" name="Google Shape;746;p50"/>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747" name="Google Shape;747;p50"/>
          <p:cNvSpPr txBox="1"/>
          <p:nvPr/>
        </p:nvSpPr>
        <p:spPr>
          <a:xfrm>
            <a:off x="949225" y="4078800"/>
            <a:ext cx="43071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Vers le routage avancé</a:t>
            </a:r>
            <a:endParaRPr sz="2800">
              <a:latin typeface="Montserrat Medium"/>
              <a:ea typeface="Montserrat Medium"/>
              <a:cs typeface="Montserrat Medium"/>
              <a:sym typeface="Montserrat Medium"/>
            </a:endParaRPr>
          </a:p>
        </p:txBody>
      </p:sp>
      <p:cxnSp>
        <p:nvCxnSpPr>
          <p:cNvPr id="748" name="Google Shape;748;p50"/>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749" name="Google Shape;749;p50"/>
          <p:cNvSpPr/>
          <p:nvPr/>
        </p:nvSpPr>
        <p:spPr>
          <a:xfrm>
            <a:off x="936495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750" name="Google Shape;750;p50"/>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751" name="Google Shape;751;p50"/>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752" name="Google Shape;752;p50"/>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753" name="Google Shape;753;p50"/>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754" name="Google Shape;754;p50"/>
          <p:cNvSpPr txBox="1"/>
          <p:nvPr/>
        </p:nvSpPr>
        <p:spPr>
          <a:xfrm>
            <a:off x="3039750" y="5922650"/>
            <a:ext cx="18291900" cy="47535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rPr lang="fr" sz="4500">
                <a:latin typeface="Proxima Nova"/>
                <a:ea typeface="Proxima Nova"/>
                <a:cs typeface="Proxima Nova"/>
                <a:sym typeface="Proxima Nova"/>
              </a:rPr>
              <a:t>Ce protocole est utilisé pour le routage sur internet entre les différents systèmes autonomes.</a:t>
            </a:r>
            <a:endParaRPr sz="4500">
              <a:latin typeface="Proxima Nova"/>
              <a:ea typeface="Proxima Nova"/>
              <a:cs typeface="Proxima Nova"/>
              <a:sym typeface="Proxima Nova"/>
            </a:endParaRPr>
          </a:p>
          <a:p>
            <a:pPr indent="0" lvl="0" marL="0" rtl="0" algn="l">
              <a:spcBef>
                <a:spcPts val="1200"/>
              </a:spcBef>
              <a:spcAft>
                <a:spcPts val="0"/>
              </a:spcAft>
              <a:buNone/>
            </a:pPr>
            <a:r>
              <a:rPr lang="fr" sz="4500">
                <a:latin typeface="Proxima Nova"/>
                <a:ea typeface="Proxima Nova"/>
                <a:cs typeface="Proxima Nova"/>
                <a:sym typeface="Proxima Nova"/>
              </a:rPr>
              <a:t>Il est utilisé pour l'échange d'informations de routage entre différents ISP (Internet Service Provider)</a:t>
            </a:r>
            <a:endParaRPr sz="4500">
              <a:latin typeface="Proxima Nova"/>
              <a:ea typeface="Proxima Nova"/>
              <a:cs typeface="Proxima Nova"/>
              <a:sym typeface="Proxima Nova"/>
            </a:endParaRPr>
          </a:p>
          <a:p>
            <a:pPr indent="0" lvl="0" marL="0" rtl="0" algn="l">
              <a:spcBef>
                <a:spcPts val="1200"/>
              </a:spcBef>
              <a:spcAft>
                <a:spcPts val="0"/>
              </a:spcAft>
              <a:buNone/>
            </a:pPr>
            <a:r>
              <a:t/>
            </a:r>
            <a:endParaRPr sz="4500">
              <a:latin typeface="Proxima Nova"/>
              <a:ea typeface="Proxima Nova"/>
              <a:cs typeface="Proxima Nova"/>
              <a:sym typeface="Proxima Nova"/>
            </a:endParaRPr>
          </a:p>
          <a:p>
            <a:pPr indent="0" lvl="0" marL="0" rtl="0" algn="l">
              <a:spcBef>
                <a:spcPts val="1200"/>
              </a:spcBef>
              <a:spcAft>
                <a:spcPts val="1200"/>
              </a:spcAft>
              <a:buNone/>
            </a:pPr>
            <a:r>
              <a:rPr lang="fr" sz="4500">
                <a:latin typeface="Proxima Nova"/>
                <a:ea typeface="Proxima Nova"/>
                <a:cs typeface="Proxima Nova"/>
                <a:sym typeface="Proxima Nova"/>
              </a:rPr>
              <a:t>Port par défaut : TCP 179</a:t>
            </a:r>
            <a:endParaRPr sz="4500">
              <a:latin typeface="Proxima Nova"/>
              <a:ea typeface="Proxima Nova"/>
              <a:cs typeface="Proxima Nova"/>
              <a:sym typeface="Proxima Nov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pic>
        <p:nvPicPr>
          <p:cNvPr descr="icone_wild_code_school.png" id="759" name="Google Shape;759;p51"/>
          <p:cNvPicPr preferRelativeResize="0"/>
          <p:nvPr/>
        </p:nvPicPr>
        <p:blipFill rotWithShape="1">
          <a:blip r:embed="rId3">
            <a:alphaModFix amt="5319"/>
          </a:blip>
          <a:srcRect b="0" l="0" r="0" t="0"/>
          <a:stretch/>
        </p:blipFill>
        <p:spPr>
          <a:xfrm>
            <a:off x="-910978" y="-3131423"/>
            <a:ext cx="27384332" cy="19978847"/>
          </a:xfrm>
          <a:prstGeom prst="rect">
            <a:avLst/>
          </a:prstGeom>
          <a:noFill/>
          <a:ln>
            <a:noFill/>
          </a:ln>
        </p:spPr>
      </p:pic>
      <p:pic>
        <p:nvPicPr>
          <p:cNvPr descr="icone_wild_code_school.png" id="760" name="Google Shape;760;p51"/>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sp>
        <p:nvSpPr>
          <p:cNvPr id="761" name="Google Shape;761;p51"/>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762" name="Google Shape;762;p51"/>
          <p:cNvSpPr txBox="1"/>
          <p:nvPr/>
        </p:nvSpPr>
        <p:spPr>
          <a:xfrm>
            <a:off x="3496200" y="6206700"/>
            <a:ext cx="17391600" cy="130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0000">
                <a:latin typeface="Montserrat SemiBold"/>
                <a:ea typeface="Montserrat SemiBold"/>
                <a:cs typeface="Montserrat SemiBold"/>
                <a:sym typeface="Montserrat SemiBold"/>
              </a:rPr>
              <a:t>Protocoles de transport</a:t>
            </a:r>
            <a:endParaRPr sz="10000">
              <a:latin typeface="Montserrat"/>
              <a:ea typeface="Montserrat"/>
              <a:cs typeface="Montserrat"/>
              <a:sym typeface="Montserrat"/>
            </a:endParaRPr>
          </a:p>
        </p:txBody>
      </p:sp>
      <p:cxnSp>
        <p:nvCxnSpPr>
          <p:cNvPr id="763" name="Google Shape;763;p51"/>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764" name="Google Shape;764;p51"/>
          <p:cNvSpPr/>
          <p:nvPr/>
        </p:nvSpPr>
        <p:spPr>
          <a:xfrm>
            <a:off x="1498340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765" name="Google Shape;765;p51"/>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766" name="Google Shape;766;p51"/>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767" name="Google Shape;767;p51"/>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768" name="Google Shape;768;p51"/>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pic>
        <p:nvPicPr>
          <p:cNvPr descr="icone_wild_code_school.png" id="773" name="Google Shape;773;p52"/>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774" name="Google Shape;774;p52"/>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775" name="Google Shape;775;p52"/>
          <p:cNvSpPr txBox="1"/>
          <p:nvPr/>
        </p:nvSpPr>
        <p:spPr>
          <a:xfrm>
            <a:off x="946900" y="2610425"/>
            <a:ext cx="43095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OSI - TCP/IP</a:t>
            </a:r>
            <a:endParaRPr sz="5000">
              <a:latin typeface="Montserrat ExtraBold"/>
              <a:ea typeface="Montserrat ExtraBold"/>
              <a:cs typeface="Montserrat ExtraBold"/>
              <a:sym typeface="Montserrat ExtraBold"/>
            </a:endParaRPr>
          </a:p>
        </p:txBody>
      </p:sp>
      <p:sp>
        <p:nvSpPr>
          <p:cNvPr id="776" name="Google Shape;776;p52"/>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777" name="Google Shape;777;p52"/>
          <p:cNvSpPr txBox="1"/>
          <p:nvPr/>
        </p:nvSpPr>
        <p:spPr>
          <a:xfrm>
            <a:off x="949225" y="4078800"/>
            <a:ext cx="14187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Rappel</a:t>
            </a:r>
            <a:endParaRPr sz="2800">
              <a:latin typeface="Montserrat Medium"/>
              <a:ea typeface="Montserrat Medium"/>
              <a:cs typeface="Montserrat Medium"/>
              <a:sym typeface="Montserrat Medium"/>
            </a:endParaRPr>
          </a:p>
        </p:txBody>
      </p:sp>
      <p:cxnSp>
        <p:nvCxnSpPr>
          <p:cNvPr id="778" name="Google Shape;778;p52"/>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779" name="Google Shape;779;p52"/>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780" name="Google Shape;780;p52"/>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781" name="Google Shape;781;p52"/>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782" name="Google Shape;782;p52"/>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783" name="Google Shape;783;p52"/>
          <p:cNvSpPr/>
          <p:nvPr/>
        </p:nvSpPr>
        <p:spPr>
          <a:xfrm>
            <a:off x="1498340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784" name="Google Shape;784;p52"/>
          <p:cNvSpPr txBox="1"/>
          <p:nvPr/>
        </p:nvSpPr>
        <p:spPr>
          <a:xfrm>
            <a:off x="3039750" y="5331275"/>
            <a:ext cx="14419500" cy="58170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rPr lang="fr" sz="4500">
                <a:latin typeface="Proxima Nova"/>
                <a:ea typeface="Proxima Nova"/>
                <a:cs typeface="Proxima Nova"/>
                <a:sym typeface="Proxima Nova"/>
              </a:rPr>
              <a:t>Le protocole IP</a:t>
            </a:r>
            <a:endParaRPr sz="4500">
              <a:latin typeface="Proxima Nova"/>
              <a:ea typeface="Proxima Nova"/>
              <a:cs typeface="Proxima Nova"/>
              <a:sym typeface="Proxima Nova"/>
            </a:endParaRPr>
          </a:p>
          <a:p>
            <a:pPr indent="-514350" lvl="0" marL="914400" rtl="0" algn="l">
              <a:spcBef>
                <a:spcPts val="1200"/>
              </a:spcBef>
              <a:spcAft>
                <a:spcPts val="0"/>
              </a:spcAft>
              <a:buSzPts val="4500"/>
              <a:buFont typeface="Proxima Nova"/>
              <a:buChar char="-"/>
            </a:pPr>
            <a:r>
              <a:rPr lang="fr" sz="4500">
                <a:latin typeface="Proxima Nova"/>
                <a:ea typeface="Proxima Nova"/>
                <a:cs typeface="Proxima Nova"/>
                <a:sym typeface="Proxima Nova"/>
              </a:rPr>
              <a:t>Couche 3 (réseau) au sens OSI</a:t>
            </a:r>
            <a:endParaRPr sz="4500">
              <a:latin typeface="Proxima Nova"/>
              <a:ea typeface="Proxima Nova"/>
              <a:cs typeface="Proxima Nova"/>
              <a:sym typeface="Proxima Nova"/>
            </a:endParaRPr>
          </a:p>
          <a:p>
            <a:pPr indent="-514350" lvl="0" marL="914400" rtl="0" algn="l">
              <a:spcBef>
                <a:spcPts val="0"/>
              </a:spcBef>
              <a:spcAft>
                <a:spcPts val="0"/>
              </a:spcAft>
              <a:buSzPts val="4500"/>
              <a:buFont typeface="Proxima Nova"/>
              <a:buChar char="-"/>
            </a:pPr>
            <a:r>
              <a:rPr lang="fr" sz="4500">
                <a:latin typeface="Proxima Nova"/>
                <a:ea typeface="Proxima Nova"/>
                <a:cs typeface="Proxima Nova"/>
                <a:sym typeface="Proxima Nova"/>
              </a:rPr>
              <a:t>Censé véhiculer un protocole de couche 4 (transport)</a:t>
            </a:r>
            <a:endParaRPr sz="4500">
              <a:latin typeface="Proxima Nova"/>
              <a:ea typeface="Proxima Nova"/>
              <a:cs typeface="Proxima Nova"/>
              <a:sym typeface="Proxima Nova"/>
            </a:endParaRPr>
          </a:p>
          <a:p>
            <a:pPr indent="0" lvl="0" marL="0" rtl="0" algn="l">
              <a:spcBef>
                <a:spcPts val="1200"/>
              </a:spcBef>
              <a:spcAft>
                <a:spcPts val="0"/>
              </a:spcAft>
              <a:buNone/>
            </a:pPr>
            <a:r>
              <a:rPr lang="fr" sz="4500">
                <a:latin typeface="Proxima Nova"/>
                <a:ea typeface="Proxima Nova"/>
                <a:cs typeface="Proxima Nova"/>
                <a:sym typeface="Proxima Nova"/>
              </a:rPr>
              <a:t>Il existe plusieurs protocoles de transport</a:t>
            </a:r>
            <a:endParaRPr sz="4500">
              <a:latin typeface="Proxima Nova"/>
              <a:ea typeface="Proxima Nova"/>
              <a:cs typeface="Proxima Nova"/>
              <a:sym typeface="Proxima Nova"/>
            </a:endParaRPr>
          </a:p>
          <a:p>
            <a:pPr indent="0" lvl="0" marL="0" rtl="0" algn="l">
              <a:spcBef>
                <a:spcPts val="1200"/>
              </a:spcBef>
              <a:spcAft>
                <a:spcPts val="0"/>
              </a:spcAft>
              <a:buNone/>
            </a:pPr>
            <a:r>
              <a:rPr lang="fr" sz="4500">
                <a:latin typeface="Proxima Nova"/>
                <a:ea typeface="Proxima Nova"/>
                <a:cs typeface="Proxima Nova"/>
                <a:sym typeface="Proxima Nova"/>
              </a:rPr>
              <a:t>Les 2 plus courants sont :</a:t>
            </a:r>
            <a:endParaRPr sz="4500">
              <a:latin typeface="Proxima Nova"/>
              <a:ea typeface="Proxima Nova"/>
              <a:cs typeface="Proxima Nova"/>
              <a:sym typeface="Proxima Nova"/>
            </a:endParaRPr>
          </a:p>
          <a:p>
            <a:pPr indent="-514350" lvl="0" marL="914400" rtl="0" algn="l">
              <a:spcBef>
                <a:spcPts val="1200"/>
              </a:spcBef>
              <a:spcAft>
                <a:spcPts val="0"/>
              </a:spcAft>
              <a:buSzPts val="4500"/>
              <a:buFont typeface="Proxima Nova"/>
              <a:buChar char="-"/>
            </a:pPr>
            <a:r>
              <a:rPr lang="fr" sz="4500">
                <a:latin typeface="Proxima Nova"/>
                <a:ea typeface="Proxima Nova"/>
                <a:cs typeface="Proxima Nova"/>
                <a:sym typeface="Proxima Nova"/>
              </a:rPr>
              <a:t>TCP : Transmission Control Protocol</a:t>
            </a:r>
            <a:endParaRPr sz="4500">
              <a:latin typeface="Proxima Nova"/>
              <a:ea typeface="Proxima Nova"/>
              <a:cs typeface="Proxima Nova"/>
              <a:sym typeface="Proxima Nova"/>
            </a:endParaRPr>
          </a:p>
          <a:p>
            <a:pPr indent="-514350" lvl="0" marL="914400" rtl="0" algn="l">
              <a:spcBef>
                <a:spcPts val="0"/>
              </a:spcBef>
              <a:spcAft>
                <a:spcPts val="0"/>
              </a:spcAft>
              <a:buSzPts val="4500"/>
              <a:buFont typeface="Proxima Nova"/>
              <a:buChar char="-"/>
            </a:pPr>
            <a:r>
              <a:rPr lang="fr" sz="4500">
                <a:latin typeface="Proxima Nova"/>
                <a:ea typeface="Proxima Nova"/>
                <a:cs typeface="Proxima Nova"/>
                <a:sym typeface="Proxima Nova"/>
              </a:rPr>
              <a:t>UDP : User Datagram Protocol</a:t>
            </a:r>
            <a:endParaRPr sz="4500">
              <a:latin typeface="Proxima Nova"/>
              <a:ea typeface="Proxima Nova"/>
              <a:cs typeface="Proxima Nova"/>
              <a:sym typeface="Proxima Nova"/>
            </a:endParaRPr>
          </a:p>
        </p:txBody>
      </p:sp>
      <p:sp>
        <p:nvSpPr>
          <p:cNvPr id="785" name="Google Shape;785;p52"/>
          <p:cNvSpPr/>
          <p:nvPr/>
        </p:nvSpPr>
        <p:spPr>
          <a:xfrm>
            <a:off x="17938650" y="10910054"/>
            <a:ext cx="5699700" cy="1191300"/>
          </a:xfrm>
          <a:prstGeom prst="rect">
            <a:avLst/>
          </a:prstGeom>
          <a:solidFill>
            <a:srgbClr val="F99797"/>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3500">
                <a:solidFill>
                  <a:srgbClr val="424242"/>
                </a:solidFill>
                <a:latin typeface="Varela Round"/>
                <a:ea typeface="Varela Round"/>
                <a:cs typeface="Varela Round"/>
                <a:sym typeface="Varela Round"/>
              </a:rPr>
              <a:t>1 - Physique</a:t>
            </a:r>
            <a:endParaRPr sz="3500">
              <a:solidFill>
                <a:srgbClr val="424242"/>
              </a:solidFill>
              <a:latin typeface="Varela Round"/>
              <a:ea typeface="Varela Round"/>
              <a:cs typeface="Varela Round"/>
              <a:sym typeface="Varela Round"/>
            </a:endParaRPr>
          </a:p>
        </p:txBody>
      </p:sp>
      <p:sp>
        <p:nvSpPr>
          <p:cNvPr id="786" name="Google Shape;786;p52"/>
          <p:cNvSpPr/>
          <p:nvPr/>
        </p:nvSpPr>
        <p:spPr>
          <a:xfrm>
            <a:off x="17938650" y="9718437"/>
            <a:ext cx="5699700" cy="1191300"/>
          </a:xfrm>
          <a:prstGeom prst="rect">
            <a:avLst/>
          </a:prstGeom>
          <a:solidFill>
            <a:srgbClr val="F76C6C"/>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3500">
                <a:solidFill>
                  <a:srgbClr val="424242"/>
                </a:solidFill>
                <a:latin typeface="Varela Round"/>
                <a:ea typeface="Varela Round"/>
                <a:cs typeface="Varela Round"/>
                <a:sym typeface="Varela Round"/>
              </a:rPr>
              <a:t>2 - MAC</a:t>
            </a:r>
            <a:endParaRPr sz="3500">
              <a:solidFill>
                <a:srgbClr val="424242"/>
              </a:solidFill>
              <a:latin typeface="Varela Round"/>
              <a:ea typeface="Varela Round"/>
              <a:cs typeface="Varela Round"/>
              <a:sym typeface="Varela Round"/>
            </a:endParaRPr>
          </a:p>
        </p:txBody>
      </p:sp>
      <p:sp>
        <p:nvSpPr>
          <p:cNvPr id="787" name="Google Shape;787;p52"/>
          <p:cNvSpPr/>
          <p:nvPr/>
        </p:nvSpPr>
        <p:spPr>
          <a:xfrm>
            <a:off x="17938650" y="8526819"/>
            <a:ext cx="5699700" cy="1191300"/>
          </a:xfrm>
          <a:prstGeom prst="rect">
            <a:avLst/>
          </a:prstGeom>
          <a:solidFill>
            <a:srgbClr val="F99797"/>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3500">
                <a:solidFill>
                  <a:srgbClr val="424242"/>
                </a:solidFill>
                <a:latin typeface="Varela Round"/>
                <a:ea typeface="Varela Round"/>
                <a:cs typeface="Varela Round"/>
                <a:sym typeface="Varela Round"/>
              </a:rPr>
              <a:t>2bis - LLC (optionnel)</a:t>
            </a:r>
            <a:endParaRPr sz="3500">
              <a:solidFill>
                <a:srgbClr val="424242"/>
              </a:solidFill>
              <a:latin typeface="Varela Round"/>
              <a:ea typeface="Varela Round"/>
              <a:cs typeface="Varela Round"/>
              <a:sym typeface="Varela Round"/>
            </a:endParaRPr>
          </a:p>
        </p:txBody>
      </p:sp>
      <p:sp>
        <p:nvSpPr>
          <p:cNvPr id="788" name="Google Shape;788;p52"/>
          <p:cNvSpPr/>
          <p:nvPr/>
        </p:nvSpPr>
        <p:spPr>
          <a:xfrm>
            <a:off x="17938650" y="7335202"/>
            <a:ext cx="5699700" cy="1191300"/>
          </a:xfrm>
          <a:prstGeom prst="rect">
            <a:avLst/>
          </a:prstGeom>
          <a:solidFill>
            <a:srgbClr val="F76C6C"/>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3500">
                <a:solidFill>
                  <a:srgbClr val="424242"/>
                </a:solidFill>
                <a:latin typeface="Varela Round"/>
                <a:ea typeface="Varela Round"/>
                <a:cs typeface="Varela Round"/>
                <a:sym typeface="Varela Round"/>
              </a:rPr>
              <a:t>3 - IP</a:t>
            </a:r>
            <a:endParaRPr sz="3500">
              <a:solidFill>
                <a:srgbClr val="424242"/>
              </a:solidFill>
              <a:latin typeface="Varela Round"/>
              <a:ea typeface="Varela Round"/>
              <a:cs typeface="Varela Round"/>
              <a:sym typeface="Varela Round"/>
            </a:endParaRPr>
          </a:p>
        </p:txBody>
      </p:sp>
      <p:sp>
        <p:nvSpPr>
          <p:cNvPr id="789" name="Google Shape;789;p52"/>
          <p:cNvSpPr/>
          <p:nvPr/>
        </p:nvSpPr>
        <p:spPr>
          <a:xfrm>
            <a:off x="17938650" y="6143585"/>
            <a:ext cx="5699700" cy="1191300"/>
          </a:xfrm>
          <a:prstGeom prst="rect">
            <a:avLst/>
          </a:prstGeom>
          <a:solidFill>
            <a:srgbClr val="F99797"/>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3500">
                <a:solidFill>
                  <a:srgbClr val="424242"/>
                </a:solidFill>
                <a:latin typeface="Varela Round"/>
                <a:ea typeface="Varela Round"/>
                <a:cs typeface="Varela Round"/>
                <a:sym typeface="Varela Round"/>
              </a:rPr>
              <a:t>4 - TCP, UDP…</a:t>
            </a:r>
            <a:endParaRPr sz="3500">
              <a:solidFill>
                <a:srgbClr val="424242"/>
              </a:solidFill>
              <a:latin typeface="Varela Round"/>
              <a:ea typeface="Varela Round"/>
              <a:cs typeface="Varela Round"/>
              <a:sym typeface="Varela Round"/>
            </a:endParaRPr>
          </a:p>
        </p:txBody>
      </p:sp>
      <p:sp>
        <p:nvSpPr>
          <p:cNvPr id="790" name="Google Shape;790;p52"/>
          <p:cNvSpPr/>
          <p:nvPr/>
        </p:nvSpPr>
        <p:spPr>
          <a:xfrm>
            <a:off x="17938650" y="4951967"/>
            <a:ext cx="5699700" cy="1191300"/>
          </a:xfrm>
          <a:prstGeom prst="rect">
            <a:avLst/>
          </a:prstGeom>
          <a:solidFill>
            <a:srgbClr val="F76C6C"/>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3500">
                <a:solidFill>
                  <a:srgbClr val="424242"/>
                </a:solidFill>
                <a:latin typeface="Varela Round"/>
                <a:ea typeface="Varela Round"/>
                <a:cs typeface="Varela Round"/>
                <a:sym typeface="Varela Round"/>
              </a:rPr>
              <a:t>5 - TLS (optionnel)</a:t>
            </a:r>
            <a:endParaRPr sz="3500">
              <a:solidFill>
                <a:srgbClr val="424242"/>
              </a:solidFill>
              <a:latin typeface="Varela Round"/>
              <a:ea typeface="Varela Round"/>
              <a:cs typeface="Varela Round"/>
              <a:sym typeface="Varela Round"/>
            </a:endParaRPr>
          </a:p>
        </p:txBody>
      </p:sp>
      <p:sp>
        <p:nvSpPr>
          <p:cNvPr id="791" name="Google Shape;791;p52"/>
          <p:cNvSpPr/>
          <p:nvPr/>
        </p:nvSpPr>
        <p:spPr>
          <a:xfrm>
            <a:off x="17938650" y="3760350"/>
            <a:ext cx="5699700" cy="1191300"/>
          </a:xfrm>
          <a:prstGeom prst="rect">
            <a:avLst/>
          </a:prstGeom>
          <a:solidFill>
            <a:srgbClr val="F99797"/>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3500">
                <a:solidFill>
                  <a:srgbClr val="424242"/>
                </a:solidFill>
                <a:latin typeface="Varela Round"/>
                <a:ea typeface="Varela Round"/>
                <a:cs typeface="Varela Round"/>
                <a:sym typeface="Varela Round"/>
              </a:rPr>
              <a:t>7 - Application</a:t>
            </a:r>
            <a:endParaRPr sz="3500">
              <a:solidFill>
                <a:srgbClr val="424242"/>
              </a:solidFill>
              <a:latin typeface="Varela Round"/>
              <a:ea typeface="Varela Round"/>
              <a:cs typeface="Varela Round"/>
              <a:sym typeface="Varela Roun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pic>
        <p:nvPicPr>
          <p:cNvPr descr="icone_wild_code_school.png" id="796" name="Google Shape;796;p53"/>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797" name="Google Shape;797;p53"/>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798" name="Google Shape;798;p53"/>
          <p:cNvSpPr txBox="1"/>
          <p:nvPr/>
        </p:nvSpPr>
        <p:spPr>
          <a:xfrm>
            <a:off x="946900" y="2610425"/>
            <a:ext cx="84192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Un moment de réflexion</a:t>
            </a:r>
            <a:endParaRPr sz="5000">
              <a:latin typeface="Montserrat ExtraBold"/>
              <a:ea typeface="Montserrat ExtraBold"/>
              <a:cs typeface="Montserrat ExtraBold"/>
              <a:sym typeface="Montserrat ExtraBold"/>
            </a:endParaRPr>
          </a:p>
        </p:txBody>
      </p:sp>
      <p:sp>
        <p:nvSpPr>
          <p:cNvPr id="799" name="Google Shape;799;p53"/>
          <p:cNvSpPr txBox="1"/>
          <p:nvPr/>
        </p:nvSpPr>
        <p:spPr>
          <a:xfrm>
            <a:off x="3474750" y="4002850"/>
            <a:ext cx="18025500" cy="5552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lang="fr" sz="3500">
                <a:latin typeface="Proxima Nova"/>
                <a:ea typeface="Proxima Nova"/>
                <a:cs typeface="Proxima Nova"/>
                <a:sym typeface="Proxima Nova"/>
              </a:rPr>
              <a:t>Supposons le cas d'un système :</a:t>
            </a:r>
            <a:endParaRPr sz="3500">
              <a:latin typeface="Proxima Nova"/>
              <a:ea typeface="Proxima Nova"/>
              <a:cs typeface="Proxima Nova"/>
              <a:sym typeface="Proxima Nova"/>
            </a:endParaRPr>
          </a:p>
          <a:p>
            <a:pPr indent="0" lvl="0" marL="0" rtl="0" algn="l">
              <a:lnSpc>
                <a:spcPct val="100000"/>
              </a:lnSpc>
              <a:spcBef>
                <a:spcPts val="1200"/>
              </a:spcBef>
              <a:spcAft>
                <a:spcPts val="0"/>
              </a:spcAft>
              <a:buNone/>
            </a:pPr>
            <a:r>
              <a:rPr lang="fr" sz="3500">
                <a:latin typeface="Proxima Nova"/>
                <a:ea typeface="Proxima Nova"/>
                <a:cs typeface="Proxima Nova"/>
                <a:sym typeface="Proxima Nova"/>
              </a:rPr>
              <a:t>Une des interfaces de ce système reçoit un paquet IP.</a:t>
            </a:r>
            <a:endParaRPr sz="3500">
              <a:latin typeface="Proxima Nova"/>
              <a:ea typeface="Proxima Nova"/>
              <a:cs typeface="Proxima Nova"/>
              <a:sym typeface="Proxima Nova"/>
            </a:endParaRPr>
          </a:p>
          <a:p>
            <a:pPr indent="0" lvl="0" marL="0" rtl="0" algn="l">
              <a:lnSpc>
                <a:spcPct val="100000"/>
              </a:lnSpc>
              <a:spcBef>
                <a:spcPts val="1200"/>
              </a:spcBef>
              <a:spcAft>
                <a:spcPts val="0"/>
              </a:spcAft>
              <a:buNone/>
            </a:pPr>
            <a:r>
              <a:rPr lang="fr" sz="3500">
                <a:latin typeface="Proxima Nova"/>
                <a:ea typeface="Proxima Nova"/>
                <a:cs typeface="Proxima Nova"/>
                <a:sym typeface="Proxima Nova"/>
              </a:rPr>
              <a:t>L'adresse de destination du paquet est bien une adresse de cette interface.</a:t>
            </a:r>
            <a:endParaRPr sz="3500">
              <a:latin typeface="Proxima Nova"/>
              <a:ea typeface="Proxima Nova"/>
              <a:cs typeface="Proxima Nova"/>
              <a:sym typeface="Proxima Nova"/>
            </a:endParaRPr>
          </a:p>
          <a:p>
            <a:pPr indent="0" lvl="0" marL="0" rtl="0" algn="l">
              <a:lnSpc>
                <a:spcPct val="100000"/>
              </a:lnSpc>
              <a:spcBef>
                <a:spcPts val="1200"/>
              </a:spcBef>
              <a:spcAft>
                <a:spcPts val="0"/>
              </a:spcAft>
              <a:buNone/>
            </a:pPr>
            <a:r>
              <a:rPr lang="fr" sz="3500">
                <a:latin typeface="Proxima Nova"/>
                <a:ea typeface="Proxima Nova"/>
                <a:cs typeface="Proxima Nova"/>
                <a:sym typeface="Proxima Nova"/>
              </a:rPr>
              <a:t>Les entêtes IP indique l'identifiant du protocole de couche 4 (TCP ou UDP).</a:t>
            </a:r>
            <a:endParaRPr sz="3500">
              <a:latin typeface="Proxima Nova"/>
              <a:ea typeface="Proxima Nova"/>
              <a:cs typeface="Proxima Nova"/>
              <a:sym typeface="Proxima Nova"/>
            </a:endParaRPr>
          </a:p>
          <a:p>
            <a:pPr indent="0" lvl="0" marL="0" rtl="0" algn="l">
              <a:lnSpc>
                <a:spcPct val="100000"/>
              </a:lnSpc>
              <a:spcBef>
                <a:spcPts val="1200"/>
              </a:spcBef>
              <a:spcAft>
                <a:spcPts val="0"/>
              </a:spcAft>
              <a:buNone/>
            </a:pPr>
            <a:r>
              <a:rPr lang="fr" sz="3500">
                <a:latin typeface="Proxima Nova"/>
                <a:ea typeface="Proxima Nova"/>
                <a:cs typeface="Proxima Nova"/>
                <a:sym typeface="Proxima Nova"/>
              </a:rPr>
              <a:t>Et ensuite ?</a:t>
            </a:r>
            <a:endParaRPr sz="3500">
              <a:latin typeface="Proxima Nova"/>
              <a:ea typeface="Proxima Nova"/>
              <a:cs typeface="Proxima Nova"/>
              <a:sym typeface="Proxima Nova"/>
            </a:endParaRPr>
          </a:p>
          <a:p>
            <a:pPr indent="0" lvl="0" marL="0" rtl="0" algn="l">
              <a:lnSpc>
                <a:spcPct val="100000"/>
              </a:lnSpc>
              <a:spcBef>
                <a:spcPts val="1200"/>
              </a:spcBef>
              <a:spcAft>
                <a:spcPts val="0"/>
              </a:spcAft>
              <a:buNone/>
            </a:pPr>
            <a:r>
              <a:rPr lang="fr" sz="3500">
                <a:latin typeface="Proxima Nova"/>
                <a:ea typeface="Proxima Nova"/>
                <a:cs typeface="Proxima Nova"/>
                <a:sym typeface="Proxima Nova"/>
              </a:rPr>
              <a:t>Ce paquet IP, à quel processus du système, à quelle couche applicative faut-il l'envoyer ?</a:t>
            </a:r>
            <a:endParaRPr sz="3500">
              <a:latin typeface="Proxima Nova"/>
              <a:ea typeface="Proxima Nova"/>
              <a:cs typeface="Proxima Nova"/>
              <a:sym typeface="Proxima Nova"/>
            </a:endParaRPr>
          </a:p>
          <a:p>
            <a:pPr indent="0" lvl="0" marL="0" rtl="0" algn="l">
              <a:lnSpc>
                <a:spcPct val="100000"/>
              </a:lnSpc>
              <a:spcBef>
                <a:spcPts val="1200"/>
              </a:spcBef>
              <a:spcAft>
                <a:spcPts val="0"/>
              </a:spcAft>
              <a:buNone/>
            </a:pPr>
            <a:r>
              <a:rPr lang="fr" sz="3500">
                <a:latin typeface="Proxima Nova"/>
                <a:ea typeface="Proxima Nova"/>
                <a:cs typeface="Proxima Nova"/>
                <a:sym typeface="Proxima Nova"/>
              </a:rPr>
              <a:t>Est-ce une requête pour un serveur ?</a:t>
            </a:r>
            <a:endParaRPr sz="3500">
              <a:latin typeface="Proxima Nova"/>
              <a:ea typeface="Proxima Nova"/>
              <a:cs typeface="Proxima Nova"/>
              <a:sym typeface="Proxima Nova"/>
            </a:endParaRPr>
          </a:p>
          <a:p>
            <a:pPr indent="0" lvl="0" marL="0" rtl="0" algn="l">
              <a:lnSpc>
                <a:spcPct val="100000"/>
              </a:lnSpc>
              <a:spcBef>
                <a:spcPts val="1200"/>
              </a:spcBef>
              <a:spcAft>
                <a:spcPts val="1200"/>
              </a:spcAft>
              <a:buNone/>
            </a:pPr>
            <a:r>
              <a:rPr lang="fr" sz="3500">
                <a:latin typeface="Proxima Nova"/>
                <a:ea typeface="Proxima Nova"/>
                <a:cs typeface="Proxima Nova"/>
                <a:sym typeface="Proxima Nova"/>
              </a:rPr>
              <a:t>Est-ce une réponse à une requête précédente ?</a:t>
            </a:r>
            <a:endParaRPr sz="3500">
              <a:latin typeface="Proxima Nova"/>
              <a:ea typeface="Proxima Nova"/>
              <a:cs typeface="Proxima Nova"/>
              <a:sym typeface="Proxima Nova"/>
            </a:endParaRPr>
          </a:p>
        </p:txBody>
      </p:sp>
      <p:sp>
        <p:nvSpPr>
          <p:cNvPr id="800" name="Google Shape;800;p53"/>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801" name="Google Shape;801;p53"/>
          <p:cNvSpPr txBox="1"/>
          <p:nvPr/>
        </p:nvSpPr>
        <p:spPr>
          <a:xfrm>
            <a:off x="949225" y="4632400"/>
            <a:ext cx="35064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t/>
            </a:r>
            <a:endParaRPr sz="2800">
              <a:latin typeface="Montserrat Medium"/>
              <a:ea typeface="Montserrat Medium"/>
              <a:cs typeface="Montserrat Medium"/>
              <a:sym typeface="Montserrat Medium"/>
            </a:endParaRPr>
          </a:p>
        </p:txBody>
      </p:sp>
      <p:cxnSp>
        <p:nvCxnSpPr>
          <p:cNvPr id="802" name="Google Shape;802;p53"/>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803" name="Google Shape;803;p53"/>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804" name="Google Shape;804;p53"/>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805" name="Google Shape;805;p53"/>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806" name="Google Shape;806;p53"/>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807" name="Google Shape;807;p53"/>
          <p:cNvSpPr/>
          <p:nvPr/>
        </p:nvSpPr>
        <p:spPr>
          <a:xfrm>
            <a:off x="1498340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808" name="Google Shape;808;p53"/>
          <p:cNvSpPr txBox="1"/>
          <p:nvPr/>
        </p:nvSpPr>
        <p:spPr>
          <a:xfrm>
            <a:off x="3515850" y="10293325"/>
            <a:ext cx="17943300" cy="2049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lang="fr" sz="3500">
                <a:latin typeface="Proxima Nova"/>
                <a:ea typeface="Proxima Nova"/>
                <a:cs typeface="Proxima Nova"/>
                <a:sym typeface="Proxima Nova"/>
              </a:rPr>
              <a:t>C'est un des problèmes que résout la couche transport.</a:t>
            </a:r>
            <a:endParaRPr sz="3500">
              <a:latin typeface="Proxima Nova"/>
              <a:ea typeface="Proxima Nova"/>
              <a:cs typeface="Proxima Nova"/>
              <a:sym typeface="Proxima Nova"/>
            </a:endParaRPr>
          </a:p>
          <a:p>
            <a:pPr indent="0" lvl="0" marL="0" rtl="0" algn="l">
              <a:lnSpc>
                <a:spcPct val="100000"/>
              </a:lnSpc>
              <a:spcBef>
                <a:spcPts val="1200"/>
              </a:spcBef>
              <a:spcAft>
                <a:spcPts val="1200"/>
              </a:spcAft>
              <a:buNone/>
            </a:pPr>
            <a:r>
              <a:rPr lang="fr" sz="3500">
                <a:latin typeface="Proxima Nova"/>
                <a:ea typeface="Proxima Nova"/>
                <a:cs typeface="Proxima Nova"/>
                <a:sym typeface="Proxima Nova"/>
              </a:rPr>
              <a:t>Basculer d'une communication entre interfaces en une communication entre processus (application).</a:t>
            </a:r>
            <a:endParaRPr sz="3500">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pic>
        <p:nvPicPr>
          <p:cNvPr descr="icone_wild_code_school.png" id="813" name="Google Shape;813;p54"/>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814" name="Google Shape;814;p54"/>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815" name="Google Shape;815;p54"/>
          <p:cNvSpPr txBox="1"/>
          <p:nvPr/>
        </p:nvSpPr>
        <p:spPr>
          <a:xfrm>
            <a:off x="946900" y="2610425"/>
            <a:ext cx="17367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UDP</a:t>
            </a:r>
            <a:endParaRPr sz="5000">
              <a:latin typeface="Montserrat ExtraBold"/>
              <a:ea typeface="Montserrat ExtraBold"/>
              <a:cs typeface="Montserrat ExtraBold"/>
              <a:sym typeface="Montserrat ExtraBold"/>
            </a:endParaRPr>
          </a:p>
        </p:txBody>
      </p:sp>
      <p:sp>
        <p:nvSpPr>
          <p:cNvPr id="816" name="Google Shape;816;p54"/>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817" name="Google Shape;817;p54"/>
          <p:cNvSpPr txBox="1"/>
          <p:nvPr/>
        </p:nvSpPr>
        <p:spPr>
          <a:xfrm>
            <a:off x="949225" y="4078800"/>
            <a:ext cx="60666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Commençons par le plus simple</a:t>
            </a:r>
            <a:endParaRPr sz="2800">
              <a:latin typeface="Montserrat Medium"/>
              <a:ea typeface="Montserrat Medium"/>
              <a:cs typeface="Montserrat Medium"/>
              <a:sym typeface="Montserrat Medium"/>
            </a:endParaRPr>
          </a:p>
        </p:txBody>
      </p:sp>
      <p:cxnSp>
        <p:nvCxnSpPr>
          <p:cNvPr id="818" name="Google Shape;818;p54"/>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819" name="Google Shape;819;p54"/>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820" name="Google Shape;820;p54"/>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821" name="Google Shape;821;p54"/>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822" name="Google Shape;822;p54"/>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823" name="Google Shape;823;p54"/>
          <p:cNvSpPr/>
          <p:nvPr/>
        </p:nvSpPr>
        <p:spPr>
          <a:xfrm>
            <a:off x="1498340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pic>
        <p:nvPicPr>
          <p:cNvPr id="824" name="Google Shape;824;p54"/>
          <p:cNvPicPr preferRelativeResize="0"/>
          <p:nvPr/>
        </p:nvPicPr>
        <p:blipFill>
          <a:blip r:embed="rId4">
            <a:alphaModFix/>
          </a:blip>
          <a:stretch>
            <a:fillRect/>
          </a:stretch>
        </p:blipFill>
        <p:spPr>
          <a:xfrm>
            <a:off x="19123034" y="1720200"/>
            <a:ext cx="3834000" cy="3833999"/>
          </a:xfrm>
          <a:prstGeom prst="rect">
            <a:avLst/>
          </a:prstGeom>
          <a:noFill/>
          <a:ln>
            <a:noFill/>
          </a:ln>
        </p:spPr>
      </p:pic>
      <p:sp>
        <p:nvSpPr>
          <p:cNvPr id="825" name="Google Shape;825;p54"/>
          <p:cNvSpPr txBox="1"/>
          <p:nvPr/>
        </p:nvSpPr>
        <p:spPr>
          <a:xfrm>
            <a:off x="3039750" y="5922650"/>
            <a:ext cx="18291900" cy="45681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rPr lang="fr" sz="4500">
                <a:latin typeface="Proxima Nova"/>
                <a:ea typeface="Proxima Nova"/>
                <a:cs typeface="Proxima Nova"/>
                <a:sym typeface="Proxima Nova"/>
              </a:rPr>
              <a:t>UDP - User Datagram Protocol</a:t>
            </a:r>
            <a:endParaRPr sz="4500">
              <a:latin typeface="Proxima Nova"/>
              <a:ea typeface="Proxima Nova"/>
              <a:cs typeface="Proxima Nova"/>
              <a:sym typeface="Proxima Nova"/>
            </a:endParaRPr>
          </a:p>
          <a:p>
            <a:pPr indent="-514350" lvl="0" marL="914400" rtl="0" algn="l">
              <a:spcBef>
                <a:spcPts val="1200"/>
              </a:spcBef>
              <a:spcAft>
                <a:spcPts val="0"/>
              </a:spcAft>
              <a:buSzPts val="4500"/>
              <a:buFont typeface="Proxima Nova"/>
              <a:buChar char="-"/>
            </a:pPr>
            <a:r>
              <a:rPr lang="fr" sz="4500">
                <a:latin typeface="Proxima Nova"/>
                <a:ea typeface="Proxima Nova"/>
                <a:cs typeface="Proxima Nova"/>
                <a:sym typeface="Proxima Nova"/>
              </a:rPr>
              <a:t>Défini dans la RFC 768 (STD 6) en 1980 par David P. Reed</a:t>
            </a:r>
            <a:endParaRPr sz="4500">
              <a:latin typeface="Proxima Nova"/>
              <a:ea typeface="Proxima Nova"/>
              <a:cs typeface="Proxima Nova"/>
              <a:sym typeface="Proxima Nova"/>
            </a:endParaRPr>
          </a:p>
          <a:p>
            <a:pPr indent="-514350" lvl="0" marL="914400" rtl="0" algn="l">
              <a:spcBef>
                <a:spcPts val="0"/>
              </a:spcBef>
              <a:spcAft>
                <a:spcPts val="0"/>
              </a:spcAft>
              <a:buSzPts val="4500"/>
              <a:buFont typeface="Proxima Nova"/>
              <a:buChar char="-"/>
            </a:pPr>
            <a:r>
              <a:rPr lang="fr" sz="4500">
                <a:latin typeface="Proxima Nova"/>
                <a:ea typeface="Proxima Nova"/>
                <a:cs typeface="Proxima Nova"/>
                <a:sym typeface="Proxima Nova"/>
              </a:rPr>
              <a:t>Conçu comme un protocol minimal (TCP light)</a:t>
            </a:r>
            <a:endParaRPr sz="4500">
              <a:latin typeface="Proxima Nova"/>
              <a:ea typeface="Proxima Nova"/>
              <a:cs typeface="Proxima Nova"/>
              <a:sym typeface="Proxima Nova"/>
            </a:endParaRPr>
          </a:p>
          <a:p>
            <a:pPr indent="-514350" lvl="0" marL="914400" rtl="0" algn="l">
              <a:spcBef>
                <a:spcPts val="0"/>
              </a:spcBef>
              <a:spcAft>
                <a:spcPts val="0"/>
              </a:spcAft>
              <a:buSzPts val="4500"/>
              <a:buFont typeface="Proxima Nova"/>
              <a:buChar char="-"/>
            </a:pPr>
            <a:r>
              <a:rPr lang="fr" sz="4500">
                <a:latin typeface="Proxima Nova"/>
                <a:ea typeface="Proxima Nova"/>
                <a:cs typeface="Proxima Nova"/>
                <a:sym typeface="Proxima Nova"/>
              </a:rPr>
              <a:t>Permet la communication entre processus (application)</a:t>
            </a:r>
            <a:endParaRPr sz="4500">
              <a:latin typeface="Proxima Nova"/>
              <a:ea typeface="Proxima Nova"/>
              <a:cs typeface="Proxima Nova"/>
              <a:sym typeface="Proxima Nova"/>
            </a:endParaRPr>
          </a:p>
          <a:p>
            <a:pPr indent="-514350" lvl="0" marL="914400" rtl="0" algn="l">
              <a:spcBef>
                <a:spcPts val="0"/>
              </a:spcBef>
              <a:spcAft>
                <a:spcPts val="0"/>
              </a:spcAft>
              <a:buSzPts val="4500"/>
              <a:buFont typeface="Proxima Nova"/>
              <a:buChar char="-"/>
            </a:pPr>
            <a:r>
              <a:rPr lang="fr" sz="4500">
                <a:latin typeface="Proxima Nova"/>
                <a:ea typeface="Proxima Nova"/>
                <a:cs typeface="Proxima Nova"/>
                <a:sym typeface="Proxima Nova"/>
              </a:rPr>
              <a:t>Transporté par IP (v4 ou v6)</a:t>
            </a:r>
            <a:endParaRPr sz="4500">
              <a:latin typeface="Proxima Nova"/>
              <a:ea typeface="Proxima Nova"/>
              <a:cs typeface="Proxima Nova"/>
              <a:sym typeface="Proxima Nova"/>
            </a:endParaRPr>
          </a:p>
          <a:p>
            <a:pPr indent="-514350" lvl="0" marL="914400" rtl="0" algn="l">
              <a:spcBef>
                <a:spcPts val="0"/>
              </a:spcBef>
              <a:spcAft>
                <a:spcPts val="0"/>
              </a:spcAft>
              <a:buSzPts val="4500"/>
              <a:buFont typeface="Proxima Nova"/>
              <a:buChar char="-"/>
            </a:pPr>
            <a:r>
              <a:rPr lang="fr" sz="4500">
                <a:latin typeface="Proxima Nova"/>
                <a:ea typeface="Proxima Nova"/>
                <a:cs typeface="Proxima Nova"/>
                <a:sym typeface="Proxima Nova"/>
              </a:rPr>
              <a:t>Numéro de protocole : 17</a:t>
            </a:r>
            <a:endParaRPr sz="4500">
              <a:latin typeface="Proxima Nova"/>
              <a:ea typeface="Proxima Nova"/>
              <a:cs typeface="Proxima Nova"/>
              <a:sym typeface="Proxima Nova"/>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9" name="Shape 829"/>
        <p:cNvGrpSpPr/>
        <p:nvPr/>
      </p:nvGrpSpPr>
      <p:grpSpPr>
        <a:xfrm>
          <a:off x="0" y="0"/>
          <a:ext cx="0" cy="0"/>
          <a:chOff x="0" y="0"/>
          <a:chExt cx="0" cy="0"/>
        </a:xfrm>
      </p:grpSpPr>
      <p:pic>
        <p:nvPicPr>
          <p:cNvPr descr="icone_wild_code_school.png" id="830" name="Google Shape;830;p55"/>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831" name="Google Shape;831;p55"/>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832" name="Google Shape;832;p55"/>
          <p:cNvSpPr txBox="1"/>
          <p:nvPr/>
        </p:nvSpPr>
        <p:spPr>
          <a:xfrm>
            <a:off x="946900" y="2610425"/>
            <a:ext cx="60339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La notion de port</a:t>
            </a:r>
            <a:endParaRPr sz="5000">
              <a:latin typeface="Montserrat ExtraBold"/>
              <a:ea typeface="Montserrat ExtraBold"/>
              <a:cs typeface="Montserrat ExtraBold"/>
              <a:sym typeface="Montserrat ExtraBold"/>
            </a:endParaRPr>
          </a:p>
        </p:txBody>
      </p:sp>
      <p:sp>
        <p:nvSpPr>
          <p:cNvPr id="833" name="Google Shape;833;p55"/>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834" name="Google Shape;834;p55"/>
          <p:cNvSpPr txBox="1"/>
          <p:nvPr/>
        </p:nvSpPr>
        <p:spPr>
          <a:xfrm>
            <a:off x="949225" y="4078800"/>
            <a:ext cx="54528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Des identifiants de processus</a:t>
            </a:r>
            <a:endParaRPr sz="2800">
              <a:latin typeface="Montserrat Medium"/>
              <a:ea typeface="Montserrat Medium"/>
              <a:cs typeface="Montserrat Medium"/>
              <a:sym typeface="Montserrat Medium"/>
            </a:endParaRPr>
          </a:p>
        </p:txBody>
      </p:sp>
      <p:cxnSp>
        <p:nvCxnSpPr>
          <p:cNvPr id="835" name="Google Shape;835;p55"/>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836" name="Google Shape;836;p55"/>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837" name="Google Shape;837;p55"/>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838" name="Google Shape;838;p55"/>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839" name="Google Shape;839;p55"/>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840" name="Google Shape;840;p55"/>
          <p:cNvSpPr/>
          <p:nvPr/>
        </p:nvSpPr>
        <p:spPr>
          <a:xfrm>
            <a:off x="1498340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841" name="Google Shape;841;p55"/>
          <p:cNvSpPr txBox="1"/>
          <p:nvPr/>
        </p:nvSpPr>
        <p:spPr>
          <a:xfrm>
            <a:off x="3039750" y="5208775"/>
            <a:ext cx="18291900" cy="69954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rPr lang="fr" sz="4500">
                <a:latin typeface="Proxima Nova"/>
                <a:ea typeface="Proxima Nova"/>
                <a:cs typeface="Proxima Nova"/>
                <a:sym typeface="Proxima Nova"/>
              </a:rPr>
              <a:t>UDP (et TCP) utilise la notion de port</a:t>
            </a:r>
            <a:endParaRPr sz="4500">
              <a:latin typeface="Proxima Nova"/>
              <a:ea typeface="Proxima Nova"/>
              <a:cs typeface="Proxima Nova"/>
              <a:sym typeface="Proxima Nova"/>
            </a:endParaRPr>
          </a:p>
          <a:p>
            <a:pPr indent="0" lvl="0" marL="0" rtl="0" algn="l">
              <a:spcBef>
                <a:spcPts val="1200"/>
              </a:spcBef>
              <a:spcAft>
                <a:spcPts val="0"/>
              </a:spcAft>
              <a:buNone/>
            </a:pPr>
            <a:r>
              <a:rPr lang="fr" sz="4500">
                <a:latin typeface="Proxima Nova"/>
                <a:ea typeface="Proxima Nova"/>
                <a:cs typeface="Proxima Nova"/>
                <a:sym typeface="Proxima Nova"/>
              </a:rPr>
              <a:t>Un port est un identifiant de processus au sein d'une interface</a:t>
            </a:r>
            <a:endParaRPr sz="4500">
              <a:latin typeface="Proxima Nova"/>
              <a:ea typeface="Proxima Nova"/>
              <a:cs typeface="Proxima Nova"/>
              <a:sym typeface="Proxima Nova"/>
            </a:endParaRPr>
          </a:p>
          <a:p>
            <a:pPr indent="0" lvl="0" marL="0" rtl="0" algn="l">
              <a:spcBef>
                <a:spcPts val="1200"/>
              </a:spcBef>
              <a:spcAft>
                <a:spcPts val="0"/>
              </a:spcAft>
              <a:buNone/>
            </a:pPr>
            <a:r>
              <a:t/>
            </a:r>
            <a:endParaRPr sz="3000">
              <a:latin typeface="Proxima Nova"/>
              <a:ea typeface="Proxima Nova"/>
              <a:cs typeface="Proxima Nova"/>
              <a:sym typeface="Proxima Nova"/>
            </a:endParaRPr>
          </a:p>
          <a:p>
            <a:pPr indent="0" lvl="0" marL="0" rtl="0" algn="l">
              <a:spcBef>
                <a:spcPts val="1200"/>
              </a:spcBef>
              <a:spcAft>
                <a:spcPts val="0"/>
              </a:spcAft>
              <a:buNone/>
            </a:pPr>
            <a:r>
              <a:rPr lang="fr" sz="4500">
                <a:latin typeface="Proxima Nova"/>
                <a:ea typeface="Proxima Nova"/>
                <a:cs typeface="Proxima Nova"/>
                <a:sym typeface="Proxima Nova"/>
              </a:rPr>
              <a:t>Une communication est donc caractérisée par :</a:t>
            </a:r>
            <a:endParaRPr sz="4500">
              <a:latin typeface="Proxima Nova"/>
              <a:ea typeface="Proxima Nova"/>
              <a:cs typeface="Proxima Nova"/>
              <a:sym typeface="Proxima Nova"/>
            </a:endParaRPr>
          </a:p>
          <a:p>
            <a:pPr indent="-514350" lvl="0" marL="914400" rtl="0" algn="l">
              <a:spcBef>
                <a:spcPts val="1200"/>
              </a:spcBef>
              <a:spcAft>
                <a:spcPts val="0"/>
              </a:spcAft>
              <a:buSzPts val="4500"/>
              <a:buFont typeface="Proxima Nova"/>
              <a:buChar char="-"/>
            </a:pPr>
            <a:r>
              <a:rPr lang="fr" sz="4500">
                <a:latin typeface="Proxima Nova"/>
                <a:ea typeface="Proxima Nova"/>
                <a:cs typeface="Proxima Nova"/>
                <a:sym typeface="Proxima Nova"/>
              </a:rPr>
              <a:t>un couple adresse IP/port de destination</a:t>
            </a:r>
            <a:endParaRPr sz="4500">
              <a:latin typeface="Proxima Nova"/>
              <a:ea typeface="Proxima Nova"/>
              <a:cs typeface="Proxima Nova"/>
              <a:sym typeface="Proxima Nova"/>
            </a:endParaRPr>
          </a:p>
          <a:p>
            <a:pPr indent="-514350" lvl="0" marL="914400" rtl="0" algn="l">
              <a:spcBef>
                <a:spcPts val="0"/>
              </a:spcBef>
              <a:spcAft>
                <a:spcPts val="0"/>
              </a:spcAft>
              <a:buSzPts val="4500"/>
              <a:buFont typeface="Proxima Nova"/>
              <a:buChar char="-"/>
            </a:pPr>
            <a:r>
              <a:rPr lang="fr" sz="4500">
                <a:latin typeface="Proxima Nova"/>
                <a:ea typeface="Proxima Nova"/>
                <a:cs typeface="Proxima Nova"/>
                <a:sym typeface="Proxima Nova"/>
              </a:rPr>
              <a:t>un couple adresse IP/port source</a:t>
            </a:r>
            <a:endParaRPr sz="4500">
              <a:latin typeface="Proxima Nova"/>
              <a:ea typeface="Proxima Nova"/>
              <a:cs typeface="Proxima Nova"/>
              <a:sym typeface="Proxima Nova"/>
            </a:endParaRPr>
          </a:p>
          <a:p>
            <a:pPr indent="0" lvl="0" marL="0" rtl="0" algn="l">
              <a:spcBef>
                <a:spcPts val="1200"/>
              </a:spcBef>
              <a:spcAft>
                <a:spcPts val="0"/>
              </a:spcAft>
              <a:buNone/>
            </a:pPr>
            <a:r>
              <a:t/>
            </a:r>
            <a:endParaRPr sz="3000">
              <a:latin typeface="Proxima Nova"/>
              <a:ea typeface="Proxima Nova"/>
              <a:cs typeface="Proxima Nova"/>
              <a:sym typeface="Proxima Nova"/>
            </a:endParaRPr>
          </a:p>
          <a:p>
            <a:pPr indent="0" lvl="0" marL="0" rtl="0" algn="l">
              <a:spcBef>
                <a:spcPts val="1200"/>
              </a:spcBef>
              <a:spcAft>
                <a:spcPts val="1200"/>
              </a:spcAft>
              <a:buNone/>
            </a:pPr>
            <a:r>
              <a:rPr lang="fr" sz="4500">
                <a:latin typeface="Proxima Nova"/>
                <a:ea typeface="Proxima Nova"/>
                <a:cs typeface="Proxima Nova"/>
                <a:sym typeface="Proxima Nova"/>
              </a:rPr>
              <a:t>De la même façon qu'il ne peut pas y avoir 2 adresses identiques sur un réseau, il ne peut pas y avoir 2 ports identiques sur une même adresse</a:t>
            </a:r>
            <a:endParaRPr sz="4500">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descr="icone_wild_code_school.png" id="121" name="Google Shape;121;p20"/>
          <p:cNvPicPr preferRelativeResize="0"/>
          <p:nvPr/>
        </p:nvPicPr>
        <p:blipFill rotWithShape="1">
          <a:blip r:embed="rId3">
            <a:alphaModFix amt="5319"/>
          </a:blip>
          <a:srcRect b="0" l="0" r="0" t="0"/>
          <a:stretch/>
        </p:blipFill>
        <p:spPr>
          <a:xfrm>
            <a:off x="-910978" y="-3131423"/>
            <a:ext cx="27384332" cy="19978847"/>
          </a:xfrm>
          <a:prstGeom prst="rect">
            <a:avLst/>
          </a:prstGeom>
          <a:noFill/>
          <a:ln>
            <a:noFill/>
          </a:ln>
        </p:spPr>
      </p:pic>
      <p:pic>
        <p:nvPicPr>
          <p:cNvPr descr="icone_wild_code_school.png" id="122" name="Google Shape;122;p20"/>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sp>
        <p:nvSpPr>
          <p:cNvPr id="123" name="Google Shape;123;p20"/>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cxnSp>
        <p:nvCxnSpPr>
          <p:cNvPr id="124" name="Google Shape;124;p20"/>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125" name="Google Shape;125;p20"/>
          <p:cNvSpPr/>
          <p:nvPr/>
        </p:nvSpPr>
        <p:spPr>
          <a:xfrm>
            <a:off x="423595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26" name="Google Shape;126;p20"/>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127" name="Google Shape;127;p20"/>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128" name="Google Shape;128;p20"/>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129" name="Google Shape;129;p20"/>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130" name="Google Shape;130;p20"/>
          <p:cNvSpPr txBox="1"/>
          <p:nvPr/>
        </p:nvSpPr>
        <p:spPr>
          <a:xfrm>
            <a:off x="3496200" y="6206700"/>
            <a:ext cx="17391600" cy="130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0000">
                <a:latin typeface="Montserrat SemiBold"/>
                <a:ea typeface="Montserrat SemiBold"/>
                <a:cs typeface="Montserrat SemiBold"/>
                <a:sym typeface="Montserrat SemiBold"/>
              </a:rPr>
              <a:t>Le routage</a:t>
            </a:r>
            <a:endParaRPr sz="10000">
              <a:latin typeface="Montserrat"/>
              <a:ea typeface="Montserrat"/>
              <a:cs typeface="Montserrat"/>
              <a:sym typeface="Montserrat"/>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pic>
        <p:nvPicPr>
          <p:cNvPr descr="icone_wild_code_school.png" id="846" name="Google Shape;846;p56"/>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847" name="Google Shape;847;p56"/>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848" name="Google Shape;848;p56"/>
          <p:cNvSpPr txBox="1"/>
          <p:nvPr/>
        </p:nvSpPr>
        <p:spPr>
          <a:xfrm>
            <a:off x="946900" y="2610425"/>
            <a:ext cx="61392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Serveurs et client</a:t>
            </a:r>
            <a:endParaRPr sz="5000">
              <a:latin typeface="Montserrat ExtraBold"/>
              <a:ea typeface="Montserrat ExtraBold"/>
              <a:cs typeface="Montserrat ExtraBold"/>
              <a:sym typeface="Montserrat ExtraBold"/>
            </a:endParaRPr>
          </a:p>
        </p:txBody>
      </p:sp>
      <p:sp>
        <p:nvSpPr>
          <p:cNvPr id="849" name="Google Shape;849;p56"/>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850" name="Google Shape;850;p56"/>
          <p:cNvSpPr txBox="1"/>
          <p:nvPr/>
        </p:nvSpPr>
        <p:spPr>
          <a:xfrm>
            <a:off x="949225" y="4078800"/>
            <a:ext cx="76278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Retour sur les notions de serveur et client</a:t>
            </a:r>
            <a:endParaRPr sz="2800">
              <a:latin typeface="Montserrat Medium"/>
              <a:ea typeface="Montserrat Medium"/>
              <a:cs typeface="Montserrat Medium"/>
              <a:sym typeface="Montserrat Medium"/>
            </a:endParaRPr>
          </a:p>
        </p:txBody>
      </p:sp>
      <p:cxnSp>
        <p:nvCxnSpPr>
          <p:cNvPr id="851" name="Google Shape;851;p56"/>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852" name="Google Shape;852;p56"/>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853" name="Google Shape;853;p56"/>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854" name="Google Shape;854;p56"/>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855" name="Google Shape;855;p56"/>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856" name="Google Shape;856;p56"/>
          <p:cNvSpPr/>
          <p:nvPr/>
        </p:nvSpPr>
        <p:spPr>
          <a:xfrm>
            <a:off x="1498340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857" name="Google Shape;857;p56"/>
          <p:cNvSpPr txBox="1"/>
          <p:nvPr/>
        </p:nvSpPr>
        <p:spPr>
          <a:xfrm>
            <a:off x="3039750" y="4930950"/>
            <a:ext cx="18921300" cy="76119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rPr lang="fr" sz="4500">
                <a:latin typeface="Proxima Nova"/>
                <a:ea typeface="Proxima Nova"/>
                <a:cs typeface="Proxima Nova"/>
                <a:sym typeface="Proxima Nova"/>
              </a:rPr>
              <a:t>Un </a:t>
            </a:r>
            <a:r>
              <a:rPr b="1" lang="fr" sz="4500">
                <a:latin typeface="Proxima Nova"/>
                <a:ea typeface="Proxima Nova"/>
                <a:cs typeface="Proxima Nova"/>
                <a:sym typeface="Proxima Nova"/>
              </a:rPr>
              <a:t>serveur</a:t>
            </a:r>
            <a:r>
              <a:rPr lang="fr" sz="4500">
                <a:latin typeface="Proxima Nova"/>
                <a:ea typeface="Proxima Nova"/>
                <a:cs typeface="Proxima Nova"/>
                <a:sym typeface="Proxima Nova"/>
              </a:rPr>
              <a:t> est un processus qui attend des </a:t>
            </a:r>
            <a:r>
              <a:rPr b="1" lang="fr" sz="4500">
                <a:latin typeface="Proxima Nova"/>
                <a:ea typeface="Proxima Nova"/>
                <a:cs typeface="Proxima Nova"/>
                <a:sym typeface="Proxima Nova"/>
              </a:rPr>
              <a:t>requêtes</a:t>
            </a:r>
            <a:r>
              <a:rPr lang="fr" sz="4500">
                <a:latin typeface="Proxima Nova"/>
                <a:ea typeface="Proxima Nova"/>
                <a:cs typeface="Proxima Nova"/>
                <a:sym typeface="Proxima Nova"/>
              </a:rPr>
              <a:t> de la part de </a:t>
            </a:r>
            <a:r>
              <a:rPr b="1" lang="fr" sz="4500">
                <a:latin typeface="Proxima Nova"/>
                <a:ea typeface="Proxima Nova"/>
                <a:cs typeface="Proxima Nova"/>
                <a:sym typeface="Proxima Nova"/>
              </a:rPr>
              <a:t>clients</a:t>
            </a:r>
            <a:endParaRPr b="1" sz="4500">
              <a:latin typeface="Proxima Nova"/>
              <a:ea typeface="Proxima Nova"/>
              <a:cs typeface="Proxima Nova"/>
              <a:sym typeface="Proxima Nova"/>
            </a:endParaRPr>
          </a:p>
          <a:p>
            <a:pPr indent="0" lvl="0" marL="0" rtl="0" algn="l">
              <a:spcBef>
                <a:spcPts val="1200"/>
              </a:spcBef>
              <a:spcAft>
                <a:spcPts val="0"/>
              </a:spcAft>
              <a:buNone/>
            </a:pPr>
            <a:r>
              <a:rPr lang="fr" sz="4500">
                <a:latin typeface="Proxima Nova"/>
                <a:ea typeface="Proxima Nova"/>
                <a:cs typeface="Proxima Nova"/>
                <a:sym typeface="Proxima Nova"/>
              </a:rPr>
              <a:t>Un </a:t>
            </a:r>
            <a:r>
              <a:rPr b="1" lang="fr" sz="4500">
                <a:latin typeface="Proxima Nova"/>
                <a:ea typeface="Proxima Nova"/>
                <a:cs typeface="Proxima Nova"/>
                <a:sym typeface="Proxima Nova"/>
              </a:rPr>
              <a:t>client</a:t>
            </a:r>
            <a:r>
              <a:rPr lang="fr" sz="4500">
                <a:latin typeface="Proxima Nova"/>
                <a:ea typeface="Proxima Nova"/>
                <a:cs typeface="Proxima Nova"/>
                <a:sym typeface="Proxima Nova"/>
              </a:rPr>
              <a:t> est un processus qui envoie une </a:t>
            </a:r>
            <a:r>
              <a:rPr b="1" lang="fr" sz="4500">
                <a:latin typeface="Proxima Nova"/>
                <a:ea typeface="Proxima Nova"/>
                <a:cs typeface="Proxima Nova"/>
                <a:sym typeface="Proxima Nova"/>
              </a:rPr>
              <a:t>requête</a:t>
            </a:r>
            <a:r>
              <a:rPr lang="fr" sz="4500">
                <a:latin typeface="Proxima Nova"/>
                <a:ea typeface="Proxima Nova"/>
                <a:cs typeface="Proxima Nova"/>
                <a:sym typeface="Proxima Nova"/>
              </a:rPr>
              <a:t> à un </a:t>
            </a:r>
            <a:r>
              <a:rPr b="1" lang="fr" sz="4500">
                <a:latin typeface="Proxima Nova"/>
                <a:ea typeface="Proxima Nova"/>
                <a:cs typeface="Proxima Nova"/>
                <a:sym typeface="Proxima Nova"/>
              </a:rPr>
              <a:t>serveur</a:t>
            </a:r>
            <a:r>
              <a:rPr lang="fr" sz="4500">
                <a:latin typeface="Proxima Nova"/>
                <a:ea typeface="Proxima Nova"/>
                <a:cs typeface="Proxima Nova"/>
                <a:sym typeface="Proxima Nova"/>
              </a:rPr>
              <a:t> (et en général attends une </a:t>
            </a:r>
            <a:r>
              <a:rPr b="1" lang="fr" sz="4500">
                <a:latin typeface="Proxima Nova"/>
                <a:ea typeface="Proxima Nova"/>
                <a:cs typeface="Proxima Nova"/>
                <a:sym typeface="Proxima Nova"/>
              </a:rPr>
              <a:t>réponse</a:t>
            </a:r>
            <a:r>
              <a:rPr lang="fr" sz="4500">
                <a:latin typeface="Proxima Nova"/>
                <a:ea typeface="Proxima Nova"/>
                <a:cs typeface="Proxima Nova"/>
                <a:sym typeface="Proxima Nova"/>
              </a:rPr>
              <a:t>).</a:t>
            </a:r>
            <a:endParaRPr sz="4500">
              <a:latin typeface="Proxima Nova"/>
              <a:ea typeface="Proxima Nova"/>
              <a:cs typeface="Proxima Nova"/>
              <a:sym typeface="Proxima Nova"/>
            </a:endParaRPr>
          </a:p>
          <a:p>
            <a:pPr indent="0" lvl="0" marL="0" rtl="0" algn="l">
              <a:spcBef>
                <a:spcPts val="1200"/>
              </a:spcBef>
              <a:spcAft>
                <a:spcPts val="0"/>
              </a:spcAft>
              <a:buNone/>
            </a:pPr>
            <a:r>
              <a:t/>
            </a:r>
            <a:endParaRPr sz="3000">
              <a:latin typeface="Proxima Nova"/>
              <a:ea typeface="Proxima Nova"/>
              <a:cs typeface="Proxima Nova"/>
              <a:sym typeface="Proxima Nova"/>
            </a:endParaRPr>
          </a:p>
          <a:p>
            <a:pPr indent="0" lvl="0" marL="0" rtl="0" algn="l">
              <a:spcBef>
                <a:spcPts val="1200"/>
              </a:spcBef>
              <a:spcAft>
                <a:spcPts val="0"/>
              </a:spcAft>
              <a:buNone/>
            </a:pPr>
            <a:r>
              <a:rPr lang="fr" sz="4500">
                <a:latin typeface="Proxima Nova"/>
                <a:ea typeface="Proxima Nova"/>
                <a:cs typeface="Proxima Nova"/>
                <a:sym typeface="Proxima Nova"/>
              </a:rPr>
              <a:t>C'est donc toujours le client qui initie une communication.</a:t>
            </a:r>
            <a:endParaRPr sz="4500">
              <a:latin typeface="Proxima Nova"/>
              <a:ea typeface="Proxima Nova"/>
              <a:cs typeface="Proxima Nova"/>
              <a:sym typeface="Proxima Nova"/>
            </a:endParaRPr>
          </a:p>
          <a:p>
            <a:pPr indent="0" lvl="0" marL="0" rtl="0" algn="l">
              <a:spcBef>
                <a:spcPts val="1200"/>
              </a:spcBef>
              <a:spcAft>
                <a:spcPts val="0"/>
              </a:spcAft>
              <a:buNone/>
            </a:pPr>
            <a:r>
              <a:t/>
            </a:r>
            <a:endParaRPr sz="3000">
              <a:latin typeface="Proxima Nova"/>
              <a:ea typeface="Proxima Nova"/>
              <a:cs typeface="Proxima Nova"/>
              <a:sym typeface="Proxima Nova"/>
            </a:endParaRPr>
          </a:p>
          <a:p>
            <a:pPr indent="0" lvl="0" marL="0" rtl="0" algn="l">
              <a:spcBef>
                <a:spcPts val="1200"/>
              </a:spcBef>
              <a:spcAft>
                <a:spcPts val="0"/>
              </a:spcAft>
              <a:buNone/>
            </a:pPr>
            <a:r>
              <a:rPr lang="fr" sz="4500">
                <a:latin typeface="Proxima Nova"/>
                <a:ea typeface="Proxima Nova"/>
                <a:cs typeface="Proxima Nova"/>
                <a:sym typeface="Proxima Nova"/>
              </a:rPr>
              <a:t>Il doit donc connaître l'adresse IP et le port du serveur.</a:t>
            </a:r>
            <a:endParaRPr sz="4500">
              <a:latin typeface="Proxima Nova"/>
              <a:ea typeface="Proxima Nova"/>
              <a:cs typeface="Proxima Nova"/>
              <a:sym typeface="Proxima Nova"/>
            </a:endParaRPr>
          </a:p>
          <a:p>
            <a:pPr indent="0" lvl="0" marL="0" rtl="0" algn="l">
              <a:spcBef>
                <a:spcPts val="1200"/>
              </a:spcBef>
              <a:spcAft>
                <a:spcPts val="0"/>
              </a:spcAft>
              <a:buNone/>
            </a:pPr>
            <a:r>
              <a:t/>
            </a:r>
            <a:endParaRPr sz="3000">
              <a:latin typeface="Proxima Nova"/>
              <a:ea typeface="Proxima Nova"/>
              <a:cs typeface="Proxima Nova"/>
              <a:sym typeface="Proxima Nova"/>
            </a:endParaRPr>
          </a:p>
          <a:p>
            <a:pPr indent="0" lvl="0" marL="0" rtl="0" algn="l">
              <a:spcBef>
                <a:spcPts val="1200"/>
              </a:spcBef>
              <a:spcAft>
                <a:spcPts val="1200"/>
              </a:spcAft>
              <a:buNone/>
            </a:pPr>
            <a:r>
              <a:rPr lang="fr" sz="4500">
                <a:latin typeface="Proxima Nova"/>
                <a:ea typeface="Proxima Nova"/>
                <a:cs typeface="Proxima Nova"/>
                <a:sym typeface="Proxima Nova"/>
              </a:rPr>
              <a:t>Lorsqu'un serveur est lancé, il est lié à (au moins) un port sur une interface (adresse IP) du système sur lequel il est lancé.</a:t>
            </a:r>
            <a:endParaRPr sz="4500">
              <a:latin typeface="Proxima Nova"/>
              <a:ea typeface="Proxima Nova"/>
              <a:cs typeface="Proxima Nova"/>
              <a:sym typeface="Proxima Nova"/>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pic>
        <p:nvPicPr>
          <p:cNvPr descr="icone_wild_code_school.png" id="862" name="Google Shape;862;p57"/>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863" name="Google Shape;863;p57"/>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864" name="Google Shape;864;p57"/>
          <p:cNvSpPr txBox="1"/>
          <p:nvPr/>
        </p:nvSpPr>
        <p:spPr>
          <a:xfrm>
            <a:off x="946900" y="2610425"/>
            <a:ext cx="32274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Les ports</a:t>
            </a:r>
            <a:endParaRPr sz="5000">
              <a:latin typeface="Montserrat ExtraBold"/>
              <a:ea typeface="Montserrat ExtraBold"/>
              <a:cs typeface="Montserrat ExtraBold"/>
              <a:sym typeface="Montserrat ExtraBold"/>
            </a:endParaRPr>
          </a:p>
        </p:txBody>
      </p:sp>
      <p:sp>
        <p:nvSpPr>
          <p:cNvPr id="865" name="Google Shape;865;p57"/>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866" name="Google Shape;866;p57"/>
          <p:cNvSpPr txBox="1"/>
          <p:nvPr/>
        </p:nvSpPr>
        <p:spPr>
          <a:xfrm>
            <a:off x="949225" y="4078800"/>
            <a:ext cx="80487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On ne fait pas n'importe quoi avec les ports</a:t>
            </a:r>
            <a:endParaRPr sz="2800">
              <a:latin typeface="Montserrat Medium"/>
              <a:ea typeface="Montserrat Medium"/>
              <a:cs typeface="Montserrat Medium"/>
              <a:sym typeface="Montserrat Medium"/>
            </a:endParaRPr>
          </a:p>
        </p:txBody>
      </p:sp>
      <p:cxnSp>
        <p:nvCxnSpPr>
          <p:cNvPr id="867" name="Google Shape;867;p57"/>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868" name="Google Shape;868;p57"/>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869" name="Google Shape;869;p57"/>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870" name="Google Shape;870;p57"/>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871" name="Google Shape;871;p57"/>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872" name="Google Shape;872;p57"/>
          <p:cNvSpPr/>
          <p:nvPr/>
        </p:nvSpPr>
        <p:spPr>
          <a:xfrm>
            <a:off x="1498340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873" name="Google Shape;873;p57"/>
          <p:cNvSpPr txBox="1"/>
          <p:nvPr/>
        </p:nvSpPr>
        <p:spPr>
          <a:xfrm>
            <a:off x="2961825" y="5208775"/>
            <a:ext cx="18921300" cy="74133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rPr lang="fr" sz="3500">
                <a:latin typeface="Proxima Nova"/>
                <a:ea typeface="Proxima Nova"/>
                <a:cs typeface="Proxima Nova"/>
                <a:sym typeface="Proxima Nova"/>
              </a:rPr>
              <a:t>Les ports sont codés sur 16 bits (de 0 à 65535)</a:t>
            </a:r>
            <a:endParaRPr sz="3500">
              <a:latin typeface="Proxima Nova"/>
              <a:ea typeface="Proxima Nova"/>
              <a:cs typeface="Proxima Nova"/>
              <a:sym typeface="Proxima Nova"/>
            </a:endParaRPr>
          </a:p>
          <a:p>
            <a:pPr indent="0" lvl="0" marL="0" rtl="0" algn="l">
              <a:spcBef>
                <a:spcPts val="1200"/>
              </a:spcBef>
              <a:spcAft>
                <a:spcPts val="0"/>
              </a:spcAft>
              <a:buNone/>
            </a:pPr>
            <a:r>
              <a:rPr lang="fr" sz="3500">
                <a:latin typeface="Proxima Nova"/>
                <a:ea typeface="Proxima Nova"/>
                <a:cs typeface="Proxima Nova"/>
                <a:sym typeface="Proxima Nova"/>
              </a:rPr>
              <a:t>On distingue 3 plages :</a:t>
            </a:r>
            <a:endParaRPr sz="3500">
              <a:latin typeface="Proxima Nova"/>
              <a:ea typeface="Proxima Nova"/>
              <a:cs typeface="Proxima Nova"/>
              <a:sym typeface="Proxima Nova"/>
            </a:endParaRPr>
          </a:p>
          <a:p>
            <a:pPr indent="-450850" lvl="0" marL="914400" rtl="0" algn="l">
              <a:spcBef>
                <a:spcPts val="1200"/>
              </a:spcBef>
              <a:spcAft>
                <a:spcPts val="0"/>
              </a:spcAft>
              <a:buSzPts val="3500"/>
              <a:buFont typeface="Proxima Nova"/>
              <a:buChar char="-"/>
            </a:pPr>
            <a:r>
              <a:rPr lang="fr" sz="3500">
                <a:latin typeface="Proxima Nova"/>
                <a:ea typeface="Proxima Nova"/>
                <a:cs typeface="Proxima Nova"/>
                <a:sym typeface="Proxima Nova"/>
              </a:rPr>
              <a:t>0 à 1023 			: Les ports systèmes (Well Known Ports) - Serveur</a:t>
            </a:r>
            <a:endParaRPr sz="3500">
              <a:latin typeface="Proxima Nova"/>
              <a:ea typeface="Proxima Nova"/>
              <a:cs typeface="Proxima Nova"/>
              <a:sym typeface="Proxima Nova"/>
            </a:endParaRPr>
          </a:p>
          <a:p>
            <a:pPr indent="-450850" lvl="0" marL="914400" rtl="0" algn="l">
              <a:spcBef>
                <a:spcPts val="0"/>
              </a:spcBef>
              <a:spcAft>
                <a:spcPts val="0"/>
              </a:spcAft>
              <a:buSzPts val="3500"/>
              <a:buFont typeface="Proxima Nova"/>
              <a:buChar char="-"/>
            </a:pPr>
            <a:r>
              <a:rPr lang="fr" sz="3500">
                <a:latin typeface="Proxima Nova"/>
                <a:ea typeface="Proxima Nova"/>
                <a:cs typeface="Proxima Nova"/>
                <a:sym typeface="Proxima Nova"/>
              </a:rPr>
              <a:t>1024 à 49151 		: les ports utilisateurs (Registered Ports) - Serveur</a:t>
            </a:r>
            <a:endParaRPr sz="3500">
              <a:latin typeface="Proxima Nova"/>
              <a:ea typeface="Proxima Nova"/>
              <a:cs typeface="Proxima Nova"/>
              <a:sym typeface="Proxima Nova"/>
            </a:endParaRPr>
          </a:p>
          <a:p>
            <a:pPr indent="-450850" lvl="0" marL="914400" rtl="0" algn="l">
              <a:spcBef>
                <a:spcPts val="0"/>
              </a:spcBef>
              <a:spcAft>
                <a:spcPts val="0"/>
              </a:spcAft>
              <a:buSzPts val="3500"/>
              <a:buFont typeface="Proxima Nova"/>
              <a:buChar char="-"/>
            </a:pPr>
            <a:r>
              <a:rPr lang="fr" sz="3500">
                <a:latin typeface="Proxima Nova"/>
                <a:ea typeface="Proxima Nova"/>
                <a:cs typeface="Proxima Nova"/>
                <a:sym typeface="Proxima Nova"/>
              </a:rPr>
              <a:t>49152 à 65535 		: les ports dynamiques (Ephemeral Ports) - Client</a:t>
            </a:r>
            <a:endParaRPr sz="3500">
              <a:latin typeface="Proxima Nova"/>
              <a:ea typeface="Proxima Nova"/>
              <a:cs typeface="Proxima Nova"/>
              <a:sym typeface="Proxima Nova"/>
            </a:endParaRPr>
          </a:p>
          <a:p>
            <a:pPr indent="0" lvl="0" marL="0" rtl="0" algn="l">
              <a:spcBef>
                <a:spcPts val="1200"/>
              </a:spcBef>
              <a:spcAft>
                <a:spcPts val="0"/>
              </a:spcAft>
              <a:buNone/>
            </a:pPr>
            <a:r>
              <a:rPr lang="fr" sz="3500">
                <a:latin typeface="Proxima Nova"/>
                <a:ea typeface="Proxima Nova"/>
                <a:cs typeface="Proxima Nova"/>
                <a:sym typeface="Proxima Nova"/>
              </a:rPr>
              <a:t>Les numéros de ports serveurs sont enregistrés à l'IANA pour des protocoles applicatifs habituels (voir la </a:t>
            </a:r>
            <a:r>
              <a:rPr lang="fr" sz="3500" u="sng">
                <a:solidFill>
                  <a:schemeClr val="hlink"/>
                </a:solidFill>
                <a:latin typeface="Proxima Nova"/>
                <a:ea typeface="Proxima Nova"/>
                <a:cs typeface="Proxima Nova"/>
                <a:sym typeface="Proxima Nova"/>
                <a:hlinkClick r:id="rId4"/>
              </a:rPr>
              <a:t>liste</a:t>
            </a:r>
            <a:r>
              <a:rPr lang="fr" sz="3500">
                <a:latin typeface="Proxima Nova"/>
                <a:ea typeface="Proxima Nova"/>
                <a:cs typeface="Proxima Nova"/>
                <a:sym typeface="Proxima Nova"/>
              </a:rPr>
              <a:t>). Leur utilisation n'est pas obligatoire, mais lorsqu'un serveur tourne sur son port standard, les clients le connaissent implicitement (et donc n'ont pas besoin de le préciser). Par ex : DNS = port 53 (en TCP ou en UDP)</a:t>
            </a:r>
            <a:endParaRPr sz="3500">
              <a:latin typeface="Proxima Nova"/>
              <a:ea typeface="Proxima Nova"/>
              <a:cs typeface="Proxima Nova"/>
              <a:sym typeface="Proxima Nova"/>
            </a:endParaRPr>
          </a:p>
          <a:p>
            <a:pPr indent="0" lvl="0" marL="0" rtl="0" algn="l">
              <a:spcBef>
                <a:spcPts val="1200"/>
              </a:spcBef>
              <a:spcAft>
                <a:spcPts val="0"/>
              </a:spcAft>
              <a:buNone/>
            </a:pPr>
            <a:r>
              <a:t/>
            </a:r>
            <a:endParaRPr sz="3000">
              <a:latin typeface="Proxima Nova"/>
              <a:ea typeface="Proxima Nova"/>
              <a:cs typeface="Proxima Nova"/>
              <a:sym typeface="Proxima Nova"/>
            </a:endParaRPr>
          </a:p>
          <a:p>
            <a:pPr indent="0" lvl="0" marL="0" rtl="0" algn="l">
              <a:spcBef>
                <a:spcPts val="1200"/>
              </a:spcBef>
              <a:spcAft>
                <a:spcPts val="1200"/>
              </a:spcAft>
              <a:buNone/>
            </a:pPr>
            <a:r>
              <a:rPr lang="fr" sz="3500">
                <a:latin typeface="Proxima Nova"/>
                <a:ea typeface="Proxima Nova"/>
                <a:cs typeface="Proxima Nova"/>
                <a:sym typeface="Proxima Nova"/>
              </a:rPr>
              <a:t>Ces 3 plages sont valables pour UDP et pour TCP, même si un port UDP est bien distinct d'un port TCP (et peuvent donc coexister sur la même machine)</a:t>
            </a:r>
            <a:endParaRPr sz="3500">
              <a:latin typeface="Proxima Nova"/>
              <a:ea typeface="Proxima Nova"/>
              <a:cs typeface="Proxima Nova"/>
              <a:sym typeface="Proxima Nova"/>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7" name="Shape 877"/>
        <p:cNvGrpSpPr/>
        <p:nvPr/>
      </p:nvGrpSpPr>
      <p:grpSpPr>
        <a:xfrm>
          <a:off x="0" y="0"/>
          <a:ext cx="0" cy="0"/>
          <a:chOff x="0" y="0"/>
          <a:chExt cx="0" cy="0"/>
        </a:xfrm>
      </p:grpSpPr>
      <p:pic>
        <p:nvPicPr>
          <p:cNvPr descr="icone_wild_code_school.png" id="878" name="Google Shape;878;p58"/>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879" name="Google Shape;879;p58"/>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880" name="Google Shape;880;p58"/>
          <p:cNvSpPr txBox="1"/>
          <p:nvPr/>
        </p:nvSpPr>
        <p:spPr>
          <a:xfrm>
            <a:off x="946900" y="2610425"/>
            <a:ext cx="72966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Le datagramme UDP</a:t>
            </a:r>
            <a:endParaRPr sz="5000">
              <a:latin typeface="Montserrat ExtraBold"/>
              <a:ea typeface="Montserrat ExtraBold"/>
              <a:cs typeface="Montserrat ExtraBold"/>
              <a:sym typeface="Montserrat ExtraBold"/>
            </a:endParaRPr>
          </a:p>
        </p:txBody>
      </p:sp>
      <p:sp>
        <p:nvSpPr>
          <p:cNvPr id="881" name="Google Shape;881;p58"/>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882" name="Google Shape;882;p58"/>
          <p:cNvSpPr txBox="1"/>
          <p:nvPr/>
        </p:nvSpPr>
        <p:spPr>
          <a:xfrm>
            <a:off x="949225" y="4078800"/>
            <a:ext cx="70839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Vous prendrez bien un peu d'entête ?</a:t>
            </a:r>
            <a:endParaRPr sz="2800">
              <a:latin typeface="Montserrat Medium"/>
              <a:ea typeface="Montserrat Medium"/>
              <a:cs typeface="Montserrat Medium"/>
              <a:sym typeface="Montserrat Medium"/>
            </a:endParaRPr>
          </a:p>
        </p:txBody>
      </p:sp>
      <p:cxnSp>
        <p:nvCxnSpPr>
          <p:cNvPr id="883" name="Google Shape;883;p58"/>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884" name="Google Shape;884;p58"/>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885" name="Google Shape;885;p58"/>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886" name="Google Shape;886;p58"/>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887" name="Google Shape;887;p58"/>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888" name="Google Shape;888;p58"/>
          <p:cNvSpPr/>
          <p:nvPr/>
        </p:nvSpPr>
        <p:spPr>
          <a:xfrm>
            <a:off x="1498340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889" name="Google Shape;889;p58"/>
          <p:cNvSpPr txBox="1"/>
          <p:nvPr/>
        </p:nvSpPr>
        <p:spPr>
          <a:xfrm>
            <a:off x="3039750" y="5208775"/>
            <a:ext cx="12897000" cy="61332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rPr lang="fr" sz="4500">
                <a:latin typeface="Proxima Nova"/>
                <a:ea typeface="Proxima Nova"/>
                <a:cs typeface="Proxima Nova"/>
                <a:sym typeface="Proxima Nova"/>
              </a:rPr>
              <a:t>L'entête d'un </a:t>
            </a:r>
            <a:r>
              <a:rPr b="1" lang="fr" sz="4500">
                <a:latin typeface="Proxima Nova"/>
                <a:ea typeface="Proxima Nova"/>
                <a:cs typeface="Proxima Nova"/>
                <a:sym typeface="Proxima Nova"/>
              </a:rPr>
              <a:t>datagramme </a:t>
            </a:r>
            <a:r>
              <a:rPr lang="fr" sz="4500">
                <a:latin typeface="Proxima Nova"/>
                <a:ea typeface="Proxima Nova"/>
                <a:cs typeface="Proxima Nova"/>
                <a:sym typeface="Proxima Nova"/>
              </a:rPr>
              <a:t>UDP a 4 champs :</a:t>
            </a:r>
            <a:endParaRPr sz="4500">
              <a:latin typeface="Proxima Nova"/>
              <a:ea typeface="Proxima Nova"/>
              <a:cs typeface="Proxima Nova"/>
              <a:sym typeface="Proxima Nova"/>
            </a:endParaRPr>
          </a:p>
          <a:p>
            <a:pPr indent="0" lvl="0" marL="0" rtl="0" algn="l">
              <a:spcBef>
                <a:spcPts val="1200"/>
              </a:spcBef>
              <a:spcAft>
                <a:spcPts val="0"/>
              </a:spcAft>
              <a:buNone/>
            </a:pPr>
            <a:r>
              <a:rPr lang="fr" sz="4500">
                <a:latin typeface="Proxima Nova"/>
                <a:ea typeface="Proxima Nova"/>
                <a:cs typeface="Proxima Nova"/>
                <a:sym typeface="Proxima Nova"/>
              </a:rPr>
              <a:t>Le port source (16 bits)</a:t>
            </a:r>
            <a:endParaRPr sz="4500">
              <a:latin typeface="Proxima Nova"/>
              <a:ea typeface="Proxima Nova"/>
              <a:cs typeface="Proxima Nova"/>
              <a:sym typeface="Proxima Nova"/>
            </a:endParaRPr>
          </a:p>
          <a:p>
            <a:pPr indent="0" lvl="0" marL="0" rtl="0" algn="l">
              <a:spcBef>
                <a:spcPts val="1200"/>
              </a:spcBef>
              <a:spcAft>
                <a:spcPts val="0"/>
              </a:spcAft>
              <a:buNone/>
            </a:pPr>
            <a:r>
              <a:rPr lang="fr" sz="4500">
                <a:latin typeface="Proxima Nova"/>
                <a:ea typeface="Proxima Nova"/>
                <a:cs typeface="Proxima Nova"/>
                <a:sym typeface="Proxima Nova"/>
              </a:rPr>
              <a:t>Le port destination (16 bits)</a:t>
            </a:r>
            <a:endParaRPr sz="4500">
              <a:latin typeface="Proxima Nova"/>
              <a:ea typeface="Proxima Nova"/>
              <a:cs typeface="Proxima Nova"/>
              <a:sym typeface="Proxima Nova"/>
            </a:endParaRPr>
          </a:p>
          <a:p>
            <a:pPr indent="0" lvl="0" marL="0" rtl="0" algn="l">
              <a:spcBef>
                <a:spcPts val="1200"/>
              </a:spcBef>
              <a:spcAft>
                <a:spcPts val="0"/>
              </a:spcAft>
              <a:buNone/>
            </a:pPr>
            <a:r>
              <a:rPr lang="fr" sz="4500">
                <a:latin typeface="Proxima Nova"/>
                <a:ea typeface="Proxima Nova"/>
                <a:cs typeface="Proxima Nova"/>
                <a:sym typeface="Proxima Nova"/>
              </a:rPr>
              <a:t>La taille du datagramme (16 bits)</a:t>
            </a:r>
            <a:endParaRPr sz="4500">
              <a:latin typeface="Proxima Nova"/>
              <a:ea typeface="Proxima Nova"/>
              <a:cs typeface="Proxima Nova"/>
              <a:sym typeface="Proxima Nova"/>
            </a:endParaRPr>
          </a:p>
          <a:p>
            <a:pPr indent="0" lvl="0" marL="0" rtl="0" algn="l">
              <a:spcBef>
                <a:spcPts val="1200"/>
              </a:spcBef>
              <a:spcAft>
                <a:spcPts val="0"/>
              </a:spcAft>
              <a:buNone/>
            </a:pPr>
            <a:r>
              <a:rPr lang="fr" sz="4500">
                <a:latin typeface="Proxima Nova"/>
                <a:ea typeface="Proxima Nova"/>
                <a:cs typeface="Proxima Nova"/>
                <a:sym typeface="Proxima Nova"/>
              </a:rPr>
              <a:t>Entête + PDU</a:t>
            </a:r>
            <a:endParaRPr sz="4500">
              <a:latin typeface="Proxima Nova"/>
              <a:ea typeface="Proxima Nova"/>
              <a:cs typeface="Proxima Nova"/>
              <a:sym typeface="Proxima Nova"/>
            </a:endParaRPr>
          </a:p>
          <a:p>
            <a:pPr indent="0" lvl="0" marL="0" rtl="0" algn="l">
              <a:spcBef>
                <a:spcPts val="1200"/>
              </a:spcBef>
              <a:spcAft>
                <a:spcPts val="0"/>
              </a:spcAft>
              <a:buNone/>
            </a:pPr>
            <a:r>
              <a:rPr lang="fr" sz="4500">
                <a:latin typeface="Proxima Nova"/>
                <a:ea typeface="Proxima Nova"/>
                <a:cs typeface="Proxima Nova"/>
                <a:sym typeface="Proxima Nova"/>
              </a:rPr>
              <a:t>La somme de contrôle (16 bits)</a:t>
            </a:r>
            <a:endParaRPr sz="4500">
              <a:latin typeface="Proxima Nova"/>
              <a:ea typeface="Proxima Nova"/>
              <a:cs typeface="Proxima Nova"/>
              <a:sym typeface="Proxima Nova"/>
            </a:endParaRPr>
          </a:p>
          <a:p>
            <a:pPr indent="0" lvl="0" marL="0" rtl="0" algn="l">
              <a:spcBef>
                <a:spcPts val="1200"/>
              </a:spcBef>
              <a:spcAft>
                <a:spcPts val="1200"/>
              </a:spcAft>
              <a:buNone/>
            </a:pPr>
            <a:r>
              <a:rPr lang="fr" sz="4500">
                <a:latin typeface="Proxima Nova"/>
                <a:ea typeface="Proxima Nova"/>
                <a:cs typeface="Proxima Nova"/>
                <a:sym typeface="Proxima Nova"/>
              </a:rPr>
              <a:t>calculée sur entête UDP + PDU + pseudo entête IP</a:t>
            </a:r>
            <a:endParaRPr sz="4500">
              <a:latin typeface="Proxima Nova"/>
              <a:ea typeface="Proxima Nova"/>
              <a:cs typeface="Proxima Nova"/>
              <a:sym typeface="Proxima Nova"/>
            </a:endParaRPr>
          </a:p>
        </p:txBody>
      </p:sp>
      <p:grpSp>
        <p:nvGrpSpPr>
          <p:cNvPr id="890" name="Google Shape;890;p58"/>
          <p:cNvGrpSpPr/>
          <p:nvPr/>
        </p:nvGrpSpPr>
        <p:grpSpPr>
          <a:xfrm>
            <a:off x="16865737" y="5208824"/>
            <a:ext cx="6750508" cy="5945304"/>
            <a:chOff x="5647500" y="2636813"/>
            <a:chExt cx="2909200" cy="1984613"/>
          </a:xfrm>
        </p:grpSpPr>
        <p:sp>
          <p:nvSpPr>
            <p:cNvPr id="891" name="Google Shape;891;p58"/>
            <p:cNvSpPr/>
            <p:nvPr/>
          </p:nvSpPr>
          <p:spPr>
            <a:xfrm>
              <a:off x="7102300" y="3060775"/>
              <a:ext cx="1454400" cy="305400"/>
            </a:xfrm>
            <a:prstGeom prst="rect">
              <a:avLst/>
            </a:prstGeom>
            <a:solidFill>
              <a:srgbClr val="F99797"/>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3000">
                  <a:solidFill>
                    <a:srgbClr val="424242"/>
                  </a:solidFill>
                  <a:latin typeface="Varela Round"/>
                  <a:ea typeface="Varela Round"/>
                  <a:cs typeface="Varela Round"/>
                  <a:sym typeface="Varela Round"/>
                </a:rPr>
                <a:t>Dst port</a:t>
              </a:r>
              <a:endParaRPr sz="3000">
                <a:solidFill>
                  <a:srgbClr val="424242"/>
                </a:solidFill>
                <a:latin typeface="Varela Round"/>
                <a:ea typeface="Varela Round"/>
                <a:cs typeface="Varela Round"/>
                <a:sym typeface="Varela Round"/>
              </a:endParaRPr>
            </a:p>
          </p:txBody>
        </p:sp>
        <p:cxnSp>
          <p:nvCxnSpPr>
            <p:cNvPr id="892" name="Google Shape;892;p58"/>
            <p:cNvCxnSpPr/>
            <p:nvPr/>
          </p:nvCxnSpPr>
          <p:spPr>
            <a:xfrm>
              <a:off x="7111425" y="2982625"/>
              <a:ext cx="1435200" cy="0"/>
            </a:xfrm>
            <a:prstGeom prst="straightConnector1">
              <a:avLst/>
            </a:prstGeom>
            <a:noFill/>
            <a:ln cap="flat" cmpd="sng" w="9525">
              <a:solidFill>
                <a:srgbClr val="424242"/>
              </a:solidFill>
              <a:prstDash val="solid"/>
              <a:round/>
              <a:headEnd len="med" w="med" type="stealth"/>
              <a:tailEnd len="med" w="med" type="stealth"/>
            </a:ln>
          </p:spPr>
        </p:cxnSp>
        <p:sp>
          <p:nvSpPr>
            <p:cNvPr id="893" name="Google Shape;893;p58"/>
            <p:cNvSpPr txBox="1"/>
            <p:nvPr/>
          </p:nvSpPr>
          <p:spPr>
            <a:xfrm>
              <a:off x="7477425" y="2636813"/>
              <a:ext cx="703200" cy="21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3000">
                  <a:latin typeface="Varela Round"/>
                  <a:ea typeface="Varela Round"/>
                  <a:cs typeface="Varela Round"/>
                  <a:sym typeface="Varela Round"/>
                </a:rPr>
                <a:t>16 bits</a:t>
              </a:r>
              <a:endParaRPr sz="3000">
                <a:latin typeface="Varela Round"/>
                <a:ea typeface="Varela Round"/>
                <a:cs typeface="Varela Round"/>
                <a:sym typeface="Varela Round"/>
              </a:endParaRPr>
            </a:p>
          </p:txBody>
        </p:sp>
        <p:sp>
          <p:nvSpPr>
            <p:cNvPr id="894" name="Google Shape;894;p58"/>
            <p:cNvSpPr/>
            <p:nvPr/>
          </p:nvSpPr>
          <p:spPr>
            <a:xfrm>
              <a:off x="5647500" y="3671575"/>
              <a:ext cx="2908800" cy="754800"/>
            </a:xfrm>
            <a:prstGeom prst="rect">
              <a:avLst/>
            </a:prstGeom>
            <a:solidFill>
              <a:srgbClr val="F99797"/>
            </a:solidFill>
            <a:ln cap="flat" cmpd="sng" w="9525">
              <a:solidFill>
                <a:srgbClr val="42424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3000">
                  <a:solidFill>
                    <a:srgbClr val="424242"/>
                  </a:solidFill>
                  <a:latin typeface="Varela Round"/>
                  <a:ea typeface="Varela Round"/>
                  <a:cs typeface="Varela Round"/>
                  <a:sym typeface="Varela Round"/>
                </a:rPr>
                <a:t>PDU</a:t>
              </a:r>
              <a:endParaRPr sz="3000">
                <a:solidFill>
                  <a:srgbClr val="424242"/>
                </a:solidFill>
                <a:latin typeface="Varela Round"/>
                <a:ea typeface="Varela Round"/>
                <a:cs typeface="Varela Round"/>
                <a:sym typeface="Varela Round"/>
              </a:endParaRPr>
            </a:p>
          </p:txBody>
        </p:sp>
        <p:sp>
          <p:nvSpPr>
            <p:cNvPr id="895" name="Google Shape;895;p58"/>
            <p:cNvSpPr txBox="1"/>
            <p:nvPr/>
          </p:nvSpPr>
          <p:spPr>
            <a:xfrm>
              <a:off x="6075150" y="4405725"/>
              <a:ext cx="2053500" cy="2157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lang="fr" sz="3000">
                  <a:solidFill>
                    <a:srgbClr val="424242"/>
                  </a:solidFill>
                  <a:latin typeface="Varela Round"/>
                  <a:ea typeface="Varela Round"/>
                  <a:cs typeface="Varela Round"/>
                  <a:sym typeface="Varela Round"/>
                </a:rPr>
                <a:t>Le datagramme UDP</a:t>
              </a:r>
              <a:endParaRPr sz="3000">
                <a:solidFill>
                  <a:srgbClr val="424242"/>
                </a:solidFill>
                <a:latin typeface="Varela Round"/>
                <a:ea typeface="Varela Round"/>
                <a:cs typeface="Varela Round"/>
                <a:sym typeface="Varela Round"/>
              </a:endParaRPr>
            </a:p>
          </p:txBody>
        </p:sp>
        <p:sp>
          <p:nvSpPr>
            <p:cNvPr id="896" name="Google Shape;896;p58"/>
            <p:cNvSpPr/>
            <p:nvPr/>
          </p:nvSpPr>
          <p:spPr>
            <a:xfrm>
              <a:off x="5647975" y="3060775"/>
              <a:ext cx="1454400" cy="305400"/>
            </a:xfrm>
            <a:prstGeom prst="rect">
              <a:avLst/>
            </a:prstGeom>
            <a:solidFill>
              <a:srgbClr val="F99797"/>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3000">
                  <a:solidFill>
                    <a:srgbClr val="424242"/>
                  </a:solidFill>
                  <a:latin typeface="Varela Round"/>
                  <a:ea typeface="Varela Round"/>
                  <a:cs typeface="Varela Round"/>
                  <a:sym typeface="Varela Round"/>
                </a:rPr>
                <a:t>Src port</a:t>
              </a:r>
              <a:endParaRPr sz="3000">
                <a:solidFill>
                  <a:srgbClr val="424242"/>
                </a:solidFill>
                <a:latin typeface="Varela Round"/>
                <a:ea typeface="Varela Round"/>
                <a:cs typeface="Varela Round"/>
                <a:sym typeface="Varela Round"/>
              </a:endParaRPr>
            </a:p>
          </p:txBody>
        </p:sp>
        <p:cxnSp>
          <p:nvCxnSpPr>
            <p:cNvPr id="897" name="Google Shape;897;p58"/>
            <p:cNvCxnSpPr/>
            <p:nvPr/>
          </p:nvCxnSpPr>
          <p:spPr>
            <a:xfrm>
              <a:off x="5657100" y="2982625"/>
              <a:ext cx="1435200" cy="0"/>
            </a:xfrm>
            <a:prstGeom prst="straightConnector1">
              <a:avLst/>
            </a:prstGeom>
            <a:noFill/>
            <a:ln cap="flat" cmpd="sng" w="9525">
              <a:solidFill>
                <a:srgbClr val="424242"/>
              </a:solidFill>
              <a:prstDash val="solid"/>
              <a:round/>
              <a:headEnd len="med" w="med" type="stealth"/>
              <a:tailEnd len="med" w="med" type="stealth"/>
            </a:ln>
          </p:spPr>
        </p:cxnSp>
        <p:sp>
          <p:nvSpPr>
            <p:cNvPr id="898" name="Google Shape;898;p58"/>
            <p:cNvSpPr txBox="1"/>
            <p:nvPr/>
          </p:nvSpPr>
          <p:spPr>
            <a:xfrm>
              <a:off x="6023100" y="2636813"/>
              <a:ext cx="703200" cy="21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3000">
                  <a:latin typeface="Varela Round"/>
                  <a:ea typeface="Varela Round"/>
                  <a:cs typeface="Varela Round"/>
                  <a:sym typeface="Varela Round"/>
                </a:rPr>
                <a:t>16 bits</a:t>
              </a:r>
              <a:endParaRPr sz="3000">
                <a:latin typeface="Varela Round"/>
                <a:ea typeface="Varela Round"/>
                <a:cs typeface="Varela Round"/>
                <a:sym typeface="Varela Round"/>
              </a:endParaRPr>
            </a:p>
          </p:txBody>
        </p:sp>
        <p:sp>
          <p:nvSpPr>
            <p:cNvPr id="899" name="Google Shape;899;p58"/>
            <p:cNvSpPr/>
            <p:nvPr/>
          </p:nvSpPr>
          <p:spPr>
            <a:xfrm>
              <a:off x="7102300" y="3366175"/>
              <a:ext cx="1454400" cy="305400"/>
            </a:xfrm>
            <a:prstGeom prst="rect">
              <a:avLst/>
            </a:prstGeom>
            <a:solidFill>
              <a:srgbClr val="F99797"/>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3000">
                  <a:solidFill>
                    <a:srgbClr val="424242"/>
                  </a:solidFill>
                  <a:latin typeface="Varela Round"/>
                  <a:ea typeface="Varela Round"/>
                  <a:cs typeface="Varela Round"/>
                  <a:sym typeface="Varela Round"/>
                </a:rPr>
                <a:t>Checksum</a:t>
              </a:r>
              <a:endParaRPr sz="3000">
                <a:solidFill>
                  <a:srgbClr val="424242"/>
                </a:solidFill>
                <a:latin typeface="Varela Round"/>
                <a:ea typeface="Varela Round"/>
                <a:cs typeface="Varela Round"/>
                <a:sym typeface="Varela Round"/>
              </a:endParaRPr>
            </a:p>
          </p:txBody>
        </p:sp>
        <p:sp>
          <p:nvSpPr>
            <p:cNvPr id="900" name="Google Shape;900;p58"/>
            <p:cNvSpPr/>
            <p:nvPr/>
          </p:nvSpPr>
          <p:spPr>
            <a:xfrm>
              <a:off x="5647500" y="3366175"/>
              <a:ext cx="1454400" cy="305400"/>
            </a:xfrm>
            <a:prstGeom prst="rect">
              <a:avLst/>
            </a:prstGeom>
            <a:solidFill>
              <a:srgbClr val="F99797"/>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3000">
                  <a:solidFill>
                    <a:srgbClr val="424242"/>
                  </a:solidFill>
                  <a:latin typeface="Varela Round"/>
                  <a:ea typeface="Varela Round"/>
                  <a:cs typeface="Varela Round"/>
                  <a:sym typeface="Varela Round"/>
                </a:rPr>
                <a:t>Length</a:t>
              </a:r>
              <a:endParaRPr sz="3000">
                <a:solidFill>
                  <a:srgbClr val="424242"/>
                </a:solidFill>
                <a:latin typeface="Varela Round"/>
                <a:ea typeface="Varela Round"/>
                <a:cs typeface="Varela Round"/>
                <a:sym typeface="Varela Round"/>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4" name="Shape 904"/>
        <p:cNvGrpSpPr/>
        <p:nvPr/>
      </p:nvGrpSpPr>
      <p:grpSpPr>
        <a:xfrm>
          <a:off x="0" y="0"/>
          <a:ext cx="0" cy="0"/>
          <a:chOff x="0" y="0"/>
          <a:chExt cx="0" cy="0"/>
        </a:xfrm>
      </p:grpSpPr>
      <p:pic>
        <p:nvPicPr>
          <p:cNvPr descr="icone_wild_code_school.png" id="905" name="Google Shape;905;p59"/>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906" name="Google Shape;906;p59"/>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907" name="Google Shape;907;p59"/>
          <p:cNvSpPr txBox="1"/>
          <p:nvPr/>
        </p:nvSpPr>
        <p:spPr>
          <a:xfrm>
            <a:off x="946900" y="2610425"/>
            <a:ext cx="94014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Les services rendu par UDP</a:t>
            </a:r>
            <a:endParaRPr sz="5000">
              <a:latin typeface="Montserrat ExtraBold"/>
              <a:ea typeface="Montserrat ExtraBold"/>
              <a:cs typeface="Montserrat ExtraBold"/>
              <a:sym typeface="Montserrat ExtraBold"/>
            </a:endParaRPr>
          </a:p>
        </p:txBody>
      </p:sp>
      <p:sp>
        <p:nvSpPr>
          <p:cNvPr id="908" name="Google Shape;908;p59"/>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909" name="Google Shape;909;p59"/>
          <p:cNvSpPr txBox="1"/>
          <p:nvPr/>
        </p:nvSpPr>
        <p:spPr>
          <a:xfrm>
            <a:off x="949225" y="4078800"/>
            <a:ext cx="26640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En conclusion</a:t>
            </a:r>
            <a:endParaRPr sz="2800">
              <a:latin typeface="Montserrat Medium"/>
              <a:ea typeface="Montserrat Medium"/>
              <a:cs typeface="Montserrat Medium"/>
              <a:sym typeface="Montserrat Medium"/>
            </a:endParaRPr>
          </a:p>
        </p:txBody>
      </p:sp>
      <p:cxnSp>
        <p:nvCxnSpPr>
          <p:cNvPr id="910" name="Google Shape;910;p59"/>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911" name="Google Shape;911;p59"/>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912" name="Google Shape;912;p59"/>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913" name="Google Shape;913;p59"/>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914" name="Google Shape;914;p59"/>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915" name="Google Shape;915;p59"/>
          <p:cNvSpPr/>
          <p:nvPr/>
        </p:nvSpPr>
        <p:spPr>
          <a:xfrm>
            <a:off x="1498340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916" name="Google Shape;916;p59"/>
          <p:cNvSpPr txBox="1"/>
          <p:nvPr/>
        </p:nvSpPr>
        <p:spPr>
          <a:xfrm>
            <a:off x="3046050" y="4930950"/>
            <a:ext cx="18291900" cy="75456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rPr lang="fr" sz="4000">
                <a:latin typeface="Proxima Nova"/>
                <a:ea typeface="Proxima Nova"/>
                <a:cs typeface="Proxima Nova"/>
                <a:sym typeface="Proxima Nova"/>
              </a:rPr>
              <a:t>UDP est un protocole de couche 4 particulièrement léger</a:t>
            </a:r>
            <a:endParaRPr sz="4000">
              <a:latin typeface="Proxima Nova"/>
              <a:ea typeface="Proxima Nova"/>
              <a:cs typeface="Proxima Nova"/>
              <a:sym typeface="Proxima Nova"/>
            </a:endParaRPr>
          </a:p>
          <a:p>
            <a:pPr indent="0" lvl="0" marL="0" rtl="0" algn="l">
              <a:spcBef>
                <a:spcPts val="1200"/>
              </a:spcBef>
              <a:spcAft>
                <a:spcPts val="0"/>
              </a:spcAft>
              <a:buNone/>
            </a:pPr>
            <a:r>
              <a:t/>
            </a:r>
            <a:endParaRPr sz="3000">
              <a:latin typeface="Proxima Nova"/>
              <a:ea typeface="Proxima Nova"/>
              <a:cs typeface="Proxima Nova"/>
              <a:sym typeface="Proxima Nova"/>
            </a:endParaRPr>
          </a:p>
          <a:p>
            <a:pPr indent="0" lvl="0" marL="0" rtl="0" algn="l">
              <a:spcBef>
                <a:spcPts val="1200"/>
              </a:spcBef>
              <a:spcAft>
                <a:spcPts val="0"/>
              </a:spcAft>
              <a:buNone/>
            </a:pPr>
            <a:r>
              <a:rPr lang="fr" sz="4000">
                <a:latin typeface="Proxima Nova"/>
                <a:ea typeface="Proxima Nova"/>
                <a:cs typeface="Proxima Nova"/>
                <a:sym typeface="Proxima Nova"/>
              </a:rPr>
              <a:t>Il fourni une communication entre processus (port)</a:t>
            </a:r>
            <a:endParaRPr sz="4000">
              <a:latin typeface="Proxima Nova"/>
              <a:ea typeface="Proxima Nova"/>
              <a:cs typeface="Proxima Nova"/>
              <a:sym typeface="Proxima Nova"/>
            </a:endParaRPr>
          </a:p>
          <a:p>
            <a:pPr indent="0" lvl="0" marL="0" rtl="0" algn="l">
              <a:spcBef>
                <a:spcPts val="1200"/>
              </a:spcBef>
              <a:spcAft>
                <a:spcPts val="0"/>
              </a:spcAft>
              <a:buNone/>
            </a:pPr>
            <a:r>
              <a:rPr lang="fr" sz="4000">
                <a:latin typeface="Proxima Nova"/>
                <a:ea typeface="Proxima Nova"/>
                <a:cs typeface="Proxima Nova"/>
                <a:sym typeface="Proxima Nova"/>
              </a:rPr>
              <a:t>Permet d'identifier certaines erreurs de transmission</a:t>
            </a:r>
            <a:endParaRPr sz="4000">
              <a:latin typeface="Proxima Nova"/>
              <a:ea typeface="Proxima Nova"/>
              <a:cs typeface="Proxima Nova"/>
              <a:sym typeface="Proxima Nova"/>
            </a:endParaRPr>
          </a:p>
          <a:p>
            <a:pPr indent="-482600" lvl="0" marL="914400" rtl="0" algn="l">
              <a:spcBef>
                <a:spcPts val="1200"/>
              </a:spcBef>
              <a:spcAft>
                <a:spcPts val="0"/>
              </a:spcAft>
              <a:buSzPts val="4000"/>
              <a:buFont typeface="Proxima Nova"/>
              <a:buChar char="-"/>
            </a:pPr>
            <a:r>
              <a:rPr lang="fr" sz="4000">
                <a:latin typeface="Proxima Nova"/>
                <a:ea typeface="Proxima Nova"/>
                <a:cs typeface="Proxima Nova"/>
                <a:sym typeface="Proxima Nova"/>
              </a:rPr>
              <a:t>Contrôle de la taille</a:t>
            </a:r>
            <a:endParaRPr sz="4000">
              <a:latin typeface="Proxima Nova"/>
              <a:ea typeface="Proxima Nova"/>
              <a:cs typeface="Proxima Nova"/>
              <a:sym typeface="Proxima Nova"/>
            </a:endParaRPr>
          </a:p>
          <a:p>
            <a:pPr indent="-482600" lvl="0" marL="914400" rtl="0" algn="l">
              <a:spcBef>
                <a:spcPts val="0"/>
              </a:spcBef>
              <a:spcAft>
                <a:spcPts val="0"/>
              </a:spcAft>
              <a:buSzPts val="4000"/>
              <a:buFont typeface="Proxima Nova"/>
              <a:buChar char="-"/>
            </a:pPr>
            <a:r>
              <a:rPr lang="fr" sz="4000">
                <a:latin typeface="Proxima Nova"/>
                <a:ea typeface="Proxima Nova"/>
                <a:cs typeface="Proxima Nova"/>
                <a:sym typeface="Proxima Nova"/>
              </a:rPr>
              <a:t>Vérification de la somme de contrôle</a:t>
            </a:r>
            <a:endParaRPr sz="4000">
              <a:latin typeface="Proxima Nova"/>
              <a:ea typeface="Proxima Nova"/>
              <a:cs typeface="Proxima Nova"/>
              <a:sym typeface="Proxima Nova"/>
            </a:endParaRPr>
          </a:p>
          <a:p>
            <a:pPr indent="0" lvl="0" marL="0" rtl="0" algn="l">
              <a:spcBef>
                <a:spcPts val="1200"/>
              </a:spcBef>
              <a:spcAft>
                <a:spcPts val="0"/>
              </a:spcAft>
              <a:buNone/>
            </a:pPr>
            <a:r>
              <a:rPr lang="fr" sz="4000">
                <a:latin typeface="Proxima Nova"/>
                <a:ea typeface="Proxima Nova"/>
                <a:cs typeface="Proxima Nova"/>
                <a:sym typeface="Proxima Nova"/>
              </a:rPr>
              <a:t>Mais n'assure pas de fiabilité</a:t>
            </a:r>
            <a:endParaRPr sz="4000">
              <a:latin typeface="Proxima Nova"/>
              <a:ea typeface="Proxima Nova"/>
              <a:cs typeface="Proxima Nova"/>
              <a:sym typeface="Proxima Nova"/>
            </a:endParaRPr>
          </a:p>
          <a:p>
            <a:pPr indent="-482600" lvl="0" marL="914400" rtl="0" algn="l">
              <a:spcBef>
                <a:spcPts val="1200"/>
              </a:spcBef>
              <a:spcAft>
                <a:spcPts val="0"/>
              </a:spcAft>
              <a:buSzPts val="4000"/>
              <a:buFont typeface="Proxima Nova"/>
              <a:buChar char="-"/>
            </a:pPr>
            <a:r>
              <a:rPr lang="fr" sz="4000">
                <a:latin typeface="Proxima Nova"/>
                <a:ea typeface="Proxima Nova"/>
                <a:cs typeface="Proxima Nova"/>
                <a:sym typeface="Proxima Nova"/>
              </a:rPr>
              <a:t>Si les contrôles échouent (taille invalide ou checksum invalide)</a:t>
            </a:r>
            <a:endParaRPr sz="4000">
              <a:latin typeface="Proxima Nova"/>
              <a:ea typeface="Proxima Nova"/>
              <a:cs typeface="Proxima Nova"/>
              <a:sym typeface="Proxima Nova"/>
            </a:endParaRPr>
          </a:p>
          <a:p>
            <a:pPr indent="0" lvl="0" marL="0" rtl="0" algn="l">
              <a:spcBef>
                <a:spcPts val="1200"/>
              </a:spcBef>
              <a:spcAft>
                <a:spcPts val="0"/>
              </a:spcAft>
              <a:buNone/>
            </a:pPr>
            <a:r>
              <a:rPr lang="fr" sz="4000">
                <a:latin typeface="Proxima Nova"/>
                <a:ea typeface="Proxima Nova"/>
                <a:cs typeface="Proxima Nova"/>
                <a:sym typeface="Proxima Nova"/>
              </a:rPr>
              <a:t>=&gt; Datagramme jeté par le destinataire sans prévenir l'expéditeur</a:t>
            </a:r>
            <a:endParaRPr sz="4000">
              <a:latin typeface="Proxima Nova"/>
              <a:ea typeface="Proxima Nova"/>
              <a:cs typeface="Proxima Nova"/>
              <a:sym typeface="Proxima Nova"/>
            </a:endParaRPr>
          </a:p>
          <a:p>
            <a:pPr indent="0" lvl="0" marL="0" rtl="0" algn="l">
              <a:spcBef>
                <a:spcPts val="1200"/>
              </a:spcBef>
              <a:spcAft>
                <a:spcPts val="1200"/>
              </a:spcAft>
              <a:buNone/>
            </a:pPr>
            <a:r>
              <a:rPr lang="fr" sz="4000">
                <a:latin typeface="Proxima Nova"/>
                <a:ea typeface="Proxima Nova"/>
                <a:cs typeface="Proxima Nova"/>
                <a:sym typeface="Proxima Nova"/>
              </a:rPr>
              <a:t>Adapté pour certaines applications (DNS, Diffusion d'information, Streaming…) </a:t>
            </a:r>
            <a:endParaRPr sz="4000">
              <a:latin typeface="Proxima Nova"/>
              <a:ea typeface="Proxima Nova"/>
              <a:cs typeface="Proxima Nova"/>
              <a:sym typeface="Proxima Nova"/>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0" name="Shape 920"/>
        <p:cNvGrpSpPr/>
        <p:nvPr/>
      </p:nvGrpSpPr>
      <p:grpSpPr>
        <a:xfrm>
          <a:off x="0" y="0"/>
          <a:ext cx="0" cy="0"/>
          <a:chOff x="0" y="0"/>
          <a:chExt cx="0" cy="0"/>
        </a:xfrm>
      </p:grpSpPr>
      <p:pic>
        <p:nvPicPr>
          <p:cNvPr descr="icone_wild_code_school.png" id="921" name="Google Shape;921;p60"/>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922" name="Google Shape;922;p60"/>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923" name="Google Shape;923;p60"/>
          <p:cNvSpPr txBox="1"/>
          <p:nvPr/>
        </p:nvSpPr>
        <p:spPr>
          <a:xfrm>
            <a:off x="946900" y="2610425"/>
            <a:ext cx="16665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TCP</a:t>
            </a:r>
            <a:endParaRPr sz="5000">
              <a:latin typeface="Montserrat ExtraBold"/>
              <a:ea typeface="Montserrat ExtraBold"/>
              <a:cs typeface="Montserrat ExtraBold"/>
              <a:sym typeface="Montserrat ExtraBold"/>
            </a:endParaRPr>
          </a:p>
        </p:txBody>
      </p:sp>
      <p:sp>
        <p:nvSpPr>
          <p:cNvPr id="924" name="Google Shape;924;p60"/>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925" name="Google Shape;925;p60"/>
          <p:cNvSpPr txBox="1"/>
          <p:nvPr/>
        </p:nvSpPr>
        <p:spPr>
          <a:xfrm>
            <a:off x="949225" y="4078800"/>
            <a:ext cx="35064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L'autre moitié d'IP</a:t>
            </a:r>
            <a:endParaRPr sz="2800">
              <a:latin typeface="Montserrat Medium"/>
              <a:ea typeface="Montserrat Medium"/>
              <a:cs typeface="Montserrat Medium"/>
              <a:sym typeface="Montserrat Medium"/>
            </a:endParaRPr>
          </a:p>
        </p:txBody>
      </p:sp>
      <p:cxnSp>
        <p:nvCxnSpPr>
          <p:cNvPr id="926" name="Google Shape;926;p60"/>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927" name="Google Shape;927;p60"/>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928" name="Google Shape;928;p60"/>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929" name="Google Shape;929;p60"/>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930" name="Google Shape;930;p60"/>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931" name="Google Shape;931;p60"/>
          <p:cNvSpPr/>
          <p:nvPr/>
        </p:nvSpPr>
        <p:spPr>
          <a:xfrm>
            <a:off x="1498340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932" name="Google Shape;932;p60"/>
          <p:cNvSpPr txBox="1"/>
          <p:nvPr/>
        </p:nvSpPr>
        <p:spPr>
          <a:xfrm>
            <a:off x="4742550" y="5106175"/>
            <a:ext cx="14898900" cy="65583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rPr lang="fr" sz="4500">
                <a:latin typeface="Proxima Nova"/>
                <a:ea typeface="Proxima Nova"/>
                <a:cs typeface="Proxima Nova"/>
                <a:sym typeface="Proxima Nova"/>
              </a:rPr>
              <a:t>TCP - Transmission Control Protocol</a:t>
            </a:r>
            <a:endParaRPr sz="4500">
              <a:latin typeface="Proxima Nova"/>
              <a:ea typeface="Proxima Nova"/>
              <a:cs typeface="Proxima Nova"/>
              <a:sym typeface="Proxima Nova"/>
            </a:endParaRPr>
          </a:p>
          <a:p>
            <a:pPr indent="-514350" lvl="0" marL="914400" rtl="0" algn="l">
              <a:spcBef>
                <a:spcPts val="1200"/>
              </a:spcBef>
              <a:spcAft>
                <a:spcPts val="0"/>
              </a:spcAft>
              <a:buSzPts val="4500"/>
              <a:buFont typeface="Proxima Nova"/>
              <a:buChar char="-"/>
            </a:pPr>
            <a:r>
              <a:rPr lang="fr" sz="4500">
                <a:latin typeface="Proxima Nova"/>
                <a:ea typeface="Proxima Nova"/>
                <a:cs typeface="Proxima Nova"/>
                <a:sym typeface="Proxima Nova"/>
              </a:rPr>
              <a:t>Défini dans la </a:t>
            </a:r>
            <a:r>
              <a:rPr lang="fr" sz="4500" u="sng">
                <a:solidFill>
                  <a:schemeClr val="hlink"/>
                </a:solidFill>
                <a:latin typeface="Proxima Nova"/>
                <a:ea typeface="Proxima Nova"/>
                <a:cs typeface="Proxima Nova"/>
                <a:sym typeface="Proxima Nova"/>
                <a:hlinkClick r:id="rId4"/>
              </a:rPr>
              <a:t>RFC 793</a:t>
            </a:r>
            <a:r>
              <a:rPr lang="fr" sz="4500">
                <a:latin typeface="Proxima Nova"/>
                <a:ea typeface="Proxima Nova"/>
                <a:cs typeface="Proxima Nova"/>
                <a:sym typeface="Proxima Nova"/>
              </a:rPr>
              <a:t> (STD 7)</a:t>
            </a:r>
            <a:endParaRPr sz="4500">
              <a:latin typeface="Proxima Nova"/>
              <a:ea typeface="Proxima Nova"/>
              <a:cs typeface="Proxima Nova"/>
              <a:sym typeface="Proxima Nova"/>
            </a:endParaRPr>
          </a:p>
          <a:p>
            <a:pPr indent="-514350" lvl="0" marL="914400" rtl="0" algn="l">
              <a:spcBef>
                <a:spcPts val="0"/>
              </a:spcBef>
              <a:spcAft>
                <a:spcPts val="0"/>
              </a:spcAft>
              <a:buSzPts val="4500"/>
              <a:buFont typeface="Proxima Nova"/>
              <a:buChar char="-"/>
            </a:pPr>
            <a:r>
              <a:rPr lang="fr" sz="4500">
                <a:latin typeface="Proxima Nova"/>
                <a:ea typeface="Proxima Nova"/>
                <a:cs typeface="Proxima Nova"/>
                <a:sym typeface="Proxima Nova"/>
              </a:rPr>
              <a:t>Protocole fiable en mode connecté</a:t>
            </a:r>
            <a:endParaRPr sz="4500">
              <a:latin typeface="Proxima Nova"/>
              <a:ea typeface="Proxima Nova"/>
              <a:cs typeface="Proxima Nova"/>
              <a:sym typeface="Proxima Nova"/>
            </a:endParaRPr>
          </a:p>
          <a:p>
            <a:pPr indent="-514350" lvl="0" marL="914400" rtl="0" algn="l">
              <a:spcBef>
                <a:spcPts val="0"/>
              </a:spcBef>
              <a:spcAft>
                <a:spcPts val="0"/>
              </a:spcAft>
              <a:buSzPts val="4500"/>
              <a:buFont typeface="Proxima Nova"/>
              <a:buChar char="-"/>
            </a:pPr>
            <a:r>
              <a:rPr lang="fr" sz="4500">
                <a:latin typeface="Proxima Nova"/>
                <a:ea typeface="Proxima Nova"/>
                <a:cs typeface="Proxima Nova"/>
                <a:sym typeface="Proxima Nova"/>
              </a:rPr>
              <a:t>Établissement d'une connexion bi-directionnelle</a:t>
            </a:r>
            <a:endParaRPr sz="4500">
              <a:latin typeface="Proxima Nova"/>
              <a:ea typeface="Proxima Nova"/>
              <a:cs typeface="Proxima Nova"/>
              <a:sym typeface="Proxima Nova"/>
            </a:endParaRPr>
          </a:p>
          <a:p>
            <a:pPr indent="-514350" lvl="0" marL="914400" rtl="0" algn="l">
              <a:spcBef>
                <a:spcPts val="0"/>
              </a:spcBef>
              <a:spcAft>
                <a:spcPts val="0"/>
              </a:spcAft>
              <a:buSzPts val="4500"/>
              <a:buFont typeface="Proxima Nova"/>
              <a:buChar char="-"/>
            </a:pPr>
            <a:r>
              <a:rPr lang="fr" sz="4500">
                <a:latin typeface="Proxima Nova"/>
                <a:ea typeface="Proxima Nova"/>
                <a:cs typeface="Proxima Nova"/>
                <a:sym typeface="Proxima Nova"/>
              </a:rPr>
              <a:t>Garantie du séquencement (ordre)</a:t>
            </a:r>
            <a:endParaRPr sz="4500">
              <a:latin typeface="Proxima Nova"/>
              <a:ea typeface="Proxima Nova"/>
              <a:cs typeface="Proxima Nova"/>
              <a:sym typeface="Proxima Nova"/>
            </a:endParaRPr>
          </a:p>
          <a:p>
            <a:pPr indent="-514350" lvl="0" marL="914400" rtl="0" algn="l">
              <a:spcBef>
                <a:spcPts val="0"/>
              </a:spcBef>
              <a:spcAft>
                <a:spcPts val="0"/>
              </a:spcAft>
              <a:buSzPts val="4500"/>
              <a:buFont typeface="Proxima Nova"/>
              <a:buChar char="-"/>
            </a:pPr>
            <a:r>
              <a:rPr lang="fr" sz="4500">
                <a:latin typeface="Proxima Nova"/>
                <a:ea typeface="Proxima Nova"/>
                <a:cs typeface="Proxima Nova"/>
                <a:sym typeface="Proxima Nova"/>
              </a:rPr>
              <a:t>Cherche à optimiser l'utilisation du réseau</a:t>
            </a:r>
            <a:endParaRPr sz="4500">
              <a:latin typeface="Proxima Nova"/>
              <a:ea typeface="Proxima Nova"/>
              <a:cs typeface="Proxima Nova"/>
              <a:sym typeface="Proxima Nova"/>
            </a:endParaRPr>
          </a:p>
          <a:p>
            <a:pPr indent="-514350" lvl="0" marL="914400" rtl="0" algn="l">
              <a:spcBef>
                <a:spcPts val="0"/>
              </a:spcBef>
              <a:spcAft>
                <a:spcPts val="0"/>
              </a:spcAft>
              <a:buSzPts val="4500"/>
              <a:buFont typeface="Proxima Nova"/>
              <a:buChar char="-"/>
            </a:pPr>
            <a:r>
              <a:rPr lang="fr" sz="4500">
                <a:latin typeface="Proxima Nova"/>
                <a:ea typeface="Proxima Nova"/>
                <a:cs typeface="Proxima Nova"/>
                <a:sym typeface="Proxima Nova"/>
              </a:rPr>
              <a:t>Permet la communication entre processus (application)</a:t>
            </a:r>
            <a:endParaRPr sz="4500">
              <a:latin typeface="Proxima Nova"/>
              <a:ea typeface="Proxima Nova"/>
              <a:cs typeface="Proxima Nova"/>
              <a:sym typeface="Proxima Nova"/>
            </a:endParaRPr>
          </a:p>
          <a:p>
            <a:pPr indent="-514350" lvl="0" marL="914400" rtl="0" algn="l">
              <a:spcBef>
                <a:spcPts val="0"/>
              </a:spcBef>
              <a:spcAft>
                <a:spcPts val="0"/>
              </a:spcAft>
              <a:buSzPts val="4500"/>
              <a:buFont typeface="Proxima Nova"/>
              <a:buChar char="-"/>
            </a:pPr>
            <a:r>
              <a:rPr lang="fr" sz="4500">
                <a:latin typeface="Proxima Nova"/>
                <a:ea typeface="Proxima Nova"/>
                <a:cs typeface="Proxima Nova"/>
                <a:sym typeface="Proxima Nova"/>
              </a:rPr>
              <a:t>Transporté par IP (v4 ou v6)</a:t>
            </a:r>
            <a:endParaRPr sz="4500">
              <a:latin typeface="Proxima Nova"/>
              <a:ea typeface="Proxima Nova"/>
              <a:cs typeface="Proxima Nova"/>
              <a:sym typeface="Proxima Nova"/>
            </a:endParaRPr>
          </a:p>
          <a:p>
            <a:pPr indent="-514350" lvl="0" marL="914400" rtl="0" algn="l">
              <a:spcBef>
                <a:spcPts val="0"/>
              </a:spcBef>
              <a:spcAft>
                <a:spcPts val="0"/>
              </a:spcAft>
              <a:buSzPts val="4500"/>
              <a:buFont typeface="Proxima Nova"/>
              <a:buChar char="-"/>
            </a:pPr>
            <a:r>
              <a:rPr lang="fr" sz="4500">
                <a:latin typeface="Proxima Nova"/>
                <a:ea typeface="Proxima Nova"/>
                <a:cs typeface="Proxima Nova"/>
                <a:sym typeface="Proxima Nova"/>
              </a:rPr>
              <a:t>Numéro de protocole : 6</a:t>
            </a:r>
            <a:endParaRPr sz="4500">
              <a:latin typeface="Proxima Nova"/>
              <a:ea typeface="Proxima Nova"/>
              <a:cs typeface="Proxima Nova"/>
              <a:sym typeface="Proxima Nova"/>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6" name="Shape 936"/>
        <p:cNvGrpSpPr/>
        <p:nvPr/>
      </p:nvGrpSpPr>
      <p:grpSpPr>
        <a:xfrm>
          <a:off x="0" y="0"/>
          <a:ext cx="0" cy="0"/>
          <a:chOff x="0" y="0"/>
          <a:chExt cx="0" cy="0"/>
        </a:xfrm>
      </p:grpSpPr>
      <p:pic>
        <p:nvPicPr>
          <p:cNvPr descr="icone_wild_code_school.png" id="937" name="Google Shape;937;p61"/>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938" name="Google Shape;938;p61"/>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939" name="Google Shape;939;p61"/>
          <p:cNvSpPr txBox="1"/>
          <p:nvPr/>
        </p:nvSpPr>
        <p:spPr>
          <a:xfrm>
            <a:off x="946900" y="2610425"/>
            <a:ext cx="81387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Une connexion fiable</a:t>
            </a:r>
            <a:endParaRPr sz="5000">
              <a:latin typeface="Montserrat ExtraBold"/>
              <a:ea typeface="Montserrat ExtraBold"/>
              <a:cs typeface="Montserrat ExtraBold"/>
              <a:sym typeface="Montserrat ExtraBold"/>
            </a:endParaRPr>
          </a:p>
        </p:txBody>
      </p:sp>
      <p:sp>
        <p:nvSpPr>
          <p:cNvPr id="940" name="Google Shape;940;p61"/>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941" name="Google Shape;941;p61"/>
          <p:cNvSpPr txBox="1"/>
          <p:nvPr/>
        </p:nvSpPr>
        <p:spPr>
          <a:xfrm>
            <a:off x="949225" y="4078800"/>
            <a:ext cx="38340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Assurer la réception</a:t>
            </a:r>
            <a:endParaRPr sz="2800">
              <a:latin typeface="Montserrat Medium"/>
              <a:ea typeface="Montserrat Medium"/>
              <a:cs typeface="Montserrat Medium"/>
              <a:sym typeface="Montserrat Medium"/>
            </a:endParaRPr>
          </a:p>
        </p:txBody>
      </p:sp>
      <p:cxnSp>
        <p:nvCxnSpPr>
          <p:cNvPr id="942" name="Google Shape;942;p61"/>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943" name="Google Shape;943;p61"/>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944" name="Google Shape;944;p61"/>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945" name="Google Shape;945;p61"/>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946" name="Google Shape;946;p61"/>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947" name="Google Shape;947;p61"/>
          <p:cNvSpPr/>
          <p:nvPr/>
        </p:nvSpPr>
        <p:spPr>
          <a:xfrm>
            <a:off x="1498340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948" name="Google Shape;948;p61"/>
          <p:cNvSpPr txBox="1"/>
          <p:nvPr/>
        </p:nvSpPr>
        <p:spPr>
          <a:xfrm>
            <a:off x="3039750" y="4930950"/>
            <a:ext cx="18921300" cy="76119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rPr lang="fr" sz="4500">
                <a:latin typeface="Proxima Nova"/>
                <a:ea typeface="Proxima Nova"/>
                <a:cs typeface="Proxima Nova"/>
                <a:sym typeface="Proxima Nova"/>
              </a:rPr>
              <a:t>Transmission de </a:t>
            </a:r>
            <a:r>
              <a:rPr b="1" lang="fr" sz="4500">
                <a:latin typeface="Proxima Nova"/>
                <a:ea typeface="Proxima Nova"/>
                <a:cs typeface="Proxima Nova"/>
                <a:sym typeface="Proxima Nova"/>
              </a:rPr>
              <a:t>segments</a:t>
            </a:r>
            <a:r>
              <a:rPr lang="fr" sz="4500">
                <a:latin typeface="Proxima Nova"/>
                <a:ea typeface="Proxima Nova"/>
                <a:cs typeface="Proxima Nova"/>
                <a:sym typeface="Proxima Nova"/>
              </a:rPr>
              <a:t> TCP : TCP découpe le PDU en </a:t>
            </a:r>
            <a:r>
              <a:rPr b="1" lang="fr" sz="4500">
                <a:latin typeface="Proxima Nova"/>
                <a:ea typeface="Proxima Nova"/>
                <a:cs typeface="Proxima Nova"/>
                <a:sym typeface="Proxima Nova"/>
              </a:rPr>
              <a:t>segments</a:t>
            </a:r>
            <a:endParaRPr b="1" sz="4500">
              <a:latin typeface="Proxima Nova"/>
              <a:ea typeface="Proxima Nova"/>
              <a:cs typeface="Proxima Nova"/>
              <a:sym typeface="Proxima Nova"/>
            </a:endParaRPr>
          </a:p>
          <a:p>
            <a:pPr indent="0" lvl="0" marL="0" rtl="0" algn="l">
              <a:spcBef>
                <a:spcPts val="1200"/>
              </a:spcBef>
              <a:spcAft>
                <a:spcPts val="0"/>
              </a:spcAft>
              <a:buNone/>
            </a:pPr>
            <a:r>
              <a:rPr lang="fr" sz="4500">
                <a:latin typeface="Proxima Nova"/>
                <a:ea typeface="Proxima Nova"/>
                <a:cs typeface="Proxima Nova"/>
                <a:sym typeface="Proxima Nova"/>
              </a:rPr>
              <a:t>Chaque </a:t>
            </a:r>
            <a:r>
              <a:rPr b="1" lang="fr" sz="4500">
                <a:latin typeface="Proxima Nova"/>
                <a:ea typeface="Proxima Nova"/>
                <a:cs typeface="Proxima Nova"/>
                <a:sym typeface="Proxima Nova"/>
              </a:rPr>
              <a:t>segment</a:t>
            </a:r>
            <a:r>
              <a:rPr lang="fr" sz="4500">
                <a:latin typeface="Proxima Nova"/>
                <a:ea typeface="Proxima Nova"/>
                <a:cs typeface="Proxima Nova"/>
                <a:sym typeface="Proxima Nova"/>
              </a:rPr>
              <a:t> est associé à un </a:t>
            </a:r>
            <a:r>
              <a:rPr b="1" lang="fr" sz="4500">
                <a:latin typeface="Proxima Nova"/>
                <a:ea typeface="Proxima Nova"/>
                <a:cs typeface="Proxima Nova"/>
                <a:sym typeface="Proxima Nova"/>
              </a:rPr>
              <a:t>numéro de séquence</a:t>
            </a:r>
            <a:r>
              <a:rPr lang="fr" sz="4500">
                <a:latin typeface="Proxima Nova"/>
                <a:ea typeface="Proxima Nova"/>
                <a:cs typeface="Proxima Nova"/>
                <a:sym typeface="Proxima Nova"/>
              </a:rPr>
              <a:t> par la </a:t>
            </a:r>
            <a:r>
              <a:rPr b="1" lang="fr" sz="4500">
                <a:latin typeface="Proxima Nova"/>
                <a:ea typeface="Proxima Nova"/>
                <a:cs typeface="Proxima Nova"/>
                <a:sym typeface="Proxima Nova"/>
              </a:rPr>
              <a:t>source</a:t>
            </a:r>
            <a:endParaRPr b="1" sz="4500">
              <a:latin typeface="Proxima Nova"/>
              <a:ea typeface="Proxima Nova"/>
              <a:cs typeface="Proxima Nova"/>
              <a:sym typeface="Proxima Nova"/>
            </a:endParaRPr>
          </a:p>
          <a:p>
            <a:pPr indent="0" lvl="0" marL="0" rtl="0" algn="l">
              <a:spcBef>
                <a:spcPts val="1200"/>
              </a:spcBef>
              <a:spcAft>
                <a:spcPts val="0"/>
              </a:spcAft>
              <a:buNone/>
            </a:pPr>
            <a:r>
              <a:rPr lang="fr" sz="4500">
                <a:latin typeface="Proxima Nova"/>
                <a:ea typeface="Proxima Nova"/>
                <a:cs typeface="Proxima Nova"/>
                <a:sym typeface="Proxima Nova"/>
              </a:rPr>
              <a:t>À l'</a:t>
            </a:r>
            <a:r>
              <a:rPr b="1" lang="fr" sz="4500">
                <a:latin typeface="Proxima Nova"/>
                <a:ea typeface="Proxima Nova"/>
                <a:cs typeface="Proxima Nova"/>
                <a:sym typeface="Proxima Nova"/>
              </a:rPr>
              <a:t>émission</a:t>
            </a:r>
            <a:r>
              <a:rPr lang="fr" sz="4500">
                <a:latin typeface="Proxima Nova"/>
                <a:ea typeface="Proxima Nova"/>
                <a:cs typeface="Proxima Nova"/>
                <a:sym typeface="Proxima Nova"/>
              </a:rPr>
              <a:t> d'un </a:t>
            </a:r>
            <a:r>
              <a:rPr b="1" lang="fr" sz="4500">
                <a:latin typeface="Proxima Nova"/>
                <a:ea typeface="Proxima Nova"/>
                <a:cs typeface="Proxima Nova"/>
                <a:sym typeface="Proxima Nova"/>
              </a:rPr>
              <a:t>segment</a:t>
            </a:r>
            <a:r>
              <a:rPr lang="fr" sz="4500">
                <a:latin typeface="Proxima Nova"/>
                <a:ea typeface="Proxima Nova"/>
                <a:cs typeface="Proxima Nova"/>
                <a:sym typeface="Proxima Nova"/>
              </a:rPr>
              <a:t> </a:t>
            </a:r>
            <a:endParaRPr sz="4500">
              <a:latin typeface="Proxima Nova"/>
              <a:ea typeface="Proxima Nova"/>
              <a:cs typeface="Proxima Nova"/>
              <a:sym typeface="Proxima Nova"/>
            </a:endParaRPr>
          </a:p>
          <a:p>
            <a:pPr indent="457200" lvl="0" marL="914400" rtl="0" algn="l">
              <a:spcBef>
                <a:spcPts val="1200"/>
              </a:spcBef>
              <a:spcAft>
                <a:spcPts val="0"/>
              </a:spcAft>
              <a:buNone/>
            </a:pPr>
            <a:r>
              <a:rPr lang="fr" sz="4500">
                <a:latin typeface="Proxima Nova"/>
                <a:ea typeface="Proxima Nova"/>
                <a:cs typeface="Proxima Nova"/>
                <a:sym typeface="Proxima Nova"/>
              </a:rPr>
              <a:t>=&gt; démarrage d'un </a:t>
            </a:r>
            <a:r>
              <a:rPr b="1" lang="fr" sz="4500">
                <a:latin typeface="Proxima Nova"/>
                <a:ea typeface="Proxima Nova"/>
                <a:cs typeface="Proxima Nova"/>
                <a:sym typeface="Proxima Nova"/>
              </a:rPr>
              <a:t>compte à rebours</a:t>
            </a:r>
            <a:r>
              <a:rPr lang="fr" sz="4500">
                <a:latin typeface="Proxima Nova"/>
                <a:ea typeface="Proxima Nova"/>
                <a:cs typeface="Proxima Nova"/>
                <a:sym typeface="Proxima Nova"/>
              </a:rPr>
              <a:t> pour ce </a:t>
            </a:r>
            <a:r>
              <a:rPr b="1" lang="fr" sz="4500">
                <a:latin typeface="Proxima Nova"/>
                <a:ea typeface="Proxima Nova"/>
                <a:cs typeface="Proxima Nova"/>
                <a:sym typeface="Proxima Nova"/>
              </a:rPr>
              <a:t>numéro de séquence</a:t>
            </a:r>
            <a:endParaRPr b="1" sz="4500">
              <a:latin typeface="Proxima Nova"/>
              <a:ea typeface="Proxima Nova"/>
              <a:cs typeface="Proxima Nova"/>
              <a:sym typeface="Proxima Nova"/>
            </a:endParaRPr>
          </a:p>
          <a:p>
            <a:pPr indent="0" lvl="0" marL="0" rtl="0" algn="l">
              <a:spcBef>
                <a:spcPts val="1200"/>
              </a:spcBef>
              <a:spcAft>
                <a:spcPts val="0"/>
              </a:spcAft>
              <a:buNone/>
            </a:pPr>
            <a:r>
              <a:rPr lang="fr" sz="4500">
                <a:latin typeface="Proxima Nova"/>
                <a:ea typeface="Proxima Nova"/>
                <a:cs typeface="Proxima Nova"/>
                <a:sym typeface="Proxima Nova"/>
              </a:rPr>
              <a:t>Envoi d'un </a:t>
            </a:r>
            <a:r>
              <a:rPr b="1" lang="fr" sz="4500">
                <a:latin typeface="Proxima Nova"/>
                <a:ea typeface="Proxima Nova"/>
                <a:cs typeface="Proxima Nova"/>
                <a:sym typeface="Proxima Nova"/>
              </a:rPr>
              <a:t>acquittement</a:t>
            </a:r>
            <a:r>
              <a:rPr lang="fr" sz="4500">
                <a:latin typeface="Proxima Nova"/>
                <a:ea typeface="Proxima Nova"/>
                <a:cs typeface="Proxima Nova"/>
                <a:sym typeface="Proxima Nova"/>
              </a:rPr>
              <a:t> par le </a:t>
            </a:r>
            <a:r>
              <a:rPr b="1" lang="fr" sz="4500">
                <a:latin typeface="Proxima Nova"/>
                <a:ea typeface="Proxima Nova"/>
                <a:cs typeface="Proxima Nova"/>
                <a:sym typeface="Proxima Nova"/>
              </a:rPr>
              <a:t>destinataire</a:t>
            </a:r>
            <a:r>
              <a:rPr lang="fr" sz="4500">
                <a:latin typeface="Proxima Nova"/>
                <a:ea typeface="Proxima Nova"/>
                <a:cs typeface="Proxima Nova"/>
                <a:sym typeface="Proxima Nova"/>
              </a:rPr>
              <a:t> à réception</a:t>
            </a:r>
            <a:endParaRPr sz="4500">
              <a:latin typeface="Proxima Nova"/>
              <a:ea typeface="Proxima Nova"/>
              <a:cs typeface="Proxima Nova"/>
              <a:sym typeface="Proxima Nova"/>
            </a:endParaRPr>
          </a:p>
          <a:p>
            <a:pPr indent="0" lvl="0" marL="0" rtl="0" algn="l">
              <a:spcBef>
                <a:spcPts val="1200"/>
              </a:spcBef>
              <a:spcAft>
                <a:spcPts val="0"/>
              </a:spcAft>
              <a:buNone/>
            </a:pPr>
            <a:r>
              <a:rPr lang="fr" sz="4500">
                <a:latin typeface="Proxima Nova"/>
                <a:ea typeface="Proxima Nova"/>
                <a:cs typeface="Proxima Nova"/>
                <a:sym typeface="Proxima Nova"/>
              </a:rPr>
              <a:t>À </a:t>
            </a:r>
            <a:r>
              <a:rPr b="1" lang="fr" sz="4500">
                <a:latin typeface="Proxima Nova"/>
                <a:ea typeface="Proxima Nova"/>
                <a:cs typeface="Proxima Nova"/>
                <a:sym typeface="Proxima Nova"/>
              </a:rPr>
              <a:t>réception</a:t>
            </a:r>
            <a:r>
              <a:rPr lang="fr" sz="4500">
                <a:latin typeface="Proxima Nova"/>
                <a:ea typeface="Proxima Nova"/>
                <a:cs typeface="Proxima Nova"/>
                <a:sym typeface="Proxima Nova"/>
              </a:rPr>
              <a:t> de l'</a:t>
            </a:r>
            <a:r>
              <a:rPr b="1" lang="fr" sz="4500">
                <a:latin typeface="Proxima Nova"/>
                <a:ea typeface="Proxima Nova"/>
                <a:cs typeface="Proxima Nova"/>
                <a:sym typeface="Proxima Nova"/>
              </a:rPr>
              <a:t>acquittement</a:t>
            </a:r>
            <a:r>
              <a:rPr lang="fr" sz="4500">
                <a:latin typeface="Proxima Nova"/>
                <a:ea typeface="Proxima Nova"/>
                <a:cs typeface="Proxima Nova"/>
                <a:sym typeface="Proxima Nova"/>
              </a:rPr>
              <a:t> par la source</a:t>
            </a:r>
            <a:endParaRPr sz="4500">
              <a:latin typeface="Proxima Nova"/>
              <a:ea typeface="Proxima Nova"/>
              <a:cs typeface="Proxima Nova"/>
              <a:sym typeface="Proxima Nova"/>
            </a:endParaRPr>
          </a:p>
          <a:p>
            <a:pPr indent="457200" lvl="0" marL="914400" rtl="0" algn="l">
              <a:spcBef>
                <a:spcPts val="1200"/>
              </a:spcBef>
              <a:spcAft>
                <a:spcPts val="0"/>
              </a:spcAft>
              <a:buNone/>
            </a:pPr>
            <a:r>
              <a:rPr lang="fr" sz="4500">
                <a:latin typeface="Proxima Nova"/>
                <a:ea typeface="Proxima Nova"/>
                <a:cs typeface="Proxima Nova"/>
                <a:sym typeface="Proxima Nova"/>
              </a:rPr>
              <a:t>=&gt; </a:t>
            </a:r>
            <a:r>
              <a:rPr b="1" lang="fr" sz="4500">
                <a:latin typeface="Proxima Nova"/>
                <a:ea typeface="Proxima Nova"/>
                <a:cs typeface="Proxima Nova"/>
                <a:sym typeface="Proxima Nova"/>
              </a:rPr>
              <a:t>suppression</a:t>
            </a:r>
            <a:r>
              <a:rPr lang="fr" sz="4500">
                <a:latin typeface="Proxima Nova"/>
                <a:ea typeface="Proxima Nova"/>
                <a:cs typeface="Proxima Nova"/>
                <a:sym typeface="Proxima Nova"/>
              </a:rPr>
              <a:t> du segment et du </a:t>
            </a:r>
            <a:r>
              <a:rPr b="1" lang="fr" sz="4500">
                <a:latin typeface="Proxima Nova"/>
                <a:ea typeface="Proxima Nova"/>
                <a:cs typeface="Proxima Nova"/>
                <a:sym typeface="Proxima Nova"/>
              </a:rPr>
              <a:t>compte à rebours</a:t>
            </a:r>
            <a:endParaRPr b="1" sz="4500">
              <a:latin typeface="Proxima Nova"/>
              <a:ea typeface="Proxima Nova"/>
              <a:cs typeface="Proxima Nova"/>
              <a:sym typeface="Proxima Nova"/>
            </a:endParaRPr>
          </a:p>
          <a:p>
            <a:pPr indent="0" lvl="0" marL="0" rtl="0" algn="l">
              <a:spcBef>
                <a:spcPts val="1200"/>
              </a:spcBef>
              <a:spcAft>
                <a:spcPts val="0"/>
              </a:spcAft>
              <a:buNone/>
            </a:pPr>
            <a:r>
              <a:rPr lang="fr" sz="4500">
                <a:latin typeface="Proxima Nova"/>
                <a:ea typeface="Proxima Nova"/>
                <a:cs typeface="Proxima Nova"/>
                <a:sym typeface="Proxima Nova"/>
              </a:rPr>
              <a:t>À la fin d'un compte à rebours</a:t>
            </a:r>
            <a:endParaRPr sz="4500">
              <a:latin typeface="Proxima Nova"/>
              <a:ea typeface="Proxima Nova"/>
              <a:cs typeface="Proxima Nova"/>
              <a:sym typeface="Proxima Nova"/>
            </a:endParaRPr>
          </a:p>
          <a:p>
            <a:pPr indent="0" lvl="0" marL="0" rtl="0" algn="l">
              <a:spcBef>
                <a:spcPts val="1200"/>
              </a:spcBef>
              <a:spcAft>
                <a:spcPts val="1200"/>
              </a:spcAft>
              <a:buNone/>
            </a:pPr>
            <a:r>
              <a:rPr lang="fr" sz="4500">
                <a:latin typeface="Proxima Nova"/>
                <a:ea typeface="Proxima Nova"/>
                <a:cs typeface="Proxima Nova"/>
                <a:sym typeface="Proxima Nova"/>
              </a:rPr>
              <a:t>			=&gt; </a:t>
            </a:r>
            <a:r>
              <a:rPr b="1" lang="fr" sz="4500">
                <a:latin typeface="Proxima Nova"/>
                <a:ea typeface="Proxima Nova"/>
                <a:cs typeface="Proxima Nova"/>
                <a:sym typeface="Proxima Nova"/>
              </a:rPr>
              <a:t>ré-émission</a:t>
            </a:r>
            <a:r>
              <a:rPr lang="fr" sz="4500">
                <a:latin typeface="Proxima Nova"/>
                <a:ea typeface="Proxima Nova"/>
                <a:cs typeface="Proxima Nova"/>
                <a:sym typeface="Proxima Nova"/>
              </a:rPr>
              <a:t> du segment</a:t>
            </a:r>
            <a:endParaRPr sz="4500">
              <a:latin typeface="Proxima Nova"/>
              <a:ea typeface="Proxima Nova"/>
              <a:cs typeface="Proxima Nova"/>
              <a:sym typeface="Proxima Nova"/>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2" name="Shape 952"/>
        <p:cNvGrpSpPr/>
        <p:nvPr/>
      </p:nvGrpSpPr>
      <p:grpSpPr>
        <a:xfrm>
          <a:off x="0" y="0"/>
          <a:ext cx="0" cy="0"/>
          <a:chOff x="0" y="0"/>
          <a:chExt cx="0" cy="0"/>
        </a:xfrm>
      </p:grpSpPr>
      <p:pic>
        <p:nvPicPr>
          <p:cNvPr descr="icone_wild_code_school.png" id="953" name="Google Shape;953;p62"/>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954" name="Google Shape;954;p62"/>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955" name="Google Shape;955;p62"/>
          <p:cNvSpPr txBox="1"/>
          <p:nvPr/>
        </p:nvSpPr>
        <p:spPr>
          <a:xfrm>
            <a:off x="946900" y="2610425"/>
            <a:ext cx="57549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Le segment TCP</a:t>
            </a:r>
            <a:endParaRPr sz="5000">
              <a:latin typeface="Montserrat ExtraBold"/>
              <a:ea typeface="Montserrat ExtraBold"/>
              <a:cs typeface="Montserrat ExtraBold"/>
              <a:sym typeface="Montserrat ExtraBold"/>
            </a:endParaRPr>
          </a:p>
        </p:txBody>
      </p:sp>
      <p:sp>
        <p:nvSpPr>
          <p:cNvPr id="956" name="Google Shape;956;p62"/>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957" name="Google Shape;957;p62"/>
          <p:cNvSpPr txBox="1"/>
          <p:nvPr/>
        </p:nvSpPr>
        <p:spPr>
          <a:xfrm>
            <a:off x="949225" y="4078800"/>
            <a:ext cx="29973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Entête saison 2</a:t>
            </a:r>
            <a:endParaRPr sz="2800">
              <a:latin typeface="Montserrat Medium"/>
              <a:ea typeface="Montserrat Medium"/>
              <a:cs typeface="Montserrat Medium"/>
              <a:sym typeface="Montserrat Medium"/>
            </a:endParaRPr>
          </a:p>
        </p:txBody>
      </p:sp>
      <p:cxnSp>
        <p:nvCxnSpPr>
          <p:cNvPr id="958" name="Google Shape;958;p62"/>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959" name="Google Shape;959;p62"/>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960" name="Google Shape;960;p62"/>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961" name="Google Shape;961;p62"/>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962" name="Google Shape;962;p62"/>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963" name="Google Shape;963;p62"/>
          <p:cNvSpPr/>
          <p:nvPr/>
        </p:nvSpPr>
        <p:spPr>
          <a:xfrm>
            <a:off x="1498340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964" name="Google Shape;964;p62"/>
          <p:cNvSpPr txBox="1"/>
          <p:nvPr/>
        </p:nvSpPr>
        <p:spPr>
          <a:xfrm>
            <a:off x="3039750" y="5106175"/>
            <a:ext cx="12852900" cy="65583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rPr lang="fr" sz="4500">
                <a:latin typeface="Proxima Nova"/>
                <a:ea typeface="Proxima Nova"/>
                <a:cs typeface="Proxima Nova"/>
                <a:sym typeface="Proxima Nova"/>
              </a:rPr>
              <a:t>L'entête d'un segment TCP a 15 champs (+ options)</a:t>
            </a:r>
            <a:endParaRPr sz="4500">
              <a:latin typeface="Proxima Nova"/>
              <a:ea typeface="Proxima Nova"/>
              <a:cs typeface="Proxima Nova"/>
              <a:sym typeface="Proxima Nova"/>
            </a:endParaRPr>
          </a:p>
          <a:p>
            <a:pPr indent="-514350" lvl="0" marL="914400" rtl="0" algn="l">
              <a:spcBef>
                <a:spcPts val="1200"/>
              </a:spcBef>
              <a:spcAft>
                <a:spcPts val="0"/>
              </a:spcAft>
              <a:buSzPts val="4500"/>
              <a:buFont typeface="Proxima Nova"/>
              <a:buChar char="-"/>
            </a:pPr>
            <a:r>
              <a:rPr lang="fr" sz="4500">
                <a:latin typeface="Proxima Nova"/>
                <a:ea typeface="Proxima Nova"/>
                <a:cs typeface="Proxima Nova"/>
                <a:sym typeface="Proxima Nova"/>
              </a:rPr>
              <a:t>Le port source (16 bits)</a:t>
            </a:r>
            <a:endParaRPr sz="4500">
              <a:latin typeface="Proxima Nova"/>
              <a:ea typeface="Proxima Nova"/>
              <a:cs typeface="Proxima Nova"/>
              <a:sym typeface="Proxima Nova"/>
            </a:endParaRPr>
          </a:p>
          <a:p>
            <a:pPr indent="-514350" lvl="0" marL="914400" rtl="0" algn="l">
              <a:spcBef>
                <a:spcPts val="0"/>
              </a:spcBef>
              <a:spcAft>
                <a:spcPts val="0"/>
              </a:spcAft>
              <a:buSzPts val="4500"/>
              <a:buFont typeface="Proxima Nova"/>
              <a:buChar char="-"/>
            </a:pPr>
            <a:r>
              <a:rPr lang="fr" sz="4500">
                <a:latin typeface="Proxima Nova"/>
                <a:ea typeface="Proxima Nova"/>
                <a:cs typeface="Proxima Nova"/>
                <a:sym typeface="Proxima Nova"/>
              </a:rPr>
              <a:t>Le port destination (16 bits)</a:t>
            </a:r>
            <a:endParaRPr sz="4500">
              <a:latin typeface="Proxima Nova"/>
              <a:ea typeface="Proxima Nova"/>
              <a:cs typeface="Proxima Nova"/>
              <a:sym typeface="Proxima Nova"/>
            </a:endParaRPr>
          </a:p>
          <a:p>
            <a:pPr indent="-514350" lvl="0" marL="914400" rtl="0" algn="l">
              <a:spcBef>
                <a:spcPts val="0"/>
              </a:spcBef>
              <a:spcAft>
                <a:spcPts val="0"/>
              </a:spcAft>
              <a:buSzPts val="4500"/>
              <a:buFont typeface="Proxima Nova"/>
              <a:buChar char="-"/>
            </a:pPr>
            <a:r>
              <a:rPr lang="fr" sz="4500">
                <a:latin typeface="Proxima Nova"/>
                <a:ea typeface="Proxima Nova"/>
                <a:cs typeface="Proxima Nova"/>
                <a:sym typeface="Proxima Nova"/>
              </a:rPr>
              <a:t>Numéro de séquence (32 bits)</a:t>
            </a:r>
            <a:endParaRPr sz="4500">
              <a:latin typeface="Proxima Nova"/>
              <a:ea typeface="Proxima Nova"/>
              <a:cs typeface="Proxima Nova"/>
              <a:sym typeface="Proxima Nova"/>
            </a:endParaRPr>
          </a:p>
          <a:p>
            <a:pPr indent="-514350" lvl="0" marL="914400" rtl="0" algn="l">
              <a:spcBef>
                <a:spcPts val="0"/>
              </a:spcBef>
              <a:spcAft>
                <a:spcPts val="0"/>
              </a:spcAft>
              <a:buSzPts val="4500"/>
              <a:buFont typeface="Proxima Nova"/>
              <a:buChar char="-"/>
            </a:pPr>
            <a:r>
              <a:rPr lang="fr" sz="4500">
                <a:latin typeface="Proxima Nova"/>
                <a:ea typeface="Proxima Nova"/>
                <a:cs typeface="Proxima Nova"/>
                <a:sym typeface="Proxima Nova"/>
              </a:rPr>
              <a:t>Numéro d'acquittement (32 bits)</a:t>
            </a:r>
            <a:endParaRPr sz="4500">
              <a:latin typeface="Proxima Nova"/>
              <a:ea typeface="Proxima Nova"/>
              <a:cs typeface="Proxima Nova"/>
              <a:sym typeface="Proxima Nova"/>
            </a:endParaRPr>
          </a:p>
          <a:p>
            <a:pPr indent="-514350" lvl="0" marL="914400" rtl="0" algn="l">
              <a:spcBef>
                <a:spcPts val="0"/>
              </a:spcBef>
              <a:spcAft>
                <a:spcPts val="0"/>
              </a:spcAft>
              <a:buSzPts val="4500"/>
              <a:buFont typeface="Proxima Nova"/>
              <a:buChar char="-"/>
            </a:pPr>
            <a:r>
              <a:rPr lang="fr" sz="4500">
                <a:latin typeface="Proxima Nova"/>
                <a:ea typeface="Proxima Nova"/>
                <a:cs typeface="Proxima Nova"/>
                <a:sym typeface="Proxima Nova"/>
              </a:rPr>
              <a:t>Prochain numéro de séquence attendu</a:t>
            </a:r>
            <a:endParaRPr sz="4500">
              <a:latin typeface="Proxima Nova"/>
              <a:ea typeface="Proxima Nova"/>
              <a:cs typeface="Proxima Nova"/>
              <a:sym typeface="Proxima Nova"/>
            </a:endParaRPr>
          </a:p>
          <a:p>
            <a:pPr indent="-514350" lvl="0" marL="914400" rtl="0" algn="l">
              <a:spcBef>
                <a:spcPts val="0"/>
              </a:spcBef>
              <a:spcAft>
                <a:spcPts val="0"/>
              </a:spcAft>
              <a:buSzPts val="4500"/>
              <a:buFont typeface="Proxima Nova"/>
              <a:buChar char="-"/>
            </a:pPr>
            <a:r>
              <a:rPr lang="fr" sz="4500">
                <a:latin typeface="Proxima Nova"/>
                <a:ea typeface="Proxima Nova"/>
                <a:cs typeface="Proxima Nova"/>
                <a:sym typeface="Proxima Nova"/>
              </a:rPr>
              <a:t>Décalage des données (4 bits) : </a:t>
            </a:r>
            <a:endParaRPr sz="4500">
              <a:latin typeface="Proxima Nova"/>
              <a:ea typeface="Proxima Nova"/>
              <a:cs typeface="Proxima Nova"/>
              <a:sym typeface="Proxima Nova"/>
            </a:endParaRPr>
          </a:p>
          <a:p>
            <a:pPr indent="-514350" lvl="0" marL="914400" rtl="0" algn="l">
              <a:spcBef>
                <a:spcPts val="0"/>
              </a:spcBef>
              <a:spcAft>
                <a:spcPts val="0"/>
              </a:spcAft>
              <a:buSzPts val="4500"/>
              <a:buFont typeface="Proxima Nova"/>
              <a:buChar char="-"/>
            </a:pPr>
            <a:r>
              <a:rPr lang="fr" sz="4500">
                <a:latin typeface="Proxima Nova"/>
                <a:ea typeface="Proxima Nova"/>
                <a:cs typeface="Proxima Nova"/>
                <a:sym typeface="Proxima Nova"/>
              </a:rPr>
              <a:t>Taille de l'entête TCP en mots de 32 bits</a:t>
            </a:r>
            <a:endParaRPr sz="4500">
              <a:latin typeface="Proxima Nova"/>
              <a:ea typeface="Proxima Nova"/>
              <a:cs typeface="Proxima Nova"/>
              <a:sym typeface="Proxima Nova"/>
            </a:endParaRPr>
          </a:p>
          <a:p>
            <a:pPr indent="-514350" lvl="0" marL="914400" rtl="0" algn="l">
              <a:spcBef>
                <a:spcPts val="0"/>
              </a:spcBef>
              <a:spcAft>
                <a:spcPts val="0"/>
              </a:spcAft>
              <a:buSzPts val="4500"/>
              <a:buFont typeface="Proxima Nova"/>
              <a:buChar char="-"/>
            </a:pPr>
            <a:r>
              <a:rPr lang="fr" sz="4500">
                <a:latin typeface="Proxima Nova"/>
                <a:ea typeface="Proxima Nova"/>
                <a:cs typeface="Proxima Nova"/>
                <a:sym typeface="Proxima Nova"/>
              </a:rPr>
              <a:t>Réservé (6 bits) : Tous à 0</a:t>
            </a:r>
            <a:endParaRPr sz="4500">
              <a:latin typeface="Proxima Nova"/>
              <a:ea typeface="Proxima Nova"/>
              <a:cs typeface="Proxima Nova"/>
              <a:sym typeface="Proxima Nova"/>
            </a:endParaRPr>
          </a:p>
        </p:txBody>
      </p:sp>
      <p:sp>
        <p:nvSpPr>
          <p:cNvPr id="965" name="Google Shape;965;p62"/>
          <p:cNvSpPr/>
          <p:nvPr/>
        </p:nvSpPr>
        <p:spPr>
          <a:xfrm>
            <a:off x="16573792" y="9823253"/>
            <a:ext cx="1282800" cy="1056000"/>
          </a:xfrm>
          <a:prstGeom prst="rect">
            <a:avLst/>
          </a:prstGeom>
          <a:solidFill>
            <a:srgbClr val="F99797"/>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3000">
                <a:solidFill>
                  <a:srgbClr val="424242"/>
                </a:solidFill>
                <a:latin typeface="Varela Round"/>
                <a:ea typeface="Varela Round"/>
                <a:cs typeface="Varela Round"/>
                <a:sym typeface="Varela Round"/>
              </a:rPr>
              <a:t>Data offset</a:t>
            </a:r>
            <a:endParaRPr sz="3000">
              <a:solidFill>
                <a:srgbClr val="424242"/>
              </a:solidFill>
              <a:latin typeface="Varela Round"/>
              <a:ea typeface="Varela Round"/>
              <a:cs typeface="Varela Round"/>
              <a:sym typeface="Varela Round"/>
            </a:endParaRPr>
          </a:p>
        </p:txBody>
      </p:sp>
      <p:sp>
        <p:nvSpPr>
          <p:cNvPr id="966" name="Google Shape;966;p62"/>
          <p:cNvSpPr/>
          <p:nvPr/>
        </p:nvSpPr>
        <p:spPr>
          <a:xfrm>
            <a:off x="19973367" y="6713768"/>
            <a:ext cx="3399900" cy="1056000"/>
          </a:xfrm>
          <a:prstGeom prst="rect">
            <a:avLst/>
          </a:prstGeom>
          <a:solidFill>
            <a:srgbClr val="F99797"/>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3000">
                <a:solidFill>
                  <a:srgbClr val="424242"/>
                </a:solidFill>
                <a:latin typeface="Varela Round"/>
                <a:ea typeface="Varela Round"/>
                <a:cs typeface="Varela Round"/>
                <a:sym typeface="Varela Round"/>
              </a:rPr>
              <a:t>Dst port</a:t>
            </a:r>
            <a:endParaRPr sz="3000">
              <a:solidFill>
                <a:srgbClr val="424242"/>
              </a:solidFill>
              <a:latin typeface="Varela Round"/>
              <a:ea typeface="Varela Round"/>
              <a:cs typeface="Varela Round"/>
              <a:sym typeface="Varela Round"/>
            </a:endParaRPr>
          </a:p>
        </p:txBody>
      </p:sp>
      <p:cxnSp>
        <p:nvCxnSpPr>
          <p:cNvPr id="967" name="Google Shape;967;p62"/>
          <p:cNvCxnSpPr/>
          <p:nvPr/>
        </p:nvCxnSpPr>
        <p:spPr>
          <a:xfrm>
            <a:off x="19994697" y="6443515"/>
            <a:ext cx="3354900" cy="0"/>
          </a:xfrm>
          <a:prstGeom prst="straightConnector1">
            <a:avLst/>
          </a:prstGeom>
          <a:noFill/>
          <a:ln cap="flat" cmpd="sng" w="9525">
            <a:solidFill>
              <a:srgbClr val="424242"/>
            </a:solidFill>
            <a:prstDash val="solid"/>
            <a:round/>
            <a:headEnd len="med" w="med" type="stealth"/>
            <a:tailEnd len="med" w="med" type="stealth"/>
          </a:ln>
        </p:spPr>
      </p:cxnSp>
      <p:sp>
        <p:nvSpPr>
          <p:cNvPr id="968" name="Google Shape;968;p62"/>
          <p:cNvSpPr txBox="1"/>
          <p:nvPr/>
        </p:nvSpPr>
        <p:spPr>
          <a:xfrm>
            <a:off x="20850252" y="5247650"/>
            <a:ext cx="16437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3000">
                <a:latin typeface="Varela Round"/>
                <a:ea typeface="Varela Round"/>
                <a:cs typeface="Varela Round"/>
                <a:sym typeface="Varela Round"/>
              </a:rPr>
              <a:t>16 bits</a:t>
            </a:r>
            <a:endParaRPr sz="3000">
              <a:latin typeface="Varela Round"/>
              <a:ea typeface="Varela Round"/>
              <a:cs typeface="Varela Round"/>
              <a:sym typeface="Varela Round"/>
            </a:endParaRPr>
          </a:p>
        </p:txBody>
      </p:sp>
      <p:sp>
        <p:nvSpPr>
          <p:cNvPr id="969" name="Google Shape;969;p62"/>
          <p:cNvSpPr/>
          <p:nvPr/>
        </p:nvSpPr>
        <p:spPr>
          <a:xfrm>
            <a:off x="16573763" y="6713768"/>
            <a:ext cx="3399900" cy="1056000"/>
          </a:xfrm>
          <a:prstGeom prst="rect">
            <a:avLst/>
          </a:prstGeom>
          <a:solidFill>
            <a:srgbClr val="F99797"/>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3000">
                <a:solidFill>
                  <a:srgbClr val="424242"/>
                </a:solidFill>
                <a:latin typeface="Varela Round"/>
                <a:ea typeface="Varela Round"/>
                <a:cs typeface="Varela Round"/>
                <a:sym typeface="Varela Round"/>
              </a:rPr>
              <a:t>Src port</a:t>
            </a:r>
            <a:endParaRPr sz="3000">
              <a:solidFill>
                <a:srgbClr val="424242"/>
              </a:solidFill>
              <a:latin typeface="Varela Round"/>
              <a:ea typeface="Varela Round"/>
              <a:cs typeface="Varela Round"/>
              <a:sym typeface="Varela Round"/>
            </a:endParaRPr>
          </a:p>
        </p:txBody>
      </p:sp>
      <p:cxnSp>
        <p:nvCxnSpPr>
          <p:cNvPr id="970" name="Google Shape;970;p62"/>
          <p:cNvCxnSpPr/>
          <p:nvPr/>
        </p:nvCxnSpPr>
        <p:spPr>
          <a:xfrm>
            <a:off x="16595093" y="6443515"/>
            <a:ext cx="3354900" cy="0"/>
          </a:xfrm>
          <a:prstGeom prst="straightConnector1">
            <a:avLst/>
          </a:prstGeom>
          <a:noFill/>
          <a:ln cap="flat" cmpd="sng" w="9525">
            <a:solidFill>
              <a:srgbClr val="424242"/>
            </a:solidFill>
            <a:prstDash val="solid"/>
            <a:round/>
            <a:headEnd len="med" w="med" type="stealth"/>
            <a:tailEnd len="med" w="med" type="stealth"/>
          </a:ln>
        </p:spPr>
      </p:cxnSp>
      <p:sp>
        <p:nvSpPr>
          <p:cNvPr id="971" name="Google Shape;971;p62"/>
          <p:cNvSpPr txBox="1"/>
          <p:nvPr/>
        </p:nvSpPr>
        <p:spPr>
          <a:xfrm>
            <a:off x="17450648" y="5247650"/>
            <a:ext cx="16437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3000">
                <a:latin typeface="Varela Round"/>
                <a:ea typeface="Varela Round"/>
                <a:cs typeface="Varela Round"/>
                <a:sym typeface="Varela Round"/>
              </a:rPr>
              <a:t>16 bits</a:t>
            </a:r>
            <a:endParaRPr sz="3000">
              <a:latin typeface="Varela Round"/>
              <a:ea typeface="Varela Round"/>
              <a:cs typeface="Varela Round"/>
              <a:sym typeface="Varela Round"/>
            </a:endParaRPr>
          </a:p>
        </p:txBody>
      </p:sp>
      <p:sp>
        <p:nvSpPr>
          <p:cNvPr id="972" name="Google Shape;972;p62"/>
          <p:cNvSpPr/>
          <p:nvPr/>
        </p:nvSpPr>
        <p:spPr>
          <a:xfrm>
            <a:off x="16572711" y="7769924"/>
            <a:ext cx="6799800" cy="1056000"/>
          </a:xfrm>
          <a:prstGeom prst="rect">
            <a:avLst/>
          </a:prstGeom>
          <a:solidFill>
            <a:srgbClr val="F99797"/>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3000">
                <a:solidFill>
                  <a:srgbClr val="424242"/>
                </a:solidFill>
                <a:latin typeface="Varela Round"/>
                <a:ea typeface="Varela Round"/>
                <a:cs typeface="Varela Round"/>
                <a:sym typeface="Varela Round"/>
              </a:rPr>
              <a:t>Sequence number</a:t>
            </a:r>
            <a:endParaRPr sz="3000">
              <a:solidFill>
                <a:srgbClr val="424242"/>
              </a:solidFill>
              <a:latin typeface="Varela Round"/>
              <a:ea typeface="Varela Round"/>
              <a:cs typeface="Varela Round"/>
              <a:sym typeface="Varela Round"/>
            </a:endParaRPr>
          </a:p>
        </p:txBody>
      </p:sp>
      <p:sp>
        <p:nvSpPr>
          <p:cNvPr id="973" name="Google Shape;973;p62"/>
          <p:cNvSpPr/>
          <p:nvPr/>
        </p:nvSpPr>
        <p:spPr>
          <a:xfrm>
            <a:off x="16573646" y="8785922"/>
            <a:ext cx="6799800" cy="1056000"/>
          </a:xfrm>
          <a:prstGeom prst="rect">
            <a:avLst/>
          </a:prstGeom>
          <a:solidFill>
            <a:srgbClr val="F99797"/>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3000">
                <a:solidFill>
                  <a:srgbClr val="424242"/>
                </a:solidFill>
                <a:latin typeface="Varela Round"/>
                <a:ea typeface="Varela Round"/>
                <a:cs typeface="Varela Round"/>
                <a:sym typeface="Varela Round"/>
              </a:rPr>
              <a:t>Acknowledgement number</a:t>
            </a:r>
            <a:endParaRPr sz="3000">
              <a:solidFill>
                <a:srgbClr val="424242"/>
              </a:solidFill>
              <a:latin typeface="Varela Round"/>
              <a:ea typeface="Varela Round"/>
              <a:cs typeface="Varela Round"/>
              <a:sym typeface="Varela Round"/>
            </a:endParaRPr>
          </a:p>
        </p:txBody>
      </p:sp>
      <p:sp>
        <p:nvSpPr>
          <p:cNvPr id="974" name="Google Shape;974;p62"/>
          <p:cNvSpPr/>
          <p:nvPr/>
        </p:nvSpPr>
        <p:spPr>
          <a:xfrm>
            <a:off x="17856423" y="9823253"/>
            <a:ext cx="1135200" cy="1056000"/>
          </a:xfrm>
          <a:prstGeom prst="rect">
            <a:avLst/>
          </a:prstGeom>
          <a:solidFill>
            <a:srgbClr val="F99797"/>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3000">
                <a:solidFill>
                  <a:srgbClr val="424242"/>
                </a:solidFill>
                <a:latin typeface="Varela Round"/>
                <a:ea typeface="Varela Round"/>
                <a:cs typeface="Varela Round"/>
                <a:sym typeface="Varela Round"/>
              </a:rPr>
              <a:t>Rsvd</a:t>
            </a:r>
            <a:endParaRPr sz="3000">
              <a:solidFill>
                <a:srgbClr val="424242"/>
              </a:solidFill>
              <a:latin typeface="Varela Round"/>
              <a:ea typeface="Varela Round"/>
              <a:cs typeface="Varela Round"/>
              <a:sym typeface="Varela Round"/>
            </a:endParaRPr>
          </a:p>
        </p:txBody>
      </p:sp>
      <p:cxnSp>
        <p:nvCxnSpPr>
          <p:cNvPr id="975" name="Google Shape;975;p62"/>
          <p:cNvCxnSpPr/>
          <p:nvPr/>
        </p:nvCxnSpPr>
        <p:spPr>
          <a:xfrm flipH="1" rot="10800000">
            <a:off x="16595093" y="11129378"/>
            <a:ext cx="1206900" cy="1200"/>
          </a:xfrm>
          <a:prstGeom prst="straightConnector1">
            <a:avLst/>
          </a:prstGeom>
          <a:noFill/>
          <a:ln cap="flat" cmpd="sng" w="9525">
            <a:solidFill>
              <a:srgbClr val="424242"/>
            </a:solidFill>
            <a:prstDash val="solid"/>
            <a:round/>
            <a:headEnd len="med" w="med" type="stealth"/>
            <a:tailEnd len="med" w="med" type="stealth"/>
          </a:ln>
        </p:spPr>
      </p:cxnSp>
      <p:cxnSp>
        <p:nvCxnSpPr>
          <p:cNvPr id="976" name="Google Shape;976;p62"/>
          <p:cNvCxnSpPr/>
          <p:nvPr/>
        </p:nvCxnSpPr>
        <p:spPr>
          <a:xfrm flipH="1" rot="10800000">
            <a:off x="17856394" y="11129378"/>
            <a:ext cx="1117200" cy="1200"/>
          </a:xfrm>
          <a:prstGeom prst="straightConnector1">
            <a:avLst/>
          </a:prstGeom>
          <a:noFill/>
          <a:ln cap="flat" cmpd="sng" w="9525">
            <a:solidFill>
              <a:srgbClr val="424242"/>
            </a:solidFill>
            <a:prstDash val="solid"/>
            <a:round/>
            <a:headEnd len="med" w="med" type="stealth"/>
            <a:tailEnd len="med" w="med" type="stealth"/>
          </a:ln>
        </p:spPr>
      </p:cxnSp>
      <p:sp>
        <p:nvSpPr>
          <p:cNvPr id="977" name="Google Shape;977;p62"/>
          <p:cNvSpPr txBox="1"/>
          <p:nvPr/>
        </p:nvSpPr>
        <p:spPr>
          <a:xfrm>
            <a:off x="16483675" y="11129584"/>
            <a:ext cx="1462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3000">
                <a:latin typeface="Varela Round"/>
                <a:ea typeface="Varela Round"/>
                <a:cs typeface="Varela Round"/>
                <a:sym typeface="Varela Round"/>
              </a:rPr>
              <a:t>4 bits</a:t>
            </a:r>
            <a:endParaRPr sz="3000">
              <a:latin typeface="Varela Round"/>
              <a:ea typeface="Varela Round"/>
              <a:cs typeface="Varela Round"/>
              <a:sym typeface="Varela Round"/>
            </a:endParaRPr>
          </a:p>
        </p:txBody>
      </p:sp>
      <p:sp>
        <p:nvSpPr>
          <p:cNvPr id="978" name="Google Shape;978;p62"/>
          <p:cNvSpPr txBox="1"/>
          <p:nvPr/>
        </p:nvSpPr>
        <p:spPr>
          <a:xfrm>
            <a:off x="17692672" y="11129584"/>
            <a:ext cx="1462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3000">
                <a:latin typeface="Varela Round"/>
                <a:ea typeface="Varela Round"/>
                <a:cs typeface="Varela Round"/>
                <a:sym typeface="Varela Round"/>
              </a:rPr>
              <a:t>6 bits</a:t>
            </a:r>
            <a:endParaRPr sz="3000">
              <a:latin typeface="Varela Round"/>
              <a:ea typeface="Varela Round"/>
              <a:cs typeface="Varela Round"/>
              <a:sym typeface="Varela Roun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2" name="Shape 982"/>
        <p:cNvGrpSpPr/>
        <p:nvPr/>
      </p:nvGrpSpPr>
      <p:grpSpPr>
        <a:xfrm>
          <a:off x="0" y="0"/>
          <a:ext cx="0" cy="0"/>
          <a:chOff x="0" y="0"/>
          <a:chExt cx="0" cy="0"/>
        </a:xfrm>
      </p:grpSpPr>
      <p:pic>
        <p:nvPicPr>
          <p:cNvPr descr="icone_wild_code_school.png" id="983" name="Google Shape;983;p63"/>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984" name="Google Shape;984;p63"/>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985" name="Google Shape;985;p63"/>
          <p:cNvSpPr txBox="1"/>
          <p:nvPr/>
        </p:nvSpPr>
        <p:spPr>
          <a:xfrm>
            <a:off x="946900" y="2610425"/>
            <a:ext cx="57549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Le segment TCP</a:t>
            </a:r>
            <a:endParaRPr sz="5000">
              <a:latin typeface="Montserrat ExtraBold"/>
              <a:ea typeface="Montserrat ExtraBold"/>
              <a:cs typeface="Montserrat ExtraBold"/>
              <a:sym typeface="Montserrat ExtraBold"/>
            </a:endParaRPr>
          </a:p>
        </p:txBody>
      </p:sp>
      <p:sp>
        <p:nvSpPr>
          <p:cNvPr id="986" name="Google Shape;986;p63"/>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987" name="Google Shape;987;p63"/>
          <p:cNvSpPr txBox="1"/>
          <p:nvPr/>
        </p:nvSpPr>
        <p:spPr>
          <a:xfrm>
            <a:off x="949225" y="4078800"/>
            <a:ext cx="29271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Entête saison 2</a:t>
            </a:r>
            <a:endParaRPr sz="2800">
              <a:latin typeface="Montserrat Medium"/>
              <a:ea typeface="Montserrat Medium"/>
              <a:cs typeface="Montserrat Medium"/>
              <a:sym typeface="Montserrat Medium"/>
            </a:endParaRPr>
          </a:p>
        </p:txBody>
      </p:sp>
      <p:cxnSp>
        <p:nvCxnSpPr>
          <p:cNvPr id="988" name="Google Shape;988;p63"/>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989" name="Google Shape;989;p63"/>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990" name="Google Shape;990;p63"/>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991" name="Google Shape;991;p63"/>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992" name="Google Shape;992;p63"/>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993" name="Google Shape;993;p63"/>
          <p:cNvSpPr/>
          <p:nvPr/>
        </p:nvSpPr>
        <p:spPr>
          <a:xfrm>
            <a:off x="1498340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994" name="Google Shape;994;p63"/>
          <p:cNvSpPr txBox="1"/>
          <p:nvPr/>
        </p:nvSpPr>
        <p:spPr>
          <a:xfrm>
            <a:off x="3017700" y="4753100"/>
            <a:ext cx="12852900" cy="77457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rPr lang="fr" sz="4000">
                <a:latin typeface="Proxima Nova"/>
                <a:ea typeface="Proxima Nova"/>
                <a:cs typeface="Proxima Nova"/>
                <a:sym typeface="Proxima Nova"/>
              </a:rPr>
              <a:t>Les bits de contrôle (6 bits)</a:t>
            </a:r>
            <a:endParaRPr sz="4000">
              <a:latin typeface="Proxima Nova"/>
              <a:ea typeface="Proxima Nova"/>
              <a:cs typeface="Proxima Nova"/>
              <a:sym typeface="Proxima Nova"/>
            </a:endParaRPr>
          </a:p>
          <a:p>
            <a:pPr indent="-482600" lvl="0" marL="914400" rtl="0" algn="l">
              <a:spcBef>
                <a:spcPts val="1200"/>
              </a:spcBef>
              <a:spcAft>
                <a:spcPts val="0"/>
              </a:spcAft>
              <a:buSzPts val="4000"/>
              <a:buFont typeface="Proxima Nova"/>
              <a:buChar char="-"/>
            </a:pPr>
            <a:r>
              <a:rPr lang="fr" sz="4000">
                <a:latin typeface="Proxima Nova"/>
                <a:ea typeface="Proxima Nova"/>
                <a:cs typeface="Proxima Nova"/>
                <a:sym typeface="Proxima Nova"/>
              </a:rPr>
              <a:t>URG : Présence d'un segment urgent</a:t>
            </a:r>
            <a:endParaRPr sz="4000">
              <a:latin typeface="Proxima Nova"/>
              <a:ea typeface="Proxima Nova"/>
              <a:cs typeface="Proxima Nova"/>
              <a:sym typeface="Proxima Nova"/>
            </a:endParaRPr>
          </a:p>
          <a:p>
            <a:pPr indent="-482600" lvl="0" marL="914400" rtl="0" algn="l">
              <a:spcBef>
                <a:spcPts val="0"/>
              </a:spcBef>
              <a:spcAft>
                <a:spcPts val="0"/>
              </a:spcAft>
              <a:buSzPts val="4000"/>
              <a:buFont typeface="Proxima Nova"/>
              <a:buChar char="-"/>
            </a:pPr>
            <a:r>
              <a:rPr lang="fr" sz="4000">
                <a:latin typeface="Proxima Nova"/>
                <a:ea typeface="Proxima Nova"/>
                <a:cs typeface="Proxima Nova"/>
                <a:sym typeface="Proxima Nova"/>
              </a:rPr>
              <a:t>ACK : Contient un acquittement</a:t>
            </a:r>
            <a:endParaRPr sz="4000">
              <a:latin typeface="Proxima Nova"/>
              <a:ea typeface="Proxima Nova"/>
              <a:cs typeface="Proxima Nova"/>
              <a:sym typeface="Proxima Nova"/>
            </a:endParaRPr>
          </a:p>
          <a:p>
            <a:pPr indent="-482600" lvl="0" marL="914400" rtl="0" algn="l">
              <a:spcBef>
                <a:spcPts val="0"/>
              </a:spcBef>
              <a:spcAft>
                <a:spcPts val="0"/>
              </a:spcAft>
              <a:buSzPts val="4000"/>
              <a:buFont typeface="Proxima Nova"/>
              <a:buChar char="-"/>
            </a:pPr>
            <a:r>
              <a:rPr lang="fr" sz="4000">
                <a:latin typeface="Proxima Nova"/>
                <a:ea typeface="Proxima Nova"/>
                <a:cs typeface="Proxima Nova"/>
                <a:sym typeface="Proxima Nova"/>
              </a:rPr>
              <a:t>PSH : Outrepasser le tampon</a:t>
            </a:r>
            <a:endParaRPr sz="4000">
              <a:latin typeface="Proxima Nova"/>
              <a:ea typeface="Proxima Nova"/>
              <a:cs typeface="Proxima Nova"/>
              <a:sym typeface="Proxima Nova"/>
            </a:endParaRPr>
          </a:p>
          <a:p>
            <a:pPr indent="-482600" lvl="0" marL="914400" rtl="0" algn="l">
              <a:spcBef>
                <a:spcPts val="0"/>
              </a:spcBef>
              <a:spcAft>
                <a:spcPts val="0"/>
              </a:spcAft>
              <a:buSzPts val="4000"/>
              <a:buFont typeface="Proxima Nova"/>
              <a:buChar char="-"/>
            </a:pPr>
            <a:r>
              <a:rPr lang="fr" sz="4000">
                <a:latin typeface="Proxima Nova"/>
                <a:ea typeface="Proxima Nova"/>
                <a:cs typeface="Proxima Nova"/>
                <a:sym typeface="Proxima Nova"/>
              </a:rPr>
              <a:t>RST : Reset connexion</a:t>
            </a:r>
            <a:endParaRPr sz="4000">
              <a:latin typeface="Proxima Nova"/>
              <a:ea typeface="Proxima Nova"/>
              <a:cs typeface="Proxima Nova"/>
              <a:sym typeface="Proxima Nova"/>
            </a:endParaRPr>
          </a:p>
          <a:p>
            <a:pPr indent="-482600" lvl="0" marL="914400" rtl="0" algn="l">
              <a:spcBef>
                <a:spcPts val="0"/>
              </a:spcBef>
              <a:spcAft>
                <a:spcPts val="0"/>
              </a:spcAft>
              <a:buSzPts val="4000"/>
              <a:buFont typeface="Proxima Nova"/>
              <a:buChar char="-"/>
            </a:pPr>
            <a:r>
              <a:rPr lang="fr" sz="4000">
                <a:latin typeface="Proxima Nova"/>
                <a:ea typeface="Proxima Nova"/>
                <a:cs typeface="Proxima Nova"/>
                <a:sym typeface="Proxima Nova"/>
              </a:rPr>
              <a:t>SYN : Synchronisation N° de séquence </a:t>
            </a:r>
            <a:endParaRPr sz="4000">
              <a:latin typeface="Proxima Nova"/>
              <a:ea typeface="Proxima Nova"/>
              <a:cs typeface="Proxima Nova"/>
              <a:sym typeface="Proxima Nova"/>
            </a:endParaRPr>
          </a:p>
          <a:p>
            <a:pPr indent="-482600" lvl="0" marL="914400" rtl="0" algn="l">
              <a:spcBef>
                <a:spcPts val="0"/>
              </a:spcBef>
              <a:spcAft>
                <a:spcPts val="0"/>
              </a:spcAft>
              <a:buSzPts val="4000"/>
              <a:buFont typeface="Proxima Nova"/>
              <a:buChar char="-"/>
            </a:pPr>
            <a:r>
              <a:rPr lang="fr" sz="4000">
                <a:latin typeface="Proxima Nova"/>
                <a:ea typeface="Proxima Nova"/>
                <a:cs typeface="Proxima Nova"/>
                <a:sym typeface="Proxima Nova"/>
              </a:rPr>
              <a:t>FIN : Fin de connexion (plus de données)</a:t>
            </a:r>
            <a:endParaRPr sz="4000">
              <a:latin typeface="Proxima Nova"/>
              <a:ea typeface="Proxima Nova"/>
              <a:cs typeface="Proxima Nova"/>
              <a:sym typeface="Proxima Nova"/>
            </a:endParaRPr>
          </a:p>
          <a:p>
            <a:pPr indent="0" lvl="0" marL="0" rtl="0" algn="l">
              <a:spcBef>
                <a:spcPts val="1200"/>
              </a:spcBef>
              <a:spcAft>
                <a:spcPts val="0"/>
              </a:spcAft>
              <a:buNone/>
            </a:pPr>
            <a:r>
              <a:rPr lang="fr" sz="4000">
                <a:latin typeface="Proxima Nova"/>
                <a:ea typeface="Proxima Nova"/>
                <a:cs typeface="Proxima Nova"/>
                <a:sym typeface="Proxima Nova"/>
              </a:rPr>
              <a:t>Taille de la fenêtre TCP (16 bits) : </a:t>
            </a:r>
            <a:endParaRPr sz="4000">
              <a:latin typeface="Proxima Nova"/>
              <a:ea typeface="Proxima Nova"/>
              <a:cs typeface="Proxima Nova"/>
              <a:sym typeface="Proxima Nova"/>
            </a:endParaRPr>
          </a:p>
          <a:p>
            <a:pPr indent="-482600" lvl="0" marL="914400" rtl="0" algn="l">
              <a:spcBef>
                <a:spcPts val="1200"/>
              </a:spcBef>
              <a:spcAft>
                <a:spcPts val="0"/>
              </a:spcAft>
              <a:buSzPts val="4000"/>
              <a:buFont typeface="Proxima Nova"/>
              <a:buChar char="-"/>
            </a:pPr>
            <a:r>
              <a:rPr lang="fr" sz="4000">
                <a:latin typeface="Proxima Nova"/>
                <a:ea typeface="Proxima Nova"/>
                <a:cs typeface="Proxima Nova"/>
                <a:sym typeface="Proxima Nova"/>
              </a:rPr>
              <a:t>nombre d'octets attendus</a:t>
            </a:r>
            <a:endParaRPr sz="4000">
              <a:latin typeface="Proxima Nova"/>
              <a:ea typeface="Proxima Nova"/>
              <a:cs typeface="Proxima Nova"/>
              <a:sym typeface="Proxima Nova"/>
            </a:endParaRPr>
          </a:p>
          <a:p>
            <a:pPr indent="0" lvl="0" marL="0" rtl="0" algn="l">
              <a:spcBef>
                <a:spcPts val="1200"/>
              </a:spcBef>
              <a:spcAft>
                <a:spcPts val="0"/>
              </a:spcAft>
              <a:buNone/>
            </a:pPr>
            <a:r>
              <a:rPr lang="fr" sz="4000">
                <a:latin typeface="Proxima Nova"/>
                <a:ea typeface="Proxima Nova"/>
                <a:cs typeface="Proxima Nova"/>
                <a:sym typeface="Proxima Nova"/>
              </a:rPr>
              <a:t>Somme de contrôle (16 bits)</a:t>
            </a:r>
            <a:endParaRPr sz="4000">
              <a:latin typeface="Proxima Nova"/>
              <a:ea typeface="Proxima Nova"/>
              <a:cs typeface="Proxima Nova"/>
              <a:sym typeface="Proxima Nova"/>
            </a:endParaRPr>
          </a:p>
          <a:p>
            <a:pPr indent="0" lvl="0" marL="0" rtl="0" algn="l">
              <a:spcBef>
                <a:spcPts val="1200"/>
              </a:spcBef>
              <a:spcAft>
                <a:spcPts val="1200"/>
              </a:spcAft>
              <a:buNone/>
            </a:pPr>
            <a:r>
              <a:rPr lang="fr" sz="4000">
                <a:latin typeface="Proxima Nova"/>
                <a:ea typeface="Proxima Nova"/>
                <a:cs typeface="Proxima Nova"/>
                <a:sym typeface="Proxima Nova"/>
              </a:rPr>
              <a:t>Pointeur données urgente (16 bits) : si URG = 1</a:t>
            </a:r>
            <a:endParaRPr sz="4000">
              <a:latin typeface="Proxima Nova"/>
              <a:ea typeface="Proxima Nova"/>
              <a:cs typeface="Proxima Nova"/>
              <a:sym typeface="Proxima Nova"/>
            </a:endParaRPr>
          </a:p>
        </p:txBody>
      </p:sp>
      <p:grpSp>
        <p:nvGrpSpPr>
          <p:cNvPr id="995" name="Google Shape;995;p63"/>
          <p:cNvGrpSpPr/>
          <p:nvPr/>
        </p:nvGrpSpPr>
        <p:grpSpPr>
          <a:xfrm>
            <a:off x="15352654" y="4453904"/>
            <a:ext cx="7314924" cy="7984068"/>
            <a:chOff x="5951675" y="1430075"/>
            <a:chExt cx="2909213" cy="3244238"/>
          </a:xfrm>
        </p:grpSpPr>
        <p:sp>
          <p:nvSpPr>
            <p:cNvPr id="996" name="Google Shape;996;p63"/>
            <p:cNvSpPr/>
            <p:nvPr/>
          </p:nvSpPr>
          <p:spPr>
            <a:xfrm>
              <a:off x="7781675" y="3358225"/>
              <a:ext cx="1078800" cy="305400"/>
            </a:xfrm>
            <a:prstGeom prst="rect">
              <a:avLst/>
            </a:prstGeom>
            <a:solidFill>
              <a:srgbClr val="F99797"/>
            </a:solidFill>
            <a:ln cap="flat" cmpd="sng" w="9525">
              <a:solidFill>
                <a:srgbClr val="424242"/>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3000">
                  <a:solidFill>
                    <a:srgbClr val="424242"/>
                  </a:solidFill>
                  <a:latin typeface="Varela Round"/>
                  <a:ea typeface="Varela Round"/>
                  <a:cs typeface="Varela Round"/>
                  <a:sym typeface="Varela Round"/>
                </a:rPr>
                <a:t>Padding</a:t>
              </a:r>
              <a:endParaRPr sz="3000">
                <a:solidFill>
                  <a:srgbClr val="424242"/>
                </a:solidFill>
                <a:latin typeface="Varela Round"/>
                <a:ea typeface="Varela Round"/>
                <a:cs typeface="Varela Round"/>
                <a:sym typeface="Varela Round"/>
              </a:endParaRPr>
            </a:p>
          </p:txBody>
        </p:sp>
        <p:sp>
          <p:nvSpPr>
            <p:cNvPr id="997" name="Google Shape;997;p63"/>
            <p:cNvSpPr/>
            <p:nvPr/>
          </p:nvSpPr>
          <p:spPr>
            <a:xfrm>
              <a:off x="5951675" y="3358225"/>
              <a:ext cx="1830000" cy="305400"/>
            </a:xfrm>
            <a:prstGeom prst="rect">
              <a:avLst/>
            </a:prstGeom>
            <a:solidFill>
              <a:srgbClr val="F99797"/>
            </a:solidFill>
            <a:ln cap="flat" cmpd="sng" w="9525">
              <a:solidFill>
                <a:srgbClr val="424242"/>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3000">
                  <a:solidFill>
                    <a:srgbClr val="424242"/>
                  </a:solidFill>
                  <a:latin typeface="Varela Round"/>
                  <a:ea typeface="Varela Round"/>
                  <a:cs typeface="Varela Round"/>
                  <a:sym typeface="Varela Round"/>
                </a:rPr>
                <a:t>Options</a:t>
              </a:r>
              <a:endParaRPr sz="3000">
                <a:solidFill>
                  <a:srgbClr val="424242"/>
                </a:solidFill>
                <a:latin typeface="Varela Round"/>
                <a:ea typeface="Varela Round"/>
                <a:cs typeface="Varela Round"/>
                <a:sym typeface="Varela Round"/>
              </a:endParaRPr>
            </a:p>
          </p:txBody>
        </p:sp>
        <p:sp>
          <p:nvSpPr>
            <p:cNvPr id="998" name="Google Shape;998;p63"/>
            <p:cNvSpPr/>
            <p:nvPr/>
          </p:nvSpPr>
          <p:spPr>
            <a:xfrm>
              <a:off x="5952150" y="2753219"/>
              <a:ext cx="548700" cy="305400"/>
            </a:xfrm>
            <a:prstGeom prst="rect">
              <a:avLst/>
            </a:prstGeom>
            <a:solidFill>
              <a:srgbClr val="F99797"/>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2500">
                  <a:solidFill>
                    <a:srgbClr val="424242"/>
                  </a:solidFill>
                  <a:latin typeface="Varela Round"/>
                  <a:ea typeface="Varela Round"/>
                  <a:cs typeface="Varela Round"/>
                  <a:sym typeface="Varela Round"/>
                </a:rPr>
                <a:t>Data offset</a:t>
              </a:r>
              <a:endParaRPr sz="2500">
                <a:solidFill>
                  <a:srgbClr val="424242"/>
                </a:solidFill>
                <a:latin typeface="Varela Round"/>
                <a:ea typeface="Varela Round"/>
                <a:cs typeface="Varela Round"/>
                <a:sym typeface="Varela Round"/>
              </a:endParaRPr>
            </a:p>
          </p:txBody>
        </p:sp>
        <p:sp>
          <p:nvSpPr>
            <p:cNvPr id="999" name="Google Shape;999;p63"/>
            <p:cNvSpPr/>
            <p:nvPr/>
          </p:nvSpPr>
          <p:spPr>
            <a:xfrm>
              <a:off x="7406463" y="1854038"/>
              <a:ext cx="1454400" cy="305400"/>
            </a:xfrm>
            <a:prstGeom prst="rect">
              <a:avLst/>
            </a:prstGeom>
            <a:solidFill>
              <a:srgbClr val="F99797"/>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3000">
                  <a:solidFill>
                    <a:srgbClr val="424242"/>
                  </a:solidFill>
                  <a:latin typeface="Varela Round"/>
                  <a:ea typeface="Varela Round"/>
                  <a:cs typeface="Varela Round"/>
                  <a:sym typeface="Varela Round"/>
                </a:rPr>
                <a:t>Dst port</a:t>
              </a:r>
              <a:endParaRPr sz="3000">
                <a:solidFill>
                  <a:srgbClr val="424242"/>
                </a:solidFill>
                <a:latin typeface="Varela Round"/>
                <a:ea typeface="Varela Round"/>
                <a:cs typeface="Varela Round"/>
                <a:sym typeface="Varela Round"/>
              </a:endParaRPr>
            </a:p>
          </p:txBody>
        </p:sp>
        <p:cxnSp>
          <p:nvCxnSpPr>
            <p:cNvPr id="1000" name="Google Shape;1000;p63"/>
            <p:cNvCxnSpPr/>
            <p:nvPr/>
          </p:nvCxnSpPr>
          <p:spPr>
            <a:xfrm>
              <a:off x="7415588" y="1775888"/>
              <a:ext cx="1435200" cy="0"/>
            </a:xfrm>
            <a:prstGeom prst="straightConnector1">
              <a:avLst/>
            </a:prstGeom>
            <a:noFill/>
            <a:ln cap="flat" cmpd="sng" w="9525">
              <a:solidFill>
                <a:srgbClr val="424242"/>
              </a:solidFill>
              <a:prstDash val="solid"/>
              <a:round/>
              <a:headEnd len="med" w="med" type="stealth"/>
              <a:tailEnd len="med" w="med" type="stealth"/>
            </a:ln>
          </p:spPr>
        </p:cxnSp>
        <p:sp>
          <p:nvSpPr>
            <p:cNvPr id="1001" name="Google Shape;1001;p63"/>
            <p:cNvSpPr txBox="1"/>
            <p:nvPr/>
          </p:nvSpPr>
          <p:spPr>
            <a:xfrm>
              <a:off x="7781588" y="1430075"/>
              <a:ext cx="703200" cy="262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3000">
                  <a:latin typeface="Varela Round"/>
                  <a:ea typeface="Varela Round"/>
                  <a:cs typeface="Varela Round"/>
                  <a:sym typeface="Varela Round"/>
                </a:rPr>
                <a:t>16 bits</a:t>
              </a:r>
              <a:endParaRPr sz="3000">
                <a:latin typeface="Varela Round"/>
                <a:ea typeface="Varela Round"/>
                <a:cs typeface="Varela Round"/>
                <a:sym typeface="Varela Round"/>
              </a:endParaRPr>
            </a:p>
          </p:txBody>
        </p:sp>
        <p:sp>
          <p:nvSpPr>
            <p:cNvPr id="1002" name="Google Shape;1002;p63"/>
            <p:cNvSpPr/>
            <p:nvPr/>
          </p:nvSpPr>
          <p:spPr>
            <a:xfrm>
              <a:off x="5951700" y="3652400"/>
              <a:ext cx="2908800" cy="754800"/>
            </a:xfrm>
            <a:prstGeom prst="rect">
              <a:avLst/>
            </a:prstGeom>
            <a:solidFill>
              <a:srgbClr val="F99797"/>
            </a:solidFill>
            <a:ln cap="flat" cmpd="sng" w="9525">
              <a:solidFill>
                <a:srgbClr val="42424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3000">
                  <a:solidFill>
                    <a:srgbClr val="424242"/>
                  </a:solidFill>
                  <a:latin typeface="Varela Round"/>
                  <a:ea typeface="Varela Round"/>
                  <a:cs typeface="Varela Round"/>
                  <a:sym typeface="Varela Round"/>
                </a:rPr>
                <a:t>PDU</a:t>
              </a:r>
              <a:endParaRPr sz="3000">
                <a:solidFill>
                  <a:srgbClr val="424242"/>
                </a:solidFill>
                <a:latin typeface="Varela Round"/>
                <a:ea typeface="Varela Round"/>
                <a:cs typeface="Varela Round"/>
                <a:sym typeface="Varela Round"/>
              </a:endParaRPr>
            </a:p>
          </p:txBody>
        </p:sp>
        <p:sp>
          <p:nvSpPr>
            <p:cNvPr id="1003" name="Google Shape;1003;p63"/>
            <p:cNvSpPr txBox="1"/>
            <p:nvPr/>
          </p:nvSpPr>
          <p:spPr>
            <a:xfrm>
              <a:off x="6379750" y="4411513"/>
              <a:ext cx="2053500" cy="2628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lang="fr" sz="3000">
                  <a:solidFill>
                    <a:srgbClr val="424242"/>
                  </a:solidFill>
                  <a:latin typeface="Varela Round"/>
                  <a:ea typeface="Varela Round"/>
                  <a:cs typeface="Varela Round"/>
                  <a:sym typeface="Varela Round"/>
                </a:rPr>
                <a:t>Le segment TCP</a:t>
              </a:r>
              <a:endParaRPr sz="3000">
                <a:solidFill>
                  <a:srgbClr val="424242"/>
                </a:solidFill>
                <a:latin typeface="Varela Round"/>
                <a:ea typeface="Varela Round"/>
                <a:cs typeface="Varela Round"/>
                <a:sym typeface="Varela Round"/>
              </a:endParaRPr>
            </a:p>
          </p:txBody>
        </p:sp>
        <p:sp>
          <p:nvSpPr>
            <p:cNvPr id="1004" name="Google Shape;1004;p63"/>
            <p:cNvSpPr/>
            <p:nvPr/>
          </p:nvSpPr>
          <p:spPr>
            <a:xfrm>
              <a:off x="5952138" y="1854038"/>
              <a:ext cx="1454400" cy="305400"/>
            </a:xfrm>
            <a:prstGeom prst="rect">
              <a:avLst/>
            </a:prstGeom>
            <a:solidFill>
              <a:srgbClr val="F99797"/>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3000">
                  <a:solidFill>
                    <a:srgbClr val="424242"/>
                  </a:solidFill>
                  <a:latin typeface="Varela Round"/>
                  <a:ea typeface="Varela Round"/>
                  <a:cs typeface="Varela Round"/>
                  <a:sym typeface="Varela Round"/>
                </a:rPr>
                <a:t>Src port</a:t>
              </a:r>
              <a:endParaRPr sz="3000">
                <a:solidFill>
                  <a:srgbClr val="424242"/>
                </a:solidFill>
                <a:latin typeface="Varela Round"/>
                <a:ea typeface="Varela Round"/>
                <a:cs typeface="Varela Round"/>
                <a:sym typeface="Varela Round"/>
              </a:endParaRPr>
            </a:p>
          </p:txBody>
        </p:sp>
        <p:cxnSp>
          <p:nvCxnSpPr>
            <p:cNvPr id="1005" name="Google Shape;1005;p63"/>
            <p:cNvCxnSpPr/>
            <p:nvPr/>
          </p:nvCxnSpPr>
          <p:spPr>
            <a:xfrm>
              <a:off x="5961263" y="1775888"/>
              <a:ext cx="1435200" cy="0"/>
            </a:xfrm>
            <a:prstGeom prst="straightConnector1">
              <a:avLst/>
            </a:prstGeom>
            <a:noFill/>
            <a:ln cap="flat" cmpd="sng" w="9525">
              <a:solidFill>
                <a:srgbClr val="424242"/>
              </a:solidFill>
              <a:prstDash val="solid"/>
              <a:round/>
              <a:headEnd len="med" w="med" type="stealth"/>
              <a:tailEnd len="med" w="med" type="stealth"/>
            </a:ln>
          </p:spPr>
        </p:cxnSp>
        <p:sp>
          <p:nvSpPr>
            <p:cNvPr id="1006" name="Google Shape;1006;p63"/>
            <p:cNvSpPr txBox="1"/>
            <p:nvPr/>
          </p:nvSpPr>
          <p:spPr>
            <a:xfrm>
              <a:off x="6327263" y="1430075"/>
              <a:ext cx="703200" cy="262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3000">
                  <a:latin typeface="Varela Round"/>
                  <a:ea typeface="Varela Round"/>
                  <a:cs typeface="Varela Round"/>
                  <a:sym typeface="Varela Round"/>
                </a:rPr>
                <a:t>16 bits</a:t>
              </a:r>
              <a:endParaRPr sz="3000">
                <a:latin typeface="Varela Round"/>
                <a:ea typeface="Varela Round"/>
                <a:cs typeface="Varela Round"/>
                <a:sym typeface="Varela Round"/>
              </a:endParaRPr>
            </a:p>
          </p:txBody>
        </p:sp>
        <p:sp>
          <p:nvSpPr>
            <p:cNvPr id="1007" name="Google Shape;1007;p63"/>
            <p:cNvSpPr/>
            <p:nvPr/>
          </p:nvSpPr>
          <p:spPr>
            <a:xfrm>
              <a:off x="5951675" y="3052450"/>
              <a:ext cx="1454400" cy="305400"/>
            </a:xfrm>
            <a:prstGeom prst="rect">
              <a:avLst/>
            </a:prstGeom>
            <a:solidFill>
              <a:srgbClr val="F99797"/>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3000">
                  <a:solidFill>
                    <a:srgbClr val="424242"/>
                  </a:solidFill>
                  <a:latin typeface="Varela Round"/>
                  <a:ea typeface="Varela Round"/>
                  <a:cs typeface="Varela Round"/>
                  <a:sym typeface="Varela Round"/>
                </a:rPr>
                <a:t>Checksum</a:t>
              </a:r>
              <a:endParaRPr sz="3000">
                <a:solidFill>
                  <a:srgbClr val="424242"/>
                </a:solidFill>
                <a:latin typeface="Varela Round"/>
                <a:ea typeface="Varela Round"/>
                <a:cs typeface="Varela Round"/>
                <a:sym typeface="Varela Round"/>
              </a:endParaRPr>
            </a:p>
          </p:txBody>
        </p:sp>
        <p:sp>
          <p:nvSpPr>
            <p:cNvPr id="1008" name="Google Shape;1008;p63"/>
            <p:cNvSpPr/>
            <p:nvPr/>
          </p:nvSpPr>
          <p:spPr>
            <a:xfrm>
              <a:off x="7406475" y="3052813"/>
              <a:ext cx="1454400" cy="305400"/>
            </a:xfrm>
            <a:prstGeom prst="rect">
              <a:avLst/>
            </a:prstGeom>
            <a:solidFill>
              <a:srgbClr val="F99797"/>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3000">
                  <a:solidFill>
                    <a:srgbClr val="424242"/>
                  </a:solidFill>
                  <a:latin typeface="Varela Round"/>
                  <a:ea typeface="Varela Round"/>
                  <a:cs typeface="Varela Round"/>
                  <a:sym typeface="Varela Round"/>
                </a:rPr>
                <a:t>Urgent pointer</a:t>
              </a:r>
              <a:endParaRPr sz="3000">
                <a:solidFill>
                  <a:srgbClr val="424242"/>
                </a:solidFill>
                <a:latin typeface="Varela Round"/>
                <a:ea typeface="Varela Round"/>
                <a:cs typeface="Varela Round"/>
                <a:sym typeface="Varela Round"/>
              </a:endParaRPr>
            </a:p>
          </p:txBody>
        </p:sp>
        <p:sp>
          <p:nvSpPr>
            <p:cNvPr id="1009" name="Google Shape;1009;p63"/>
            <p:cNvSpPr/>
            <p:nvPr/>
          </p:nvSpPr>
          <p:spPr>
            <a:xfrm>
              <a:off x="5951688" y="2159450"/>
              <a:ext cx="2908800" cy="305400"/>
            </a:xfrm>
            <a:prstGeom prst="rect">
              <a:avLst/>
            </a:prstGeom>
            <a:solidFill>
              <a:srgbClr val="F99797"/>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3000">
                  <a:solidFill>
                    <a:srgbClr val="424242"/>
                  </a:solidFill>
                  <a:latin typeface="Varela Round"/>
                  <a:ea typeface="Varela Round"/>
                  <a:cs typeface="Varela Round"/>
                  <a:sym typeface="Varela Round"/>
                </a:rPr>
                <a:t>Sequence number</a:t>
              </a:r>
              <a:endParaRPr sz="3000">
                <a:solidFill>
                  <a:srgbClr val="424242"/>
                </a:solidFill>
                <a:latin typeface="Varela Round"/>
                <a:ea typeface="Varela Round"/>
                <a:cs typeface="Varela Round"/>
                <a:sym typeface="Varela Round"/>
              </a:endParaRPr>
            </a:p>
          </p:txBody>
        </p:sp>
        <p:sp>
          <p:nvSpPr>
            <p:cNvPr id="1010" name="Google Shape;1010;p63"/>
            <p:cNvSpPr/>
            <p:nvPr/>
          </p:nvSpPr>
          <p:spPr>
            <a:xfrm>
              <a:off x="5952088" y="2453250"/>
              <a:ext cx="2908800" cy="305400"/>
            </a:xfrm>
            <a:prstGeom prst="rect">
              <a:avLst/>
            </a:prstGeom>
            <a:solidFill>
              <a:srgbClr val="F99797"/>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3000">
                  <a:solidFill>
                    <a:srgbClr val="424242"/>
                  </a:solidFill>
                  <a:latin typeface="Varela Round"/>
                  <a:ea typeface="Varela Round"/>
                  <a:cs typeface="Varela Round"/>
                  <a:sym typeface="Varela Round"/>
                </a:rPr>
                <a:t>Acknowledgement number</a:t>
              </a:r>
              <a:endParaRPr sz="3000">
                <a:solidFill>
                  <a:srgbClr val="424242"/>
                </a:solidFill>
                <a:latin typeface="Varela Round"/>
                <a:ea typeface="Varela Round"/>
                <a:cs typeface="Varela Round"/>
                <a:sym typeface="Varela Round"/>
              </a:endParaRPr>
            </a:p>
          </p:txBody>
        </p:sp>
        <p:sp>
          <p:nvSpPr>
            <p:cNvPr id="1011" name="Google Shape;1011;p63"/>
            <p:cNvSpPr/>
            <p:nvPr/>
          </p:nvSpPr>
          <p:spPr>
            <a:xfrm>
              <a:off x="6500850" y="2753219"/>
              <a:ext cx="485700" cy="305400"/>
            </a:xfrm>
            <a:prstGeom prst="rect">
              <a:avLst/>
            </a:prstGeom>
            <a:solidFill>
              <a:srgbClr val="F99797"/>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2500">
                  <a:solidFill>
                    <a:srgbClr val="424242"/>
                  </a:solidFill>
                  <a:latin typeface="Varela Round"/>
                  <a:ea typeface="Varela Round"/>
                  <a:cs typeface="Varela Round"/>
                  <a:sym typeface="Varela Round"/>
                </a:rPr>
                <a:t>Rsvd</a:t>
              </a:r>
              <a:endParaRPr sz="2500">
                <a:solidFill>
                  <a:srgbClr val="424242"/>
                </a:solidFill>
                <a:latin typeface="Varela Round"/>
                <a:ea typeface="Varela Round"/>
                <a:cs typeface="Varela Round"/>
                <a:sym typeface="Varela Round"/>
              </a:endParaRPr>
            </a:p>
          </p:txBody>
        </p:sp>
        <p:sp>
          <p:nvSpPr>
            <p:cNvPr id="1012" name="Google Shape;1012;p63"/>
            <p:cNvSpPr/>
            <p:nvPr/>
          </p:nvSpPr>
          <p:spPr>
            <a:xfrm>
              <a:off x="6986550" y="2753219"/>
              <a:ext cx="420000" cy="305400"/>
            </a:xfrm>
            <a:prstGeom prst="rect">
              <a:avLst/>
            </a:prstGeom>
            <a:solidFill>
              <a:srgbClr val="F99797"/>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2500">
                  <a:solidFill>
                    <a:srgbClr val="424242"/>
                  </a:solidFill>
                  <a:latin typeface="Varela Round"/>
                  <a:ea typeface="Varela Round"/>
                  <a:cs typeface="Varela Round"/>
                  <a:sym typeface="Varela Round"/>
                </a:rPr>
                <a:t>Ctrl</a:t>
              </a:r>
              <a:endParaRPr sz="2500">
                <a:solidFill>
                  <a:srgbClr val="424242"/>
                </a:solidFill>
                <a:latin typeface="Varela Round"/>
                <a:ea typeface="Varela Round"/>
                <a:cs typeface="Varela Round"/>
                <a:sym typeface="Varela Round"/>
              </a:endParaRPr>
            </a:p>
          </p:txBody>
        </p:sp>
        <p:sp>
          <p:nvSpPr>
            <p:cNvPr id="1013" name="Google Shape;1013;p63"/>
            <p:cNvSpPr/>
            <p:nvPr/>
          </p:nvSpPr>
          <p:spPr>
            <a:xfrm>
              <a:off x="7406463" y="2753219"/>
              <a:ext cx="1454400" cy="305400"/>
            </a:xfrm>
            <a:prstGeom prst="rect">
              <a:avLst/>
            </a:prstGeom>
            <a:solidFill>
              <a:srgbClr val="F99797"/>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2500">
                  <a:solidFill>
                    <a:srgbClr val="424242"/>
                  </a:solidFill>
                  <a:latin typeface="Varela Round"/>
                  <a:ea typeface="Varela Round"/>
                  <a:cs typeface="Varela Round"/>
                  <a:sym typeface="Varela Round"/>
                </a:rPr>
                <a:t>Window</a:t>
              </a:r>
              <a:endParaRPr sz="2500">
                <a:solidFill>
                  <a:srgbClr val="424242"/>
                </a:solidFill>
                <a:latin typeface="Varela Round"/>
                <a:ea typeface="Varela Round"/>
                <a:cs typeface="Varela Round"/>
                <a:sym typeface="Varela Round"/>
              </a:endParaRPr>
            </a:p>
          </p:txBody>
        </p:sp>
      </p:gr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7" name="Shape 1017"/>
        <p:cNvGrpSpPr/>
        <p:nvPr/>
      </p:nvGrpSpPr>
      <p:grpSpPr>
        <a:xfrm>
          <a:off x="0" y="0"/>
          <a:ext cx="0" cy="0"/>
          <a:chOff x="0" y="0"/>
          <a:chExt cx="0" cy="0"/>
        </a:xfrm>
      </p:grpSpPr>
      <p:pic>
        <p:nvPicPr>
          <p:cNvPr descr="icone_wild_code_school.png" id="1018" name="Google Shape;1018;p64"/>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1019" name="Google Shape;1019;p64"/>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1020" name="Google Shape;1020;p64"/>
          <p:cNvSpPr txBox="1"/>
          <p:nvPr/>
        </p:nvSpPr>
        <p:spPr>
          <a:xfrm>
            <a:off x="946900" y="2610425"/>
            <a:ext cx="75072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Poignée de main TCP</a:t>
            </a:r>
            <a:endParaRPr sz="5000">
              <a:latin typeface="Montserrat ExtraBold"/>
              <a:ea typeface="Montserrat ExtraBold"/>
              <a:cs typeface="Montserrat ExtraBold"/>
              <a:sym typeface="Montserrat ExtraBold"/>
            </a:endParaRPr>
          </a:p>
        </p:txBody>
      </p:sp>
      <p:sp>
        <p:nvSpPr>
          <p:cNvPr id="1021" name="Google Shape;1021;p64"/>
          <p:cNvSpPr txBox="1"/>
          <p:nvPr/>
        </p:nvSpPr>
        <p:spPr>
          <a:xfrm>
            <a:off x="2867750" y="5378500"/>
            <a:ext cx="9980100" cy="749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lang="fr" sz="4000">
                <a:latin typeface="Proxima Nova"/>
                <a:ea typeface="Proxima Nova"/>
                <a:cs typeface="Proxima Nova"/>
                <a:sym typeface="Proxima Nova"/>
              </a:rPr>
              <a:t>Lorsque qu'un serveur est en écoute</a:t>
            </a:r>
            <a:endParaRPr sz="4000">
              <a:latin typeface="Proxima Nova"/>
              <a:ea typeface="Proxima Nova"/>
              <a:cs typeface="Proxima Nova"/>
              <a:sym typeface="Proxima Nova"/>
            </a:endParaRPr>
          </a:p>
          <a:p>
            <a:pPr indent="0" lvl="0" marL="0" rtl="0" algn="l">
              <a:lnSpc>
                <a:spcPct val="100000"/>
              </a:lnSpc>
              <a:spcBef>
                <a:spcPts val="1200"/>
              </a:spcBef>
              <a:spcAft>
                <a:spcPts val="0"/>
              </a:spcAft>
              <a:buNone/>
            </a:pPr>
            <a:r>
              <a:rPr lang="fr" sz="4000">
                <a:latin typeface="Proxima Nova"/>
                <a:ea typeface="Proxima Nova"/>
                <a:cs typeface="Proxima Nova"/>
                <a:sym typeface="Proxima Nova"/>
              </a:rPr>
              <a:t>Un client peut se connecter :</a:t>
            </a:r>
            <a:endParaRPr sz="4000">
              <a:latin typeface="Proxima Nova"/>
              <a:ea typeface="Proxima Nova"/>
              <a:cs typeface="Proxima Nova"/>
              <a:sym typeface="Proxima Nova"/>
            </a:endParaRPr>
          </a:p>
          <a:p>
            <a:pPr indent="457200" lvl="0" marL="0" rtl="0" algn="l">
              <a:lnSpc>
                <a:spcPct val="100000"/>
              </a:lnSpc>
              <a:spcBef>
                <a:spcPts val="1200"/>
              </a:spcBef>
              <a:spcAft>
                <a:spcPts val="0"/>
              </a:spcAft>
              <a:buNone/>
            </a:pPr>
            <a:r>
              <a:rPr b="1" lang="fr" sz="4000">
                <a:latin typeface="Proxima Nova"/>
                <a:ea typeface="Proxima Nova"/>
                <a:cs typeface="Proxima Nova"/>
                <a:sym typeface="Proxima Nova"/>
              </a:rPr>
              <a:t>C-&gt;S</a:t>
            </a:r>
            <a:r>
              <a:rPr lang="fr" sz="4000">
                <a:latin typeface="Proxima Nova"/>
                <a:ea typeface="Proxima Nova"/>
                <a:cs typeface="Proxima Nova"/>
                <a:sym typeface="Proxima Nova"/>
              </a:rPr>
              <a:t> demande de connexion</a:t>
            </a:r>
            <a:endParaRPr sz="4000">
              <a:latin typeface="Proxima Nova"/>
              <a:ea typeface="Proxima Nova"/>
              <a:cs typeface="Proxima Nova"/>
              <a:sym typeface="Proxima Nova"/>
            </a:endParaRPr>
          </a:p>
          <a:p>
            <a:pPr indent="-482600" lvl="0" marL="1371600" rtl="0" algn="l">
              <a:lnSpc>
                <a:spcPct val="100000"/>
              </a:lnSpc>
              <a:spcBef>
                <a:spcPts val="1200"/>
              </a:spcBef>
              <a:spcAft>
                <a:spcPts val="0"/>
              </a:spcAft>
              <a:buSzPts val="4000"/>
              <a:buFont typeface="Proxima Nova"/>
              <a:buChar char="-"/>
            </a:pPr>
            <a:r>
              <a:rPr lang="fr" sz="4000">
                <a:latin typeface="Proxima Nova"/>
                <a:ea typeface="Proxima Nova"/>
                <a:cs typeface="Proxima Nova"/>
                <a:sym typeface="Proxima Nova"/>
              </a:rPr>
              <a:t>Flag SYN à 1</a:t>
            </a:r>
            <a:endParaRPr sz="4000">
              <a:latin typeface="Proxima Nova"/>
              <a:ea typeface="Proxima Nova"/>
              <a:cs typeface="Proxima Nova"/>
              <a:sym typeface="Proxima Nova"/>
            </a:endParaRPr>
          </a:p>
          <a:p>
            <a:pPr indent="457200" lvl="0" marL="457200" rtl="0" algn="l">
              <a:lnSpc>
                <a:spcPct val="100000"/>
              </a:lnSpc>
              <a:spcBef>
                <a:spcPts val="1200"/>
              </a:spcBef>
              <a:spcAft>
                <a:spcPts val="0"/>
              </a:spcAft>
              <a:buNone/>
            </a:pPr>
            <a:r>
              <a:rPr lang="fr" sz="4000">
                <a:latin typeface="Proxima Nova"/>
                <a:ea typeface="Proxima Nova"/>
                <a:cs typeface="Proxima Nova"/>
                <a:sym typeface="Proxima Nova"/>
              </a:rPr>
              <a:t>- </a:t>
            </a:r>
            <a:r>
              <a:rPr b="1" lang="fr" sz="4000">
                <a:latin typeface="Proxima Nova"/>
                <a:ea typeface="Proxima Nova"/>
                <a:cs typeface="Proxima Nova"/>
                <a:sym typeface="Proxima Nova"/>
              </a:rPr>
              <a:t>C</a:t>
            </a:r>
            <a:r>
              <a:rPr lang="fr" sz="4000">
                <a:latin typeface="Proxima Nova"/>
                <a:ea typeface="Proxima Nova"/>
                <a:cs typeface="Proxima Nova"/>
                <a:sym typeface="Proxima Nova"/>
              </a:rPr>
              <a:t> choisi un numéro de séquence</a:t>
            </a:r>
            <a:endParaRPr sz="4000">
              <a:latin typeface="Proxima Nova"/>
              <a:ea typeface="Proxima Nova"/>
              <a:cs typeface="Proxima Nova"/>
              <a:sym typeface="Proxima Nova"/>
            </a:endParaRPr>
          </a:p>
          <a:p>
            <a:pPr indent="457200" lvl="0" marL="457200" rtl="0" algn="l">
              <a:lnSpc>
                <a:spcPct val="100000"/>
              </a:lnSpc>
              <a:spcBef>
                <a:spcPts val="1200"/>
              </a:spcBef>
              <a:spcAft>
                <a:spcPts val="0"/>
              </a:spcAft>
              <a:buNone/>
            </a:pPr>
            <a:r>
              <a:rPr lang="fr" sz="4000">
                <a:latin typeface="Proxima Nova"/>
                <a:ea typeface="Proxima Nova"/>
                <a:cs typeface="Proxima Nova"/>
                <a:sym typeface="Proxima Nova"/>
              </a:rPr>
              <a:t>- Le segment porte ce numéro</a:t>
            </a:r>
            <a:endParaRPr sz="4000">
              <a:latin typeface="Proxima Nova"/>
              <a:ea typeface="Proxima Nova"/>
              <a:cs typeface="Proxima Nova"/>
              <a:sym typeface="Proxima Nova"/>
            </a:endParaRPr>
          </a:p>
          <a:p>
            <a:pPr indent="457200" lvl="0" marL="0" rtl="0" algn="l">
              <a:lnSpc>
                <a:spcPct val="100000"/>
              </a:lnSpc>
              <a:spcBef>
                <a:spcPts val="1200"/>
              </a:spcBef>
              <a:spcAft>
                <a:spcPts val="0"/>
              </a:spcAft>
              <a:buNone/>
            </a:pPr>
            <a:r>
              <a:rPr b="1" lang="fr" sz="4000">
                <a:latin typeface="Proxima Nova"/>
                <a:ea typeface="Proxima Nova"/>
                <a:cs typeface="Proxima Nova"/>
                <a:sym typeface="Proxima Nova"/>
              </a:rPr>
              <a:t>S-&gt;C</a:t>
            </a:r>
            <a:r>
              <a:rPr lang="fr" sz="4000">
                <a:latin typeface="Proxima Nova"/>
                <a:ea typeface="Proxima Nova"/>
                <a:cs typeface="Proxima Nova"/>
                <a:sym typeface="Proxima Nova"/>
              </a:rPr>
              <a:t> accepte la connexion</a:t>
            </a:r>
            <a:endParaRPr sz="4000">
              <a:latin typeface="Proxima Nova"/>
              <a:ea typeface="Proxima Nova"/>
              <a:cs typeface="Proxima Nova"/>
              <a:sym typeface="Proxima Nova"/>
            </a:endParaRPr>
          </a:p>
          <a:p>
            <a:pPr indent="-482600" lvl="0" marL="1371600" rtl="0" algn="l">
              <a:lnSpc>
                <a:spcPct val="100000"/>
              </a:lnSpc>
              <a:spcBef>
                <a:spcPts val="1200"/>
              </a:spcBef>
              <a:spcAft>
                <a:spcPts val="0"/>
              </a:spcAft>
              <a:buSzPts val="4000"/>
              <a:buFont typeface="Proxima Nova"/>
              <a:buChar char="-"/>
            </a:pPr>
            <a:r>
              <a:rPr lang="fr" sz="4000">
                <a:latin typeface="Proxima Nova"/>
                <a:ea typeface="Proxima Nova"/>
                <a:cs typeface="Proxima Nova"/>
                <a:sym typeface="Proxima Nova"/>
              </a:rPr>
              <a:t>Flag SYN à 1</a:t>
            </a:r>
            <a:endParaRPr sz="4000">
              <a:latin typeface="Proxima Nova"/>
              <a:ea typeface="Proxima Nova"/>
              <a:cs typeface="Proxima Nova"/>
              <a:sym typeface="Proxima Nova"/>
            </a:endParaRPr>
          </a:p>
          <a:p>
            <a:pPr indent="-482600" lvl="0" marL="1371600" rtl="0" algn="l">
              <a:lnSpc>
                <a:spcPct val="100000"/>
              </a:lnSpc>
              <a:spcBef>
                <a:spcPts val="0"/>
              </a:spcBef>
              <a:spcAft>
                <a:spcPts val="0"/>
              </a:spcAft>
              <a:buSzPts val="4000"/>
              <a:buFont typeface="Proxima Nova"/>
              <a:buChar char="-"/>
            </a:pPr>
            <a:r>
              <a:rPr b="1" lang="fr" sz="4000">
                <a:latin typeface="Proxima Nova"/>
                <a:ea typeface="Proxima Nova"/>
                <a:cs typeface="Proxima Nova"/>
                <a:sym typeface="Proxima Nova"/>
              </a:rPr>
              <a:t>S</a:t>
            </a:r>
            <a:r>
              <a:rPr lang="fr" sz="4000">
                <a:latin typeface="Proxima Nova"/>
                <a:ea typeface="Proxima Nova"/>
                <a:cs typeface="Proxima Nova"/>
                <a:sym typeface="Proxima Nova"/>
              </a:rPr>
              <a:t> choisi un numéro de séquence</a:t>
            </a:r>
            <a:endParaRPr sz="4000">
              <a:latin typeface="Proxima Nova"/>
              <a:ea typeface="Proxima Nova"/>
              <a:cs typeface="Proxima Nova"/>
              <a:sym typeface="Proxima Nova"/>
            </a:endParaRPr>
          </a:p>
          <a:p>
            <a:pPr indent="-482600" lvl="0" marL="1371600" rtl="0" algn="l">
              <a:lnSpc>
                <a:spcPct val="100000"/>
              </a:lnSpc>
              <a:spcBef>
                <a:spcPts val="0"/>
              </a:spcBef>
              <a:spcAft>
                <a:spcPts val="0"/>
              </a:spcAft>
              <a:buSzPts val="4000"/>
              <a:buFont typeface="Proxima Nova"/>
              <a:buChar char="-"/>
            </a:pPr>
            <a:r>
              <a:rPr lang="fr" sz="4000">
                <a:latin typeface="Proxima Nova"/>
                <a:ea typeface="Proxima Nova"/>
                <a:cs typeface="Proxima Nova"/>
                <a:sym typeface="Proxima Nova"/>
              </a:rPr>
              <a:t>ACK = 1</a:t>
            </a:r>
            <a:endParaRPr sz="4000">
              <a:latin typeface="Proxima Nova"/>
              <a:ea typeface="Proxima Nova"/>
              <a:cs typeface="Proxima Nova"/>
              <a:sym typeface="Proxima Nova"/>
            </a:endParaRPr>
          </a:p>
        </p:txBody>
      </p:sp>
      <p:sp>
        <p:nvSpPr>
          <p:cNvPr id="1022" name="Google Shape;1022;p64"/>
          <p:cNvSpPr txBox="1"/>
          <p:nvPr>
            <p:ph idx="12" type="sldNum"/>
          </p:nvPr>
        </p:nvSpPr>
        <p:spPr>
          <a:xfrm>
            <a:off x="12001500" y="13028311"/>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1023" name="Google Shape;1023;p64"/>
          <p:cNvSpPr txBox="1"/>
          <p:nvPr/>
        </p:nvSpPr>
        <p:spPr>
          <a:xfrm>
            <a:off x="949225" y="4078800"/>
            <a:ext cx="48129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The three way handshake</a:t>
            </a:r>
            <a:endParaRPr sz="2800">
              <a:latin typeface="Montserrat Medium"/>
              <a:ea typeface="Montserrat Medium"/>
              <a:cs typeface="Montserrat Medium"/>
              <a:sym typeface="Montserrat Medium"/>
            </a:endParaRPr>
          </a:p>
        </p:txBody>
      </p:sp>
      <p:cxnSp>
        <p:nvCxnSpPr>
          <p:cNvPr id="1024" name="Google Shape;1024;p64"/>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1025" name="Google Shape;1025;p64"/>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1026" name="Google Shape;1026;p64"/>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1027" name="Google Shape;1027;p64"/>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1028" name="Google Shape;1028;p64"/>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1029" name="Google Shape;1029;p64"/>
          <p:cNvSpPr/>
          <p:nvPr/>
        </p:nvSpPr>
        <p:spPr>
          <a:xfrm>
            <a:off x="1498340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030" name="Google Shape;1030;p64"/>
          <p:cNvSpPr/>
          <p:nvPr/>
        </p:nvSpPr>
        <p:spPr>
          <a:xfrm>
            <a:off x="13501833" y="5676542"/>
            <a:ext cx="2708400" cy="1283100"/>
          </a:xfrm>
          <a:prstGeom prst="roundRect">
            <a:avLst>
              <a:gd fmla="val 16667" name="adj"/>
            </a:avLst>
          </a:prstGeom>
          <a:solidFill>
            <a:srgbClr val="F99797"/>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4000">
                <a:solidFill>
                  <a:srgbClr val="424242"/>
                </a:solidFill>
                <a:latin typeface="Varela Round"/>
                <a:ea typeface="Varela Round"/>
                <a:cs typeface="Varela Round"/>
                <a:sym typeface="Varela Round"/>
              </a:rPr>
              <a:t>Fermé</a:t>
            </a:r>
            <a:endParaRPr sz="4000">
              <a:solidFill>
                <a:srgbClr val="424242"/>
              </a:solidFill>
              <a:latin typeface="Varela Round"/>
              <a:ea typeface="Varela Round"/>
              <a:cs typeface="Varela Round"/>
              <a:sym typeface="Varela Round"/>
            </a:endParaRPr>
          </a:p>
        </p:txBody>
      </p:sp>
      <p:sp>
        <p:nvSpPr>
          <p:cNvPr id="1031" name="Google Shape;1031;p64"/>
          <p:cNvSpPr/>
          <p:nvPr/>
        </p:nvSpPr>
        <p:spPr>
          <a:xfrm>
            <a:off x="13501833" y="7981199"/>
            <a:ext cx="2708400" cy="1283100"/>
          </a:xfrm>
          <a:prstGeom prst="roundRect">
            <a:avLst>
              <a:gd fmla="val 16667" name="adj"/>
            </a:avLst>
          </a:prstGeom>
          <a:solidFill>
            <a:srgbClr val="F99797"/>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4000">
                <a:solidFill>
                  <a:srgbClr val="424242"/>
                </a:solidFill>
                <a:latin typeface="Varela Round"/>
                <a:ea typeface="Varela Round"/>
                <a:cs typeface="Varela Round"/>
                <a:sym typeface="Varela Round"/>
              </a:rPr>
              <a:t>Attente</a:t>
            </a:r>
            <a:endParaRPr sz="4000">
              <a:solidFill>
                <a:srgbClr val="424242"/>
              </a:solidFill>
              <a:latin typeface="Varela Round"/>
              <a:ea typeface="Varela Round"/>
              <a:cs typeface="Varela Round"/>
              <a:sym typeface="Varela Round"/>
            </a:endParaRPr>
          </a:p>
        </p:txBody>
      </p:sp>
      <p:sp>
        <p:nvSpPr>
          <p:cNvPr id="1032" name="Google Shape;1032;p64"/>
          <p:cNvSpPr/>
          <p:nvPr/>
        </p:nvSpPr>
        <p:spPr>
          <a:xfrm>
            <a:off x="13501833" y="10285857"/>
            <a:ext cx="2708400" cy="1283100"/>
          </a:xfrm>
          <a:prstGeom prst="roundRect">
            <a:avLst>
              <a:gd fmla="val 16667" name="adj"/>
            </a:avLst>
          </a:prstGeom>
          <a:solidFill>
            <a:srgbClr val="F99797"/>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4000">
                <a:solidFill>
                  <a:srgbClr val="424242"/>
                </a:solidFill>
                <a:latin typeface="Varela Round"/>
                <a:ea typeface="Varela Round"/>
                <a:cs typeface="Varela Round"/>
                <a:sym typeface="Varela Round"/>
              </a:rPr>
              <a:t>Connecté</a:t>
            </a:r>
            <a:endParaRPr sz="4000">
              <a:solidFill>
                <a:srgbClr val="424242"/>
              </a:solidFill>
              <a:latin typeface="Varela Round"/>
              <a:ea typeface="Varela Round"/>
              <a:cs typeface="Varela Round"/>
              <a:sym typeface="Varela Round"/>
            </a:endParaRPr>
          </a:p>
        </p:txBody>
      </p:sp>
      <p:sp>
        <p:nvSpPr>
          <p:cNvPr id="1033" name="Google Shape;1033;p64"/>
          <p:cNvSpPr/>
          <p:nvPr/>
        </p:nvSpPr>
        <p:spPr>
          <a:xfrm>
            <a:off x="20248697" y="8735734"/>
            <a:ext cx="2708400" cy="1283100"/>
          </a:xfrm>
          <a:prstGeom prst="roundRect">
            <a:avLst>
              <a:gd fmla="val 16667" name="adj"/>
            </a:avLst>
          </a:prstGeom>
          <a:solidFill>
            <a:srgbClr val="F99797"/>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4000">
                <a:solidFill>
                  <a:srgbClr val="424242"/>
                </a:solidFill>
                <a:latin typeface="Varela Round"/>
                <a:ea typeface="Varela Round"/>
                <a:cs typeface="Varela Round"/>
                <a:sym typeface="Varela Round"/>
              </a:rPr>
              <a:t>Attente</a:t>
            </a:r>
            <a:endParaRPr sz="4000">
              <a:solidFill>
                <a:srgbClr val="424242"/>
              </a:solidFill>
              <a:latin typeface="Varela Round"/>
              <a:ea typeface="Varela Round"/>
              <a:cs typeface="Varela Round"/>
              <a:sym typeface="Varela Round"/>
            </a:endParaRPr>
          </a:p>
        </p:txBody>
      </p:sp>
      <p:sp>
        <p:nvSpPr>
          <p:cNvPr id="1034" name="Google Shape;1034;p64"/>
          <p:cNvSpPr/>
          <p:nvPr/>
        </p:nvSpPr>
        <p:spPr>
          <a:xfrm>
            <a:off x="20248697" y="11094706"/>
            <a:ext cx="2708400" cy="1283100"/>
          </a:xfrm>
          <a:prstGeom prst="roundRect">
            <a:avLst>
              <a:gd fmla="val 16667" name="adj"/>
            </a:avLst>
          </a:prstGeom>
          <a:solidFill>
            <a:srgbClr val="F99797"/>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4000">
                <a:solidFill>
                  <a:srgbClr val="424242"/>
                </a:solidFill>
                <a:latin typeface="Varela Round"/>
                <a:ea typeface="Varela Round"/>
                <a:cs typeface="Varela Round"/>
                <a:sym typeface="Varela Round"/>
              </a:rPr>
              <a:t>Connecté</a:t>
            </a:r>
            <a:endParaRPr sz="4000">
              <a:solidFill>
                <a:srgbClr val="424242"/>
              </a:solidFill>
              <a:latin typeface="Varela Round"/>
              <a:ea typeface="Varela Round"/>
              <a:cs typeface="Varela Round"/>
              <a:sym typeface="Varela Round"/>
            </a:endParaRPr>
          </a:p>
        </p:txBody>
      </p:sp>
      <p:cxnSp>
        <p:nvCxnSpPr>
          <p:cNvPr id="1035" name="Google Shape;1035;p64"/>
          <p:cNvCxnSpPr>
            <a:stCxn id="1030" idx="2"/>
            <a:endCxn id="1031" idx="0"/>
          </p:cNvCxnSpPr>
          <p:nvPr/>
        </p:nvCxnSpPr>
        <p:spPr>
          <a:xfrm>
            <a:off x="14856033" y="6959642"/>
            <a:ext cx="0" cy="1021500"/>
          </a:xfrm>
          <a:prstGeom prst="straightConnector1">
            <a:avLst/>
          </a:prstGeom>
          <a:noFill/>
          <a:ln cap="flat" cmpd="sng" w="9525">
            <a:solidFill>
              <a:srgbClr val="424242"/>
            </a:solidFill>
            <a:prstDash val="solid"/>
            <a:round/>
            <a:headEnd len="med" w="med" type="none"/>
            <a:tailEnd len="med" w="med" type="stealth"/>
          </a:ln>
        </p:spPr>
      </p:cxnSp>
      <p:cxnSp>
        <p:nvCxnSpPr>
          <p:cNvPr id="1036" name="Google Shape;1036;p64"/>
          <p:cNvCxnSpPr>
            <a:stCxn id="1031" idx="2"/>
            <a:endCxn id="1032" idx="0"/>
          </p:cNvCxnSpPr>
          <p:nvPr/>
        </p:nvCxnSpPr>
        <p:spPr>
          <a:xfrm>
            <a:off x="14856033" y="9264299"/>
            <a:ext cx="0" cy="1021500"/>
          </a:xfrm>
          <a:prstGeom prst="straightConnector1">
            <a:avLst/>
          </a:prstGeom>
          <a:noFill/>
          <a:ln cap="flat" cmpd="sng" w="9525">
            <a:solidFill>
              <a:srgbClr val="424242"/>
            </a:solidFill>
            <a:prstDash val="solid"/>
            <a:round/>
            <a:headEnd len="med" w="med" type="none"/>
            <a:tailEnd len="med" w="med" type="stealth"/>
          </a:ln>
        </p:spPr>
      </p:cxnSp>
      <p:cxnSp>
        <p:nvCxnSpPr>
          <p:cNvPr id="1037" name="Google Shape;1037;p64"/>
          <p:cNvCxnSpPr>
            <a:stCxn id="1038" idx="2"/>
            <a:endCxn id="1039" idx="0"/>
          </p:cNvCxnSpPr>
          <p:nvPr/>
        </p:nvCxnSpPr>
        <p:spPr>
          <a:xfrm>
            <a:off x="21602897" y="5300892"/>
            <a:ext cx="0" cy="1075800"/>
          </a:xfrm>
          <a:prstGeom prst="straightConnector1">
            <a:avLst/>
          </a:prstGeom>
          <a:noFill/>
          <a:ln cap="flat" cmpd="sng" w="9525">
            <a:solidFill>
              <a:srgbClr val="424242"/>
            </a:solidFill>
            <a:prstDash val="solid"/>
            <a:round/>
            <a:headEnd len="med" w="med" type="none"/>
            <a:tailEnd len="med" w="med" type="stealth"/>
          </a:ln>
        </p:spPr>
      </p:cxnSp>
      <p:cxnSp>
        <p:nvCxnSpPr>
          <p:cNvPr id="1040" name="Google Shape;1040;p64"/>
          <p:cNvCxnSpPr>
            <a:stCxn id="1039" idx="2"/>
            <a:endCxn id="1033" idx="0"/>
          </p:cNvCxnSpPr>
          <p:nvPr/>
        </p:nvCxnSpPr>
        <p:spPr>
          <a:xfrm>
            <a:off x="21602897" y="7659863"/>
            <a:ext cx="0" cy="1075800"/>
          </a:xfrm>
          <a:prstGeom prst="straightConnector1">
            <a:avLst/>
          </a:prstGeom>
          <a:noFill/>
          <a:ln cap="flat" cmpd="sng" w="9525">
            <a:solidFill>
              <a:srgbClr val="424242"/>
            </a:solidFill>
            <a:prstDash val="solid"/>
            <a:round/>
            <a:headEnd len="med" w="med" type="none"/>
            <a:tailEnd len="med" w="med" type="stealth"/>
          </a:ln>
        </p:spPr>
      </p:cxnSp>
      <p:cxnSp>
        <p:nvCxnSpPr>
          <p:cNvPr id="1041" name="Google Shape;1041;p64"/>
          <p:cNvCxnSpPr>
            <a:stCxn id="1033" idx="2"/>
            <a:endCxn id="1034" idx="0"/>
          </p:cNvCxnSpPr>
          <p:nvPr/>
        </p:nvCxnSpPr>
        <p:spPr>
          <a:xfrm>
            <a:off x="21602897" y="10018834"/>
            <a:ext cx="0" cy="1075800"/>
          </a:xfrm>
          <a:prstGeom prst="straightConnector1">
            <a:avLst/>
          </a:prstGeom>
          <a:noFill/>
          <a:ln cap="flat" cmpd="sng" w="9525">
            <a:solidFill>
              <a:srgbClr val="424242"/>
            </a:solidFill>
            <a:prstDash val="solid"/>
            <a:round/>
            <a:headEnd len="med" w="med" type="none"/>
            <a:tailEnd len="med" w="med" type="stealth"/>
          </a:ln>
        </p:spPr>
      </p:cxnSp>
      <p:cxnSp>
        <p:nvCxnSpPr>
          <p:cNvPr id="1042" name="Google Shape;1042;p64"/>
          <p:cNvCxnSpPr>
            <a:stCxn id="1039" idx="1"/>
            <a:endCxn id="1031" idx="3"/>
          </p:cNvCxnSpPr>
          <p:nvPr/>
        </p:nvCxnSpPr>
        <p:spPr>
          <a:xfrm flipH="1">
            <a:off x="16210097" y="7018313"/>
            <a:ext cx="4038600" cy="1604400"/>
          </a:xfrm>
          <a:prstGeom prst="straightConnector1">
            <a:avLst/>
          </a:prstGeom>
          <a:noFill/>
          <a:ln cap="flat" cmpd="sng" w="9525">
            <a:solidFill>
              <a:srgbClr val="424242"/>
            </a:solidFill>
            <a:prstDash val="solid"/>
            <a:round/>
            <a:headEnd len="med" w="med" type="none"/>
            <a:tailEnd len="med" w="med" type="stealth"/>
          </a:ln>
        </p:spPr>
      </p:cxnSp>
      <p:cxnSp>
        <p:nvCxnSpPr>
          <p:cNvPr id="1043" name="Google Shape;1043;p64"/>
          <p:cNvCxnSpPr>
            <a:stCxn id="1031" idx="3"/>
            <a:endCxn id="1033" idx="1"/>
          </p:cNvCxnSpPr>
          <p:nvPr/>
        </p:nvCxnSpPr>
        <p:spPr>
          <a:xfrm>
            <a:off x="16210233" y="8622749"/>
            <a:ext cx="4038600" cy="754500"/>
          </a:xfrm>
          <a:prstGeom prst="straightConnector1">
            <a:avLst/>
          </a:prstGeom>
          <a:noFill/>
          <a:ln cap="flat" cmpd="sng" w="9525">
            <a:solidFill>
              <a:srgbClr val="424242"/>
            </a:solidFill>
            <a:prstDash val="solid"/>
            <a:round/>
            <a:headEnd len="med" w="med" type="none"/>
            <a:tailEnd len="med" w="med" type="stealth"/>
          </a:ln>
        </p:spPr>
      </p:cxnSp>
      <p:sp>
        <p:nvSpPr>
          <p:cNvPr id="1044" name="Google Shape;1044;p64"/>
          <p:cNvSpPr txBox="1"/>
          <p:nvPr/>
        </p:nvSpPr>
        <p:spPr>
          <a:xfrm>
            <a:off x="17333438" y="5361650"/>
            <a:ext cx="17919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500">
                <a:solidFill>
                  <a:srgbClr val="424242"/>
                </a:solidFill>
                <a:latin typeface="Varela Round"/>
                <a:ea typeface="Varela Round"/>
                <a:cs typeface="Varela Round"/>
                <a:sym typeface="Varela Round"/>
              </a:rPr>
              <a:t>1 : SYN=1, Seq=x</a:t>
            </a:r>
            <a:endParaRPr sz="2500">
              <a:solidFill>
                <a:srgbClr val="424242"/>
              </a:solidFill>
              <a:latin typeface="Varela Round"/>
              <a:ea typeface="Varela Round"/>
              <a:cs typeface="Varela Round"/>
              <a:sym typeface="Varela Round"/>
            </a:endParaRPr>
          </a:p>
        </p:txBody>
      </p:sp>
      <p:sp>
        <p:nvSpPr>
          <p:cNvPr id="1045" name="Google Shape;1045;p64"/>
          <p:cNvSpPr txBox="1"/>
          <p:nvPr/>
        </p:nvSpPr>
        <p:spPr>
          <a:xfrm>
            <a:off x="16864200" y="7123400"/>
            <a:ext cx="2880300" cy="9543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500">
                <a:solidFill>
                  <a:srgbClr val="424242"/>
                </a:solidFill>
                <a:latin typeface="Varela Round"/>
                <a:ea typeface="Varela Round"/>
                <a:cs typeface="Varela Round"/>
                <a:sym typeface="Varela Round"/>
              </a:rPr>
              <a:t>2 : SYN=1, Seq=y</a:t>
            </a:r>
            <a:endParaRPr sz="2500">
              <a:solidFill>
                <a:srgbClr val="424242"/>
              </a:solidFill>
              <a:latin typeface="Varela Round"/>
              <a:ea typeface="Varela Round"/>
              <a:cs typeface="Varela Round"/>
              <a:sym typeface="Varela Round"/>
            </a:endParaRPr>
          </a:p>
          <a:p>
            <a:pPr indent="0" lvl="0" marL="0" rtl="0" algn="l">
              <a:spcBef>
                <a:spcPts val="0"/>
              </a:spcBef>
              <a:spcAft>
                <a:spcPts val="0"/>
              </a:spcAft>
              <a:buNone/>
            </a:pPr>
            <a:r>
              <a:rPr lang="fr" sz="2500">
                <a:solidFill>
                  <a:srgbClr val="424242"/>
                </a:solidFill>
                <a:latin typeface="Varela Round"/>
                <a:ea typeface="Varela Round"/>
                <a:cs typeface="Varela Round"/>
                <a:sym typeface="Varela Round"/>
              </a:rPr>
              <a:t>ACK=1, ack=x+1</a:t>
            </a:r>
            <a:endParaRPr sz="2500">
              <a:solidFill>
                <a:srgbClr val="424242"/>
              </a:solidFill>
              <a:latin typeface="Varela Round"/>
              <a:ea typeface="Varela Round"/>
              <a:cs typeface="Varela Round"/>
              <a:sym typeface="Varela Round"/>
            </a:endParaRPr>
          </a:p>
        </p:txBody>
      </p:sp>
      <p:sp>
        <p:nvSpPr>
          <p:cNvPr id="1046" name="Google Shape;1046;p64"/>
          <p:cNvSpPr txBox="1"/>
          <p:nvPr/>
        </p:nvSpPr>
        <p:spPr>
          <a:xfrm>
            <a:off x="16551200" y="9325100"/>
            <a:ext cx="33564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500">
                <a:solidFill>
                  <a:srgbClr val="424242"/>
                </a:solidFill>
                <a:latin typeface="Varela Round"/>
                <a:ea typeface="Varela Round"/>
                <a:cs typeface="Varela Round"/>
                <a:sym typeface="Varela Round"/>
              </a:rPr>
              <a:t>3 : ACK=1, Seq=x+1</a:t>
            </a:r>
            <a:endParaRPr sz="2500">
              <a:solidFill>
                <a:srgbClr val="424242"/>
              </a:solidFill>
              <a:latin typeface="Varela Round"/>
              <a:ea typeface="Varela Round"/>
              <a:cs typeface="Varela Round"/>
              <a:sym typeface="Varela Round"/>
            </a:endParaRPr>
          </a:p>
          <a:p>
            <a:pPr indent="0" lvl="0" marL="0" rtl="0" algn="l">
              <a:spcBef>
                <a:spcPts val="0"/>
              </a:spcBef>
              <a:spcAft>
                <a:spcPts val="0"/>
              </a:spcAft>
              <a:buNone/>
            </a:pPr>
            <a:r>
              <a:rPr lang="fr" sz="2500">
                <a:solidFill>
                  <a:srgbClr val="424242"/>
                </a:solidFill>
                <a:latin typeface="Varela Round"/>
                <a:ea typeface="Varela Round"/>
                <a:cs typeface="Varela Round"/>
                <a:sym typeface="Varela Round"/>
              </a:rPr>
              <a:t>     ack=y+1</a:t>
            </a:r>
            <a:endParaRPr sz="2500">
              <a:solidFill>
                <a:srgbClr val="424242"/>
              </a:solidFill>
              <a:latin typeface="Varela Round"/>
              <a:ea typeface="Varela Round"/>
              <a:cs typeface="Varela Round"/>
              <a:sym typeface="Varela Round"/>
            </a:endParaRPr>
          </a:p>
        </p:txBody>
      </p:sp>
      <p:sp>
        <p:nvSpPr>
          <p:cNvPr id="1047" name="Google Shape;1047;p64"/>
          <p:cNvSpPr txBox="1"/>
          <p:nvPr/>
        </p:nvSpPr>
        <p:spPr>
          <a:xfrm>
            <a:off x="14115507" y="7061419"/>
            <a:ext cx="740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4000">
                <a:solidFill>
                  <a:srgbClr val="424242"/>
                </a:solidFill>
                <a:latin typeface="Varela Round"/>
                <a:ea typeface="Varela Round"/>
                <a:cs typeface="Varela Round"/>
                <a:sym typeface="Varela Round"/>
              </a:rPr>
              <a:t>1 </a:t>
            </a:r>
            <a:endParaRPr sz="4000">
              <a:solidFill>
                <a:srgbClr val="424242"/>
              </a:solidFill>
              <a:latin typeface="Varela Round"/>
              <a:ea typeface="Varela Round"/>
              <a:cs typeface="Varela Round"/>
              <a:sym typeface="Varela Round"/>
            </a:endParaRPr>
          </a:p>
        </p:txBody>
      </p:sp>
      <p:sp>
        <p:nvSpPr>
          <p:cNvPr id="1048" name="Google Shape;1048;p64"/>
          <p:cNvSpPr txBox="1"/>
          <p:nvPr/>
        </p:nvSpPr>
        <p:spPr>
          <a:xfrm>
            <a:off x="21602817" y="10111778"/>
            <a:ext cx="740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4000">
                <a:solidFill>
                  <a:srgbClr val="424242"/>
                </a:solidFill>
                <a:latin typeface="Varela Round"/>
                <a:ea typeface="Varela Round"/>
                <a:cs typeface="Varela Round"/>
                <a:sym typeface="Varela Round"/>
              </a:rPr>
              <a:t>3 </a:t>
            </a:r>
            <a:endParaRPr sz="4000">
              <a:solidFill>
                <a:srgbClr val="424242"/>
              </a:solidFill>
              <a:latin typeface="Varela Round"/>
              <a:ea typeface="Varela Round"/>
              <a:cs typeface="Varela Round"/>
              <a:sym typeface="Varela Round"/>
            </a:endParaRPr>
          </a:p>
        </p:txBody>
      </p:sp>
      <p:sp>
        <p:nvSpPr>
          <p:cNvPr id="1049" name="Google Shape;1049;p64"/>
          <p:cNvSpPr txBox="1"/>
          <p:nvPr/>
        </p:nvSpPr>
        <p:spPr>
          <a:xfrm>
            <a:off x="21602817" y="7680915"/>
            <a:ext cx="740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4000">
                <a:solidFill>
                  <a:srgbClr val="424242"/>
                </a:solidFill>
                <a:latin typeface="Varela Round"/>
                <a:ea typeface="Varela Round"/>
                <a:cs typeface="Varela Round"/>
                <a:sym typeface="Varela Round"/>
              </a:rPr>
              <a:t>2 </a:t>
            </a:r>
            <a:endParaRPr sz="4000">
              <a:solidFill>
                <a:srgbClr val="424242"/>
              </a:solidFill>
              <a:latin typeface="Varela Round"/>
              <a:ea typeface="Varela Round"/>
              <a:cs typeface="Varela Round"/>
              <a:sym typeface="Varela Round"/>
            </a:endParaRPr>
          </a:p>
        </p:txBody>
      </p:sp>
      <p:sp>
        <p:nvSpPr>
          <p:cNvPr id="1050" name="Google Shape;1050;p64"/>
          <p:cNvSpPr txBox="1"/>
          <p:nvPr/>
        </p:nvSpPr>
        <p:spPr>
          <a:xfrm>
            <a:off x="14147066" y="9366046"/>
            <a:ext cx="740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4000">
                <a:solidFill>
                  <a:srgbClr val="424242"/>
                </a:solidFill>
                <a:latin typeface="Varela Round"/>
                <a:ea typeface="Varela Round"/>
                <a:cs typeface="Varela Round"/>
                <a:sym typeface="Varela Round"/>
              </a:rPr>
              <a:t>3 </a:t>
            </a:r>
            <a:endParaRPr sz="4000">
              <a:solidFill>
                <a:srgbClr val="424242"/>
              </a:solidFill>
              <a:latin typeface="Varela Round"/>
              <a:ea typeface="Varela Round"/>
              <a:cs typeface="Varela Round"/>
              <a:sym typeface="Varela Round"/>
            </a:endParaRPr>
          </a:p>
        </p:txBody>
      </p:sp>
      <p:sp>
        <p:nvSpPr>
          <p:cNvPr id="1051" name="Google Shape;1051;p64"/>
          <p:cNvSpPr txBox="1"/>
          <p:nvPr/>
        </p:nvSpPr>
        <p:spPr>
          <a:xfrm>
            <a:off x="13501676" y="4709944"/>
            <a:ext cx="27084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4000">
                <a:solidFill>
                  <a:srgbClr val="424242"/>
                </a:solidFill>
                <a:latin typeface="Varela Round"/>
                <a:ea typeface="Varela Round"/>
                <a:cs typeface="Varela Round"/>
                <a:sym typeface="Varela Round"/>
              </a:rPr>
              <a:t>Client</a:t>
            </a:r>
            <a:endParaRPr sz="4000">
              <a:solidFill>
                <a:srgbClr val="424242"/>
              </a:solidFill>
              <a:latin typeface="Varela Round"/>
              <a:ea typeface="Varela Round"/>
              <a:cs typeface="Varela Round"/>
              <a:sym typeface="Varela Round"/>
            </a:endParaRPr>
          </a:p>
        </p:txBody>
      </p:sp>
      <p:sp>
        <p:nvSpPr>
          <p:cNvPr id="1038" name="Google Shape;1038;p64"/>
          <p:cNvSpPr/>
          <p:nvPr/>
        </p:nvSpPr>
        <p:spPr>
          <a:xfrm>
            <a:off x="20248697" y="4017792"/>
            <a:ext cx="2708400" cy="1283100"/>
          </a:xfrm>
          <a:prstGeom prst="roundRect">
            <a:avLst>
              <a:gd fmla="val 16667" name="adj"/>
            </a:avLst>
          </a:prstGeom>
          <a:solidFill>
            <a:srgbClr val="F99797"/>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4000">
                <a:solidFill>
                  <a:srgbClr val="424242"/>
                </a:solidFill>
                <a:latin typeface="Varela Round"/>
                <a:ea typeface="Varela Round"/>
                <a:cs typeface="Varela Round"/>
                <a:sym typeface="Varela Round"/>
              </a:rPr>
              <a:t>Fermé</a:t>
            </a:r>
            <a:endParaRPr sz="4000">
              <a:solidFill>
                <a:srgbClr val="424242"/>
              </a:solidFill>
              <a:latin typeface="Varela Round"/>
              <a:ea typeface="Varela Round"/>
              <a:cs typeface="Varela Round"/>
              <a:sym typeface="Varela Round"/>
            </a:endParaRPr>
          </a:p>
        </p:txBody>
      </p:sp>
      <p:sp>
        <p:nvSpPr>
          <p:cNvPr id="1039" name="Google Shape;1039;p64"/>
          <p:cNvSpPr/>
          <p:nvPr/>
        </p:nvSpPr>
        <p:spPr>
          <a:xfrm>
            <a:off x="20248697" y="6376763"/>
            <a:ext cx="2708400" cy="1283100"/>
          </a:xfrm>
          <a:prstGeom prst="roundRect">
            <a:avLst>
              <a:gd fmla="val 16667" name="adj"/>
            </a:avLst>
          </a:prstGeom>
          <a:solidFill>
            <a:srgbClr val="F99797"/>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4000">
                <a:solidFill>
                  <a:srgbClr val="424242"/>
                </a:solidFill>
                <a:latin typeface="Varela Round"/>
                <a:ea typeface="Varela Round"/>
                <a:cs typeface="Varela Round"/>
                <a:sym typeface="Varela Round"/>
              </a:rPr>
              <a:t>Écoute</a:t>
            </a:r>
            <a:endParaRPr sz="4000">
              <a:solidFill>
                <a:srgbClr val="424242"/>
              </a:solidFill>
              <a:latin typeface="Varela Round"/>
              <a:ea typeface="Varela Round"/>
              <a:cs typeface="Varela Round"/>
              <a:sym typeface="Varela Round"/>
            </a:endParaRPr>
          </a:p>
        </p:txBody>
      </p:sp>
      <p:sp>
        <p:nvSpPr>
          <p:cNvPr id="1052" name="Google Shape;1052;p64"/>
          <p:cNvSpPr txBox="1"/>
          <p:nvPr/>
        </p:nvSpPr>
        <p:spPr>
          <a:xfrm>
            <a:off x="20248699" y="3051375"/>
            <a:ext cx="27084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4000">
                <a:solidFill>
                  <a:srgbClr val="424242"/>
                </a:solidFill>
                <a:latin typeface="Varela Round"/>
                <a:ea typeface="Varela Round"/>
                <a:cs typeface="Varela Round"/>
                <a:sym typeface="Varela Round"/>
              </a:rPr>
              <a:t>Serveur</a:t>
            </a:r>
            <a:endParaRPr sz="4000">
              <a:solidFill>
                <a:srgbClr val="424242"/>
              </a:solidFill>
              <a:latin typeface="Varela Round"/>
              <a:ea typeface="Varela Round"/>
              <a:cs typeface="Varela Round"/>
              <a:sym typeface="Varela Round"/>
            </a:endParaRPr>
          </a:p>
        </p:txBody>
      </p:sp>
      <p:sp>
        <p:nvSpPr>
          <p:cNvPr id="1053" name="Google Shape;1053;p64"/>
          <p:cNvSpPr txBox="1"/>
          <p:nvPr/>
        </p:nvSpPr>
        <p:spPr>
          <a:xfrm>
            <a:off x="21602817" y="5429806"/>
            <a:ext cx="740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4000">
                <a:solidFill>
                  <a:srgbClr val="424242"/>
                </a:solidFill>
                <a:latin typeface="Varela Round"/>
                <a:ea typeface="Varela Round"/>
                <a:cs typeface="Varela Round"/>
                <a:sym typeface="Varela Round"/>
              </a:rPr>
              <a:t>0 </a:t>
            </a:r>
            <a:endParaRPr sz="4000">
              <a:solidFill>
                <a:srgbClr val="424242"/>
              </a:solidFill>
              <a:latin typeface="Varela Round"/>
              <a:ea typeface="Varela Round"/>
              <a:cs typeface="Varela Round"/>
              <a:sym typeface="Varela Round"/>
            </a:endParaRPr>
          </a:p>
        </p:txBody>
      </p:sp>
      <p:cxnSp>
        <p:nvCxnSpPr>
          <p:cNvPr id="1054" name="Google Shape;1054;p64"/>
          <p:cNvCxnSpPr/>
          <p:nvPr/>
        </p:nvCxnSpPr>
        <p:spPr>
          <a:xfrm>
            <a:off x="16241596" y="6390428"/>
            <a:ext cx="4007100" cy="658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3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8" name="Shape 1058"/>
        <p:cNvGrpSpPr/>
        <p:nvPr/>
      </p:nvGrpSpPr>
      <p:grpSpPr>
        <a:xfrm>
          <a:off x="0" y="0"/>
          <a:ext cx="0" cy="0"/>
          <a:chOff x="0" y="0"/>
          <a:chExt cx="0" cy="0"/>
        </a:xfrm>
      </p:grpSpPr>
      <p:pic>
        <p:nvPicPr>
          <p:cNvPr descr="icone_wild_code_school.png" id="1059" name="Google Shape;1059;p65"/>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1060" name="Google Shape;1060;p65"/>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1061" name="Google Shape;1061;p65"/>
          <p:cNvSpPr txBox="1"/>
          <p:nvPr/>
        </p:nvSpPr>
        <p:spPr>
          <a:xfrm>
            <a:off x="946900" y="2610425"/>
            <a:ext cx="107733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Une connexion bidirectionnelle</a:t>
            </a:r>
            <a:endParaRPr sz="5000">
              <a:latin typeface="Montserrat ExtraBold"/>
              <a:ea typeface="Montserrat ExtraBold"/>
              <a:cs typeface="Montserrat ExtraBold"/>
              <a:sym typeface="Montserrat ExtraBold"/>
            </a:endParaRPr>
          </a:p>
        </p:txBody>
      </p:sp>
      <p:sp>
        <p:nvSpPr>
          <p:cNvPr id="1062" name="Google Shape;1062;p65"/>
          <p:cNvSpPr txBox="1"/>
          <p:nvPr/>
        </p:nvSpPr>
        <p:spPr>
          <a:xfrm>
            <a:off x="3341700" y="5680050"/>
            <a:ext cx="17700600" cy="5759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lang="fr" sz="4500">
                <a:latin typeface="Proxima Nova"/>
                <a:ea typeface="Proxima Nova"/>
                <a:cs typeface="Proxima Nova"/>
                <a:sym typeface="Proxima Nova"/>
              </a:rPr>
              <a:t>Une fois la connexion établie</a:t>
            </a:r>
            <a:endParaRPr sz="4500">
              <a:latin typeface="Proxima Nova"/>
              <a:ea typeface="Proxima Nova"/>
              <a:cs typeface="Proxima Nova"/>
              <a:sym typeface="Proxima Nova"/>
            </a:endParaRPr>
          </a:p>
          <a:p>
            <a:pPr indent="0" lvl="0" marL="0" rtl="0" algn="l">
              <a:lnSpc>
                <a:spcPct val="115000"/>
              </a:lnSpc>
              <a:spcBef>
                <a:spcPts val="1200"/>
              </a:spcBef>
              <a:spcAft>
                <a:spcPts val="0"/>
              </a:spcAft>
              <a:buNone/>
            </a:pPr>
            <a:r>
              <a:rPr lang="fr" sz="4500">
                <a:latin typeface="Proxima Nova"/>
                <a:ea typeface="Proxima Nova"/>
                <a:cs typeface="Proxima Nova"/>
                <a:sym typeface="Proxima Nova"/>
              </a:rPr>
              <a:t>Chaque côté peut envoyer des segments à l'autre :</a:t>
            </a:r>
            <a:endParaRPr sz="4500">
              <a:latin typeface="Proxima Nova"/>
              <a:ea typeface="Proxima Nova"/>
              <a:cs typeface="Proxima Nova"/>
              <a:sym typeface="Proxima Nova"/>
            </a:endParaRPr>
          </a:p>
          <a:p>
            <a:pPr indent="-514350" lvl="0" marL="914400" rtl="0" algn="l">
              <a:lnSpc>
                <a:spcPct val="115000"/>
              </a:lnSpc>
              <a:spcBef>
                <a:spcPts val="1200"/>
              </a:spcBef>
              <a:spcAft>
                <a:spcPts val="0"/>
              </a:spcAft>
              <a:buSzPts val="4500"/>
              <a:buFont typeface="Proxima Nova"/>
              <a:buChar char="-"/>
            </a:pPr>
            <a:r>
              <a:rPr lang="fr" sz="4500">
                <a:latin typeface="Proxima Nova"/>
                <a:ea typeface="Proxima Nova"/>
                <a:cs typeface="Proxima Nova"/>
                <a:sym typeface="Proxima Nova"/>
              </a:rPr>
              <a:t>A condition de respecter les numéro de séquence, c'est à dire chaque </a:t>
            </a:r>
            <a:r>
              <a:rPr b="1" lang="fr" sz="4500">
                <a:latin typeface="Proxima Nova"/>
                <a:ea typeface="Proxima Nova"/>
                <a:cs typeface="Proxima Nova"/>
                <a:sym typeface="Proxima Nova"/>
              </a:rPr>
              <a:t>nouveau segment</a:t>
            </a:r>
            <a:r>
              <a:rPr lang="fr" sz="4500">
                <a:latin typeface="Proxima Nova"/>
                <a:ea typeface="Proxima Nova"/>
                <a:cs typeface="Proxima Nova"/>
                <a:sym typeface="Proxima Nova"/>
              </a:rPr>
              <a:t> doit porter le </a:t>
            </a:r>
            <a:r>
              <a:rPr b="1" lang="fr" sz="4500">
                <a:latin typeface="Proxima Nova"/>
                <a:ea typeface="Proxima Nova"/>
                <a:cs typeface="Proxima Nova"/>
                <a:sym typeface="Proxima Nova"/>
              </a:rPr>
              <a:t>numéro suivant</a:t>
            </a:r>
            <a:r>
              <a:rPr lang="fr" sz="4500">
                <a:latin typeface="Proxima Nova"/>
                <a:ea typeface="Proxima Nova"/>
                <a:cs typeface="Proxima Nova"/>
                <a:sym typeface="Proxima Nova"/>
              </a:rPr>
              <a:t> le précédent</a:t>
            </a:r>
            <a:endParaRPr sz="4500">
              <a:latin typeface="Proxima Nova"/>
              <a:ea typeface="Proxima Nova"/>
              <a:cs typeface="Proxima Nova"/>
              <a:sym typeface="Proxima Nova"/>
            </a:endParaRPr>
          </a:p>
          <a:p>
            <a:pPr indent="-514350" lvl="0" marL="914400" rtl="0" algn="l">
              <a:lnSpc>
                <a:spcPct val="115000"/>
              </a:lnSpc>
              <a:spcBef>
                <a:spcPts val="0"/>
              </a:spcBef>
              <a:spcAft>
                <a:spcPts val="0"/>
              </a:spcAft>
              <a:buSzPts val="4500"/>
              <a:buFont typeface="Proxima Nova"/>
              <a:buChar char="-"/>
            </a:pPr>
            <a:r>
              <a:rPr lang="fr" sz="4500">
                <a:latin typeface="Proxima Nova"/>
                <a:ea typeface="Proxima Nova"/>
                <a:cs typeface="Proxima Nova"/>
                <a:sym typeface="Proxima Nova"/>
              </a:rPr>
              <a:t>Les segments peuvent tous contenir aussi des acquittements (pas de segments spécifiques à l'acquittement)</a:t>
            </a:r>
            <a:endParaRPr sz="4500">
              <a:latin typeface="Proxima Nova"/>
              <a:ea typeface="Proxima Nova"/>
              <a:cs typeface="Proxima Nova"/>
              <a:sym typeface="Proxima Nova"/>
            </a:endParaRPr>
          </a:p>
        </p:txBody>
      </p:sp>
      <p:sp>
        <p:nvSpPr>
          <p:cNvPr id="1063" name="Google Shape;1063;p65"/>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1064" name="Google Shape;1064;p65"/>
          <p:cNvSpPr txBox="1"/>
          <p:nvPr/>
        </p:nvSpPr>
        <p:spPr>
          <a:xfrm>
            <a:off x="949225" y="4078800"/>
            <a:ext cx="28395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Du full duplex !</a:t>
            </a:r>
            <a:endParaRPr sz="2800">
              <a:latin typeface="Montserrat Medium"/>
              <a:ea typeface="Montserrat Medium"/>
              <a:cs typeface="Montserrat Medium"/>
              <a:sym typeface="Montserrat Medium"/>
            </a:endParaRPr>
          </a:p>
        </p:txBody>
      </p:sp>
      <p:cxnSp>
        <p:nvCxnSpPr>
          <p:cNvPr id="1065" name="Google Shape;1065;p65"/>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1066" name="Google Shape;1066;p65"/>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1067" name="Google Shape;1067;p65"/>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1068" name="Google Shape;1068;p65"/>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1069" name="Google Shape;1069;p65"/>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1070" name="Google Shape;1070;p65"/>
          <p:cNvSpPr/>
          <p:nvPr/>
        </p:nvSpPr>
        <p:spPr>
          <a:xfrm>
            <a:off x="1498340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descr="icone_wild_code_school.png" id="135" name="Google Shape;135;p21"/>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136" name="Google Shape;136;p21"/>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137" name="Google Shape;137;p21"/>
          <p:cNvSpPr txBox="1"/>
          <p:nvPr/>
        </p:nvSpPr>
        <p:spPr>
          <a:xfrm>
            <a:off x="946900" y="2610425"/>
            <a:ext cx="114231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Internet Protocol</a:t>
            </a:r>
            <a:endParaRPr sz="5000">
              <a:latin typeface="Montserrat ExtraBold"/>
              <a:ea typeface="Montserrat ExtraBold"/>
              <a:cs typeface="Montserrat ExtraBold"/>
              <a:sym typeface="Montserrat ExtraBold"/>
            </a:endParaRPr>
          </a:p>
        </p:txBody>
      </p:sp>
      <p:sp>
        <p:nvSpPr>
          <p:cNvPr id="138" name="Google Shape;138;p21"/>
          <p:cNvSpPr txBox="1"/>
          <p:nvPr/>
        </p:nvSpPr>
        <p:spPr>
          <a:xfrm>
            <a:off x="3341700" y="4973900"/>
            <a:ext cx="17700600" cy="7524900"/>
          </a:xfrm>
          <a:prstGeom prst="rect">
            <a:avLst/>
          </a:prstGeom>
          <a:noFill/>
          <a:ln>
            <a:noFill/>
          </a:ln>
        </p:spPr>
        <p:txBody>
          <a:bodyPr anchorCtr="0" anchor="ctr" bIns="91425" lIns="91425" spcFirstLastPara="1" rIns="91425" wrap="square" tIns="91425">
            <a:noAutofit/>
          </a:bodyPr>
          <a:lstStyle/>
          <a:p>
            <a:pPr indent="-514350" lvl="0" marL="457200" rtl="0" algn="l">
              <a:spcBef>
                <a:spcPts val="0"/>
              </a:spcBef>
              <a:spcAft>
                <a:spcPts val="0"/>
              </a:spcAft>
              <a:buSzPts val="4500"/>
              <a:buFont typeface="Proxima Nova"/>
              <a:buChar char="-"/>
            </a:pPr>
            <a:r>
              <a:rPr lang="fr" sz="4500">
                <a:latin typeface="Proxima Nova"/>
                <a:ea typeface="Proxima Nova"/>
                <a:cs typeface="Proxima Nova"/>
                <a:sym typeface="Proxima Nova"/>
              </a:rPr>
              <a:t>Protocole pour faire de l'interconnexion de réseaux (de l'internet)</a:t>
            </a:r>
            <a:endParaRPr sz="4500">
              <a:latin typeface="Proxima Nova"/>
              <a:ea typeface="Proxima Nova"/>
              <a:cs typeface="Proxima Nova"/>
              <a:sym typeface="Proxima Nova"/>
            </a:endParaRPr>
          </a:p>
          <a:p>
            <a:pPr indent="0" lvl="0" marL="457200" rtl="0" algn="l">
              <a:spcBef>
                <a:spcPts val="0"/>
              </a:spcBef>
              <a:spcAft>
                <a:spcPts val="0"/>
              </a:spcAft>
              <a:buNone/>
            </a:pPr>
            <a:r>
              <a:t/>
            </a:r>
            <a:endParaRPr sz="3000">
              <a:latin typeface="Proxima Nova"/>
              <a:ea typeface="Proxima Nova"/>
              <a:cs typeface="Proxima Nova"/>
              <a:sym typeface="Proxima Nova"/>
            </a:endParaRPr>
          </a:p>
          <a:p>
            <a:pPr indent="-514350" lvl="0" marL="457200" rtl="0" algn="l">
              <a:spcBef>
                <a:spcPts val="0"/>
              </a:spcBef>
              <a:spcAft>
                <a:spcPts val="0"/>
              </a:spcAft>
              <a:buSzPts val="4500"/>
              <a:buFont typeface="Proxima Nova"/>
              <a:buChar char="-"/>
            </a:pPr>
            <a:r>
              <a:rPr lang="fr" sz="4500">
                <a:latin typeface="Proxima Nova"/>
                <a:ea typeface="Proxima Nova"/>
                <a:cs typeface="Proxima Nova"/>
                <a:sym typeface="Proxima Nova"/>
              </a:rPr>
              <a:t>Les noeuds d'un même réseau IP (logique) doivent être sur le même lien (réseau physique)</a:t>
            </a:r>
            <a:endParaRPr sz="4500">
              <a:latin typeface="Proxima Nova"/>
              <a:ea typeface="Proxima Nova"/>
              <a:cs typeface="Proxima Nova"/>
              <a:sym typeface="Proxima Nova"/>
            </a:endParaRPr>
          </a:p>
          <a:p>
            <a:pPr indent="0" lvl="0" marL="457200" rtl="0" algn="l">
              <a:spcBef>
                <a:spcPts val="0"/>
              </a:spcBef>
              <a:spcAft>
                <a:spcPts val="0"/>
              </a:spcAft>
              <a:buNone/>
            </a:pPr>
            <a:r>
              <a:t/>
            </a:r>
            <a:endParaRPr sz="3000">
              <a:latin typeface="Proxima Nova"/>
              <a:ea typeface="Proxima Nova"/>
              <a:cs typeface="Proxima Nova"/>
              <a:sym typeface="Proxima Nova"/>
            </a:endParaRPr>
          </a:p>
          <a:p>
            <a:pPr indent="-514350" lvl="0" marL="457200" rtl="0" algn="l">
              <a:spcBef>
                <a:spcPts val="0"/>
              </a:spcBef>
              <a:spcAft>
                <a:spcPts val="0"/>
              </a:spcAft>
              <a:buSzPts val="4500"/>
              <a:buFont typeface="Proxima Nova"/>
              <a:buChar char="-"/>
            </a:pPr>
            <a:r>
              <a:rPr lang="fr" sz="4500">
                <a:latin typeface="Proxima Nova"/>
                <a:ea typeface="Proxima Nova"/>
                <a:cs typeface="Proxima Nova"/>
                <a:sym typeface="Proxima Nova"/>
              </a:rPr>
              <a:t>Comment permettre la communication entre nœuds de réseaux différents ?</a:t>
            </a:r>
            <a:endParaRPr sz="4500">
              <a:latin typeface="Proxima Nova"/>
              <a:ea typeface="Proxima Nova"/>
              <a:cs typeface="Proxima Nova"/>
              <a:sym typeface="Proxima Nova"/>
            </a:endParaRPr>
          </a:p>
          <a:p>
            <a:pPr indent="0" lvl="0" marL="457200" rtl="0" algn="l">
              <a:spcBef>
                <a:spcPts val="0"/>
              </a:spcBef>
              <a:spcAft>
                <a:spcPts val="0"/>
              </a:spcAft>
              <a:buNone/>
            </a:pPr>
            <a:r>
              <a:t/>
            </a:r>
            <a:endParaRPr sz="3000">
              <a:latin typeface="Proxima Nova"/>
              <a:ea typeface="Proxima Nova"/>
              <a:cs typeface="Proxima Nova"/>
              <a:sym typeface="Proxima Nova"/>
            </a:endParaRPr>
          </a:p>
          <a:p>
            <a:pPr indent="-514350" lvl="0" marL="457200" rtl="0" algn="l">
              <a:spcBef>
                <a:spcPts val="0"/>
              </a:spcBef>
              <a:spcAft>
                <a:spcPts val="0"/>
              </a:spcAft>
              <a:buSzPts val="4500"/>
              <a:buFont typeface="Proxima Nova"/>
              <a:buChar char="-"/>
            </a:pPr>
            <a:r>
              <a:rPr lang="fr" sz="4500">
                <a:latin typeface="Proxima Nova"/>
                <a:ea typeface="Proxima Nova"/>
                <a:cs typeface="Proxima Nova"/>
                <a:sym typeface="Proxima Nova"/>
              </a:rPr>
              <a:t>à l'aide :</a:t>
            </a:r>
            <a:endParaRPr sz="4500">
              <a:latin typeface="Proxima Nova"/>
              <a:ea typeface="Proxima Nova"/>
              <a:cs typeface="Proxima Nova"/>
              <a:sym typeface="Proxima Nova"/>
            </a:endParaRPr>
          </a:p>
          <a:p>
            <a:pPr indent="-514350" lvl="2" marL="1371600" rtl="0" algn="l">
              <a:spcBef>
                <a:spcPts val="0"/>
              </a:spcBef>
              <a:spcAft>
                <a:spcPts val="0"/>
              </a:spcAft>
              <a:buSzPts val="4500"/>
              <a:buFont typeface="Proxima Nova"/>
              <a:buChar char="-"/>
            </a:pPr>
            <a:r>
              <a:rPr lang="fr" sz="4500">
                <a:latin typeface="Proxima Nova"/>
                <a:ea typeface="Proxima Nova"/>
                <a:cs typeface="Proxima Nova"/>
                <a:sym typeface="Proxima Nova"/>
              </a:rPr>
              <a:t>d'intermédiaires, des passerelles appelées routeurs</a:t>
            </a:r>
            <a:endParaRPr sz="4500">
              <a:latin typeface="Proxima Nova"/>
              <a:ea typeface="Proxima Nova"/>
              <a:cs typeface="Proxima Nova"/>
              <a:sym typeface="Proxima Nova"/>
            </a:endParaRPr>
          </a:p>
          <a:p>
            <a:pPr indent="-514350" lvl="2" marL="1371600" rtl="0" algn="l">
              <a:spcBef>
                <a:spcPts val="0"/>
              </a:spcBef>
              <a:spcAft>
                <a:spcPts val="0"/>
              </a:spcAft>
              <a:buSzPts val="4500"/>
              <a:buFont typeface="Proxima Nova"/>
              <a:buChar char="-"/>
            </a:pPr>
            <a:r>
              <a:rPr lang="fr" sz="4500">
                <a:latin typeface="Proxima Nova"/>
                <a:ea typeface="Proxima Nova"/>
                <a:cs typeface="Proxima Nova"/>
                <a:sym typeface="Proxima Nova"/>
              </a:rPr>
              <a:t>d'une technique : le routage</a:t>
            </a:r>
            <a:endParaRPr sz="4500">
              <a:latin typeface="Proxima Nova"/>
              <a:ea typeface="Proxima Nova"/>
              <a:cs typeface="Proxima Nova"/>
              <a:sym typeface="Proxima Nova"/>
            </a:endParaRPr>
          </a:p>
        </p:txBody>
      </p:sp>
      <p:sp>
        <p:nvSpPr>
          <p:cNvPr id="139" name="Google Shape;139;p21"/>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140" name="Google Shape;140;p21"/>
          <p:cNvSpPr txBox="1"/>
          <p:nvPr/>
        </p:nvSpPr>
        <p:spPr>
          <a:xfrm>
            <a:off x="949225" y="4078800"/>
            <a:ext cx="28275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Rappels</a:t>
            </a:r>
            <a:endParaRPr sz="2800">
              <a:latin typeface="Montserrat Medium"/>
              <a:ea typeface="Montserrat Medium"/>
              <a:cs typeface="Montserrat Medium"/>
              <a:sym typeface="Montserrat Medium"/>
            </a:endParaRPr>
          </a:p>
        </p:txBody>
      </p:sp>
      <p:cxnSp>
        <p:nvCxnSpPr>
          <p:cNvPr id="141" name="Google Shape;141;p21"/>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142" name="Google Shape;142;p21"/>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143" name="Google Shape;143;p21"/>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144" name="Google Shape;144;p21"/>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145" name="Google Shape;145;p21"/>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146" name="Google Shape;146;p21"/>
          <p:cNvSpPr/>
          <p:nvPr/>
        </p:nvSpPr>
        <p:spPr>
          <a:xfrm>
            <a:off x="423595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4" name="Shape 1074"/>
        <p:cNvGrpSpPr/>
        <p:nvPr/>
      </p:nvGrpSpPr>
      <p:grpSpPr>
        <a:xfrm>
          <a:off x="0" y="0"/>
          <a:ext cx="0" cy="0"/>
          <a:chOff x="0" y="0"/>
          <a:chExt cx="0" cy="0"/>
        </a:xfrm>
      </p:grpSpPr>
      <p:pic>
        <p:nvPicPr>
          <p:cNvPr descr="icone_wild_code_school.png" id="1075" name="Google Shape;1075;p66"/>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1076" name="Google Shape;1076;p66"/>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1077" name="Google Shape;1077;p66"/>
          <p:cNvSpPr txBox="1"/>
          <p:nvPr/>
        </p:nvSpPr>
        <p:spPr>
          <a:xfrm>
            <a:off x="946900" y="2610425"/>
            <a:ext cx="77352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Acquittement et débit</a:t>
            </a:r>
            <a:endParaRPr sz="5000">
              <a:latin typeface="Montserrat ExtraBold"/>
              <a:ea typeface="Montserrat ExtraBold"/>
              <a:cs typeface="Montserrat ExtraBold"/>
              <a:sym typeface="Montserrat ExtraBold"/>
            </a:endParaRPr>
          </a:p>
        </p:txBody>
      </p:sp>
      <p:sp>
        <p:nvSpPr>
          <p:cNvPr id="1078" name="Google Shape;1078;p66"/>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1079" name="Google Shape;1079;p66"/>
          <p:cNvSpPr txBox="1"/>
          <p:nvPr/>
        </p:nvSpPr>
        <p:spPr>
          <a:xfrm>
            <a:off x="949225" y="4078800"/>
            <a:ext cx="36555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La gestion du débit</a:t>
            </a:r>
            <a:endParaRPr sz="2800">
              <a:latin typeface="Montserrat Medium"/>
              <a:ea typeface="Montserrat Medium"/>
              <a:cs typeface="Montserrat Medium"/>
              <a:sym typeface="Montserrat Medium"/>
            </a:endParaRPr>
          </a:p>
        </p:txBody>
      </p:sp>
      <p:cxnSp>
        <p:nvCxnSpPr>
          <p:cNvPr id="1080" name="Google Shape;1080;p66"/>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1081" name="Google Shape;1081;p66"/>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1082" name="Google Shape;1082;p66"/>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1083" name="Google Shape;1083;p66"/>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1084" name="Google Shape;1084;p66"/>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1085" name="Google Shape;1085;p66"/>
          <p:cNvSpPr/>
          <p:nvPr/>
        </p:nvSpPr>
        <p:spPr>
          <a:xfrm>
            <a:off x="1498340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086" name="Google Shape;1086;p66"/>
          <p:cNvSpPr txBox="1"/>
          <p:nvPr/>
        </p:nvSpPr>
        <p:spPr>
          <a:xfrm>
            <a:off x="3341700" y="4930950"/>
            <a:ext cx="17700600" cy="7236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lang="fr" sz="3500">
                <a:latin typeface="Proxima Nova"/>
                <a:ea typeface="Proxima Nova"/>
                <a:cs typeface="Proxima Nova"/>
                <a:sym typeface="Proxima Nova"/>
              </a:rPr>
              <a:t>Attendre un acquittement avant d'émettre la suite nuit gravement au débit</a:t>
            </a:r>
            <a:endParaRPr sz="3500">
              <a:latin typeface="Proxima Nova"/>
              <a:ea typeface="Proxima Nova"/>
              <a:cs typeface="Proxima Nova"/>
              <a:sym typeface="Proxima Nova"/>
            </a:endParaRPr>
          </a:p>
          <a:p>
            <a:pPr indent="-450850" lvl="0" marL="914400" rtl="0" algn="l">
              <a:lnSpc>
                <a:spcPct val="115000"/>
              </a:lnSpc>
              <a:spcBef>
                <a:spcPts val="1200"/>
              </a:spcBef>
              <a:spcAft>
                <a:spcPts val="0"/>
              </a:spcAft>
              <a:buSzPts val="3500"/>
              <a:buFont typeface="Proxima Nova"/>
              <a:buChar char="-"/>
            </a:pPr>
            <a:r>
              <a:rPr lang="fr" sz="3500">
                <a:latin typeface="Proxima Nova"/>
                <a:ea typeface="Proxima Nova"/>
                <a:cs typeface="Proxima Nova"/>
                <a:sym typeface="Proxima Nova"/>
              </a:rPr>
              <a:t>Débit ≈ 1 segment (Taille max négociée par TCP : </a:t>
            </a:r>
            <a:r>
              <a:rPr lang="fr" sz="3500" u="sng">
                <a:solidFill>
                  <a:schemeClr val="hlink"/>
                </a:solidFill>
                <a:latin typeface="Proxima Nova"/>
                <a:ea typeface="Proxima Nova"/>
                <a:cs typeface="Proxima Nova"/>
                <a:sym typeface="Proxima Nova"/>
                <a:hlinkClick r:id="rId4"/>
              </a:rPr>
              <a:t>MSS</a:t>
            </a:r>
            <a:r>
              <a:rPr lang="fr" sz="3500">
                <a:latin typeface="Proxima Nova"/>
                <a:ea typeface="Proxima Nova"/>
                <a:cs typeface="Proxima Nova"/>
                <a:sym typeface="Proxima Nova"/>
              </a:rPr>
              <a:t>) / (2 * latence)</a:t>
            </a:r>
            <a:endParaRPr sz="3500">
              <a:latin typeface="Proxima Nova"/>
              <a:ea typeface="Proxima Nova"/>
              <a:cs typeface="Proxima Nova"/>
              <a:sym typeface="Proxima Nova"/>
            </a:endParaRPr>
          </a:p>
          <a:p>
            <a:pPr indent="0" lvl="0" marL="0" rtl="0" algn="l">
              <a:lnSpc>
                <a:spcPct val="115000"/>
              </a:lnSpc>
              <a:spcBef>
                <a:spcPts val="1200"/>
              </a:spcBef>
              <a:spcAft>
                <a:spcPts val="0"/>
              </a:spcAft>
              <a:buNone/>
            </a:pPr>
            <a:r>
              <a:rPr lang="fr" sz="3500">
                <a:latin typeface="Proxima Nova"/>
                <a:ea typeface="Proxima Nova"/>
                <a:cs typeface="Proxima Nova"/>
                <a:sym typeface="Proxima Nova"/>
              </a:rPr>
              <a:t>Donc TCP n'attends pas pour émettre plusieurs segments</a:t>
            </a:r>
            <a:endParaRPr sz="3500">
              <a:latin typeface="Proxima Nova"/>
              <a:ea typeface="Proxima Nova"/>
              <a:cs typeface="Proxima Nova"/>
              <a:sym typeface="Proxima Nova"/>
            </a:endParaRPr>
          </a:p>
          <a:p>
            <a:pPr indent="-450850" lvl="0" marL="914400" rtl="0" algn="l">
              <a:lnSpc>
                <a:spcPct val="115000"/>
              </a:lnSpc>
              <a:spcBef>
                <a:spcPts val="1200"/>
              </a:spcBef>
              <a:spcAft>
                <a:spcPts val="0"/>
              </a:spcAft>
              <a:buSzPts val="3500"/>
              <a:buFont typeface="Proxima Nova"/>
              <a:buChar char="-"/>
            </a:pPr>
            <a:r>
              <a:rPr lang="fr" sz="3500">
                <a:latin typeface="Proxima Nova"/>
                <a:ea typeface="Proxima Nova"/>
                <a:cs typeface="Proxima Nova"/>
                <a:sym typeface="Proxima Nova"/>
              </a:rPr>
              <a:t>Mais IP ne garanti par l'ordre des paquets</a:t>
            </a:r>
            <a:endParaRPr sz="3500">
              <a:latin typeface="Proxima Nova"/>
              <a:ea typeface="Proxima Nova"/>
              <a:cs typeface="Proxima Nova"/>
              <a:sym typeface="Proxima Nova"/>
            </a:endParaRPr>
          </a:p>
          <a:p>
            <a:pPr indent="0" lvl="0" marL="0" rtl="0" algn="l">
              <a:lnSpc>
                <a:spcPct val="115000"/>
              </a:lnSpc>
              <a:spcBef>
                <a:spcPts val="1200"/>
              </a:spcBef>
              <a:spcAft>
                <a:spcPts val="0"/>
              </a:spcAft>
              <a:buNone/>
            </a:pPr>
            <a:r>
              <a:t/>
            </a:r>
            <a:endParaRPr sz="3500">
              <a:latin typeface="Proxima Nova"/>
              <a:ea typeface="Proxima Nova"/>
              <a:cs typeface="Proxima Nova"/>
              <a:sym typeface="Proxima Nova"/>
            </a:endParaRPr>
          </a:p>
          <a:p>
            <a:pPr indent="0" lvl="0" marL="0" rtl="0" algn="l">
              <a:lnSpc>
                <a:spcPct val="115000"/>
              </a:lnSpc>
              <a:spcBef>
                <a:spcPts val="1200"/>
              </a:spcBef>
              <a:spcAft>
                <a:spcPts val="0"/>
              </a:spcAft>
              <a:buNone/>
            </a:pPr>
            <a:r>
              <a:rPr lang="fr" sz="3500">
                <a:latin typeface="Proxima Nova"/>
                <a:ea typeface="Proxima Nova"/>
                <a:cs typeface="Proxima Nova"/>
                <a:sym typeface="Proxima Nova"/>
              </a:rPr>
              <a:t>La fenêtre TCP (champs </a:t>
            </a:r>
            <a:r>
              <a:rPr b="1" lang="fr" sz="3500">
                <a:latin typeface="Proxima Nova"/>
                <a:ea typeface="Proxima Nova"/>
                <a:cs typeface="Proxima Nova"/>
                <a:sym typeface="Proxima Nova"/>
              </a:rPr>
              <a:t>Window</a:t>
            </a:r>
            <a:r>
              <a:rPr lang="fr" sz="3500">
                <a:latin typeface="Proxima Nova"/>
                <a:ea typeface="Proxima Nova"/>
                <a:cs typeface="Proxima Nova"/>
                <a:sym typeface="Proxima Nova"/>
              </a:rPr>
              <a:t>) sert au destinataire à indiquer combien d'octets il est prêt à recevoir.</a:t>
            </a:r>
            <a:endParaRPr sz="3500">
              <a:latin typeface="Proxima Nova"/>
              <a:ea typeface="Proxima Nova"/>
              <a:cs typeface="Proxima Nova"/>
              <a:sym typeface="Proxima Nova"/>
            </a:endParaRPr>
          </a:p>
          <a:p>
            <a:pPr indent="-450850" lvl="0" marL="914400" rtl="0" algn="l">
              <a:lnSpc>
                <a:spcPct val="115000"/>
              </a:lnSpc>
              <a:spcBef>
                <a:spcPts val="1200"/>
              </a:spcBef>
              <a:spcAft>
                <a:spcPts val="0"/>
              </a:spcAft>
              <a:buSzPts val="3500"/>
              <a:buFont typeface="Proxima Nova"/>
              <a:buChar char="-"/>
            </a:pPr>
            <a:r>
              <a:rPr lang="fr" sz="3500">
                <a:latin typeface="Proxima Nova"/>
                <a:ea typeface="Proxima Nova"/>
                <a:cs typeface="Proxima Nova"/>
                <a:sym typeface="Proxima Nova"/>
              </a:rPr>
              <a:t>Réserver de la mémoire pour stocker les segments en attente</a:t>
            </a:r>
            <a:endParaRPr sz="3500">
              <a:latin typeface="Proxima Nova"/>
              <a:ea typeface="Proxima Nova"/>
              <a:cs typeface="Proxima Nova"/>
              <a:sym typeface="Proxima Nova"/>
            </a:endParaRPr>
          </a:p>
          <a:p>
            <a:pPr indent="-450850" lvl="0" marL="914400" rtl="0" algn="l">
              <a:lnSpc>
                <a:spcPct val="115000"/>
              </a:lnSpc>
              <a:spcBef>
                <a:spcPts val="0"/>
              </a:spcBef>
              <a:spcAft>
                <a:spcPts val="0"/>
              </a:spcAft>
              <a:buSzPts val="3500"/>
              <a:buFont typeface="Proxima Nova"/>
              <a:buChar char="-"/>
            </a:pPr>
            <a:r>
              <a:rPr lang="fr" sz="3500">
                <a:latin typeface="Proxima Nova"/>
                <a:ea typeface="Proxima Nova"/>
                <a:cs typeface="Proxima Nova"/>
                <a:sym typeface="Proxima Nova"/>
              </a:rPr>
              <a:t>Remettre les segments dans l'ordre une fois l'ensemble reçu</a:t>
            </a:r>
            <a:endParaRPr sz="3500">
              <a:latin typeface="Proxima Nova"/>
              <a:ea typeface="Proxima Nova"/>
              <a:cs typeface="Proxima Nova"/>
              <a:sym typeface="Proxima Nova"/>
            </a:endParaRPr>
          </a:p>
          <a:p>
            <a:pPr indent="0" lvl="0" marL="0" rtl="0" algn="l">
              <a:lnSpc>
                <a:spcPct val="115000"/>
              </a:lnSpc>
              <a:spcBef>
                <a:spcPts val="1200"/>
              </a:spcBef>
              <a:spcAft>
                <a:spcPts val="1200"/>
              </a:spcAft>
              <a:buNone/>
            </a:pPr>
            <a:r>
              <a:rPr lang="fr" sz="3500">
                <a:latin typeface="Proxima Nova"/>
                <a:ea typeface="Proxima Nova"/>
                <a:cs typeface="Proxima Nova"/>
                <a:sym typeface="Proxima Nova"/>
              </a:rPr>
              <a:t>La gestion de la taille de la fenêtre est abordée dans la </a:t>
            </a:r>
            <a:r>
              <a:rPr lang="fr" sz="3500" u="sng">
                <a:solidFill>
                  <a:schemeClr val="hlink"/>
                </a:solidFill>
                <a:latin typeface="Proxima Nova"/>
                <a:ea typeface="Proxima Nova"/>
                <a:cs typeface="Proxima Nova"/>
                <a:sym typeface="Proxima Nova"/>
                <a:hlinkClick r:id="rId5"/>
              </a:rPr>
              <a:t>RFC 7323</a:t>
            </a:r>
            <a:endParaRPr sz="3500">
              <a:latin typeface="Proxima Nova"/>
              <a:ea typeface="Proxima Nova"/>
              <a:cs typeface="Proxima Nova"/>
              <a:sym typeface="Proxima Nova"/>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0" name="Shape 1090"/>
        <p:cNvGrpSpPr/>
        <p:nvPr/>
      </p:nvGrpSpPr>
      <p:grpSpPr>
        <a:xfrm>
          <a:off x="0" y="0"/>
          <a:ext cx="0" cy="0"/>
          <a:chOff x="0" y="0"/>
          <a:chExt cx="0" cy="0"/>
        </a:xfrm>
      </p:grpSpPr>
      <p:pic>
        <p:nvPicPr>
          <p:cNvPr descr="icone_wild_code_school.png" id="1091" name="Google Shape;1091;p67"/>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1092" name="Google Shape;1092;p67"/>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1093" name="Google Shape;1093;p67"/>
          <p:cNvSpPr txBox="1"/>
          <p:nvPr/>
        </p:nvSpPr>
        <p:spPr>
          <a:xfrm>
            <a:off x="946900" y="2610425"/>
            <a:ext cx="105066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Le mécanisme d'acquittement</a:t>
            </a:r>
            <a:endParaRPr sz="5000">
              <a:latin typeface="Montserrat ExtraBold"/>
              <a:ea typeface="Montserrat ExtraBold"/>
              <a:cs typeface="Montserrat ExtraBold"/>
              <a:sym typeface="Montserrat ExtraBold"/>
            </a:endParaRPr>
          </a:p>
        </p:txBody>
      </p:sp>
      <p:sp>
        <p:nvSpPr>
          <p:cNvPr id="1094" name="Google Shape;1094;p67"/>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1095" name="Google Shape;1095;p67"/>
          <p:cNvSpPr txBox="1"/>
          <p:nvPr/>
        </p:nvSpPr>
        <p:spPr>
          <a:xfrm>
            <a:off x="949225" y="4078800"/>
            <a:ext cx="35064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L'autre moitié d'IP</a:t>
            </a:r>
            <a:endParaRPr sz="2800">
              <a:latin typeface="Montserrat Medium"/>
              <a:ea typeface="Montserrat Medium"/>
              <a:cs typeface="Montserrat Medium"/>
              <a:sym typeface="Montserrat Medium"/>
            </a:endParaRPr>
          </a:p>
        </p:txBody>
      </p:sp>
      <p:cxnSp>
        <p:nvCxnSpPr>
          <p:cNvPr id="1096" name="Google Shape;1096;p67"/>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1097" name="Google Shape;1097;p67"/>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1098" name="Google Shape;1098;p67"/>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1099" name="Google Shape;1099;p67"/>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1100" name="Google Shape;1100;p67"/>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1101" name="Google Shape;1101;p67"/>
          <p:cNvSpPr/>
          <p:nvPr/>
        </p:nvSpPr>
        <p:spPr>
          <a:xfrm>
            <a:off x="1498340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102" name="Google Shape;1102;p67"/>
          <p:cNvSpPr txBox="1"/>
          <p:nvPr/>
        </p:nvSpPr>
        <p:spPr>
          <a:xfrm>
            <a:off x="3341700" y="5680050"/>
            <a:ext cx="17700600" cy="5759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lang="fr" sz="4500">
                <a:latin typeface="Proxima Nova"/>
                <a:ea typeface="Proxima Nova"/>
                <a:cs typeface="Proxima Nova"/>
                <a:sym typeface="Proxima Nova"/>
              </a:rPr>
              <a:t>Emission d'un segment TCP :</a:t>
            </a:r>
            <a:endParaRPr sz="4500">
              <a:latin typeface="Proxima Nova"/>
              <a:ea typeface="Proxima Nova"/>
              <a:cs typeface="Proxima Nova"/>
              <a:sym typeface="Proxima Nova"/>
            </a:endParaRPr>
          </a:p>
          <a:p>
            <a:pPr indent="-514350" lvl="0" marL="914400" rtl="0" algn="l">
              <a:lnSpc>
                <a:spcPct val="115000"/>
              </a:lnSpc>
              <a:spcBef>
                <a:spcPts val="1200"/>
              </a:spcBef>
              <a:spcAft>
                <a:spcPts val="0"/>
              </a:spcAft>
              <a:buSzPts val="4500"/>
              <a:buFont typeface="Proxima Nova"/>
              <a:buChar char="-"/>
            </a:pPr>
            <a:r>
              <a:rPr lang="fr" sz="4500">
                <a:latin typeface="Proxima Nova"/>
                <a:ea typeface="Proxima Nova"/>
                <a:cs typeface="Proxima Nova"/>
                <a:sym typeface="Proxima Nova"/>
              </a:rPr>
              <a:t>Numéro de séquence = Numéro précédent + 1 (sauf pour réémission)</a:t>
            </a:r>
            <a:endParaRPr sz="4500">
              <a:latin typeface="Proxima Nova"/>
              <a:ea typeface="Proxima Nova"/>
              <a:cs typeface="Proxima Nova"/>
              <a:sym typeface="Proxima Nova"/>
            </a:endParaRPr>
          </a:p>
          <a:p>
            <a:pPr indent="-514350" lvl="0" marL="914400" rtl="0" algn="l">
              <a:lnSpc>
                <a:spcPct val="115000"/>
              </a:lnSpc>
              <a:spcBef>
                <a:spcPts val="0"/>
              </a:spcBef>
              <a:spcAft>
                <a:spcPts val="0"/>
              </a:spcAft>
              <a:buSzPts val="4500"/>
              <a:buFont typeface="Proxima Nova"/>
              <a:buChar char="-"/>
            </a:pPr>
            <a:r>
              <a:rPr lang="fr" sz="4500">
                <a:latin typeface="Proxima Nova"/>
                <a:ea typeface="Proxima Nova"/>
                <a:cs typeface="Proxima Nova"/>
                <a:sym typeface="Proxima Nova"/>
              </a:rPr>
              <a:t>Si ACK = 1 (le paquet contient un acquittement)</a:t>
            </a:r>
            <a:endParaRPr sz="4500">
              <a:latin typeface="Proxima Nova"/>
              <a:ea typeface="Proxima Nova"/>
              <a:cs typeface="Proxima Nova"/>
              <a:sym typeface="Proxima Nova"/>
            </a:endParaRPr>
          </a:p>
          <a:p>
            <a:pPr indent="-514350" lvl="2" marL="1828800" rtl="0" algn="l">
              <a:lnSpc>
                <a:spcPct val="115000"/>
              </a:lnSpc>
              <a:spcBef>
                <a:spcPts val="0"/>
              </a:spcBef>
              <a:spcAft>
                <a:spcPts val="0"/>
              </a:spcAft>
              <a:buSzPts val="4500"/>
              <a:buFont typeface="Proxima Nova"/>
              <a:buChar char="-"/>
            </a:pPr>
            <a:r>
              <a:rPr lang="fr" sz="4500">
                <a:latin typeface="Proxima Nova"/>
                <a:ea typeface="Proxima Nova"/>
                <a:cs typeface="Proxima Nova"/>
                <a:sym typeface="Proxima Nova"/>
              </a:rPr>
              <a:t>Numéro d'acquittement = le dernier numéro de séquence reçu sans coupure + 1</a:t>
            </a:r>
            <a:endParaRPr sz="4500">
              <a:latin typeface="Proxima Nova"/>
              <a:ea typeface="Proxima Nova"/>
              <a:cs typeface="Proxima Nova"/>
              <a:sym typeface="Proxima Nova"/>
            </a:endParaRPr>
          </a:p>
          <a:p>
            <a:pPr indent="-514350" lvl="2" marL="1828800" rtl="0" algn="l">
              <a:lnSpc>
                <a:spcPct val="115000"/>
              </a:lnSpc>
              <a:spcBef>
                <a:spcPts val="0"/>
              </a:spcBef>
              <a:spcAft>
                <a:spcPts val="0"/>
              </a:spcAft>
              <a:buSzPts val="4500"/>
              <a:buFont typeface="Proxima Nova"/>
              <a:buChar char="-"/>
            </a:pPr>
            <a:r>
              <a:rPr lang="fr" sz="4500">
                <a:latin typeface="Proxima Nova"/>
                <a:ea typeface="Proxima Nova"/>
                <a:cs typeface="Proxima Nova"/>
                <a:sym typeface="Proxima Nova"/>
              </a:rPr>
              <a:t>X+1 indique : J'ai tout bien reçu jusqu'à X</a:t>
            </a:r>
            <a:endParaRPr sz="4500">
              <a:latin typeface="Proxima Nova"/>
              <a:ea typeface="Proxima Nova"/>
              <a:cs typeface="Proxima Nova"/>
              <a:sym typeface="Proxima Nova"/>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6" name="Shape 1106"/>
        <p:cNvGrpSpPr/>
        <p:nvPr/>
      </p:nvGrpSpPr>
      <p:grpSpPr>
        <a:xfrm>
          <a:off x="0" y="0"/>
          <a:ext cx="0" cy="0"/>
          <a:chOff x="0" y="0"/>
          <a:chExt cx="0" cy="0"/>
        </a:xfrm>
      </p:grpSpPr>
      <p:pic>
        <p:nvPicPr>
          <p:cNvPr descr="icone_wild_code_school.png" id="1107" name="Google Shape;1107;p68"/>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1108" name="Google Shape;1108;p68"/>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1109" name="Google Shape;1109;p68"/>
          <p:cNvSpPr txBox="1"/>
          <p:nvPr/>
        </p:nvSpPr>
        <p:spPr>
          <a:xfrm>
            <a:off x="946900" y="2610425"/>
            <a:ext cx="60339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Fin de connexion</a:t>
            </a:r>
            <a:endParaRPr sz="5000">
              <a:latin typeface="Montserrat ExtraBold"/>
              <a:ea typeface="Montserrat ExtraBold"/>
              <a:cs typeface="Montserrat ExtraBold"/>
              <a:sym typeface="Montserrat ExtraBold"/>
            </a:endParaRPr>
          </a:p>
        </p:txBody>
      </p:sp>
      <p:sp>
        <p:nvSpPr>
          <p:cNvPr id="1110" name="Google Shape;1110;p68"/>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1111" name="Google Shape;1111;p68"/>
          <p:cNvSpPr txBox="1"/>
          <p:nvPr/>
        </p:nvSpPr>
        <p:spPr>
          <a:xfrm>
            <a:off x="949225" y="4078800"/>
            <a:ext cx="27342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This is the end</a:t>
            </a:r>
            <a:endParaRPr sz="2800">
              <a:latin typeface="Montserrat Medium"/>
              <a:ea typeface="Montserrat Medium"/>
              <a:cs typeface="Montserrat Medium"/>
              <a:sym typeface="Montserrat Medium"/>
            </a:endParaRPr>
          </a:p>
        </p:txBody>
      </p:sp>
      <p:cxnSp>
        <p:nvCxnSpPr>
          <p:cNvPr id="1112" name="Google Shape;1112;p68"/>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1113" name="Google Shape;1113;p68"/>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1114" name="Google Shape;1114;p68"/>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1115" name="Google Shape;1115;p68"/>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1116" name="Google Shape;1116;p68"/>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1117" name="Google Shape;1117;p68"/>
          <p:cNvSpPr/>
          <p:nvPr/>
        </p:nvSpPr>
        <p:spPr>
          <a:xfrm>
            <a:off x="1498340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118" name="Google Shape;1118;p68"/>
          <p:cNvSpPr txBox="1"/>
          <p:nvPr/>
        </p:nvSpPr>
        <p:spPr>
          <a:xfrm>
            <a:off x="1635675" y="5459025"/>
            <a:ext cx="12018300" cy="69105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rPr lang="fr" sz="4000">
                <a:latin typeface="Proxima Nova"/>
                <a:ea typeface="Proxima Nova"/>
                <a:cs typeface="Proxima Nova"/>
                <a:sym typeface="Proxima Nova"/>
              </a:rPr>
              <a:t>Quand le client ou le serveur n'a plus rien à envoyer :</a:t>
            </a:r>
            <a:endParaRPr sz="4000">
              <a:latin typeface="Proxima Nova"/>
              <a:ea typeface="Proxima Nova"/>
              <a:cs typeface="Proxima Nova"/>
              <a:sym typeface="Proxima Nova"/>
            </a:endParaRPr>
          </a:p>
          <a:p>
            <a:pPr indent="-482600" lvl="0" marL="914400" rtl="0" algn="l">
              <a:spcBef>
                <a:spcPts val="1200"/>
              </a:spcBef>
              <a:spcAft>
                <a:spcPts val="0"/>
              </a:spcAft>
              <a:buSzPts val="4000"/>
              <a:buFont typeface="Proxima Nova"/>
              <a:buChar char="-"/>
            </a:pPr>
            <a:r>
              <a:rPr lang="fr" sz="4000">
                <a:latin typeface="Proxima Nova"/>
                <a:ea typeface="Proxima Nova"/>
                <a:cs typeface="Proxima Nova"/>
                <a:sym typeface="Proxima Nova"/>
              </a:rPr>
              <a:t>Envoi d'un segment (N° de séquence suivant)</a:t>
            </a:r>
            <a:endParaRPr sz="4000">
              <a:latin typeface="Proxima Nova"/>
              <a:ea typeface="Proxima Nova"/>
              <a:cs typeface="Proxima Nova"/>
              <a:sym typeface="Proxima Nova"/>
            </a:endParaRPr>
          </a:p>
          <a:p>
            <a:pPr indent="-482600" lvl="1" marL="1371600" rtl="0" algn="l">
              <a:spcBef>
                <a:spcPts val="0"/>
              </a:spcBef>
              <a:spcAft>
                <a:spcPts val="0"/>
              </a:spcAft>
              <a:buSzPts val="4000"/>
              <a:buFont typeface="Proxima Nova"/>
              <a:buChar char="-"/>
            </a:pPr>
            <a:r>
              <a:rPr lang="fr" sz="4000">
                <a:latin typeface="Proxima Nova"/>
                <a:ea typeface="Proxima Nova"/>
                <a:cs typeface="Proxima Nova"/>
                <a:sym typeface="Proxima Nova"/>
              </a:rPr>
              <a:t>Flag FIN à 1</a:t>
            </a:r>
            <a:endParaRPr sz="4000">
              <a:latin typeface="Proxima Nova"/>
              <a:ea typeface="Proxima Nova"/>
              <a:cs typeface="Proxima Nova"/>
              <a:sym typeface="Proxima Nova"/>
            </a:endParaRPr>
          </a:p>
          <a:p>
            <a:pPr indent="457200" lvl="0" marL="0" rtl="0" algn="l">
              <a:spcBef>
                <a:spcPts val="1200"/>
              </a:spcBef>
              <a:spcAft>
                <a:spcPts val="0"/>
              </a:spcAft>
              <a:buNone/>
            </a:pPr>
            <a:r>
              <a:rPr lang="fr" sz="4000">
                <a:latin typeface="Proxima Nova"/>
                <a:ea typeface="Proxima Nova"/>
                <a:cs typeface="Proxima Nova"/>
                <a:sym typeface="Proxima Nova"/>
              </a:rPr>
              <a:t>- Acquittement de la demande</a:t>
            </a:r>
            <a:endParaRPr sz="4000">
              <a:latin typeface="Proxima Nova"/>
              <a:ea typeface="Proxima Nova"/>
              <a:cs typeface="Proxima Nova"/>
              <a:sym typeface="Proxima Nova"/>
            </a:endParaRPr>
          </a:p>
          <a:p>
            <a:pPr indent="457200" lvl="0" marL="457200" rtl="0" algn="l">
              <a:spcBef>
                <a:spcPts val="1200"/>
              </a:spcBef>
              <a:spcAft>
                <a:spcPts val="0"/>
              </a:spcAft>
              <a:buNone/>
            </a:pPr>
            <a:r>
              <a:rPr lang="fr" sz="4000">
                <a:latin typeface="Proxima Nova"/>
                <a:ea typeface="Proxima Nova"/>
                <a:cs typeface="Proxima Nova"/>
                <a:sym typeface="Proxima Nova"/>
              </a:rPr>
              <a:t>- Plus besoin de tampon</a:t>
            </a:r>
            <a:endParaRPr sz="4000">
              <a:latin typeface="Proxima Nova"/>
              <a:ea typeface="Proxima Nova"/>
              <a:cs typeface="Proxima Nova"/>
              <a:sym typeface="Proxima Nova"/>
            </a:endParaRPr>
          </a:p>
          <a:p>
            <a:pPr indent="0" lvl="0" marL="0" rtl="0" algn="l">
              <a:spcBef>
                <a:spcPts val="1200"/>
              </a:spcBef>
              <a:spcAft>
                <a:spcPts val="0"/>
              </a:spcAft>
              <a:buNone/>
            </a:pPr>
            <a:r>
              <a:rPr lang="fr" sz="4000">
                <a:latin typeface="Proxima Nova"/>
                <a:ea typeface="Proxima Nova"/>
                <a:cs typeface="Proxima Nova"/>
                <a:sym typeface="Proxima Nova"/>
              </a:rPr>
              <a:t>Quand l'autre coté à fini aussi</a:t>
            </a:r>
            <a:endParaRPr sz="4000">
              <a:latin typeface="Proxima Nova"/>
              <a:ea typeface="Proxima Nova"/>
              <a:cs typeface="Proxima Nova"/>
              <a:sym typeface="Proxima Nova"/>
            </a:endParaRPr>
          </a:p>
          <a:p>
            <a:pPr indent="-482600" lvl="0" marL="914400" rtl="0" algn="l">
              <a:spcBef>
                <a:spcPts val="1200"/>
              </a:spcBef>
              <a:spcAft>
                <a:spcPts val="0"/>
              </a:spcAft>
              <a:buSzPts val="4000"/>
              <a:buFont typeface="Proxima Nova"/>
              <a:buChar char="-"/>
            </a:pPr>
            <a:r>
              <a:rPr lang="fr" sz="4000">
                <a:latin typeface="Proxima Nova"/>
                <a:ea typeface="Proxima Nova"/>
                <a:cs typeface="Proxima Nova"/>
                <a:sym typeface="Proxima Nova"/>
              </a:rPr>
              <a:t>Procédure identique</a:t>
            </a:r>
            <a:endParaRPr sz="4000">
              <a:latin typeface="Proxima Nova"/>
              <a:ea typeface="Proxima Nova"/>
              <a:cs typeface="Proxima Nova"/>
              <a:sym typeface="Proxima Nova"/>
            </a:endParaRPr>
          </a:p>
          <a:p>
            <a:pPr indent="0" lvl="0" marL="0" rtl="0" algn="l">
              <a:spcBef>
                <a:spcPts val="1200"/>
              </a:spcBef>
              <a:spcAft>
                <a:spcPts val="0"/>
              </a:spcAft>
              <a:buNone/>
            </a:pPr>
            <a:r>
              <a:rPr lang="fr" sz="4000">
                <a:latin typeface="Proxima Nova"/>
                <a:ea typeface="Proxima Nova"/>
                <a:cs typeface="Proxima Nova"/>
                <a:sym typeface="Proxima Nova"/>
              </a:rPr>
              <a:t>Temps d'attente final en cas de perte du ack</a:t>
            </a:r>
            <a:endParaRPr sz="4000">
              <a:latin typeface="Proxima Nova"/>
              <a:ea typeface="Proxima Nova"/>
              <a:cs typeface="Proxima Nova"/>
              <a:sym typeface="Proxima Nova"/>
            </a:endParaRPr>
          </a:p>
          <a:p>
            <a:pPr indent="-482600" lvl="0" marL="914400" rtl="0" algn="l">
              <a:spcBef>
                <a:spcPts val="1200"/>
              </a:spcBef>
              <a:spcAft>
                <a:spcPts val="0"/>
              </a:spcAft>
              <a:buSzPts val="4000"/>
              <a:buFont typeface="Proxima Nova"/>
              <a:buChar char="-"/>
            </a:pPr>
            <a:r>
              <a:rPr lang="fr" sz="4000">
                <a:latin typeface="Proxima Nova"/>
                <a:ea typeface="Proxima Nova"/>
                <a:cs typeface="Proxima Nova"/>
                <a:sym typeface="Proxima Nova"/>
              </a:rPr>
              <a:t>Un nouveau FIN arrivera qui devra être acquitté</a:t>
            </a:r>
            <a:endParaRPr sz="4000">
              <a:latin typeface="Proxima Nova"/>
              <a:ea typeface="Proxima Nova"/>
              <a:cs typeface="Proxima Nova"/>
              <a:sym typeface="Proxima Nova"/>
            </a:endParaRPr>
          </a:p>
        </p:txBody>
      </p:sp>
      <p:sp>
        <p:nvSpPr>
          <p:cNvPr id="1119" name="Google Shape;1119;p68"/>
          <p:cNvSpPr/>
          <p:nvPr/>
        </p:nvSpPr>
        <p:spPr>
          <a:xfrm>
            <a:off x="14143595" y="2471467"/>
            <a:ext cx="2708400" cy="1283100"/>
          </a:xfrm>
          <a:prstGeom prst="roundRect">
            <a:avLst>
              <a:gd fmla="val 16667" name="adj"/>
            </a:avLst>
          </a:prstGeom>
          <a:solidFill>
            <a:srgbClr val="F99797"/>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4000">
                <a:solidFill>
                  <a:srgbClr val="424242"/>
                </a:solidFill>
                <a:latin typeface="Varela Round"/>
                <a:ea typeface="Varela Round"/>
                <a:cs typeface="Varela Round"/>
                <a:sym typeface="Varela Round"/>
              </a:rPr>
              <a:t>Connecté</a:t>
            </a:r>
            <a:endParaRPr sz="4000">
              <a:solidFill>
                <a:srgbClr val="424242"/>
              </a:solidFill>
              <a:latin typeface="Varela Round"/>
              <a:ea typeface="Varela Round"/>
              <a:cs typeface="Varela Round"/>
              <a:sym typeface="Varela Round"/>
            </a:endParaRPr>
          </a:p>
        </p:txBody>
      </p:sp>
      <p:sp>
        <p:nvSpPr>
          <p:cNvPr id="1120" name="Google Shape;1120;p68"/>
          <p:cNvSpPr/>
          <p:nvPr/>
        </p:nvSpPr>
        <p:spPr>
          <a:xfrm>
            <a:off x="14143595" y="4776124"/>
            <a:ext cx="2708400" cy="1283100"/>
          </a:xfrm>
          <a:prstGeom prst="roundRect">
            <a:avLst>
              <a:gd fmla="val 16667" name="adj"/>
            </a:avLst>
          </a:prstGeom>
          <a:solidFill>
            <a:srgbClr val="F99797"/>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4000">
                <a:solidFill>
                  <a:srgbClr val="424242"/>
                </a:solidFill>
                <a:latin typeface="Varela Round"/>
                <a:ea typeface="Varela Round"/>
                <a:cs typeface="Varela Round"/>
                <a:sym typeface="Varela Round"/>
              </a:rPr>
              <a:t>Attente Ack</a:t>
            </a:r>
            <a:endParaRPr sz="4000">
              <a:solidFill>
                <a:srgbClr val="424242"/>
              </a:solidFill>
              <a:latin typeface="Varela Round"/>
              <a:ea typeface="Varela Round"/>
              <a:cs typeface="Varela Round"/>
              <a:sym typeface="Varela Round"/>
            </a:endParaRPr>
          </a:p>
        </p:txBody>
      </p:sp>
      <p:sp>
        <p:nvSpPr>
          <p:cNvPr id="1121" name="Google Shape;1121;p68"/>
          <p:cNvSpPr/>
          <p:nvPr/>
        </p:nvSpPr>
        <p:spPr>
          <a:xfrm>
            <a:off x="14143595" y="7080782"/>
            <a:ext cx="2708400" cy="1283100"/>
          </a:xfrm>
          <a:prstGeom prst="roundRect">
            <a:avLst>
              <a:gd fmla="val 16667" name="adj"/>
            </a:avLst>
          </a:prstGeom>
          <a:solidFill>
            <a:srgbClr val="F99797"/>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4000">
                <a:solidFill>
                  <a:srgbClr val="424242"/>
                </a:solidFill>
                <a:latin typeface="Varela Round"/>
                <a:ea typeface="Varela Round"/>
                <a:cs typeface="Varela Round"/>
                <a:sym typeface="Varela Round"/>
              </a:rPr>
              <a:t>Attente Fin</a:t>
            </a:r>
            <a:endParaRPr sz="4000">
              <a:solidFill>
                <a:srgbClr val="424242"/>
              </a:solidFill>
              <a:latin typeface="Varela Round"/>
              <a:ea typeface="Varela Round"/>
              <a:cs typeface="Varela Round"/>
              <a:sym typeface="Varela Round"/>
            </a:endParaRPr>
          </a:p>
        </p:txBody>
      </p:sp>
      <p:sp>
        <p:nvSpPr>
          <p:cNvPr id="1122" name="Google Shape;1122;p68"/>
          <p:cNvSpPr/>
          <p:nvPr/>
        </p:nvSpPr>
        <p:spPr>
          <a:xfrm>
            <a:off x="20938597" y="8472509"/>
            <a:ext cx="2708400" cy="1283100"/>
          </a:xfrm>
          <a:prstGeom prst="roundRect">
            <a:avLst>
              <a:gd fmla="val 16667" name="adj"/>
            </a:avLst>
          </a:prstGeom>
          <a:solidFill>
            <a:srgbClr val="F99797"/>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4000">
                <a:solidFill>
                  <a:srgbClr val="424242"/>
                </a:solidFill>
                <a:latin typeface="Varela Round"/>
                <a:ea typeface="Varela Round"/>
                <a:cs typeface="Varela Round"/>
                <a:sym typeface="Varela Round"/>
              </a:rPr>
              <a:t>Attente Ack</a:t>
            </a:r>
            <a:endParaRPr sz="4000">
              <a:solidFill>
                <a:srgbClr val="424242"/>
              </a:solidFill>
              <a:latin typeface="Varela Round"/>
              <a:ea typeface="Varela Round"/>
              <a:cs typeface="Varela Round"/>
              <a:sym typeface="Varela Round"/>
            </a:endParaRPr>
          </a:p>
        </p:txBody>
      </p:sp>
      <p:sp>
        <p:nvSpPr>
          <p:cNvPr id="1123" name="Google Shape;1123;p68"/>
          <p:cNvSpPr/>
          <p:nvPr/>
        </p:nvSpPr>
        <p:spPr>
          <a:xfrm>
            <a:off x="20938597" y="10831481"/>
            <a:ext cx="2708400" cy="1283100"/>
          </a:xfrm>
          <a:prstGeom prst="roundRect">
            <a:avLst>
              <a:gd fmla="val 16667" name="adj"/>
            </a:avLst>
          </a:prstGeom>
          <a:solidFill>
            <a:srgbClr val="F99797"/>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4000">
                <a:solidFill>
                  <a:srgbClr val="424242"/>
                </a:solidFill>
                <a:latin typeface="Varela Round"/>
                <a:ea typeface="Varela Round"/>
                <a:cs typeface="Varela Round"/>
                <a:sym typeface="Varela Round"/>
              </a:rPr>
              <a:t>Fermé</a:t>
            </a:r>
            <a:endParaRPr sz="4000">
              <a:solidFill>
                <a:srgbClr val="424242"/>
              </a:solidFill>
              <a:latin typeface="Varela Round"/>
              <a:ea typeface="Varela Round"/>
              <a:cs typeface="Varela Round"/>
              <a:sym typeface="Varela Round"/>
            </a:endParaRPr>
          </a:p>
        </p:txBody>
      </p:sp>
      <p:cxnSp>
        <p:nvCxnSpPr>
          <p:cNvPr id="1124" name="Google Shape;1124;p68"/>
          <p:cNvCxnSpPr>
            <a:stCxn id="1119" idx="2"/>
            <a:endCxn id="1120" idx="0"/>
          </p:cNvCxnSpPr>
          <p:nvPr/>
        </p:nvCxnSpPr>
        <p:spPr>
          <a:xfrm>
            <a:off x="15497795" y="3754567"/>
            <a:ext cx="0" cy="1021500"/>
          </a:xfrm>
          <a:prstGeom prst="straightConnector1">
            <a:avLst/>
          </a:prstGeom>
          <a:noFill/>
          <a:ln cap="flat" cmpd="sng" w="9525">
            <a:solidFill>
              <a:srgbClr val="424242"/>
            </a:solidFill>
            <a:prstDash val="solid"/>
            <a:round/>
            <a:headEnd len="med" w="med" type="none"/>
            <a:tailEnd len="med" w="med" type="stealth"/>
          </a:ln>
        </p:spPr>
      </p:cxnSp>
      <p:cxnSp>
        <p:nvCxnSpPr>
          <p:cNvPr id="1125" name="Google Shape;1125;p68"/>
          <p:cNvCxnSpPr>
            <a:stCxn id="1120" idx="2"/>
            <a:endCxn id="1121" idx="0"/>
          </p:cNvCxnSpPr>
          <p:nvPr/>
        </p:nvCxnSpPr>
        <p:spPr>
          <a:xfrm>
            <a:off x="15497795" y="6059224"/>
            <a:ext cx="0" cy="1021500"/>
          </a:xfrm>
          <a:prstGeom prst="straightConnector1">
            <a:avLst/>
          </a:prstGeom>
          <a:noFill/>
          <a:ln cap="flat" cmpd="sng" w="9525">
            <a:solidFill>
              <a:srgbClr val="424242"/>
            </a:solidFill>
            <a:prstDash val="solid"/>
            <a:round/>
            <a:headEnd len="med" w="med" type="none"/>
            <a:tailEnd len="med" w="med" type="stealth"/>
          </a:ln>
        </p:spPr>
      </p:cxnSp>
      <p:cxnSp>
        <p:nvCxnSpPr>
          <p:cNvPr id="1126" name="Google Shape;1126;p68"/>
          <p:cNvCxnSpPr>
            <a:stCxn id="1127" idx="2"/>
            <a:endCxn id="1128" idx="0"/>
          </p:cNvCxnSpPr>
          <p:nvPr/>
        </p:nvCxnSpPr>
        <p:spPr>
          <a:xfrm>
            <a:off x="22292797" y="5037667"/>
            <a:ext cx="0" cy="1075800"/>
          </a:xfrm>
          <a:prstGeom prst="straightConnector1">
            <a:avLst/>
          </a:prstGeom>
          <a:noFill/>
          <a:ln cap="flat" cmpd="sng" w="9525">
            <a:solidFill>
              <a:srgbClr val="424242"/>
            </a:solidFill>
            <a:prstDash val="solid"/>
            <a:round/>
            <a:headEnd len="med" w="med" type="none"/>
            <a:tailEnd len="med" w="med" type="stealth"/>
          </a:ln>
        </p:spPr>
      </p:cxnSp>
      <p:cxnSp>
        <p:nvCxnSpPr>
          <p:cNvPr id="1129" name="Google Shape;1129;p68"/>
          <p:cNvCxnSpPr>
            <a:stCxn id="1128" idx="2"/>
            <a:endCxn id="1122" idx="0"/>
          </p:cNvCxnSpPr>
          <p:nvPr/>
        </p:nvCxnSpPr>
        <p:spPr>
          <a:xfrm>
            <a:off x="22292797" y="7396638"/>
            <a:ext cx="0" cy="1075800"/>
          </a:xfrm>
          <a:prstGeom prst="straightConnector1">
            <a:avLst/>
          </a:prstGeom>
          <a:noFill/>
          <a:ln cap="flat" cmpd="sng" w="9525">
            <a:solidFill>
              <a:srgbClr val="424242"/>
            </a:solidFill>
            <a:prstDash val="solid"/>
            <a:round/>
            <a:headEnd len="med" w="med" type="none"/>
            <a:tailEnd len="med" w="med" type="stealth"/>
          </a:ln>
        </p:spPr>
      </p:cxnSp>
      <p:cxnSp>
        <p:nvCxnSpPr>
          <p:cNvPr id="1130" name="Google Shape;1130;p68"/>
          <p:cNvCxnSpPr>
            <a:stCxn id="1122" idx="2"/>
            <a:endCxn id="1123" idx="0"/>
          </p:cNvCxnSpPr>
          <p:nvPr/>
        </p:nvCxnSpPr>
        <p:spPr>
          <a:xfrm>
            <a:off x="22292797" y="9755609"/>
            <a:ext cx="0" cy="1075800"/>
          </a:xfrm>
          <a:prstGeom prst="straightConnector1">
            <a:avLst/>
          </a:prstGeom>
          <a:noFill/>
          <a:ln cap="flat" cmpd="sng" w="9525">
            <a:solidFill>
              <a:srgbClr val="424242"/>
            </a:solidFill>
            <a:prstDash val="solid"/>
            <a:round/>
            <a:headEnd len="med" w="med" type="none"/>
            <a:tailEnd len="med" w="med" type="stealth"/>
          </a:ln>
        </p:spPr>
      </p:cxnSp>
      <p:sp>
        <p:nvSpPr>
          <p:cNvPr id="1131" name="Google Shape;1131;p68"/>
          <p:cNvSpPr txBox="1"/>
          <p:nvPr/>
        </p:nvSpPr>
        <p:spPr>
          <a:xfrm>
            <a:off x="17621350" y="2761775"/>
            <a:ext cx="27342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500">
                <a:solidFill>
                  <a:srgbClr val="424242"/>
                </a:solidFill>
                <a:latin typeface="Varela Round"/>
                <a:ea typeface="Varela Round"/>
                <a:cs typeface="Varela Round"/>
                <a:sym typeface="Varela Round"/>
              </a:rPr>
              <a:t>1 : FIN=1, Seq=x</a:t>
            </a:r>
            <a:endParaRPr sz="2500">
              <a:solidFill>
                <a:srgbClr val="424242"/>
              </a:solidFill>
              <a:latin typeface="Varela Round"/>
              <a:ea typeface="Varela Round"/>
              <a:cs typeface="Varela Round"/>
              <a:sym typeface="Varela Round"/>
            </a:endParaRPr>
          </a:p>
        </p:txBody>
      </p:sp>
      <p:sp>
        <p:nvSpPr>
          <p:cNvPr id="1132" name="Google Shape;1132;p68"/>
          <p:cNvSpPr txBox="1"/>
          <p:nvPr/>
        </p:nvSpPr>
        <p:spPr>
          <a:xfrm>
            <a:off x="14757269" y="3856344"/>
            <a:ext cx="740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4000">
                <a:solidFill>
                  <a:srgbClr val="424242"/>
                </a:solidFill>
                <a:latin typeface="Varela Round"/>
                <a:ea typeface="Varela Round"/>
                <a:cs typeface="Varela Round"/>
                <a:sym typeface="Varela Round"/>
              </a:rPr>
              <a:t>1 </a:t>
            </a:r>
            <a:endParaRPr sz="4000">
              <a:solidFill>
                <a:srgbClr val="424242"/>
              </a:solidFill>
              <a:latin typeface="Varela Round"/>
              <a:ea typeface="Varela Round"/>
              <a:cs typeface="Varela Round"/>
              <a:sym typeface="Varela Round"/>
            </a:endParaRPr>
          </a:p>
        </p:txBody>
      </p:sp>
      <p:sp>
        <p:nvSpPr>
          <p:cNvPr id="1133" name="Google Shape;1133;p68"/>
          <p:cNvSpPr txBox="1"/>
          <p:nvPr/>
        </p:nvSpPr>
        <p:spPr>
          <a:xfrm>
            <a:off x="22292717" y="9848553"/>
            <a:ext cx="740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4000">
                <a:solidFill>
                  <a:srgbClr val="424242"/>
                </a:solidFill>
                <a:latin typeface="Varela Round"/>
                <a:ea typeface="Varela Round"/>
                <a:cs typeface="Varela Round"/>
                <a:sym typeface="Varela Round"/>
              </a:rPr>
              <a:t>5</a:t>
            </a:r>
            <a:endParaRPr sz="4000">
              <a:solidFill>
                <a:srgbClr val="424242"/>
              </a:solidFill>
              <a:latin typeface="Varela Round"/>
              <a:ea typeface="Varela Round"/>
              <a:cs typeface="Varela Round"/>
              <a:sym typeface="Varela Round"/>
            </a:endParaRPr>
          </a:p>
        </p:txBody>
      </p:sp>
      <p:sp>
        <p:nvSpPr>
          <p:cNvPr id="1134" name="Google Shape;1134;p68"/>
          <p:cNvSpPr txBox="1"/>
          <p:nvPr/>
        </p:nvSpPr>
        <p:spPr>
          <a:xfrm>
            <a:off x="22292717" y="7417690"/>
            <a:ext cx="740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4000">
                <a:solidFill>
                  <a:srgbClr val="424242"/>
                </a:solidFill>
                <a:latin typeface="Varela Round"/>
                <a:ea typeface="Varela Round"/>
                <a:cs typeface="Varela Round"/>
                <a:sym typeface="Varela Round"/>
              </a:rPr>
              <a:t>3</a:t>
            </a:r>
            <a:endParaRPr sz="4000">
              <a:solidFill>
                <a:srgbClr val="424242"/>
              </a:solidFill>
              <a:latin typeface="Varela Round"/>
              <a:ea typeface="Varela Round"/>
              <a:cs typeface="Varela Round"/>
              <a:sym typeface="Varela Round"/>
            </a:endParaRPr>
          </a:p>
        </p:txBody>
      </p:sp>
      <p:sp>
        <p:nvSpPr>
          <p:cNvPr id="1135" name="Google Shape;1135;p68"/>
          <p:cNvSpPr txBox="1"/>
          <p:nvPr/>
        </p:nvSpPr>
        <p:spPr>
          <a:xfrm>
            <a:off x="14788829" y="6160971"/>
            <a:ext cx="740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4000">
                <a:solidFill>
                  <a:srgbClr val="424242"/>
                </a:solidFill>
                <a:latin typeface="Varela Round"/>
                <a:ea typeface="Varela Round"/>
                <a:cs typeface="Varela Round"/>
                <a:sym typeface="Varela Round"/>
              </a:rPr>
              <a:t>2</a:t>
            </a:r>
            <a:endParaRPr sz="4000">
              <a:solidFill>
                <a:srgbClr val="424242"/>
              </a:solidFill>
              <a:latin typeface="Varela Round"/>
              <a:ea typeface="Varela Round"/>
              <a:cs typeface="Varela Round"/>
              <a:sym typeface="Varela Round"/>
            </a:endParaRPr>
          </a:p>
        </p:txBody>
      </p:sp>
      <p:sp>
        <p:nvSpPr>
          <p:cNvPr id="1127" name="Google Shape;1127;p68"/>
          <p:cNvSpPr/>
          <p:nvPr/>
        </p:nvSpPr>
        <p:spPr>
          <a:xfrm>
            <a:off x="20938597" y="3754567"/>
            <a:ext cx="2708400" cy="1283100"/>
          </a:xfrm>
          <a:prstGeom prst="roundRect">
            <a:avLst>
              <a:gd fmla="val 16667" name="adj"/>
            </a:avLst>
          </a:prstGeom>
          <a:solidFill>
            <a:srgbClr val="F99797"/>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4000">
                <a:solidFill>
                  <a:srgbClr val="424242"/>
                </a:solidFill>
                <a:latin typeface="Varela Round"/>
                <a:ea typeface="Varela Round"/>
                <a:cs typeface="Varela Round"/>
                <a:sym typeface="Varela Round"/>
              </a:rPr>
              <a:t>Connecté</a:t>
            </a:r>
            <a:endParaRPr sz="4000">
              <a:solidFill>
                <a:srgbClr val="424242"/>
              </a:solidFill>
              <a:latin typeface="Varela Round"/>
              <a:ea typeface="Varela Round"/>
              <a:cs typeface="Varela Round"/>
              <a:sym typeface="Varela Round"/>
            </a:endParaRPr>
          </a:p>
        </p:txBody>
      </p:sp>
      <p:sp>
        <p:nvSpPr>
          <p:cNvPr id="1128" name="Google Shape;1128;p68"/>
          <p:cNvSpPr/>
          <p:nvPr/>
        </p:nvSpPr>
        <p:spPr>
          <a:xfrm>
            <a:off x="20938597" y="6113538"/>
            <a:ext cx="2708400" cy="1283100"/>
          </a:xfrm>
          <a:prstGeom prst="roundRect">
            <a:avLst>
              <a:gd fmla="val 16667" name="adj"/>
            </a:avLst>
          </a:prstGeom>
          <a:solidFill>
            <a:srgbClr val="F99797"/>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4000">
                <a:solidFill>
                  <a:srgbClr val="424242"/>
                </a:solidFill>
                <a:latin typeface="Varela Round"/>
                <a:ea typeface="Varela Round"/>
                <a:cs typeface="Varela Round"/>
                <a:sym typeface="Varela Round"/>
              </a:rPr>
              <a:t>Fini envoi</a:t>
            </a:r>
            <a:endParaRPr sz="4000">
              <a:solidFill>
                <a:srgbClr val="424242"/>
              </a:solidFill>
              <a:latin typeface="Varela Round"/>
              <a:ea typeface="Varela Round"/>
              <a:cs typeface="Varela Round"/>
              <a:sym typeface="Varela Round"/>
            </a:endParaRPr>
          </a:p>
        </p:txBody>
      </p:sp>
      <p:sp>
        <p:nvSpPr>
          <p:cNvPr id="1136" name="Google Shape;1136;p68"/>
          <p:cNvSpPr txBox="1"/>
          <p:nvPr/>
        </p:nvSpPr>
        <p:spPr>
          <a:xfrm>
            <a:off x="22292717" y="5166581"/>
            <a:ext cx="740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4000">
                <a:solidFill>
                  <a:srgbClr val="424242"/>
                </a:solidFill>
                <a:latin typeface="Varela Round"/>
                <a:ea typeface="Varela Round"/>
                <a:cs typeface="Varela Round"/>
                <a:sym typeface="Varela Round"/>
              </a:rPr>
              <a:t>2</a:t>
            </a:r>
            <a:endParaRPr sz="4000">
              <a:solidFill>
                <a:srgbClr val="424242"/>
              </a:solidFill>
              <a:latin typeface="Varela Round"/>
              <a:ea typeface="Varela Round"/>
              <a:cs typeface="Varela Round"/>
              <a:sym typeface="Varela Round"/>
            </a:endParaRPr>
          </a:p>
        </p:txBody>
      </p:sp>
      <p:sp>
        <p:nvSpPr>
          <p:cNvPr id="1137" name="Google Shape;1137;p68"/>
          <p:cNvSpPr/>
          <p:nvPr/>
        </p:nvSpPr>
        <p:spPr>
          <a:xfrm>
            <a:off x="14143445" y="9385374"/>
            <a:ext cx="2708400" cy="1283100"/>
          </a:xfrm>
          <a:prstGeom prst="roundRect">
            <a:avLst>
              <a:gd fmla="val 16667" name="adj"/>
            </a:avLst>
          </a:prstGeom>
          <a:solidFill>
            <a:srgbClr val="F99797"/>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4000">
                <a:solidFill>
                  <a:srgbClr val="424242"/>
                </a:solidFill>
                <a:latin typeface="Varela Round"/>
                <a:ea typeface="Varela Round"/>
                <a:cs typeface="Varela Round"/>
                <a:sym typeface="Varela Round"/>
              </a:rPr>
              <a:t>Attente</a:t>
            </a:r>
            <a:endParaRPr sz="4000">
              <a:solidFill>
                <a:srgbClr val="424242"/>
              </a:solidFill>
              <a:latin typeface="Varela Round"/>
              <a:ea typeface="Varela Round"/>
              <a:cs typeface="Varela Round"/>
              <a:sym typeface="Varela Round"/>
            </a:endParaRPr>
          </a:p>
        </p:txBody>
      </p:sp>
      <p:sp>
        <p:nvSpPr>
          <p:cNvPr id="1138" name="Google Shape;1138;p68"/>
          <p:cNvSpPr/>
          <p:nvPr/>
        </p:nvSpPr>
        <p:spPr>
          <a:xfrm>
            <a:off x="14143445" y="11690032"/>
            <a:ext cx="2708400" cy="1283100"/>
          </a:xfrm>
          <a:prstGeom prst="roundRect">
            <a:avLst>
              <a:gd fmla="val 16667" name="adj"/>
            </a:avLst>
          </a:prstGeom>
          <a:solidFill>
            <a:srgbClr val="F99797"/>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4000">
                <a:solidFill>
                  <a:srgbClr val="424242"/>
                </a:solidFill>
                <a:latin typeface="Varela Round"/>
                <a:ea typeface="Varela Round"/>
                <a:cs typeface="Varela Round"/>
                <a:sym typeface="Varela Round"/>
              </a:rPr>
              <a:t>Attente Fin</a:t>
            </a:r>
            <a:endParaRPr sz="4000">
              <a:solidFill>
                <a:srgbClr val="424242"/>
              </a:solidFill>
              <a:latin typeface="Varela Round"/>
              <a:ea typeface="Varela Round"/>
              <a:cs typeface="Varela Round"/>
              <a:sym typeface="Varela Round"/>
            </a:endParaRPr>
          </a:p>
        </p:txBody>
      </p:sp>
      <p:cxnSp>
        <p:nvCxnSpPr>
          <p:cNvPr id="1139" name="Google Shape;1139;p68"/>
          <p:cNvCxnSpPr>
            <a:endCxn id="1137" idx="0"/>
          </p:cNvCxnSpPr>
          <p:nvPr/>
        </p:nvCxnSpPr>
        <p:spPr>
          <a:xfrm>
            <a:off x="15497645" y="8363874"/>
            <a:ext cx="0" cy="1021500"/>
          </a:xfrm>
          <a:prstGeom prst="straightConnector1">
            <a:avLst/>
          </a:prstGeom>
          <a:noFill/>
          <a:ln cap="flat" cmpd="sng" w="9525">
            <a:solidFill>
              <a:srgbClr val="424242"/>
            </a:solidFill>
            <a:prstDash val="solid"/>
            <a:round/>
            <a:headEnd len="med" w="med" type="none"/>
            <a:tailEnd len="med" w="med" type="stealth"/>
          </a:ln>
        </p:spPr>
      </p:cxnSp>
      <p:cxnSp>
        <p:nvCxnSpPr>
          <p:cNvPr id="1140" name="Google Shape;1140;p68"/>
          <p:cNvCxnSpPr>
            <a:stCxn id="1137" idx="2"/>
            <a:endCxn id="1138" idx="0"/>
          </p:cNvCxnSpPr>
          <p:nvPr/>
        </p:nvCxnSpPr>
        <p:spPr>
          <a:xfrm>
            <a:off x="15497645" y="10668474"/>
            <a:ext cx="0" cy="1021500"/>
          </a:xfrm>
          <a:prstGeom prst="straightConnector1">
            <a:avLst/>
          </a:prstGeom>
          <a:noFill/>
          <a:ln cap="flat" cmpd="sng" w="9525">
            <a:solidFill>
              <a:srgbClr val="424242"/>
            </a:solidFill>
            <a:prstDash val="solid"/>
            <a:round/>
            <a:headEnd len="med" w="med" type="none"/>
            <a:tailEnd len="med" w="med" type="stealth"/>
          </a:ln>
        </p:spPr>
      </p:cxnSp>
      <p:sp>
        <p:nvSpPr>
          <p:cNvPr id="1141" name="Google Shape;1141;p68"/>
          <p:cNvSpPr txBox="1"/>
          <p:nvPr/>
        </p:nvSpPr>
        <p:spPr>
          <a:xfrm>
            <a:off x="14757119" y="8465594"/>
            <a:ext cx="740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4000">
                <a:solidFill>
                  <a:srgbClr val="424242"/>
                </a:solidFill>
                <a:latin typeface="Varela Round"/>
                <a:ea typeface="Varela Round"/>
                <a:cs typeface="Varela Round"/>
                <a:sym typeface="Varela Round"/>
              </a:rPr>
              <a:t>4</a:t>
            </a:r>
            <a:endParaRPr sz="4000">
              <a:solidFill>
                <a:srgbClr val="424242"/>
              </a:solidFill>
              <a:latin typeface="Varela Round"/>
              <a:ea typeface="Varela Round"/>
              <a:cs typeface="Varela Round"/>
              <a:sym typeface="Varela Round"/>
            </a:endParaRPr>
          </a:p>
        </p:txBody>
      </p:sp>
      <p:sp>
        <p:nvSpPr>
          <p:cNvPr id="1142" name="Google Shape;1142;p68"/>
          <p:cNvSpPr txBox="1"/>
          <p:nvPr/>
        </p:nvSpPr>
        <p:spPr>
          <a:xfrm>
            <a:off x="14788679" y="10770221"/>
            <a:ext cx="740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4000">
                <a:solidFill>
                  <a:srgbClr val="424242"/>
                </a:solidFill>
                <a:latin typeface="Varela Round"/>
                <a:ea typeface="Varela Round"/>
                <a:cs typeface="Varela Round"/>
                <a:sym typeface="Varela Round"/>
              </a:rPr>
              <a:t>6</a:t>
            </a:r>
            <a:endParaRPr sz="4000">
              <a:solidFill>
                <a:srgbClr val="424242"/>
              </a:solidFill>
              <a:latin typeface="Varela Round"/>
              <a:ea typeface="Varela Round"/>
              <a:cs typeface="Varela Round"/>
              <a:sym typeface="Varela Round"/>
            </a:endParaRPr>
          </a:p>
        </p:txBody>
      </p:sp>
      <p:cxnSp>
        <p:nvCxnSpPr>
          <p:cNvPr id="1143" name="Google Shape;1143;p68"/>
          <p:cNvCxnSpPr>
            <a:endCxn id="1127" idx="1"/>
          </p:cNvCxnSpPr>
          <p:nvPr/>
        </p:nvCxnSpPr>
        <p:spPr>
          <a:xfrm>
            <a:off x="16892497" y="3117517"/>
            <a:ext cx="4046100" cy="1278600"/>
          </a:xfrm>
          <a:prstGeom prst="straightConnector1">
            <a:avLst/>
          </a:prstGeom>
          <a:noFill/>
          <a:ln cap="flat" cmpd="sng" w="9525">
            <a:solidFill>
              <a:schemeClr val="dk2"/>
            </a:solidFill>
            <a:prstDash val="solid"/>
            <a:round/>
            <a:headEnd len="med" w="med" type="none"/>
            <a:tailEnd len="med" w="med" type="triangle"/>
          </a:ln>
        </p:spPr>
      </p:cxnSp>
      <p:cxnSp>
        <p:nvCxnSpPr>
          <p:cNvPr id="1144" name="Google Shape;1144;p68"/>
          <p:cNvCxnSpPr>
            <a:endCxn id="1120" idx="3"/>
          </p:cNvCxnSpPr>
          <p:nvPr/>
        </p:nvCxnSpPr>
        <p:spPr>
          <a:xfrm flipH="1">
            <a:off x="16851995" y="4462474"/>
            <a:ext cx="4119000" cy="955200"/>
          </a:xfrm>
          <a:prstGeom prst="straightConnector1">
            <a:avLst/>
          </a:prstGeom>
          <a:noFill/>
          <a:ln cap="flat" cmpd="sng" w="9525">
            <a:solidFill>
              <a:schemeClr val="dk2"/>
            </a:solidFill>
            <a:prstDash val="solid"/>
            <a:round/>
            <a:headEnd len="med" w="med" type="none"/>
            <a:tailEnd len="med" w="med" type="triangle"/>
          </a:ln>
        </p:spPr>
      </p:cxnSp>
      <p:cxnSp>
        <p:nvCxnSpPr>
          <p:cNvPr id="1145" name="Google Shape;1145;p68"/>
          <p:cNvCxnSpPr>
            <a:endCxn id="1122" idx="1"/>
          </p:cNvCxnSpPr>
          <p:nvPr/>
        </p:nvCxnSpPr>
        <p:spPr>
          <a:xfrm>
            <a:off x="16826197" y="7703159"/>
            <a:ext cx="4112400" cy="1410900"/>
          </a:xfrm>
          <a:prstGeom prst="straightConnector1">
            <a:avLst/>
          </a:prstGeom>
          <a:noFill/>
          <a:ln cap="flat" cmpd="sng" w="9525">
            <a:solidFill>
              <a:schemeClr val="dk2"/>
            </a:solidFill>
            <a:prstDash val="solid"/>
            <a:round/>
            <a:headEnd len="med" w="med" type="none"/>
            <a:tailEnd len="med" w="med" type="triangle"/>
          </a:ln>
        </p:spPr>
      </p:cxnSp>
      <p:sp>
        <p:nvSpPr>
          <p:cNvPr id="1146" name="Google Shape;1146;p68"/>
          <p:cNvSpPr txBox="1"/>
          <p:nvPr/>
        </p:nvSpPr>
        <p:spPr>
          <a:xfrm>
            <a:off x="17250175" y="8902875"/>
            <a:ext cx="3290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500">
                <a:solidFill>
                  <a:srgbClr val="424242"/>
                </a:solidFill>
                <a:latin typeface="Varela Round"/>
                <a:ea typeface="Varela Round"/>
                <a:cs typeface="Varela Round"/>
                <a:sym typeface="Varela Round"/>
              </a:rPr>
              <a:t>4 : ACK=1, Ack=y+1</a:t>
            </a:r>
            <a:endParaRPr sz="2500">
              <a:solidFill>
                <a:srgbClr val="424242"/>
              </a:solidFill>
              <a:latin typeface="Varela Round"/>
              <a:ea typeface="Varela Round"/>
              <a:cs typeface="Varela Round"/>
              <a:sym typeface="Varela Round"/>
            </a:endParaRPr>
          </a:p>
        </p:txBody>
      </p:sp>
      <p:sp>
        <p:nvSpPr>
          <p:cNvPr id="1147" name="Google Shape;1147;p68"/>
          <p:cNvSpPr txBox="1"/>
          <p:nvPr/>
        </p:nvSpPr>
        <p:spPr>
          <a:xfrm>
            <a:off x="17250250" y="4522388"/>
            <a:ext cx="3290100" cy="5694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500">
                <a:solidFill>
                  <a:srgbClr val="424242"/>
                </a:solidFill>
                <a:latin typeface="Varela Round"/>
                <a:ea typeface="Varela Round"/>
                <a:cs typeface="Varela Round"/>
                <a:sym typeface="Varela Round"/>
              </a:rPr>
              <a:t>2 : ACK=1, Ack=x+1</a:t>
            </a:r>
            <a:endParaRPr sz="2500">
              <a:solidFill>
                <a:srgbClr val="424242"/>
              </a:solidFill>
              <a:latin typeface="Varela Round"/>
              <a:ea typeface="Varela Round"/>
              <a:cs typeface="Varela Round"/>
              <a:sym typeface="Varela Round"/>
            </a:endParaRPr>
          </a:p>
        </p:txBody>
      </p:sp>
      <p:cxnSp>
        <p:nvCxnSpPr>
          <p:cNvPr id="1148" name="Google Shape;1148;p68"/>
          <p:cNvCxnSpPr>
            <a:endCxn id="1121" idx="3"/>
          </p:cNvCxnSpPr>
          <p:nvPr/>
        </p:nvCxnSpPr>
        <p:spPr>
          <a:xfrm flipH="1">
            <a:off x="16851995" y="6821432"/>
            <a:ext cx="4119000" cy="900900"/>
          </a:xfrm>
          <a:prstGeom prst="straightConnector1">
            <a:avLst/>
          </a:prstGeom>
          <a:noFill/>
          <a:ln cap="flat" cmpd="sng" w="9525">
            <a:solidFill>
              <a:schemeClr val="dk2"/>
            </a:solidFill>
            <a:prstDash val="solid"/>
            <a:round/>
            <a:headEnd len="med" w="med" type="none"/>
            <a:tailEnd len="med" w="med" type="triangle"/>
          </a:ln>
        </p:spPr>
      </p:cxnSp>
      <p:sp>
        <p:nvSpPr>
          <p:cNvPr id="1149" name="Google Shape;1149;p68"/>
          <p:cNvSpPr txBox="1"/>
          <p:nvPr/>
        </p:nvSpPr>
        <p:spPr>
          <a:xfrm>
            <a:off x="17528200" y="6875575"/>
            <a:ext cx="27342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500">
                <a:solidFill>
                  <a:srgbClr val="424242"/>
                </a:solidFill>
                <a:latin typeface="Varela Round"/>
                <a:ea typeface="Varela Round"/>
                <a:cs typeface="Varela Round"/>
                <a:sym typeface="Varela Round"/>
              </a:rPr>
              <a:t>3 : FIN=1, Seq=y</a:t>
            </a:r>
            <a:endParaRPr sz="2500">
              <a:solidFill>
                <a:srgbClr val="424242"/>
              </a:solidFill>
              <a:latin typeface="Varela Round"/>
              <a:ea typeface="Varela Round"/>
              <a:cs typeface="Varela Round"/>
              <a:sym typeface="Varela Roun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4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3" name="Shape 1153"/>
        <p:cNvGrpSpPr/>
        <p:nvPr/>
      </p:nvGrpSpPr>
      <p:grpSpPr>
        <a:xfrm>
          <a:off x="0" y="0"/>
          <a:ext cx="0" cy="0"/>
          <a:chOff x="0" y="0"/>
          <a:chExt cx="0" cy="0"/>
        </a:xfrm>
      </p:grpSpPr>
      <p:pic>
        <p:nvPicPr>
          <p:cNvPr descr="icone_wild_code_school.png" id="1154" name="Google Shape;1154;p69"/>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1155" name="Google Shape;1155;p69"/>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1156" name="Google Shape;1156;p69"/>
          <p:cNvSpPr txBox="1"/>
          <p:nvPr/>
        </p:nvSpPr>
        <p:spPr>
          <a:xfrm>
            <a:off x="946900" y="2610425"/>
            <a:ext cx="81210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Aller plus loin avec TCP</a:t>
            </a:r>
            <a:endParaRPr sz="5000">
              <a:latin typeface="Montserrat ExtraBold"/>
              <a:ea typeface="Montserrat ExtraBold"/>
              <a:cs typeface="Montserrat ExtraBold"/>
              <a:sym typeface="Montserrat ExtraBold"/>
            </a:endParaRPr>
          </a:p>
        </p:txBody>
      </p:sp>
      <p:sp>
        <p:nvSpPr>
          <p:cNvPr id="1157" name="Google Shape;1157;p69"/>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1158" name="Google Shape;1158;p69"/>
          <p:cNvSpPr txBox="1"/>
          <p:nvPr/>
        </p:nvSpPr>
        <p:spPr>
          <a:xfrm>
            <a:off x="949225" y="4078800"/>
            <a:ext cx="29622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Et plus encore !</a:t>
            </a:r>
            <a:endParaRPr sz="2800">
              <a:latin typeface="Montserrat Medium"/>
              <a:ea typeface="Montserrat Medium"/>
              <a:cs typeface="Montserrat Medium"/>
              <a:sym typeface="Montserrat Medium"/>
            </a:endParaRPr>
          </a:p>
        </p:txBody>
      </p:sp>
      <p:cxnSp>
        <p:nvCxnSpPr>
          <p:cNvPr id="1159" name="Google Shape;1159;p69"/>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1160" name="Google Shape;1160;p69"/>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1161" name="Google Shape;1161;p69"/>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1162" name="Google Shape;1162;p69"/>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1163" name="Google Shape;1163;p69"/>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1164" name="Google Shape;1164;p69"/>
          <p:cNvSpPr/>
          <p:nvPr/>
        </p:nvSpPr>
        <p:spPr>
          <a:xfrm>
            <a:off x="1498340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165" name="Google Shape;1165;p69"/>
          <p:cNvSpPr txBox="1"/>
          <p:nvPr/>
        </p:nvSpPr>
        <p:spPr>
          <a:xfrm>
            <a:off x="3341625" y="5208775"/>
            <a:ext cx="19615500" cy="5759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lang="fr" sz="4500">
                <a:latin typeface="Proxima Nova"/>
                <a:ea typeface="Proxima Nova"/>
                <a:cs typeface="Proxima Nova"/>
                <a:sym typeface="Proxima Nova"/>
              </a:rPr>
              <a:t>La gestion des congestions :</a:t>
            </a:r>
            <a:endParaRPr sz="4500">
              <a:latin typeface="Proxima Nova"/>
              <a:ea typeface="Proxima Nova"/>
              <a:cs typeface="Proxima Nova"/>
              <a:sym typeface="Proxima Nova"/>
            </a:endParaRPr>
          </a:p>
          <a:p>
            <a:pPr indent="-514350" lvl="0" marL="914400" rtl="0" algn="l">
              <a:lnSpc>
                <a:spcPct val="115000"/>
              </a:lnSpc>
              <a:spcBef>
                <a:spcPts val="1200"/>
              </a:spcBef>
              <a:spcAft>
                <a:spcPts val="0"/>
              </a:spcAft>
              <a:buSzPts val="4500"/>
              <a:buFont typeface="Proxima Nova"/>
              <a:buChar char="-"/>
            </a:pPr>
            <a:r>
              <a:rPr lang="fr" sz="4500">
                <a:latin typeface="Proxima Nova"/>
                <a:ea typeface="Proxima Nova"/>
                <a:cs typeface="Proxima Nova"/>
                <a:sym typeface="Proxima Nova"/>
              </a:rPr>
              <a:t>une première approche : </a:t>
            </a:r>
            <a:r>
              <a:rPr lang="fr" sz="4500" u="sng">
                <a:solidFill>
                  <a:schemeClr val="hlink"/>
                </a:solidFill>
                <a:latin typeface="Proxima Nova"/>
                <a:ea typeface="Proxima Nova"/>
                <a:cs typeface="Proxima Nova"/>
                <a:sym typeface="Proxima Nova"/>
                <a:hlinkClick r:id="rId4"/>
              </a:rPr>
              <a:t>Algorithme_TCP</a:t>
            </a:r>
            <a:r>
              <a:rPr lang="fr" sz="4500">
                <a:latin typeface="Proxima Nova"/>
                <a:ea typeface="Proxima Nova"/>
                <a:cs typeface="Proxima Nova"/>
                <a:sym typeface="Proxima Nova"/>
              </a:rPr>
              <a:t> sur WikipediA</a:t>
            </a:r>
            <a:endParaRPr sz="4500">
              <a:latin typeface="Proxima Nova"/>
              <a:ea typeface="Proxima Nova"/>
              <a:cs typeface="Proxima Nova"/>
              <a:sym typeface="Proxima Nova"/>
            </a:endParaRPr>
          </a:p>
          <a:p>
            <a:pPr indent="0" lvl="0" marL="0" rtl="0" algn="l">
              <a:lnSpc>
                <a:spcPct val="115000"/>
              </a:lnSpc>
              <a:spcBef>
                <a:spcPts val="1200"/>
              </a:spcBef>
              <a:spcAft>
                <a:spcPts val="0"/>
              </a:spcAft>
              <a:buNone/>
            </a:pPr>
            <a:r>
              <a:rPr lang="fr" sz="4500">
                <a:latin typeface="Proxima Nova"/>
                <a:ea typeface="Proxima Nova"/>
                <a:cs typeface="Proxima Nova"/>
                <a:sym typeface="Proxima Nova"/>
              </a:rPr>
              <a:t>Les drapeaux URG et PSH :</a:t>
            </a:r>
            <a:endParaRPr sz="4500">
              <a:latin typeface="Proxima Nova"/>
              <a:ea typeface="Proxima Nova"/>
              <a:cs typeface="Proxima Nova"/>
              <a:sym typeface="Proxima Nova"/>
            </a:endParaRPr>
          </a:p>
          <a:p>
            <a:pPr indent="-514350" lvl="0" marL="914400" rtl="0" algn="l">
              <a:lnSpc>
                <a:spcPct val="115000"/>
              </a:lnSpc>
              <a:spcBef>
                <a:spcPts val="1200"/>
              </a:spcBef>
              <a:spcAft>
                <a:spcPts val="0"/>
              </a:spcAft>
              <a:buSzPts val="4500"/>
              <a:buFont typeface="Proxima Nova"/>
              <a:buChar char="-"/>
            </a:pPr>
            <a:r>
              <a:rPr lang="fr" sz="4500">
                <a:latin typeface="Proxima Nova"/>
                <a:ea typeface="Proxima Nova"/>
                <a:cs typeface="Proxima Nova"/>
                <a:sym typeface="Proxima Nova"/>
              </a:rPr>
              <a:t>une courte explication (🇬🇧) : </a:t>
            </a:r>
            <a:r>
              <a:rPr lang="fr" sz="4500" u="sng">
                <a:solidFill>
                  <a:schemeClr val="hlink"/>
                </a:solidFill>
                <a:latin typeface="Proxima Nova"/>
                <a:ea typeface="Proxima Nova"/>
                <a:cs typeface="Proxima Nova"/>
                <a:sym typeface="Proxima Nova"/>
                <a:hlinkClick r:id="rId5"/>
              </a:rPr>
              <a:t>TCP Flags : PSH and URG</a:t>
            </a:r>
            <a:r>
              <a:rPr lang="fr" sz="4500">
                <a:latin typeface="Proxima Nova"/>
                <a:ea typeface="Proxima Nova"/>
                <a:cs typeface="Proxima Nova"/>
                <a:sym typeface="Proxima Nova"/>
              </a:rPr>
              <a:t> sur PacketLife.net</a:t>
            </a:r>
            <a:endParaRPr sz="4500">
              <a:latin typeface="Proxima Nova"/>
              <a:ea typeface="Proxima Nova"/>
              <a:cs typeface="Proxima Nova"/>
              <a:sym typeface="Proxima Nova"/>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9" name="Shape 1169"/>
        <p:cNvGrpSpPr/>
        <p:nvPr/>
      </p:nvGrpSpPr>
      <p:grpSpPr>
        <a:xfrm>
          <a:off x="0" y="0"/>
          <a:ext cx="0" cy="0"/>
          <a:chOff x="0" y="0"/>
          <a:chExt cx="0" cy="0"/>
        </a:xfrm>
      </p:grpSpPr>
      <p:pic>
        <p:nvPicPr>
          <p:cNvPr descr="icone_wild_code_school.png" id="1170" name="Google Shape;1170;p70"/>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1171" name="Google Shape;1171;p70"/>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1172" name="Google Shape;1172;p70"/>
          <p:cNvSpPr txBox="1"/>
          <p:nvPr/>
        </p:nvSpPr>
        <p:spPr>
          <a:xfrm>
            <a:off x="946900" y="2610425"/>
            <a:ext cx="92436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Les services rendu par TCP</a:t>
            </a:r>
            <a:endParaRPr sz="5000">
              <a:latin typeface="Montserrat ExtraBold"/>
              <a:ea typeface="Montserrat ExtraBold"/>
              <a:cs typeface="Montserrat ExtraBold"/>
              <a:sym typeface="Montserrat ExtraBold"/>
            </a:endParaRPr>
          </a:p>
        </p:txBody>
      </p:sp>
      <p:sp>
        <p:nvSpPr>
          <p:cNvPr id="1173" name="Google Shape;1173;p70"/>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1174" name="Google Shape;1174;p70"/>
          <p:cNvSpPr txBox="1"/>
          <p:nvPr/>
        </p:nvSpPr>
        <p:spPr>
          <a:xfrm>
            <a:off x="949225" y="4078800"/>
            <a:ext cx="26640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En conclusion</a:t>
            </a:r>
            <a:endParaRPr sz="2800">
              <a:latin typeface="Montserrat Medium"/>
              <a:ea typeface="Montserrat Medium"/>
              <a:cs typeface="Montserrat Medium"/>
              <a:sym typeface="Montserrat Medium"/>
            </a:endParaRPr>
          </a:p>
        </p:txBody>
      </p:sp>
      <p:cxnSp>
        <p:nvCxnSpPr>
          <p:cNvPr id="1175" name="Google Shape;1175;p70"/>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1176" name="Google Shape;1176;p70"/>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1177" name="Google Shape;1177;p70"/>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1178" name="Google Shape;1178;p70"/>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1179" name="Google Shape;1179;p70"/>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1180" name="Google Shape;1180;p70"/>
          <p:cNvSpPr/>
          <p:nvPr/>
        </p:nvSpPr>
        <p:spPr>
          <a:xfrm>
            <a:off x="1498340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181" name="Google Shape;1181;p70"/>
          <p:cNvSpPr txBox="1"/>
          <p:nvPr/>
        </p:nvSpPr>
        <p:spPr>
          <a:xfrm>
            <a:off x="3341700" y="5274125"/>
            <a:ext cx="17700600" cy="7290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lang="fr" sz="4500">
                <a:latin typeface="Proxima Nova"/>
                <a:ea typeface="Proxima Nova"/>
                <a:cs typeface="Proxima Nova"/>
                <a:sym typeface="Proxima Nova"/>
              </a:rPr>
              <a:t>TCP est un protocole de couche 4 offrant :</a:t>
            </a:r>
            <a:endParaRPr sz="4500">
              <a:latin typeface="Proxima Nova"/>
              <a:ea typeface="Proxima Nova"/>
              <a:cs typeface="Proxima Nova"/>
              <a:sym typeface="Proxima Nova"/>
            </a:endParaRPr>
          </a:p>
          <a:p>
            <a:pPr indent="-514350" lvl="0" marL="914400" rtl="0" algn="l">
              <a:lnSpc>
                <a:spcPct val="115000"/>
              </a:lnSpc>
              <a:spcBef>
                <a:spcPts val="1200"/>
              </a:spcBef>
              <a:spcAft>
                <a:spcPts val="0"/>
              </a:spcAft>
              <a:buSzPts val="4500"/>
              <a:buFont typeface="Proxima Nova"/>
              <a:buChar char="-"/>
            </a:pPr>
            <a:r>
              <a:rPr lang="fr" sz="4500">
                <a:latin typeface="Proxima Nova"/>
                <a:ea typeface="Proxima Nova"/>
                <a:cs typeface="Proxima Nova"/>
                <a:sym typeface="Proxima Nova"/>
              </a:rPr>
              <a:t>Une connexion fiable entre processus (port)</a:t>
            </a:r>
            <a:endParaRPr sz="4500">
              <a:latin typeface="Proxima Nova"/>
              <a:ea typeface="Proxima Nova"/>
              <a:cs typeface="Proxima Nova"/>
              <a:sym typeface="Proxima Nova"/>
            </a:endParaRPr>
          </a:p>
          <a:p>
            <a:pPr indent="-514350" lvl="0" marL="914400" rtl="0" algn="l">
              <a:lnSpc>
                <a:spcPct val="115000"/>
              </a:lnSpc>
              <a:spcBef>
                <a:spcPts val="0"/>
              </a:spcBef>
              <a:spcAft>
                <a:spcPts val="0"/>
              </a:spcAft>
              <a:buSzPts val="4500"/>
              <a:buFont typeface="Proxima Nova"/>
              <a:buChar char="-"/>
            </a:pPr>
            <a:r>
              <a:rPr lang="fr" sz="4500">
                <a:latin typeface="Proxima Nova"/>
                <a:ea typeface="Proxima Nova"/>
                <a:cs typeface="Proxima Nova"/>
                <a:sym typeface="Proxima Nova"/>
              </a:rPr>
              <a:t>Gestion des retransmissions</a:t>
            </a:r>
            <a:endParaRPr sz="4500">
              <a:latin typeface="Proxima Nova"/>
              <a:ea typeface="Proxima Nova"/>
              <a:cs typeface="Proxima Nova"/>
              <a:sym typeface="Proxima Nova"/>
            </a:endParaRPr>
          </a:p>
          <a:p>
            <a:pPr indent="-514350" lvl="0" marL="914400" rtl="0" algn="l">
              <a:lnSpc>
                <a:spcPct val="115000"/>
              </a:lnSpc>
              <a:spcBef>
                <a:spcPts val="0"/>
              </a:spcBef>
              <a:spcAft>
                <a:spcPts val="0"/>
              </a:spcAft>
              <a:buSzPts val="4500"/>
              <a:buFont typeface="Proxima Nova"/>
              <a:buChar char="-"/>
            </a:pPr>
            <a:r>
              <a:rPr lang="fr" sz="4500">
                <a:latin typeface="Proxima Nova"/>
                <a:ea typeface="Proxima Nova"/>
                <a:cs typeface="Proxima Nova"/>
                <a:sym typeface="Proxima Nova"/>
              </a:rPr>
              <a:t>Gestion de l'ordre des segments</a:t>
            </a:r>
            <a:endParaRPr sz="4500">
              <a:latin typeface="Proxima Nova"/>
              <a:ea typeface="Proxima Nova"/>
              <a:cs typeface="Proxima Nova"/>
              <a:sym typeface="Proxima Nova"/>
            </a:endParaRPr>
          </a:p>
          <a:p>
            <a:pPr indent="-514350" lvl="0" marL="914400" rtl="0" algn="l">
              <a:lnSpc>
                <a:spcPct val="115000"/>
              </a:lnSpc>
              <a:spcBef>
                <a:spcPts val="0"/>
              </a:spcBef>
              <a:spcAft>
                <a:spcPts val="0"/>
              </a:spcAft>
              <a:buSzPts val="4500"/>
              <a:buFont typeface="Proxima Nova"/>
              <a:buChar char="-"/>
            </a:pPr>
            <a:r>
              <a:rPr lang="fr" sz="4500">
                <a:latin typeface="Proxima Nova"/>
                <a:ea typeface="Proxima Nova"/>
                <a:cs typeface="Proxima Nova"/>
                <a:sym typeface="Proxima Nova"/>
              </a:rPr>
              <a:t>Optimisation de la bande passante et gestion de la congestion</a:t>
            </a:r>
            <a:endParaRPr sz="4500">
              <a:latin typeface="Proxima Nova"/>
              <a:ea typeface="Proxima Nova"/>
              <a:cs typeface="Proxima Nova"/>
              <a:sym typeface="Proxima Nova"/>
            </a:endParaRPr>
          </a:p>
          <a:p>
            <a:pPr indent="0" lvl="0" marL="0" rtl="0" algn="l">
              <a:lnSpc>
                <a:spcPct val="115000"/>
              </a:lnSpc>
              <a:spcBef>
                <a:spcPts val="1200"/>
              </a:spcBef>
              <a:spcAft>
                <a:spcPts val="0"/>
              </a:spcAft>
              <a:buNone/>
            </a:pPr>
            <a:r>
              <a:rPr lang="fr" sz="4500">
                <a:latin typeface="Proxima Nova"/>
                <a:ea typeface="Proxima Nova"/>
                <a:cs typeface="Proxima Nova"/>
                <a:sym typeface="Proxima Nova"/>
              </a:rPr>
              <a:t>Inconvénients : Protocole assez lourd</a:t>
            </a:r>
            <a:endParaRPr sz="4500">
              <a:latin typeface="Proxima Nova"/>
              <a:ea typeface="Proxima Nova"/>
              <a:cs typeface="Proxima Nova"/>
              <a:sym typeface="Proxima Nova"/>
            </a:endParaRPr>
          </a:p>
          <a:p>
            <a:pPr indent="-514350" lvl="0" marL="914400" rtl="0" algn="l">
              <a:lnSpc>
                <a:spcPct val="115000"/>
              </a:lnSpc>
              <a:spcBef>
                <a:spcPts val="1200"/>
              </a:spcBef>
              <a:spcAft>
                <a:spcPts val="0"/>
              </a:spcAft>
              <a:buSzPts val="4500"/>
              <a:buFont typeface="Proxima Nova"/>
              <a:buChar char="-"/>
            </a:pPr>
            <a:r>
              <a:rPr lang="fr" sz="4500">
                <a:latin typeface="Proxima Nova"/>
                <a:ea typeface="Proxima Nova"/>
                <a:cs typeface="Proxima Nova"/>
                <a:sym typeface="Proxima Nova"/>
              </a:rPr>
              <a:t>Pas disponible sur les très petits ordinateurs (embarqué, IoT)</a:t>
            </a:r>
            <a:endParaRPr sz="4500">
              <a:latin typeface="Proxima Nova"/>
              <a:ea typeface="Proxima Nova"/>
              <a:cs typeface="Proxima Nova"/>
              <a:sym typeface="Proxima Nova"/>
            </a:endParaRPr>
          </a:p>
          <a:p>
            <a:pPr indent="-514350" lvl="0" marL="914400" rtl="0" algn="l">
              <a:lnSpc>
                <a:spcPct val="115000"/>
              </a:lnSpc>
              <a:spcBef>
                <a:spcPts val="0"/>
              </a:spcBef>
              <a:spcAft>
                <a:spcPts val="0"/>
              </a:spcAft>
              <a:buSzPts val="4500"/>
              <a:buFont typeface="Proxima Nova"/>
              <a:buChar char="-"/>
            </a:pPr>
            <a:r>
              <a:rPr lang="fr" sz="4500">
                <a:latin typeface="Proxima Nova"/>
                <a:ea typeface="Proxima Nova"/>
                <a:cs typeface="Proxima Nova"/>
                <a:sym typeface="Proxima Nova"/>
              </a:rPr>
              <a:t>Coûteux pour des services pas toujours nécessaires</a:t>
            </a:r>
            <a:endParaRPr sz="4500">
              <a:latin typeface="Proxima Nova"/>
              <a:ea typeface="Proxima Nova"/>
              <a:cs typeface="Proxima Nova"/>
              <a:sym typeface="Proxima Nova"/>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5" name="Shape 1185"/>
        <p:cNvGrpSpPr/>
        <p:nvPr/>
      </p:nvGrpSpPr>
      <p:grpSpPr>
        <a:xfrm>
          <a:off x="0" y="0"/>
          <a:ext cx="0" cy="0"/>
          <a:chOff x="0" y="0"/>
          <a:chExt cx="0" cy="0"/>
        </a:xfrm>
      </p:grpSpPr>
      <p:pic>
        <p:nvPicPr>
          <p:cNvPr descr="icone_wild_code_school.png" id="1186" name="Google Shape;1186;p71"/>
          <p:cNvPicPr preferRelativeResize="0"/>
          <p:nvPr/>
        </p:nvPicPr>
        <p:blipFill rotWithShape="1">
          <a:blip r:embed="rId3">
            <a:alphaModFix amt="5319"/>
          </a:blip>
          <a:srcRect b="0" l="0" r="0" t="0"/>
          <a:stretch/>
        </p:blipFill>
        <p:spPr>
          <a:xfrm>
            <a:off x="-910978" y="-3131423"/>
            <a:ext cx="27384332" cy="19978847"/>
          </a:xfrm>
          <a:prstGeom prst="rect">
            <a:avLst/>
          </a:prstGeom>
          <a:noFill/>
          <a:ln>
            <a:noFill/>
          </a:ln>
        </p:spPr>
      </p:pic>
      <p:pic>
        <p:nvPicPr>
          <p:cNvPr descr="icone_wild_code_school.png" id="1187" name="Google Shape;1187;p71"/>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sp>
        <p:nvSpPr>
          <p:cNvPr id="1188" name="Google Shape;1188;p71"/>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1189" name="Google Shape;1189;p71"/>
          <p:cNvSpPr txBox="1"/>
          <p:nvPr/>
        </p:nvSpPr>
        <p:spPr>
          <a:xfrm>
            <a:off x="3496200" y="6206700"/>
            <a:ext cx="17391600" cy="130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0000">
                <a:latin typeface="Montserrat SemiBold"/>
                <a:ea typeface="Montserrat SemiBold"/>
                <a:cs typeface="Montserrat SemiBold"/>
                <a:sym typeface="Montserrat SemiBold"/>
              </a:rPr>
              <a:t>NAT</a:t>
            </a:r>
            <a:endParaRPr sz="10000">
              <a:latin typeface="Montserrat"/>
              <a:ea typeface="Montserrat"/>
              <a:cs typeface="Montserrat"/>
              <a:sym typeface="Montserrat"/>
            </a:endParaRPr>
          </a:p>
        </p:txBody>
      </p:sp>
      <p:cxnSp>
        <p:nvCxnSpPr>
          <p:cNvPr id="1190" name="Google Shape;1190;p71"/>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1191" name="Google Shape;1191;p71"/>
          <p:cNvSpPr/>
          <p:nvPr/>
        </p:nvSpPr>
        <p:spPr>
          <a:xfrm>
            <a:off x="2060185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192" name="Google Shape;1192;p71"/>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1193" name="Google Shape;1193;p71"/>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1194" name="Google Shape;1194;p71"/>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1195" name="Google Shape;1195;p71"/>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9" name="Shape 1199"/>
        <p:cNvGrpSpPr/>
        <p:nvPr/>
      </p:nvGrpSpPr>
      <p:grpSpPr>
        <a:xfrm>
          <a:off x="0" y="0"/>
          <a:ext cx="0" cy="0"/>
          <a:chOff x="0" y="0"/>
          <a:chExt cx="0" cy="0"/>
        </a:xfrm>
      </p:grpSpPr>
      <p:pic>
        <p:nvPicPr>
          <p:cNvPr descr="icone_wild_code_school.png" id="1200" name="Google Shape;1200;p72"/>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1201" name="Google Shape;1201;p72"/>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1202" name="Google Shape;1202;p72"/>
          <p:cNvSpPr txBox="1"/>
          <p:nvPr/>
        </p:nvSpPr>
        <p:spPr>
          <a:xfrm>
            <a:off x="946900" y="2610425"/>
            <a:ext cx="101556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Network Address Translation</a:t>
            </a:r>
            <a:endParaRPr sz="5000">
              <a:latin typeface="Montserrat ExtraBold"/>
              <a:ea typeface="Montserrat ExtraBold"/>
              <a:cs typeface="Montserrat ExtraBold"/>
              <a:sym typeface="Montserrat ExtraBold"/>
            </a:endParaRPr>
          </a:p>
        </p:txBody>
      </p:sp>
      <p:sp>
        <p:nvSpPr>
          <p:cNvPr id="1203" name="Google Shape;1203;p72"/>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1204" name="Google Shape;1204;p72"/>
          <p:cNvSpPr txBox="1"/>
          <p:nvPr/>
        </p:nvSpPr>
        <p:spPr>
          <a:xfrm>
            <a:off x="949225" y="4078800"/>
            <a:ext cx="31902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C'est quoi NAT ?</a:t>
            </a:r>
            <a:endParaRPr sz="2800">
              <a:latin typeface="Montserrat Medium"/>
              <a:ea typeface="Montserrat Medium"/>
              <a:cs typeface="Montserrat Medium"/>
              <a:sym typeface="Montserrat Medium"/>
            </a:endParaRPr>
          </a:p>
        </p:txBody>
      </p:sp>
      <p:cxnSp>
        <p:nvCxnSpPr>
          <p:cNvPr id="1205" name="Google Shape;1205;p72"/>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1206" name="Google Shape;1206;p72"/>
          <p:cNvSpPr/>
          <p:nvPr/>
        </p:nvSpPr>
        <p:spPr>
          <a:xfrm>
            <a:off x="2060185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207" name="Google Shape;1207;p72"/>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1208" name="Google Shape;1208;p72"/>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1209" name="Google Shape;1209;p72"/>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1210" name="Google Shape;1210;p72"/>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1211" name="Google Shape;1211;p72"/>
          <p:cNvSpPr txBox="1"/>
          <p:nvPr/>
        </p:nvSpPr>
        <p:spPr>
          <a:xfrm>
            <a:off x="3341700" y="4731150"/>
            <a:ext cx="17700600" cy="8164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lang="fr" sz="3700">
                <a:latin typeface="Proxima Nova"/>
                <a:ea typeface="Proxima Nova"/>
                <a:cs typeface="Proxima Nova"/>
                <a:sym typeface="Proxima Nova"/>
              </a:rPr>
              <a:t>Les mécanismes de traduction d'adresses réseaux permettent à un routeur de modifier les paquets IP au moment de leur transmission.</a:t>
            </a:r>
            <a:endParaRPr sz="3700">
              <a:latin typeface="Proxima Nova"/>
              <a:ea typeface="Proxima Nova"/>
              <a:cs typeface="Proxima Nova"/>
              <a:sym typeface="Proxima Nova"/>
            </a:endParaRPr>
          </a:p>
          <a:p>
            <a:pPr indent="0" lvl="0" marL="0" rtl="0" algn="l">
              <a:lnSpc>
                <a:spcPct val="115000"/>
              </a:lnSpc>
              <a:spcBef>
                <a:spcPts val="1200"/>
              </a:spcBef>
              <a:spcAft>
                <a:spcPts val="0"/>
              </a:spcAft>
              <a:buNone/>
            </a:pPr>
            <a:r>
              <a:t/>
            </a:r>
            <a:endParaRPr sz="3000">
              <a:latin typeface="Proxima Nova"/>
              <a:ea typeface="Proxima Nova"/>
              <a:cs typeface="Proxima Nova"/>
              <a:sym typeface="Proxima Nova"/>
            </a:endParaRPr>
          </a:p>
          <a:p>
            <a:pPr indent="0" lvl="0" marL="0" rtl="0" algn="l">
              <a:lnSpc>
                <a:spcPct val="115000"/>
              </a:lnSpc>
              <a:spcBef>
                <a:spcPts val="1200"/>
              </a:spcBef>
              <a:spcAft>
                <a:spcPts val="0"/>
              </a:spcAft>
              <a:buNone/>
            </a:pPr>
            <a:r>
              <a:rPr lang="fr" sz="3700">
                <a:latin typeface="Proxima Nova"/>
                <a:ea typeface="Proxima Nova"/>
                <a:cs typeface="Proxima Nova"/>
                <a:sym typeface="Proxima Nova"/>
              </a:rPr>
              <a:t>Ils visent à remplacer une adresse IP (source ou destination) par une autre pour substituer à une adresse valable sur le réseau interne (privée) une autre adresse valable sur un autre réseau (par exemple publique sur Internet)</a:t>
            </a:r>
            <a:endParaRPr sz="3700">
              <a:latin typeface="Proxima Nova"/>
              <a:ea typeface="Proxima Nova"/>
              <a:cs typeface="Proxima Nova"/>
              <a:sym typeface="Proxima Nova"/>
            </a:endParaRPr>
          </a:p>
          <a:p>
            <a:pPr indent="0" lvl="0" marL="0" rtl="0" algn="l">
              <a:lnSpc>
                <a:spcPct val="115000"/>
              </a:lnSpc>
              <a:spcBef>
                <a:spcPts val="1200"/>
              </a:spcBef>
              <a:spcAft>
                <a:spcPts val="0"/>
              </a:spcAft>
              <a:buNone/>
            </a:pPr>
            <a:r>
              <a:t/>
            </a:r>
            <a:endParaRPr sz="3000">
              <a:latin typeface="Proxima Nova"/>
              <a:ea typeface="Proxima Nova"/>
              <a:cs typeface="Proxima Nova"/>
              <a:sym typeface="Proxima Nova"/>
            </a:endParaRPr>
          </a:p>
          <a:p>
            <a:pPr indent="0" lvl="0" marL="0" rtl="0" algn="l">
              <a:lnSpc>
                <a:spcPct val="115000"/>
              </a:lnSpc>
              <a:spcBef>
                <a:spcPts val="1200"/>
              </a:spcBef>
              <a:spcAft>
                <a:spcPts val="0"/>
              </a:spcAft>
              <a:buNone/>
            </a:pPr>
            <a:r>
              <a:rPr lang="fr" sz="3700">
                <a:latin typeface="Proxima Nova"/>
                <a:ea typeface="Proxima Nova"/>
                <a:cs typeface="Proxima Nova"/>
                <a:sym typeface="Proxima Nova"/>
              </a:rPr>
              <a:t>On qualifie parfois ce mécanisme de masquage (masquerade) d'adresse car il cache une adresse interne à un réseau externe</a:t>
            </a:r>
            <a:endParaRPr sz="3700">
              <a:latin typeface="Proxima Nova"/>
              <a:ea typeface="Proxima Nova"/>
              <a:cs typeface="Proxima Nova"/>
              <a:sym typeface="Proxima Nova"/>
            </a:endParaRPr>
          </a:p>
          <a:p>
            <a:pPr indent="0" lvl="0" marL="0" rtl="0" algn="l">
              <a:lnSpc>
                <a:spcPct val="115000"/>
              </a:lnSpc>
              <a:spcBef>
                <a:spcPts val="1200"/>
              </a:spcBef>
              <a:spcAft>
                <a:spcPts val="0"/>
              </a:spcAft>
              <a:buNone/>
            </a:pPr>
            <a:r>
              <a:t/>
            </a:r>
            <a:endParaRPr sz="3000">
              <a:latin typeface="Proxima Nova"/>
              <a:ea typeface="Proxima Nova"/>
              <a:cs typeface="Proxima Nova"/>
              <a:sym typeface="Proxima Nova"/>
            </a:endParaRPr>
          </a:p>
          <a:p>
            <a:pPr indent="0" lvl="0" marL="0" rtl="0" algn="l">
              <a:lnSpc>
                <a:spcPct val="115000"/>
              </a:lnSpc>
              <a:spcBef>
                <a:spcPts val="1200"/>
              </a:spcBef>
              <a:spcAft>
                <a:spcPts val="1200"/>
              </a:spcAft>
              <a:buNone/>
            </a:pPr>
            <a:r>
              <a:rPr lang="fr" sz="3700">
                <a:latin typeface="Proxima Nova"/>
                <a:ea typeface="Proxima Nova"/>
                <a:cs typeface="Proxima Nova"/>
                <a:sym typeface="Proxima Nova"/>
              </a:rPr>
              <a:t>NAT existe en plusieurs variantes et est défini notamment dans la </a:t>
            </a:r>
            <a:r>
              <a:rPr lang="fr" sz="3700" u="sng">
                <a:solidFill>
                  <a:schemeClr val="hlink"/>
                </a:solidFill>
                <a:latin typeface="Proxima Nova"/>
                <a:ea typeface="Proxima Nova"/>
                <a:cs typeface="Proxima Nova"/>
                <a:sym typeface="Proxima Nova"/>
                <a:hlinkClick r:id="rId4"/>
              </a:rPr>
              <a:t>RFC 3022</a:t>
            </a:r>
            <a:endParaRPr sz="3700">
              <a:latin typeface="Proxima Nova"/>
              <a:ea typeface="Proxima Nova"/>
              <a:cs typeface="Proxima Nova"/>
              <a:sym typeface="Proxima Nova"/>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5" name="Shape 1215"/>
        <p:cNvGrpSpPr/>
        <p:nvPr/>
      </p:nvGrpSpPr>
      <p:grpSpPr>
        <a:xfrm>
          <a:off x="0" y="0"/>
          <a:ext cx="0" cy="0"/>
          <a:chOff x="0" y="0"/>
          <a:chExt cx="0" cy="0"/>
        </a:xfrm>
      </p:grpSpPr>
      <p:pic>
        <p:nvPicPr>
          <p:cNvPr descr="icone_wild_code_school.png" id="1216" name="Google Shape;1216;p73"/>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1217" name="Google Shape;1217;p73"/>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1218" name="Google Shape;1218;p73"/>
          <p:cNvSpPr txBox="1"/>
          <p:nvPr/>
        </p:nvSpPr>
        <p:spPr>
          <a:xfrm>
            <a:off x="946900" y="2610425"/>
            <a:ext cx="33678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Objectifs</a:t>
            </a:r>
            <a:endParaRPr sz="5000">
              <a:latin typeface="Montserrat ExtraBold"/>
              <a:ea typeface="Montserrat ExtraBold"/>
              <a:cs typeface="Montserrat ExtraBold"/>
              <a:sym typeface="Montserrat ExtraBold"/>
            </a:endParaRPr>
          </a:p>
        </p:txBody>
      </p:sp>
      <p:sp>
        <p:nvSpPr>
          <p:cNvPr id="1219" name="Google Shape;1219;p73"/>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1220" name="Google Shape;1220;p73"/>
          <p:cNvSpPr txBox="1"/>
          <p:nvPr/>
        </p:nvSpPr>
        <p:spPr>
          <a:xfrm>
            <a:off x="949225" y="4078800"/>
            <a:ext cx="30672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Mais pourquoi ?</a:t>
            </a:r>
            <a:endParaRPr sz="2800">
              <a:latin typeface="Montserrat Medium"/>
              <a:ea typeface="Montserrat Medium"/>
              <a:cs typeface="Montserrat Medium"/>
              <a:sym typeface="Montserrat Medium"/>
            </a:endParaRPr>
          </a:p>
        </p:txBody>
      </p:sp>
      <p:cxnSp>
        <p:nvCxnSpPr>
          <p:cNvPr id="1221" name="Google Shape;1221;p73"/>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1222" name="Google Shape;1222;p73"/>
          <p:cNvSpPr/>
          <p:nvPr/>
        </p:nvSpPr>
        <p:spPr>
          <a:xfrm>
            <a:off x="2060185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223" name="Google Shape;1223;p73"/>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1224" name="Google Shape;1224;p73"/>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1225" name="Google Shape;1225;p73"/>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1226" name="Google Shape;1226;p73"/>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1227" name="Google Shape;1227;p73"/>
          <p:cNvSpPr txBox="1"/>
          <p:nvPr/>
        </p:nvSpPr>
        <p:spPr>
          <a:xfrm>
            <a:off x="3341700" y="5208775"/>
            <a:ext cx="17700600" cy="5759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lang="fr" sz="4500">
                <a:latin typeface="Proxima Nova"/>
                <a:ea typeface="Proxima Nova"/>
                <a:cs typeface="Proxima Nova"/>
                <a:sym typeface="Proxima Nova"/>
              </a:rPr>
              <a:t>Historiquement, NAT était utilisé pour cacher son plan d'adressage interne.</a:t>
            </a:r>
            <a:endParaRPr sz="4500">
              <a:latin typeface="Proxima Nova"/>
              <a:ea typeface="Proxima Nova"/>
              <a:cs typeface="Proxima Nova"/>
              <a:sym typeface="Proxima Nova"/>
            </a:endParaRPr>
          </a:p>
          <a:p>
            <a:pPr indent="0" lvl="0" marL="0" rtl="0" algn="l">
              <a:lnSpc>
                <a:spcPct val="115000"/>
              </a:lnSpc>
              <a:spcBef>
                <a:spcPts val="1200"/>
              </a:spcBef>
              <a:spcAft>
                <a:spcPts val="0"/>
              </a:spcAft>
              <a:buNone/>
            </a:pPr>
            <a:r>
              <a:t/>
            </a:r>
            <a:endParaRPr sz="3000">
              <a:latin typeface="Proxima Nova"/>
              <a:ea typeface="Proxima Nova"/>
              <a:cs typeface="Proxima Nova"/>
              <a:sym typeface="Proxima Nova"/>
            </a:endParaRPr>
          </a:p>
          <a:p>
            <a:pPr indent="0" lvl="0" marL="0" rtl="0" algn="l">
              <a:lnSpc>
                <a:spcPct val="115000"/>
              </a:lnSpc>
              <a:spcBef>
                <a:spcPts val="1200"/>
              </a:spcBef>
              <a:spcAft>
                <a:spcPts val="0"/>
              </a:spcAft>
              <a:buNone/>
            </a:pPr>
            <a:r>
              <a:rPr lang="fr" sz="4500">
                <a:latin typeface="Proxima Nova"/>
                <a:ea typeface="Proxima Nova"/>
                <a:cs typeface="Proxima Nova"/>
                <a:sym typeface="Proxima Nova"/>
              </a:rPr>
              <a:t>Aujourd'hui, il est massivement utilisé pour combler le manque d'adresses IPv4 publiques.</a:t>
            </a:r>
            <a:endParaRPr sz="4500">
              <a:latin typeface="Proxima Nova"/>
              <a:ea typeface="Proxima Nova"/>
              <a:cs typeface="Proxima Nova"/>
              <a:sym typeface="Proxima Nova"/>
            </a:endParaRPr>
          </a:p>
          <a:p>
            <a:pPr indent="457200" lvl="0" marL="457200" rtl="0" algn="l">
              <a:lnSpc>
                <a:spcPct val="115000"/>
              </a:lnSpc>
              <a:spcBef>
                <a:spcPts val="1200"/>
              </a:spcBef>
              <a:spcAft>
                <a:spcPts val="1200"/>
              </a:spcAft>
              <a:buNone/>
            </a:pPr>
            <a:r>
              <a:rPr lang="fr" sz="4500">
                <a:latin typeface="Proxima Nova"/>
                <a:ea typeface="Proxima Nova"/>
                <a:cs typeface="Proxima Nova"/>
                <a:sym typeface="Proxima Nova"/>
              </a:rPr>
              <a:t>=&gt; </a:t>
            </a:r>
            <a:r>
              <a:rPr b="1" lang="fr" sz="4500">
                <a:latin typeface="Proxima Nova"/>
                <a:ea typeface="Proxima Nova"/>
                <a:cs typeface="Proxima Nova"/>
                <a:sym typeface="Proxima Nova"/>
              </a:rPr>
              <a:t>Une seule adresse publique</a:t>
            </a:r>
            <a:r>
              <a:rPr lang="fr" sz="4500">
                <a:latin typeface="Proxima Nova"/>
                <a:ea typeface="Proxima Nova"/>
                <a:cs typeface="Proxima Nova"/>
                <a:sym typeface="Proxima Nova"/>
              </a:rPr>
              <a:t> utilisée par </a:t>
            </a:r>
            <a:r>
              <a:rPr b="1" lang="fr" sz="4500">
                <a:latin typeface="Proxima Nova"/>
                <a:ea typeface="Proxima Nova"/>
                <a:cs typeface="Proxima Nova"/>
                <a:sym typeface="Proxima Nova"/>
              </a:rPr>
              <a:t>des</a:t>
            </a:r>
            <a:r>
              <a:rPr lang="fr" sz="4500">
                <a:latin typeface="Proxima Nova"/>
                <a:ea typeface="Proxima Nova"/>
                <a:cs typeface="Proxima Nova"/>
                <a:sym typeface="Proxima Nova"/>
              </a:rPr>
              <a:t> machines clientes</a:t>
            </a:r>
            <a:endParaRPr sz="4500">
              <a:latin typeface="Proxima Nova"/>
              <a:ea typeface="Proxima Nova"/>
              <a:cs typeface="Proxima Nova"/>
              <a:sym typeface="Proxima Nova"/>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1" name="Shape 1231"/>
        <p:cNvGrpSpPr/>
        <p:nvPr/>
      </p:nvGrpSpPr>
      <p:grpSpPr>
        <a:xfrm>
          <a:off x="0" y="0"/>
          <a:ext cx="0" cy="0"/>
          <a:chOff x="0" y="0"/>
          <a:chExt cx="0" cy="0"/>
        </a:xfrm>
      </p:grpSpPr>
      <p:pic>
        <p:nvPicPr>
          <p:cNvPr descr="icone_wild_code_school.png" id="1232" name="Google Shape;1232;p74"/>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1233" name="Google Shape;1233;p74"/>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1234" name="Google Shape;1234;p74"/>
          <p:cNvSpPr txBox="1"/>
          <p:nvPr/>
        </p:nvSpPr>
        <p:spPr>
          <a:xfrm>
            <a:off x="946900" y="2610425"/>
            <a:ext cx="105942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Masquer son plan d'adressage</a:t>
            </a:r>
            <a:endParaRPr sz="5000">
              <a:latin typeface="Montserrat ExtraBold"/>
              <a:ea typeface="Montserrat ExtraBold"/>
              <a:cs typeface="Montserrat ExtraBold"/>
              <a:sym typeface="Montserrat ExtraBold"/>
            </a:endParaRPr>
          </a:p>
        </p:txBody>
      </p:sp>
      <p:sp>
        <p:nvSpPr>
          <p:cNvPr id="1235" name="Google Shape;1235;p74"/>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1236" name="Google Shape;1236;p74"/>
          <p:cNvSpPr txBox="1"/>
          <p:nvPr/>
        </p:nvSpPr>
        <p:spPr>
          <a:xfrm>
            <a:off x="949225" y="4078800"/>
            <a:ext cx="23307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Un exemple</a:t>
            </a:r>
            <a:endParaRPr sz="2800">
              <a:latin typeface="Montserrat Medium"/>
              <a:ea typeface="Montserrat Medium"/>
              <a:cs typeface="Montserrat Medium"/>
              <a:sym typeface="Montserrat Medium"/>
            </a:endParaRPr>
          </a:p>
        </p:txBody>
      </p:sp>
      <p:cxnSp>
        <p:nvCxnSpPr>
          <p:cNvPr id="1237" name="Google Shape;1237;p74"/>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1238" name="Google Shape;1238;p74"/>
          <p:cNvSpPr/>
          <p:nvPr/>
        </p:nvSpPr>
        <p:spPr>
          <a:xfrm>
            <a:off x="2060185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239" name="Google Shape;1239;p74"/>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1240" name="Google Shape;1240;p74"/>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1241" name="Google Shape;1241;p74"/>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1242" name="Google Shape;1242;p74"/>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1243" name="Google Shape;1243;p74"/>
          <p:cNvSpPr txBox="1"/>
          <p:nvPr/>
        </p:nvSpPr>
        <p:spPr>
          <a:xfrm>
            <a:off x="3341700" y="5415225"/>
            <a:ext cx="17700600" cy="6598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lang="fr" sz="3500">
                <a:latin typeface="Proxima Nova"/>
                <a:ea typeface="Proxima Nova"/>
                <a:cs typeface="Proxima Nova"/>
                <a:sym typeface="Proxima Nova"/>
              </a:rPr>
              <a:t>2 organisations ont chacune leur réseau</a:t>
            </a:r>
            <a:endParaRPr sz="3500">
              <a:latin typeface="Proxima Nova"/>
              <a:ea typeface="Proxima Nova"/>
              <a:cs typeface="Proxima Nova"/>
              <a:sym typeface="Proxima Nova"/>
            </a:endParaRPr>
          </a:p>
          <a:p>
            <a:pPr indent="0" lvl="0" marL="0" rtl="0" algn="l">
              <a:lnSpc>
                <a:spcPct val="115000"/>
              </a:lnSpc>
              <a:spcBef>
                <a:spcPts val="1200"/>
              </a:spcBef>
              <a:spcAft>
                <a:spcPts val="0"/>
              </a:spcAft>
              <a:buNone/>
            </a:pPr>
            <a:r>
              <a:rPr lang="fr" sz="3500">
                <a:latin typeface="Proxima Nova"/>
                <a:ea typeface="Proxima Nova"/>
                <a:cs typeface="Proxima Nova"/>
                <a:sym typeface="Proxima Nova"/>
              </a:rPr>
              <a:t>Avec chacune leur plan d'adressage IPv4 (probablement en RFC 1918)</a:t>
            </a:r>
            <a:endParaRPr sz="3500">
              <a:latin typeface="Proxima Nova"/>
              <a:ea typeface="Proxima Nova"/>
              <a:cs typeface="Proxima Nova"/>
              <a:sym typeface="Proxima Nova"/>
            </a:endParaRPr>
          </a:p>
          <a:p>
            <a:pPr indent="0" lvl="0" marL="0" rtl="0" algn="l">
              <a:lnSpc>
                <a:spcPct val="115000"/>
              </a:lnSpc>
              <a:spcBef>
                <a:spcPts val="1200"/>
              </a:spcBef>
              <a:spcAft>
                <a:spcPts val="0"/>
              </a:spcAft>
              <a:buNone/>
            </a:pPr>
            <a:r>
              <a:rPr lang="fr" sz="3500">
                <a:latin typeface="Proxima Nova"/>
                <a:ea typeface="Proxima Nova"/>
                <a:cs typeface="Proxima Nova"/>
                <a:sym typeface="Proxima Nova"/>
              </a:rPr>
              <a:t>Elle décide d'interconnecter leurs réseaux</a:t>
            </a:r>
            <a:endParaRPr sz="3500">
              <a:latin typeface="Proxima Nova"/>
              <a:ea typeface="Proxima Nova"/>
              <a:cs typeface="Proxima Nova"/>
              <a:sym typeface="Proxima Nova"/>
            </a:endParaRPr>
          </a:p>
          <a:p>
            <a:pPr indent="0" lvl="0" marL="0" rtl="0" algn="l">
              <a:lnSpc>
                <a:spcPct val="115000"/>
              </a:lnSpc>
              <a:spcBef>
                <a:spcPts val="1200"/>
              </a:spcBef>
              <a:spcAft>
                <a:spcPts val="0"/>
              </a:spcAft>
              <a:buNone/>
            </a:pPr>
            <a:r>
              <a:rPr lang="fr" sz="3500">
                <a:latin typeface="Proxima Nova"/>
                <a:ea typeface="Proxima Nova"/>
                <a:cs typeface="Proxima Nova"/>
                <a:sym typeface="Proxima Nova"/>
              </a:rPr>
              <a:t>Il est très probable que leurs plans d'adressage soient incompatibles</a:t>
            </a:r>
            <a:endParaRPr sz="3500">
              <a:latin typeface="Proxima Nova"/>
              <a:ea typeface="Proxima Nova"/>
              <a:cs typeface="Proxima Nova"/>
              <a:sym typeface="Proxima Nova"/>
            </a:endParaRPr>
          </a:p>
          <a:p>
            <a:pPr indent="0" lvl="0" marL="0" rtl="0" algn="l">
              <a:lnSpc>
                <a:spcPct val="115000"/>
              </a:lnSpc>
              <a:spcBef>
                <a:spcPts val="1200"/>
              </a:spcBef>
              <a:spcAft>
                <a:spcPts val="0"/>
              </a:spcAft>
              <a:buNone/>
            </a:pPr>
            <a:r>
              <a:rPr lang="fr" sz="3500">
                <a:latin typeface="Proxima Nova"/>
                <a:ea typeface="Proxima Nova"/>
                <a:cs typeface="Proxima Nova"/>
                <a:sym typeface="Proxima Nova"/>
              </a:rPr>
              <a:t>utilisation des mêmes plages d'adresses</a:t>
            </a:r>
            <a:endParaRPr sz="3500">
              <a:latin typeface="Proxima Nova"/>
              <a:ea typeface="Proxima Nova"/>
              <a:cs typeface="Proxima Nova"/>
              <a:sym typeface="Proxima Nova"/>
            </a:endParaRPr>
          </a:p>
          <a:p>
            <a:pPr indent="0" lvl="0" marL="0" rtl="0" algn="l">
              <a:lnSpc>
                <a:spcPct val="115000"/>
              </a:lnSpc>
              <a:spcBef>
                <a:spcPts val="1200"/>
              </a:spcBef>
              <a:spcAft>
                <a:spcPts val="0"/>
              </a:spcAft>
              <a:buNone/>
            </a:pPr>
            <a:r>
              <a:rPr lang="fr" sz="3500">
                <a:latin typeface="Proxima Nova"/>
                <a:ea typeface="Proxima Nova"/>
                <a:cs typeface="Proxima Nova"/>
                <a:sym typeface="Proxima Nova"/>
              </a:rPr>
              <a:t>Il n'est donc pas possible de concevoir un routage connectant les 2 réseaux puisque certaines plages se trouvent à plusieurs endroits</a:t>
            </a:r>
            <a:endParaRPr sz="3500">
              <a:latin typeface="Proxima Nova"/>
              <a:ea typeface="Proxima Nova"/>
              <a:cs typeface="Proxima Nova"/>
              <a:sym typeface="Proxima Nova"/>
            </a:endParaRPr>
          </a:p>
          <a:p>
            <a:pPr indent="0" lvl="0" marL="0" rtl="0" algn="l">
              <a:lnSpc>
                <a:spcPct val="115000"/>
              </a:lnSpc>
              <a:spcBef>
                <a:spcPts val="1200"/>
              </a:spcBef>
              <a:spcAft>
                <a:spcPts val="0"/>
              </a:spcAft>
              <a:buNone/>
            </a:pPr>
            <a:r>
              <a:rPr lang="fr" sz="3500">
                <a:latin typeface="Proxima Nova"/>
                <a:ea typeface="Proxima Nova"/>
                <a:cs typeface="Proxima Nova"/>
                <a:sym typeface="Proxima Nova"/>
              </a:rPr>
              <a:t>voir des adresses sont identiques des 2 côtés</a:t>
            </a:r>
            <a:endParaRPr sz="3500">
              <a:latin typeface="Proxima Nova"/>
              <a:ea typeface="Proxima Nova"/>
              <a:cs typeface="Proxima Nova"/>
              <a:sym typeface="Proxima Nova"/>
            </a:endParaRPr>
          </a:p>
          <a:p>
            <a:pPr indent="0" lvl="0" marL="0" rtl="0" algn="l">
              <a:lnSpc>
                <a:spcPct val="115000"/>
              </a:lnSpc>
              <a:spcBef>
                <a:spcPts val="1200"/>
              </a:spcBef>
              <a:spcAft>
                <a:spcPts val="0"/>
              </a:spcAft>
              <a:buNone/>
            </a:pPr>
            <a:r>
              <a:t/>
            </a:r>
            <a:endParaRPr sz="3000">
              <a:latin typeface="Proxima Nova"/>
              <a:ea typeface="Proxima Nova"/>
              <a:cs typeface="Proxima Nova"/>
              <a:sym typeface="Proxima Nova"/>
            </a:endParaRPr>
          </a:p>
          <a:p>
            <a:pPr indent="0" lvl="0" marL="0" rtl="0" algn="l">
              <a:lnSpc>
                <a:spcPct val="115000"/>
              </a:lnSpc>
              <a:spcBef>
                <a:spcPts val="1200"/>
              </a:spcBef>
              <a:spcAft>
                <a:spcPts val="1200"/>
              </a:spcAft>
              <a:buNone/>
            </a:pPr>
            <a:r>
              <a:rPr lang="fr" sz="3500">
                <a:latin typeface="Proxima Nova"/>
                <a:ea typeface="Proxima Nova"/>
                <a:cs typeface="Proxima Nova"/>
                <a:sym typeface="Proxima Nova"/>
              </a:rPr>
              <a:t>L'utilisation de NAT sur le routeur d'interconnexion permet donc de rendre les réseaux compatibles en masquant les adresses incompatibles</a:t>
            </a:r>
            <a:endParaRPr sz="3500">
              <a:latin typeface="Proxima Nova"/>
              <a:ea typeface="Proxima Nova"/>
              <a:cs typeface="Proxima Nova"/>
              <a:sym typeface="Proxima Nova"/>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7" name="Shape 1247"/>
        <p:cNvGrpSpPr/>
        <p:nvPr/>
      </p:nvGrpSpPr>
      <p:grpSpPr>
        <a:xfrm>
          <a:off x="0" y="0"/>
          <a:ext cx="0" cy="0"/>
          <a:chOff x="0" y="0"/>
          <a:chExt cx="0" cy="0"/>
        </a:xfrm>
      </p:grpSpPr>
      <p:pic>
        <p:nvPicPr>
          <p:cNvPr descr="icone_wild_code_school.png" id="1248" name="Google Shape;1248;p75"/>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1249" name="Google Shape;1249;p75"/>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1250" name="Google Shape;1250;p75"/>
          <p:cNvSpPr txBox="1"/>
          <p:nvPr/>
        </p:nvSpPr>
        <p:spPr>
          <a:xfrm>
            <a:off x="946900" y="2610425"/>
            <a:ext cx="38340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Basic NAT</a:t>
            </a:r>
            <a:endParaRPr sz="5000">
              <a:latin typeface="Montserrat ExtraBold"/>
              <a:ea typeface="Montserrat ExtraBold"/>
              <a:cs typeface="Montserrat ExtraBold"/>
              <a:sym typeface="Montserrat ExtraBold"/>
            </a:endParaRPr>
          </a:p>
        </p:txBody>
      </p:sp>
      <p:sp>
        <p:nvSpPr>
          <p:cNvPr id="1251" name="Google Shape;1251;p75"/>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1252" name="Google Shape;1252;p75"/>
          <p:cNvSpPr txBox="1"/>
          <p:nvPr/>
        </p:nvSpPr>
        <p:spPr>
          <a:xfrm>
            <a:off x="949225" y="4078800"/>
            <a:ext cx="29094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Version simple</a:t>
            </a:r>
            <a:endParaRPr sz="2800">
              <a:latin typeface="Montserrat Medium"/>
              <a:ea typeface="Montserrat Medium"/>
              <a:cs typeface="Montserrat Medium"/>
              <a:sym typeface="Montserrat Medium"/>
            </a:endParaRPr>
          </a:p>
        </p:txBody>
      </p:sp>
      <p:cxnSp>
        <p:nvCxnSpPr>
          <p:cNvPr id="1253" name="Google Shape;1253;p75"/>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1254" name="Google Shape;1254;p75"/>
          <p:cNvSpPr/>
          <p:nvPr/>
        </p:nvSpPr>
        <p:spPr>
          <a:xfrm>
            <a:off x="2060185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255" name="Google Shape;1255;p75"/>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1256" name="Google Shape;1256;p75"/>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1257" name="Google Shape;1257;p75"/>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1258" name="Google Shape;1258;p75"/>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1259" name="Google Shape;1259;p75"/>
          <p:cNvSpPr txBox="1"/>
          <p:nvPr/>
        </p:nvSpPr>
        <p:spPr>
          <a:xfrm>
            <a:off x="3341700" y="5060026"/>
            <a:ext cx="17700600" cy="6782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lang="fr" sz="3500">
                <a:latin typeface="Proxima Nova"/>
                <a:ea typeface="Proxima Nova"/>
                <a:cs typeface="Proxima Nova"/>
                <a:sym typeface="Proxima Nova"/>
              </a:rPr>
              <a:t>Dans sa version la plus simple, dite Basic NAT, on configure le routeur qui fait la passerelle entre un réseau interne et un réseau externe (Internet, réseau d'une autre structure, etc…)</a:t>
            </a:r>
            <a:endParaRPr sz="3500">
              <a:latin typeface="Proxima Nova"/>
              <a:ea typeface="Proxima Nova"/>
              <a:cs typeface="Proxima Nova"/>
              <a:sym typeface="Proxima Nova"/>
            </a:endParaRPr>
          </a:p>
          <a:p>
            <a:pPr indent="-450850" lvl="0" marL="914400" rtl="0" algn="l">
              <a:lnSpc>
                <a:spcPct val="115000"/>
              </a:lnSpc>
              <a:spcBef>
                <a:spcPts val="1200"/>
              </a:spcBef>
              <a:spcAft>
                <a:spcPts val="0"/>
              </a:spcAft>
              <a:buSzPts val="3500"/>
              <a:buFont typeface="Proxima Nova"/>
              <a:buChar char="-"/>
            </a:pPr>
            <a:r>
              <a:rPr lang="fr" sz="3500">
                <a:latin typeface="Proxima Nova"/>
                <a:ea typeface="Proxima Nova"/>
                <a:cs typeface="Proxima Nova"/>
                <a:sym typeface="Proxima Nova"/>
              </a:rPr>
              <a:t>On choisi un ensemble d'adresses IP valables sur le réseau externe</a:t>
            </a:r>
            <a:endParaRPr sz="3500">
              <a:latin typeface="Proxima Nova"/>
              <a:ea typeface="Proxima Nova"/>
              <a:cs typeface="Proxima Nova"/>
              <a:sym typeface="Proxima Nova"/>
            </a:endParaRPr>
          </a:p>
          <a:p>
            <a:pPr indent="-450850" lvl="0" marL="914400" rtl="0" algn="l">
              <a:lnSpc>
                <a:spcPct val="115000"/>
              </a:lnSpc>
              <a:spcBef>
                <a:spcPts val="0"/>
              </a:spcBef>
              <a:spcAft>
                <a:spcPts val="0"/>
              </a:spcAft>
              <a:buSzPts val="3500"/>
              <a:buFont typeface="Proxima Nova"/>
              <a:buChar char="-"/>
            </a:pPr>
            <a:r>
              <a:rPr lang="fr" sz="3500">
                <a:latin typeface="Proxima Nova"/>
                <a:ea typeface="Proxima Nova"/>
                <a:cs typeface="Proxima Nova"/>
                <a:sym typeface="Proxima Nova"/>
              </a:rPr>
              <a:t>Sur le routeur, on associe à chacune d'elles, l'adresse d'une machine interne devant communiquer avec l'extérieur</a:t>
            </a:r>
            <a:endParaRPr sz="3500">
              <a:latin typeface="Proxima Nova"/>
              <a:ea typeface="Proxima Nova"/>
              <a:cs typeface="Proxima Nova"/>
              <a:sym typeface="Proxima Nova"/>
            </a:endParaRPr>
          </a:p>
          <a:p>
            <a:pPr indent="0" lvl="0" marL="0" rtl="0" algn="l">
              <a:lnSpc>
                <a:spcPct val="115000"/>
              </a:lnSpc>
              <a:spcBef>
                <a:spcPts val="1200"/>
              </a:spcBef>
              <a:spcAft>
                <a:spcPts val="0"/>
              </a:spcAft>
              <a:buNone/>
            </a:pPr>
            <a:r>
              <a:rPr lang="fr" sz="3500">
                <a:latin typeface="Proxima Nova"/>
                <a:ea typeface="Proxima Nova"/>
                <a:cs typeface="Proxima Nova"/>
                <a:sym typeface="Proxima Nova"/>
              </a:rPr>
              <a:t>Dans chaque paquet qui passe le routeur</a:t>
            </a:r>
            <a:endParaRPr sz="3500">
              <a:latin typeface="Proxima Nova"/>
              <a:ea typeface="Proxima Nova"/>
              <a:cs typeface="Proxima Nova"/>
              <a:sym typeface="Proxima Nova"/>
            </a:endParaRPr>
          </a:p>
          <a:p>
            <a:pPr indent="-450850" lvl="0" marL="914400" rtl="0" algn="l">
              <a:lnSpc>
                <a:spcPct val="115000"/>
              </a:lnSpc>
              <a:spcBef>
                <a:spcPts val="1200"/>
              </a:spcBef>
              <a:spcAft>
                <a:spcPts val="0"/>
              </a:spcAft>
              <a:buSzPts val="3500"/>
              <a:buFont typeface="Proxima Nova"/>
              <a:buChar char="-"/>
            </a:pPr>
            <a:r>
              <a:rPr lang="fr" sz="3500">
                <a:latin typeface="Proxima Nova"/>
                <a:ea typeface="Proxima Nova"/>
                <a:cs typeface="Proxima Nova"/>
                <a:sym typeface="Proxima Nova"/>
              </a:rPr>
              <a:t>Interieur -&gt; exterieur</a:t>
            </a:r>
            <a:endParaRPr sz="3500">
              <a:latin typeface="Proxima Nova"/>
              <a:ea typeface="Proxima Nova"/>
              <a:cs typeface="Proxima Nova"/>
              <a:sym typeface="Proxima Nova"/>
            </a:endParaRPr>
          </a:p>
          <a:p>
            <a:pPr indent="-450850" lvl="2" marL="1828800" rtl="0" algn="l">
              <a:lnSpc>
                <a:spcPct val="115000"/>
              </a:lnSpc>
              <a:spcBef>
                <a:spcPts val="0"/>
              </a:spcBef>
              <a:spcAft>
                <a:spcPts val="0"/>
              </a:spcAft>
              <a:buSzPts val="3500"/>
              <a:buFont typeface="Proxima Nova"/>
              <a:buChar char="-"/>
            </a:pPr>
            <a:r>
              <a:rPr lang="fr" sz="3500">
                <a:latin typeface="Proxima Nova"/>
                <a:ea typeface="Proxima Nova"/>
                <a:cs typeface="Proxima Nova"/>
                <a:sym typeface="Proxima Nova"/>
              </a:rPr>
              <a:t>L'adresse </a:t>
            </a:r>
            <a:r>
              <a:rPr b="1" lang="fr" sz="3500">
                <a:latin typeface="Proxima Nova"/>
                <a:ea typeface="Proxima Nova"/>
                <a:cs typeface="Proxima Nova"/>
                <a:sym typeface="Proxima Nova"/>
              </a:rPr>
              <a:t>source</a:t>
            </a:r>
            <a:r>
              <a:rPr lang="fr" sz="3500">
                <a:latin typeface="Proxima Nova"/>
                <a:ea typeface="Proxima Nova"/>
                <a:cs typeface="Proxima Nova"/>
                <a:sym typeface="Proxima Nova"/>
              </a:rPr>
              <a:t> est remplacée par l'adresse </a:t>
            </a:r>
            <a:r>
              <a:rPr b="1" lang="fr" sz="3500">
                <a:latin typeface="Proxima Nova"/>
                <a:ea typeface="Proxima Nova"/>
                <a:cs typeface="Proxima Nova"/>
                <a:sym typeface="Proxima Nova"/>
              </a:rPr>
              <a:t>externe</a:t>
            </a:r>
            <a:r>
              <a:rPr lang="fr" sz="3500">
                <a:latin typeface="Proxima Nova"/>
                <a:ea typeface="Proxima Nova"/>
                <a:cs typeface="Proxima Nova"/>
                <a:sym typeface="Proxima Nova"/>
              </a:rPr>
              <a:t> correspondante</a:t>
            </a:r>
            <a:endParaRPr sz="3500">
              <a:latin typeface="Proxima Nova"/>
              <a:ea typeface="Proxima Nova"/>
              <a:cs typeface="Proxima Nova"/>
              <a:sym typeface="Proxima Nova"/>
            </a:endParaRPr>
          </a:p>
          <a:p>
            <a:pPr indent="457200" lvl="0" marL="0" rtl="0" algn="l">
              <a:lnSpc>
                <a:spcPct val="115000"/>
              </a:lnSpc>
              <a:spcBef>
                <a:spcPts val="1200"/>
              </a:spcBef>
              <a:spcAft>
                <a:spcPts val="0"/>
              </a:spcAft>
              <a:buNone/>
            </a:pPr>
            <a:r>
              <a:rPr lang="fr" sz="3500">
                <a:latin typeface="Proxima Nova"/>
                <a:ea typeface="Proxima Nova"/>
                <a:cs typeface="Proxima Nova"/>
                <a:sym typeface="Proxima Nova"/>
              </a:rPr>
              <a:t>- Exterieur -&gt; interieur</a:t>
            </a:r>
            <a:endParaRPr sz="3500">
              <a:latin typeface="Proxima Nova"/>
              <a:ea typeface="Proxima Nova"/>
              <a:cs typeface="Proxima Nova"/>
              <a:sym typeface="Proxima Nova"/>
            </a:endParaRPr>
          </a:p>
          <a:p>
            <a:pPr indent="457200" lvl="0" marL="914400" rtl="0" algn="l">
              <a:lnSpc>
                <a:spcPct val="115000"/>
              </a:lnSpc>
              <a:spcBef>
                <a:spcPts val="1200"/>
              </a:spcBef>
              <a:spcAft>
                <a:spcPts val="1200"/>
              </a:spcAft>
              <a:buNone/>
            </a:pPr>
            <a:r>
              <a:rPr lang="fr" sz="3500">
                <a:latin typeface="Proxima Nova"/>
                <a:ea typeface="Proxima Nova"/>
                <a:cs typeface="Proxima Nova"/>
                <a:sym typeface="Proxima Nova"/>
              </a:rPr>
              <a:t>- L'adresse </a:t>
            </a:r>
            <a:r>
              <a:rPr b="1" lang="fr" sz="3500">
                <a:latin typeface="Proxima Nova"/>
                <a:ea typeface="Proxima Nova"/>
                <a:cs typeface="Proxima Nova"/>
                <a:sym typeface="Proxima Nova"/>
              </a:rPr>
              <a:t>destination</a:t>
            </a:r>
            <a:r>
              <a:rPr lang="fr" sz="3500">
                <a:latin typeface="Proxima Nova"/>
                <a:ea typeface="Proxima Nova"/>
                <a:cs typeface="Proxima Nova"/>
                <a:sym typeface="Proxima Nova"/>
              </a:rPr>
              <a:t> est remplacée par l'adresse </a:t>
            </a:r>
            <a:r>
              <a:rPr b="1" lang="fr" sz="3500">
                <a:latin typeface="Proxima Nova"/>
                <a:ea typeface="Proxima Nova"/>
                <a:cs typeface="Proxima Nova"/>
                <a:sym typeface="Proxima Nova"/>
              </a:rPr>
              <a:t>interne</a:t>
            </a:r>
            <a:r>
              <a:rPr lang="fr" sz="3500">
                <a:latin typeface="Proxima Nova"/>
                <a:ea typeface="Proxima Nova"/>
                <a:cs typeface="Proxima Nova"/>
                <a:sym typeface="Proxima Nova"/>
              </a:rPr>
              <a:t> correspondante</a:t>
            </a:r>
            <a:endParaRPr sz="3500">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descr="icone_wild_code_school.png" id="151" name="Google Shape;151;p22"/>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152" name="Google Shape;152;p22"/>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153" name="Google Shape;153;p22"/>
          <p:cNvSpPr txBox="1"/>
          <p:nvPr/>
        </p:nvSpPr>
        <p:spPr>
          <a:xfrm>
            <a:off x="946900" y="2610425"/>
            <a:ext cx="114231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Schéma exemple 1</a:t>
            </a:r>
            <a:endParaRPr sz="5000">
              <a:latin typeface="Montserrat ExtraBold"/>
              <a:ea typeface="Montserrat ExtraBold"/>
              <a:cs typeface="Montserrat ExtraBold"/>
              <a:sym typeface="Montserrat ExtraBold"/>
            </a:endParaRPr>
          </a:p>
        </p:txBody>
      </p:sp>
      <p:sp>
        <p:nvSpPr>
          <p:cNvPr id="154" name="Google Shape;154;p22"/>
          <p:cNvSpPr txBox="1"/>
          <p:nvPr/>
        </p:nvSpPr>
        <p:spPr>
          <a:xfrm>
            <a:off x="2091975" y="5393175"/>
            <a:ext cx="10515300" cy="551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4500">
                <a:latin typeface="Proxima Nova"/>
                <a:ea typeface="Proxima Nova"/>
                <a:cs typeface="Proxima Nova"/>
                <a:sym typeface="Proxima Nova"/>
              </a:rPr>
              <a:t>Un réseau physique avec :</a:t>
            </a:r>
            <a:endParaRPr sz="4500">
              <a:latin typeface="Proxima Nova"/>
              <a:ea typeface="Proxima Nova"/>
              <a:cs typeface="Proxima Nova"/>
              <a:sym typeface="Proxima Nova"/>
            </a:endParaRPr>
          </a:p>
          <a:p>
            <a:pPr indent="0" lvl="0" marL="914400" rtl="0" algn="l">
              <a:spcBef>
                <a:spcPts val="0"/>
              </a:spcBef>
              <a:spcAft>
                <a:spcPts val="0"/>
              </a:spcAft>
              <a:buNone/>
            </a:pPr>
            <a:r>
              <a:t/>
            </a:r>
            <a:endParaRPr sz="3000">
              <a:latin typeface="Proxima Nova"/>
              <a:ea typeface="Proxima Nova"/>
              <a:cs typeface="Proxima Nova"/>
              <a:sym typeface="Proxima Nova"/>
            </a:endParaRPr>
          </a:p>
          <a:p>
            <a:pPr indent="-514350" lvl="0" marL="914400" rtl="0" algn="l">
              <a:spcBef>
                <a:spcPts val="0"/>
              </a:spcBef>
              <a:spcAft>
                <a:spcPts val="0"/>
              </a:spcAft>
              <a:buSzPts val="4500"/>
              <a:buFont typeface="Proxima Nova"/>
              <a:buChar char="-"/>
            </a:pPr>
            <a:r>
              <a:rPr lang="fr" sz="4500">
                <a:latin typeface="Proxima Nova"/>
                <a:ea typeface="Proxima Nova"/>
                <a:cs typeface="Proxima Nova"/>
                <a:sym typeface="Proxima Nova"/>
              </a:rPr>
              <a:t>1 réseau IPv4 : 192.168.0.0/24</a:t>
            </a:r>
            <a:endParaRPr sz="4500">
              <a:latin typeface="Proxima Nova"/>
              <a:ea typeface="Proxima Nova"/>
              <a:cs typeface="Proxima Nova"/>
              <a:sym typeface="Proxima Nova"/>
            </a:endParaRPr>
          </a:p>
          <a:p>
            <a:pPr indent="0" lvl="0" marL="914400" rtl="0" algn="l">
              <a:spcBef>
                <a:spcPts val="0"/>
              </a:spcBef>
              <a:spcAft>
                <a:spcPts val="0"/>
              </a:spcAft>
              <a:buNone/>
            </a:pPr>
            <a:r>
              <a:t/>
            </a:r>
            <a:endParaRPr sz="3000">
              <a:latin typeface="Proxima Nova"/>
              <a:ea typeface="Proxima Nova"/>
              <a:cs typeface="Proxima Nova"/>
              <a:sym typeface="Proxima Nova"/>
            </a:endParaRPr>
          </a:p>
          <a:p>
            <a:pPr indent="-514350" lvl="0" marL="914400" rtl="0" algn="l">
              <a:spcBef>
                <a:spcPts val="0"/>
              </a:spcBef>
              <a:spcAft>
                <a:spcPts val="0"/>
              </a:spcAft>
              <a:buSzPts val="4500"/>
              <a:buFont typeface="Proxima Nova"/>
              <a:buChar char="-"/>
            </a:pPr>
            <a:r>
              <a:rPr lang="fr" sz="4500">
                <a:latin typeface="Proxima Nova"/>
                <a:ea typeface="Proxima Nova"/>
                <a:cs typeface="Proxima Nova"/>
                <a:sym typeface="Proxima Nova"/>
              </a:rPr>
              <a:t>1 réseau IPv6 : fd73:cafe:e9ab::/64</a:t>
            </a:r>
            <a:endParaRPr sz="4500">
              <a:latin typeface="Proxima Nova"/>
              <a:ea typeface="Proxima Nova"/>
              <a:cs typeface="Proxima Nova"/>
              <a:sym typeface="Proxima Nova"/>
            </a:endParaRPr>
          </a:p>
          <a:p>
            <a:pPr indent="0" lvl="0" marL="914400" rtl="0" algn="l">
              <a:spcBef>
                <a:spcPts val="0"/>
              </a:spcBef>
              <a:spcAft>
                <a:spcPts val="0"/>
              </a:spcAft>
              <a:buNone/>
            </a:pPr>
            <a:r>
              <a:t/>
            </a:r>
            <a:endParaRPr sz="3000">
              <a:latin typeface="Proxima Nova"/>
              <a:ea typeface="Proxima Nova"/>
              <a:cs typeface="Proxima Nova"/>
              <a:sym typeface="Proxima Nova"/>
            </a:endParaRPr>
          </a:p>
          <a:p>
            <a:pPr indent="-514350" lvl="0" marL="914400" rtl="0" algn="l">
              <a:spcBef>
                <a:spcPts val="0"/>
              </a:spcBef>
              <a:spcAft>
                <a:spcPts val="0"/>
              </a:spcAft>
              <a:buSzPts val="4500"/>
              <a:buFont typeface="Proxima Nova"/>
              <a:buChar char="-"/>
            </a:pPr>
            <a:r>
              <a:rPr lang="fr" sz="4500">
                <a:latin typeface="Proxima Nova"/>
                <a:ea typeface="Proxima Nova"/>
                <a:cs typeface="Proxima Nova"/>
                <a:sym typeface="Proxima Nova"/>
              </a:rPr>
              <a:t>Configuration des noeuds homogène (même configuration réseau)</a:t>
            </a:r>
            <a:endParaRPr sz="4500">
              <a:latin typeface="Proxima Nova"/>
              <a:ea typeface="Proxima Nova"/>
              <a:cs typeface="Proxima Nova"/>
              <a:sym typeface="Proxima Nova"/>
            </a:endParaRPr>
          </a:p>
        </p:txBody>
      </p:sp>
      <p:sp>
        <p:nvSpPr>
          <p:cNvPr id="155" name="Google Shape;155;p22"/>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156" name="Google Shape;156;p22"/>
          <p:cNvSpPr txBox="1"/>
          <p:nvPr/>
        </p:nvSpPr>
        <p:spPr>
          <a:xfrm>
            <a:off x="949225" y="4078800"/>
            <a:ext cx="38340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Un exemple illustré</a:t>
            </a:r>
            <a:endParaRPr sz="2800">
              <a:latin typeface="Montserrat Medium"/>
              <a:ea typeface="Montserrat Medium"/>
              <a:cs typeface="Montserrat Medium"/>
              <a:sym typeface="Montserrat Medium"/>
            </a:endParaRPr>
          </a:p>
        </p:txBody>
      </p:sp>
      <p:grpSp>
        <p:nvGrpSpPr>
          <p:cNvPr id="157" name="Google Shape;157;p22"/>
          <p:cNvGrpSpPr/>
          <p:nvPr/>
        </p:nvGrpSpPr>
        <p:grpSpPr>
          <a:xfrm>
            <a:off x="13709324" y="5166090"/>
            <a:ext cx="9693788" cy="6336967"/>
            <a:chOff x="5104950" y="1870388"/>
            <a:chExt cx="3547200" cy="2169674"/>
          </a:xfrm>
        </p:grpSpPr>
        <p:pic>
          <p:nvPicPr>
            <p:cNvPr id="158" name="Google Shape;158;p22"/>
            <p:cNvPicPr preferRelativeResize="0"/>
            <p:nvPr/>
          </p:nvPicPr>
          <p:blipFill>
            <a:blip r:embed="rId4">
              <a:alphaModFix/>
            </a:blip>
            <a:stretch>
              <a:fillRect/>
            </a:stretch>
          </p:blipFill>
          <p:spPr>
            <a:xfrm>
              <a:off x="5157150" y="1870388"/>
              <a:ext cx="605011" cy="640599"/>
            </a:xfrm>
            <a:prstGeom prst="rect">
              <a:avLst/>
            </a:prstGeom>
            <a:noFill/>
            <a:ln>
              <a:noFill/>
            </a:ln>
          </p:spPr>
        </p:pic>
        <p:pic>
          <p:nvPicPr>
            <p:cNvPr id="159" name="Google Shape;159;p22"/>
            <p:cNvPicPr preferRelativeResize="0"/>
            <p:nvPr/>
          </p:nvPicPr>
          <p:blipFill>
            <a:blip r:embed="rId4">
              <a:alphaModFix/>
            </a:blip>
            <a:stretch>
              <a:fillRect/>
            </a:stretch>
          </p:blipFill>
          <p:spPr>
            <a:xfrm>
              <a:off x="6481700" y="1870388"/>
              <a:ext cx="605011" cy="640599"/>
            </a:xfrm>
            <a:prstGeom prst="rect">
              <a:avLst/>
            </a:prstGeom>
            <a:noFill/>
            <a:ln>
              <a:noFill/>
            </a:ln>
          </p:spPr>
        </p:pic>
        <p:pic>
          <p:nvPicPr>
            <p:cNvPr id="160" name="Google Shape;160;p22"/>
            <p:cNvPicPr preferRelativeResize="0"/>
            <p:nvPr/>
          </p:nvPicPr>
          <p:blipFill>
            <a:blip r:embed="rId4">
              <a:alphaModFix/>
            </a:blip>
            <a:stretch>
              <a:fillRect/>
            </a:stretch>
          </p:blipFill>
          <p:spPr>
            <a:xfrm>
              <a:off x="7806250" y="1870388"/>
              <a:ext cx="605011" cy="640599"/>
            </a:xfrm>
            <a:prstGeom prst="rect">
              <a:avLst/>
            </a:prstGeom>
            <a:noFill/>
            <a:ln>
              <a:noFill/>
            </a:ln>
          </p:spPr>
        </p:pic>
        <p:pic>
          <p:nvPicPr>
            <p:cNvPr id="161" name="Google Shape;161;p22"/>
            <p:cNvPicPr preferRelativeResize="0"/>
            <p:nvPr/>
          </p:nvPicPr>
          <p:blipFill>
            <a:blip r:embed="rId4">
              <a:alphaModFix/>
            </a:blip>
            <a:stretch>
              <a:fillRect/>
            </a:stretch>
          </p:blipFill>
          <p:spPr>
            <a:xfrm>
              <a:off x="5876700" y="3399463"/>
              <a:ext cx="605011" cy="640599"/>
            </a:xfrm>
            <a:prstGeom prst="rect">
              <a:avLst/>
            </a:prstGeom>
            <a:noFill/>
            <a:ln>
              <a:noFill/>
            </a:ln>
          </p:spPr>
        </p:pic>
        <p:pic>
          <p:nvPicPr>
            <p:cNvPr id="162" name="Google Shape;162;p22"/>
            <p:cNvPicPr preferRelativeResize="0"/>
            <p:nvPr/>
          </p:nvPicPr>
          <p:blipFill>
            <a:blip r:embed="rId4">
              <a:alphaModFix/>
            </a:blip>
            <a:stretch>
              <a:fillRect/>
            </a:stretch>
          </p:blipFill>
          <p:spPr>
            <a:xfrm>
              <a:off x="7201250" y="3399463"/>
              <a:ext cx="605011" cy="640599"/>
            </a:xfrm>
            <a:prstGeom prst="rect">
              <a:avLst/>
            </a:prstGeom>
            <a:noFill/>
            <a:ln>
              <a:noFill/>
            </a:ln>
          </p:spPr>
        </p:pic>
        <p:cxnSp>
          <p:nvCxnSpPr>
            <p:cNvPr id="163" name="Google Shape;163;p22"/>
            <p:cNvCxnSpPr/>
            <p:nvPr/>
          </p:nvCxnSpPr>
          <p:spPr>
            <a:xfrm>
              <a:off x="5104950" y="3022875"/>
              <a:ext cx="3547200" cy="7800"/>
            </a:xfrm>
            <a:prstGeom prst="straightConnector1">
              <a:avLst/>
            </a:prstGeom>
            <a:noFill/>
            <a:ln cap="flat" cmpd="sng" w="19050">
              <a:solidFill>
                <a:srgbClr val="737373"/>
              </a:solidFill>
              <a:prstDash val="solid"/>
              <a:round/>
              <a:headEnd len="med" w="med" type="none"/>
              <a:tailEnd len="med" w="med" type="none"/>
            </a:ln>
          </p:spPr>
        </p:cxnSp>
        <p:cxnSp>
          <p:nvCxnSpPr>
            <p:cNvPr id="164" name="Google Shape;164;p22"/>
            <p:cNvCxnSpPr>
              <a:stCxn id="158" idx="2"/>
            </p:cNvCxnSpPr>
            <p:nvPr/>
          </p:nvCxnSpPr>
          <p:spPr>
            <a:xfrm flipH="1">
              <a:off x="5451855" y="2510987"/>
              <a:ext cx="7800" cy="519600"/>
            </a:xfrm>
            <a:prstGeom prst="straightConnector1">
              <a:avLst/>
            </a:prstGeom>
            <a:noFill/>
            <a:ln cap="flat" cmpd="sng" w="19050">
              <a:solidFill>
                <a:srgbClr val="737373"/>
              </a:solidFill>
              <a:prstDash val="solid"/>
              <a:round/>
              <a:headEnd len="med" w="med" type="none"/>
              <a:tailEnd len="med" w="med" type="none"/>
            </a:ln>
          </p:spPr>
        </p:cxnSp>
        <p:cxnSp>
          <p:nvCxnSpPr>
            <p:cNvPr id="165" name="Google Shape;165;p22"/>
            <p:cNvCxnSpPr/>
            <p:nvPr/>
          </p:nvCxnSpPr>
          <p:spPr>
            <a:xfrm flipH="1">
              <a:off x="6780305" y="2510987"/>
              <a:ext cx="7800" cy="519600"/>
            </a:xfrm>
            <a:prstGeom prst="straightConnector1">
              <a:avLst/>
            </a:prstGeom>
            <a:noFill/>
            <a:ln cap="flat" cmpd="sng" w="19050">
              <a:solidFill>
                <a:srgbClr val="737373"/>
              </a:solidFill>
              <a:prstDash val="solid"/>
              <a:round/>
              <a:headEnd len="med" w="med" type="none"/>
              <a:tailEnd len="med" w="med" type="none"/>
            </a:ln>
          </p:spPr>
        </p:cxnSp>
        <p:cxnSp>
          <p:nvCxnSpPr>
            <p:cNvPr id="166" name="Google Shape;166;p22"/>
            <p:cNvCxnSpPr/>
            <p:nvPr/>
          </p:nvCxnSpPr>
          <p:spPr>
            <a:xfrm flipH="1">
              <a:off x="8108755" y="2510987"/>
              <a:ext cx="7800" cy="519600"/>
            </a:xfrm>
            <a:prstGeom prst="straightConnector1">
              <a:avLst/>
            </a:prstGeom>
            <a:noFill/>
            <a:ln cap="flat" cmpd="sng" w="19050">
              <a:solidFill>
                <a:srgbClr val="737373"/>
              </a:solidFill>
              <a:prstDash val="solid"/>
              <a:round/>
              <a:headEnd len="med" w="med" type="none"/>
              <a:tailEnd len="med" w="med" type="none"/>
            </a:ln>
          </p:spPr>
        </p:cxnSp>
        <p:cxnSp>
          <p:nvCxnSpPr>
            <p:cNvPr id="167" name="Google Shape;167;p22"/>
            <p:cNvCxnSpPr>
              <a:endCxn id="161" idx="0"/>
            </p:cNvCxnSpPr>
            <p:nvPr/>
          </p:nvCxnSpPr>
          <p:spPr>
            <a:xfrm flipH="1">
              <a:off x="6179205" y="3022963"/>
              <a:ext cx="3900" cy="376500"/>
            </a:xfrm>
            <a:prstGeom prst="straightConnector1">
              <a:avLst/>
            </a:prstGeom>
            <a:noFill/>
            <a:ln cap="flat" cmpd="sng" w="19050">
              <a:solidFill>
                <a:srgbClr val="737373"/>
              </a:solidFill>
              <a:prstDash val="solid"/>
              <a:round/>
              <a:headEnd len="med" w="med" type="none"/>
              <a:tailEnd len="med" w="med" type="none"/>
            </a:ln>
          </p:spPr>
        </p:cxnSp>
        <p:cxnSp>
          <p:nvCxnSpPr>
            <p:cNvPr id="168" name="Google Shape;168;p22"/>
            <p:cNvCxnSpPr/>
            <p:nvPr/>
          </p:nvCxnSpPr>
          <p:spPr>
            <a:xfrm flipH="1">
              <a:off x="7501805" y="3022963"/>
              <a:ext cx="3900" cy="376500"/>
            </a:xfrm>
            <a:prstGeom prst="straightConnector1">
              <a:avLst/>
            </a:prstGeom>
            <a:noFill/>
            <a:ln cap="flat" cmpd="sng" w="19050">
              <a:solidFill>
                <a:srgbClr val="737373"/>
              </a:solidFill>
              <a:prstDash val="solid"/>
              <a:round/>
              <a:headEnd len="med" w="med" type="none"/>
              <a:tailEnd len="med" w="med" type="none"/>
            </a:ln>
          </p:spPr>
        </p:cxnSp>
      </p:grpSp>
      <p:sp>
        <p:nvSpPr>
          <p:cNvPr id="169" name="Google Shape;169;p22"/>
          <p:cNvSpPr txBox="1"/>
          <p:nvPr/>
        </p:nvSpPr>
        <p:spPr>
          <a:xfrm>
            <a:off x="12744775" y="3482525"/>
            <a:ext cx="3834000" cy="98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2700"/>
              <a:t>192.168.0.10/24</a:t>
            </a:r>
            <a:endParaRPr sz="2700"/>
          </a:p>
          <a:p>
            <a:pPr indent="0" lvl="0" marL="0" rtl="0" algn="ctr">
              <a:spcBef>
                <a:spcPts val="0"/>
              </a:spcBef>
              <a:spcAft>
                <a:spcPts val="0"/>
              </a:spcAft>
              <a:buNone/>
            </a:pPr>
            <a:r>
              <a:rPr lang="fr" sz="2700"/>
              <a:t>fd73:cafe:e9ab::10/64</a:t>
            </a:r>
            <a:endParaRPr sz="2700">
              <a:latin typeface="Helvetica Neue"/>
              <a:ea typeface="Helvetica Neue"/>
              <a:cs typeface="Helvetica Neue"/>
              <a:sym typeface="Helvetica Neue"/>
            </a:endParaRPr>
          </a:p>
        </p:txBody>
      </p:sp>
      <p:sp>
        <p:nvSpPr>
          <p:cNvPr id="170" name="Google Shape;170;p22"/>
          <p:cNvSpPr txBox="1"/>
          <p:nvPr/>
        </p:nvSpPr>
        <p:spPr>
          <a:xfrm>
            <a:off x="16441275" y="3482525"/>
            <a:ext cx="3834000" cy="98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2700"/>
              <a:t>192.168.0.11/24</a:t>
            </a:r>
            <a:endParaRPr sz="2700"/>
          </a:p>
          <a:p>
            <a:pPr indent="0" lvl="0" marL="0" rtl="0" algn="ctr">
              <a:spcBef>
                <a:spcPts val="0"/>
              </a:spcBef>
              <a:spcAft>
                <a:spcPts val="0"/>
              </a:spcAft>
              <a:buNone/>
            </a:pPr>
            <a:r>
              <a:rPr lang="fr" sz="2700"/>
              <a:t>fd73:cafe:e9ab::11/64</a:t>
            </a:r>
            <a:endParaRPr sz="2700"/>
          </a:p>
          <a:p>
            <a:pPr indent="0" lvl="0" marL="0" rtl="0" algn="ctr">
              <a:spcBef>
                <a:spcPts val="0"/>
              </a:spcBef>
              <a:spcAft>
                <a:spcPts val="0"/>
              </a:spcAft>
              <a:buNone/>
            </a:pPr>
            <a:r>
              <a:t/>
            </a:r>
            <a:endParaRPr sz="2700"/>
          </a:p>
          <a:p>
            <a:pPr indent="0" lvl="0" marL="0" rtl="0" algn="ctr">
              <a:spcBef>
                <a:spcPts val="0"/>
              </a:spcBef>
              <a:spcAft>
                <a:spcPts val="0"/>
              </a:spcAft>
              <a:buNone/>
            </a:pPr>
            <a:r>
              <a:t/>
            </a:r>
            <a:endParaRPr sz="2700"/>
          </a:p>
        </p:txBody>
      </p:sp>
      <p:sp>
        <p:nvSpPr>
          <p:cNvPr id="171" name="Google Shape;171;p22"/>
          <p:cNvSpPr txBox="1"/>
          <p:nvPr/>
        </p:nvSpPr>
        <p:spPr>
          <a:xfrm>
            <a:off x="20137500" y="3482525"/>
            <a:ext cx="3834000" cy="98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2700"/>
              <a:t>192.168.0.12/24</a:t>
            </a:r>
            <a:endParaRPr sz="2700"/>
          </a:p>
          <a:p>
            <a:pPr indent="0" lvl="0" marL="0" rtl="0" algn="ctr">
              <a:spcBef>
                <a:spcPts val="0"/>
              </a:spcBef>
              <a:spcAft>
                <a:spcPts val="0"/>
              </a:spcAft>
              <a:buNone/>
            </a:pPr>
            <a:r>
              <a:rPr lang="fr" sz="2700"/>
              <a:t>fd73:cafe:e9ab::12/64</a:t>
            </a:r>
            <a:endParaRPr sz="2700"/>
          </a:p>
          <a:p>
            <a:pPr indent="0" lvl="0" marL="0" rtl="0" algn="ctr">
              <a:spcBef>
                <a:spcPts val="0"/>
              </a:spcBef>
              <a:spcAft>
                <a:spcPts val="0"/>
              </a:spcAft>
              <a:buNone/>
            </a:pPr>
            <a:r>
              <a:t/>
            </a:r>
            <a:endParaRPr sz="2700"/>
          </a:p>
          <a:p>
            <a:pPr indent="0" lvl="0" marL="0" rtl="0" algn="ctr">
              <a:spcBef>
                <a:spcPts val="0"/>
              </a:spcBef>
              <a:spcAft>
                <a:spcPts val="0"/>
              </a:spcAft>
              <a:buNone/>
            </a:pPr>
            <a:r>
              <a:t/>
            </a:r>
            <a:endParaRPr sz="2700"/>
          </a:p>
        </p:txBody>
      </p:sp>
      <p:sp>
        <p:nvSpPr>
          <p:cNvPr id="172" name="Google Shape;172;p22"/>
          <p:cNvSpPr txBox="1"/>
          <p:nvPr/>
        </p:nvSpPr>
        <p:spPr>
          <a:xfrm>
            <a:off x="14615950" y="11839325"/>
            <a:ext cx="3834000" cy="98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2700"/>
              <a:t>192.168.0.20/24</a:t>
            </a:r>
            <a:endParaRPr sz="2700"/>
          </a:p>
          <a:p>
            <a:pPr indent="0" lvl="0" marL="0" rtl="0" algn="ctr">
              <a:spcBef>
                <a:spcPts val="0"/>
              </a:spcBef>
              <a:spcAft>
                <a:spcPts val="0"/>
              </a:spcAft>
              <a:buNone/>
            </a:pPr>
            <a:r>
              <a:rPr lang="fr" sz="2700"/>
              <a:t>fd73:cafe:e9ab::20/64</a:t>
            </a:r>
            <a:endParaRPr sz="2700"/>
          </a:p>
          <a:p>
            <a:pPr indent="0" lvl="0" marL="0" rtl="0" algn="ctr">
              <a:spcBef>
                <a:spcPts val="0"/>
              </a:spcBef>
              <a:spcAft>
                <a:spcPts val="0"/>
              </a:spcAft>
              <a:buNone/>
            </a:pPr>
            <a:r>
              <a:t/>
            </a:r>
            <a:endParaRPr sz="2700"/>
          </a:p>
          <a:p>
            <a:pPr indent="0" lvl="0" marL="0" rtl="0" algn="ctr">
              <a:spcBef>
                <a:spcPts val="0"/>
              </a:spcBef>
              <a:spcAft>
                <a:spcPts val="0"/>
              </a:spcAft>
              <a:buNone/>
            </a:pPr>
            <a:r>
              <a:t/>
            </a:r>
            <a:endParaRPr sz="2700"/>
          </a:p>
        </p:txBody>
      </p:sp>
      <p:sp>
        <p:nvSpPr>
          <p:cNvPr id="173" name="Google Shape;173;p22"/>
          <p:cNvSpPr txBox="1"/>
          <p:nvPr/>
        </p:nvSpPr>
        <p:spPr>
          <a:xfrm>
            <a:off x="18564550" y="11839325"/>
            <a:ext cx="3834000" cy="87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2700"/>
              <a:t>192.168.0.42/24</a:t>
            </a:r>
            <a:endParaRPr sz="2700"/>
          </a:p>
          <a:p>
            <a:pPr indent="0" lvl="0" marL="0" rtl="0" algn="ctr">
              <a:spcBef>
                <a:spcPts val="0"/>
              </a:spcBef>
              <a:spcAft>
                <a:spcPts val="0"/>
              </a:spcAft>
              <a:buNone/>
            </a:pPr>
            <a:r>
              <a:rPr lang="fr" sz="2700"/>
              <a:t>fd73:cafe:e9ab::42/64</a:t>
            </a:r>
            <a:endParaRPr sz="2700"/>
          </a:p>
          <a:p>
            <a:pPr indent="0" lvl="0" marL="0" rtl="0" algn="ctr">
              <a:spcBef>
                <a:spcPts val="0"/>
              </a:spcBef>
              <a:spcAft>
                <a:spcPts val="0"/>
              </a:spcAft>
              <a:buNone/>
            </a:pPr>
            <a:r>
              <a:t/>
            </a:r>
            <a:endParaRPr sz="2700"/>
          </a:p>
          <a:p>
            <a:pPr indent="0" lvl="0" marL="0" rtl="0" algn="ctr">
              <a:spcBef>
                <a:spcPts val="0"/>
              </a:spcBef>
              <a:spcAft>
                <a:spcPts val="0"/>
              </a:spcAft>
              <a:buNone/>
            </a:pPr>
            <a:r>
              <a:t/>
            </a:r>
            <a:endParaRPr sz="2700"/>
          </a:p>
        </p:txBody>
      </p:sp>
      <p:cxnSp>
        <p:nvCxnSpPr>
          <p:cNvPr id="174" name="Google Shape;174;p22"/>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175" name="Google Shape;175;p22"/>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176" name="Google Shape;176;p22"/>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177" name="Google Shape;177;p22"/>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178" name="Google Shape;178;p22"/>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179" name="Google Shape;179;p22"/>
          <p:cNvSpPr/>
          <p:nvPr/>
        </p:nvSpPr>
        <p:spPr>
          <a:xfrm>
            <a:off x="423595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3" name="Shape 1263"/>
        <p:cNvGrpSpPr/>
        <p:nvPr/>
      </p:nvGrpSpPr>
      <p:grpSpPr>
        <a:xfrm>
          <a:off x="0" y="0"/>
          <a:ext cx="0" cy="0"/>
          <a:chOff x="0" y="0"/>
          <a:chExt cx="0" cy="0"/>
        </a:xfrm>
      </p:grpSpPr>
      <p:pic>
        <p:nvPicPr>
          <p:cNvPr descr="icone_wild_code_school.png" id="1264" name="Google Shape;1264;p76"/>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1265" name="Google Shape;1265;p76"/>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1266" name="Google Shape;1266;p76"/>
          <p:cNvSpPr txBox="1"/>
          <p:nvPr/>
        </p:nvSpPr>
        <p:spPr>
          <a:xfrm>
            <a:off x="946900" y="2610425"/>
            <a:ext cx="124533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Network Address &amp; Port Translation</a:t>
            </a:r>
            <a:endParaRPr sz="5000">
              <a:latin typeface="Montserrat ExtraBold"/>
              <a:ea typeface="Montserrat ExtraBold"/>
              <a:cs typeface="Montserrat ExtraBold"/>
              <a:sym typeface="Montserrat ExtraBold"/>
            </a:endParaRPr>
          </a:p>
        </p:txBody>
      </p:sp>
      <p:sp>
        <p:nvSpPr>
          <p:cNvPr id="1267" name="Google Shape;1267;p76"/>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1268" name="Google Shape;1268;p76"/>
          <p:cNvSpPr txBox="1"/>
          <p:nvPr/>
        </p:nvSpPr>
        <p:spPr>
          <a:xfrm>
            <a:off x="949225" y="4078800"/>
            <a:ext cx="55755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NAPT : Jouer avec les couches</a:t>
            </a:r>
            <a:endParaRPr sz="2800">
              <a:latin typeface="Montserrat Medium"/>
              <a:ea typeface="Montserrat Medium"/>
              <a:cs typeface="Montserrat Medium"/>
              <a:sym typeface="Montserrat Medium"/>
            </a:endParaRPr>
          </a:p>
        </p:txBody>
      </p:sp>
      <p:cxnSp>
        <p:nvCxnSpPr>
          <p:cNvPr id="1269" name="Google Shape;1269;p76"/>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1270" name="Google Shape;1270;p76"/>
          <p:cNvSpPr/>
          <p:nvPr/>
        </p:nvSpPr>
        <p:spPr>
          <a:xfrm>
            <a:off x="2060185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271" name="Google Shape;1271;p76"/>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1272" name="Google Shape;1272;p76"/>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1273" name="Google Shape;1273;p76"/>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1274" name="Google Shape;1274;p76"/>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1275" name="Google Shape;1275;p76"/>
          <p:cNvSpPr txBox="1"/>
          <p:nvPr/>
        </p:nvSpPr>
        <p:spPr>
          <a:xfrm>
            <a:off x="3341700" y="4930950"/>
            <a:ext cx="17700600" cy="7281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1200"/>
              </a:spcBef>
              <a:spcAft>
                <a:spcPts val="0"/>
              </a:spcAft>
              <a:buNone/>
            </a:pPr>
            <a:r>
              <a:rPr lang="fr" sz="3500">
                <a:latin typeface="Proxima Nova"/>
                <a:ea typeface="Proxima Nova"/>
                <a:cs typeface="Proxima Nova"/>
                <a:sym typeface="Proxima Nova"/>
              </a:rPr>
              <a:t>Quand il y a moins d'adresses externes que d'adresses internes pouvant sortir</a:t>
            </a:r>
            <a:endParaRPr sz="3500">
              <a:latin typeface="Proxima Nova"/>
              <a:ea typeface="Proxima Nova"/>
              <a:cs typeface="Proxima Nova"/>
              <a:sym typeface="Proxima Nova"/>
            </a:endParaRPr>
          </a:p>
          <a:p>
            <a:pPr indent="0" lvl="0" marL="0" rtl="0" algn="l">
              <a:lnSpc>
                <a:spcPct val="100000"/>
              </a:lnSpc>
              <a:spcBef>
                <a:spcPts val="1200"/>
              </a:spcBef>
              <a:spcAft>
                <a:spcPts val="0"/>
              </a:spcAft>
              <a:buNone/>
            </a:pPr>
            <a:r>
              <a:rPr lang="fr" sz="3500">
                <a:latin typeface="Proxima Nova"/>
                <a:ea typeface="Proxima Nova"/>
                <a:cs typeface="Proxima Nova"/>
                <a:sym typeface="Proxima Nova"/>
              </a:rPr>
              <a:t>Par exemple quand il n'y a qu'une seule adresse externe</a:t>
            </a:r>
            <a:endParaRPr sz="3500">
              <a:latin typeface="Proxima Nova"/>
              <a:ea typeface="Proxima Nova"/>
              <a:cs typeface="Proxima Nova"/>
              <a:sym typeface="Proxima Nova"/>
            </a:endParaRPr>
          </a:p>
          <a:p>
            <a:pPr indent="0" lvl="0" marL="0" rtl="0" algn="l">
              <a:lnSpc>
                <a:spcPct val="100000"/>
              </a:lnSpc>
              <a:spcBef>
                <a:spcPts val="1200"/>
              </a:spcBef>
              <a:spcAft>
                <a:spcPts val="0"/>
              </a:spcAft>
              <a:buNone/>
            </a:pPr>
            <a:r>
              <a:rPr lang="fr" sz="3500">
                <a:latin typeface="Proxima Nova"/>
                <a:ea typeface="Proxima Nova"/>
                <a:cs typeface="Proxima Nova"/>
                <a:sym typeface="Proxima Nova"/>
              </a:rPr>
              <a:t>		=&gt; Cas du réseau d'un particulier via une "box" opérateur</a:t>
            </a:r>
            <a:endParaRPr sz="3500">
              <a:latin typeface="Proxima Nova"/>
              <a:ea typeface="Proxima Nova"/>
              <a:cs typeface="Proxima Nova"/>
              <a:sym typeface="Proxima Nova"/>
            </a:endParaRPr>
          </a:p>
          <a:p>
            <a:pPr indent="0" lvl="0" marL="0" rtl="0" algn="l">
              <a:lnSpc>
                <a:spcPct val="100000"/>
              </a:lnSpc>
              <a:spcBef>
                <a:spcPts val="1200"/>
              </a:spcBef>
              <a:spcAft>
                <a:spcPts val="0"/>
              </a:spcAft>
              <a:buNone/>
            </a:pPr>
            <a:r>
              <a:rPr lang="fr" sz="3500">
                <a:latin typeface="Proxima Nova"/>
                <a:ea typeface="Proxima Nova"/>
                <a:cs typeface="Proxima Nova"/>
                <a:sym typeface="Proxima Nova"/>
              </a:rPr>
              <a:t>Astuce : </a:t>
            </a:r>
            <a:endParaRPr sz="3500">
              <a:latin typeface="Proxima Nova"/>
              <a:ea typeface="Proxima Nova"/>
              <a:cs typeface="Proxima Nova"/>
              <a:sym typeface="Proxima Nova"/>
            </a:endParaRPr>
          </a:p>
          <a:p>
            <a:pPr indent="-450850" lvl="0" marL="914400" rtl="0" algn="l">
              <a:lnSpc>
                <a:spcPct val="100000"/>
              </a:lnSpc>
              <a:spcBef>
                <a:spcPts val="1200"/>
              </a:spcBef>
              <a:spcAft>
                <a:spcPts val="0"/>
              </a:spcAft>
              <a:buSzPts val="3500"/>
              <a:buFont typeface="Proxima Nova"/>
              <a:buChar char="-"/>
            </a:pPr>
            <a:r>
              <a:rPr lang="fr" sz="3500">
                <a:latin typeface="Proxima Nova"/>
                <a:ea typeface="Proxima Nova"/>
                <a:cs typeface="Proxima Nova"/>
                <a:sym typeface="Proxima Nova"/>
              </a:rPr>
              <a:t>ne pas considérer juste l'adresse comme identifiant mais le couple adresse IP/port (couche 4)</a:t>
            </a:r>
            <a:endParaRPr sz="3500">
              <a:latin typeface="Proxima Nova"/>
              <a:ea typeface="Proxima Nova"/>
              <a:cs typeface="Proxima Nova"/>
              <a:sym typeface="Proxima Nova"/>
            </a:endParaRPr>
          </a:p>
          <a:p>
            <a:pPr indent="0" lvl="0" marL="0" rtl="0" algn="l">
              <a:lnSpc>
                <a:spcPct val="100000"/>
              </a:lnSpc>
              <a:spcBef>
                <a:spcPts val="1200"/>
              </a:spcBef>
              <a:spcAft>
                <a:spcPts val="0"/>
              </a:spcAft>
              <a:buNone/>
            </a:pPr>
            <a:r>
              <a:rPr lang="fr" sz="3500">
                <a:latin typeface="Proxima Nova"/>
                <a:ea typeface="Proxima Nova"/>
                <a:cs typeface="Proxima Nova"/>
                <a:sym typeface="Proxima Nova"/>
              </a:rPr>
              <a:t>La table de correspondance passe de 2 à 4 colonnes</a:t>
            </a:r>
            <a:endParaRPr sz="3500">
              <a:latin typeface="Proxima Nova"/>
              <a:ea typeface="Proxima Nova"/>
              <a:cs typeface="Proxima Nova"/>
              <a:sym typeface="Proxima Nova"/>
            </a:endParaRPr>
          </a:p>
          <a:p>
            <a:pPr indent="-450850" lvl="0" marL="914400" rtl="0" algn="l">
              <a:lnSpc>
                <a:spcPct val="100000"/>
              </a:lnSpc>
              <a:spcBef>
                <a:spcPts val="1200"/>
              </a:spcBef>
              <a:spcAft>
                <a:spcPts val="0"/>
              </a:spcAft>
              <a:buSzPts val="3500"/>
              <a:buFont typeface="Proxima Nova"/>
              <a:buChar char="-"/>
            </a:pPr>
            <a:r>
              <a:rPr lang="fr" sz="3500">
                <a:latin typeface="Proxima Nova"/>
                <a:ea typeface="Proxima Nova"/>
                <a:cs typeface="Proxima Nova"/>
                <a:sym typeface="Proxima Nova"/>
              </a:rPr>
              <a:t>Adresse Interne</a:t>
            </a:r>
            <a:endParaRPr sz="3500">
              <a:latin typeface="Proxima Nova"/>
              <a:ea typeface="Proxima Nova"/>
              <a:cs typeface="Proxima Nova"/>
              <a:sym typeface="Proxima Nova"/>
            </a:endParaRPr>
          </a:p>
          <a:p>
            <a:pPr indent="-450850" lvl="0" marL="914400" rtl="0" algn="l">
              <a:lnSpc>
                <a:spcPct val="100000"/>
              </a:lnSpc>
              <a:spcBef>
                <a:spcPts val="0"/>
              </a:spcBef>
              <a:spcAft>
                <a:spcPts val="0"/>
              </a:spcAft>
              <a:buSzPts val="3500"/>
              <a:buFont typeface="Proxima Nova"/>
              <a:buChar char="-"/>
            </a:pPr>
            <a:r>
              <a:rPr lang="fr" sz="3500">
                <a:latin typeface="Proxima Nova"/>
                <a:ea typeface="Proxima Nova"/>
                <a:cs typeface="Proxima Nova"/>
                <a:sym typeface="Proxima Nova"/>
              </a:rPr>
              <a:t>Port Interne</a:t>
            </a:r>
            <a:endParaRPr sz="3500">
              <a:latin typeface="Proxima Nova"/>
              <a:ea typeface="Proxima Nova"/>
              <a:cs typeface="Proxima Nova"/>
              <a:sym typeface="Proxima Nova"/>
            </a:endParaRPr>
          </a:p>
          <a:p>
            <a:pPr indent="-450850" lvl="0" marL="914400" rtl="0" algn="l">
              <a:lnSpc>
                <a:spcPct val="100000"/>
              </a:lnSpc>
              <a:spcBef>
                <a:spcPts val="0"/>
              </a:spcBef>
              <a:spcAft>
                <a:spcPts val="0"/>
              </a:spcAft>
              <a:buSzPts val="3500"/>
              <a:buFont typeface="Proxima Nova"/>
              <a:buChar char="-"/>
            </a:pPr>
            <a:r>
              <a:rPr lang="fr" sz="3500">
                <a:latin typeface="Proxima Nova"/>
                <a:ea typeface="Proxima Nova"/>
                <a:cs typeface="Proxima Nova"/>
                <a:sym typeface="Proxima Nova"/>
              </a:rPr>
              <a:t>Adresse externe (pas nécessaire si une seule adresse externe)</a:t>
            </a:r>
            <a:endParaRPr sz="3500">
              <a:latin typeface="Proxima Nova"/>
              <a:ea typeface="Proxima Nova"/>
              <a:cs typeface="Proxima Nova"/>
              <a:sym typeface="Proxima Nova"/>
            </a:endParaRPr>
          </a:p>
          <a:p>
            <a:pPr indent="-450850" lvl="0" marL="914400" rtl="0" algn="l">
              <a:lnSpc>
                <a:spcPct val="100000"/>
              </a:lnSpc>
              <a:spcBef>
                <a:spcPts val="0"/>
              </a:spcBef>
              <a:spcAft>
                <a:spcPts val="0"/>
              </a:spcAft>
              <a:buSzPts val="3500"/>
              <a:buFont typeface="Proxima Nova"/>
              <a:buChar char="-"/>
            </a:pPr>
            <a:r>
              <a:rPr lang="fr" sz="3500">
                <a:latin typeface="Proxima Nova"/>
                <a:ea typeface="Proxima Nova"/>
                <a:cs typeface="Proxima Nova"/>
                <a:sym typeface="Proxima Nova"/>
              </a:rPr>
              <a:t>Port externe</a:t>
            </a:r>
            <a:endParaRPr sz="3500">
              <a:latin typeface="Proxima Nova"/>
              <a:ea typeface="Proxima Nova"/>
              <a:cs typeface="Proxima Nova"/>
              <a:sym typeface="Proxima Nova"/>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9" name="Shape 1279"/>
        <p:cNvGrpSpPr/>
        <p:nvPr/>
      </p:nvGrpSpPr>
      <p:grpSpPr>
        <a:xfrm>
          <a:off x="0" y="0"/>
          <a:ext cx="0" cy="0"/>
          <a:chOff x="0" y="0"/>
          <a:chExt cx="0" cy="0"/>
        </a:xfrm>
      </p:grpSpPr>
      <p:pic>
        <p:nvPicPr>
          <p:cNvPr descr="icone_wild_code_school.png" id="1280" name="Google Shape;1280;p77"/>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1281" name="Google Shape;1281;p77"/>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1282" name="Google Shape;1282;p77"/>
          <p:cNvSpPr txBox="1"/>
          <p:nvPr/>
        </p:nvSpPr>
        <p:spPr>
          <a:xfrm>
            <a:off x="946900" y="2610425"/>
            <a:ext cx="91911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Associations dynamiques</a:t>
            </a:r>
            <a:endParaRPr sz="5000">
              <a:latin typeface="Montserrat ExtraBold"/>
              <a:ea typeface="Montserrat ExtraBold"/>
              <a:cs typeface="Montserrat ExtraBold"/>
              <a:sym typeface="Montserrat ExtraBold"/>
            </a:endParaRPr>
          </a:p>
        </p:txBody>
      </p:sp>
      <p:sp>
        <p:nvSpPr>
          <p:cNvPr id="1283" name="Google Shape;1283;p77"/>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1284" name="Google Shape;1284;p77"/>
          <p:cNvSpPr txBox="1"/>
          <p:nvPr/>
        </p:nvSpPr>
        <p:spPr>
          <a:xfrm>
            <a:off x="949225" y="4078800"/>
            <a:ext cx="30672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Remplir la table</a:t>
            </a:r>
            <a:endParaRPr sz="2800">
              <a:latin typeface="Montserrat Medium"/>
              <a:ea typeface="Montserrat Medium"/>
              <a:cs typeface="Montserrat Medium"/>
              <a:sym typeface="Montserrat Medium"/>
            </a:endParaRPr>
          </a:p>
        </p:txBody>
      </p:sp>
      <p:cxnSp>
        <p:nvCxnSpPr>
          <p:cNvPr id="1285" name="Google Shape;1285;p77"/>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1286" name="Google Shape;1286;p77"/>
          <p:cNvSpPr/>
          <p:nvPr/>
        </p:nvSpPr>
        <p:spPr>
          <a:xfrm>
            <a:off x="2060185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287" name="Google Shape;1287;p77"/>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1288" name="Google Shape;1288;p77"/>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1289" name="Google Shape;1289;p77"/>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1290" name="Google Shape;1290;p77"/>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1291" name="Google Shape;1291;p77"/>
          <p:cNvSpPr txBox="1"/>
          <p:nvPr/>
        </p:nvSpPr>
        <p:spPr>
          <a:xfrm>
            <a:off x="3341700" y="5104150"/>
            <a:ext cx="18707700" cy="6820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lang="fr" sz="3500">
                <a:latin typeface="Proxima Nova"/>
                <a:ea typeface="Proxima Nova"/>
                <a:cs typeface="Proxima Nova"/>
                <a:sym typeface="Proxima Nova"/>
              </a:rPr>
              <a:t>La table de correspondance peut-être configurée à la main (NAT statique) ou remplie dynamiquement (cas général)</a:t>
            </a:r>
            <a:endParaRPr sz="3500">
              <a:latin typeface="Proxima Nova"/>
              <a:ea typeface="Proxima Nova"/>
              <a:cs typeface="Proxima Nova"/>
              <a:sym typeface="Proxima Nova"/>
            </a:endParaRPr>
          </a:p>
          <a:p>
            <a:pPr indent="0" lvl="0" marL="0" rtl="0" algn="l">
              <a:lnSpc>
                <a:spcPct val="115000"/>
              </a:lnSpc>
              <a:spcBef>
                <a:spcPts val="1200"/>
              </a:spcBef>
              <a:spcAft>
                <a:spcPts val="0"/>
              </a:spcAft>
              <a:buNone/>
            </a:pPr>
            <a:r>
              <a:t/>
            </a:r>
            <a:endParaRPr sz="3500">
              <a:latin typeface="Proxima Nova"/>
              <a:ea typeface="Proxima Nova"/>
              <a:cs typeface="Proxima Nova"/>
              <a:sym typeface="Proxima Nova"/>
            </a:endParaRPr>
          </a:p>
          <a:p>
            <a:pPr indent="0" lvl="0" marL="0" rtl="0" algn="l">
              <a:lnSpc>
                <a:spcPct val="115000"/>
              </a:lnSpc>
              <a:spcBef>
                <a:spcPts val="1200"/>
              </a:spcBef>
              <a:spcAft>
                <a:spcPts val="0"/>
              </a:spcAft>
              <a:buNone/>
            </a:pPr>
            <a:r>
              <a:rPr lang="fr" sz="3500">
                <a:latin typeface="Proxima Nova"/>
                <a:ea typeface="Proxima Nova"/>
                <a:cs typeface="Proxima Nova"/>
                <a:sym typeface="Proxima Nova"/>
              </a:rPr>
              <a:t>Exemple avec un routeur adresse publique 203.1.113.123</a:t>
            </a:r>
            <a:endParaRPr sz="3500">
              <a:latin typeface="Proxima Nova"/>
              <a:ea typeface="Proxima Nova"/>
              <a:cs typeface="Proxima Nova"/>
              <a:sym typeface="Proxima Nova"/>
            </a:endParaRPr>
          </a:p>
          <a:p>
            <a:pPr indent="0" lvl="0" marL="0" rtl="0" algn="l">
              <a:lnSpc>
                <a:spcPct val="115000"/>
              </a:lnSpc>
              <a:spcBef>
                <a:spcPts val="1200"/>
              </a:spcBef>
              <a:spcAft>
                <a:spcPts val="0"/>
              </a:spcAft>
              <a:buNone/>
            </a:pPr>
            <a:r>
              <a:rPr lang="fr" sz="3500">
                <a:latin typeface="Proxima Nova"/>
                <a:ea typeface="Proxima Nova"/>
                <a:cs typeface="Proxima Nova"/>
                <a:sym typeface="Proxima Nova"/>
              </a:rPr>
              <a:t>La machine interne (10.0.0.1) accède à Odyssey (216.58.214.83)</a:t>
            </a:r>
            <a:endParaRPr sz="3500">
              <a:latin typeface="Proxima Nova"/>
              <a:ea typeface="Proxima Nova"/>
              <a:cs typeface="Proxima Nova"/>
              <a:sym typeface="Proxima Nova"/>
            </a:endParaRPr>
          </a:p>
          <a:p>
            <a:pPr indent="-450850" lvl="0" marL="914400" rtl="0" algn="l">
              <a:lnSpc>
                <a:spcPct val="115000"/>
              </a:lnSpc>
              <a:spcBef>
                <a:spcPts val="1200"/>
              </a:spcBef>
              <a:spcAft>
                <a:spcPts val="0"/>
              </a:spcAft>
              <a:buSzPts val="3500"/>
              <a:buFont typeface="Proxima Nova"/>
              <a:buChar char="-"/>
            </a:pPr>
            <a:r>
              <a:rPr lang="fr" sz="3500">
                <a:latin typeface="Proxima Nova"/>
                <a:ea typeface="Proxima Nova"/>
                <a:cs typeface="Proxima Nova"/>
                <a:sym typeface="Proxima Nova"/>
              </a:rPr>
              <a:t>Communication HTTPS, donc port Serveur = 443 et port client dynamique (ex : 52369)</a:t>
            </a:r>
            <a:endParaRPr sz="3500">
              <a:latin typeface="Proxima Nova"/>
              <a:ea typeface="Proxima Nova"/>
              <a:cs typeface="Proxima Nova"/>
              <a:sym typeface="Proxima Nova"/>
            </a:endParaRPr>
          </a:p>
          <a:p>
            <a:pPr indent="-450850" lvl="0" marL="914400" rtl="0" algn="l">
              <a:lnSpc>
                <a:spcPct val="115000"/>
              </a:lnSpc>
              <a:spcBef>
                <a:spcPts val="0"/>
              </a:spcBef>
              <a:spcAft>
                <a:spcPts val="0"/>
              </a:spcAft>
              <a:buSzPts val="3500"/>
              <a:buFont typeface="Proxima Nova"/>
              <a:buChar char="-"/>
            </a:pPr>
            <a:r>
              <a:rPr lang="fr" sz="3500">
                <a:latin typeface="Proxima Nova"/>
                <a:ea typeface="Proxima Nova"/>
                <a:cs typeface="Proxima Nova"/>
                <a:sym typeface="Proxima Nova"/>
              </a:rPr>
              <a:t>Requête de 10.0.0.1:52369 (port) vers 216.58.214.83:443</a:t>
            </a:r>
            <a:endParaRPr sz="3500">
              <a:latin typeface="Proxima Nova"/>
              <a:ea typeface="Proxima Nova"/>
              <a:cs typeface="Proxima Nova"/>
              <a:sym typeface="Proxima Nova"/>
            </a:endParaRPr>
          </a:p>
          <a:p>
            <a:pPr indent="-450850" lvl="0" marL="914400" rtl="0" algn="l">
              <a:lnSpc>
                <a:spcPct val="115000"/>
              </a:lnSpc>
              <a:spcBef>
                <a:spcPts val="0"/>
              </a:spcBef>
              <a:spcAft>
                <a:spcPts val="0"/>
              </a:spcAft>
              <a:buSzPts val="3500"/>
              <a:buFont typeface="Proxima Nova"/>
              <a:buChar char="-"/>
            </a:pPr>
            <a:r>
              <a:rPr lang="fr" sz="3500">
                <a:latin typeface="Proxima Nova"/>
                <a:ea typeface="Proxima Nova"/>
                <a:cs typeface="Proxima Nova"/>
                <a:sym typeface="Proxima Nova"/>
              </a:rPr>
              <a:t>Le routeur note dans sa table int &lt;- ext : 10.0.0.1:52369 &lt;- 216.58.214.83:443</a:t>
            </a:r>
            <a:endParaRPr sz="3500">
              <a:latin typeface="Proxima Nova"/>
              <a:ea typeface="Proxima Nova"/>
              <a:cs typeface="Proxima Nova"/>
              <a:sym typeface="Proxima Nova"/>
            </a:endParaRPr>
          </a:p>
          <a:p>
            <a:pPr indent="-450850" lvl="0" marL="914400" rtl="0" algn="l">
              <a:lnSpc>
                <a:spcPct val="115000"/>
              </a:lnSpc>
              <a:spcBef>
                <a:spcPts val="0"/>
              </a:spcBef>
              <a:spcAft>
                <a:spcPts val="0"/>
              </a:spcAft>
              <a:buSzPts val="3500"/>
              <a:buFont typeface="Proxima Nova"/>
              <a:buChar char="-"/>
            </a:pPr>
            <a:r>
              <a:rPr lang="fr" sz="3500">
                <a:latin typeface="Proxima Nova"/>
                <a:ea typeface="Proxima Nova"/>
                <a:cs typeface="Proxima Nova"/>
                <a:sym typeface="Proxima Nova"/>
              </a:rPr>
              <a:t>Requête transmise par le routeur de 203.1.113.123:52369 -&gt; 216.58.214.83:443</a:t>
            </a:r>
            <a:endParaRPr sz="3500">
              <a:latin typeface="Proxima Nova"/>
              <a:ea typeface="Proxima Nova"/>
              <a:cs typeface="Proxima Nova"/>
              <a:sym typeface="Proxima Nova"/>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5" name="Shape 1295"/>
        <p:cNvGrpSpPr/>
        <p:nvPr/>
      </p:nvGrpSpPr>
      <p:grpSpPr>
        <a:xfrm>
          <a:off x="0" y="0"/>
          <a:ext cx="0" cy="0"/>
          <a:chOff x="0" y="0"/>
          <a:chExt cx="0" cy="0"/>
        </a:xfrm>
      </p:grpSpPr>
      <p:pic>
        <p:nvPicPr>
          <p:cNvPr descr="icone_wild_code_school.png" id="1296" name="Google Shape;1296;p78"/>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1297" name="Google Shape;1297;p78"/>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1298" name="Google Shape;1298;p78"/>
          <p:cNvSpPr txBox="1"/>
          <p:nvPr/>
        </p:nvSpPr>
        <p:spPr>
          <a:xfrm>
            <a:off x="946900" y="2610425"/>
            <a:ext cx="89454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Associations dynamiques</a:t>
            </a:r>
            <a:endParaRPr sz="5000">
              <a:latin typeface="Montserrat ExtraBold"/>
              <a:ea typeface="Montserrat ExtraBold"/>
              <a:cs typeface="Montserrat ExtraBold"/>
              <a:sym typeface="Montserrat ExtraBold"/>
            </a:endParaRPr>
          </a:p>
        </p:txBody>
      </p:sp>
      <p:sp>
        <p:nvSpPr>
          <p:cNvPr id="1299" name="Google Shape;1299;p78"/>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1300" name="Google Shape;1300;p78"/>
          <p:cNvSpPr txBox="1"/>
          <p:nvPr/>
        </p:nvSpPr>
        <p:spPr>
          <a:xfrm>
            <a:off x="949225" y="4078800"/>
            <a:ext cx="23130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La réponse</a:t>
            </a:r>
            <a:endParaRPr sz="2800">
              <a:latin typeface="Montserrat Medium"/>
              <a:ea typeface="Montserrat Medium"/>
              <a:cs typeface="Montserrat Medium"/>
              <a:sym typeface="Montserrat Medium"/>
            </a:endParaRPr>
          </a:p>
        </p:txBody>
      </p:sp>
      <p:cxnSp>
        <p:nvCxnSpPr>
          <p:cNvPr id="1301" name="Google Shape;1301;p78"/>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1302" name="Google Shape;1302;p78"/>
          <p:cNvSpPr/>
          <p:nvPr/>
        </p:nvSpPr>
        <p:spPr>
          <a:xfrm>
            <a:off x="2060185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303" name="Google Shape;1303;p78"/>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1304" name="Google Shape;1304;p78"/>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1305" name="Google Shape;1305;p78"/>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1306" name="Google Shape;1306;p78"/>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1307" name="Google Shape;1307;p78"/>
          <p:cNvSpPr txBox="1"/>
          <p:nvPr/>
        </p:nvSpPr>
        <p:spPr>
          <a:xfrm>
            <a:off x="3341700" y="4797350"/>
            <a:ext cx="17700600" cy="7855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lang="fr" sz="3500">
                <a:latin typeface="Proxima Nova"/>
                <a:ea typeface="Proxima Nova"/>
                <a:cs typeface="Proxima Nova"/>
                <a:sym typeface="Proxima Nova"/>
              </a:rPr>
              <a:t>Suite de l'exemple :</a:t>
            </a:r>
            <a:endParaRPr sz="3500">
              <a:latin typeface="Proxima Nova"/>
              <a:ea typeface="Proxima Nova"/>
              <a:cs typeface="Proxima Nova"/>
              <a:sym typeface="Proxima Nova"/>
            </a:endParaRPr>
          </a:p>
          <a:p>
            <a:pPr indent="0" lvl="0" marL="0" rtl="0" algn="l">
              <a:lnSpc>
                <a:spcPct val="115000"/>
              </a:lnSpc>
              <a:spcBef>
                <a:spcPts val="1200"/>
              </a:spcBef>
              <a:spcAft>
                <a:spcPts val="0"/>
              </a:spcAft>
              <a:buNone/>
            </a:pPr>
            <a:r>
              <a:rPr lang="fr" sz="3500">
                <a:latin typeface="Proxima Nova"/>
                <a:ea typeface="Proxima Nova"/>
                <a:cs typeface="Proxima Nova"/>
                <a:sym typeface="Proxima Nova"/>
              </a:rPr>
              <a:t>Odyssey (216.58.214.83) reçoit une requête de 203.1.113.123 et réponds</a:t>
            </a:r>
            <a:endParaRPr sz="3500">
              <a:latin typeface="Proxima Nova"/>
              <a:ea typeface="Proxima Nova"/>
              <a:cs typeface="Proxima Nova"/>
              <a:sym typeface="Proxima Nova"/>
            </a:endParaRPr>
          </a:p>
          <a:p>
            <a:pPr indent="-450850" lvl="0" marL="914400" rtl="0" algn="l">
              <a:lnSpc>
                <a:spcPct val="115000"/>
              </a:lnSpc>
              <a:spcBef>
                <a:spcPts val="1200"/>
              </a:spcBef>
              <a:spcAft>
                <a:spcPts val="0"/>
              </a:spcAft>
              <a:buSzPts val="3500"/>
              <a:buFont typeface="Proxima Nova"/>
              <a:buChar char="-"/>
            </a:pPr>
            <a:r>
              <a:rPr lang="fr" sz="3500">
                <a:latin typeface="Proxima Nova"/>
                <a:ea typeface="Proxima Nova"/>
                <a:cs typeface="Proxima Nova"/>
                <a:sym typeface="Proxima Nova"/>
              </a:rPr>
              <a:t>Réponse de 216.58.214.83:443 -&gt; 203.1.113.123:52369</a:t>
            </a:r>
            <a:endParaRPr sz="3500">
              <a:latin typeface="Proxima Nova"/>
              <a:ea typeface="Proxima Nova"/>
              <a:cs typeface="Proxima Nova"/>
              <a:sym typeface="Proxima Nova"/>
            </a:endParaRPr>
          </a:p>
          <a:p>
            <a:pPr indent="-450850" lvl="0" marL="914400" rtl="0" algn="l">
              <a:lnSpc>
                <a:spcPct val="115000"/>
              </a:lnSpc>
              <a:spcBef>
                <a:spcPts val="0"/>
              </a:spcBef>
              <a:spcAft>
                <a:spcPts val="0"/>
              </a:spcAft>
              <a:buSzPts val="3500"/>
              <a:buFont typeface="Proxima Nova"/>
              <a:buChar char="-"/>
            </a:pPr>
            <a:r>
              <a:rPr lang="fr" sz="3500">
                <a:latin typeface="Proxima Nova"/>
                <a:ea typeface="Proxima Nova"/>
                <a:cs typeface="Proxima Nova"/>
                <a:sym typeface="Proxima Nova"/>
              </a:rPr>
              <a:t>Le routeur reçoit cette réponse pour lui MAIS, il fait du NAT donc</a:t>
            </a:r>
            <a:endParaRPr sz="3500">
              <a:latin typeface="Proxima Nova"/>
              <a:ea typeface="Proxima Nova"/>
              <a:cs typeface="Proxima Nova"/>
              <a:sym typeface="Proxima Nova"/>
            </a:endParaRPr>
          </a:p>
          <a:p>
            <a:pPr indent="-450850" lvl="0" marL="914400" rtl="0" algn="l">
              <a:lnSpc>
                <a:spcPct val="115000"/>
              </a:lnSpc>
              <a:spcBef>
                <a:spcPts val="0"/>
              </a:spcBef>
              <a:spcAft>
                <a:spcPts val="0"/>
              </a:spcAft>
              <a:buSzPts val="3500"/>
              <a:buFont typeface="Proxima Nova"/>
              <a:buChar char="-"/>
            </a:pPr>
            <a:r>
              <a:rPr lang="fr" sz="3500">
                <a:latin typeface="Proxima Nova"/>
                <a:ea typeface="Proxima Nova"/>
                <a:cs typeface="Proxima Nova"/>
                <a:sym typeface="Proxima Nova"/>
              </a:rPr>
              <a:t>Le routeur cherche dans sa table une correspondance pour le port 52369 : 10.0.0.1</a:t>
            </a:r>
            <a:endParaRPr sz="3500">
              <a:latin typeface="Proxima Nova"/>
              <a:ea typeface="Proxima Nova"/>
              <a:cs typeface="Proxima Nova"/>
              <a:sym typeface="Proxima Nova"/>
            </a:endParaRPr>
          </a:p>
          <a:p>
            <a:pPr indent="-450850" lvl="0" marL="914400" rtl="0" algn="l">
              <a:lnSpc>
                <a:spcPct val="115000"/>
              </a:lnSpc>
              <a:spcBef>
                <a:spcPts val="0"/>
              </a:spcBef>
              <a:spcAft>
                <a:spcPts val="0"/>
              </a:spcAft>
              <a:buSzPts val="3500"/>
              <a:buFont typeface="Proxima Nova"/>
              <a:buChar char="-"/>
            </a:pPr>
            <a:r>
              <a:rPr lang="fr" sz="3500">
                <a:latin typeface="Proxima Nova"/>
                <a:ea typeface="Proxima Nova"/>
                <a:cs typeface="Proxima Nova"/>
                <a:sym typeface="Proxima Nova"/>
              </a:rPr>
              <a:t>Il transmet donc sur le réseau interne le paquet en remplaçant l'adresse de destination (la sienne) par 10.0.0.1</a:t>
            </a:r>
            <a:endParaRPr sz="3500">
              <a:latin typeface="Proxima Nova"/>
              <a:ea typeface="Proxima Nova"/>
              <a:cs typeface="Proxima Nova"/>
              <a:sym typeface="Proxima Nova"/>
            </a:endParaRPr>
          </a:p>
          <a:p>
            <a:pPr indent="0" lvl="0" marL="0" rtl="0" algn="l">
              <a:lnSpc>
                <a:spcPct val="115000"/>
              </a:lnSpc>
              <a:spcBef>
                <a:spcPts val="1200"/>
              </a:spcBef>
              <a:spcAft>
                <a:spcPts val="0"/>
              </a:spcAft>
              <a:buNone/>
            </a:pPr>
            <a:r>
              <a:t/>
            </a:r>
            <a:endParaRPr sz="3500">
              <a:latin typeface="Proxima Nova"/>
              <a:ea typeface="Proxima Nova"/>
              <a:cs typeface="Proxima Nova"/>
              <a:sym typeface="Proxima Nova"/>
            </a:endParaRPr>
          </a:p>
          <a:p>
            <a:pPr indent="0" lvl="0" marL="0" rtl="0" algn="l">
              <a:lnSpc>
                <a:spcPct val="115000"/>
              </a:lnSpc>
              <a:spcBef>
                <a:spcPts val="1200"/>
              </a:spcBef>
              <a:spcAft>
                <a:spcPts val="0"/>
              </a:spcAft>
              <a:buNone/>
            </a:pPr>
            <a:r>
              <a:rPr lang="fr" sz="3500">
                <a:latin typeface="Proxima Nova"/>
                <a:ea typeface="Proxima Nova"/>
                <a:cs typeface="Proxima Nova"/>
                <a:sym typeface="Proxima Nova"/>
              </a:rPr>
              <a:t>Remarque : et si le port source était déjà utilisé dans la table de correspondance (par une autre machine interne) ?</a:t>
            </a:r>
            <a:endParaRPr sz="3500">
              <a:latin typeface="Proxima Nova"/>
              <a:ea typeface="Proxima Nova"/>
              <a:cs typeface="Proxima Nova"/>
              <a:sym typeface="Proxima Nova"/>
            </a:endParaRPr>
          </a:p>
          <a:p>
            <a:pPr indent="0" lvl="0" marL="0" rtl="0" algn="l">
              <a:lnSpc>
                <a:spcPct val="115000"/>
              </a:lnSpc>
              <a:spcBef>
                <a:spcPts val="1200"/>
              </a:spcBef>
              <a:spcAft>
                <a:spcPts val="1200"/>
              </a:spcAft>
              <a:buNone/>
            </a:pPr>
            <a:r>
              <a:rPr lang="fr" sz="3500">
                <a:latin typeface="Proxima Nova"/>
                <a:ea typeface="Proxima Nova"/>
                <a:cs typeface="Proxima Nova"/>
                <a:sym typeface="Proxima Nova"/>
              </a:rPr>
              <a:t>	=&gt; modification aussi du port source (et donc traduction aussi du port)</a:t>
            </a:r>
            <a:endParaRPr sz="3500">
              <a:latin typeface="Proxima Nova"/>
              <a:ea typeface="Proxima Nova"/>
              <a:cs typeface="Proxima Nova"/>
              <a:sym typeface="Proxima Nova"/>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1" name="Shape 1311"/>
        <p:cNvGrpSpPr/>
        <p:nvPr/>
      </p:nvGrpSpPr>
      <p:grpSpPr>
        <a:xfrm>
          <a:off x="0" y="0"/>
          <a:ext cx="0" cy="0"/>
          <a:chOff x="0" y="0"/>
          <a:chExt cx="0" cy="0"/>
        </a:xfrm>
      </p:grpSpPr>
      <p:pic>
        <p:nvPicPr>
          <p:cNvPr descr="icone_wild_code_school.png" id="1312" name="Google Shape;1312;p79"/>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1313" name="Google Shape;1313;p79"/>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1314" name="Google Shape;1314;p79"/>
          <p:cNvSpPr txBox="1"/>
          <p:nvPr/>
        </p:nvSpPr>
        <p:spPr>
          <a:xfrm>
            <a:off x="946900" y="2610425"/>
            <a:ext cx="62445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NAPT dynamique</a:t>
            </a:r>
            <a:endParaRPr sz="5000">
              <a:latin typeface="Montserrat ExtraBold"/>
              <a:ea typeface="Montserrat ExtraBold"/>
              <a:cs typeface="Montserrat ExtraBold"/>
              <a:sym typeface="Montserrat ExtraBold"/>
            </a:endParaRPr>
          </a:p>
        </p:txBody>
      </p:sp>
      <p:sp>
        <p:nvSpPr>
          <p:cNvPr id="1315" name="Google Shape;1315;p79"/>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1316" name="Google Shape;1316;p79"/>
          <p:cNvSpPr txBox="1"/>
          <p:nvPr/>
        </p:nvSpPr>
        <p:spPr>
          <a:xfrm>
            <a:off x="949225" y="4078800"/>
            <a:ext cx="35064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Quelques défauts</a:t>
            </a:r>
            <a:endParaRPr sz="2800">
              <a:latin typeface="Montserrat Medium"/>
              <a:ea typeface="Montserrat Medium"/>
              <a:cs typeface="Montserrat Medium"/>
              <a:sym typeface="Montserrat Medium"/>
            </a:endParaRPr>
          </a:p>
        </p:txBody>
      </p:sp>
      <p:cxnSp>
        <p:nvCxnSpPr>
          <p:cNvPr id="1317" name="Google Shape;1317;p79"/>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1318" name="Google Shape;1318;p79"/>
          <p:cNvSpPr/>
          <p:nvPr/>
        </p:nvSpPr>
        <p:spPr>
          <a:xfrm>
            <a:off x="2060185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319" name="Google Shape;1319;p79"/>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1320" name="Google Shape;1320;p79"/>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1321" name="Google Shape;1321;p79"/>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1322" name="Google Shape;1322;p79"/>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1323" name="Google Shape;1323;p79"/>
          <p:cNvSpPr txBox="1"/>
          <p:nvPr/>
        </p:nvSpPr>
        <p:spPr>
          <a:xfrm>
            <a:off x="3341700" y="5183588"/>
            <a:ext cx="17700600" cy="7326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lang="fr" sz="3500">
                <a:latin typeface="Proxima Nova"/>
                <a:ea typeface="Proxima Nova"/>
                <a:cs typeface="Proxima Nova"/>
                <a:sym typeface="Proxima Nova"/>
              </a:rPr>
              <a:t>Le NAPT dynamique a de nombreux inconvénients :</a:t>
            </a:r>
            <a:endParaRPr sz="3500">
              <a:latin typeface="Proxima Nova"/>
              <a:ea typeface="Proxima Nova"/>
              <a:cs typeface="Proxima Nova"/>
              <a:sym typeface="Proxima Nova"/>
            </a:endParaRPr>
          </a:p>
          <a:p>
            <a:pPr indent="-450850" lvl="0" marL="914400" rtl="0" algn="l">
              <a:lnSpc>
                <a:spcPct val="115000"/>
              </a:lnSpc>
              <a:spcBef>
                <a:spcPts val="1200"/>
              </a:spcBef>
              <a:spcAft>
                <a:spcPts val="0"/>
              </a:spcAft>
              <a:buSzPts val="3500"/>
              <a:buFont typeface="Proxima Nova"/>
              <a:buChar char="-"/>
            </a:pPr>
            <a:r>
              <a:rPr lang="fr" sz="3500">
                <a:latin typeface="Proxima Nova"/>
                <a:ea typeface="Proxima Nova"/>
                <a:cs typeface="Proxima Nova"/>
                <a:sym typeface="Proxima Nova"/>
              </a:rPr>
              <a:t>La table étant remplie lors de la requête de l'intérieur vers l'extérieur</a:t>
            </a:r>
            <a:endParaRPr sz="3500">
              <a:latin typeface="Proxima Nova"/>
              <a:ea typeface="Proxima Nova"/>
              <a:cs typeface="Proxima Nova"/>
              <a:sym typeface="Proxima Nova"/>
            </a:endParaRPr>
          </a:p>
          <a:p>
            <a:pPr indent="-450850" lvl="2" marL="1828800" rtl="0" algn="l">
              <a:lnSpc>
                <a:spcPct val="115000"/>
              </a:lnSpc>
              <a:spcBef>
                <a:spcPts val="0"/>
              </a:spcBef>
              <a:spcAft>
                <a:spcPts val="0"/>
              </a:spcAft>
              <a:buSzPts val="3500"/>
              <a:buFont typeface="Proxima Nova"/>
              <a:buChar char="-"/>
            </a:pPr>
            <a:r>
              <a:rPr lang="fr" sz="3500">
                <a:latin typeface="Proxima Nova"/>
                <a:ea typeface="Proxima Nova"/>
                <a:cs typeface="Proxima Nova"/>
                <a:sym typeface="Proxima Nova"/>
              </a:rPr>
              <a:t>Le client doit être derrière le NAT</a:t>
            </a:r>
            <a:endParaRPr sz="3500">
              <a:latin typeface="Proxima Nova"/>
              <a:ea typeface="Proxima Nova"/>
              <a:cs typeface="Proxima Nova"/>
              <a:sym typeface="Proxima Nova"/>
            </a:endParaRPr>
          </a:p>
          <a:p>
            <a:pPr indent="-450850" lvl="2" marL="1828800" rtl="0" algn="l">
              <a:lnSpc>
                <a:spcPct val="115000"/>
              </a:lnSpc>
              <a:spcBef>
                <a:spcPts val="0"/>
              </a:spcBef>
              <a:spcAft>
                <a:spcPts val="0"/>
              </a:spcAft>
              <a:buSzPts val="3500"/>
              <a:buFont typeface="Proxima Nova"/>
              <a:buChar char="-"/>
            </a:pPr>
            <a:r>
              <a:rPr lang="fr" sz="3500">
                <a:latin typeface="Proxima Nova"/>
                <a:ea typeface="Proxima Nova"/>
                <a:cs typeface="Proxima Nova"/>
                <a:sym typeface="Proxima Nova"/>
              </a:rPr>
              <a:t>Impossible d'avoir un serveur interne</a:t>
            </a:r>
            <a:endParaRPr sz="3500">
              <a:latin typeface="Proxima Nova"/>
              <a:ea typeface="Proxima Nova"/>
              <a:cs typeface="Proxima Nova"/>
              <a:sym typeface="Proxima Nova"/>
            </a:endParaRPr>
          </a:p>
          <a:p>
            <a:pPr indent="-450850" lvl="0" marL="914400" rtl="0" algn="l">
              <a:lnSpc>
                <a:spcPct val="115000"/>
              </a:lnSpc>
              <a:spcBef>
                <a:spcPts val="0"/>
              </a:spcBef>
              <a:spcAft>
                <a:spcPts val="0"/>
              </a:spcAft>
              <a:buSzPts val="3500"/>
              <a:buFont typeface="Proxima Nova"/>
              <a:buChar char="-"/>
            </a:pPr>
            <a:r>
              <a:rPr lang="fr" sz="3500">
                <a:latin typeface="Proxima Nova"/>
                <a:ea typeface="Proxima Nova"/>
                <a:cs typeface="Proxima Nova"/>
                <a:sym typeface="Proxima Nova"/>
              </a:rPr>
              <a:t>Le paquet IP ET le protocole de niveau 4 sont modifiés</a:t>
            </a:r>
            <a:endParaRPr sz="3500">
              <a:latin typeface="Proxima Nova"/>
              <a:ea typeface="Proxima Nova"/>
              <a:cs typeface="Proxima Nova"/>
              <a:sym typeface="Proxima Nova"/>
            </a:endParaRPr>
          </a:p>
          <a:p>
            <a:pPr indent="-450850" lvl="2" marL="1828800" rtl="0" algn="l">
              <a:lnSpc>
                <a:spcPct val="115000"/>
              </a:lnSpc>
              <a:spcBef>
                <a:spcPts val="0"/>
              </a:spcBef>
              <a:spcAft>
                <a:spcPts val="0"/>
              </a:spcAft>
              <a:buSzPts val="3500"/>
              <a:buFont typeface="Proxima Nova"/>
              <a:buChar char="-"/>
            </a:pPr>
            <a:r>
              <a:rPr lang="fr" sz="3500">
                <a:latin typeface="Proxima Nova"/>
                <a:ea typeface="Proxima Nova"/>
                <a:cs typeface="Proxima Nova"/>
                <a:sym typeface="Proxima Nova"/>
              </a:rPr>
              <a:t>Lourd: nécessite un recalcul des checksum</a:t>
            </a:r>
            <a:endParaRPr sz="3500">
              <a:latin typeface="Proxima Nova"/>
              <a:ea typeface="Proxima Nova"/>
              <a:cs typeface="Proxima Nova"/>
              <a:sym typeface="Proxima Nova"/>
            </a:endParaRPr>
          </a:p>
          <a:p>
            <a:pPr indent="-450850" lvl="2" marL="1828800" rtl="0" algn="l">
              <a:lnSpc>
                <a:spcPct val="115000"/>
              </a:lnSpc>
              <a:spcBef>
                <a:spcPts val="0"/>
              </a:spcBef>
              <a:spcAft>
                <a:spcPts val="0"/>
              </a:spcAft>
              <a:buSzPts val="3500"/>
              <a:buFont typeface="Proxima Nova"/>
              <a:buChar char="-"/>
            </a:pPr>
            <a:r>
              <a:rPr lang="fr" sz="3500">
                <a:latin typeface="Proxima Nova"/>
                <a:ea typeface="Proxima Nova"/>
                <a:cs typeface="Proxima Nova"/>
                <a:sym typeface="Proxima Nova"/>
              </a:rPr>
              <a:t>Pas possible avec tous les protocoles de couche 4</a:t>
            </a:r>
            <a:endParaRPr sz="3500">
              <a:latin typeface="Proxima Nova"/>
              <a:ea typeface="Proxima Nova"/>
              <a:cs typeface="Proxima Nova"/>
              <a:sym typeface="Proxima Nova"/>
            </a:endParaRPr>
          </a:p>
          <a:p>
            <a:pPr indent="-450850" lvl="2" marL="1828800" rtl="0" algn="l">
              <a:lnSpc>
                <a:spcPct val="115000"/>
              </a:lnSpc>
              <a:spcBef>
                <a:spcPts val="0"/>
              </a:spcBef>
              <a:spcAft>
                <a:spcPts val="0"/>
              </a:spcAft>
              <a:buSzPts val="3500"/>
              <a:buFont typeface="Proxima Nova"/>
              <a:buChar char="-"/>
            </a:pPr>
            <a:r>
              <a:rPr lang="fr" sz="3500">
                <a:latin typeface="Proxima Nova"/>
                <a:ea typeface="Proxima Nova"/>
                <a:cs typeface="Proxima Nova"/>
                <a:sym typeface="Proxima Nova"/>
              </a:rPr>
              <a:t>Incompatible avec certains protocoles (Ex : FTP actif, voir site </a:t>
            </a:r>
            <a:r>
              <a:rPr lang="fr" sz="3500" u="sng">
                <a:solidFill>
                  <a:schemeClr val="hlink"/>
                </a:solidFill>
                <a:latin typeface="Proxima Nova"/>
                <a:ea typeface="Proxima Nova"/>
                <a:cs typeface="Proxima Nova"/>
                <a:sym typeface="Proxima Nova"/>
                <a:hlinkClick r:id="rId4"/>
              </a:rPr>
              <a:t>malekal</a:t>
            </a:r>
            <a:r>
              <a:rPr lang="fr" sz="3500">
                <a:latin typeface="Proxima Nova"/>
                <a:ea typeface="Proxima Nova"/>
                <a:cs typeface="Proxima Nova"/>
                <a:sym typeface="Proxima Nova"/>
              </a:rPr>
              <a:t>)</a:t>
            </a:r>
            <a:endParaRPr sz="3500">
              <a:latin typeface="Proxima Nova"/>
              <a:ea typeface="Proxima Nova"/>
              <a:cs typeface="Proxima Nova"/>
              <a:sym typeface="Proxima Nova"/>
            </a:endParaRPr>
          </a:p>
          <a:p>
            <a:pPr indent="-450850" lvl="2" marL="1828800" rtl="0" algn="l">
              <a:lnSpc>
                <a:spcPct val="115000"/>
              </a:lnSpc>
              <a:spcBef>
                <a:spcPts val="0"/>
              </a:spcBef>
              <a:spcAft>
                <a:spcPts val="0"/>
              </a:spcAft>
              <a:buSzPts val="3500"/>
              <a:buFont typeface="Proxima Nova"/>
              <a:buChar char="-"/>
            </a:pPr>
            <a:r>
              <a:rPr lang="fr" sz="3500">
                <a:latin typeface="Proxima Nova"/>
                <a:ea typeface="Proxima Nova"/>
                <a:cs typeface="Proxima Nova"/>
                <a:sym typeface="Proxima Nova"/>
              </a:rPr>
              <a:t>Incompatible avec certains contrôle d'intégrité</a:t>
            </a:r>
            <a:endParaRPr sz="3500">
              <a:latin typeface="Proxima Nova"/>
              <a:ea typeface="Proxima Nova"/>
              <a:cs typeface="Proxima Nova"/>
              <a:sym typeface="Proxima Nova"/>
            </a:endParaRPr>
          </a:p>
          <a:p>
            <a:pPr indent="-450850" lvl="0" marL="914400" rtl="0" algn="l">
              <a:lnSpc>
                <a:spcPct val="115000"/>
              </a:lnSpc>
              <a:spcBef>
                <a:spcPts val="0"/>
              </a:spcBef>
              <a:spcAft>
                <a:spcPts val="0"/>
              </a:spcAft>
              <a:buSzPts val="3500"/>
              <a:buFont typeface="Proxima Nova"/>
              <a:buChar char="-"/>
            </a:pPr>
            <a:r>
              <a:rPr lang="fr" sz="3500">
                <a:latin typeface="Proxima Nova"/>
                <a:ea typeface="Proxima Nova"/>
                <a:cs typeface="Proxima Nova"/>
                <a:sym typeface="Proxima Nova"/>
              </a:rPr>
              <a:t>Tord le </a:t>
            </a:r>
            <a:r>
              <a:rPr lang="fr" sz="3500" u="sng">
                <a:solidFill>
                  <a:schemeClr val="hlink"/>
                </a:solidFill>
                <a:latin typeface="Proxima Nova"/>
                <a:ea typeface="Proxima Nova"/>
                <a:cs typeface="Proxima Nova"/>
                <a:sym typeface="Proxima Nova"/>
                <a:hlinkClick r:id="rId5"/>
              </a:rPr>
              <a:t>Principe de bout en bout</a:t>
            </a:r>
            <a:endParaRPr sz="3500">
              <a:latin typeface="Proxima Nova"/>
              <a:ea typeface="Proxima Nova"/>
              <a:cs typeface="Proxima Nova"/>
              <a:sym typeface="Proxima Nova"/>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7" name="Shape 1327"/>
        <p:cNvGrpSpPr/>
        <p:nvPr/>
      </p:nvGrpSpPr>
      <p:grpSpPr>
        <a:xfrm>
          <a:off x="0" y="0"/>
          <a:ext cx="0" cy="0"/>
          <a:chOff x="0" y="0"/>
          <a:chExt cx="0" cy="0"/>
        </a:xfrm>
      </p:grpSpPr>
      <p:pic>
        <p:nvPicPr>
          <p:cNvPr descr="icone_wild_code_school.png" id="1328" name="Google Shape;1328;p80"/>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1329" name="Google Shape;1329;p80"/>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1330" name="Google Shape;1330;p80"/>
          <p:cNvSpPr txBox="1"/>
          <p:nvPr/>
        </p:nvSpPr>
        <p:spPr>
          <a:xfrm>
            <a:off x="946900" y="2610425"/>
            <a:ext cx="72966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Serveur derrière NAT</a:t>
            </a:r>
            <a:endParaRPr sz="5000">
              <a:latin typeface="Montserrat ExtraBold"/>
              <a:ea typeface="Montserrat ExtraBold"/>
              <a:cs typeface="Montserrat ExtraBold"/>
              <a:sym typeface="Montserrat ExtraBold"/>
            </a:endParaRPr>
          </a:p>
        </p:txBody>
      </p:sp>
      <p:sp>
        <p:nvSpPr>
          <p:cNvPr id="1331" name="Google Shape;1331;p80"/>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1332" name="Google Shape;1332;p80"/>
          <p:cNvSpPr txBox="1"/>
          <p:nvPr/>
        </p:nvSpPr>
        <p:spPr>
          <a:xfrm>
            <a:off x="949225" y="4078800"/>
            <a:ext cx="24009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Static NAPT</a:t>
            </a:r>
            <a:endParaRPr sz="2800">
              <a:latin typeface="Montserrat Medium"/>
              <a:ea typeface="Montserrat Medium"/>
              <a:cs typeface="Montserrat Medium"/>
              <a:sym typeface="Montserrat Medium"/>
            </a:endParaRPr>
          </a:p>
        </p:txBody>
      </p:sp>
      <p:cxnSp>
        <p:nvCxnSpPr>
          <p:cNvPr id="1333" name="Google Shape;1333;p80"/>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1334" name="Google Shape;1334;p80"/>
          <p:cNvSpPr/>
          <p:nvPr/>
        </p:nvSpPr>
        <p:spPr>
          <a:xfrm>
            <a:off x="2060185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335" name="Google Shape;1335;p80"/>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1336" name="Google Shape;1336;p80"/>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1337" name="Google Shape;1337;p80"/>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1338" name="Google Shape;1338;p80"/>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1339" name="Google Shape;1339;p80"/>
          <p:cNvSpPr txBox="1"/>
          <p:nvPr/>
        </p:nvSpPr>
        <p:spPr>
          <a:xfrm>
            <a:off x="3341700" y="4930950"/>
            <a:ext cx="17700600" cy="7435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1200"/>
              </a:spcBef>
              <a:spcAft>
                <a:spcPts val="0"/>
              </a:spcAft>
              <a:buNone/>
            </a:pPr>
            <a:r>
              <a:rPr lang="fr" sz="3500">
                <a:latin typeface="Proxima Nova"/>
                <a:ea typeface="Proxima Nova"/>
                <a:cs typeface="Proxima Nova"/>
                <a:sym typeface="Proxima Nova"/>
              </a:rPr>
              <a:t>Pour héberger un serveur derrière un NAT, il faut mettre en place une correspondance statique</a:t>
            </a:r>
            <a:endParaRPr sz="3500">
              <a:latin typeface="Proxima Nova"/>
              <a:ea typeface="Proxima Nova"/>
              <a:cs typeface="Proxima Nova"/>
              <a:sym typeface="Proxima Nova"/>
            </a:endParaRPr>
          </a:p>
          <a:p>
            <a:pPr indent="0" lvl="0" marL="0" rtl="0" algn="l">
              <a:lnSpc>
                <a:spcPct val="100000"/>
              </a:lnSpc>
              <a:spcBef>
                <a:spcPts val="1200"/>
              </a:spcBef>
              <a:spcAft>
                <a:spcPts val="0"/>
              </a:spcAft>
              <a:buNone/>
            </a:pPr>
            <a:r>
              <a:rPr lang="fr" sz="3500">
                <a:latin typeface="Proxima Nova"/>
                <a:ea typeface="Proxima Nova"/>
                <a:cs typeface="Proxima Nova"/>
                <a:sym typeface="Proxima Nova"/>
              </a:rPr>
              <a:t>Ce genre de correspondance est souvent appelée port forwarding.</a:t>
            </a:r>
            <a:endParaRPr sz="3500">
              <a:latin typeface="Proxima Nova"/>
              <a:ea typeface="Proxima Nova"/>
              <a:cs typeface="Proxima Nova"/>
              <a:sym typeface="Proxima Nova"/>
            </a:endParaRPr>
          </a:p>
          <a:p>
            <a:pPr indent="0" lvl="0" marL="0" rtl="0" algn="l">
              <a:lnSpc>
                <a:spcPct val="100000"/>
              </a:lnSpc>
              <a:spcBef>
                <a:spcPts val="1200"/>
              </a:spcBef>
              <a:spcAft>
                <a:spcPts val="0"/>
              </a:spcAft>
              <a:buNone/>
            </a:pPr>
            <a:r>
              <a:rPr lang="fr" sz="3500">
                <a:latin typeface="Proxima Nova"/>
                <a:ea typeface="Proxima Nova"/>
                <a:cs typeface="Proxima Nova"/>
                <a:sym typeface="Proxima Nova"/>
              </a:rPr>
              <a:t>Elle consiste à déclarer un port sur le routeur NAT et à lui associer une adresse interne (et éventuellement un port)</a:t>
            </a:r>
            <a:endParaRPr sz="3500">
              <a:latin typeface="Proxima Nova"/>
              <a:ea typeface="Proxima Nova"/>
              <a:cs typeface="Proxima Nova"/>
              <a:sym typeface="Proxima Nova"/>
            </a:endParaRPr>
          </a:p>
          <a:p>
            <a:pPr indent="0" lvl="0" marL="0" rtl="0" algn="l">
              <a:lnSpc>
                <a:spcPct val="100000"/>
              </a:lnSpc>
              <a:spcBef>
                <a:spcPts val="1200"/>
              </a:spcBef>
              <a:spcAft>
                <a:spcPts val="0"/>
              </a:spcAft>
              <a:buNone/>
            </a:pPr>
            <a:r>
              <a:t/>
            </a:r>
            <a:endParaRPr sz="3000">
              <a:latin typeface="Proxima Nova"/>
              <a:ea typeface="Proxima Nova"/>
              <a:cs typeface="Proxima Nova"/>
              <a:sym typeface="Proxima Nova"/>
            </a:endParaRPr>
          </a:p>
          <a:p>
            <a:pPr indent="0" lvl="0" marL="0" rtl="0" algn="l">
              <a:lnSpc>
                <a:spcPct val="100000"/>
              </a:lnSpc>
              <a:spcBef>
                <a:spcPts val="1200"/>
              </a:spcBef>
              <a:spcAft>
                <a:spcPts val="0"/>
              </a:spcAft>
              <a:buNone/>
            </a:pPr>
            <a:r>
              <a:rPr lang="fr" sz="3500">
                <a:latin typeface="Proxima Nova"/>
                <a:ea typeface="Proxima Nova"/>
                <a:cs typeface="Proxima Nova"/>
                <a:sym typeface="Proxima Nova"/>
              </a:rPr>
              <a:t>Ex : Un serveur web - les ports 80 (TCP) et 443 (TCP) doivent être rediriger vers l'adresse interne du serveur</a:t>
            </a:r>
            <a:endParaRPr sz="3500">
              <a:latin typeface="Proxima Nova"/>
              <a:ea typeface="Proxima Nova"/>
              <a:cs typeface="Proxima Nova"/>
              <a:sym typeface="Proxima Nova"/>
            </a:endParaRPr>
          </a:p>
          <a:p>
            <a:pPr indent="0" lvl="0" marL="0" rtl="0" algn="l">
              <a:lnSpc>
                <a:spcPct val="100000"/>
              </a:lnSpc>
              <a:spcBef>
                <a:spcPts val="1200"/>
              </a:spcBef>
              <a:spcAft>
                <a:spcPts val="0"/>
              </a:spcAft>
              <a:buNone/>
            </a:pPr>
            <a:r>
              <a:t/>
            </a:r>
            <a:endParaRPr sz="3000">
              <a:latin typeface="Proxima Nova"/>
              <a:ea typeface="Proxima Nova"/>
              <a:cs typeface="Proxima Nova"/>
              <a:sym typeface="Proxima Nova"/>
            </a:endParaRPr>
          </a:p>
          <a:p>
            <a:pPr indent="0" lvl="0" marL="0" rtl="0" algn="l">
              <a:lnSpc>
                <a:spcPct val="100000"/>
              </a:lnSpc>
              <a:spcBef>
                <a:spcPts val="1200"/>
              </a:spcBef>
              <a:spcAft>
                <a:spcPts val="1200"/>
              </a:spcAft>
              <a:buNone/>
            </a:pPr>
            <a:r>
              <a:rPr lang="fr" sz="3500">
                <a:latin typeface="Proxima Nova"/>
                <a:ea typeface="Proxima Nova"/>
                <a:cs typeface="Proxima Nova"/>
                <a:sym typeface="Proxima Nova"/>
              </a:rPr>
              <a:t>Limite : dans le cas de plusieurs serveurs pour le même service, seul un d'entre eux pourra utiliser le port standard</a:t>
            </a:r>
            <a:endParaRPr sz="3500">
              <a:latin typeface="Proxima Nova"/>
              <a:ea typeface="Proxima Nova"/>
              <a:cs typeface="Proxima Nova"/>
              <a:sym typeface="Proxima Nova"/>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3" name="Shape 1343"/>
        <p:cNvGrpSpPr/>
        <p:nvPr/>
      </p:nvGrpSpPr>
      <p:grpSpPr>
        <a:xfrm>
          <a:off x="0" y="0"/>
          <a:ext cx="0" cy="0"/>
          <a:chOff x="0" y="0"/>
          <a:chExt cx="0" cy="0"/>
        </a:xfrm>
      </p:grpSpPr>
      <p:pic>
        <p:nvPicPr>
          <p:cNvPr descr="icone_wild_code_school.png" id="1344" name="Google Shape;1344;p81"/>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1345" name="Google Shape;1345;p81"/>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1346" name="Google Shape;1346;p81"/>
          <p:cNvSpPr txBox="1"/>
          <p:nvPr/>
        </p:nvSpPr>
        <p:spPr>
          <a:xfrm>
            <a:off x="946900" y="2610425"/>
            <a:ext cx="64023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Depuis l'extérieur</a:t>
            </a:r>
            <a:endParaRPr sz="5000">
              <a:latin typeface="Montserrat ExtraBold"/>
              <a:ea typeface="Montserrat ExtraBold"/>
              <a:cs typeface="Montserrat ExtraBold"/>
              <a:sym typeface="Montserrat ExtraBold"/>
            </a:endParaRPr>
          </a:p>
        </p:txBody>
      </p:sp>
      <p:sp>
        <p:nvSpPr>
          <p:cNvPr id="1347" name="Google Shape;1347;p81"/>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1348" name="Google Shape;1348;p81"/>
          <p:cNvSpPr txBox="1"/>
          <p:nvPr/>
        </p:nvSpPr>
        <p:spPr>
          <a:xfrm>
            <a:off x="949225" y="4078800"/>
            <a:ext cx="39864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Vu depuis l'extérieur</a:t>
            </a:r>
            <a:endParaRPr sz="2800">
              <a:latin typeface="Montserrat Medium"/>
              <a:ea typeface="Montserrat Medium"/>
              <a:cs typeface="Montserrat Medium"/>
              <a:sym typeface="Montserrat Medium"/>
            </a:endParaRPr>
          </a:p>
        </p:txBody>
      </p:sp>
      <p:cxnSp>
        <p:nvCxnSpPr>
          <p:cNvPr id="1349" name="Google Shape;1349;p81"/>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1350" name="Google Shape;1350;p81"/>
          <p:cNvSpPr/>
          <p:nvPr/>
        </p:nvSpPr>
        <p:spPr>
          <a:xfrm>
            <a:off x="2060185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351" name="Google Shape;1351;p81"/>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1352" name="Google Shape;1352;p81"/>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1353" name="Google Shape;1353;p81"/>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1354" name="Google Shape;1354;p81"/>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1355" name="Google Shape;1355;p81"/>
          <p:cNvSpPr txBox="1"/>
          <p:nvPr/>
        </p:nvSpPr>
        <p:spPr>
          <a:xfrm>
            <a:off x="3341700" y="5680050"/>
            <a:ext cx="17700600" cy="5759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1200"/>
              </a:spcBef>
              <a:spcAft>
                <a:spcPts val="0"/>
              </a:spcAft>
              <a:buNone/>
            </a:pPr>
            <a:r>
              <a:rPr lang="fr" sz="3500">
                <a:latin typeface="Proxima Nova"/>
                <a:ea typeface="Proxima Nova"/>
                <a:cs typeface="Proxima Nova"/>
                <a:sym typeface="Proxima Nova"/>
              </a:rPr>
              <a:t>L'utilisation de NAT implique qu'une adresse IP est utilisée par plusieurs interfaces de manière transparente</a:t>
            </a:r>
            <a:endParaRPr sz="3500">
              <a:latin typeface="Proxima Nova"/>
              <a:ea typeface="Proxima Nova"/>
              <a:cs typeface="Proxima Nova"/>
              <a:sym typeface="Proxima Nova"/>
            </a:endParaRPr>
          </a:p>
          <a:p>
            <a:pPr indent="0" lvl="0" marL="0" rtl="0" algn="l">
              <a:lnSpc>
                <a:spcPct val="100000"/>
              </a:lnSpc>
              <a:spcBef>
                <a:spcPts val="1200"/>
              </a:spcBef>
              <a:spcAft>
                <a:spcPts val="0"/>
              </a:spcAft>
              <a:buNone/>
            </a:pPr>
            <a:r>
              <a:t/>
            </a:r>
            <a:endParaRPr sz="3000">
              <a:latin typeface="Proxima Nova"/>
              <a:ea typeface="Proxima Nova"/>
              <a:cs typeface="Proxima Nova"/>
              <a:sym typeface="Proxima Nova"/>
            </a:endParaRPr>
          </a:p>
          <a:p>
            <a:pPr indent="0" lvl="0" marL="0" rtl="0" algn="l">
              <a:lnSpc>
                <a:spcPct val="100000"/>
              </a:lnSpc>
              <a:spcBef>
                <a:spcPts val="1200"/>
              </a:spcBef>
              <a:spcAft>
                <a:spcPts val="0"/>
              </a:spcAft>
              <a:buNone/>
            </a:pPr>
            <a:r>
              <a:rPr lang="fr" sz="3500">
                <a:latin typeface="Proxima Nova"/>
                <a:ea typeface="Proxima Nova"/>
                <a:cs typeface="Proxima Nova"/>
                <a:sym typeface="Proxima Nova"/>
              </a:rPr>
              <a:t>Dans le cas ou un serveur (ou un équipement réseau) considère qu'un trafic réseau est abusif (Surconsommation, spam, comportement suspect)</a:t>
            </a:r>
            <a:endParaRPr sz="3500">
              <a:latin typeface="Proxima Nova"/>
              <a:ea typeface="Proxima Nova"/>
              <a:cs typeface="Proxima Nova"/>
              <a:sym typeface="Proxima Nova"/>
            </a:endParaRPr>
          </a:p>
          <a:p>
            <a:pPr indent="0" lvl="0" marL="0" rtl="0" algn="l">
              <a:lnSpc>
                <a:spcPct val="100000"/>
              </a:lnSpc>
              <a:spcBef>
                <a:spcPts val="1200"/>
              </a:spcBef>
              <a:spcAft>
                <a:spcPts val="0"/>
              </a:spcAft>
              <a:buNone/>
            </a:pPr>
            <a:r>
              <a:rPr lang="fr" sz="3500">
                <a:latin typeface="Proxima Nova"/>
                <a:ea typeface="Proxima Nova"/>
                <a:cs typeface="Proxima Nova"/>
                <a:sym typeface="Proxima Nova"/>
              </a:rPr>
              <a:t>Il est fréquent qu'il réagisse en bloquant l'adresse</a:t>
            </a:r>
            <a:endParaRPr sz="3500">
              <a:latin typeface="Proxima Nova"/>
              <a:ea typeface="Proxima Nova"/>
              <a:cs typeface="Proxima Nova"/>
              <a:sym typeface="Proxima Nova"/>
            </a:endParaRPr>
          </a:p>
          <a:p>
            <a:pPr indent="0" lvl="0" marL="0" rtl="0" algn="l">
              <a:lnSpc>
                <a:spcPct val="100000"/>
              </a:lnSpc>
              <a:spcBef>
                <a:spcPts val="1200"/>
              </a:spcBef>
              <a:spcAft>
                <a:spcPts val="0"/>
              </a:spcAft>
              <a:buNone/>
            </a:pPr>
            <a:r>
              <a:t/>
            </a:r>
            <a:endParaRPr sz="3000">
              <a:latin typeface="Proxima Nova"/>
              <a:ea typeface="Proxima Nova"/>
              <a:cs typeface="Proxima Nova"/>
              <a:sym typeface="Proxima Nova"/>
            </a:endParaRPr>
          </a:p>
          <a:p>
            <a:pPr indent="0" lvl="0" marL="0" rtl="0" algn="l">
              <a:lnSpc>
                <a:spcPct val="100000"/>
              </a:lnSpc>
              <a:spcBef>
                <a:spcPts val="1200"/>
              </a:spcBef>
              <a:spcAft>
                <a:spcPts val="1200"/>
              </a:spcAft>
              <a:buNone/>
            </a:pPr>
            <a:r>
              <a:rPr lang="fr" sz="3500">
                <a:latin typeface="Proxima Nova"/>
                <a:ea typeface="Proxima Nova"/>
                <a:cs typeface="Proxima Nova"/>
                <a:sym typeface="Proxima Nova"/>
              </a:rPr>
              <a:t>Problème : plusieurs utilisateurs viennent d'être bloqué d'un coup, y compris ceux qui était légitime</a:t>
            </a:r>
            <a:endParaRPr sz="3500">
              <a:latin typeface="Proxima Nova"/>
              <a:ea typeface="Proxima Nova"/>
              <a:cs typeface="Proxima Nova"/>
              <a:sym typeface="Proxima Nova"/>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9" name="Shape 1359"/>
        <p:cNvGrpSpPr/>
        <p:nvPr/>
      </p:nvGrpSpPr>
      <p:grpSpPr>
        <a:xfrm>
          <a:off x="0" y="0"/>
          <a:ext cx="0" cy="0"/>
          <a:chOff x="0" y="0"/>
          <a:chExt cx="0" cy="0"/>
        </a:xfrm>
      </p:grpSpPr>
      <p:pic>
        <p:nvPicPr>
          <p:cNvPr descr="icone_wild_code_school.png" id="1360" name="Google Shape;1360;p82"/>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1361" name="Google Shape;1361;p82"/>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1362" name="Google Shape;1362;p82"/>
          <p:cNvSpPr txBox="1"/>
          <p:nvPr/>
        </p:nvSpPr>
        <p:spPr>
          <a:xfrm>
            <a:off x="946900" y="2610425"/>
            <a:ext cx="64023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Traverser des NAT</a:t>
            </a:r>
            <a:endParaRPr sz="5000">
              <a:latin typeface="Montserrat ExtraBold"/>
              <a:ea typeface="Montserrat ExtraBold"/>
              <a:cs typeface="Montserrat ExtraBold"/>
              <a:sym typeface="Montserrat ExtraBold"/>
            </a:endParaRPr>
          </a:p>
        </p:txBody>
      </p:sp>
      <p:sp>
        <p:nvSpPr>
          <p:cNvPr id="1363" name="Google Shape;1363;p82"/>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1364" name="Google Shape;1364;p82"/>
          <p:cNvSpPr txBox="1"/>
          <p:nvPr/>
        </p:nvSpPr>
        <p:spPr>
          <a:xfrm>
            <a:off x="949225" y="4078800"/>
            <a:ext cx="48129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Contourner les difficultés</a:t>
            </a:r>
            <a:endParaRPr sz="2800">
              <a:latin typeface="Montserrat Medium"/>
              <a:ea typeface="Montserrat Medium"/>
              <a:cs typeface="Montserrat Medium"/>
              <a:sym typeface="Montserrat Medium"/>
            </a:endParaRPr>
          </a:p>
        </p:txBody>
      </p:sp>
      <p:cxnSp>
        <p:nvCxnSpPr>
          <p:cNvPr id="1365" name="Google Shape;1365;p82"/>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1366" name="Google Shape;1366;p82"/>
          <p:cNvSpPr/>
          <p:nvPr/>
        </p:nvSpPr>
        <p:spPr>
          <a:xfrm>
            <a:off x="2060185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367" name="Google Shape;1367;p82"/>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1368" name="Google Shape;1368;p82"/>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1369" name="Google Shape;1369;p82"/>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1370" name="Google Shape;1370;p82"/>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1371" name="Google Shape;1371;p82"/>
          <p:cNvSpPr txBox="1"/>
          <p:nvPr/>
        </p:nvSpPr>
        <p:spPr>
          <a:xfrm>
            <a:off x="3341700" y="5680050"/>
            <a:ext cx="17700600" cy="5759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1200"/>
              </a:spcBef>
              <a:spcAft>
                <a:spcPts val="0"/>
              </a:spcAft>
              <a:buNone/>
            </a:pPr>
            <a:r>
              <a:rPr lang="fr" sz="4500">
                <a:latin typeface="Proxima Nova"/>
                <a:ea typeface="Proxima Nova"/>
                <a:cs typeface="Proxima Nova"/>
                <a:sym typeface="Proxima Nova"/>
              </a:rPr>
              <a:t>Pour permettre la traversée de NAT à certains protocoles incompatibles ou éviter d'exiger des configurations réseaux aux particuliers, plusieurs techniques ont été mise au point pour pouvoir traverser des NAT</a:t>
            </a:r>
            <a:endParaRPr sz="4500">
              <a:latin typeface="Proxima Nova"/>
              <a:ea typeface="Proxima Nova"/>
              <a:cs typeface="Proxima Nova"/>
              <a:sym typeface="Proxima Nova"/>
            </a:endParaRPr>
          </a:p>
          <a:p>
            <a:pPr indent="0" lvl="0" marL="0" rtl="0" algn="l">
              <a:lnSpc>
                <a:spcPct val="100000"/>
              </a:lnSpc>
              <a:spcBef>
                <a:spcPts val="1200"/>
              </a:spcBef>
              <a:spcAft>
                <a:spcPts val="0"/>
              </a:spcAft>
              <a:buNone/>
            </a:pPr>
            <a:r>
              <a:t/>
            </a:r>
            <a:endParaRPr sz="4500">
              <a:latin typeface="Proxima Nova"/>
              <a:ea typeface="Proxima Nova"/>
              <a:cs typeface="Proxima Nova"/>
              <a:sym typeface="Proxima Nova"/>
            </a:endParaRPr>
          </a:p>
          <a:p>
            <a:pPr indent="0" lvl="0" marL="0" rtl="0" algn="l">
              <a:lnSpc>
                <a:spcPct val="100000"/>
              </a:lnSpc>
              <a:spcBef>
                <a:spcPts val="1200"/>
              </a:spcBef>
              <a:spcAft>
                <a:spcPts val="1200"/>
              </a:spcAft>
              <a:buNone/>
            </a:pPr>
            <a:r>
              <a:rPr lang="fr" sz="4500">
                <a:latin typeface="Proxima Nova"/>
                <a:ea typeface="Proxima Nova"/>
                <a:cs typeface="Proxima Nova"/>
                <a:sym typeface="Proxima Nova"/>
              </a:rPr>
              <a:t>Une première approche de ces techniques peut être consulter sur la page </a:t>
            </a:r>
            <a:r>
              <a:rPr lang="fr" sz="4500" u="sng">
                <a:solidFill>
                  <a:schemeClr val="hlink"/>
                </a:solidFill>
                <a:latin typeface="Proxima Nova"/>
                <a:ea typeface="Proxima Nova"/>
                <a:cs typeface="Proxima Nova"/>
                <a:sym typeface="Proxima Nova"/>
                <a:hlinkClick r:id="rId4"/>
              </a:rPr>
              <a:t>NAT traversal</a:t>
            </a:r>
            <a:r>
              <a:rPr lang="fr" sz="4500">
                <a:latin typeface="Proxima Nova"/>
                <a:ea typeface="Proxima Nova"/>
                <a:cs typeface="Proxima Nova"/>
                <a:sym typeface="Proxima Nova"/>
              </a:rPr>
              <a:t> sur Wikipedia (🇬🇧)</a:t>
            </a:r>
            <a:endParaRPr sz="4500">
              <a:latin typeface="Proxima Nova"/>
              <a:ea typeface="Proxima Nova"/>
              <a:cs typeface="Proxima Nova"/>
              <a:sym typeface="Proxima Nova"/>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5" name="Shape 1375"/>
        <p:cNvGrpSpPr/>
        <p:nvPr/>
      </p:nvGrpSpPr>
      <p:grpSpPr>
        <a:xfrm>
          <a:off x="0" y="0"/>
          <a:ext cx="0" cy="0"/>
          <a:chOff x="0" y="0"/>
          <a:chExt cx="0" cy="0"/>
        </a:xfrm>
      </p:grpSpPr>
      <p:pic>
        <p:nvPicPr>
          <p:cNvPr descr="icone_wild_code_school.png" id="1376" name="Google Shape;1376;p83"/>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1377" name="Google Shape;1377;p83"/>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1378" name="Google Shape;1378;p83"/>
          <p:cNvSpPr txBox="1"/>
          <p:nvPr/>
        </p:nvSpPr>
        <p:spPr>
          <a:xfrm>
            <a:off x="946900" y="2610425"/>
            <a:ext cx="41571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Conclusion</a:t>
            </a:r>
            <a:endParaRPr sz="5000">
              <a:latin typeface="Montserrat ExtraBold"/>
              <a:ea typeface="Montserrat ExtraBold"/>
              <a:cs typeface="Montserrat ExtraBold"/>
              <a:sym typeface="Montserrat ExtraBold"/>
            </a:endParaRPr>
          </a:p>
        </p:txBody>
      </p:sp>
      <p:sp>
        <p:nvSpPr>
          <p:cNvPr id="1379" name="Google Shape;1379;p83"/>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1380" name="Google Shape;1380;p83"/>
          <p:cNvSpPr txBox="1"/>
          <p:nvPr/>
        </p:nvSpPr>
        <p:spPr>
          <a:xfrm>
            <a:off x="949225" y="4078800"/>
            <a:ext cx="31902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Le bilan du NAT</a:t>
            </a:r>
            <a:endParaRPr sz="2800">
              <a:latin typeface="Montserrat Medium"/>
              <a:ea typeface="Montserrat Medium"/>
              <a:cs typeface="Montserrat Medium"/>
              <a:sym typeface="Montserrat Medium"/>
            </a:endParaRPr>
          </a:p>
        </p:txBody>
      </p:sp>
      <p:cxnSp>
        <p:nvCxnSpPr>
          <p:cNvPr id="1381" name="Google Shape;1381;p83"/>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1382" name="Google Shape;1382;p83"/>
          <p:cNvSpPr/>
          <p:nvPr/>
        </p:nvSpPr>
        <p:spPr>
          <a:xfrm>
            <a:off x="2060185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383" name="Google Shape;1383;p83"/>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1384" name="Google Shape;1384;p83"/>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1385" name="Google Shape;1385;p83"/>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1386" name="Google Shape;1386;p83"/>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1387" name="Google Shape;1387;p83"/>
          <p:cNvSpPr txBox="1"/>
          <p:nvPr/>
        </p:nvSpPr>
        <p:spPr>
          <a:xfrm>
            <a:off x="3341700" y="5082101"/>
            <a:ext cx="17700600" cy="6749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1200"/>
              </a:spcBef>
              <a:spcAft>
                <a:spcPts val="0"/>
              </a:spcAft>
              <a:buNone/>
            </a:pPr>
            <a:r>
              <a:rPr lang="fr" sz="3500">
                <a:latin typeface="Proxima Nova"/>
                <a:ea typeface="Proxima Nova"/>
                <a:cs typeface="Proxima Nova"/>
                <a:sym typeface="Proxima Nova"/>
              </a:rPr>
              <a:t>NAT est indispensable pour permettre de continuer à utiliser IPv4.</a:t>
            </a:r>
            <a:endParaRPr sz="3500">
              <a:latin typeface="Proxima Nova"/>
              <a:ea typeface="Proxima Nova"/>
              <a:cs typeface="Proxima Nova"/>
              <a:sym typeface="Proxima Nova"/>
            </a:endParaRPr>
          </a:p>
          <a:p>
            <a:pPr indent="0" lvl="0" marL="0" rtl="0" algn="l">
              <a:lnSpc>
                <a:spcPct val="100000"/>
              </a:lnSpc>
              <a:spcBef>
                <a:spcPts val="1200"/>
              </a:spcBef>
              <a:spcAft>
                <a:spcPts val="0"/>
              </a:spcAft>
              <a:buNone/>
            </a:pPr>
            <a:r>
              <a:rPr lang="fr" sz="3500">
                <a:latin typeface="Proxima Nova"/>
                <a:ea typeface="Proxima Nova"/>
                <a:cs typeface="Proxima Nova"/>
                <a:sym typeface="Proxima Nova"/>
              </a:rPr>
              <a:t>Il est notamment utiliser sur les box des particuliers</a:t>
            </a:r>
            <a:endParaRPr sz="3500">
              <a:latin typeface="Proxima Nova"/>
              <a:ea typeface="Proxima Nova"/>
              <a:cs typeface="Proxima Nova"/>
              <a:sym typeface="Proxima Nova"/>
            </a:endParaRPr>
          </a:p>
          <a:p>
            <a:pPr indent="0" lvl="0" marL="0" rtl="0" algn="l">
              <a:lnSpc>
                <a:spcPct val="100000"/>
              </a:lnSpc>
              <a:spcBef>
                <a:spcPts val="1200"/>
              </a:spcBef>
              <a:spcAft>
                <a:spcPts val="0"/>
              </a:spcAft>
              <a:buNone/>
            </a:pPr>
            <a:r>
              <a:rPr lang="fr" sz="3500">
                <a:latin typeface="Proxima Nova"/>
                <a:ea typeface="Proxima Nova"/>
                <a:cs typeface="Proxima Nova"/>
                <a:sym typeface="Proxima Nova"/>
              </a:rPr>
              <a:t>Mais il est souvent déployé à plus large échelle, par exemple directement sur le réseau d'un opérateur (voir </a:t>
            </a:r>
            <a:r>
              <a:rPr lang="fr" sz="3500" u="sng">
                <a:solidFill>
                  <a:schemeClr val="hlink"/>
                </a:solidFill>
                <a:latin typeface="Proxima Nova"/>
                <a:ea typeface="Proxima Nova"/>
                <a:cs typeface="Proxima Nova"/>
                <a:sym typeface="Proxima Nova"/>
                <a:hlinkClick r:id="rId4"/>
              </a:rPr>
              <a:t>Carrier-grade NAT</a:t>
            </a:r>
            <a:r>
              <a:rPr lang="fr" sz="3500">
                <a:latin typeface="Proxima Nova"/>
                <a:ea typeface="Proxima Nova"/>
                <a:cs typeface="Proxima Nova"/>
                <a:sym typeface="Proxima Nova"/>
              </a:rPr>
              <a:t>)</a:t>
            </a:r>
            <a:endParaRPr sz="3500">
              <a:latin typeface="Proxima Nova"/>
              <a:ea typeface="Proxima Nova"/>
              <a:cs typeface="Proxima Nova"/>
              <a:sym typeface="Proxima Nova"/>
            </a:endParaRPr>
          </a:p>
          <a:p>
            <a:pPr indent="0" lvl="0" marL="0" rtl="0" algn="l">
              <a:lnSpc>
                <a:spcPct val="100000"/>
              </a:lnSpc>
              <a:spcBef>
                <a:spcPts val="1200"/>
              </a:spcBef>
              <a:spcAft>
                <a:spcPts val="0"/>
              </a:spcAft>
              <a:buNone/>
            </a:pPr>
            <a:r>
              <a:t/>
            </a:r>
            <a:endParaRPr sz="3000">
              <a:latin typeface="Proxima Nova"/>
              <a:ea typeface="Proxima Nova"/>
              <a:cs typeface="Proxima Nova"/>
              <a:sym typeface="Proxima Nova"/>
            </a:endParaRPr>
          </a:p>
          <a:p>
            <a:pPr indent="0" lvl="0" marL="0" rtl="0" algn="l">
              <a:lnSpc>
                <a:spcPct val="100000"/>
              </a:lnSpc>
              <a:spcBef>
                <a:spcPts val="1200"/>
              </a:spcBef>
              <a:spcAft>
                <a:spcPts val="0"/>
              </a:spcAft>
              <a:buNone/>
            </a:pPr>
            <a:r>
              <a:rPr lang="fr" sz="3500">
                <a:latin typeface="Proxima Nova"/>
                <a:ea typeface="Proxima Nova"/>
                <a:cs typeface="Proxima Nova"/>
                <a:sym typeface="Proxima Nova"/>
              </a:rPr>
              <a:t>Mais NAT introduit beaucoup de problème</a:t>
            </a:r>
            <a:endParaRPr sz="3500">
              <a:latin typeface="Proxima Nova"/>
              <a:ea typeface="Proxima Nova"/>
              <a:cs typeface="Proxima Nova"/>
              <a:sym typeface="Proxima Nova"/>
            </a:endParaRPr>
          </a:p>
          <a:p>
            <a:pPr indent="0" lvl="0" marL="0" rtl="0" algn="l">
              <a:lnSpc>
                <a:spcPct val="100000"/>
              </a:lnSpc>
              <a:spcBef>
                <a:spcPts val="1200"/>
              </a:spcBef>
              <a:spcAft>
                <a:spcPts val="0"/>
              </a:spcAft>
              <a:buNone/>
            </a:pPr>
            <a:r>
              <a:t/>
            </a:r>
            <a:endParaRPr sz="3000">
              <a:latin typeface="Proxima Nova"/>
              <a:ea typeface="Proxima Nova"/>
              <a:cs typeface="Proxima Nova"/>
              <a:sym typeface="Proxima Nova"/>
            </a:endParaRPr>
          </a:p>
          <a:p>
            <a:pPr indent="0" lvl="0" marL="0" rtl="0" algn="l">
              <a:lnSpc>
                <a:spcPct val="100000"/>
              </a:lnSpc>
              <a:spcBef>
                <a:spcPts val="1200"/>
              </a:spcBef>
              <a:spcAft>
                <a:spcPts val="0"/>
              </a:spcAft>
              <a:buNone/>
            </a:pPr>
            <a:r>
              <a:rPr lang="fr" sz="3500">
                <a:latin typeface="Proxima Nova"/>
                <a:ea typeface="Proxima Nova"/>
                <a:cs typeface="Proxima Nova"/>
                <a:sym typeface="Proxima Nova"/>
              </a:rPr>
              <a:t>Avec IPv6, NAT existe encore, mais n'est plus indispensable.</a:t>
            </a:r>
            <a:endParaRPr sz="3500">
              <a:latin typeface="Proxima Nova"/>
              <a:ea typeface="Proxima Nova"/>
              <a:cs typeface="Proxima Nova"/>
              <a:sym typeface="Proxima Nova"/>
            </a:endParaRPr>
          </a:p>
          <a:p>
            <a:pPr indent="0" lvl="0" marL="0" rtl="0" algn="l">
              <a:lnSpc>
                <a:spcPct val="100000"/>
              </a:lnSpc>
              <a:spcBef>
                <a:spcPts val="1200"/>
              </a:spcBef>
              <a:spcAft>
                <a:spcPts val="0"/>
              </a:spcAft>
              <a:buNone/>
            </a:pPr>
            <a:r>
              <a:t/>
            </a:r>
            <a:endParaRPr sz="3000">
              <a:latin typeface="Proxima Nova"/>
              <a:ea typeface="Proxima Nova"/>
              <a:cs typeface="Proxima Nova"/>
              <a:sym typeface="Proxima Nova"/>
            </a:endParaRPr>
          </a:p>
          <a:p>
            <a:pPr indent="0" lvl="0" marL="0" rtl="0" algn="l">
              <a:lnSpc>
                <a:spcPct val="100000"/>
              </a:lnSpc>
              <a:spcBef>
                <a:spcPts val="1200"/>
              </a:spcBef>
              <a:spcAft>
                <a:spcPts val="1200"/>
              </a:spcAft>
              <a:buNone/>
            </a:pPr>
            <a:r>
              <a:rPr lang="fr" sz="3500">
                <a:latin typeface="Proxima Nova"/>
                <a:ea typeface="Proxima Nova"/>
                <a:cs typeface="Proxima Nova"/>
                <a:sym typeface="Proxima Nova"/>
              </a:rPr>
              <a:t>Une autre raison pour accélérer son déploiement ?</a:t>
            </a:r>
            <a:endParaRPr sz="3500">
              <a:latin typeface="Proxima Nova"/>
              <a:ea typeface="Proxima Nova"/>
              <a:cs typeface="Proxima Nova"/>
              <a:sym typeface="Proxima Nova"/>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1" name="Shape 1391"/>
        <p:cNvGrpSpPr/>
        <p:nvPr/>
      </p:nvGrpSpPr>
      <p:grpSpPr>
        <a:xfrm>
          <a:off x="0" y="0"/>
          <a:ext cx="0" cy="0"/>
          <a:chOff x="0" y="0"/>
          <a:chExt cx="0" cy="0"/>
        </a:xfrm>
      </p:grpSpPr>
      <p:pic>
        <p:nvPicPr>
          <p:cNvPr descr="icone_wild_code_school.png" id="1392" name="Google Shape;1392;p84"/>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1393" name="Google Shape;1393;p84"/>
          <p:cNvCxnSpPr/>
          <p:nvPr/>
        </p:nvCxnSpPr>
        <p:spPr>
          <a:xfrm>
            <a:off x="3728230" y="5315401"/>
            <a:ext cx="2423100" cy="0"/>
          </a:xfrm>
          <a:prstGeom prst="straightConnector1">
            <a:avLst/>
          </a:prstGeom>
          <a:noFill/>
          <a:ln cap="flat" cmpd="sng" w="25400">
            <a:solidFill>
              <a:srgbClr val="000000">
                <a:alpha val="50199"/>
              </a:srgbClr>
            </a:solidFill>
            <a:prstDash val="solid"/>
            <a:miter lim="400000"/>
            <a:headEnd len="sm" w="sm" type="none"/>
            <a:tailEnd len="sm" w="sm" type="none"/>
          </a:ln>
        </p:spPr>
      </p:cxnSp>
      <p:sp>
        <p:nvSpPr>
          <p:cNvPr id="1394" name="Google Shape;1394;p84"/>
          <p:cNvSpPr txBox="1"/>
          <p:nvPr/>
        </p:nvSpPr>
        <p:spPr>
          <a:xfrm>
            <a:off x="3756196" y="4208112"/>
            <a:ext cx="45927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i="0" lang="fr" sz="5000" u="none" cap="none" strike="noStrike">
                <a:solidFill>
                  <a:srgbClr val="000000"/>
                </a:solidFill>
                <a:latin typeface="Montserrat ExtraBold"/>
                <a:ea typeface="Montserrat ExtraBold"/>
                <a:cs typeface="Montserrat ExtraBold"/>
                <a:sym typeface="Montserrat ExtraBold"/>
              </a:rPr>
              <a:t>MERCI</a:t>
            </a:r>
            <a:endParaRPr>
              <a:latin typeface="Montserrat ExtraBold"/>
              <a:ea typeface="Montserrat ExtraBold"/>
              <a:cs typeface="Montserrat ExtraBold"/>
              <a:sym typeface="Montserrat ExtraBold"/>
            </a:endParaRPr>
          </a:p>
        </p:txBody>
      </p:sp>
      <p:sp>
        <p:nvSpPr>
          <p:cNvPr id="1395" name="Google Shape;1395;p84"/>
          <p:cNvSpPr txBox="1"/>
          <p:nvPr/>
        </p:nvSpPr>
        <p:spPr>
          <a:xfrm>
            <a:off x="3738328" y="6237949"/>
            <a:ext cx="6843000" cy="16419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500"/>
              <a:buFont typeface="Proxima Nova"/>
              <a:buNone/>
            </a:pPr>
            <a:r>
              <a:rPr lang="fr" sz="5000">
                <a:latin typeface="Proxima Nova"/>
                <a:ea typeface="Proxima Nova"/>
                <a:cs typeface="Proxima Nova"/>
                <a:sym typeface="Proxima Nova"/>
              </a:rPr>
              <a:t>Des questions ? </a:t>
            </a:r>
            <a:endParaRPr sz="5000">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2500"/>
              <a:buFont typeface="Proxima Nova"/>
              <a:buNone/>
            </a:pPr>
            <a:r>
              <a:rPr lang="fr" sz="5000">
                <a:latin typeface="Proxima Nova"/>
                <a:ea typeface="Proxima Nova"/>
                <a:cs typeface="Proxima Nova"/>
                <a:sym typeface="Proxima Nova"/>
              </a:rPr>
              <a:t>Des remarques ?</a:t>
            </a:r>
            <a:endParaRPr sz="5000">
              <a:latin typeface="Proxima Nova"/>
              <a:ea typeface="Proxima Nova"/>
              <a:cs typeface="Proxima Nova"/>
              <a:sym typeface="Proxima Nova"/>
            </a:endParaRPr>
          </a:p>
        </p:txBody>
      </p:sp>
      <p:cxnSp>
        <p:nvCxnSpPr>
          <p:cNvPr id="1396" name="Google Shape;1396;p84"/>
          <p:cNvCxnSpPr/>
          <p:nvPr/>
        </p:nvCxnSpPr>
        <p:spPr>
          <a:xfrm>
            <a:off x="1901106" y="1353253"/>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pic>
        <p:nvPicPr>
          <p:cNvPr descr="logo_wild_code_school (2).png" id="1397" name="Google Shape;1397;p84"/>
          <p:cNvPicPr preferRelativeResize="0"/>
          <p:nvPr/>
        </p:nvPicPr>
        <p:blipFill rotWithShape="1">
          <a:blip r:embed="rId4">
            <a:alphaModFix/>
          </a:blip>
          <a:srcRect b="0" l="0" r="0" t="0"/>
          <a:stretch/>
        </p:blipFill>
        <p:spPr>
          <a:xfrm>
            <a:off x="14428729" y="5821676"/>
            <a:ext cx="7674855" cy="2458140"/>
          </a:xfrm>
          <a:prstGeom prst="rect">
            <a:avLst/>
          </a:prstGeom>
          <a:noFill/>
          <a:ln>
            <a:noFill/>
          </a:ln>
        </p:spPr>
      </p:pic>
      <p:sp>
        <p:nvSpPr>
          <p:cNvPr id="1398" name="Google Shape;1398;p84"/>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descr="icone_wild_code_school.png" id="184" name="Google Shape;184;p23"/>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185" name="Google Shape;185;p23"/>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186" name="Google Shape;186;p23"/>
          <p:cNvSpPr txBox="1"/>
          <p:nvPr/>
        </p:nvSpPr>
        <p:spPr>
          <a:xfrm>
            <a:off x="949225" y="1999750"/>
            <a:ext cx="7160400" cy="16419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Exemple d'une communication</a:t>
            </a:r>
            <a:endParaRPr sz="5000">
              <a:latin typeface="Montserrat ExtraBold"/>
              <a:ea typeface="Montserrat ExtraBold"/>
              <a:cs typeface="Montserrat ExtraBold"/>
              <a:sym typeface="Montserrat ExtraBold"/>
            </a:endParaRPr>
          </a:p>
        </p:txBody>
      </p:sp>
      <p:sp>
        <p:nvSpPr>
          <p:cNvPr id="187" name="Google Shape;187;p23"/>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188" name="Google Shape;188;p23"/>
          <p:cNvSpPr txBox="1"/>
          <p:nvPr/>
        </p:nvSpPr>
        <p:spPr>
          <a:xfrm>
            <a:off x="949225" y="4078800"/>
            <a:ext cx="45327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Un exemple illustré</a:t>
            </a:r>
            <a:endParaRPr sz="2800">
              <a:latin typeface="Montserrat Medium"/>
              <a:ea typeface="Montserrat Medium"/>
              <a:cs typeface="Montserrat Medium"/>
              <a:sym typeface="Montserrat Medium"/>
            </a:endParaRPr>
          </a:p>
        </p:txBody>
      </p:sp>
      <p:sp>
        <p:nvSpPr>
          <p:cNvPr id="189" name="Google Shape;189;p23"/>
          <p:cNvSpPr txBox="1"/>
          <p:nvPr/>
        </p:nvSpPr>
        <p:spPr>
          <a:xfrm>
            <a:off x="2091975" y="5731900"/>
            <a:ext cx="10614000" cy="678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4500">
                <a:latin typeface="Proxima Nova"/>
                <a:ea typeface="Proxima Nova"/>
                <a:cs typeface="Proxima Nova"/>
                <a:sym typeface="Proxima Nova"/>
              </a:rPr>
              <a:t>Envoi de noeud 11 -&gt; noeud 42</a:t>
            </a:r>
            <a:endParaRPr sz="4500">
              <a:latin typeface="Proxima Nova"/>
              <a:ea typeface="Proxima Nova"/>
              <a:cs typeface="Proxima Nova"/>
              <a:sym typeface="Proxima Nova"/>
            </a:endParaRPr>
          </a:p>
          <a:p>
            <a:pPr indent="0" lvl="0" marL="914400" rtl="0" algn="l">
              <a:spcBef>
                <a:spcPts val="0"/>
              </a:spcBef>
              <a:spcAft>
                <a:spcPts val="0"/>
              </a:spcAft>
              <a:buNone/>
            </a:pPr>
            <a:r>
              <a:t/>
            </a:r>
            <a:endParaRPr sz="3000">
              <a:latin typeface="Proxima Nova"/>
              <a:ea typeface="Proxima Nova"/>
              <a:cs typeface="Proxima Nova"/>
              <a:sym typeface="Proxima Nova"/>
            </a:endParaRPr>
          </a:p>
          <a:p>
            <a:pPr indent="0" lvl="0" marL="0" rtl="0" algn="l">
              <a:spcBef>
                <a:spcPts val="0"/>
              </a:spcBef>
              <a:spcAft>
                <a:spcPts val="0"/>
              </a:spcAft>
              <a:buNone/>
            </a:pPr>
            <a:r>
              <a:rPr lang="fr" sz="4500">
                <a:latin typeface="Proxima Nova"/>
                <a:ea typeface="Proxima Nova"/>
                <a:cs typeface="Proxima Nova"/>
                <a:sym typeface="Proxima Nova"/>
              </a:rPr>
              <a:t>Par exemple :</a:t>
            </a:r>
            <a:endParaRPr sz="4500">
              <a:latin typeface="Proxima Nova"/>
              <a:ea typeface="Proxima Nova"/>
              <a:cs typeface="Proxima Nova"/>
              <a:sym typeface="Proxima Nova"/>
            </a:endParaRPr>
          </a:p>
          <a:p>
            <a:pPr indent="457200" lvl="0" marL="914400" rtl="0" algn="l">
              <a:spcBef>
                <a:spcPts val="0"/>
              </a:spcBef>
              <a:spcAft>
                <a:spcPts val="0"/>
              </a:spcAft>
              <a:buNone/>
            </a:pPr>
            <a:r>
              <a:rPr lang="fr" sz="4500">
                <a:latin typeface="Proxima Nova"/>
                <a:ea typeface="Proxima Nova"/>
                <a:cs typeface="Proxima Nova"/>
                <a:sym typeface="Proxima Nova"/>
              </a:rPr>
              <a:t>ping 192.168.0.42 depuis 192.168.0.11</a:t>
            </a:r>
            <a:endParaRPr sz="4500">
              <a:latin typeface="Proxima Nova"/>
              <a:ea typeface="Proxima Nova"/>
              <a:cs typeface="Proxima Nova"/>
              <a:sym typeface="Proxima Nova"/>
            </a:endParaRPr>
          </a:p>
          <a:p>
            <a:pPr indent="0" lvl="0" marL="1371600" rtl="0" algn="l">
              <a:spcBef>
                <a:spcPts val="0"/>
              </a:spcBef>
              <a:spcAft>
                <a:spcPts val="0"/>
              </a:spcAft>
              <a:buNone/>
            </a:pPr>
            <a:r>
              <a:rPr lang="fr" sz="4500">
                <a:latin typeface="Proxima Nova"/>
                <a:ea typeface="Proxima Nova"/>
                <a:cs typeface="Proxima Nova"/>
                <a:sym typeface="Proxima Nova"/>
              </a:rPr>
              <a:t>ou</a:t>
            </a:r>
            <a:endParaRPr sz="4500">
              <a:latin typeface="Proxima Nova"/>
              <a:ea typeface="Proxima Nova"/>
              <a:cs typeface="Proxima Nova"/>
              <a:sym typeface="Proxima Nova"/>
            </a:endParaRPr>
          </a:p>
          <a:p>
            <a:pPr indent="457200" lvl="0" marL="914400" rtl="0" algn="l">
              <a:spcBef>
                <a:spcPts val="0"/>
              </a:spcBef>
              <a:spcAft>
                <a:spcPts val="0"/>
              </a:spcAft>
              <a:buNone/>
            </a:pPr>
            <a:r>
              <a:rPr lang="fr" sz="4500">
                <a:latin typeface="Proxima Nova"/>
                <a:ea typeface="Proxima Nova"/>
                <a:cs typeface="Proxima Nova"/>
                <a:sym typeface="Proxima Nova"/>
              </a:rPr>
              <a:t>ping fd73:cafe:e9ab::42 pour v6</a:t>
            </a:r>
            <a:endParaRPr sz="4500">
              <a:latin typeface="Proxima Nova"/>
              <a:ea typeface="Proxima Nova"/>
              <a:cs typeface="Proxima Nova"/>
              <a:sym typeface="Proxima Nova"/>
            </a:endParaRPr>
          </a:p>
          <a:p>
            <a:pPr indent="0" lvl="0" marL="914400" rtl="0" algn="l">
              <a:spcBef>
                <a:spcPts val="0"/>
              </a:spcBef>
              <a:spcAft>
                <a:spcPts val="0"/>
              </a:spcAft>
              <a:buNone/>
            </a:pPr>
            <a:r>
              <a:t/>
            </a:r>
            <a:endParaRPr sz="3000">
              <a:latin typeface="Proxima Nova"/>
              <a:ea typeface="Proxima Nova"/>
              <a:cs typeface="Proxima Nova"/>
              <a:sym typeface="Proxima Nova"/>
            </a:endParaRPr>
          </a:p>
          <a:p>
            <a:pPr indent="0" lvl="0" marL="0" rtl="0" algn="l">
              <a:spcBef>
                <a:spcPts val="0"/>
              </a:spcBef>
              <a:spcAft>
                <a:spcPts val="0"/>
              </a:spcAft>
              <a:buNone/>
            </a:pPr>
            <a:r>
              <a:rPr lang="fr" sz="4500">
                <a:latin typeface="Proxima Nova"/>
                <a:ea typeface="Proxima Nova"/>
                <a:cs typeface="Proxima Nova"/>
                <a:sym typeface="Proxima Nova"/>
              </a:rPr>
              <a:t>Que se passe-t-il sur la machine 11 ?</a:t>
            </a:r>
            <a:endParaRPr sz="4500">
              <a:latin typeface="Proxima Nova"/>
              <a:ea typeface="Proxima Nova"/>
              <a:cs typeface="Proxima Nova"/>
              <a:sym typeface="Proxima Nova"/>
            </a:endParaRPr>
          </a:p>
        </p:txBody>
      </p:sp>
      <p:grpSp>
        <p:nvGrpSpPr>
          <p:cNvPr id="190" name="Google Shape;190;p23"/>
          <p:cNvGrpSpPr/>
          <p:nvPr/>
        </p:nvGrpSpPr>
        <p:grpSpPr>
          <a:xfrm>
            <a:off x="13709324" y="5166090"/>
            <a:ext cx="9693788" cy="6336967"/>
            <a:chOff x="5104950" y="1870388"/>
            <a:chExt cx="3547200" cy="2169674"/>
          </a:xfrm>
        </p:grpSpPr>
        <p:pic>
          <p:nvPicPr>
            <p:cNvPr id="191" name="Google Shape;191;p23"/>
            <p:cNvPicPr preferRelativeResize="0"/>
            <p:nvPr/>
          </p:nvPicPr>
          <p:blipFill>
            <a:blip r:embed="rId4">
              <a:alphaModFix/>
            </a:blip>
            <a:stretch>
              <a:fillRect/>
            </a:stretch>
          </p:blipFill>
          <p:spPr>
            <a:xfrm>
              <a:off x="5157150" y="1870388"/>
              <a:ext cx="605011" cy="640599"/>
            </a:xfrm>
            <a:prstGeom prst="rect">
              <a:avLst/>
            </a:prstGeom>
            <a:noFill/>
            <a:ln>
              <a:noFill/>
            </a:ln>
          </p:spPr>
        </p:pic>
        <p:pic>
          <p:nvPicPr>
            <p:cNvPr id="192" name="Google Shape;192;p23"/>
            <p:cNvPicPr preferRelativeResize="0"/>
            <p:nvPr/>
          </p:nvPicPr>
          <p:blipFill>
            <a:blip r:embed="rId4">
              <a:alphaModFix/>
            </a:blip>
            <a:stretch>
              <a:fillRect/>
            </a:stretch>
          </p:blipFill>
          <p:spPr>
            <a:xfrm>
              <a:off x="6481700" y="1870388"/>
              <a:ext cx="605011" cy="640599"/>
            </a:xfrm>
            <a:prstGeom prst="rect">
              <a:avLst/>
            </a:prstGeom>
            <a:noFill/>
            <a:ln>
              <a:noFill/>
            </a:ln>
          </p:spPr>
        </p:pic>
        <p:pic>
          <p:nvPicPr>
            <p:cNvPr id="193" name="Google Shape;193;p23"/>
            <p:cNvPicPr preferRelativeResize="0"/>
            <p:nvPr/>
          </p:nvPicPr>
          <p:blipFill>
            <a:blip r:embed="rId4">
              <a:alphaModFix/>
            </a:blip>
            <a:stretch>
              <a:fillRect/>
            </a:stretch>
          </p:blipFill>
          <p:spPr>
            <a:xfrm>
              <a:off x="7806250" y="1870388"/>
              <a:ext cx="605011" cy="640599"/>
            </a:xfrm>
            <a:prstGeom prst="rect">
              <a:avLst/>
            </a:prstGeom>
            <a:noFill/>
            <a:ln>
              <a:noFill/>
            </a:ln>
          </p:spPr>
        </p:pic>
        <p:pic>
          <p:nvPicPr>
            <p:cNvPr id="194" name="Google Shape;194;p23"/>
            <p:cNvPicPr preferRelativeResize="0"/>
            <p:nvPr/>
          </p:nvPicPr>
          <p:blipFill>
            <a:blip r:embed="rId4">
              <a:alphaModFix/>
            </a:blip>
            <a:stretch>
              <a:fillRect/>
            </a:stretch>
          </p:blipFill>
          <p:spPr>
            <a:xfrm>
              <a:off x="5876700" y="3399463"/>
              <a:ext cx="605011" cy="640599"/>
            </a:xfrm>
            <a:prstGeom prst="rect">
              <a:avLst/>
            </a:prstGeom>
            <a:noFill/>
            <a:ln>
              <a:noFill/>
            </a:ln>
          </p:spPr>
        </p:pic>
        <p:pic>
          <p:nvPicPr>
            <p:cNvPr id="195" name="Google Shape;195;p23"/>
            <p:cNvPicPr preferRelativeResize="0"/>
            <p:nvPr/>
          </p:nvPicPr>
          <p:blipFill>
            <a:blip r:embed="rId4">
              <a:alphaModFix/>
            </a:blip>
            <a:stretch>
              <a:fillRect/>
            </a:stretch>
          </p:blipFill>
          <p:spPr>
            <a:xfrm>
              <a:off x="7201250" y="3399463"/>
              <a:ext cx="605011" cy="640599"/>
            </a:xfrm>
            <a:prstGeom prst="rect">
              <a:avLst/>
            </a:prstGeom>
            <a:noFill/>
            <a:ln>
              <a:noFill/>
            </a:ln>
          </p:spPr>
        </p:pic>
        <p:cxnSp>
          <p:nvCxnSpPr>
            <p:cNvPr id="196" name="Google Shape;196;p23"/>
            <p:cNvCxnSpPr/>
            <p:nvPr/>
          </p:nvCxnSpPr>
          <p:spPr>
            <a:xfrm>
              <a:off x="5104950" y="3022875"/>
              <a:ext cx="3547200" cy="7800"/>
            </a:xfrm>
            <a:prstGeom prst="straightConnector1">
              <a:avLst/>
            </a:prstGeom>
            <a:noFill/>
            <a:ln cap="flat" cmpd="sng" w="19050">
              <a:solidFill>
                <a:srgbClr val="737373"/>
              </a:solidFill>
              <a:prstDash val="solid"/>
              <a:round/>
              <a:headEnd len="med" w="med" type="none"/>
              <a:tailEnd len="med" w="med" type="none"/>
            </a:ln>
          </p:spPr>
        </p:cxnSp>
        <p:cxnSp>
          <p:nvCxnSpPr>
            <p:cNvPr id="197" name="Google Shape;197;p23"/>
            <p:cNvCxnSpPr>
              <a:stCxn id="191" idx="2"/>
            </p:cNvCxnSpPr>
            <p:nvPr/>
          </p:nvCxnSpPr>
          <p:spPr>
            <a:xfrm flipH="1">
              <a:off x="5451855" y="2510987"/>
              <a:ext cx="7800" cy="519600"/>
            </a:xfrm>
            <a:prstGeom prst="straightConnector1">
              <a:avLst/>
            </a:prstGeom>
            <a:noFill/>
            <a:ln cap="flat" cmpd="sng" w="19050">
              <a:solidFill>
                <a:srgbClr val="737373"/>
              </a:solidFill>
              <a:prstDash val="solid"/>
              <a:round/>
              <a:headEnd len="med" w="med" type="none"/>
              <a:tailEnd len="med" w="med" type="none"/>
            </a:ln>
          </p:spPr>
        </p:cxnSp>
        <p:cxnSp>
          <p:nvCxnSpPr>
            <p:cNvPr id="198" name="Google Shape;198;p23"/>
            <p:cNvCxnSpPr/>
            <p:nvPr/>
          </p:nvCxnSpPr>
          <p:spPr>
            <a:xfrm flipH="1">
              <a:off x="6780305" y="2510987"/>
              <a:ext cx="7800" cy="519600"/>
            </a:xfrm>
            <a:prstGeom prst="straightConnector1">
              <a:avLst/>
            </a:prstGeom>
            <a:noFill/>
            <a:ln cap="flat" cmpd="sng" w="19050">
              <a:solidFill>
                <a:srgbClr val="737373"/>
              </a:solidFill>
              <a:prstDash val="solid"/>
              <a:round/>
              <a:headEnd len="med" w="med" type="none"/>
              <a:tailEnd len="med" w="med" type="none"/>
            </a:ln>
          </p:spPr>
        </p:cxnSp>
        <p:cxnSp>
          <p:nvCxnSpPr>
            <p:cNvPr id="199" name="Google Shape;199;p23"/>
            <p:cNvCxnSpPr/>
            <p:nvPr/>
          </p:nvCxnSpPr>
          <p:spPr>
            <a:xfrm flipH="1">
              <a:off x="8108755" y="2510987"/>
              <a:ext cx="7800" cy="519600"/>
            </a:xfrm>
            <a:prstGeom prst="straightConnector1">
              <a:avLst/>
            </a:prstGeom>
            <a:noFill/>
            <a:ln cap="flat" cmpd="sng" w="19050">
              <a:solidFill>
                <a:srgbClr val="737373"/>
              </a:solidFill>
              <a:prstDash val="solid"/>
              <a:round/>
              <a:headEnd len="med" w="med" type="none"/>
              <a:tailEnd len="med" w="med" type="none"/>
            </a:ln>
          </p:spPr>
        </p:cxnSp>
        <p:cxnSp>
          <p:nvCxnSpPr>
            <p:cNvPr id="200" name="Google Shape;200;p23"/>
            <p:cNvCxnSpPr>
              <a:endCxn id="194" idx="0"/>
            </p:cNvCxnSpPr>
            <p:nvPr/>
          </p:nvCxnSpPr>
          <p:spPr>
            <a:xfrm flipH="1">
              <a:off x="6179205" y="3022963"/>
              <a:ext cx="3900" cy="376500"/>
            </a:xfrm>
            <a:prstGeom prst="straightConnector1">
              <a:avLst/>
            </a:prstGeom>
            <a:noFill/>
            <a:ln cap="flat" cmpd="sng" w="19050">
              <a:solidFill>
                <a:srgbClr val="737373"/>
              </a:solidFill>
              <a:prstDash val="solid"/>
              <a:round/>
              <a:headEnd len="med" w="med" type="none"/>
              <a:tailEnd len="med" w="med" type="none"/>
            </a:ln>
          </p:spPr>
        </p:cxnSp>
        <p:cxnSp>
          <p:nvCxnSpPr>
            <p:cNvPr id="201" name="Google Shape;201;p23"/>
            <p:cNvCxnSpPr/>
            <p:nvPr/>
          </p:nvCxnSpPr>
          <p:spPr>
            <a:xfrm flipH="1">
              <a:off x="7501805" y="3022963"/>
              <a:ext cx="3900" cy="376500"/>
            </a:xfrm>
            <a:prstGeom prst="straightConnector1">
              <a:avLst/>
            </a:prstGeom>
            <a:noFill/>
            <a:ln cap="flat" cmpd="sng" w="19050">
              <a:solidFill>
                <a:srgbClr val="737373"/>
              </a:solidFill>
              <a:prstDash val="solid"/>
              <a:round/>
              <a:headEnd len="med" w="med" type="none"/>
              <a:tailEnd len="med" w="med" type="none"/>
            </a:ln>
          </p:spPr>
        </p:cxnSp>
      </p:grpSp>
      <p:sp>
        <p:nvSpPr>
          <p:cNvPr id="202" name="Google Shape;202;p23"/>
          <p:cNvSpPr txBox="1"/>
          <p:nvPr/>
        </p:nvSpPr>
        <p:spPr>
          <a:xfrm>
            <a:off x="12744775" y="3482525"/>
            <a:ext cx="3834000" cy="98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2700"/>
              <a:t>192.168.0.10/24</a:t>
            </a:r>
            <a:endParaRPr sz="2700"/>
          </a:p>
          <a:p>
            <a:pPr indent="0" lvl="0" marL="0" rtl="0" algn="ctr">
              <a:spcBef>
                <a:spcPts val="0"/>
              </a:spcBef>
              <a:spcAft>
                <a:spcPts val="0"/>
              </a:spcAft>
              <a:buNone/>
            </a:pPr>
            <a:r>
              <a:rPr lang="fr" sz="2700"/>
              <a:t>fd73:cafe:e9ab::10/64</a:t>
            </a:r>
            <a:endParaRPr sz="2700"/>
          </a:p>
          <a:p>
            <a:pPr indent="0" lvl="0" marL="0" rtl="0" algn="ctr">
              <a:spcBef>
                <a:spcPts val="0"/>
              </a:spcBef>
              <a:spcAft>
                <a:spcPts val="0"/>
              </a:spcAft>
              <a:buNone/>
            </a:pPr>
            <a:r>
              <a:t/>
            </a:r>
            <a:endParaRPr sz="2700"/>
          </a:p>
          <a:p>
            <a:pPr indent="0" lvl="0" marL="0" rtl="0" algn="ctr">
              <a:spcBef>
                <a:spcPts val="0"/>
              </a:spcBef>
              <a:spcAft>
                <a:spcPts val="0"/>
              </a:spcAft>
              <a:buNone/>
            </a:pPr>
            <a:r>
              <a:t/>
            </a:r>
            <a:endParaRPr sz="2700"/>
          </a:p>
        </p:txBody>
      </p:sp>
      <p:sp>
        <p:nvSpPr>
          <p:cNvPr id="203" name="Google Shape;203;p23"/>
          <p:cNvSpPr txBox="1"/>
          <p:nvPr/>
        </p:nvSpPr>
        <p:spPr>
          <a:xfrm>
            <a:off x="16441275" y="3482525"/>
            <a:ext cx="3834000" cy="98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sz="2700"/>
              <a:t>192.168.0.11/24</a:t>
            </a:r>
            <a:endParaRPr b="1" sz="2700"/>
          </a:p>
          <a:p>
            <a:pPr indent="0" lvl="0" marL="0" rtl="0" algn="ctr">
              <a:spcBef>
                <a:spcPts val="0"/>
              </a:spcBef>
              <a:spcAft>
                <a:spcPts val="0"/>
              </a:spcAft>
              <a:buNone/>
            </a:pPr>
            <a:r>
              <a:rPr b="1" lang="fr" sz="2700"/>
              <a:t>fd73:cafe:e9ab::11/64</a:t>
            </a:r>
            <a:endParaRPr b="1" sz="2700"/>
          </a:p>
          <a:p>
            <a:pPr indent="0" lvl="0" marL="0" rtl="0" algn="ctr">
              <a:spcBef>
                <a:spcPts val="0"/>
              </a:spcBef>
              <a:spcAft>
                <a:spcPts val="0"/>
              </a:spcAft>
              <a:buNone/>
            </a:pPr>
            <a:r>
              <a:t/>
            </a:r>
            <a:endParaRPr sz="2700"/>
          </a:p>
          <a:p>
            <a:pPr indent="0" lvl="0" marL="0" rtl="0" algn="ctr">
              <a:spcBef>
                <a:spcPts val="0"/>
              </a:spcBef>
              <a:spcAft>
                <a:spcPts val="0"/>
              </a:spcAft>
              <a:buNone/>
            </a:pPr>
            <a:r>
              <a:t/>
            </a:r>
            <a:endParaRPr sz="2700"/>
          </a:p>
          <a:p>
            <a:pPr indent="0" lvl="0" marL="0" rtl="0" algn="ctr">
              <a:spcBef>
                <a:spcPts val="0"/>
              </a:spcBef>
              <a:spcAft>
                <a:spcPts val="0"/>
              </a:spcAft>
              <a:buNone/>
            </a:pPr>
            <a:r>
              <a:t/>
            </a:r>
            <a:endParaRPr sz="2700"/>
          </a:p>
          <a:p>
            <a:pPr indent="0" lvl="0" marL="0" rtl="0" algn="ctr">
              <a:spcBef>
                <a:spcPts val="0"/>
              </a:spcBef>
              <a:spcAft>
                <a:spcPts val="0"/>
              </a:spcAft>
              <a:buNone/>
            </a:pPr>
            <a:r>
              <a:t/>
            </a:r>
            <a:endParaRPr sz="2700"/>
          </a:p>
        </p:txBody>
      </p:sp>
      <p:sp>
        <p:nvSpPr>
          <p:cNvPr id="204" name="Google Shape;204;p23"/>
          <p:cNvSpPr txBox="1"/>
          <p:nvPr/>
        </p:nvSpPr>
        <p:spPr>
          <a:xfrm>
            <a:off x="20137500" y="3482525"/>
            <a:ext cx="3834000" cy="98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2700"/>
              <a:t>192.168.0.12/24</a:t>
            </a:r>
            <a:endParaRPr sz="2700"/>
          </a:p>
          <a:p>
            <a:pPr indent="0" lvl="0" marL="0" rtl="0" algn="ctr">
              <a:spcBef>
                <a:spcPts val="0"/>
              </a:spcBef>
              <a:spcAft>
                <a:spcPts val="0"/>
              </a:spcAft>
              <a:buNone/>
            </a:pPr>
            <a:r>
              <a:rPr lang="fr" sz="2700"/>
              <a:t>fd73:cafe:e9ab::12/64</a:t>
            </a:r>
            <a:endParaRPr sz="2700"/>
          </a:p>
          <a:p>
            <a:pPr indent="0" lvl="0" marL="0" rtl="0" algn="ctr">
              <a:spcBef>
                <a:spcPts val="0"/>
              </a:spcBef>
              <a:spcAft>
                <a:spcPts val="0"/>
              </a:spcAft>
              <a:buNone/>
            </a:pPr>
            <a:r>
              <a:t/>
            </a:r>
            <a:endParaRPr sz="2700"/>
          </a:p>
          <a:p>
            <a:pPr indent="0" lvl="0" marL="0" rtl="0" algn="ctr">
              <a:spcBef>
                <a:spcPts val="0"/>
              </a:spcBef>
              <a:spcAft>
                <a:spcPts val="0"/>
              </a:spcAft>
              <a:buNone/>
            </a:pPr>
            <a:r>
              <a:t/>
            </a:r>
            <a:endParaRPr sz="2700"/>
          </a:p>
          <a:p>
            <a:pPr indent="0" lvl="0" marL="0" rtl="0" algn="ctr">
              <a:spcBef>
                <a:spcPts val="0"/>
              </a:spcBef>
              <a:spcAft>
                <a:spcPts val="0"/>
              </a:spcAft>
              <a:buNone/>
            </a:pPr>
            <a:r>
              <a:t/>
            </a:r>
            <a:endParaRPr sz="2700"/>
          </a:p>
          <a:p>
            <a:pPr indent="0" lvl="0" marL="0" rtl="0" algn="ctr">
              <a:spcBef>
                <a:spcPts val="0"/>
              </a:spcBef>
              <a:spcAft>
                <a:spcPts val="0"/>
              </a:spcAft>
              <a:buNone/>
            </a:pPr>
            <a:r>
              <a:t/>
            </a:r>
            <a:endParaRPr sz="2700"/>
          </a:p>
        </p:txBody>
      </p:sp>
      <p:sp>
        <p:nvSpPr>
          <p:cNvPr id="205" name="Google Shape;205;p23"/>
          <p:cNvSpPr txBox="1"/>
          <p:nvPr/>
        </p:nvSpPr>
        <p:spPr>
          <a:xfrm>
            <a:off x="14615950" y="11839325"/>
            <a:ext cx="3834000" cy="98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2700"/>
              <a:t>192.168.0.20/24</a:t>
            </a:r>
            <a:endParaRPr sz="2700"/>
          </a:p>
          <a:p>
            <a:pPr indent="0" lvl="0" marL="0" rtl="0" algn="ctr">
              <a:spcBef>
                <a:spcPts val="0"/>
              </a:spcBef>
              <a:spcAft>
                <a:spcPts val="0"/>
              </a:spcAft>
              <a:buNone/>
            </a:pPr>
            <a:r>
              <a:rPr lang="fr" sz="2700"/>
              <a:t>fd73:cafe:e9ab::20/64</a:t>
            </a:r>
            <a:endParaRPr sz="2700"/>
          </a:p>
          <a:p>
            <a:pPr indent="0" lvl="0" marL="0" rtl="0" algn="ctr">
              <a:spcBef>
                <a:spcPts val="0"/>
              </a:spcBef>
              <a:spcAft>
                <a:spcPts val="0"/>
              </a:spcAft>
              <a:buNone/>
            </a:pPr>
            <a:r>
              <a:t/>
            </a:r>
            <a:endParaRPr sz="2700"/>
          </a:p>
          <a:p>
            <a:pPr indent="0" lvl="0" marL="0" rtl="0" algn="ctr">
              <a:spcBef>
                <a:spcPts val="0"/>
              </a:spcBef>
              <a:spcAft>
                <a:spcPts val="0"/>
              </a:spcAft>
              <a:buNone/>
            </a:pPr>
            <a:r>
              <a:t/>
            </a:r>
            <a:endParaRPr sz="2700"/>
          </a:p>
          <a:p>
            <a:pPr indent="0" lvl="0" marL="0" rtl="0" algn="ctr">
              <a:spcBef>
                <a:spcPts val="0"/>
              </a:spcBef>
              <a:spcAft>
                <a:spcPts val="0"/>
              </a:spcAft>
              <a:buNone/>
            </a:pPr>
            <a:r>
              <a:t/>
            </a:r>
            <a:endParaRPr sz="2700"/>
          </a:p>
        </p:txBody>
      </p:sp>
      <p:sp>
        <p:nvSpPr>
          <p:cNvPr id="206" name="Google Shape;206;p23"/>
          <p:cNvSpPr txBox="1"/>
          <p:nvPr/>
        </p:nvSpPr>
        <p:spPr>
          <a:xfrm>
            <a:off x="18564550" y="11839325"/>
            <a:ext cx="3834000" cy="87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sz="2700"/>
              <a:t>192.168.0.42/24</a:t>
            </a:r>
            <a:endParaRPr b="1" sz="2700"/>
          </a:p>
          <a:p>
            <a:pPr indent="0" lvl="0" marL="0" rtl="0" algn="ctr">
              <a:spcBef>
                <a:spcPts val="0"/>
              </a:spcBef>
              <a:spcAft>
                <a:spcPts val="0"/>
              </a:spcAft>
              <a:buNone/>
            </a:pPr>
            <a:r>
              <a:rPr b="1" lang="fr" sz="2700"/>
              <a:t>fd73:cafe:e9ab::42/64</a:t>
            </a:r>
            <a:endParaRPr b="1" sz="2700"/>
          </a:p>
          <a:p>
            <a:pPr indent="0" lvl="0" marL="0" rtl="0" algn="ctr">
              <a:spcBef>
                <a:spcPts val="0"/>
              </a:spcBef>
              <a:spcAft>
                <a:spcPts val="0"/>
              </a:spcAft>
              <a:buNone/>
            </a:pPr>
            <a:r>
              <a:t/>
            </a:r>
            <a:endParaRPr sz="2700"/>
          </a:p>
          <a:p>
            <a:pPr indent="0" lvl="0" marL="0" rtl="0" algn="ctr">
              <a:spcBef>
                <a:spcPts val="0"/>
              </a:spcBef>
              <a:spcAft>
                <a:spcPts val="0"/>
              </a:spcAft>
              <a:buNone/>
            </a:pPr>
            <a:r>
              <a:t/>
            </a:r>
            <a:endParaRPr sz="2700"/>
          </a:p>
          <a:p>
            <a:pPr indent="0" lvl="0" marL="0" rtl="0" algn="ctr">
              <a:spcBef>
                <a:spcPts val="0"/>
              </a:spcBef>
              <a:spcAft>
                <a:spcPts val="0"/>
              </a:spcAft>
              <a:buNone/>
            </a:pPr>
            <a:r>
              <a:t/>
            </a:r>
            <a:endParaRPr sz="2700"/>
          </a:p>
          <a:p>
            <a:pPr indent="0" lvl="0" marL="0" rtl="0" algn="ctr">
              <a:spcBef>
                <a:spcPts val="0"/>
              </a:spcBef>
              <a:spcAft>
                <a:spcPts val="0"/>
              </a:spcAft>
              <a:buNone/>
            </a:pPr>
            <a:r>
              <a:t/>
            </a:r>
            <a:endParaRPr sz="2700"/>
          </a:p>
        </p:txBody>
      </p:sp>
      <p:cxnSp>
        <p:nvCxnSpPr>
          <p:cNvPr id="207" name="Google Shape;207;p23"/>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208" name="Google Shape;208;p23"/>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209" name="Google Shape;209;p23"/>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210" name="Google Shape;210;p23"/>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211" name="Google Shape;211;p23"/>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212" name="Google Shape;212;p23"/>
          <p:cNvSpPr/>
          <p:nvPr/>
        </p:nvSpPr>
        <p:spPr>
          <a:xfrm>
            <a:off x="423595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descr="icone_wild_code_school.png" id="217" name="Google Shape;217;p24"/>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218" name="Google Shape;218;p24"/>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219" name="Google Shape;219;p24"/>
          <p:cNvSpPr txBox="1"/>
          <p:nvPr/>
        </p:nvSpPr>
        <p:spPr>
          <a:xfrm>
            <a:off x="946900" y="2610425"/>
            <a:ext cx="114231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Principe général</a:t>
            </a:r>
            <a:endParaRPr sz="5000">
              <a:latin typeface="Montserrat ExtraBold"/>
              <a:ea typeface="Montserrat ExtraBold"/>
              <a:cs typeface="Montserrat ExtraBold"/>
              <a:sym typeface="Montserrat ExtraBold"/>
            </a:endParaRPr>
          </a:p>
        </p:txBody>
      </p:sp>
      <p:sp>
        <p:nvSpPr>
          <p:cNvPr id="220" name="Google Shape;220;p24"/>
          <p:cNvSpPr txBox="1"/>
          <p:nvPr/>
        </p:nvSpPr>
        <p:spPr>
          <a:xfrm>
            <a:off x="3341700" y="5115675"/>
            <a:ext cx="20097900" cy="694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4500">
                <a:latin typeface="Proxima Nova"/>
                <a:ea typeface="Proxima Nova"/>
                <a:cs typeface="Proxima Nova"/>
                <a:sym typeface="Proxima Nova"/>
              </a:rPr>
              <a:t>IP sait que :</a:t>
            </a:r>
            <a:endParaRPr sz="4500">
              <a:latin typeface="Proxima Nova"/>
              <a:ea typeface="Proxima Nova"/>
              <a:cs typeface="Proxima Nova"/>
              <a:sym typeface="Proxima Nova"/>
            </a:endParaRPr>
          </a:p>
          <a:p>
            <a:pPr indent="0" lvl="0" marL="0" rtl="0" algn="l">
              <a:spcBef>
                <a:spcPts val="0"/>
              </a:spcBef>
              <a:spcAft>
                <a:spcPts val="0"/>
              </a:spcAft>
              <a:buNone/>
            </a:pPr>
            <a:r>
              <a:t/>
            </a:r>
            <a:endParaRPr sz="3000">
              <a:latin typeface="Proxima Nova"/>
              <a:ea typeface="Proxima Nova"/>
              <a:cs typeface="Proxima Nova"/>
              <a:sym typeface="Proxima Nova"/>
            </a:endParaRPr>
          </a:p>
          <a:p>
            <a:pPr indent="-514350" lvl="0" marL="914400" rtl="0" algn="l">
              <a:spcBef>
                <a:spcPts val="0"/>
              </a:spcBef>
              <a:spcAft>
                <a:spcPts val="0"/>
              </a:spcAft>
              <a:buSzPts val="4500"/>
              <a:buFont typeface="Proxima Nova"/>
              <a:buChar char="-"/>
            </a:pPr>
            <a:r>
              <a:rPr lang="fr" sz="4500">
                <a:latin typeface="Proxima Nova"/>
                <a:ea typeface="Proxima Nova"/>
                <a:cs typeface="Proxima Nova"/>
                <a:sym typeface="Proxima Nova"/>
              </a:rPr>
              <a:t>S’il veut envoyer un paquet à une interface sur le même réseau</a:t>
            </a:r>
            <a:endParaRPr sz="4500">
              <a:latin typeface="Proxima Nova"/>
              <a:ea typeface="Proxima Nova"/>
              <a:cs typeface="Proxima Nova"/>
              <a:sym typeface="Proxima Nova"/>
            </a:endParaRPr>
          </a:p>
          <a:p>
            <a:pPr indent="457200" lvl="0" marL="457200" rtl="0" algn="l">
              <a:spcBef>
                <a:spcPts val="0"/>
              </a:spcBef>
              <a:spcAft>
                <a:spcPts val="0"/>
              </a:spcAft>
              <a:buNone/>
            </a:pPr>
            <a:r>
              <a:rPr lang="fr" sz="4500">
                <a:latin typeface="Proxima Nova"/>
                <a:ea typeface="Proxima Nova"/>
                <a:cs typeface="Proxima Nova"/>
                <a:sym typeface="Proxima Nova"/>
              </a:rPr>
              <a:t>=&gt; il envoi directement via le lien (la couche du dessous, ex : Ethernet)</a:t>
            </a:r>
            <a:endParaRPr sz="4500">
              <a:latin typeface="Proxima Nova"/>
              <a:ea typeface="Proxima Nova"/>
              <a:cs typeface="Proxima Nova"/>
              <a:sym typeface="Proxima Nova"/>
            </a:endParaRPr>
          </a:p>
          <a:p>
            <a:pPr indent="0" lvl="0" marL="0" rtl="0" algn="l">
              <a:spcBef>
                <a:spcPts val="0"/>
              </a:spcBef>
              <a:spcAft>
                <a:spcPts val="0"/>
              </a:spcAft>
              <a:buNone/>
            </a:pPr>
            <a:r>
              <a:t/>
            </a:r>
            <a:endParaRPr sz="3000">
              <a:latin typeface="Proxima Nova"/>
              <a:ea typeface="Proxima Nova"/>
              <a:cs typeface="Proxima Nova"/>
              <a:sym typeface="Proxima Nova"/>
            </a:endParaRPr>
          </a:p>
          <a:p>
            <a:pPr indent="0" lvl="0" marL="0" rtl="0" algn="l">
              <a:spcBef>
                <a:spcPts val="0"/>
              </a:spcBef>
              <a:spcAft>
                <a:spcPts val="0"/>
              </a:spcAft>
              <a:buNone/>
            </a:pPr>
            <a:r>
              <a:rPr lang="fr" sz="4500">
                <a:latin typeface="Proxima Nova"/>
                <a:ea typeface="Proxima Nova"/>
                <a:cs typeface="Proxima Nova"/>
                <a:sym typeface="Proxima Nova"/>
              </a:rPr>
              <a:t>Pour savoir si le destinataire est sur le même réseau : </a:t>
            </a:r>
            <a:endParaRPr sz="4500">
              <a:latin typeface="Proxima Nova"/>
              <a:ea typeface="Proxima Nova"/>
              <a:cs typeface="Proxima Nova"/>
              <a:sym typeface="Proxima Nova"/>
            </a:endParaRPr>
          </a:p>
          <a:p>
            <a:pPr indent="-514350" lvl="0" marL="914400" rtl="0" algn="l">
              <a:spcBef>
                <a:spcPts val="0"/>
              </a:spcBef>
              <a:spcAft>
                <a:spcPts val="0"/>
              </a:spcAft>
              <a:buSzPts val="4500"/>
              <a:buFont typeface="Proxima Nova"/>
              <a:buChar char="-"/>
            </a:pPr>
            <a:r>
              <a:rPr lang="fr" sz="4500">
                <a:latin typeface="Proxima Nova"/>
                <a:ea typeface="Proxima Nova"/>
                <a:cs typeface="Proxima Nova"/>
                <a:sym typeface="Proxima Nova"/>
              </a:rPr>
              <a:t>La machine prends toutes les configuration IP de toutes ses interfaces et calcule les réseaux correspondants</a:t>
            </a:r>
            <a:endParaRPr sz="4500">
              <a:latin typeface="Proxima Nova"/>
              <a:ea typeface="Proxima Nova"/>
              <a:cs typeface="Proxima Nova"/>
              <a:sym typeface="Proxima Nova"/>
            </a:endParaRPr>
          </a:p>
          <a:p>
            <a:pPr indent="0" lvl="0" marL="914400" rtl="0" algn="l">
              <a:spcBef>
                <a:spcPts val="0"/>
              </a:spcBef>
              <a:spcAft>
                <a:spcPts val="0"/>
              </a:spcAft>
              <a:buNone/>
            </a:pPr>
            <a:r>
              <a:t/>
            </a:r>
            <a:endParaRPr sz="3000">
              <a:latin typeface="Proxima Nova"/>
              <a:ea typeface="Proxima Nova"/>
              <a:cs typeface="Proxima Nova"/>
              <a:sym typeface="Proxima Nova"/>
            </a:endParaRPr>
          </a:p>
          <a:p>
            <a:pPr indent="-514350" lvl="0" marL="914400" rtl="0" algn="l">
              <a:spcBef>
                <a:spcPts val="0"/>
              </a:spcBef>
              <a:spcAft>
                <a:spcPts val="0"/>
              </a:spcAft>
              <a:buSzPts val="4500"/>
              <a:buFont typeface="Proxima Nova"/>
              <a:buChar char="-"/>
            </a:pPr>
            <a:r>
              <a:rPr lang="fr" sz="4500">
                <a:latin typeface="Proxima Nova"/>
                <a:ea typeface="Proxima Nova"/>
                <a:cs typeface="Proxima Nova"/>
                <a:sym typeface="Proxima Nova"/>
              </a:rPr>
              <a:t>Si la destination fait partie du réseau d'une de ces adresses =&gt; envoi sur l'interface physique correspondante !</a:t>
            </a:r>
            <a:endParaRPr sz="4500">
              <a:latin typeface="Proxima Nova"/>
              <a:ea typeface="Proxima Nova"/>
              <a:cs typeface="Proxima Nova"/>
              <a:sym typeface="Proxima Nova"/>
            </a:endParaRPr>
          </a:p>
        </p:txBody>
      </p:sp>
      <p:sp>
        <p:nvSpPr>
          <p:cNvPr id="221" name="Google Shape;221;p24"/>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222" name="Google Shape;222;p24"/>
          <p:cNvSpPr txBox="1"/>
          <p:nvPr/>
        </p:nvSpPr>
        <p:spPr>
          <a:xfrm>
            <a:off x="949225" y="4078800"/>
            <a:ext cx="41658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Un exemple illustré</a:t>
            </a:r>
            <a:endParaRPr sz="2800">
              <a:latin typeface="Montserrat Medium"/>
              <a:ea typeface="Montserrat Medium"/>
              <a:cs typeface="Montserrat Medium"/>
              <a:sym typeface="Montserrat Medium"/>
            </a:endParaRPr>
          </a:p>
        </p:txBody>
      </p:sp>
      <p:cxnSp>
        <p:nvCxnSpPr>
          <p:cNvPr id="223" name="Google Shape;223;p24"/>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224" name="Google Shape;224;p24"/>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225" name="Google Shape;225;p24"/>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226" name="Google Shape;226;p24"/>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227" name="Google Shape;227;p24"/>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228" name="Google Shape;228;p24"/>
          <p:cNvSpPr/>
          <p:nvPr/>
        </p:nvSpPr>
        <p:spPr>
          <a:xfrm>
            <a:off x="423595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descr="icone_wild_code_school.png" id="233" name="Google Shape;233;p25"/>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234" name="Google Shape;234;p25"/>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235" name="Google Shape;235;p25"/>
          <p:cNvSpPr txBox="1"/>
          <p:nvPr/>
        </p:nvSpPr>
        <p:spPr>
          <a:xfrm>
            <a:off x="946900" y="2610425"/>
            <a:ext cx="64599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5000">
                <a:latin typeface="Montserrat ExtraBold"/>
                <a:ea typeface="Montserrat ExtraBold"/>
                <a:cs typeface="Montserrat ExtraBold"/>
                <a:sym typeface="Montserrat ExtraBold"/>
              </a:rPr>
              <a:t>Sur hôte 11</a:t>
            </a:r>
            <a:endParaRPr sz="5000">
              <a:latin typeface="Montserrat ExtraBold"/>
              <a:ea typeface="Montserrat ExtraBold"/>
              <a:cs typeface="Montserrat ExtraBold"/>
              <a:sym typeface="Montserrat ExtraBold"/>
            </a:endParaRPr>
          </a:p>
        </p:txBody>
      </p:sp>
      <p:sp>
        <p:nvSpPr>
          <p:cNvPr id="236" name="Google Shape;236;p25"/>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fr"/>
              <a:t>‹#›</a:t>
            </a:fld>
            <a:endParaRPr/>
          </a:p>
        </p:txBody>
      </p:sp>
      <p:sp>
        <p:nvSpPr>
          <p:cNvPr id="237" name="Google Shape;237;p25"/>
          <p:cNvSpPr txBox="1"/>
          <p:nvPr/>
        </p:nvSpPr>
        <p:spPr>
          <a:xfrm>
            <a:off x="949225" y="4078800"/>
            <a:ext cx="39825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None/>
            </a:pPr>
            <a:r>
              <a:rPr lang="fr" sz="2800">
                <a:latin typeface="Montserrat Medium"/>
                <a:ea typeface="Montserrat Medium"/>
                <a:cs typeface="Montserrat Medium"/>
                <a:sym typeface="Montserrat Medium"/>
              </a:rPr>
              <a:t>Un exemple illustré</a:t>
            </a:r>
            <a:endParaRPr sz="2800">
              <a:latin typeface="Montserrat Medium"/>
              <a:ea typeface="Montserrat Medium"/>
              <a:cs typeface="Montserrat Medium"/>
              <a:sym typeface="Montserrat Medium"/>
            </a:endParaRPr>
          </a:p>
        </p:txBody>
      </p:sp>
      <p:sp>
        <p:nvSpPr>
          <p:cNvPr id="238" name="Google Shape;238;p25"/>
          <p:cNvSpPr txBox="1"/>
          <p:nvPr/>
        </p:nvSpPr>
        <p:spPr>
          <a:xfrm>
            <a:off x="2943900" y="5208775"/>
            <a:ext cx="18496200" cy="736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4500">
                <a:latin typeface="Proxima Nova"/>
                <a:ea typeface="Proxima Nova"/>
                <a:cs typeface="Proxima Nova"/>
                <a:sym typeface="Proxima Nova"/>
              </a:rPr>
              <a:t>Pour IPv4, la machine 11 dispose (au moins) des adresses :</a:t>
            </a:r>
            <a:endParaRPr sz="3000">
              <a:latin typeface="Proxima Nova"/>
              <a:ea typeface="Proxima Nova"/>
              <a:cs typeface="Proxima Nova"/>
              <a:sym typeface="Proxima Nova"/>
            </a:endParaRPr>
          </a:p>
          <a:p>
            <a:pPr indent="-514350" lvl="0" marL="1828800" rtl="0" algn="l">
              <a:spcBef>
                <a:spcPts val="0"/>
              </a:spcBef>
              <a:spcAft>
                <a:spcPts val="0"/>
              </a:spcAft>
              <a:buSzPts val="4500"/>
              <a:buFont typeface="Proxima Nova"/>
              <a:buChar char="-"/>
            </a:pPr>
            <a:r>
              <a:rPr lang="fr" sz="4500">
                <a:latin typeface="Proxima Nova"/>
                <a:ea typeface="Proxima Nova"/>
                <a:cs typeface="Proxima Nova"/>
                <a:sym typeface="Proxima Nova"/>
              </a:rPr>
              <a:t>192.168.0.11/24 sur l'interface (par exemple) enp0s3</a:t>
            </a:r>
            <a:endParaRPr sz="4500">
              <a:latin typeface="Proxima Nova"/>
              <a:ea typeface="Proxima Nova"/>
              <a:cs typeface="Proxima Nova"/>
              <a:sym typeface="Proxima Nova"/>
            </a:endParaRPr>
          </a:p>
          <a:p>
            <a:pPr indent="-514350" lvl="0" marL="1828800" rtl="0" algn="l">
              <a:spcBef>
                <a:spcPts val="0"/>
              </a:spcBef>
              <a:spcAft>
                <a:spcPts val="0"/>
              </a:spcAft>
              <a:buSzPts val="4500"/>
              <a:buFont typeface="Proxima Nova"/>
              <a:buChar char="-"/>
            </a:pPr>
            <a:r>
              <a:rPr lang="fr" sz="4500">
                <a:latin typeface="Proxima Nova"/>
                <a:ea typeface="Proxima Nova"/>
                <a:cs typeface="Proxima Nova"/>
                <a:sym typeface="Proxima Nova"/>
              </a:rPr>
              <a:t>Toutes les adresses de 127.0.0.0/8 sur l'interface lo</a:t>
            </a:r>
            <a:endParaRPr sz="4500">
              <a:latin typeface="Proxima Nova"/>
              <a:ea typeface="Proxima Nova"/>
              <a:cs typeface="Proxima Nova"/>
              <a:sym typeface="Proxima Nova"/>
            </a:endParaRPr>
          </a:p>
          <a:p>
            <a:pPr indent="0" lvl="0" marL="0" rtl="0" algn="l">
              <a:spcBef>
                <a:spcPts val="0"/>
              </a:spcBef>
              <a:spcAft>
                <a:spcPts val="0"/>
              </a:spcAft>
              <a:buNone/>
            </a:pPr>
            <a:r>
              <a:t/>
            </a:r>
            <a:endParaRPr sz="3000">
              <a:latin typeface="Proxima Nova"/>
              <a:ea typeface="Proxima Nova"/>
              <a:cs typeface="Proxima Nova"/>
              <a:sym typeface="Proxima Nova"/>
            </a:endParaRPr>
          </a:p>
          <a:p>
            <a:pPr indent="0" lvl="0" marL="0" rtl="0" algn="l">
              <a:spcBef>
                <a:spcPts val="0"/>
              </a:spcBef>
              <a:spcAft>
                <a:spcPts val="0"/>
              </a:spcAft>
              <a:buNone/>
            </a:pPr>
            <a:r>
              <a:rPr lang="fr" sz="4500">
                <a:latin typeface="Proxima Nova"/>
                <a:ea typeface="Proxima Nova"/>
                <a:cs typeface="Proxima Nova"/>
                <a:sym typeface="Proxima Nova"/>
              </a:rPr>
              <a:t>Calculons les réseaux correspondants :</a:t>
            </a:r>
            <a:endParaRPr sz="4500">
              <a:latin typeface="Proxima Nova"/>
              <a:ea typeface="Proxima Nova"/>
              <a:cs typeface="Proxima Nova"/>
              <a:sym typeface="Proxima Nova"/>
            </a:endParaRPr>
          </a:p>
          <a:p>
            <a:pPr indent="-514350" lvl="0" marL="1828800" rtl="0" algn="l">
              <a:spcBef>
                <a:spcPts val="0"/>
              </a:spcBef>
              <a:spcAft>
                <a:spcPts val="0"/>
              </a:spcAft>
              <a:buSzPts val="4500"/>
              <a:buFont typeface="Proxima Nova"/>
              <a:buChar char="-"/>
            </a:pPr>
            <a:r>
              <a:rPr lang="fr" sz="4500">
                <a:latin typeface="Proxima Nova"/>
                <a:ea typeface="Proxima Nova"/>
                <a:cs typeface="Proxima Nova"/>
                <a:sym typeface="Proxima Nova"/>
              </a:rPr>
              <a:t>192.168.0.11/24 =&gt; Réseau 192.168.0.0/24</a:t>
            </a:r>
            <a:endParaRPr sz="4500">
              <a:latin typeface="Proxima Nova"/>
              <a:ea typeface="Proxima Nova"/>
              <a:cs typeface="Proxima Nova"/>
              <a:sym typeface="Proxima Nova"/>
            </a:endParaRPr>
          </a:p>
          <a:p>
            <a:pPr indent="0" lvl="0" marL="0" rtl="0" algn="l">
              <a:spcBef>
                <a:spcPts val="0"/>
              </a:spcBef>
              <a:spcAft>
                <a:spcPts val="0"/>
              </a:spcAft>
              <a:buNone/>
            </a:pPr>
            <a:r>
              <a:t/>
            </a:r>
            <a:endParaRPr sz="3000">
              <a:latin typeface="Proxima Nova"/>
              <a:ea typeface="Proxima Nova"/>
              <a:cs typeface="Proxima Nova"/>
              <a:sym typeface="Proxima Nova"/>
            </a:endParaRPr>
          </a:p>
          <a:p>
            <a:pPr indent="0" lvl="0" marL="0" rtl="0" algn="l">
              <a:spcBef>
                <a:spcPts val="0"/>
              </a:spcBef>
              <a:spcAft>
                <a:spcPts val="0"/>
              </a:spcAft>
              <a:buNone/>
            </a:pPr>
            <a:r>
              <a:rPr lang="fr" sz="4500">
                <a:latin typeface="Proxima Nova"/>
                <a:ea typeface="Proxima Nova"/>
                <a:cs typeface="Proxima Nova"/>
                <a:sym typeface="Proxima Nova"/>
              </a:rPr>
              <a:t>En IPv6, même chose :</a:t>
            </a:r>
            <a:endParaRPr sz="4500">
              <a:latin typeface="Proxima Nova"/>
              <a:ea typeface="Proxima Nova"/>
              <a:cs typeface="Proxima Nova"/>
              <a:sym typeface="Proxima Nova"/>
            </a:endParaRPr>
          </a:p>
          <a:p>
            <a:pPr indent="-514350" lvl="0" marL="1828800" rtl="0" algn="l">
              <a:spcBef>
                <a:spcPts val="0"/>
              </a:spcBef>
              <a:spcAft>
                <a:spcPts val="0"/>
              </a:spcAft>
              <a:buSzPts val="4500"/>
              <a:buFont typeface="Proxima Nova"/>
              <a:buChar char="-"/>
            </a:pPr>
            <a:r>
              <a:rPr lang="fr" sz="4500">
                <a:latin typeface="Proxima Nova"/>
                <a:ea typeface="Proxima Nova"/>
                <a:cs typeface="Proxima Nova"/>
                <a:sym typeface="Proxima Nova"/>
              </a:rPr>
              <a:t>fd73:cafe:e9ab::42/64 =&gt; Réseau fd73:cafe:e9ab::/64 sur </a:t>
            </a:r>
            <a:r>
              <a:rPr b="1" lang="fr" sz="4500">
                <a:latin typeface="Proxima Nova"/>
                <a:ea typeface="Proxima Nova"/>
                <a:cs typeface="Proxima Nova"/>
                <a:sym typeface="Proxima Nova"/>
              </a:rPr>
              <a:t>enp0s3</a:t>
            </a:r>
            <a:endParaRPr b="1" sz="4500">
              <a:latin typeface="Proxima Nova"/>
              <a:ea typeface="Proxima Nova"/>
              <a:cs typeface="Proxima Nova"/>
              <a:sym typeface="Proxima Nova"/>
            </a:endParaRPr>
          </a:p>
          <a:p>
            <a:pPr indent="-514350" lvl="0" marL="1828800" rtl="0" algn="l">
              <a:spcBef>
                <a:spcPts val="0"/>
              </a:spcBef>
              <a:spcAft>
                <a:spcPts val="0"/>
              </a:spcAft>
              <a:buSzPts val="4500"/>
              <a:buFont typeface="Proxima Nova"/>
              <a:buChar char="-"/>
            </a:pPr>
            <a:r>
              <a:rPr lang="fr" sz="4500">
                <a:latin typeface="Proxima Nova"/>
                <a:ea typeface="Proxima Nova"/>
                <a:cs typeface="Proxima Nova"/>
                <a:sym typeface="Proxima Nova"/>
              </a:rPr>
              <a:t>::1/128 =&gt; Une seule adresse</a:t>
            </a:r>
            <a:endParaRPr sz="4500">
              <a:latin typeface="Proxima Nova"/>
              <a:ea typeface="Proxima Nova"/>
              <a:cs typeface="Proxima Nova"/>
              <a:sym typeface="Proxima Nova"/>
            </a:endParaRPr>
          </a:p>
        </p:txBody>
      </p:sp>
      <p:cxnSp>
        <p:nvCxnSpPr>
          <p:cNvPr id="239" name="Google Shape;239;p25"/>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240" name="Google Shape;240;p25"/>
          <p:cNvSpPr txBox="1"/>
          <p:nvPr/>
        </p:nvSpPr>
        <p:spPr>
          <a:xfrm>
            <a:off x="2867750" y="34692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fr" sz="2400">
                <a:latin typeface="Montserrat SemiBold"/>
                <a:ea typeface="Montserrat SemiBold"/>
                <a:cs typeface="Montserrat SemiBold"/>
                <a:sym typeface="Montserrat SemiBold"/>
              </a:rPr>
              <a:t>Le routage</a:t>
            </a:r>
            <a:endParaRPr sz="2400">
              <a:latin typeface="Montserrat SemiBold"/>
              <a:ea typeface="Montserrat SemiBold"/>
              <a:cs typeface="Montserrat SemiBold"/>
              <a:sym typeface="Montserrat SemiBold"/>
            </a:endParaRPr>
          </a:p>
        </p:txBody>
      </p:sp>
      <p:sp>
        <p:nvSpPr>
          <p:cNvPr id="241" name="Google Shape;241;p25"/>
          <p:cNvSpPr txBox="1"/>
          <p:nvPr/>
        </p:nvSpPr>
        <p:spPr>
          <a:xfrm>
            <a:off x="8107302"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Routage dynamique</a:t>
            </a:r>
            <a:endParaRPr sz="2400">
              <a:latin typeface="Montserrat SemiBold"/>
              <a:ea typeface="Montserrat SemiBold"/>
              <a:cs typeface="Montserrat SemiBold"/>
              <a:sym typeface="Montserrat SemiBold"/>
            </a:endParaRPr>
          </a:p>
        </p:txBody>
      </p:sp>
      <p:sp>
        <p:nvSpPr>
          <p:cNvPr id="242" name="Google Shape;242;p25"/>
          <p:cNvSpPr txBox="1"/>
          <p:nvPr/>
        </p:nvSpPr>
        <p:spPr>
          <a:xfrm>
            <a:off x="13125754" y="346925"/>
            <a:ext cx="48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Protocoles de transport</a:t>
            </a:r>
            <a:endParaRPr sz="2400">
              <a:latin typeface="Montserrat SemiBold"/>
              <a:ea typeface="Montserrat SemiBold"/>
              <a:cs typeface="Montserrat SemiBold"/>
              <a:sym typeface="Montserrat SemiBold"/>
            </a:endParaRPr>
          </a:p>
        </p:txBody>
      </p:sp>
      <p:sp>
        <p:nvSpPr>
          <p:cNvPr id="243" name="Google Shape;243;p25"/>
          <p:cNvSpPr txBox="1"/>
          <p:nvPr/>
        </p:nvSpPr>
        <p:spPr>
          <a:xfrm>
            <a:off x="19344206" y="346925"/>
            <a:ext cx="36129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fr" sz="2400">
                <a:latin typeface="Montserrat SemiBold"/>
                <a:ea typeface="Montserrat SemiBold"/>
                <a:cs typeface="Montserrat SemiBold"/>
                <a:sym typeface="Montserrat SemiBold"/>
              </a:rPr>
              <a:t>NAT</a:t>
            </a:r>
            <a:endParaRPr sz="2400">
              <a:latin typeface="Montserrat SemiBold"/>
              <a:ea typeface="Montserrat SemiBold"/>
              <a:cs typeface="Montserrat SemiBold"/>
              <a:sym typeface="Montserrat SemiBold"/>
            </a:endParaRPr>
          </a:p>
        </p:txBody>
      </p:sp>
      <p:sp>
        <p:nvSpPr>
          <p:cNvPr id="244" name="Google Shape;244;p25"/>
          <p:cNvSpPr/>
          <p:nvPr/>
        </p:nvSpPr>
        <p:spPr>
          <a:xfrm>
            <a:off x="4235955"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