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Varela Round"/>
      <p:regular r:id="rId33"/>
    </p:embeddedFont>
    <p:embeddedFont>
      <p:font typeface="Raleway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schemas.openxmlformats.org/officeDocument/2006/relationships/font" Target="fonts/VarelaRound-regular.fnt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35" Type="http://schemas.openxmlformats.org/officeDocument/2006/relationships/font" Target="fonts/RalewayLight-bold.fntdata"/><Relationship Id="rId12" Type="http://schemas.openxmlformats.org/officeDocument/2006/relationships/slide" Target="slides/slide8.xml"/><Relationship Id="rId34" Type="http://schemas.openxmlformats.org/officeDocument/2006/relationships/font" Target="fonts/RalewayLight-regular.fntdata"/><Relationship Id="rId15" Type="http://schemas.openxmlformats.org/officeDocument/2006/relationships/slide" Target="slides/slide11.xml"/><Relationship Id="rId37" Type="http://schemas.openxmlformats.org/officeDocument/2006/relationships/font" Target="fonts/Raleway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RalewayLigh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514839f3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514839f3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514839f3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5514839f3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514839f3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514839f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514839f3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5514839f3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514839f3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514839f3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0e58cab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0e58cab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a5c149e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a5c149e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5514839f3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5514839f3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5514839f3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5514839f3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514839f3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514839f3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e3bb298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e3bb298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0e58cab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0e58cab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4317f1b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4317f1b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514839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514839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b6b1ef4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b6b1ef4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b6b1ef4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b6b1ef4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8.xml"/><Relationship Id="rId5" Type="http://schemas.openxmlformats.org/officeDocument/2006/relationships/slide" Target="/ppt/slides/slide1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Filtrage réseau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Security everywhere</a:t>
            </a:r>
            <a:endParaRPr/>
          </a:p>
        </p:txBody>
      </p:sp>
      <p:sp>
        <p:nvSpPr>
          <p:cNvPr id="216" name="Google Shape;216;p3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Sécuriser le réseau (idée générale)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Seul le trafic légitime entre et sort du réseau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Défense périmétrique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Recommandation : ne pas faire aveuglément confiance à nos défenses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Défense en profondeur</a:t>
            </a:r>
            <a:endParaRPr sz="1800"/>
          </a:p>
        </p:txBody>
      </p:sp>
      <p:sp>
        <p:nvSpPr>
          <p:cNvPr id="217" name="Google Shape;217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Sécurisation réseau</a:t>
            </a:r>
            <a:endParaRPr/>
          </a:p>
        </p:txBody>
      </p:sp>
      <p:sp>
        <p:nvSpPr>
          <p:cNvPr id="218" name="Google Shape;218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Défense en profondeur</a:t>
            </a:r>
            <a:endParaRPr sz="3700"/>
          </a:p>
        </p:txBody>
      </p:sp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Filtrer, mais quoi ?</a:t>
            </a:r>
            <a:endParaRPr/>
          </a:p>
        </p:txBody>
      </p:sp>
      <p:sp>
        <p:nvSpPr>
          <p:cNvPr id="225" name="Google Shape;225;p3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2 approches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liste de blocage : définir les paquets à bloquer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Inconvénients : on peut en oublier et peu d'alertes en cas d'échec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Approche non recommandée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liste d'autorisation : Principe de base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Tout bloquer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Autoriser uniquement les communications légitimes</a:t>
            </a:r>
            <a:endParaRPr sz="1800"/>
          </a:p>
        </p:txBody>
      </p:sp>
      <p:sp>
        <p:nvSpPr>
          <p:cNvPr id="226" name="Google Shape;226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Sécurisation réseau</a:t>
            </a:r>
            <a:endParaRPr/>
          </a:p>
        </p:txBody>
      </p:sp>
      <p:sp>
        <p:nvSpPr>
          <p:cNvPr id="227" name="Google Shape;227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Politique de filtrage</a:t>
            </a:r>
            <a:endParaRPr sz="3700"/>
          </a:p>
        </p:txBody>
      </p:sp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Organiser son réseau</a:t>
            </a:r>
            <a:endParaRPr/>
          </a:p>
        </p:txBody>
      </p:sp>
      <p:sp>
        <p:nvSpPr>
          <p:cNvPr id="234" name="Google Shape;234;p37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Segmentation du réseau en zones de confiance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Regrouper tous les noeuds ayant les mêmes besoins en sécurité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filtrage peut se faire entre zones de confiance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Souvent associé à un cloisonnement des réseaux physiques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Physiquement ou VLAN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Matrice des flux (filtrage) : Communications légitimes entre chaque zones</a:t>
            </a:r>
            <a:endParaRPr sz="1800"/>
          </a:p>
        </p:txBody>
      </p:sp>
      <p:sp>
        <p:nvSpPr>
          <p:cNvPr id="235" name="Google Shape;235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Sécurisation réseau</a:t>
            </a:r>
            <a:endParaRPr/>
          </a:p>
        </p:txBody>
      </p:sp>
      <p:sp>
        <p:nvSpPr>
          <p:cNvPr id="236" name="Google Shape;236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Zones de confiance</a:t>
            </a:r>
            <a:endParaRPr sz="3700"/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De nombreuses zones peuvent être fortement filtrées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Par ex. : pour l'ensemble des machines clientes =&gt; sortie uniquement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Certains serveurs doivent être accessibles depuis l'extérieur (mail, web…)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Ils sont placées dans des zones </a:t>
            </a:r>
            <a:r>
              <a:rPr lang="fr" sz="1800"/>
              <a:t>appelées</a:t>
            </a:r>
            <a:r>
              <a:rPr lang="fr" sz="1800"/>
              <a:t> DMZ (</a:t>
            </a:r>
            <a:r>
              <a:rPr i="1" lang="fr" sz="1800"/>
              <a:t>DeMilitarized Zone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Surveillance et filtrage spécifique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Peuvent être des points d'entrées dans le réseau</a:t>
            </a:r>
            <a:endParaRPr sz="1800"/>
          </a:p>
        </p:txBody>
      </p:sp>
      <p:sp>
        <p:nvSpPr>
          <p:cNvPr id="243" name="Google Shape;243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zone à surveiller</a:t>
            </a:r>
            <a:endParaRPr/>
          </a:p>
        </p:txBody>
      </p:sp>
      <p:sp>
        <p:nvSpPr>
          <p:cNvPr id="244" name="Google Shape;244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Sécurisation réseau</a:t>
            </a:r>
            <a:endParaRPr/>
          </a:p>
        </p:txBody>
      </p:sp>
      <p:sp>
        <p:nvSpPr>
          <p:cNvPr id="245" name="Google Shape;245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DMZ</a:t>
            </a:r>
            <a:endParaRPr sz="3700"/>
          </a:p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Schéma d'un réseau</a:t>
            </a:r>
            <a:endParaRPr/>
          </a:p>
        </p:txBody>
      </p:sp>
      <p:sp>
        <p:nvSpPr>
          <p:cNvPr id="252" name="Google Shape;252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Sécurisation réseau</a:t>
            </a:r>
            <a:endParaRPr/>
          </a:p>
        </p:txBody>
      </p:sp>
      <p:sp>
        <p:nvSpPr>
          <p:cNvPr id="253" name="Google Shape;253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Un exemple</a:t>
            </a:r>
            <a:endParaRPr sz="3700"/>
          </a:p>
        </p:txBody>
      </p:sp>
      <p:sp>
        <p:nvSpPr>
          <p:cNvPr id="254" name="Google Shape;254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975" y="2497163"/>
            <a:ext cx="819798" cy="819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50" y="2450088"/>
            <a:ext cx="913944" cy="91394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9"/>
          <p:cNvSpPr txBox="1"/>
          <p:nvPr/>
        </p:nvSpPr>
        <p:spPr>
          <a:xfrm>
            <a:off x="243865" y="3160930"/>
            <a:ext cx="674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Internet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58" name="Google Shape;258;p39"/>
          <p:cNvCxnSpPr>
            <a:stCxn id="255" idx="1"/>
            <a:endCxn id="256" idx="3"/>
          </p:cNvCxnSpPr>
          <p:nvPr/>
        </p:nvCxnSpPr>
        <p:spPr>
          <a:xfrm rot="10800000">
            <a:off x="1037775" y="2907061"/>
            <a:ext cx="700200" cy="0"/>
          </a:xfrm>
          <a:prstGeom prst="straightConnector1">
            <a:avLst/>
          </a:prstGeom>
          <a:noFill/>
          <a:ln cap="flat" cmpd="sng" w="19050">
            <a:solidFill>
              <a:srgbClr val="73737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9" name="Google Shape;25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00" y="3708838"/>
            <a:ext cx="913944" cy="91394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9"/>
          <p:cNvSpPr txBox="1"/>
          <p:nvPr/>
        </p:nvSpPr>
        <p:spPr>
          <a:xfrm>
            <a:off x="1001476" y="4064263"/>
            <a:ext cx="7728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Visiteurs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00" y="1583238"/>
            <a:ext cx="913944" cy="91394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 txBox="1"/>
          <p:nvPr/>
        </p:nvSpPr>
        <p:spPr>
          <a:xfrm>
            <a:off x="1261265" y="1938668"/>
            <a:ext cx="674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DMZ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950" y="1808238"/>
            <a:ext cx="913944" cy="91394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/>
          <p:nvPr/>
        </p:nvSpPr>
        <p:spPr>
          <a:xfrm>
            <a:off x="4022890" y="2104768"/>
            <a:ext cx="674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Wifi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65" name="Google Shape;265;p39"/>
          <p:cNvCxnSpPr>
            <a:stCxn id="261" idx="2"/>
          </p:cNvCxnSpPr>
          <p:nvPr/>
        </p:nvCxnSpPr>
        <p:spPr>
          <a:xfrm rot="10800000">
            <a:off x="2139472" y="2307882"/>
            <a:ext cx="8400" cy="189300"/>
          </a:xfrm>
          <a:prstGeom prst="straightConnector1">
            <a:avLst/>
          </a:prstGeom>
          <a:noFill/>
          <a:ln cap="flat" cmpd="sng" w="19050">
            <a:solidFill>
              <a:srgbClr val="7373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9"/>
          <p:cNvCxnSpPr>
            <a:stCxn id="255" idx="2"/>
          </p:cNvCxnSpPr>
          <p:nvPr/>
        </p:nvCxnSpPr>
        <p:spPr>
          <a:xfrm>
            <a:off x="2147874" y="3316960"/>
            <a:ext cx="6300" cy="595500"/>
          </a:xfrm>
          <a:prstGeom prst="straightConnector1">
            <a:avLst/>
          </a:prstGeom>
          <a:noFill/>
          <a:ln cap="flat" cmpd="sng" w="19050">
            <a:solidFill>
              <a:srgbClr val="7373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9"/>
          <p:cNvCxnSpPr>
            <a:stCxn id="263" idx="1"/>
            <a:endCxn id="255" idx="3"/>
          </p:cNvCxnSpPr>
          <p:nvPr/>
        </p:nvCxnSpPr>
        <p:spPr>
          <a:xfrm flipH="1">
            <a:off x="2557850" y="2265210"/>
            <a:ext cx="551100" cy="642000"/>
          </a:xfrm>
          <a:prstGeom prst="straightConnector1">
            <a:avLst/>
          </a:prstGeom>
          <a:noFill/>
          <a:ln cap="flat" cmpd="sng" w="19050">
            <a:solidFill>
              <a:srgbClr val="73737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8" name="Google Shape;268;p39"/>
          <p:cNvGrpSpPr/>
          <p:nvPr/>
        </p:nvGrpSpPr>
        <p:grpSpPr>
          <a:xfrm>
            <a:off x="5196475" y="1808238"/>
            <a:ext cx="2035175" cy="913944"/>
            <a:chOff x="5196475" y="1808238"/>
            <a:chExt cx="2035175" cy="913944"/>
          </a:xfrm>
        </p:grpSpPr>
        <p:pic>
          <p:nvPicPr>
            <p:cNvPr id="269" name="Google Shape;269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96475" y="1808238"/>
              <a:ext cx="913944" cy="9139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39"/>
            <p:cNvSpPr txBox="1"/>
            <p:nvPr/>
          </p:nvSpPr>
          <p:spPr>
            <a:xfrm>
              <a:off x="6115050" y="2104775"/>
              <a:ext cx="1116600" cy="2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Administration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271" name="Google Shape;271;p39"/>
          <p:cNvGrpSpPr/>
          <p:nvPr/>
        </p:nvGrpSpPr>
        <p:grpSpPr>
          <a:xfrm>
            <a:off x="5196475" y="2643688"/>
            <a:ext cx="2035175" cy="913944"/>
            <a:chOff x="5196475" y="2643688"/>
            <a:chExt cx="2035175" cy="913944"/>
          </a:xfrm>
        </p:grpSpPr>
        <p:pic>
          <p:nvPicPr>
            <p:cNvPr id="272" name="Google Shape;272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96475" y="2643688"/>
              <a:ext cx="913944" cy="9139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39"/>
            <p:cNvSpPr txBox="1"/>
            <p:nvPr/>
          </p:nvSpPr>
          <p:spPr>
            <a:xfrm>
              <a:off x="6115050" y="2940225"/>
              <a:ext cx="1116600" cy="2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Serveurs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274" name="Google Shape;274;p39"/>
          <p:cNvGrpSpPr/>
          <p:nvPr/>
        </p:nvGrpSpPr>
        <p:grpSpPr>
          <a:xfrm>
            <a:off x="5196475" y="3557613"/>
            <a:ext cx="2035175" cy="913944"/>
            <a:chOff x="5252150" y="3557613"/>
            <a:chExt cx="2035175" cy="913944"/>
          </a:xfrm>
        </p:grpSpPr>
        <p:pic>
          <p:nvPicPr>
            <p:cNvPr id="275" name="Google Shape;275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52150" y="3557613"/>
              <a:ext cx="913944" cy="9139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39"/>
            <p:cNvSpPr txBox="1"/>
            <p:nvPr/>
          </p:nvSpPr>
          <p:spPr>
            <a:xfrm>
              <a:off x="6170725" y="3854150"/>
              <a:ext cx="1116600" cy="2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Utilisateurs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cxnSp>
        <p:nvCxnSpPr>
          <p:cNvPr id="277" name="Google Shape;277;p39"/>
          <p:cNvCxnSpPr>
            <a:stCxn id="269" idx="1"/>
            <a:endCxn id="255" idx="3"/>
          </p:cNvCxnSpPr>
          <p:nvPr/>
        </p:nvCxnSpPr>
        <p:spPr>
          <a:xfrm flipH="1">
            <a:off x="2557675" y="2265210"/>
            <a:ext cx="2638800" cy="642000"/>
          </a:xfrm>
          <a:prstGeom prst="straightConnector1">
            <a:avLst/>
          </a:prstGeom>
          <a:noFill/>
          <a:ln cap="flat" cmpd="sng" w="19050">
            <a:solidFill>
              <a:srgbClr val="7373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9"/>
          <p:cNvCxnSpPr>
            <a:stCxn id="272" idx="1"/>
            <a:endCxn id="255" idx="3"/>
          </p:cNvCxnSpPr>
          <p:nvPr/>
        </p:nvCxnSpPr>
        <p:spPr>
          <a:xfrm rot="10800000">
            <a:off x="2557675" y="2907160"/>
            <a:ext cx="2638800" cy="193500"/>
          </a:xfrm>
          <a:prstGeom prst="straightConnector1">
            <a:avLst/>
          </a:prstGeom>
          <a:noFill/>
          <a:ln cap="flat" cmpd="sng" w="19050">
            <a:solidFill>
              <a:srgbClr val="7373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9"/>
          <p:cNvCxnSpPr>
            <a:stCxn id="275" idx="1"/>
            <a:endCxn id="255" idx="3"/>
          </p:cNvCxnSpPr>
          <p:nvPr/>
        </p:nvCxnSpPr>
        <p:spPr>
          <a:xfrm rot="10800000">
            <a:off x="2557675" y="2906985"/>
            <a:ext cx="2638800" cy="1107600"/>
          </a:xfrm>
          <a:prstGeom prst="straightConnector1">
            <a:avLst/>
          </a:prstGeom>
          <a:noFill/>
          <a:ln cap="flat" cmpd="sng" w="19050">
            <a:solidFill>
              <a:srgbClr val="73737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de pare-feux</a:t>
            </a:r>
            <a:endParaRPr/>
          </a:p>
        </p:txBody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6" name="Google Shape;286;p40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plus simple/ancien</a:t>
            </a:r>
            <a:endParaRPr/>
          </a:p>
        </p:txBody>
      </p:sp>
      <p:sp>
        <p:nvSpPr>
          <p:cNvPr id="292" name="Google Shape;292;p4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/>
              <a:t>Stateless firewall</a:t>
            </a:r>
            <a:r>
              <a:rPr lang="fr" sz="1800"/>
              <a:t> - filtrage simple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Règles simples basées sur les entêtes protocolaires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Adresses source et/ou destination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Ports (UDP, TCP)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Protocoles utilisés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Options…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Rapide et efficace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Limites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Chaque paquet traité </a:t>
            </a:r>
            <a:r>
              <a:rPr lang="fr" sz="1800"/>
              <a:t>indépendamment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Règles complexes et/ou nombreuses</a:t>
            </a:r>
            <a:endParaRPr sz="1800"/>
          </a:p>
        </p:txBody>
      </p:sp>
      <p:sp>
        <p:nvSpPr>
          <p:cNvPr id="293" name="Google Shape;293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de pare-feux</a:t>
            </a:r>
            <a:endParaRPr/>
          </a:p>
        </p:txBody>
      </p:sp>
      <p:sp>
        <p:nvSpPr>
          <p:cNvPr id="294" name="Google Shape;294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Pare-feu sans état</a:t>
            </a:r>
            <a:endParaRPr sz="3700"/>
          </a:p>
        </p:txBody>
      </p:sp>
      <p:sp>
        <p:nvSpPr>
          <p:cNvPr id="295" name="Google Shape;29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Avec de la mémoire</a:t>
            </a:r>
            <a:endParaRPr/>
          </a:p>
        </p:txBody>
      </p:sp>
      <p:sp>
        <p:nvSpPr>
          <p:cNvPr id="301" name="Google Shape;301;p4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/>
              <a:t>Statefull firewall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Suivi des connexions des protocoles à états (TCP)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Vérifie la conformité d'un paquet dans son contexte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Autorisation implicite des réponses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un filtrage plus poussé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Allège l'écriture des règles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Limites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Nécessite plus de ressources (mémoire, CPU…)</a:t>
            </a:r>
            <a:endParaRPr sz="1800"/>
          </a:p>
        </p:txBody>
      </p:sp>
      <p:sp>
        <p:nvSpPr>
          <p:cNvPr id="302" name="Google Shape;302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de pare-feux</a:t>
            </a:r>
            <a:endParaRPr/>
          </a:p>
        </p:txBody>
      </p:sp>
      <p:sp>
        <p:nvSpPr>
          <p:cNvPr id="303" name="Google Shape;303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Pare-feu à états</a:t>
            </a:r>
            <a:endParaRPr sz="3700"/>
          </a:p>
        </p:txBody>
      </p:sp>
      <p:sp>
        <p:nvSpPr>
          <p:cNvPr id="304" name="Google Shape;30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Fouille complète</a:t>
            </a:r>
            <a:endParaRPr/>
          </a:p>
        </p:txBody>
      </p:sp>
      <p:sp>
        <p:nvSpPr>
          <p:cNvPr id="310" name="Google Shape;310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de pare-feux</a:t>
            </a:r>
            <a:endParaRPr/>
          </a:p>
        </p:txBody>
      </p:sp>
      <p:sp>
        <p:nvSpPr>
          <p:cNvPr id="311" name="Google Shape;311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Pare-feu applicatif</a:t>
            </a:r>
            <a:endParaRPr sz="3700"/>
          </a:p>
        </p:txBody>
      </p:sp>
      <p:sp>
        <p:nvSpPr>
          <p:cNvPr id="312" name="Google Shape;312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3" name="Google Shape;313;p4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/>
              <a:t>Deep Packet Inspection (DPI)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Déroule l'intégralité de la pile protocolaire - examine les données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Vérifie la conformité du paquet avec les protocoles utilisés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le filtrage de protocoles </a:t>
            </a:r>
            <a:r>
              <a:rPr i="1" lang="fr" sz="1800"/>
              <a:t>difficile</a:t>
            </a:r>
            <a:r>
              <a:rPr lang="fr" sz="1800"/>
              <a:t> (ex : FTP)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Nécessite une connaissance du protocole applicatif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Inconvénient : </a:t>
            </a:r>
            <a:r>
              <a:rPr i="1" lang="fr" sz="1800"/>
              <a:t>impossible</a:t>
            </a:r>
            <a:r>
              <a:rPr lang="fr" sz="1800"/>
              <a:t> dans le cas de chiffrement de bout en bout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Spécialisation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WAF (</a:t>
            </a:r>
            <a:r>
              <a:rPr i="1" lang="fr" sz="1800"/>
              <a:t>Web Application Firewall</a:t>
            </a:r>
            <a:r>
              <a:rPr lang="fr" sz="1800"/>
              <a:t>) spécialisé dans HTTP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Chacun son pare-feu</a:t>
            </a:r>
            <a:endParaRPr/>
          </a:p>
        </p:txBody>
      </p:sp>
      <p:sp>
        <p:nvSpPr>
          <p:cNvPr id="319" name="Google Shape;319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de pare-feux</a:t>
            </a:r>
            <a:endParaRPr/>
          </a:p>
        </p:txBody>
      </p:sp>
      <p:sp>
        <p:nvSpPr>
          <p:cNvPr id="320" name="Google Shape;320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Pare-feux personnels</a:t>
            </a:r>
            <a:endParaRPr sz="3700"/>
          </a:p>
        </p:txBody>
      </p:sp>
      <p:sp>
        <p:nvSpPr>
          <p:cNvPr id="321" name="Google Shape;321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2" name="Google Shape;322;p4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Logiciel filtrant le trafic entrant/sortant d'une unique machine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Avantage : permet un filtrage interactif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service parmi d'autre =&gt; moins sûr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738675" y="2310150"/>
            <a:ext cx="798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Raleway"/>
                <a:ea typeface="Raleway"/>
                <a:cs typeface="Raleway"/>
                <a:sym typeface="Raleway"/>
              </a:rPr>
              <a:t>C'est quoi un firewall ?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8" name="Google Shape;32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9" name="Google Shape;329;p45"/>
          <p:cNvSpPr txBox="1"/>
          <p:nvPr/>
        </p:nvSpPr>
        <p:spPr>
          <a:xfrm>
            <a:off x="610800" y="926350"/>
            <a:ext cx="79830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Notion de pare-feu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Architecture réseau, zones de confiance et DMZ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Différents types de pare-feux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596575" y="926350"/>
            <a:ext cx="4685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1 - Introduction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2 - Sécurisation réseau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3 - Types de pare-feux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Pare-feu (</a:t>
            </a:r>
            <a:r>
              <a:rPr i="1" lang="fr" sz="1800"/>
              <a:t>firewall</a:t>
            </a:r>
            <a:r>
              <a:rPr lang="fr" sz="1800"/>
              <a:t>, garde-barrière, coupe-feu…)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Noeud à l'intersection de réseaux (en coupure)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Niveau 4 (au moins) - Transport (TCP, UDP…)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Contrôle (filtre) les paquets qui le traversent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Associé à des fonctions de routage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Objectif : fournir une connectivité contrôlée et maîtrisée entre des réseaux de différents niveaux de confiance</a:t>
            </a:r>
            <a:endParaRPr sz="1800"/>
          </a:p>
        </p:txBody>
      </p:sp>
      <p:sp>
        <p:nvSpPr>
          <p:cNvPr id="165" name="Google Shape;165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C'est quoi un firewall ?</a:t>
            </a:r>
            <a:endParaRPr/>
          </a:p>
        </p:txBody>
      </p:sp>
      <p:sp>
        <p:nvSpPr>
          <p:cNvPr id="166" name="Google Shape;166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7" name="Google Shape;167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Définition</a:t>
            </a:r>
            <a:endParaRPr sz="3700"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d'architecture réseau</a:t>
            </a:r>
            <a:endParaRPr/>
          </a:p>
        </p:txBody>
      </p:sp>
      <p:sp>
        <p:nvSpPr>
          <p:cNvPr id="174" name="Google Shape;174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75" name="Google Shape;175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Schéma</a:t>
            </a:r>
            <a:endParaRPr sz="3700"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38" y="2691963"/>
            <a:ext cx="1523240" cy="152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850" y="2633788"/>
            <a:ext cx="1639594" cy="1639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825" y="2691963"/>
            <a:ext cx="1523240" cy="152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375" y="1052388"/>
            <a:ext cx="1523240" cy="152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1313325" y="3360075"/>
            <a:ext cx="112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Réseau interne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6752475" y="3360075"/>
            <a:ext cx="112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Internet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3969650" y="1746725"/>
            <a:ext cx="112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Autre r</a:t>
            </a: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éseau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84" name="Google Shape;184;p31"/>
          <p:cNvCxnSpPr>
            <a:stCxn id="177" idx="3"/>
            <a:endCxn id="178" idx="1"/>
          </p:cNvCxnSpPr>
          <p:nvPr/>
        </p:nvCxnSpPr>
        <p:spPr>
          <a:xfrm>
            <a:off x="2694477" y="3453582"/>
            <a:ext cx="1080300" cy="0"/>
          </a:xfrm>
          <a:prstGeom prst="straightConnector1">
            <a:avLst/>
          </a:prstGeom>
          <a:noFill/>
          <a:ln cap="flat" cmpd="sng" w="19050">
            <a:solidFill>
              <a:srgbClr val="7373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1"/>
          <p:cNvCxnSpPr>
            <a:stCxn id="178" idx="3"/>
            <a:endCxn id="179" idx="1"/>
          </p:cNvCxnSpPr>
          <p:nvPr/>
        </p:nvCxnSpPr>
        <p:spPr>
          <a:xfrm>
            <a:off x="5414444" y="3453585"/>
            <a:ext cx="1080300" cy="0"/>
          </a:xfrm>
          <a:prstGeom prst="straightConnector1">
            <a:avLst/>
          </a:prstGeom>
          <a:noFill/>
          <a:ln cap="flat" cmpd="sng" w="19050">
            <a:solidFill>
              <a:srgbClr val="7373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1"/>
          <p:cNvCxnSpPr/>
          <p:nvPr/>
        </p:nvCxnSpPr>
        <p:spPr>
          <a:xfrm flipH="1" rot="10800000">
            <a:off x="4570345" y="2272627"/>
            <a:ext cx="3300" cy="359100"/>
          </a:xfrm>
          <a:prstGeom prst="straightConnector1">
            <a:avLst/>
          </a:prstGeom>
          <a:noFill/>
          <a:ln cap="flat" cmpd="sng" w="19050">
            <a:solidFill>
              <a:srgbClr val="73737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Inspecte les paquets entrants, sortants et traversants le firewall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chaque paquet, déroule la pile protocolaire (au moins jusqu'au niveau 4)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Puis accepte (</a:t>
            </a:r>
            <a:r>
              <a:rPr i="1" lang="fr" sz="1800"/>
              <a:t>accept</a:t>
            </a:r>
            <a:r>
              <a:rPr lang="fr" sz="1800"/>
              <a:t>) ou refuse (</a:t>
            </a:r>
            <a:r>
              <a:rPr i="1" lang="fr" sz="1800"/>
              <a:t>drop</a:t>
            </a:r>
            <a:r>
              <a:rPr lang="fr" sz="1800"/>
              <a:t> ou </a:t>
            </a:r>
            <a:r>
              <a:rPr i="1" lang="fr" sz="1800"/>
              <a:t>reject</a:t>
            </a:r>
            <a:r>
              <a:rPr lang="fr" sz="1800"/>
              <a:t>) selon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informations des </a:t>
            </a:r>
            <a:r>
              <a:rPr lang="fr" sz="1800"/>
              <a:t>en-têtes</a:t>
            </a:r>
            <a:r>
              <a:rPr lang="fr" sz="1800"/>
              <a:t> protocolaires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format et le contenu des données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Des comptes utilisateurs, informations temporelles…</a:t>
            </a:r>
            <a:endParaRPr sz="1800"/>
          </a:p>
        </p:txBody>
      </p:sp>
      <p:sp>
        <p:nvSpPr>
          <p:cNvPr id="192" name="Google Shape;192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Idée générale</a:t>
            </a:r>
            <a:endParaRPr/>
          </a:p>
        </p:txBody>
      </p:sp>
      <p:sp>
        <p:nvSpPr>
          <p:cNvPr id="193" name="Google Shape;193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94" name="Google Shape;194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Principe du filtrage</a:t>
            </a:r>
            <a:endParaRPr sz="3700"/>
          </a:p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Sécurisation réseau</a:t>
            </a:r>
            <a:endParaRPr/>
          </a:p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filtrer ?</a:t>
            </a:r>
            <a:endParaRPr/>
          </a:p>
        </p:txBody>
      </p:sp>
      <p:sp>
        <p:nvSpPr>
          <p:cNvPr id="207" name="Google Shape;207;p3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Tous les systèmes ont des failles de sécurité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configurations (notamment par défaut) peuvent comporter des défauts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De nombreux services réseaux inutiles sont activés par défaut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Besoin de sécurisation du réseau </a:t>
            </a:r>
            <a:endParaRPr sz="1800"/>
          </a:p>
        </p:txBody>
      </p:sp>
      <p:sp>
        <p:nvSpPr>
          <p:cNvPr id="208" name="Google Shape;208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Sécurisation réseau</a:t>
            </a:r>
            <a:endParaRPr/>
          </a:p>
        </p:txBody>
      </p:sp>
      <p:sp>
        <p:nvSpPr>
          <p:cNvPr id="209" name="Google Shape;209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Sécurité des systèmes</a:t>
            </a:r>
            <a:endParaRPr sz="3700"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