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Varela Round"/>
      <p:regular r:id="rId57"/>
    </p:embeddedFont>
    <p:embeddedFont>
      <p:font typeface="Raleway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66A0FC-8489-4BE5-84E7-929B39768E29}">
  <a:tblStyle styleId="{5666A0FC-8489-4BE5-84E7-929B39768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aleway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Light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VarelaRound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RalewayLight-bold.fntdata"/><Relationship Id="rId14" Type="http://schemas.openxmlformats.org/officeDocument/2006/relationships/slide" Target="slides/slide9.xml"/><Relationship Id="rId58" Type="http://schemas.openxmlformats.org/officeDocument/2006/relationships/font" Target="fonts/RalewayLigh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4f1503ab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94f1503ab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4f1503ab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4f1503ab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4f1503a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4f1503a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4f1503a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4f1503a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4f1503ab4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4f1503ab4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4f1503a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94f1503a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4f1503ab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4f1503ab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94f1503a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94f1503a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94f1503ab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94f1503ab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94f1503a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94f1503a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94f1503a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94f1503a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94f1503ab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94f1503ab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94f1503ab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94f1503ab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94f1503ab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94f1503ab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957ffd7de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957ffd7de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4f1503ab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4f1503ab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4f1503ab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4f1503a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94f1503ab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94f1503ab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94f1503ab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94f1503ab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94f1503ab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94f1503ab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94f1503ab4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94f1503ab4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94f1503ab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94f1503ab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94f1503ab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94f1503ab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94f1503a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94f1503a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94f1503ab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94f1503ab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94f1503ab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94f1503ab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94f1503ab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94f1503ab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94f1503ab4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94f1503ab4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94f1503ab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94f1503ab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94f1503a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94f1503a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4f1503ab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94f1503ab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94f1503ab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94f1503ab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94f1503ab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94f1503ab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495307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9495307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9495307a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9495307a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4e02fc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4e02fc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4f1503a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94f1503a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https://reseau-legio.fr/competences/cybersecurite/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IDS/IPS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de la DMZ</a:t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37" name="Google Shape;237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5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>
            <a:stCxn id="243" idx="2"/>
            <a:endCxn id="244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>
            <a:stCxn id="245" idx="1"/>
            <a:endCxn id="244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>
            <a:stCxn id="241" idx="2"/>
            <a:endCxn id="244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>
            <a:stCxn id="242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5"/>
          <p:cNvCxnSpPr>
            <a:stCxn id="240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5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54" name="Google Shape;254;p35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55" name="Google Shape;255;p35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6124450" y="3373313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257" name="Google Shape;257;p35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2 (entre DMZ et firewall)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des attaques qui n’ont pas été filtrées par le firewall.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Logs plus clairs à consulter puisque les attaques </a:t>
            </a:r>
            <a:r>
              <a:rPr lang="fr" sz="1800"/>
              <a:t>bénignes</a:t>
            </a:r>
            <a:r>
              <a:rPr lang="fr" sz="1800"/>
              <a:t> ne sont pas </a:t>
            </a:r>
            <a:r>
              <a:rPr lang="fr" sz="1800"/>
              <a:t>recensées</a:t>
            </a:r>
            <a:r>
              <a:rPr lang="fr" sz="1800"/>
              <a:t> (filtrée sur le firewall).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frontale</a:t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66" name="Google Shape;26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6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6"/>
          <p:cNvCxnSpPr>
            <a:stCxn id="272" idx="2"/>
            <a:endCxn id="273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6"/>
          <p:cNvCxnSpPr>
            <a:stCxn id="274" idx="1"/>
            <a:endCxn id="273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6"/>
          <p:cNvCxnSpPr>
            <a:stCxn id="270" idx="2"/>
            <a:endCxn id="273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6"/>
          <p:cNvCxnSpPr>
            <a:stCxn id="271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6"/>
          <p:cNvCxnSpPr>
            <a:stCxn id="269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6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82" name="Google Shape;282;p36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83" name="Google Shape;283;p36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84" name="Google Shape;284;p36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6124450" y="4492475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286" name="Google Shape;286;p36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3 (zone internet)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</a:t>
            </a:r>
            <a:r>
              <a:rPr lang="fr" sz="1800"/>
              <a:t> de l’ensemble des attaques frontales, </a:t>
            </a:r>
            <a:r>
              <a:rPr lang="fr" sz="1800"/>
              <a:t>provenant</a:t>
            </a:r>
            <a:r>
              <a:rPr lang="fr" sz="1800"/>
              <a:t> de </a:t>
            </a:r>
            <a:r>
              <a:rPr lang="fr" sz="1800"/>
              <a:t>l'extérieur</a:t>
            </a:r>
            <a:r>
              <a:rPr lang="fr" sz="1800"/>
              <a:t> (en amont du firewall).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Beaucoup d’alertes remontées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Gros volume de logs difficilement exploitable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idx="4" type="body"/>
          </p:nvPr>
        </p:nvSpPr>
        <p:spPr>
          <a:xfrm>
            <a:off x="462200" y="1772500"/>
            <a:ext cx="40680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possible de grands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déploiement sur un réseau existant → peu d’impact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Habituellement dispositifs passifs → pas </a:t>
            </a:r>
            <a:r>
              <a:rPr lang="fr" sz="1800"/>
              <a:t>d'interférence</a:t>
            </a:r>
            <a:r>
              <a:rPr lang="fr" sz="1800"/>
              <a:t> sur les opérations normales d’un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Dispositif très sûr contre une attaque (invisible pour les attaquants)</a:t>
            </a:r>
            <a:endParaRPr sz="1800"/>
          </a:p>
        </p:txBody>
      </p:sp>
      <p:sp>
        <p:nvSpPr>
          <p:cNvPr id="292" name="Google Shape;292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pour et le contre</a:t>
            </a:r>
            <a:endParaRPr/>
          </a:p>
        </p:txBody>
      </p:sp>
      <p:sp>
        <p:nvSpPr>
          <p:cNvPr id="293" name="Google Shape;293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94" name="Google Shape;294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Avantages               	I</a:t>
            </a:r>
            <a:r>
              <a:rPr lang="fr" sz="3700"/>
              <a:t>nconvénients</a:t>
            </a:r>
            <a:endParaRPr sz="3700"/>
          </a:p>
        </p:txBody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6" name="Google Shape;296;p37"/>
          <p:cNvSpPr txBox="1"/>
          <p:nvPr>
            <p:ph idx="4" type="body"/>
          </p:nvPr>
        </p:nvSpPr>
        <p:spPr>
          <a:xfrm>
            <a:off x="4530200" y="1772500"/>
            <a:ext cx="4254000" cy="3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Difficultés</a:t>
            </a:r>
            <a:r>
              <a:rPr lang="fr" sz="1800"/>
              <a:t> de traitement de tous les paquets sur un grand réseau.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beaucoup de trafic → Difficultés pour </a:t>
            </a:r>
            <a:r>
              <a:rPr lang="fr" sz="1800"/>
              <a:t>reconnaître</a:t>
            </a:r>
            <a:r>
              <a:rPr lang="fr" sz="1800"/>
              <a:t> des attaques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d’analyse possible de flux chiffré (ex : VPN)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plupart du temps : ne peut pas indiquer si une attaque est réussie ou non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</a:t>
            </a:r>
            <a:r>
              <a:rPr b="1" lang="fr" sz="1800"/>
              <a:t>système de détection d'intrusions machine</a:t>
            </a:r>
            <a:r>
              <a:rPr lang="fr" sz="1800"/>
              <a:t> (ou </a:t>
            </a:r>
            <a:r>
              <a:rPr i="1" lang="fr" sz="1800"/>
              <a:t>Host Intrusion Detection Systems</a:t>
            </a:r>
            <a:r>
              <a:rPr lang="fr" sz="1800"/>
              <a:t>) réside sur un </a:t>
            </a:r>
            <a:r>
              <a:rPr lang="fr" sz="1800"/>
              <a:t>hôte particulier.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gamme des HIDS couvre une grande partie des OS : Windows, Solaris, Linux, HP-UX, IBM AIX, 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HIDS est très dépendant du système sur lequel il est installé.</a:t>
            </a:r>
            <a:endParaRPr sz="1800"/>
          </a:p>
        </p:txBody>
      </p:sp>
      <p:sp>
        <p:nvSpPr>
          <p:cNvPr id="302" name="Google Shape;30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IDS pour les machines</a:t>
            </a:r>
            <a:endParaRPr/>
          </a:p>
        </p:txBody>
      </p:sp>
      <p:sp>
        <p:nvSpPr>
          <p:cNvPr id="303" name="Google Shape;303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04" name="Google Shape;304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</a:t>
            </a:r>
            <a:r>
              <a:rPr lang="fr" sz="3700"/>
              <a:t>IDS</a:t>
            </a:r>
            <a:endParaRPr sz="3700"/>
          </a:p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6974325" y="3180300"/>
            <a:ext cx="1917300" cy="990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6934450" y="1673675"/>
            <a:ext cx="1917300" cy="990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des machines</a:t>
            </a:r>
            <a:endParaRPr/>
          </a:p>
        </p:txBody>
      </p:sp>
      <p:sp>
        <p:nvSpPr>
          <p:cNvPr id="315" name="Google Shape;315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16" name="Google Shape;316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HIDS</a:t>
            </a:r>
            <a:endParaRPr sz="3700"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9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9"/>
          <p:cNvCxnSpPr>
            <a:stCxn id="322" idx="2"/>
            <a:endCxn id="323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>
            <a:stCxn id="324" idx="1"/>
            <a:endCxn id="323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9"/>
          <p:cNvCxnSpPr>
            <a:stCxn id="320" idx="2"/>
            <a:endCxn id="323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>
            <a:stCxn id="321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9"/>
          <p:cNvCxnSpPr>
            <a:stCxn id="319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9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333" name="Google Shape;333;p39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334" name="Google Shape;334;p39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335" name="Google Shape;335;p39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le HIDS est placé sur une machine sensible, susceptible de subir des attaques et possédant des données sensibles pour l’entreprise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web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applicatifs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Machines hôtes sensibles</a:t>
            </a:r>
            <a:endParaRPr sz="1800"/>
          </a:p>
        </p:txBody>
      </p:sp>
      <p:sp>
        <p:nvSpPr>
          <p:cNvPr id="336" name="Google Shape;336;p39"/>
          <p:cNvSpPr txBox="1"/>
          <p:nvPr/>
        </p:nvSpPr>
        <p:spPr>
          <a:xfrm>
            <a:off x="8537800" y="1909525"/>
            <a:ext cx="6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HIDS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8061800" y="3763188"/>
            <a:ext cx="6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idx="4" type="body"/>
          </p:nvPr>
        </p:nvSpPr>
        <p:spPr>
          <a:xfrm>
            <a:off x="462200" y="1772500"/>
            <a:ext cx="40680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des </a:t>
            </a:r>
            <a:r>
              <a:rPr lang="fr" sz="1800"/>
              <a:t>événements</a:t>
            </a:r>
            <a:r>
              <a:rPr lang="fr" sz="1800"/>
              <a:t> locaux jusqu’au </a:t>
            </a:r>
            <a:r>
              <a:rPr lang="fr" sz="1800"/>
              <a:t>host</a:t>
            </a:r>
            <a:r>
              <a:rPr lang="fr" sz="1800"/>
              <a:t> et </a:t>
            </a:r>
            <a:r>
              <a:rPr lang="fr" sz="1800"/>
              <a:t>détection</a:t>
            </a:r>
            <a:r>
              <a:rPr lang="fr" sz="1800"/>
              <a:t> des attaques non-vues des NIDS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Fonctionne dans un environnement avec un trafic réseau chiffré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possible des attaques concernant l’intégrité logicielle (chevaux de Troie)</a:t>
            </a:r>
            <a:endParaRPr sz="1800"/>
          </a:p>
        </p:txBody>
      </p:sp>
      <p:sp>
        <p:nvSpPr>
          <p:cNvPr id="343" name="Google Shape;34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pour et le contre</a:t>
            </a:r>
            <a:endParaRPr/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</a:t>
            </a:r>
            <a:r>
              <a:rPr lang="fr"/>
              <a:t>IDS</a:t>
            </a:r>
            <a:endParaRPr/>
          </a:p>
        </p:txBody>
      </p:sp>
      <p:sp>
        <p:nvSpPr>
          <p:cNvPr id="345" name="Google Shape;345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Avantages               Inconvénients</a:t>
            </a:r>
            <a:endParaRPr sz="3700"/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idx="4" type="body"/>
          </p:nvPr>
        </p:nvSpPr>
        <p:spPr>
          <a:xfrm>
            <a:off x="4530200" y="1772500"/>
            <a:ext cx="4254000" cy="316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</a:t>
            </a:r>
            <a:r>
              <a:rPr lang="fr" sz="1800"/>
              <a:t>haque hôte est configuré selon la surveillance souhaitée → </a:t>
            </a:r>
            <a:r>
              <a:rPr lang="fr" sz="1800"/>
              <a:t>Gestion difficile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peut être attaqué et neutralisé (DoS)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Peut être contourné par un scan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volume de stockage supplémentaire doit être prévu pour la journalisation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IDS hybride rassemble les caractéristiques de plusieurs 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place des sondes sur des points stratégiques du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place des sondes sur des machines.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une sorte de tout en un : un mélange de HIDS avec un NIDS.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mix</a:t>
            </a:r>
            <a:endParaRPr/>
          </a:p>
        </p:txBody>
      </p:sp>
      <p:sp>
        <p:nvSpPr>
          <p:cNvPr id="354" name="Google Shape;35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Hybrid IDS</a:t>
            </a:r>
            <a:endParaRPr/>
          </a:p>
        </p:txBody>
      </p:sp>
      <p:sp>
        <p:nvSpPr>
          <p:cNvPr id="355" name="Google Shape;355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Hybrid IDS</a:t>
            </a:r>
            <a:endParaRPr sz="3700"/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Symbiose sur le </a:t>
            </a:r>
            <a:r>
              <a:rPr lang="fr" sz="1800"/>
              <a:t>meilleur</a:t>
            </a:r>
            <a:r>
              <a:rPr lang="fr" sz="1800"/>
              <a:t> des 2 mondes avec les 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Grâce à ces solutions ⇒ faible taux de faux positifs.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Cela permet aussi dans le cas inverse de détecter des attaques qui ne sont pas encore connues.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Activité de la machine → basée sur des règles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Activité sur le réseau → basée sur des signatures.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flux réseau a impacté une machine, on va créer une nouvelle signature pour l’IDS réseau. </a:t>
            </a:r>
            <a:endParaRPr sz="1800"/>
          </a:p>
        </p:txBody>
      </p:sp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pourquoi pas ?</a:t>
            </a:r>
            <a:endParaRPr/>
          </a:p>
        </p:txBody>
      </p:sp>
      <p:sp>
        <p:nvSpPr>
          <p:cNvPr id="363" name="Google Shape;36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Hybrid IDS</a:t>
            </a:r>
            <a:endParaRPr/>
          </a:p>
        </p:txBody>
      </p:sp>
      <p:sp>
        <p:nvSpPr>
          <p:cNvPr id="364" name="Google Shape;36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utiliser un IDS hybride ?</a:t>
            </a:r>
            <a:endParaRPr sz="3700"/>
          </a:p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 les IDS</a:t>
            </a:r>
            <a:endParaRPr/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372" name="Google Shape;372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NIDS-HIPS-Hybrid IDS</a:t>
            </a:r>
            <a:endParaRPr sz="3700"/>
          </a:p>
        </p:txBody>
      </p:sp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182125" y="166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{5666A0FC-8489-4BE5-84E7-929B39768E29}</a:tableStyleId>
              </a:tblPr>
              <a:tblGrid>
                <a:gridCol w="1365875"/>
                <a:gridCol w="2926375"/>
                <a:gridCol w="2583475"/>
                <a:gridCol w="1793850"/>
              </a:tblGrid>
              <a:tr h="39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NIDS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HIDS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Hybrid IDS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6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Avantages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Contrôle</a:t>
                      </a:r>
                      <a:r>
                        <a:rPr lang="fr" sz="1300"/>
                        <a:t> un grand nombre d’hôtes avec un petit coût de déploiement.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Identifie les attaques à hôtes multiples.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Assure la sécurité contre les attaques puisqu’il est invisible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Contrôle</a:t>
                      </a:r>
                      <a:r>
                        <a:rPr lang="fr" sz="1300"/>
                        <a:t> les activités locales des utilisateurs avec précision.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Capable de déterminer si une tentative d’attaque a réussi.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Fonctionne</a:t>
                      </a:r>
                      <a:r>
                        <a:rPr lang="fr" sz="1300"/>
                        <a:t> en environnement chiffré.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Moins de faux positifs.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Meilleure corrélation (entre nouvelles en anciennes alertes).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11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Inconvénients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Incapable de fonctionner dans des environnements chiffrés.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Ne permet pas d’assurer si une tentative d’attaque a réussi.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Difficultés</a:t>
                      </a:r>
                      <a:r>
                        <a:rPr lang="fr" sz="1300"/>
                        <a:t> de déploiement et de gestion.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Incapable de détecter des attaques contre de multiples cibles dans le réseau.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Snort (libre)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Splunk (propriétaire)</a:t>
            </a:r>
            <a:endParaRPr sz="1800"/>
          </a:p>
        </p:txBody>
      </p:sp>
      <p:sp>
        <p:nvSpPr>
          <p:cNvPr id="380" name="Google Shape;38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logiciels utiliser</a:t>
            </a:r>
            <a:endParaRPr/>
          </a:p>
        </p:txBody>
      </p:sp>
      <p:sp>
        <p:nvSpPr>
          <p:cNvPr id="381" name="Google Shape;38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382" name="Google Shape;38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 d’IDS</a:t>
            </a:r>
            <a:endParaRPr sz="3700"/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IDS-IPS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Savez-vous ce que veut dire IDS et IPS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Connaissez-vous des IDS et des IPS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389" name="Google Shape;38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de prévention des intrusions agissent dans la même zone de réseau qu’un pare-feu, c’est-à-dire entre </a:t>
            </a:r>
            <a:r>
              <a:rPr lang="fr" sz="1800"/>
              <a:t>l'extérieur</a:t>
            </a:r>
            <a:r>
              <a:rPr lang="fr" sz="1800"/>
              <a:t> et le réseau interne.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IPS rejettent de façon proactive les paquets réseau en fonction d’un profil de sécurité si ces paquets </a:t>
            </a:r>
            <a:r>
              <a:rPr lang="fr" sz="1800"/>
              <a:t>représentent</a:t>
            </a:r>
            <a:r>
              <a:rPr lang="fr" sz="1800"/>
              <a:t> une menace connue.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3 types d’IPS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NIPS</a:t>
            </a:r>
            <a:r>
              <a:rPr lang="fr" sz="1800"/>
              <a:t> </a:t>
            </a:r>
            <a:r>
              <a:rPr lang="fr" sz="1800"/>
              <a:t>(</a:t>
            </a:r>
            <a:r>
              <a:rPr i="1" lang="fr" sz="1800"/>
              <a:t>Network Intrusion Prevention System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HIPS</a:t>
            </a:r>
            <a:r>
              <a:rPr lang="fr" sz="1800"/>
              <a:t> (</a:t>
            </a:r>
            <a:r>
              <a:rPr i="1" lang="fr" sz="1800"/>
              <a:t>Host-Based Intrusion Prevention System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KIPS</a:t>
            </a:r>
            <a:r>
              <a:rPr lang="fr" sz="1800"/>
              <a:t> </a:t>
            </a:r>
            <a:r>
              <a:rPr lang="fr" sz="1800"/>
              <a:t>(</a:t>
            </a:r>
            <a:r>
              <a:rPr i="1" lang="fr" sz="1800"/>
              <a:t>Kernel Intrusion Prevention System</a:t>
            </a:r>
            <a:r>
              <a:rPr lang="fr" sz="1800"/>
              <a:t>)</a:t>
            </a:r>
            <a:endParaRPr sz="1800"/>
          </a:p>
        </p:txBody>
      </p:sp>
      <p:sp>
        <p:nvSpPr>
          <p:cNvPr id="395" name="Google Shape;395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</a:t>
            </a:r>
            <a:endParaRPr/>
          </a:p>
        </p:txBody>
      </p:sp>
      <p:sp>
        <p:nvSpPr>
          <p:cNvPr id="396" name="Google Shape;396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397" name="Google Shape;397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 (Intrusion Prevention System)</a:t>
            </a:r>
            <a:endParaRPr sz="3700"/>
          </a:p>
        </p:txBody>
      </p:sp>
      <p:sp>
        <p:nvSpPr>
          <p:cNvPr id="398" name="Google Shape;39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NIPS</a:t>
            </a:r>
            <a:r>
              <a:rPr lang="fr" sz="1800"/>
              <a:t> (</a:t>
            </a:r>
            <a:r>
              <a:rPr i="1" lang="fr" sz="1800"/>
              <a:t>Network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surveille le trafic réseau et peut bloquer des ports dont le trafic semble suspect.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HIPS</a:t>
            </a:r>
            <a:r>
              <a:rPr lang="fr" sz="1800"/>
              <a:t> (</a:t>
            </a:r>
            <a:r>
              <a:rPr i="1" lang="fr" sz="1800"/>
              <a:t>Host-Based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surveille les processus en cours et assure une protection contre les attaques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KIPS</a:t>
            </a:r>
            <a:r>
              <a:rPr lang="fr" sz="1800"/>
              <a:t> (</a:t>
            </a:r>
            <a:r>
              <a:rPr i="1" lang="fr" sz="1800"/>
              <a:t>Kernel Intrusion Prevention System</a:t>
            </a:r>
            <a:r>
              <a:rPr lang="fr" sz="1800"/>
              <a:t>)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peut </a:t>
            </a:r>
            <a:r>
              <a:rPr lang="fr" sz="1800"/>
              <a:t>reconnaître</a:t>
            </a:r>
            <a:r>
              <a:rPr lang="fr" sz="1800"/>
              <a:t> des motifs </a:t>
            </a:r>
            <a:r>
              <a:rPr lang="fr" sz="1800"/>
              <a:t>caractéristiques</a:t>
            </a:r>
            <a:r>
              <a:rPr lang="fr" sz="1800"/>
              <a:t> du débordement de mémoire, et peut ainsi interdire </a:t>
            </a:r>
            <a:r>
              <a:rPr lang="fr" sz="1800"/>
              <a:t>l'exécution</a:t>
            </a:r>
            <a:r>
              <a:rPr lang="fr" sz="1800"/>
              <a:t> du code. Il analyse les appels au système, regarde et interroge le noyau (ralentissements </a:t>
            </a:r>
            <a:r>
              <a:rPr lang="fr" sz="1800"/>
              <a:t>possibles).</a:t>
            </a:r>
            <a:r>
              <a:rPr lang="fr" sz="1800"/>
              <a:t> Il peut interdire à un OS d’exécuter une cmd, d’ouvrir un shell.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Dispositif moins utilisé.</a:t>
            </a:r>
            <a:endParaRPr sz="1800"/>
          </a:p>
        </p:txBody>
      </p:sp>
      <p:sp>
        <p:nvSpPr>
          <p:cNvPr id="404" name="Google Shape;40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3 types d’IPS</a:t>
            </a:r>
            <a:endParaRPr/>
          </a:p>
        </p:txBody>
      </p:sp>
      <p:sp>
        <p:nvSpPr>
          <p:cNvPr id="405" name="Google Shape;40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06" name="Google Shape;40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types d’IPS</a:t>
            </a:r>
            <a:endParaRPr sz="3700"/>
          </a:p>
        </p:txBody>
      </p:sp>
      <p:sp>
        <p:nvSpPr>
          <p:cNvPr id="407" name="Google Shape;40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4" type="body"/>
          </p:nvPr>
        </p:nvSpPr>
        <p:spPr>
          <a:xfrm>
            <a:off x="462200" y="1772500"/>
            <a:ext cx="42855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</a:t>
            </a:r>
            <a:r>
              <a:rPr lang="fr" sz="1800"/>
              <a:t>général,</a:t>
            </a:r>
            <a:r>
              <a:rPr lang="fr" sz="1800"/>
              <a:t> on place l’IPS juste derrière le firewall.</a:t>
            </a:r>
            <a:endParaRPr sz="1800"/>
          </a:p>
        </p:txBody>
      </p:sp>
      <p:sp>
        <p:nvSpPr>
          <p:cNvPr id="413" name="Google Shape;41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le placer sur le réseau</a:t>
            </a:r>
            <a:endParaRPr/>
          </a:p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15" name="Google Shape;41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IPS</a:t>
            </a:r>
            <a:endParaRPr sz="3700"/>
          </a:p>
        </p:txBody>
      </p:sp>
      <p:sp>
        <p:nvSpPr>
          <p:cNvPr id="416" name="Google Shape;41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17" name="Google Shape;4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00" y="28379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600" y="2090667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898" y="2152649"/>
            <a:ext cx="855777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5650" y="4184066"/>
            <a:ext cx="790001" cy="7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8"/>
          <p:cNvSpPr txBox="1"/>
          <p:nvPr/>
        </p:nvSpPr>
        <p:spPr>
          <a:xfrm>
            <a:off x="7735800" y="2132550"/>
            <a:ext cx="1109700" cy="400200"/>
          </a:xfrm>
          <a:prstGeom prst="rect">
            <a:avLst/>
          </a:prstGeom>
          <a:noFill/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 Sensor</a:t>
            </a:r>
            <a:endParaRPr/>
          </a:p>
        </p:txBody>
      </p:sp>
      <p:pic>
        <p:nvPicPr>
          <p:cNvPr id="422" name="Google Shape;42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6300" y="2837949"/>
            <a:ext cx="548700" cy="84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48"/>
          <p:cNvCxnSpPr>
            <a:stCxn id="417" idx="3"/>
            <a:endCxn id="419" idx="1"/>
          </p:cNvCxnSpPr>
          <p:nvPr/>
        </p:nvCxnSpPr>
        <p:spPr>
          <a:xfrm flipH="1" rot="10800000">
            <a:off x="5620300" y="2332621"/>
            <a:ext cx="775500" cy="747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8"/>
          <p:cNvCxnSpPr>
            <a:stCxn id="418" idx="3"/>
            <a:endCxn id="419" idx="1"/>
          </p:cNvCxnSpPr>
          <p:nvPr/>
        </p:nvCxnSpPr>
        <p:spPr>
          <a:xfrm>
            <a:off x="5620300" y="2332646"/>
            <a:ext cx="77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48"/>
          <p:cNvCxnSpPr>
            <a:stCxn id="419" idx="3"/>
            <a:endCxn id="421" idx="1"/>
          </p:cNvCxnSpPr>
          <p:nvPr/>
        </p:nvCxnSpPr>
        <p:spPr>
          <a:xfrm>
            <a:off x="7251675" y="2332649"/>
            <a:ext cx="4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8"/>
          <p:cNvCxnSpPr>
            <a:stCxn id="422" idx="0"/>
            <a:endCxn id="421" idx="2"/>
          </p:cNvCxnSpPr>
          <p:nvPr/>
        </p:nvCxnSpPr>
        <p:spPr>
          <a:xfrm rot="10800000">
            <a:off x="8290650" y="2532849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48"/>
          <p:cNvCxnSpPr>
            <a:stCxn id="422" idx="2"/>
            <a:endCxn id="420" idx="0"/>
          </p:cNvCxnSpPr>
          <p:nvPr/>
        </p:nvCxnSpPr>
        <p:spPr>
          <a:xfrm>
            <a:off x="8290650" y="3684700"/>
            <a:ext cx="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8"/>
          <p:cNvSpPr txBox="1"/>
          <p:nvPr/>
        </p:nvSpPr>
        <p:spPr>
          <a:xfrm>
            <a:off x="5021500" y="3410500"/>
            <a:ext cx="13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429" name="Google Shape;429;p48"/>
          <p:cNvSpPr txBox="1"/>
          <p:nvPr/>
        </p:nvSpPr>
        <p:spPr>
          <a:xfrm>
            <a:off x="7055775" y="3158313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430" name="Google Shape;430;p48"/>
          <p:cNvSpPr txBox="1"/>
          <p:nvPr/>
        </p:nvSpPr>
        <p:spPr>
          <a:xfrm>
            <a:off x="7075875" y="4384200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6504800" y="1655988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Switch</a:t>
            </a:r>
            <a:endParaRPr/>
          </a:p>
        </p:txBody>
      </p:sp>
      <p:sp>
        <p:nvSpPr>
          <p:cNvPr id="432" name="Google Shape;432;p48"/>
          <p:cNvSpPr txBox="1"/>
          <p:nvPr/>
        </p:nvSpPr>
        <p:spPr>
          <a:xfrm>
            <a:off x="7623175" y="1224900"/>
            <a:ext cx="148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L’ensemble des paquets IP sont analysés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Un moment de réflexion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8" name="Google Shape;43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9" name="Google Shape;439;p49"/>
          <p:cNvSpPr txBox="1"/>
          <p:nvPr/>
        </p:nvSpPr>
        <p:spPr>
          <a:xfrm>
            <a:off x="339325" y="1010200"/>
            <a:ext cx="85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 se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passe-t-il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si l’IPS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tombe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en panne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339225" y="2171350"/>
            <a:ext cx="8584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Mode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fail-open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Il transmettra tout le trafic vers le serveur, y compris toutes les attaques possibles.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Mode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fail-close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L’ensemble du trafic IP sera supprimé, la machine protégée sera déconnectée du réseau.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des 2 types principaux</a:t>
            </a:r>
            <a:endParaRPr/>
          </a:p>
        </p:txBody>
      </p:sp>
      <p:sp>
        <p:nvSpPr>
          <p:cNvPr id="446" name="Google Shape;446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47" name="Google Shape;447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HIPS-NIPS</a:t>
            </a:r>
            <a:endParaRPr sz="3700"/>
          </a:p>
        </p:txBody>
      </p:sp>
      <p:sp>
        <p:nvSpPr>
          <p:cNvPr id="448" name="Google Shape;44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49" name="Google Shape;449;p50"/>
          <p:cNvGraphicFramePr/>
          <p:nvPr/>
        </p:nvGraphicFramePr>
        <p:xfrm>
          <a:off x="380625" y="1672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{5666A0FC-8489-4BE5-84E7-929B39768E29}</a:tableStyleId>
              </a:tblPr>
              <a:tblGrid>
                <a:gridCol w="1252275"/>
                <a:gridCol w="3066675"/>
                <a:gridCol w="4054875"/>
              </a:tblGrid>
              <a:tr h="48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NIPS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HIPS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78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Avantages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Peut arrêter la propagation des vers si déployé correctement sans </a:t>
                      </a:r>
                      <a:r>
                        <a:rPr lang="fr" sz="1300"/>
                        <a:t>arrêter</a:t>
                      </a:r>
                      <a:r>
                        <a:rPr lang="fr" sz="1300"/>
                        <a:t> le trafic.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Protège contre les nouvelles attaques avant que le code d’exploit soit sorti.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Réduit </a:t>
                      </a:r>
                      <a:r>
                        <a:rPr lang="fr" sz="1300"/>
                        <a:t>le coût de la réponse aux incidents.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Assure la protection contre les attaques inconnues.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Exige peu ou aucune MAJ sur une période annuelle.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Empêche</a:t>
                      </a:r>
                      <a:r>
                        <a:rPr lang="fr" sz="1300"/>
                        <a:t> les attaques de </a:t>
                      </a:r>
                      <a:r>
                        <a:rPr lang="fr" sz="1300"/>
                        <a:t>s'exécuter</a:t>
                      </a:r>
                      <a:r>
                        <a:rPr lang="fr" sz="1300"/>
                        <a:t> sur une machine au niveau du noyau.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2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Inconvénients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Le coût de déploiement au sein d’un réseau peut être important.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Un NIPS nécessite toujours des MAJ.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Temps de déploiement long pour </a:t>
                      </a:r>
                      <a:r>
                        <a:rPr lang="fr" sz="1300"/>
                        <a:t>équiper</a:t>
                      </a:r>
                      <a:r>
                        <a:rPr lang="fr" sz="1300"/>
                        <a:t> chaque machine.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Il nécessite un ajustement de configuration après l’installation </a:t>
                      </a:r>
                      <a:r>
                        <a:rPr lang="fr" sz="1300"/>
                        <a:t>initiale.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Snort (libre)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Fail2ban (libre)</a:t>
            </a:r>
            <a:endParaRPr sz="1800"/>
          </a:p>
        </p:txBody>
      </p:sp>
      <p:sp>
        <p:nvSpPr>
          <p:cNvPr id="455" name="Google Shape;455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Quels logiciels utiliser</a:t>
            </a:r>
            <a:endParaRPr/>
          </a:p>
        </p:txBody>
      </p:sp>
      <p:sp>
        <p:nvSpPr>
          <p:cNvPr id="456" name="Google Shape;456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</a:t>
            </a:r>
            <a:endParaRPr/>
          </a:p>
        </p:txBody>
      </p:sp>
      <p:sp>
        <p:nvSpPr>
          <p:cNvPr id="457" name="Google Shape;457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 d’IPS</a:t>
            </a:r>
            <a:endParaRPr sz="3700"/>
          </a:p>
        </p:txBody>
      </p:sp>
      <p:sp>
        <p:nvSpPr>
          <p:cNvPr id="458" name="Google Shape;458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détection</a:t>
            </a:r>
            <a:endParaRPr/>
          </a:p>
        </p:txBody>
      </p:sp>
      <p:sp>
        <p:nvSpPr>
          <p:cNvPr id="464" name="Google Shape;46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outils et techniques suivants peuvent être utilisés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à base de signature (</a:t>
            </a:r>
            <a:r>
              <a:rPr i="1" lang="fr" sz="1800"/>
              <a:t>Signature-based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fondé sur des politiques (</a:t>
            </a:r>
            <a:r>
              <a:rPr i="1" lang="fr" sz="1800"/>
              <a:t>Policy-based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basé sur une anomalie (</a:t>
            </a:r>
            <a:r>
              <a:rPr i="1" lang="fr" sz="1800"/>
              <a:t>Anomaly 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IDS/IPS basé sur la réputation (</a:t>
            </a:r>
            <a:r>
              <a:rPr i="1" lang="fr" sz="1800"/>
              <a:t>Reputation-based IDS/IPS</a:t>
            </a:r>
            <a:r>
              <a:rPr lang="fr" sz="1800"/>
              <a:t>)</a:t>
            </a:r>
            <a:endParaRPr sz="1800"/>
          </a:p>
        </p:txBody>
      </p:sp>
      <p:sp>
        <p:nvSpPr>
          <p:cNvPr id="470" name="Google Shape;470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effectuer une détection</a:t>
            </a:r>
            <a:endParaRPr/>
          </a:p>
        </p:txBody>
      </p:sp>
      <p:sp>
        <p:nvSpPr>
          <p:cNvPr id="471" name="Google Shape;471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de </a:t>
            </a:r>
            <a:r>
              <a:rPr lang="fr"/>
              <a:t>détection</a:t>
            </a:r>
            <a:endParaRPr/>
          </a:p>
        </p:txBody>
      </p:sp>
      <p:sp>
        <p:nvSpPr>
          <p:cNvPr id="472" name="Google Shape;472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outils</a:t>
            </a:r>
            <a:endParaRPr sz="3700"/>
          </a:p>
        </p:txBody>
      </p:sp>
      <p:sp>
        <p:nvSpPr>
          <p:cNvPr id="473" name="Google Shape;47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signature recherche une chaîne ou un comportement dans un seul paquet ou flux de paquets pour détecter l'anomalie.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types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signatures orientées vers les exploits identifient les exploits individuels en se déclenchant sur les modèles </a:t>
            </a:r>
            <a:r>
              <a:rPr b="1" lang="fr" sz="1800"/>
              <a:t>uniques</a:t>
            </a:r>
            <a:r>
              <a:rPr lang="fr" sz="1800"/>
              <a:t> d'une tentative d'exploit particulière ⇒ </a:t>
            </a:r>
            <a:r>
              <a:rPr b="1" lang="fr" sz="1800"/>
              <a:t>correspondance de signature</a:t>
            </a:r>
            <a:r>
              <a:rPr lang="fr" sz="1800"/>
              <a:t> </a:t>
            </a:r>
            <a:r>
              <a:rPr b="1" lang="fr" sz="1800"/>
              <a:t>exacte</a:t>
            </a:r>
            <a:r>
              <a:rPr lang="fr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signatures faisant face à la vulnérabilité sont des signatures </a:t>
            </a:r>
            <a:r>
              <a:rPr b="1" lang="fr" sz="1800"/>
              <a:t>plus larges</a:t>
            </a:r>
            <a:r>
              <a:rPr lang="fr" sz="1800"/>
              <a:t> qui ciblent la vulnérabilité sous-jacente du système ciblé ⇒ </a:t>
            </a:r>
            <a:r>
              <a:rPr b="1" lang="fr" sz="1800"/>
              <a:t>variantes de signatures</a:t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Augmentation du risque de faux positifs.</a:t>
            </a:r>
            <a:endParaRPr sz="1800"/>
          </a:p>
        </p:txBody>
      </p:sp>
      <p:sp>
        <p:nvSpPr>
          <p:cNvPr id="479" name="Google Shape;479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d’une correspondance</a:t>
            </a:r>
            <a:endParaRPr/>
          </a:p>
        </p:txBody>
      </p:sp>
      <p:sp>
        <p:nvSpPr>
          <p:cNvPr id="480" name="Google Shape;480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81" name="Google Shape;481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à base de signature</a:t>
            </a:r>
            <a:endParaRPr sz="3700"/>
          </a:p>
        </p:txBody>
      </p:sp>
      <p:sp>
        <p:nvSpPr>
          <p:cNvPr id="482" name="Google Shape;48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IPS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Méthodes de détection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Types de détection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3826475" y="614475"/>
            <a:ext cx="53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1420150" y="3757725"/>
            <a:ext cx="77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Fonctionne en fonction de la politique ou du </a:t>
            </a:r>
            <a:r>
              <a:rPr b="1" lang="fr" sz="1800"/>
              <a:t>SOP</a:t>
            </a:r>
            <a:r>
              <a:rPr lang="fr" sz="1800"/>
              <a:t> (</a:t>
            </a:r>
            <a:r>
              <a:rPr i="1" lang="fr" sz="1800"/>
              <a:t>Standard Operating Procedure</a:t>
            </a:r>
            <a:r>
              <a:rPr lang="fr" sz="1800"/>
              <a:t>) d'une organisation.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telnet pas accepté, règles </a:t>
            </a:r>
            <a:r>
              <a:rPr lang="fr" sz="1800"/>
              <a:t>appliquées</a:t>
            </a:r>
            <a:r>
              <a:rPr lang="fr" sz="1800"/>
              <a:t> sur ces stratégies.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 configurer sur IPS, telnet généré et paquet abandonné.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IDS alerte généré mais trafic continue a passer car est en mode promiscuité.</a:t>
            </a:r>
            <a:endParaRPr sz="1800"/>
          </a:p>
        </p:txBody>
      </p:sp>
      <p:sp>
        <p:nvSpPr>
          <p:cNvPr id="488" name="Google Shape;488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</a:t>
            </a:r>
            <a:r>
              <a:rPr lang="fr"/>
              <a:t> par règles</a:t>
            </a:r>
            <a:endParaRPr/>
          </a:p>
        </p:txBody>
      </p:sp>
      <p:sp>
        <p:nvSpPr>
          <p:cNvPr id="489" name="Google Shape;489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90" name="Google Shape;490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fondé sur des politiques</a:t>
            </a:r>
            <a:endParaRPr sz="3700"/>
          </a:p>
        </p:txBody>
      </p:sp>
      <p:sp>
        <p:nvSpPr>
          <p:cNvPr id="491" name="Google Shape;49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Création d’une ligne de conduite pour un type spécifique de trafic.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30 sessions TCP </a:t>
            </a:r>
            <a:r>
              <a:rPr lang="fr" sz="1800"/>
              <a:t>ouvertes</a:t>
            </a:r>
            <a:r>
              <a:rPr lang="fr" sz="1800"/>
              <a:t> toutes les minutes.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SYN/SYNAC a répondu mais pas d’ACK car le client ne répond pas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⇒ anomalie.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Règle mise en place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35 connexions tcp semi ouverte </a:t>
            </a:r>
            <a:r>
              <a:rPr lang="fr" sz="1800"/>
              <a:t>en</a:t>
            </a:r>
            <a:r>
              <a:rPr lang="fr" sz="1800"/>
              <a:t> 1 temps donné ⇒ l’IPS va </a:t>
            </a:r>
            <a:r>
              <a:rPr lang="fr" sz="1800"/>
              <a:t>supprimer</a:t>
            </a:r>
            <a:r>
              <a:rPr lang="fr" sz="1800"/>
              <a:t> les connexions et </a:t>
            </a:r>
            <a:r>
              <a:rPr lang="fr" sz="1800"/>
              <a:t>générer</a:t>
            </a:r>
            <a:r>
              <a:rPr lang="fr" sz="1800"/>
              <a:t> une alerte.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Au-delà de 35 connexions la session va automatiquement se fermer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Adaptation de la signature à la politique.</a:t>
            </a:r>
            <a:endParaRPr sz="1800"/>
          </a:p>
        </p:txBody>
      </p:sp>
      <p:sp>
        <p:nvSpPr>
          <p:cNvPr id="497" name="Google Shape;497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par dysfonctionnement</a:t>
            </a:r>
            <a:endParaRPr/>
          </a:p>
        </p:txBody>
      </p:sp>
      <p:sp>
        <p:nvSpPr>
          <p:cNvPr id="498" name="Google Shape;498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499" name="Google Shape;499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basé sur une anomalie</a:t>
            </a:r>
            <a:endParaRPr sz="3700"/>
          </a:p>
        </p:txBody>
      </p:sp>
      <p:sp>
        <p:nvSpPr>
          <p:cNvPr id="500" name="Google Shape;50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Collection d’informations auprès des systèmes participant à la corrélation globale.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Dernier type en attaque déni de service (DoS) sur twitter.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ajoute descripteur les informations URL, IP, nom de domaines qui la génère et la propage ⇒ on interdit l’attaque avant qu’une action soit effectuée.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va utiliser un scoring mondial.</a:t>
            </a:r>
            <a:endParaRPr sz="1800"/>
          </a:p>
        </p:txBody>
      </p:sp>
      <p:sp>
        <p:nvSpPr>
          <p:cNvPr id="506" name="Google Shape;506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mise en commun des informations</a:t>
            </a:r>
            <a:endParaRPr/>
          </a:p>
        </p:txBody>
      </p:sp>
      <p:sp>
        <p:nvSpPr>
          <p:cNvPr id="507" name="Google Shape;507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08" name="Google Shape;508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IDS/IPS basé sur la réputation</a:t>
            </a:r>
            <a:endParaRPr sz="3700"/>
          </a:p>
        </p:txBody>
      </p:sp>
      <p:sp>
        <p:nvSpPr>
          <p:cNvPr id="509" name="Google Shape;50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</a:t>
            </a:r>
            <a:endParaRPr/>
          </a:p>
        </p:txBody>
      </p:sp>
      <p:sp>
        <p:nvSpPr>
          <p:cNvPr id="515" name="Google Shape;515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16" name="Google Shape;516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Résumé des méthodes (part 1)</a:t>
            </a:r>
            <a:endParaRPr sz="3700"/>
          </a:p>
        </p:txBody>
      </p:sp>
      <p:sp>
        <p:nvSpPr>
          <p:cNvPr id="517" name="Google Shape;51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18" name="Google Shape;518;p58"/>
          <p:cNvGraphicFramePr/>
          <p:nvPr/>
        </p:nvGraphicFramePr>
        <p:xfrm>
          <a:off x="380625" y="16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{5666A0FC-8489-4BE5-84E7-929B39768E29}</a:tableStyleId>
              </a:tblPr>
              <a:tblGrid>
                <a:gridCol w="1492575"/>
                <a:gridCol w="3250275"/>
                <a:gridCol w="3768675"/>
              </a:tblGrid>
              <a:tr h="4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 à base de signature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Facilite la mise en œuvre et la gestion.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 détecte pas les attaques qui peuvent contourner les signatures.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Peut exiger quelques réglages pour arrêter de générer de faux positifs pour le trafic légitime.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 fondé sur des politiques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Mise en œuvre simple avec des résultats fiables.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Tout le reste en dehors du champ d’application de la politique définie sera abandonné.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Exige la mise en </a:t>
                      </a:r>
                      <a:r>
                        <a:rPr lang="fr"/>
                        <a:t>œuvre</a:t>
                      </a:r>
                      <a:r>
                        <a:rPr lang="fr"/>
                        <a:t> manuelle de la politique.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Tout changement plus faible au sein d’un réseau </a:t>
                      </a:r>
                      <a:r>
                        <a:rPr lang="fr"/>
                        <a:t>nécessitera</a:t>
                      </a:r>
                      <a:r>
                        <a:rPr lang="fr"/>
                        <a:t> un changement de stratégie configuré dans le module IDS/IPS.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Comparer encore</a:t>
            </a:r>
            <a:endParaRPr/>
          </a:p>
        </p:txBody>
      </p:sp>
      <p:sp>
        <p:nvSpPr>
          <p:cNvPr id="524" name="Google Shape;524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Méthodes de détection</a:t>
            </a:r>
            <a:endParaRPr/>
          </a:p>
        </p:txBody>
      </p:sp>
      <p:sp>
        <p:nvSpPr>
          <p:cNvPr id="525" name="Google Shape;525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Résumé</a:t>
            </a:r>
            <a:r>
              <a:rPr lang="fr" sz="3700"/>
              <a:t> des méthodes (part 2)</a:t>
            </a:r>
            <a:endParaRPr sz="3700"/>
          </a:p>
        </p:txBody>
      </p:sp>
      <p:sp>
        <p:nvSpPr>
          <p:cNvPr id="526" name="Google Shape;52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27" name="Google Shape;527;p59"/>
          <p:cNvGraphicFramePr/>
          <p:nvPr/>
        </p:nvGraphicFramePr>
        <p:xfrm>
          <a:off x="380625" y="17383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{5666A0FC-8489-4BE5-84E7-929B39768E29}</a:tableStyleId>
              </a:tblPr>
              <a:tblGrid>
                <a:gridCol w="1344775"/>
                <a:gridCol w="3309375"/>
                <a:gridCol w="3783475"/>
              </a:tblGrid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IDS/IPS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Inconvénients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IDS/IPS basé sur une anomalie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Peut détecter le trafic malveillant en fonction de la ligne de base personnalisée.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On </a:t>
                      </a:r>
                      <a:r>
                        <a:rPr lang="fr" sz="1300"/>
                        <a:t>peut</a:t>
                      </a:r>
                      <a:r>
                        <a:rPr lang="fr" sz="1300"/>
                        <a:t> nier tout type de dernières attaques car elles ne seront pas définies dans le cadre de la politique de référence.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Dans les grands réseaux → </a:t>
                      </a:r>
                      <a:r>
                        <a:rPr lang="fr"/>
                        <a:t>Difficile.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Il faut une politique de base.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Peut </a:t>
                      </a:r>
                      <a:r>
                        <a:rPr lang="fr"/>
                        <a:t>générer</a:t>
                      </a:r>
                      <a:r>
                        <a:rPr lang="fr"/>
                        <a:t> des faux positifs en raison de la ligne de base mal configurée.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IDS/IPS basé sur la réputation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Utilise les informations fournies dans lesquelles les systèmes partagent leur </a:t>
                      </a:r>
                      <a:r>
                        <a:rPr lang="fr" sz="1300"/>
                        <a:t>expérience</a:t>
                      </a:r>
                      <a:r>
                        <a:rPr lang="fr" sz="1300"/>
                        <a:t> des attaques réseaux.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L'expérience</a:t>
                      </a:r>
                      <a:r>
                        <a:rPr lang="fr" sz="1300"/>
                        <a:t> de certains devient une protection pour les autres.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Nécessite</a:t>
                      </a:r>
                      <a:r>
                        <a:rPr lang="fr"/>
                        <a:t> des MAJ régulières.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participation de tous les acteurs majeurs pourrait servir de corrélation mondiale dans laquelle les systèmes partagent leur </a:t>
                      </a:r>
                      <a:r>
                        <a:rPr lang="fr"/>
                        <a:t>expérience (pas le cas actuellement).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détection</a:t>
            </a:r>
            <a:endParaRPr/>
          </a:p>
        </p:txBody>
      </p:sp>
      <p:sp>
        <p:nvSpPr>
          <p:cNvPr id="533" name="Google Shape;53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Selon le scénario réseau, les modules IDS/IPS sont déployés dans l'une des configurations suivantes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d'intrusion basé sur l'hôte (</a:t>
            </a:r>
            <a:r>
              <a:rPr i="1" lang="fr" sz="1800"/>
              <a:t>Host Based IDS/IPS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d'intrusion basée sur le réseau (</a:t>
            </a:r>
            <a:r>
              <a:rPr i="1" lang="fr" sz="1800"/>
              <a:t>Networked Based IDS/IPS</a:t>
            </a:r>
            <a:r>
              <a:rPr lang="fr" sz="1800"/>
              <a:t>)</a:t>
            </a:r>
            <a:endParaRPr sz="1800"/>
          </a:p>
        </p:txBody>
      </p:sp>
      <p:sp>
        <p:nvSpPr>
          <p:cNvPr id="539" name="Google Shape;539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 de déploiement</a:t>
            </a:r>
            <a:endParaRPr/>
          </a:p>
        </p:txBody>
      </p:sp>
      <p:sp>
        <p:nvSpPr>
          <p:cNvPr id="540" name="Google Shape;540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</a:t>
            </a:r>
            <a:r>
              <a:rPr lang="fr">
                <a:solidFill>
                  <a:schemeClr val="lt1"/>
                </a:solidFill>
              </a:rPr>
              <a:t> de détection</a:t>
            </a:r>
            <a:endParaRPr/>
          </a:p>
        </p:txBody>
      </p:sp>
      <p:sp>
        <p:nvSpPr>
          <p:cNvPr id="541" name="Google Shape;541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</a:t>
            </a:r>
            <a:endParaRPr sz="3700"/>
          </a:p>
        </p:txBody>
      </p:sp>
      <p:sp>
        <p:nvSpPr>
          <p:cNvPr id="542" name="Google Shape;54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</a:t>
            </a:r>
            <a:r>
              <a:rPr lang="fr" sz="1800"/>
              <a:t>ormalement déployé pour la protection d'une machine spécifique et fonctionne en étroite collaboration avec le noyau de l'OS de la machine hôte.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rée</a:t>
            </a:r>
            <a:r>
              <a:rPr lang="fr" sz="1800"/>
              <a:t> une couche de filtrage pour tout appel d'application malveillante vers l’OS.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en existe 4 (IDS/IPS basés sur l'hôte)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de système de fichiers (</a:t>
            </a:r>
            <a:r>
              <a:rPr i="1" lang="fr" sz="1800"/>
              <a:t>File System Monitoring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fichiers journaux (</a:t>
            </a:r>
            <a:r>
              <a:rPr i="1" lang="fr" sz="1800"/>
              <a:t>Log files analysis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connection (</a:t>
            </a:r>
            <a:r>
              <a:rPr i="1" lang="fr" sz="1800"/>
              <a:t>Connection Analysis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de niveau de noyau (</a:t>
            </a:r>
            <a:r>
              <a:rPr i="1" lang="fr" sz="1800"/>
              <a:t>Kernel Level Detection</a:t>
            </a:r>
            <a:r>
              <a:rPr lang="fr" sz="1800"/>
              <a:t>)</a:t>
            </a:r>
            <a:endParaRPr sz="1800"/>
          </a:p>
        </p:txBody>
      </p:sp>
      <p:sp>
        <p:nvSpPr>
          <p:cNvPr id="548" name="Google Shape;548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Liée à la machine</a:t>
            </a:r>
            <a:endParaRPr/>
          </a:p>
        </p:txBody>
      </p:sp>
      <p:sp>
        <p:nvSpPr>
          <p:cNvPr id="549" name="Google Shape;549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50" name="Google Shape;550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Détection d'intrusion basé sur l'hôte</a:t>
            </a:r>
            <a:endParaRPr sz="3700"/>
          </a:p>
        </p:txBody>
      </p: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IDS/IPS fonctionne en comparant étroitement les versions des fichiers dans un certain répertoire avec les versions précédentes du même fichier et vérifie toute falsification et modification non-autorisée dans un fichier.</a:t>
            </a:r>
            <a:endParaRPr sz="1800"/>
          </a:p>
        </p:txBody>
      </p:sp>
      <p:sp>
        <p:nvSpPr>
          <p:cNvPr id="557" name="Google Shape;557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Surveillance de </a:t>
            </a:r>
            <a:r>
              <a:rPr lang="fr"/>
              <a:t>l'altération</a:t>
            </a:r>
            <a:r>
              <a:rPr lang="fr"/>
              <a:t> des fichiers</a:t>
            </a:r>
            <a:endParaRPr/>
          </a:p>
        </p:txBody>
      </p:sp>
      <p:sp>
        <p:nvSpPr>
          <p:cNvPr id="558" name="Google Shape;558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59" name="Google Shape;559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File system monitoring</a:t>
            </a:r>
            <a:endParaRPr sz="3700"/>
          </a:p>
        </p:txBody>
      </p:sp>
      <p:sp>
        <p:nvSpPr>
          <p:cNvPr id="560" name="Google Shape;560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IDS/IPS fonctionne en analysant les fichiers journaux de la machine hôte et génère un avertissement pour les administrateurs système responsable de la sécurité de la machine.</a:t>
            </a:r>
            <a:endParaRPr sz="1800"/>
          </a:p>
        </p:txBody>
      </p:sp>
      <p:sp>
        <p:nvSpPr>
          <p:cNvPr id="566" name="Google Shape;566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L’analyse des fichiers de logs</a:t>
            </a:r>
            <a:endParaRPr/>
          </a:p>
        </p:txBody>
      </p:sp>
      <p:sp>
        <p:nvSpPr>
          <p:cNvPr id="567" name="Google Shape;567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68" name="Google Shape;568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Log files analysis</a:t>
            </a:r>
            <a:endParaRPr sz="3700"/>
          </a:p>
        </p:txBody>
      </p:sp>
      <p:sp>
        <p:nvSpPr>
          <p:cNvPr id="569" name="Google Shape;56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 exemples de techniques utilisées sont l’analyse des ports ouverts, les connexions TCP semi-ouvertes , etc.</a:t>
            </a:r>
            <a:endParaRPr sz="1800"/>
          </a:p>
        </p:txBody>
      </p:sp>
      <p:sp>
        <p:nvSpPr>
          <p:cNvPr id="575" name="Google Shape;575;p6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L’analyse des connections</a:t>
            </a:r>
            <a:endParaRPr/>
          </a:p>
        </p:txBody>
      </p:sp>
      <p:sp>
        <p:nvSpPr>
          <p:cNvPr id="576" name="Google Shape;576;p6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77" name="Google Shape;577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Connection analysis</a:t>
            </a:r>
            <a:endParaRPr sz="3700"/>
          </a:p>
        </p:txBody>
      </p:sp>
      <p:sp>
        <p:nvSpPr>
          <p:cNvPr id="578" name="Google Shape;57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cette configuration, le noyau de l’OS lui-même détecte les changements au sein des binaires du système et une anomalie dans les appels systèmes pour détecter les tentatives d’intrusion sur cette machine.</a:t>
            </a:r>
            <a:endParaRPr sz="1800"/>
          </a:p>
        </p:txBody>
      </p:sp>
      <p:sp>
        <p:nvSpPr>
          <p:cNvPr id="584" name="Google Shape;584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du noyau</a:t>
            </a:r>
            <a:endParaRPr/>
          </a:p>
        </p:txBody>
      </p:sp>
      <p:sp>
        <p:nvSpPr>
          <p:cNvPr id="585" name="Google Shape;585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86" name="Google Shape;586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Kernel level detection</a:t>
            </a:r>
            <a:endParaRPr sz="3700"/>
          </a:p>
        </p:txBody>
      </p:sp>
      <p:sp>
        <p:nvSpPr>
          <p:cNvPr id="587" name="Google Shape;58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comparaison</a:t>
            </a:r>
            <a:endParaRPr/>
          </a:p>
        </p:txBody>
      </p:sp>
      <p:sp>
        <p:nvSpPr>
          <p:cNvPr id="593" name="Google Shape;593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Types de détection</a:t>
            </a:r>
            <a:endParaRPr/>
          </a:p>
        </p:txBody>
      </p:sp>
      <p:sp>
        <p:nvSpPr>
          <p:cNvPr id="594" name="Google Shape;594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Comparaison des types de détection</a:t>
            </a:r>
            <a:endParaRPr sz="3700"/>
          </a:p>
        </p:txBody>
      </p:sp>
      <p:sp>
        <p:nvSpPr>
          <p:cNvPr id="595" name="Google Shape;59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596" name="Google Shape;596;p67"/>
          <p:cNvGraphicFramePr/>
          <p:nvPr/>
        </p:nvGraphicFramePr>
        <p:xfrm>
          <a:off x="340950" y="1716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{5666A0FC-8489-4BE5-84E7-929B39768E29}</a:tableStyleId>
              </a:tblPr>
              <a:tblGrid>
                <a:gridCol w="1099425"/>
                <a:gridCol w="3357400"/>
                <a:gridCol w="4014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Host Based IDS/IPS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Networked Based IDS/IPS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Evolutivité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Pas </a:t>
                      </a:r>
                      <a:r>
                        <a:rPr lang="fr"/>
                        <a:t>évolutif</a:t>
                      </a:r>
                      <a:r>
                        <a:rPr lang="fr"/>
                        <a:t> car le nombre d’hôtes sécurisés augmente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Très évolutif.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Normalement déployé à la passerelle de périmètre.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Rentabilité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Plus de systèmes signifient plus de modules IDS/IPS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Haute.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Une paire peut surveiller l’ensemble du réseau.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Aptitude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Capable de vérifier si une attaque a réussi ou non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Uniquement capable de </a:t>
                      </a:r>
                      <a:r>
                        <a:rPr lang="fr"/>
                        <a:t>générer</a:t>
                      </a:r>
                      <a:r>
                        <a:rPr lang="fr"/>
                        <a:t> une alerte d’attaque.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Puissance de calcul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 puissance de traitement du périphérique hôte est utilisée.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Doit avoir une puissance de traitement élevée pour surmonter les problèmes de latence.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Technologies IDS/IPS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IDS : NIDS, HIDS, IDS hybride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IPS : NIPS, HIPS, KIPS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Méthodes de détection : IDS/IPS à base de signature, politiques, anomalie, réputation.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Types de détection : Détection d'intrusion basé sur l'hôte ou sur le réseau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Pour une protection efficace, il est nécessaire d’avoir un IDS et un IPS, l’idéal étant une surveillance hôte et réseau.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2" name="Google Shape;602;p6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3" name="Google Shape;60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de </a:t>
            </a:r>
            <a:r>
              <a:rPr lang="fr" sz="1800"/>
              <a:t>détection</a:t>
            </a:r>
            <a:r>
              <a:rPr lang="fr" sz="1800"/>
              <a:t> des intrusions </a:t>
            </a:r>
            <a:r>
              <a:rPr b="1" lang="fr" sz="1800"/>
              <a:t>analysent </a:t>
            </a:r>
            <a:r>
              <a:rPr b="1" lang="fr" sz="1800"/>
              <a:t>l’activité </a:t>
            </a:r>
            <a:r>
              <a:rPr lang="fr" sz="1800"/>
              <a:t>pour </a:t>
            </a:r>
            <a:r>
              <a:rPr b="1" lang="fr" sz="1800"/>
              <a:t>détecter des signatures</a:t>
            </a:r>
            <a:r>
              <a:rPr lang="fr" sz="1800"/>
              <a:t> correspondant à des cyber-attaques connues.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intervention humaine ou un autre système doit prendre ensuite le relais pour examiner les résultats et </a:t>
            </a:r>
            <a:r>
              <a:rPr lang="fr" sz="1800"/>
              <a:t>déterminer</a:t>
            </a:r>
            <a:r>
              <a:rPr lang="fr" sz="1800"/>
              <a:t> les actions à mettre en </a:t>
            </a:r>
            <a:r>
              <a:rPr lang="fr" sz="1800"/>
              <a:t>œuvre.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2 grandes familles d’IDS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NIDS</a:t>
            </a:r>
            <a:r>
              <a:rPr lang="fr" sz="1800"/>
              <a:t> (</a:t>
            </a:r>
            <a:r>
              <a:rPr i="1" lang="fr" sz="1800"/>
              <a:t>Network Intrusion Detection Systems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HIDS</a:t>
            </a:r>
            <a:r>
              <a:rPr lang="fr" sz="1800"/>
              <a:t> (</a:t>
            </a:r>
            <a:r>
              <a:rPr i="1" lang="fr" sz="1800"/>
              <a:t>Host Intrusion Detection Systems</a:t>
            </a:r>
            <a:r>
              <a:rPr lang="fr" sz="1800"/>
              <a:t>)</a:t>
            </a:r>
            <a:endParaRPr sz="1800"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définition</a:t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IDS (Intrusion Detection System)</a:t>
            </a:r>
            <a:endParaRPr sz="3700"/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IDS peut détecter une possible attaque, il </a:t>
            </a:r>
            <a:r>
              <a:rPr b="1" lang="fr" sz="1800"/>
              <a:t>peut alerter mais il ne peut pas l'interrompre</a:t>
            </a:r>
            <a:r>
              <a:rPr lang="fr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constitue un très bon outil d’analyse </a:t>
            </a:r>
            <a:r>
              <a:rPr lang="fr" sz="1800"/>
              <a:t>pour une équipe CSIRT (</a:t>
            </a:r>
            <a:r>
              <a:rPr i="1" lang="fr" sz="1800"/>
              <a:t>Computer Security Incident Response Team</a:t>
            </a:r>
            <a:r>
              <a:rPr lang="fr" sz="1800"/>
              <a:t>) qui va s’occuper de la réponse à l’incident pour contrer une attaque.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même, il sert également à l’analyse post-mortem, qu’on effectuera une fois l’incident clos.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utile pour voir le chemin que l'attaquant a pris.</a:t>
            </a:r>
            <a:endParaRPr sz="1800"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Son usage ?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IDS</a:t>
            </a:r>
            <a:endParaRPr/>
          </a:p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Usage d’un IDS</a:t>
            </a:r>
            <a:endParaRPr sz="3700"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</a:t>
            </a:r>
            <a:r>
              <a:rPr b="1" lang="fr" sz="1800"/>
              <a:t>système de détection d'intrusions réseau</a:t>
            </a:r>
            <a:r>
              <a:rPr lang="fr" sz="1800"/>
              <a:t> (ou </a:t>
            </a:r>
            <a:r>
              <a:rPr i="1" lang="fr" sz="1800"/>
              <a:t>Network Intrusion Detection Systems</a:t>
            </a:r>
            <a:r>
              <a:rPr lang="fr" sz="1800"/>
              <a:t>) analyse en temps réel le trafic qu’il capte à l’aide d’une sonde (carte réseau en mode </a:t>
            </a:r>
            <a:r>
              <a:rPr i="1" lang="fr" sz="1800"/>
              <a:t>promiscuous</a:t>
            </a:r>
            <a:r>
              <a:rPr lang="fr" sz="1800"/>
              <a:t>) ⇒ </a:t>
            </a:r>
            <a:r>
              <a:rPr lang="fr" sz="1800"/>
              <a:t>surveillance du flux réseau.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paquets sont décortiqués puis analysés ⇒ recherche de </a:t>
            </a:r>
            <a:r>
              <a:rPr lang="fr" sz="1800"/>
              <a:t>chaîne de caractères que l'on suspecte.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NIDS </a:t>
            </a:r>
            <a:r>
              <a:rPr lang="fr" sz="1800"/>
              <a:t>nécessite</a:t>
            </a:r>
            <a:r>
              <a:rPr lang="fr" sz="1800"/>
              <a:t> un matériel dédié.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ne peut pas empêcher les paquets d'entrer sur le réseau.</a:t>
            </a:r>
            <a:endParaRPr sz="1800"/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IDS réseau</a:t>
            </a:r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189" name="Google Shape;189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NIDS</a:t>
            </a:r>
            <a:endParaRPr sz="3700"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cas de détection d’intrusion, e</a:t>
            </a:r>
            <a:r>
              <a:rPr lang="fr" sz="1800"/>
              <a:t>n </a:t>
            </a:r>
            <a:r>
              <a:rPr b="1" lang="fr" sz="1800"/>
              <a:t>mode actif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</a:t>
            </a:r>
            <a:r>
              <a:rPr lang="fr" sz="1800"/>
              <a:t>l peut y avoir une alarme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</a:t>
            </a:r>
            <a:r>
              <a:rPr lang="fr" sz="1800"/>
              <a:t>es alertes peuvent être envoyées.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</a:t>
            </a:r>
            <a:r>
              <a:rPr b="1" lang="fr" sz="1800"/>
              <a:t>mode passif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Archivage de l'action détectée.</a:t>
            </a:r>
            <a:endParaRPr sz="1800"/>
          </a:p>
        </p:txBody>
      </p:sp>
      <p:sp>
        <p:nvSpPr>
          <p:cNvPr id="196" name="Google Shape;196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Alerte ou pas ?</a:t>
            </a:r>
            <a:endParaRPr/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198" name="Google Shape;198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d’utilisation </a:t>
            </a:r>
            <a:r>
              <a:rPr lang="fr" sz="3700"/>
              <a:t>NIDS</a:t>
            </a:r>
            <a:endParaRPr sz="3700"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6899325" y="1594825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6899338" y="3110400"/>
            <a:ext cx="2057400" cy="11298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surveillance interne</a:t>
            </a:r>
            <a:endParaRPr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</a:t>
            </a:r>
            <a:r>
              <a:rPr lang="fr"/>
              <a:t>IDS</a:t>
            </a:r>
            <a:endParaRPr/>
          </a:p>
        </p:txBody>
      </p:sp>
      <p:sp>
        <p:nvSpPr>
          <p:cNvPr id="208" name="Google Shape;208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Emplacement d’un NIDS</a:t>
            </a:r>
            <a:endParaRPr sz="3700"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851" y="3262475"/>
            <a:ext cx="4730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325" y="3228600"/>
            <a:ext cx="602374" cy="6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6838" y="3228612"/>
            <a:ext cx="602374" cy="60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100" y="1844842"/>
            <a:ext cx="548700" cy="4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0700" y="3123349"/>
            <a:ext cx="548700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350" y="4301091"/>
            <a:ext cx="790001" cy="79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34"/>
          <p:cNvCxnSpPr/>
          <p:nvPr/>
        </p:nvCxnSpPr>
        <p:spPr>
          <a:xfrm>
            <a:off x="7597800" y="2332800"/>
            <a:ext cx="81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4"/>
          <p:cNvCxnSpPr>
            <a:stCxn id="214" idx="2"/>
            <a:endCxn id="215" idx="0"/>
          </p:cNvCxnSpPr>
          <p:nvPr/>
        </p:nvCxnSpPr>
        <p:spPr>
          <a:xfrm rot="5400000">
            <a:off x="6442000" y="1301750"/>
            <a:ext cx="794400" cy="2848500"/>
          </a:xfrm>
          <a:prstGeom prst="bentConnector3">
            <a:avLst>
              <a:gd fmla="val 2905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4"/>
          <p:cNvCxnSpPr>
            <a:stCxn id="216" idx="1"/>
            <a:endCxn id="215" idx="2"/>
          </p:cNvCxnSpPr>
          <p:nvPr/>
        </p:nvCxnSpPr>
        <p:spPr>
          <a:xfrm rot="10800000">
            <a:off x="5414950" y="3970103"/>
            <a:ext cx="1484400" cy="72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4"/>
          <p:cNvCxnSpPr>
            <a:stCxn id="212" idx="2"/>
            <a:endCxn id="215" idx="3"/>
          </p:cNvCxnSpPr>
          <p:nvPr/>
        </p:nvCxnSpPr>
        <p:spPr>
          <a:xfrm flipH="1" rot="5400000">
            <a:off x="6977762" y="2258224"/>
            <a:ext cx="284400" cy="2861100"/>
          </a:xfrm>
          <a:prstGeom prst="bentConnector4">
            <a:avLst>
              <a:gd fmla="val -83729" name="adj1"/>
              <a:gd fmla="val 5526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13" idx="2"/>
          </p:cNvCxnSpPr>
          <p:nvPr/>
        </p:nvCxnSpPr>
        <p:spPr>
          <a:xfrm>
            <a:off x="7928025" y="3830963"/>
            <a:ext cx="99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4"/>
          <p:cNvCxnSpPr>
            <a:stCxn id="211" idx="2"/>
          </p:cNvCxnSpPr>
          <p:nvPr/>
        </p:nvCxnSpPr>
        <p:spPr>
          <a:xfrm>
            <a:off x="7294351" y="3830975"/>
            <a:ext cx="36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4"/>
          <p:cNvSpPr txBox="1"/>
          <p:nvPr/>
        </p:nvSpPr>
        <p:spPr>
          <a:xfrm>
            <a:off x="7057850" y="1239700"/>
            <a:ext cx="20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Postes clients</a:t>
            </a:r>
            <a:endParaRPr/>
          </a:p>
        </p:txBody>
      </p:sp>
      <p:sp>
        <p:nvSpPr>
          <p:cNvPr id="224" name="Google Shape;224;p34"/>
          <p:cNvSpPr txBox="1"/>
          <p:nvPr/>
        </p:nvSpPr>
        <p:spPr>
          <a:xfrm>
            <a:off x="8061800" y="2776513"/>
            <a:ext cx="7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DMZ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7640300" y="4625975"/>
            <a:ext cx="8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5456750" y="3892475"/>
            <a:ext cx="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Firewall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6124450" y="2371650"/>
            <a:ext cx="438000" cy="4002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228" name="Google Shape;228;p34"/>
          <p:cNvSpPr txBox="1"/>
          <p:nvPr>
            <p:ph idx="4" type="body"/>
          </p:nvPr>
        </p:nvSpPr>
        <p:spPr>
          <a:xfrm>
            <a:off x="462200" y="1772500"/>
            <a:ext cx="45843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Emplacement 1 (entre clients et firewall, sur le port monitoring d’un switch ou en passerelle sur un routeur)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 des attaques internes, provenant du réseau local de l’entreprise (judicieux -&gt; 80 % des attaques)</a:t>
            </a:r>
            <a:r>
              <a:rPr lang="fr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cas de contamination du parc par virus ou trojans (navigation internet…) ils pourront être facilement identifiés puis éradiqués.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