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Varela Round"/>
      <p:regular r:id="rId43"/>
    </p:embeddedFont>
    <p:embeddedFont>
      <p:font typeface="Raleway Light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RalewayLight-regular.fntdata"/><Relationship Id="rId21" Type="http://schemas.openxmlformats.org/officeDocument/2006/relationships/slide" Target="slides/slide17.xml"/><Relationship Id="rId43" Type="http://schemas.openxmlformats.org/officeDocument/2006/relationships/font" Target="fonts/VarelaRound-regular.fntdata"/><Relationship Id="rId24" Type="http://schemas.openxmlformats.org/officeDocument/2006/relationships/slide" Target="slides/slide20.xml"/><Relationship Id="rId46" Type="http://schemas.openxmlformats.org/officeDocument/2006/relationships/font" Target="fonts/RalewayLight-italic.fntdata"/><Relationship Id="rId23" Type="http://schemas.openxmlformats.org/officeDocument/2006/relationships/slide" Target="slides/slide19.xml"/><Relationship Id="rId45" Type="http://schemas.openxmlformats.org/officeDocument/2006/relationships/font" Target="fonts/Raleway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aleway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italic.fntdata"/><Relationship Id="rId14" Type="http://schemas.openxmlformats.org/officeDocument/2006/relationships/slide" Target="slides/slide10.xml"/><Relationship Id="rId36" Type="http://schemas.openxmlformats.org/officeDocument/2006/relationships/font" Target="fonts/Raleway-bold.fntdata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b6b1ef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b6b1ef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5c149e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3a5c149e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5c149e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a5c149e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a5c149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a5c149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a5c149e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a5c149e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a5c149ee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3a5c149ee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a5c149e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a5c149e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a5c149ee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a5c149ee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a5c149e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a5c149e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b9cad289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b9cad28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a5c149ee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a5c149ee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a5c149ee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a5c149ee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c8a17c0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c8a17c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b9cad2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b9cad2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b9cad28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b9cad28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b9cad28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b9cad28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sftp-server et ssh-keysign ne sont pas utilisé directement par l'utilisateur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c8a17c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c8a17c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b9cad28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b9cad28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b6b1ef4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b6b1ef4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b6b1ef4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b6b1ef4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a5c149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a5c149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 -Q cipher-auth =&gt; algo de chiffrement supportés par la version de SSH installée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ssh -Q key-plain =&gt; type de clés SSH possible avec la version de SSH installée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ECDSA (Elliptic Curve Digital Signature Algorithm)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Trust_on_first_use" TargetMode="External"/><Relationship Id="rId4" Type="http://schemas.openxmlformats.org/officeDocument/2006/relationships/hyperlink" Target="https://ibug.io/blog/2019/12/manage-servers-with-ssh-ca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wikipedia.org/wiki/Pluggable_Authentication_Modules" TargetMode="External"/><Relationship Id="rId4" Type="http://schemas.openxmlformats.org/officeDocument/2006/relationships/hyperlink" Target="https://fr.wikipedia.org/wiki/Kerberos_(protocole)" TargetMode="External"/><Relationship Id="rId5" Type="http://schemas.openxmlformats.org/officeDocument/2006/relationships/hyperlink" Target="https://fr.wikipedia.org/wiki/GSS-API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ilezilla-project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9.xml"/><Relationship Id="rId5" Type="http://schemas.openxmlformats.org/officeDocument/2006/relationships/slide" Target="/ppt/slides/slide19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r.wikipedia.org/wiki/Secure_Shell" TargetMode="External"/><Relationship Id="rId4" Type="http://schemas.openxmlformats.org/officeDocument/2006/relationships/hyperlink" Target="https://www.rfc-editor.org/rfc/rfc4251" TargetMode="External"/><Relationship Id="rId9" Type="http://schemas.openxmlformats.org/officeDocument/2006/relationships/hyperlink" Target="https://www.ssh.com/academy" TargetMode="External"/><Relationship Id="rId5" Type="http://schemas.openxmlformats.org/officeDocument/2006/relationships/hyperlink" Target="https://www.rfc-editor.org/rfc/rfc4252" TargetMode="External"/><Relationship Id="rId6" Type="http://schemas.openxmlformats.org/officeDocument/2006/relationships/hyperlink" Target="https://www.rfc-editor.org/rfc/rfc4253" TargetMode="External"/><Relationship Id="rId7" Type="http://schemas.openxmlformats.org/officeDocument/2006/relationships/hyperlink" Target="https://www.rfc-editor.org/rfc/rfc4254" TargetMode="External"/><Relationship Id="rId8" Type="http://schemas.openxmlformats.org/officeDocument/2006/relationships/hyperlink" Target="https://www.openssh.com/" TargetMode="External"/><Relationship Id="rId10" Type="http://schemas.openxmlformats.org/officeDocument/2006/relationships/hyperlink" Target="https://www.ssi.gouv.fr/administration/guide/recommandations-pour-un-usage-securise-dopenssh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lonen.org/" TargetMode="External"/><Relationship Id="rId4" Type="http://schemas.openxmlformats.org/officeDocument/2006/relationships/hyperlink" Target="https://www.rfc-editor.org/rfc/rfc4251" TargetMode="External"/><Relationship Id="rId5" Type="http://schemas.openxmlformats.org/officeDocument/2006/relationships/hyperlink" Target="https://www.rfc-editor.org/rfc/rfc4252" TargetMode="External"/><Relationship Id="rId6" Type="http://schemas.openxmlformats.org/officeDocument/2006/relationships/hyperlink" Target="https://www.rfc-editor.org/rfc/rfc4253" TargetMode="External"/><Relationship Id="rId7" Type="http://schemas.openxmlformats.org/officeDocument/2006/relationships/hyperlink" Target="https://www.rfc-editor.org/rfc/rfc425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.wikipedia.org/wiki/%C3%89change_de_cl%C3%A9s_Diffie-Hellman_bas%C3%A9_sur_les_courbes_elliptiques" TargetMode="External"/><Relationship Id="rId4" Type="http://schemas.openxmlformats.org/officeDocument/2006/relationships/hyperlink" Target="https://fr.wikipedia.org/wiki/Confidentialit%C3%A9_persistant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Secure Shell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T'es qui toi ?</a:t>
            </a:r>
            <a:endParaRPr/>
          </a:p>
        </p:txBody>
      </p:sp>
      <p:sp>
        <p:nvSpPr>
          <p:cNvPr id="209" name="Google Shape;209;p3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propose  une authentification bidirectionnelle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authentifie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authentifie le client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L'authentification du serveur se déroule lors de l'initialisation de la connexion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L'authentification du client a lieu ensuite sur le canal établi avec le </a:t>
            </a:r>
            <a:r>
              <a:rPr i="1" lang="fr" sz="1800"/>
              <a:t>bon</a:t>
            </a:r>
            <a:r>
              <a:rPr lang="fr" sz="1800"/>
              <a:t>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Confidentialité et intégrité des échanges avec un serveur authentifié</a:t>
            </a:r>
            <a:endParaRPr sz="1800"/>
          </a:p>
        </p:txBody>
      </p:sp>
      <p:sp>
        <p:nvSpPr>
          <p:cNvPr id="210" name="Google Shape;210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11" name="Google Shape;211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 SSH</a:t>
            </a:r>
            <a:endParaRPr sz="3700"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Approche classique (et configuration par défaut)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lang="fr" sz="1800"/>
              <a:t>Authentification par clés - Modèle TOFU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Trust On First Use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serveur doit disposer d'une paires de clés (asymétriques) d'authentification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la première connexion à un serveur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serveur envoie s</a:t>
            </a:r>
            <a:r>
              <a:rPr lang="fr" sz="1800"/>
              <a:t>a</a:t>
            </a:r>
            <a:r>
              <a:rPr lang="fr" sz="1800"/>
              <a:t> clé publique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affiche l'empreinte de la clé et demande une validation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Authentification par certificats (moins courant) est aussi possible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SSH permet une gestion de certificat avec une autorité interne et des certificats auto-signés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exemple de mise en place</a:t>
            </a:r>
            <a:r>
              <a:rPr lang="fr" sz="1800"/>
              <a:t>)</a:t>
            </a:r>
            <a:endParaRPr sz="1800"/>
          </a:p>
        </p:txBody>
      </p:sp>
      <p:sp>
        <p:nvSpPr>
          <p:cNvPr id="218" name="Google Shape;218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 suis-je connecté</a:t>
            </a:r>
            <a:endParaRPr/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 du serveur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4" type="body"/>
          </p:nvPr>
        </p:nvSpPr>
        <p:spPr>
          <a:xfrm>
            <a:off x="462200" y="1772500"/>
            <a:ext cx="3948600" cy="16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clés du serveur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/etc/ssh/</a:t>
            </a:r>
            <a:r>
              <a:rPr lang="fr" sz="1800"/>
              <a:t> (par défaut)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ssh_host_&lt;algo&gt;_key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ssh_host_&lt;algo&gt;_key.pub</a:t>
            </a:r>
            <a:endParaRPr sz="1800"/>
          </a:p>
        </p:txBody>
      </p:sp>
      <p:sp>
        <p:nvSpPr>
          <p:cNvPr id="227" name="Google Shape;227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L'identité d'un serveur</a:t>
            </a:r>
            <a:endParaRPr/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29" name="Google Shape;229;p37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Clés serveur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462200" y="3385300"/>
            <a:ext cx="8598900" cy="14343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wilder@server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ls /etc/ssh/ssh_host_*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/etc/ssh/ssh_host_ecdsa_key  	/etc/ssh/ssh_host_ed25519_key.pub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/etc/ssh/ssh_host_ecdsa_key.pub  /etc/ssh/ssh_host_rsa_key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/etc/ssh/ssh_host_ed25519_key	/etc/ssh/ssh_host_rsa_key.pub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wilder@server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ssh-keygen -lf /etc/ssh/ssh_host_ed25519_key.pub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256 SHA256:kPFlNQn+PHJ+PMOcHe490TpKDjAIv7qmLM9XiZn3ahs root@server (ED25519)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7"/>
          <p:cNvSpPr txBox="1"/>
          <p:nvPr>
            <p:ph idx="4" type="body"/>
          </p:nvPr>
        </p:nvSpPr>
        <p:spPr>
          <a:xfrm>
            <a:off x="4210425" y="1477625"/>
            <a:ext cx="4586400" cy="183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l'installation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génération de clés pour l'ensemble des algorithmes recommandés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Affichage de l'empreinte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ssh-keygen -l</a:t>
            </a:r>
            <a:r>
              <a:rPr lang="fr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4" type="body"/>
          </p:nvPr>
        </p:nvSpPr>
        <p:spPr>
          <a:xfrm>
            <a:off x="331600" y="1772500"/>
            <a:ext cx="43344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Première connexion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Affichage de l'empreinte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Vérification manuelle (en théorie)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Acceptation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clé(s) copiée(s) dans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.ssh/known_hosts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envoi un challenge au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prouve que tu possèdes la clé privée associée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echec au challenge </a:t>
            </a:r>
            <a:endParaRPr sz="18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 fin de connexion</a:t>
            </a:r>
            <a:endParaRPr sz="1800"/>
          </a:p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première connexion</a:t>
            </a:r>
            <a:endParaRPr/>
          </a:p>
        </p:txBody>
      </p:sp>
      <p:sp>
        <p:nvSpPr>
          <p:cNvPr id="239" name="Google Shape;239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40" name="Google Shape;240;p38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Connexion (suite)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2" name="Google Shape;242;p38"/>
          <p:cNvSpPr/>
          <p:nvPr/>
        </p:nvSpPr>
        <p:spPr>
          <a:xfrm>
            <a:off x="4775600" y="1603975"/>
            <a:ext cx="4285500" cy="31458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authenticity of host 'server (fd26:ba41:c8d6:0:a00:27ff:fea8:3fdf)' can't be established.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ED25519 key fingerprint is SHA256:kPFlNQn+PHJ+PMOcHe490TpKDjAIv7qmLM9XiZn3ahs.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This key is not known by any other names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Are you sure you want to continue connecting (yes/no/[fingerprint])? yes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Warning: Permanently added 'server' (ED25519) to the list of known hosts.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wilder@server's password: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idx="4" type="body"/>
          </p:nvPr>
        </p:nvSpPr>
        <p:spPr>
          <a:xfrm>
            <a:off x="904950" y="1764775"/>
            <a:ext cx="7334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</a:t>
            </a:r>
            <a:r>
              <a:rPr lang="fr" sz="1800"/>
              <a:t>onnexions suivantes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/>
              <a:t>Vérification correspondance clé reçue et clé connue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fr" sz="1800"/>
              <a:t>Challenge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✅ =&gt; suite de la connexion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❌ =&gt; possible usurpation !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connexions suivantes</a:t>
            </a:r>
            <a:endParaRPr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50" name="Google Shape;250;p39"/>
          <p:cNvSpPr txBox="1"/>
          <p:nvPr>
            <p:ph idx="2" type="title"/>
          </p:nvPr>
        </p:nvSpPr>
        <p:spPr>
          <a:xfrm>
            <a:off x="380600" y="1028225"/>
            <a:ext cx="59196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Connexion (suite)</a:t>
            </a:r>
            <a:endParaRPr sz="3700"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Alerte usurpation !</a:t>
            </a:r>
            <a:endParaRPr/>
          </a:p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462675" y="1010200"/>
            <a:ext cx="8598300" cy="38016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@@@@@@@@@@@@@@@@@@@@@@@@@@@@@@@@@@@@@@@@@@@@@@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@	WARNING: REMOTE HOST IDENTIFICATION HAS CHANGED! 					       @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@@@@@@@@@@@@@@@@@@@@@@@@@@@@@@@@@@@@@@@@@@@@@@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IT IS POSSIBLE THAT SOMEONE IS DOING SOMETHING NASTY!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Someone could be eavesdropping on you right now (man-in-the-middle attack)!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It is also possible that a host key has just been changed.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fingerprint for the RSA key sent by the remote host 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SHA256:wAlhyiiioksvb9WnJWon2sT7yCvL88llyest1wyWYz8.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Please contact your system administrator.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Add correct host key in /home/wilder/.ssh/known_hosts to get rid of this message.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Offending ECDSA key in /home/wilder/.ssh/known_hosts:13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remove with: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ssh-keygen -f "/home/wilder/.ssh/known_hosts" -R "server"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Host key for server has changed and you have requested strict checking.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Host key verification failed.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la suite de la connexion : authentification du client par le serveur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possibilités d'authentification du client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 mot de passe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fr" sz="1800"/>
              <a:t>), basée sur les comptes du système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 clé asymétrique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publickey</a:t>
            </a:r>
            <a:r>
              <a:rPr lang="fr" sz="1800"/>
              <a:t>), suppose une paire de clé sur le client pour l'utilisateur donnée et que la clé publique soit connue du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Basée sur l'hôte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hostbased</a:t>
            </a:r>
            <a:r>
              <a:rPr lang="fr" sz="1800"/>
              <a:t>) : par clés, mais pour tous les utilisateurs d'un hôte donné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l'aide d'outils tiers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PAM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Kerberos</a:t>
            </a:r>
            <a:r>
              <a:rPr lang="fr" sz="1800"/>
              <a:t> via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GSSAPI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différentes possibilités peuvent éventuellement s'additionner</a:t>
            </a:r>
            <a:endParaRPr sz="1800"/>
          </a:p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</a:t>
            </a:r>
            <a:r>
              <a:rPr lang="fr"/>
              <a:t> veut se connecter ?</a:t>
            </a:r>
            <a:endParaRPr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67" name="Google Shape;267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 du client</a:t>
            </a:r>
            <a:endParaRPr sz="3700"/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4" type="body"/>
          </p:nvPr>
        </p:nvSpPr>
        <p:spPr>
          <a:xfrm>
            <a:off x="331600" y="1772500"/>
            <a:ext cx="4140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Sur le client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clés par défaut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Clés utilisateur dans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~/.ssh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id_&lt;algo&gt;</a:t>
            </a:r>
            <a:r>
              <a:rPr lang="fr" sz="1800"/>
              <a:t> et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id_&lt;algo&gt;.pub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Génération avec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ssh-keygen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Passphrase :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chiffrement de la clé privée</a:t>
            </a:r>
            <a:endParaRPr sz="1800"/>
          </a:p>
        </p:txBody>
      </p:sp>
      <p:sp>
        <p:nvSpPr>
          <p:cNvPr id="274" name="Google Shape;274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Générer ses clés</a:t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Génération de clés</a:t>
            </a:r>
            <a:endParaRPr sz="3700"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42"/>
          <p:cNvSpPr/>
          <p:nvPr/>
        </p:nvSpPr>
        <p:spPr>
          <a:xfrm>
            <a:off x="4518875" y="1603975"/>
            <a:ext cx="4542300" cy="31458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ssh-keygen -t ecdsa -b 256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Generating public/private ecdsa key pair.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Enter file in which to save the key (/home/wilder/.ssh/id_ecdsa):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Enter passphrase (empty for no passphrase):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Enter same passphrase again: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Your identification has been saved in /home/wilder/.ssh/id_ecdsa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Your public key has been saved in /home/wilder/.ssh/id_ecdsa.pub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key fingerprint is: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SHA256:fi1V+zFtqOar2bMIiFG8KogqycMEBpzvV4N+kBT7z0E wilder@host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The key's randomart image is: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331600" y="1772500"/>
            <a:ext cx="40254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Configuration par défaut de sshd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publickey</a:t>
            </a:r>
            <a:r>
              <a:rPr lang="fr" sz="1800"/>
              <a:t> ou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password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ssh-copy-id</a:t>
            </a:r>
            <a:r>
              <a:rPr lang="fr" sz="1800"/>
              <a:t>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copie une clé publique via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une autre authentification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 peut ensuite envisager de désactiver l'authentification par mot de passe</a:t>
            </a:r>
            <a:endParaRPr sz="1800"/>
          </a:p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connaissance</a:t>
            </a:r>
            <a:endParaRPr/>
          </a:p>
        </p:txBody>
      </p:sp>
      <p:sp>
        <p:nvSpPr>
          <p:cNvPr id="285" name="Google Shape;285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86" name="Google Shape;286;p43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Copier ses clés</a:t>
            </a:r>
            <a:endParaRPr sz="3700"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8" name="Google Shape;288;p43"/>
          <p:cNvSpPr/>
          <p:nvPr/>
        </p:nvSpPr>
        <p:spPr>
          <a:xfrm>
            <a:off x="4518875" y="1028225"/>
            <a:ext cx="4542300" cy="37215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ssh-copy-id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/usr/bin/ssh-copy-id: INFO: attempting to log in with the new key(s), to filter out any that are already installed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/usr/bin/ssh-copy-id: INFO: 1 key(s) remain to be installed -- if you are prompted now it is to install the new keys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wilder@server's password: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Number of key(s) added: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Now try logging into the machine, with:   "ssh 'server'"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and check to make sure that only the key(s) you wanted were added.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Linux debian 5.10.0-15-amd64 #1 SMP Debian 5.10.120-1 (2022-06-09) x86_64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SSH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Ça sert à quoi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Comment ça marche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de conf</a:t>
            </a:r>
            <a:endParaRPr/>
          </a:p>
        </p:txBody>
      </p:sp>
      <p:sp>
        <p:nvSpPr>
          <p:cNvPr id="301" name="Google Shape;301;p4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sshd : serveur ssh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Gestion daemon classique (systemd ou init)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/etc/ssh/sshd_config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fr" sz="1600"/>
              <a:t>Information sur la configuration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man sshd_config</a:t>
            </a:r>
            <a:endParaRPr sz="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idées de configuration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Ne pas ouvrir sur le port 22 sur Internet (trop de bots)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Port xxx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Privilégier la connexion par clé, voir clé + mot de passe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AuthenticationMethods publickey,password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Tester la configuration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sshd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fr" sz="1800"/>
              <a:t> (évite une erreur de syntaxe) </a:t>
            </a:r>
            <a:endParaRPr sz="18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voir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sshd -T</a:t>
            </a:r>
            <a:r>
              <a:rPr lang="fr" sz="1800"/>
              <a:t> (test et  affichage de la configuration)</a:t>
            </a:r>
            <a:endParaRPr sz="1800"/>
          </a:p>
        </p:txBody>
      </p:sp>
      <p:sp>
        <p:nvSpPr>
          <p:cNvPr id="302" name="Google Shape;302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03" name="Google Shape;303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 du serveur</a:t>
            </a:r>
            <a:endParaRPr sz="3700"/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de conf 2</a:t>
            </a:r>
            <a:endParaRPr/>
          </a:p>
        </p:txBody>
      </p:sp>
      <p:sp>
        <p:nvSpPr>
          <p:cNvPr id="310" name="Google Shape;310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: client ssh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 système globale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/etc/ssh/ssh_config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 particulière utilisateur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~/.ssh/config </a:t>
            </a:r>
            <a:r>
              <a:rPr lang="fr" sz="1600"/>
              <a:t>(prioritaire sur la conf globale)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fr" sz="1600"/>
              <a:t>Information sur la configuration 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man ssh_config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Configurations peuvent être spécifiques à un serveur ou un cas de figure particulier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idées de configuration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Vérifier le nom de domain et l'adresse IP (éviter des spoofing DNS)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CheckHostIP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 yes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Préciser le port par défaut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Keyword: </a:t>
            </a:r>
            <a:r>
              <a:rPr lang="fr" sz="1600">
                <a:latin typeface="Arial"/>
                <a:ea typeface="Arial"/>
                <a:cs typeface="Arial"/>
                <a:sym typeface="Arial"/>
              </a:rPr>
              <a:t>Port xxx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Afficher</a:t>
            </a:r>
            <a:r>
              <a:rPr lang="fr" sz="1800"/>
              <a:t> la configuration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-G host</a:t>
            </a:r>
            <a:r>
              <a:rPr lang="fr" sz="1800"/>
              <a:t> (pour host en particulier)</a:t>
            </a:r>
            <a:endParaRPr sz="1800"/>
          </a:p>
        </p:txBody>
      </p:sp>
      <p:sp>
        <p:nvSpPr>
          <p:cNvPr id="311" name="Google Shape;311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12" name="Google Shape;312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Configuration du client</a:t>
            </a:r>
            <a:endParaRPr sz="3700"/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idx="4" type="body"/>
          </p:nvPr>
        </p:nvSpPr>
        <p:spPr>
          <a:xfrm>
            <a:off x="331600" y="1772500"/>
            <a:ext cx="4842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: client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nécessaire (host ou IP)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 [user@]host ou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ssh://[user@]host[:port] (Format URI)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port par défaut : 22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login par défaut : login local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Options courantes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 &lt;port&gt;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 &lt;login_name&gt;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v[v[v]] rendre ssh bavard</a:t>
            </a:r>
            <a:endParaRPr sz="1800"/>
          </a:p>
        </p:txBody>
      </p:sp>
      <p:sp>
        <p:nvSpPr>
          <p:cNvPr id="319" name="Google Shape;319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telnet et rsh</a:t>
            </a:r>
            <a:endParaRPr/>
          </a:p>
        </p:txBody>
      </p:sp>
      <p:sp>
        <p:nvSpPr>
          <p:cNvPr id="320" name="Google Shape;320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21" name="Google Shape;321;p47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Shell distant</a:t>
            </a:r>
            <a:endParaRPr sz="3700"/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3" name="Google Shape;323;p47"/>
          <p:cNvSpPr/>
          <p:nvPr/>
        </p:nvSpPr>
        <p:spPr>
          <a:xfrm>
            <a:off x="5243750" y="2367400"/>
            <a:ext cx="3817500" cy="23823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wilder@server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ssh://wilder@server:22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-l wilder -p 22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idx="4" type="body"/>
          </p:nvPr>
        </p:nvSpPr>
        <p:spPr>
          <a:xfrm>
            <a:off x="331600" y="1772500"/>
            <a:ext cx="4842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scp : copie de fichier sécurisée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Syntaxe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scp source destination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Avec source et destination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chemin (local)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&lt;[user@]host&gt;:&lt;chemin&gt; (distant)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Copie source -&gt; destination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Note : destination doit exister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Option : -r (copie de dossier)</a:t>
            </a:r>
            <a:endParaRPr sz="1800"/>
          </a:p>
        </p:txBody>
      </p:sp>
      <p:sp>
        <p:nvSpPr>
          <p:cNvPr id="329" name="Google Shape;32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rcp</a:t>
            </a:r>
            <a:endParaRPr/>
          </a:p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31" name="Google Shape;331;p48"/>
          <p:cNvSpPr txBox="1"/>
          <p:nvPr>
            <p:ph idx="2" type="title"/>
          </p:nvPr>
        </p:nvSpPr>
        <p:spPr>
          <a:xfrm>
            <a:off x="380600" y="1028225"/>
            <a:ext cx="42855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Copie de fichiers</a:t>
            </a:r>
            <a:endParaRPr sz="3700"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3" name="Google Shape;333;p48"/>
          <p:cNvSpPr/>
          <p:nvPr/>
        </p:nvSpPr>
        <p:spPr>
          <a:xfrm>
            <a:off x="4449475" y="2367400"/>
            <a:ext cx="4611900" cy="23823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scp local_file server:distant_name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scp wildo@server:/dir/distant_name ~/Downloads/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/>
        </p:nvSpPr>
        <p:spPr>
          <a:xfrm>
            <a:off x="941100" y="310750"/>
            <a:ext cx="776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quels usages la clé privée est chez moi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Google Shape;33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610800" y="926350"/>
            <a:ext cx="79830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=&gt;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Génération de paire de clé sur hôte local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Accès à un serveur distant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Copie de la clé publique sur un serveur distant (dans le fichier </a:t>
            </a:r>
            <a:r>
              <a:rPr b="1" lang="fr" sz="2000">
                <a:latin typeface="Raleway"/>
                <a:ea typeface="Raleway"/>
                <a:cs typeface="Raleway"/>
                <a:sym typeface="Raleway"/>
              </a:rPr>
              <a:t>~/.ssh/authorized_keys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de l'utilisateur)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Gestion d’un dépôt distant sur Github avec Git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Clé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publique ajoutée au compte GitHub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Clé privée utilisée pour git push ou git pull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opt. : création d’un fichier </a:t>
            </a:r>
            <a:r>
              <a:rPr b="1" lang="fr" sz="2000">
                <a:latin typeface="Raleway"/>
                <a:ea typeface="Raleway"/>
                <a:cs typeface="Raleway"/>
                <a:sym typeface="Raleway"/>
              </a:rPr>
              <a:t>~/.ssh/config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/>
        </p:nvSpPr>
        <p:spPr>
          <a:xfrm>
            <a:off x="941100" y="310750"/>
            <a:ext cx="7761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quels usages la clé privée est sur un serveur distant ?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7" name="Google Shape;347;p50"/>
          <p:cNvSpPr txBox="1"/>
          <p:nvPr/>
        </p:nvSpPr>
        <p:spPr>
          <a:xfrm>
            <a:off x="620125" y="1761100"/>
            <a:ext cx="7983000" cy="26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Accès au parc d’un client via un serveur bastion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Connexion à un serveur bastion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Clé publique et privée sur ce serveur bastion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idx="4" type="body"/>
          </p:nvPr>
        </p:nvSpPr>
        <p:spPr>
          <a:xfrm>
            <a:off x="331600" y="1772500"/>
            <a:ext cx="4179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sftp : transfert de fichiers interactif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Syntaxe :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sftp destination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Avec destination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&lt;[user@]host&gt;:&lt;chemin&gt;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sftp://[user@]host[:port][/chemin]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Ouverture d'une invite de commande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Similaire à FTP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commande help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Clients graphiques existent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(ex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FileZilla</a:t>
            </a:r>
            <a:r>
              <a:rPr lang="fr" sz="1800"/>
              <a:t>)</a:t>
            </a:r>
            <a:endParaRPr sz="1800"/>
          </a:p>
        </p:txBody>
      </p:sp>
      <p:sp>
        <p:nvSpPr>
          <p:cNvPr id="353" name="Google Shape;353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Remplacer ftp</a:t>
            </a:r>
            <a:endParaRPr/>
          </a:p>
        </p:txBody>
      </p:sp>
      <p:sp>
        <p:nvSpPr>
          <p:cNvPr id="354" name="Google Shape;354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55" name="Google Shape;355;p51"/>
          <p:cNvSpPr txBox="1"/>
          <p:nvPr>
            <p:ph idx="2" type="title"/>
          </p:nvPr>
        </p:nvSpPr>
        <p:spPr>
          <a:xfrm>
            <a:off x="380600" y="1028225"/>
            <a:ext cx="45702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Transfert</a:t>
            </a:r>
            <a:r>
              <a:rPr lang="fr" sz="3700"/>
              <a:t> de fichiers</a:t>
            </a:r>
            <a:endParaRPr sz="3700"/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7" name="Google Shape;357;p51"/>
          <p:cNvSpPr/>
          <p:nvPr/>
        </p:nvSpPr>
        <p:spPr>
          <a:xfrm>
            <a:off x="4449475" y="1772500"/>
            <a:ext cx="4611900" cy="29772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sftp server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Connected to server.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sftp&gt; help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Available commands: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bye                            Quit sftp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cd path                      Change remote directory to 'path'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get [-afpR] remote [local]     	Download 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lcd path                       	Change local directory to 'path'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ls [-1afhlnrSt] [path]      Display remote directory listing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put [-afpR] local [remote]     	Upload file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Encapsuler dans SSH</a:t>
            </a:r>
            <a:endParaRPr/>
          </a:p>
        </p:txBody>
      </p:sp>
      <p:sp>
        <p:nvSpPr>
          <p:cNvPr id="363" name="Google Shape;363;p52"/>
          <p:cNvSpPr txBox="1"/>
          <p:nvPr>
            <p:ph idx="4" type="body"/>
          </p:nvPr>
        </p:nvSpPr>
        <p:spPr>
          <a:xfrm>
            <a:off x="239050" y="1772500"/>
            <a:ext cx="85752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sert aussi de tunnel pour encapsuler du trafic et le transmettre de l'autre </a:t>
            </a:r>
            <a:r>
              <a:rPr lang="fr" sz="1800"/>
              <a:t>côté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Redirection de port client -&gt; serveur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-L port:host:hostport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paquets arrivant sur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client:port</a:t>
            </a:r>
            <a:r>
              <a:rPr lang="fr" sz="1800"/>
              <a:t> transmis à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host:hostport</a:t>
            </a:r>
            <a:r>
              <a:rPr lang="fr" sz="1800"/>
              <a:t> par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Redirection de port serveur -&gt; client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-R port:host:hostport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paquets arrivant sur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serveur:port</a:t>
            </a:r>
            <a:r>
              <a:rPr lang="fr" sz="1800"/>
              <a:t> transmis à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host:hostport </a:t>
            </a:r>
            <a:r>
              <a:rPr lang="fr" sz="1800"/>
              <a:t>par le client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Proxy SOCKS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-D port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client SSH lance un serveur SOCKS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Tunnels UNIX</a:t>
            </a:r>
            <a:r>
              <a:rPr lang="fr" sz="1800"/>
              <a:t> type point à point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-w local_tun_num:remote_tun_num</a:t>
            </a:r>
            <a:r>
              <a:rPr lang="fr" sz="1800"/>
              <a:t>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pseudo device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tun</a:t>
            </a:r>
            <a:r>
              <a:rPr lang="fr" sz="1800"/>
              <a:t> aux numéros spécifiés de chaque coté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Interface graphique déportée - </a:t>
            </a:r>
            <a:r>
              <a:rPr i="1" lang="fr" sz="1800"/>
              <a:t>X11 Forwarding</a:t>
            </a:r>
            <a:r>
              <a:rPr lang="fr" sz="1800"/>
              <a:t> (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ssh -X</a:t>
            </a:r>
            <a:r>
              <a:rPr lang="fr" sz="1800"/>
              <a:t>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le lancement d'application graphique à distance</a:t>
            </a:r>
            <a:endParaRPr sz="1800"/>
          </a:p>
        </p:txBody>
      </p:sp>
      <p:sp>
        <p:nvSpPr>
          <p:cNvPr id="364" name="Google Shape;364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65" name="Google Shape;365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Tunnels</a:t>
            </a:r>
            <a:endParaRPr sz="3700"/>
          </a:p>
        </p:txBody>
      </p:sp>
      <p:sp>
        <p:nvSpPr>
          <p:cNvPr id="366" name="Google Shape;36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le reste</a:t>
            </a:r>
            <a:endParaRPr/>
          </a:p>
        </p:txBody>
      </p:sp>
      <p:sp>
        <p:nvSpPr>
          <p:cNvPr id="372" name="Google Shape;372;p53"/>
          <p:cNvSpPr txBox="1"/>
          <p:nvPr>
            <p:ph idx="4" type="body"/>
          </p:nvPr>
        </p:nvSpPr>
        <p:spPr>
          <a:xfrm>
            <a:off x="239050" y="1772500"/>
            <a:ext cx="85752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L'installation de ssh apporte aussi des outils additionnels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ssh-keygen</a:t>
            </a:r>
            <a:r>
              <a:rPr lang="fr" sz="1800"/>
              <a:t> : gestion et génération de clés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ssh-agent</a:t>
            </a:r>
            <a:r>
              <a:rPr lang="fr" sz="1800"/>
              <a:t> : stockage de clés privées en mémoire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ssh-add</a:t>
            </a:r>
            <a:r>
              <a:rPr lang="fr" sz="1800"/>
              <a:t> : ajout de clés à ssh-agent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ssh-keyscan</a:t>
            </a:r>
            <a:r>
              <a:rPr lang="fr" sz="1800"/>
              <a:t> : récupération de clés publiques sur des serveurs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>
                <a:latin typeface="Arial"/>
                <a:ea typeface="Arial"/>
                <a:cs typeface="Arial"/>
                <a:sym typeface="Arial"/>
              </a:rPr>
              <a:t>sftp-server</a:t>
            </a:r>
            <a:r>
              <a:rPr lang="fr" sz="1800"/>
              <a:t> : Sous système de gestion des connexions sftp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fr" sz="1800">
                <a:latin typeface="Arial"/>
                <a:ea typeface="Arial"/>
                <a:cs typeface="Arial"/>
                <a:sym typeface="Arial"/>
              </a:rPr>
              <a:t>ssh-keysign</a:t>
            </a:r>
            <a:r>
              <a:rPr lang="fr" sz="1800"/>
              <a:t> : Gestionnaire pour l'authentification </a:t>
            </a:r>
            <a:r>
              <a:rPr i="1" lang="fr" sz="1800"/>
              <a:t>host-based</a:t>
            </a:r>
            <a:endParaRPr i="1" sz="1800"/>
          </a:p>
        </p:txBody>
      </p:sp>
      <p:sp>
        <p:nvSpPr>
          <p:cNvPr id="373" name="Google Shape;373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et configuration</a:t>
            </a:r>
            <a:endParaRPr/>
          </a:p>
        </p:txBody>
      </p:sp>
      <p:sp>
        <p:nvSpPr>
          <p:cNvPr id="374" name="Google Shape;374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Outils additionnels</a:t>
            </a:r>
            <a:endParaRPr sz="3700"/>
          </a:p>
        </p:txBody>
      </p:sp>
      <p:sp>
        <p:nvSpPr>
          <p:cNvPr id="375" name="Google Shape;3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Aperçu du protocole SSH et de l'implémentation openSSH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Mécanisme de connexion et d'authentification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Différentes stratégie d'authentification du client et du serveur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Différents usages de ssh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596575" y="926350"/>
            <a:ext cx="46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Authentification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Usages et configuration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/>
        </p:nvSpPr>
        <p:spPr>
          <a:xfrm>
            <a:off x="610800" y="926350"/>
            <a:ext cx="79830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Secure Shell sur WikipediA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Les RFC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4251</a:t>
            </a:r>
            <a:r>
              <a:rPr lang="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4252</a:t>
            </a:r>
            <a:r>
              <a:rPr lang="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4253</a:t>
            </a:r>
            <a:r>
              <a:rPr lang="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fr" sz="20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4254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Le site </a:t>
            </a: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openssh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officiel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9"/>
              </a:rPr>
              <a:t>SSH Academy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sur ssh.com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fr" sz="2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10"/>
              </a:rPr>
              <a:t>recommandations ANSSI pour la sécurisation d'openSSH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8" name="Google Shape;388;p55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Sources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9" name="Google Shape;38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client serveur de communication sécurisé initié par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Tatu Ylönen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Défini dans les RFC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4251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4252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4253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4254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Encapsulé dans </a:t>
            </a:r>
            <a:r>
              <a:rPr b="1" lang="fr" sz="1800"/>
              <a:t>TCP</a:t>
            </a:r>
            <a:r>
              <a:rPr lang="fr" sz="1800"/>
              <a:t> port standard </a:t>
            </a:r>
            <a:r>
              <a:rPr b="1" lang="fr" sz="1800"/>
              <a:t>22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 1 (obsolète) et version 2 (recommandée)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Assure confidentialité, authentification bidirectionnelle et intégrité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Ouverture de terminal et lancement de commande à distance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Transfert de fichier (</a:t>
            </a:r>
            <a:r>
              <a:rPr b="1" lang="fr" sz="1800"/>
              <a:t>SFTP</a:t>
            </a:r>
            <a:r>
              <a:rPr lang="fr" sz="1800"/>
              <a:t> - SSH File Transfer Protocol)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tunnel : Transfert de port (</a:t>
            </a:r>
            <a:r>
              <a:rPr i="1" lang="fr" sz="1800"/>
              <a:t>port forwarding</a:t>
            </a:r>
            <a:r>
              <a:rPr lang="fr" sz="1800"/>
              <a:t>), SOCKS…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X11 forwarding : Ouverture de session graphique à distance</a:t>
            </a:r>
            <a:endParaRPr sz="1800"/>
          </a:p>
        </p:txBody>
      </p:sp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donc SSH ?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Secure Shell (SSH)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Principale implémentation du protocole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Client (openssh-client) : ssh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(openssh-server) : sshd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Actuellement version 9.0 (8 avril 2022)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Maintenu par l'équipe openBSD</a:t>
            </a:r>
            <a:endParaRPr sz="1800"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 pratique</a:t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openSSH</a:t>
            </a:r>
            <a:endParaRPr sz="3700"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4" type="body"/>
          </p:nvPr>
        </p:nvSpPr>
        <p:spPr>
          <a:xfrm>
            <a:off x="239050" y="1772500"/>
            <a:ext cx="86985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permet l'utilisation de différents algorithmes cryptographiques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connexion SSH commence donc par une négociation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 client puis le serveur indique leurs versions de ssh et la version de leur implémentation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Négociation des algorithmes utilisés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Chiffrement symétrique + HMAC de la communication =&gt; confidentialité et intégrité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Échange de clé de Diffie-Hellman (en pratique plutôt de type </a:t>
            </a:r>
            <a:r>
              <a:rPr lang="fr" sz="1600" u="sng">
                <a:solidFill>
                  <a:schemeClr val="hlink"/>
                </a:solidFill>
                <a:hlinkClick r:id="rId3"/>
              </a:rPr>
              <a:t>ECDH</a:t>
            </a:r>
            <a:r>
              <a:rPr lang="fr" sz="1600"/>
              <a:t>) 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=&gt; Confidentialité Persistante (</a:t>
            </a:r>
            <a:r>
              <a:rPr lang="fr" sz="1600" u="sng">
                <a:solidFill>
                  <a:schemeClr val="hlink"/>
                </a:solidFill>
                <a:hlinkClick r:id="rId4"/>
              </a:rPr>
              <a:t>PFS</a:t>
            </a:r>
            <a:r>
              <a:rPr lang="fr" sz="1600"/>
              <a:t> - Perfect Forward Secrecy)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ce stade, la connexion devient confidentielle</a:t>
            </a:r>
            <a:endParaRPr sz="1800"/>
          </a:p>
        </p:txBody>
      </p:sp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en détail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Connexion SSH</a:t>
            </a:r>
            <a:endParaRPr sz="3700"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200" y="1772500"/>
            <a:ext cx="3948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SSH distingue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cipher</a:t>
            </a:r>
            <a:r>
              <a:rPr lang="fr" sz="1600"/>
              <a:t> : 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chiffrements symétriques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cipher-auth</a:t>
            </a:r>
            <a:r>
              <a:rPr lang="fr" sz="1600"/>
              <a:t>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chiffrements symétriques authentifié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kex</a:t>
            </a:r>
            <a:r>
              <a:rPr lang="fr" sz="1600"/>
              <a:t>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échange de clés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key</a:t>
            </a:r>
            <a:r>
              <a:rPr lang="fr" sz="1600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types de clés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/>
              <a:t>mac</a:t>
            </a:r>
            <a:r>
              <a:rPr lang="fr" sz="1600"/>
              <a:t> 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	contrôles d'intégrité</a:t>
            </a:r>
            <a:endParaRPr sz="1600"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 de ssh</a:t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380600" y="1028225"/>
            <a:ext cx="4253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Cryptosystèmes</a:t>
            </a:r>
            <a:endParaRPr sz="3700"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7" name="Google Shape;197;p33"/>
          <p:cNvSpPr/>
          <p:nvPr/>
        </p:nvSpPr>
        <p:spPr>
          <a:xfrm>
            <a:off x="4503450" y="1210700"/>
            <a:ext cx="4557600" cy="3539100"/>
          </a:xfrm>
          <a:prstGeom prst="rect">
            <a:avLst/>
          </a:prstGeom>
          <a:solidFill>
            <a:srgbClr val="424242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-V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OpenSSH_8.9p1 Ubuntu-3, OpenSSL 3.0.2 15 Mar 2022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rgbClr val="FFFFFF"/>
                </a:solidFill>
              </a:rPr>
              <a:t>$ </a:t>
            </a:r>
            <a:r>
              <a:rPr lang="fr">
                <a:solidFill>
                  <a:srgbClr val="FFFFFF"/>
                </a:solidFill>
              </a:rPr>
              <a:t>ssh -Q cipher-auth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aes128-gcm@openssh.com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aes256-gcm@openssh.com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chacha20-poly1305@openssh.com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</a:t>
            </a:r>
            <a:r>
              <a:rPr lang="fr">
                <a:solidFill>
                  <a:srgbClr val="4A86E8"/>
                </a:solidFill>
              </a:rPr>
              <a:t>~</a:t>
            </a:r>
            <a:r>
              <a:rPr lang="fr">
                <a:solidFill>
                  <a:schemeClr val="lt1"/>
                </a:solidFill>
              </a:rPr>
              <a:t>$ ssh -Q key-plain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ssh-ed25519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sk-ssh-ed25519@openssh.com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ssh-rsa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ssh-dss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ecdsa-sha2-nistp256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ecdsa-sha2-nistp384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ecdsa-sha2-nistp521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sk-ecdsa-sha2-nistp256@openssh.com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