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Roboto"/>
      <p:regular r:id="rId44"/>
      <p:bold r:id="rId45"/>
      <p:italic r:id="rId46"/>
      <p:boldItalic r:id="rId47"/>
    </p:embeddedFont>
    <p:embeddedFont>
      <p:font typeface="Varela Round"/>
      <p:regular r:id="rId48"/>
    </p:embeddedFont>
    <p:embeddedFont>
      <p:font typeface="Raleway Light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44" Type="http://schemas.openxmlformats.org/officeDocument/2006/relationships/font" Target="fonts/Roboto-regular.fntdata"/><Relationship Id="rId43" Type="http://schemas.openxmlformats.org/officeDocument/2006/relationships/font" Target="fonts/Raleway-boldItalic.fntdata"/><Relationship Id="rId46" Type="http://schemas.openxmlformats.org/officeDocument/2006/relationships/font" Target="fonts/Roboto-italic.fntdata"/><Relationship Id="rId45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VarelaRound-regular.fntdata"/><Relationship Id="rId47" Type="http://schemas.openxmlformats.org/officeDocument/2006/relationships/font" Target="fonts/Roboto-boldItalic.fntdata"/><Relationship Id="rId49" Type="http://schemas.openxmlformats.org/officeDocument/2006/relationships/font" Target="fonts/Raleway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alewayLight-italic.fntdata"/><Relationship Id="rId50" Type="http://schemas.openxmlformats.org/officeDocument/2006/relationships/font" Target="fonts/RalewayLight-bold.fntdata"/><Relationship Id="rId52" Type="http://schemas.openxmlformats.org/officeDocument/2006/relationships/font" Target="fonts/RalewayLigh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8c8224d1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8c8224d1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c8224d15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8c8224d15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8c8224d15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8c8224d15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8c8224d15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8c8224d15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8c8224d15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8c8224d15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c8224d15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8c8224d15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8c8224d15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8c8224d15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8c8224d15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8c8224d15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8c8224d15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8c8224d15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8c8224d15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8c8224d15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e3bb298c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e3bb298c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0e58cabc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30e58cabc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a5c149ee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a5c149ee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5a00a2ce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5a00a2ce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5a00a2ced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5a00a2ced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5a00a2ced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5a00a2ced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5a00a2ced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5a00a2ced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5a00a2ced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5a00a2ced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5a00a2ced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5a00a2ced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5a00a2ced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5a00a2ced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5a00a2ced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5a00a2ced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d88eb238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d88eb238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8e9a54bd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8e9a54bd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8e9a54bda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8e9a54bda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8e9a54bd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8e9a54bd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8e9a54bda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8e9a54bda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8e9a54bda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8e9a54bda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18b3a585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18b3a585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959eda5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959eda5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0e58cabc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0e58cabc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866f46e4e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866f46e4e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866f46e4e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866f46e4e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66f46e4ef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866f46e4e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b6b1ef49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b6b1ef49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9" name="Google Shape;89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30" name="Google Shape;130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rfc-editor.org/rfc/rfc7296" TargetMode="External"/><Relationship Id="rId4" Type="http://schemas.openxmlformats.org/officeDocument/2006/relationships/hyperlink" Target="https://en.wikipedia.org/wiki/NAT_traversa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atatracker.ietf.org/doc/html/rfc4302" TargetMode="External"/><Relationship Id="rId4" Type="http://schemas.openxmlformats.org/officeDocument/2006/relationships/hyperlink" Target="https://en.wikipedia.org/wiki/Message_authentication_code" TargetMode="External"/><Relationship Id="rId5" Type="http://schemas.openxmlformats.org/officeDocument/2006/relationships/hyperlink" Target="https://www.iana.org/assignments/protocol-numbers/protocol-numbers.x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atatracker.ietf.org/doc/html/rfc4303" TargetMode="External"/><Relationship Id="rId4" Type="http://schemas.openxmlformats.org/officeDocument/2006/relationships/hyperlink" Target="https://www.iana.org/assignments/protocol-numbers/protocol-numbers.x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fr.wikipedia.org/wiki/Netscape_Communications" TargetMode="External"/><Relationship Id="rId4" Type="http://schemas.openxmlformats.org/officeDocument/2006/relationships/hyperlink" Target="https://www.rfc-editor.org/rfc/rfc2246.html" TargetMode="External"/><Relationship Id="rId5" Type="http://schemas.openxmlformats.org/officeDocument/2006/relationships/hyperlink" Target="https://fr.wikipedia.org/wiki/Confidentialit%C3%A9_persistante" TargetMode="External"/><Relationship Id="rId6" Type="http://schemas.openxmlformats.org/officeDocument/2006/relationships/hyperlink" Target="https://www.rfc-editor.org/rfc/rfc9147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rfc-editor.org/rfc/rfc6176" TargetMode="External"/><Relationship Id="rId4" Type="http://schemas.openxmlformats.org/officeDocument/2006/relationships/hyperlink" Target="https://www.rfc-editor.org/rfc/rfc7568" TargetMode="External"/><Relationship Id="rId9" Type="http://schemas.openxmlformats.org/officeDocument/2006/relationships/hyperlink" Target="https://www.rfc-editor.org/rfc/rfc9147" TargetMode="External"/><Relationship Id="rId5" Type="http://schemas.openxmlformats.org/officeDocument/2006/relationships/hyperlink" Target="https://www.rfc-editor.org/rfc/rfc8996" TargetMode="External"/><Relationship Id="rId6" Type="http://schemas.openxmlformats.org/officeDocument/2006/relationships/hyperlink" Target="https://www.rfc-editor.org/rfc/rfc5246" TargetMode="External"/><Relationship Id="rId7" Type="http://schemas.openxmlformats.org/officeDocument/2006/relationships/hyperlink" Target="https://www.rfc-editor.org/rfc/rfc6347" TargetMode="External"/><Relationship Id="rId8" Type="http://schemas.openxmlformats.org/officeDocument/2006/relationships/hyperlink" Target="https://www.rfc-editor.org/rfc/rfc8446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fr.wikipedia.org/wiki/%C3%89change_de_cl%C3%A9s_Diffie-Hellman_bas%C3%A9_sur_les_courbes_elliptiques" TargetMode="External"/><Relationship Id="rId4" Type="http://schemas.openxmlformats.org/officeDocument/2006/relationships/hyperlink" Target="https://fr.wikipedia.org/wiki/X.509" TargetMode="External"/><Relationship Id="rId5" Type="http://schemas.openxmlformats.org/officeDocument/2006/relationships/hyperlink" Target="https://fr.wikipedia.org/wiki/Handshaking" TargetMode="External"/><Relationship Id="rId6" Type="http://schemas.openxmlformats.org/officeDocument/2006/relationships/hyperlink" Target="https://tls13.xargs.org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openssl.org/" TargetMode="External"/><Relationship Id="rId4" Type="http://schemas.openxmlformats.org/officeDocument/2006/relationships/hyperlink" Target="https://www.gnutls.org/" TargetMode="External"/><Relationship Id="rId5" Type="http://schemas.openxmlformats.org/officeDocument/2006/relationships/hyperlink" Target="https://www.libressl.org/" TargetMode="External"/><Relationship Id="rId6" Type="http://schemas.openxmlformats.org/officeDocument/2006/relationships/hyperlink" Target="https://learn.microsoft.com/en-us/windows/win32/secauthn/secure-channe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ssi.gouv.fr/guide/recommandations-de-securite-relatives-a-tls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9.xml"/><Relationship Id="rId5" Type="http://schemas.openxmlformats.org/officeDocument/2006/relationships/slide" Target="/ppt/slides/slide20.xml"/><Relationship Id="rId6" Type="http://schemas.openxmlformats.org/officeDocument/2006/relationships/slide" Target="/ppt/slides/slide27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easy-rsa.readthedocs.io/en/latest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fr.wikipedia.org/wiki/Liste_de_r%C3%A9vocation_de_certificats" TargetMode="External"/><Relationship Id="rId4" Type="http://schemas.openxmlformats.org/officeDocument/2006/relationships/hyperlink" Target="https://fr.wikipedia.org/wiki/Online_Certificate_Status_Protoco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WireGuard" TargetMode="External"/><Relationship Id="rId4" Type="http://schemas.openxmlformats.org/officeDocument/2006/relationships/hyperlink" Target="https://fr.wikipedia.org/wiki/Multiprotocol_Label_Switching" TargetMode="External"/><Relationship Id="rId5" Type="http://schemas.openxmlformats.org/officeDocument/2006/relationships/hyperlink" Target="https://fr.wikipedia.org/wiki/Layer_2_Tunneling_Protocol" TargetMode="External"/><Relationship Id="rId6" Type="http://schemas.openxmlformats.org/officeDocument/2006/relationships/hyperlink" Target="https://en.wikipedia.org/wiki/Generic_Routing_Encapsulation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VPN</a:t>
            </a:r>
            <a:endParaRPr/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Les réseaux privés virtuels</a:t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Définition et origine</a:t>
            </a:r>
            <a:endParaRPr/>
          </a:p>
        </p:txBody>
      </p:sp>
      <p:sp>
        <p:nvSpPr>
          <p:cNvPr id="209" name="Google Shape;209;p3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IPsec</a:t>
            </a:r>
            <a:endParaRPr/>
          </a:p>
        </p:txBody>
      </p:sp>
      <p:sp>
        <p:nvSpPr>
          <p:cNvPr id="210" name="Google Shape;210;p3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IPsec</a:t>
            </a:r>
            <a:endParaRPr sz="3700"/>
          </a:p>
        </p:txBody>
      </p:sp>
      <p:sp>
        <p:nvSpPr>
          <p:cNvPr id="211" name="Google Shape;211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2" name="Google Shape;212;p35"/>
          <p:cNvSpPr txBox="1"/>
          <p:nvPr>
            <p:ph idx="4" type="body"/>
          </p:nvPr>
        </p:nvSpPr>
        <p:spPr>
          <a:xfrm>
            <a:off x="419150" y="1772500"/>
            <a:ext cx="84711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800"/>
              <a:t>Internet Protocol Security</a:t>
            </a:r>
            <a:r>
              <a:rPr lang="fr" sz="1800"/>
              <a:t> - Ensemble de standards IETF de 1995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Options du protocole IP créés avec IPv6 mais utilisables aussi en IPv4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Constitué de 3 protocoles 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IKEv2 - </a:t>
            </a:r>
            <a:r>
              <a:rPr i="1" lang="fr" sz="1800"/>
              <a:t>Internet Key Exchange</a:t>
            </a:r>
            <a:r>
              <a:rPr lang="fr" sz="1800"/>
              <a:t> : Négociation d'une communication IPsec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AH - </a:t>
            </a:r>
            <a:r>
              <a:rPr i="1" lang="fr" sz="1800"/>
              <a:t>Authentication Headers</a:t>
            </a:r>
            <a:r>
              <a:rPr lang="fr" sz="1800"/>
              <a:t> : Authentification et contrôle d'intégrité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ESP - </a:t>
            </a:r>
            <a:r>
              <a:rPr i="1" lang="fr" sz="1800"/>
              <a:t>Encapsulating Security Payloads</a:t>
            </a:r>
            <a:r>
              <a:rPr lang="fr" sz="1800"/>
              <a:t> : Confidentialité + Authentification et contrôle d'intégrité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Permet la sécurisation de communication directement au niveau IP (3)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AH seul, ESP seul, ou AH + ESP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Négocié à l'établissement de la communication par IKEv2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modes IPsec</a:t>
            </a:r>
            <a:endParaRPr/>
          </a:p>
        </p:txBody>
      </p:sp>
      <p:sp>
        <p:nvSpPr>
          <p:cNvPr id="218" name="Google Shape;218;p36"/>
          <p:cNvSpPr txBox="1"/>
          <p:nvPr>
            <p:ph idx="4" type="body"/>
          </p:nvPr>
        </p:nvSpPr>
        <p:spPr>
          <a:xfrm>
            <a:off x="419150" y="1772500"/>
            <a:ext cx="84711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protocoles AH et ESP sont des options d'IP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Entêtes supplémentaires qui s'intercalent entre IP et le protocole transporté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Ex : TCP dans IP =&gt; TCP dans ESP dans IP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Mode transport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protocole de niveau 4 circule dans AH/ESP puis dans IP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entêtes IP circulent en clair sans authentification/intégrité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Mode tunnel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 paquet IP complet est </a:t>
            </a:r>
            <a:r>
              <a:rPr lang="fr" sz="1800"/>
              <a:t>encapsulé</a:t>
            </a:r>
            <a:r>
              <a:rPr lang="fr" sz="1800"/>
              <a:t> dans AH/ESP puis dans un (autre) IP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L'ensemble du paquet IP encapsulé est authentifié, intègre et </a:t>
            </a:r>
            <a:r>
              <a:rPr lang="fr" sz="1800"/>
              <a:t>(éventuellement)</a:t>
            </a:r>
            <a:r>
              <a:rPr lang="fr" sz="1800"/>
              <a:t> chiffré (ESP)</a:t>
            </a:r>
            <a:endParaRPr sz="1800"/>
          </a:p>
        </p:txBody>
      </p:sp>
      <p:sp>
        <p:nvSpPr>
          <p:cNvPr id="219" name="Google Shape;219;p3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IPsec</a:t>
            </a:r>
            <a:endParaRPr/>
          </a:p>
        </p:txBody>
      </p:sp>
      <p:sp>
        <p:nvSpPr>
          <p:cNvPr id="220" name="Google Shape;220;p3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modes tunnel et transport</a:t>
            </a:r>
            <a:endParaRPr sz="3700"/>
          </a:p>
        </p:txBody>
      </p:sp>
      <p:sp>
        <p:nvSpPr>
          <p:cNvPr id="221" name="Google Shape;22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Gérer</a:t>
            </a:r>
            <a:r>
              <a:rPr lang="fr"/>
              <a:t> la crypto</a:t>
            </a:r>
            <a:endParaRPr/>
          </a:p>
        </p:txBody>
      </p:sp>
      <p:sp>
        <p:nvSpPr>
          <p:cNvPr id="227" name="Google Shape;227;p37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IPsec assure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Authentification et contrôle d'intégrité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Confidentialité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Protection contre le rejeu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Utilisation de cryptographie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Supporte algorithmes/cryptosystèmes différents (et évolutions possibles)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Besoin d'une gestion de clés symétriques et/ou asymétriques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8" name="Google Shape;228;p3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IPsec</a:t>
            </a:r>
            <a:endParaRPr/>
          </a:p>
        </p:txBody>
      </p:sp>
      <p:sp>
        <p:nvSpPr>
          <p:cNvPr id="229" name="Google Shape;229;p3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IPsec &amp; Cryptographie</a:t>
            </a:r>
            <a:endParaRPr sz="3700"/>
          </a:p>
        </p:txBody>
      </p:sp>
      <p:sp>
        <p:nvSpPr>
          <p:cNvPr id="230" name="Google Shape;230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Paramétrage d'IPsec</a:t>
            </a:r>
            <a:endParaRPr/>
          </a:p>
        </p:txBody>
      </p:sp>
      <p:sp>
        <p:nvSpPr>
          <p:cNvPr id="236" name="Google Shape;236;p3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IPsec</a:t>
            </a:r>
            <a:endParaRPr/>
          </a:p>
        </p:txBody>
      </p:sp>
      <p:sp>
        <p:nvSpPr>
          <p:cNvPr id="237" name="Google Shape;237;p38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noeud IPsec échange potentiellement avec de nombreux autres noeuds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Chaque noeud supporte des cryptosystèmes/paramétrages potentiellement différents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Chaque communication nécessite donc un choix concernant :</a:t>
            </a:r>
            <a:endParaRPr sz="18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Les cryptosystèmes (et paramètres associés) utilisés pour ces paquets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Les clés nécessaires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L'utilisation d'AH et/ou ESP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Mode tunnel ou transport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Ces informations constituent une association de sécurité (SA) </a:t>
            </a:r>
            <a:endParaRPr sz="18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SPI (</a:t>
            </a:r>
            <a:r>
              <a:rPr i="1" lang="fr" sz="1600"/>
              <a:t>Security Parameter Index</a:t>
            </a:r>
            <a:r>
              <a:rPr lang="fr" sz="1600"/>
              <a:t>) : Identifiant de la SA pour le destinataire (présent dans les entêtes AH et ESP)</a:t>
            </a:r>
            <a:endParaRPr sz="1600"/>
          </a:p>
        </p:txBody>
      </p:sp>
      <p:sp>
        <p:nvSpPr>
          <p:cNvPr id="238" name="Google Shape;238;p3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Security Association (SA)</a:t>
            </a:r>
            <a:endParaRPr sz="3700"/>
          </a:p>
        </p:txBody>
      </p:sp>
      <p:sp>
        <p:nvSpPr>
          <p:cNvPr id="239" name="Google Shape;239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Phase de négociation</a:t>
            </a:r>
            <a:endParaRPr/>
          </a:p>
        </p:txBody>
      </p:sp>
      <p:sp>
        <p:nvSpPr>
          <p:cNvPr id="245" name="Google Shape;245;p39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IKEv2 (</a:t>
            </a:r>
            <a:r>
              <a:rPr i="1" lang="fr" sz="1800"/>
              <a:t>Internet Key Exchange</a:t>
            </a:r>
            <a:r>
              <a:rPr lang="fr" sz="1800"/>
              <a:t>) -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RFC 7296</a:t>
            </a:r>
            <a:r>
              <a:rPr lang="fr" sz="1800"/>
              <a:t>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remplace IKE et ISAKMP (</a:t>
            </a:r>
            <a:r>
              <a:rPr i="1" lang="fr" sz="1800"/>
              <a:t>Internet Security Association and Key Management Protocol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Négocie l'établissement d'une connexion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Mise en place d'un canal confidentiel (Diffie-Hellmann)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Négociation des paramétrages cryptographiques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Authentification mutuelle via clé partagée (</a:t>
            </a:r>
            <a:r>
              <a:rPr i="1" lang="fr" sz="1800"/>
              <a:t>Pre-Shared Key</a:t>
            </a:r>
            <a:r>
              <a:rPr lang="fr" sz="1800"/>
              <a:t> - PSK) ou certificats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Communication UDP port 500 (et 4500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NAT traversal</a:t>
            </a:r>
            <a:r>
              <a:rPr lang="fr" sz="1800"/>
              <a:t>)</a:t>
            </a:r>
            <a:endParaRPr sz="1800"/>
          </a:p>
        </p:txBody>
      </p:sp>
      <p:sp>
        <p:nvSpPr>
          <p:cNvPr id="246" name="Google Shape;246;p3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IPsec</a:t>
            </a:r>
            <a:endParaRPr/>
          </a:p>
        </p:txBody>
      </p:sp>
      <p:sp>
        <p:nvSpPr>
          <p:cNvPr id="247" name="Google Shape;247;p3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IKE</a:t>
            </a:r>
            <a:endParaRPr sz="3700"/>
          </a:p>
        </p:txBody>
      </p:sp>
      <p:sp>
        <p:nvSpPr>
          <p:cNvPr id="248" name="Google Shape;24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Authentification et intégrité</a:t>
            </a:r>
            <a:endParaRPr/>
          </a:p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AH</a:t>
            </a:r>
            <a:r>
              <a:rPr lang="fr" sz="1800"/>
              <a:t> (</a:t>
            </a:r>
            <a:r>
              <a:rPr i="1" lang="fr" sz="1800"/>
              <a:t>Authentication Header</a:t>
            </a:r>
            <a:r>
              <a:rPr lang="fr" sz="1800"/>
              <a:t>) -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RFC 4302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Mécanisme d'authentification et intégrité du paquet IP type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HMAC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Ajout d'un ICV (</a:t>
            </a:r>
            <a:r>
              <a:rPr i="1" lang="fr" sz="1800"/>
              <a:t>Integrity Check Value</a:t>
            </a:r>
            <a:r>
              <a:rPr lang="fr" sz="1800"/>
              <a:t>) calculé sur :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contenu (PDU)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L'entête AH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L'entête IP encapsulant AH (partie fixe)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Numéro de séquence =&gt; Protection contre le rejeu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Numéro de protocole : 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51</a:t>
            </a:r>
            <a:endParaRPr sz="1800"/>
          </a:p>
        </p:txBody>
      </p:sp>
      <p:sp>
        <p:nvSpPr>
          <p:cNvPr id="255" name="Google Shape;255;p4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IPsec</a:t>
            </a:r>
            <a:endParaRPr/>
          </a:p>
        </p:txBody>
      </p:sp>
      <p:sp>
        <p:nvSpPr>
          <p:cNvPr id="256" name="Google Shape;256;p4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AH</a:t>
            </a:r>
            <a:endParaRPr sz="3700"/>
          </a:p>
        </p:txBody>
      </p:sp>
      <p:sp>
        <p:nvSpPr>
          <p:cNvPr id="257" name="Google Shape;257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Authentification, intégrité et confidentialité</a:t>
            </a:r>
            <a:endParaRPr/>
          </a:p>
        </p:txBody>
      </p:sp>
      <p:sp>
        <p:nvSpPr>
          <p:cNvPr id="263" name="Google Shape;263;p41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ESP</a:t>
            </a:r>
            <a:r>
              <a:rPr lang="fr" sz="1800"/>
              <a:t> (</a:t>
            </a:r>
            <a:r>
              <a:rPr i="1" lang="fr" sz="1800"/>
              <a:t>Encapsulated Security Payload</a:t>
            </a:r>
            <a:r>
              <a:rPr lang="fr" sz="1800"/>
              <a:t>) -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RFC 4303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PDU est chiffré avec un algorithme symétrique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ICV (</a:t>
            </a:r>
            <a:r>
              <a:rPr i="1" lang="fr" sz="1800"/>
              <a:t>Integrity Check Value</a:t>
            </a:r>
            <a:r>
              <a:rPr lang="fr" sz="1800"/>
              <a:t>) calculé uniquement sur 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contenu chiffré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L'entête ESP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Numéro de séquence =&gt; Protection contre le rejeu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Numéro de protocole :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50</a:t>
            </a:r>
            <a:endParaRPr sz="1800"/>
          </a:p>
        </p:txBody>
      </p:sp>
      <p:sp>
        <p:nvSpPr>
          <p:cNvPr id="264" name="Google Shape;264;p4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IPsec</a:t>
            </a:r>
            <a:endParaRPr/>
          </a:p>
        </p:txBody>
      </p:sp>
      <p:sp>
        <p:nvSpPr>
          <p:cNvPr id="265" name="Google Shape;265;p41"/>
          <p:cNvSpPr txBox="1"/>
          <p:nvPr>
            <p:ph idx="2" type="title"/>
          </p:nvPr>
        </p:nvSpPr>
        <p:spPr>
          <a:xfrm>
            <a:off x="380600" y="105336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ESP</a:t>
            </a:r>
            <a:endParaRPr sz="3700"/>
          </a:p>
        </p:txBody>
      </p:sp>
      <p:sp>
        <p:nvSpPr>
          <p:cNvPr id="266" name="Google Shape;266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Accès distant IPsec</a:t>
            </a:r>
            <a:endParaRPr/>
          </a:p>
        </p:txBody>
      </p:sp>
      <p:sp>
        <p:nvSpPr>
          <p:cNvPr id="272" name="Google Shape;272;p42"/>
          <p:cNvSpPr txBox="1"/>
          <p:nvPr>
            <p:ph idx="4" type="body"/>
          </p:nvPr>
        </p:nvSpPr>
        <p:spPr>
          <a:xfrm>
            <a:off x="462200" y="4077850"/>
            <a:ext cx="8307900" cy="89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Mode transport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Entre expéditeur et destinataire finaux (Hôte à hôte)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Protège le protocole de transport (TCP, UDP, …)</a:t>
            </a:r>
            <a:endParaRPr sz="1800"/>
          </a:p>
        </p:txBody>
      </p:sp>
      <p:sp>
        <p:nvSpPr>
          <p:cNvPr id="273" name="Google Shape;273;p4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IPsec</a:t>
            </a:r>
            <a:endParaRPr/>
          </a:p>
        </p:txBody>
      </p:sp>
      <p:sp>
        <p:nvSpPr>
          <p:cNvPr id="274" name="Google Shape;274;p4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 mode transport</a:t>
            </a:r>
            <a:endParaRPr sz="3700"/>
          </a:p>
        </p:txBody>
      </p:sp>
      <p:sp>
        <p:nvSpPr>
          <p:cNvPr id="275" name="Google Shape;275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276" name="Google Shape;276;p42"/>
          <p:cNvGrpSpPr/>
          <p:nvPr/>
        </p:nvGrpSpPr>
        <p:grpSpPr>
          <a:xfrm>
            <a:off x="527675" y="1711575"/>
            <a:ext cx="4324500" cy="992850"/>
            <a:chOff x="1444125" y="1874975"/>
            <a:chExt cx="4324500" cy="992850"/>
          </a:xfrm>
        </p:grpSpPr>
        <p:sp>
          <p:nvSpPr>
            <p:cNvPr id="277" name="Google Shape;277;p42"/>
            <p:cNvSpPr/>
            <p:nvPr/>
          </p:nvSpPr>
          <p:spPr>
            <a:xfrm>
              <a:off x="1444125" y="2199150"/>
              <a:ext cx="10353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Entête IP</a:t>
              </a:r>
              <a:endParaRPr sz="8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cxnSp>
          <p:nvCxnSpPr>
            <p:cNvPr id="278" name="Google Shape;278;p42"/>
            <p:cNvCxnSpPr/>
            <p:nvPr/>
          </p:nvCxnSpPr>
          <p:spPr>
            <a:xfrm>
              <a:off x="1444125" y="2529125"/>
              <a:ext cx="43245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279" name="Google Shape;279;p42"/>
            <p:cNvSpPr txBox="1"/>
            <p:nvPr/>
          </p:nvSpPr>
          <p:spPr>
            <a:xfrm>
              <a:off x="1444125" y="2529125"/>
              <a:ext cx="4324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Authentifié et intègre (champs fixes)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280" name="Google Shape;280;p42"/>
            <p:cNvSpPr/>
            <p:nvPr/>
          </p:nvSpPr>
          <p:spPr>
            <a:xfrm>
              <a:off x="2479425" y="2199138"/>
              <a:ext cx="10974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Entête AH</a:t>
              </a:r>
              <a:endParaRPr sz="8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281" name="Google Shape;281;p42"/>
            <p:cNvSpPr/>
            <p:nvPr/>
          </p:nvSpPr>
          <p:spPr>
            <a:xfrm>
              <a:off x="3567338" y="2199150"/>
              <a:ext cx="21948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PDU transport (couche 4)</a:t>
              </a:r>
              <a:endParaRPr sz="8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282" name="Google Shape;282;p42"/>
            <p:cNvSpPr txBox="1"/>
            <p:nvPr/>
          </p:nvSpPr>
          <p:spPr>
            <a:xfrm>
              <a:off x="1444125" y="1874975"/>
              <a:ext cx="4324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AH en mode transport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283" name="Google Shape;283;p42"/>
          <p:cNvGrpSpPr/>
          <p:nvPr/>
        </p:nvGrpSpPr>
        <p:grpSpPr>
          <a:xfrm>
            <a:off x="3972950" y="2527213"/>
            <a:ext cx="5038500" cy="1254950"/>
            <a:chOff x="3678100" y="2704425"/>
            <a:chExt cx="5038500" cy="1254950"/>
          </a:xfrm>
        </p:grpSpPr>
        <p:sp>
          <p:nvSpPr>
            <p:cNvPr id="284" name="Google Shape;284;p42"/>
            <p:cNvSpPr/>
            <p:nvPr/>
          </p:nvSpPr>
          <p:spPr>
            <a:xfrm>
              <a:off x="3678100" y="2998050"/>
              <a:ext cx="10353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Entête IP</a:t>
              </a:r>
              <a:endParaRPr sz="8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cxnSp>
          <p:nvCxnSpPr>
            <p:cNvPr id="285" name="Google Shape;285;p42"/>
            <p:cNvCxnSpPr/>
            <p:nvPr/>
          </p:nvCxnSpPr>
          <p:spPr>
            <a:xfrm>
              <a:off x="5818400" y="3331900"/>
              <a:ext cx="21810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286" name="Google Shape;286;p42"/>
            <p:cNvSpPr txBox="1"/>
            <p:nvPr/>
          </p:nvSpPr>
          <p:spPr>
            <a:xfrm>
              <a:off x="5818400" y="3331900"/>
              <a:ext cx="2181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Chiffré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287" name="Google Shape;287;p42"/>
            <p:cNvSpPr/>
            <p:nvPr/>
          </p:nvSpPr>
          <p:spPr>
            <a:xfrm>
              <a:off x="4713400" y="2998038"/>
              <a:ext cx="10974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Entête ESP</a:t>
              </a:r>
              <a:endParaRPr sz="8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288" name="Google Shape;288;p42"/>
            <p:cNvSpPr/>
            <p:nvPr/>
          </p:nvSpPr>
          <p:spPr>
            <a:xfrm>
              <a:off x="5810788" y="2998050"/>
              <a:ext cx="21948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PDU transport (couche 4)</a:t>
              </a:r>
              <a:endParaRPr sz="8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289" name="Google Shape;289;p42"/>
            <p:cNvSpPr txBox="1"/>
            <p:nvPr/>
          </p:nvSpPr>
          <p:spPr>
            <a:xfrm>
              <a:off x="3678100" y="2704425"/>
              <a:ext cx="5038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ESP</a:t>
              </a: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 en mode transport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290" name="Google Shape;290;p42"/>
            <p:cNvSpPr/>
            <p:nvPr/>
          </p:nvSpPr>
          <p:spPr>
            <a:xfrm>
              <a:off x="8005600" y="2998050"/>
              <a:ext cx="7110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ICV</a:t>
              </a:r>
              <a:r>
                <a:rPr lang="fr" sz="8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 ESP</a:t>
              </a:r>
              <a:endParaRPr sz="8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cxnSp>
          <p:nvCxnSpPr>
            <p:cNvPr id="291" name="Google Shape;291;p42"/>
            <p:cNvCxnSpPr/>
            <p:nvPr/>
          </p:nvCxnSpPr>
          <p:spPr>
            <a:xfrm flipH="1" rot="10800000">
              <a:off x="4745650" y="3651500"/>
              <a:ext cx="3239700" cy="720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292" name="Google Shape;292;p42"/>
            <p:cNvSpPr txBox="1"/>
            <p:nvPr/>
          </p:nvSpPr>
          <p:spPr>
            <a:xfrm>
              <a:off x="5275000" y="3620675"/>
              <a:ext cx="2181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Authentifié et intègre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Interconnexion de sites via</a:t>
            </a:r>
            <a:r>
              <a:rPr lang="fr"/>
              <a:t> IPsec</a:t>
            </a:r>
            <a:endParaRPr/>
          </a:p>
        </p:txBody>
      </p:sp>
      <p:sp>
        <p:nvSpPr>
          <p:cNvPr id="298" name="Google Shape;298;p43"/>
          <p:cNvSpPr txBox="1"/>
          <p:nvPr>
            <p:ph idx="4" type="body"/>
          </p:nvPr>
        </p:nvSpPr>
        <p:spPr>
          <a:xfrm>
            <a:off x="462200" y="4077850"/>
            <a:ext cx="8307900" cy="89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Mode tunnel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Entre intermédiaires (routeurs)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Protège l'ensemble du paquet IP</a:t>
            </a:r>
            <a:endParaRPr sz="1800"/>
          </a:p>
        </p:txBody>
      </p:sp>
      <p:sp>
        <p:nvSpPr>
          <p:cNvPr id="299" name="Google Shape;299;p4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IPsec</a:t>
            </a:r>
            <a:endParaRPr/>
          </a:p>
        </p:txBody>
      </p:sp>
      <p:sp>
        <p:nvSpPr>
          <p:cNvPr id="300" name="Google Shape;300;p4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 mode tunnel</a:t>
            </a:r>
            <a:endParaRPr sz="3700"/>
          </a:p>
        </p:txBody>
      </p:sp>
      <p:sp>
        <p:nvSpPr>
          <p:cNvPr id="301" name="Google Shape;301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302" name="Google Shape;302;p43"/>
          <p:cNvGrpSpPr/>
          <p:nvPr/>
        </p:nvGrpSpPr>
        <p:grpSpPr>
          <a:xfrm>
            <a:off x="380600" y="1693763"/>
            <a:ext cx="5362800" cy="992850"/>
            <a:chOff x="527675" y="1711575"/>
            <a:chExt cx="5362800" cy="992850"/>
          </a:xfrm>
        </p:grpSpPr>
        <p:sp>
          <p:nvSpPr>
            <p:cNvPr id="303" name="Google Shape;303;p43"/>
            <p:cNvSpPr/>
            <p:nvPr/>
          </p:nvSpPr>
          <p:spPr>
            <a:xfrm>
              <a:off x="527675" y="2035750"/>
              <a:ext cx="10353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Nouvel e</a:t>
              </a:r>
              <a:r>
                <a:rPr lang="fr" sz="8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ntête IP</a:t>
              </a:r>
              <a:endParaRPr sz="8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cxnSp>
          <p:nvCxnSpPr>
            <p:cNvPr id="304" name="Google Shape;304;p43"/>
            <p:cNvCxnSpPr/>
            <p:nvPr/>
          </p:nvCxnSpPr>
          <p:spPr>
            <a:xfrm>
              <a:off x="527675" y="2365725"/>
              <a:ext cx="53628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305" name="Google Shape;305;p43"/>
            <p:cNvSpPr txBox="1"/>
            <p:nvPr/>
          </p:nvSpPr>
          <p:spPr>
            <a:xfrm>
              <a:off x="527675" y="2365725"/>
              <a:ext cx="5362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Authentifié et intègre (champs fixes)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306" name="Google Shape;306;p43"/>
            <p:cNvSpPr/>
            <p:nvPr/>
          </p:nvSpPr>
          <p:spPr>
            <a:xfrm>
              <a:off x="1562975" y="2035738"/>
              <a:ext cx="10974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Entête AH</a:t>
              </a:r>
              <a:endParaRPr sz="8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307" name="Google Shape;307;p43"/>
            <p:cNvSpPr/>
            <p:nvPr/>
          </p:nvSpPr>
          <p:spPr>
            <a:xfrm>
              <a:off x="3695663" y="2036950"/>
              <a:ext cx="21948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PDU transport (couche 4)</a:t>
              </a:r>
              <a:endParaRPr sz="8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308" name="Google Shape;308;p43"/>
            <p:cNvSpPr txBox="1"/>
            <p:nvPr/>
          </p:nvSpPr>
          <p:spPr>
            <a:xfrm>
              <a:off x="527675" y="1711575"/>
              <a:ext cx="5362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AH en mode tunnel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309" name="Google Shape;309;p43"/>
            <p:cNvSpPr/>
            <p:nvPr/>
          </p:nvSpPr>
          <p:spPr>
            <a:xfrm>
              <a:off x="2660375" y="2035738"/>
              <a:ext cx="10353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Entête IP</a:t>
              </a:r>
              <a:endParaRPr sz="8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310" name="Google Shape;310;p43"/>
          <p:cNvGrpSpPr/>
          <p:nvPr/>
        </p:nvGrpSpPr>
        <p:grpSpPr>
          <a:xfrm>
            <a:off x="3731600" y="2636888"/>
            <a:ext cx="5038500" cy="1254950"/>
            <a:chOff x="3972950" y="2527213"/>
            <a:chExt cx="5038500" cy="1254950"/>
          </a:xfrm>
        </p:grpSpPr>
        <p:sp>
          <p:nvSpPr>
            <p:cNvPr id="311" name="Google Shape;311;p43"/>
            <p:cNvSpPr/>
            <p:nvPr/>
          </p:nvSpPr>
          <p:spPr>
            <a:xfrm>
              <a:off x="3972950" y="2820838"/>
              <a:ext cx="10353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Nouvel e</a:t>
              </a:r>
              <a:r>
                <a:rPr lang="fr" sz="8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ntête IP</a:t>
              </a:r>
              <a:endParaRPr sz="8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cxnSp>
          <p:nvCxnSpPr>
            <p:cNvPr id="312" name="Google Shape;312;p43"/>
            <p:cNvCxnSpPr/>
            <p:nvPr/>
          </p:nvCxnSpPr>
          <p:spPr>
            <a:xfrm>
              <a:off x="6113250" y="3154688"/>
              <a:ext cx="2181000" cy="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313" name="Google Shape;313;p43"/>
            <p:cNvSpPr txBox="1"/>
            <p:nvPr/>
          </p:nvSpPr>
          <p:spPr>
            <a:xfrm>
              <a:off x="6113250" y="3154688"/>
              <a:ext cx="2181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Chiffré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314" name="Google Shape;314;p43"/>
            <p:cNvSpPr/>
            <p:nvPr/>
          </p:nvSpPr>
          <p:spPr>
            <a:xfrm>
              <a:off x="5008250" y="2820825"/>
              <a:ext cx="10974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Entête ESP</a:t>
              </a:r>
              <a:endParaRPr sz="8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315" name="Google Shape;315;p43"/>
            <p:cNvSpPr/>
            <p:nvPr/>
          </p:nvSpPr>
          <p:spPr>
            <a:xfrm>
              <a:off x="6751650" y="2820850"/>
              <a:ext cx="15489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PDU transport (couche 4)</a:t>
              </a:r>
              <a:endParaRPr sz="8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316" name="Google Shape;316;p43"/>
            <p:cNvSpPr txBox="1"/>
            <p:nvPr/>
          </p:nvSpPr>
          <p:spPr>
            <a:xfrm>
              <a:off x="3972950" y="2527213"/>
              <a:ext cx="5038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ESP en mode tunnel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317" name="Google Shape;317;p43"/>
            <p:cNvSpPr/>
            <p:nvPr/>
          </p:nvSpPr>
          <p:spPr>
            <a:xfrm>
              <a:off x="8300450" y="2820838"/>
              <a:ext cx="7110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ICV ESP</a:t>
              </a:r>
              <a:endParaRPr sz="8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cxnSp>
          <p:nvCxnSpPr>
            <p:cNvPr id="318" name="Google Shape;318;p43"/>
            <p:cNvCxnSpPr/>
            <p:nvPr/>
          </p:nvCxnSpPr>
          <p:spPr>
            <a:xfrm flipH="1" rot="10800000">
              <a:off x="5040500" y="3474288"/>
              <a:ext cx="3239700" cy="7200"/>
            </a:xfrm>
            <a:prstGeom prst="straightConnector1">
              <a:avLst/>
            </a:prstGeom>
            <a:noFill/>
            <a:ln cap="flat" cmpd="sng" w="9525">
              <a:solidFill>
                <a:srgbClr val="42424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319" name="Google Shape;319;p43"/>
            <p:cNvSpPr txBox="1"/>
            <p:nvPr/>
          </p:nvSpPr>
          <p:spPr>
            <a:xfrm>
              <a:off x="5569850" y="3443463"/>
              <a:ext cx="2181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Authentifié et intègre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320" name="Google Shape;320;p43"/>
            <p:cNvSpPr/>
            <p:nvPr/>
          </p:nvSpPr>
          <p:spPr>
            <a:xfrm>
              <a:off x="6109450" y="2820850"/>
              <a:ext cx="6384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Entête IP</a:t>
              </a:r>
              <a:endParaRPr sz="8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IPsec - le bilan</a:t>
            </a:r>
            <a:endParaRPr/>
          </a:p>
        </p:txBody>
      </p:sp>
      <p:sp>
        <p:nvSpPr>
          <p:cNvPr id="326" name="Google Shape;326;p4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IPsec</a:t>
            </a:r>
            <a:endParaRPr/>
          </a:p>
        </p:txBody>
      </p:sp>
      <p:sp>
        <p:nvSpPr>
          <p:cNvPr id="327" name="Google Shape;327;p4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IPsec en résumé</a:t>
            </a:r>
            <a:endParaRPr sz="3700"/>
          </a:p>
        </p:txBody>
      </p:sp>
      <p:sp>
        <p:nvSpPr>
          <p:cNvPr id="328" name="Google Shape;328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29" name="Google Shape;329;p44"/>
          <p:cNvSpPr txBox="1"/>
          <p:nvPr>
            <p:ph idx="4" type="body"/>
          </p:nvPr>
        </p:nvSpPr>
        <p:spPr>
          <a:xfrm>
            <a:off x="419150" y="1772500"/>
            <a:ext cx="84711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IPsec permet de sécuriser les communications directement au niveau IP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Transparent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Authentification et communication entre de noeuds réseaux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Permet de sécuriser n'importe quel protocole au dessus du niveau 3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Couramment utilisé pour sécuriser les communications entre équipements réseaux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Protocole courant des boitiers VPN propriétaires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Encapsule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 protocole de transport (niveau 4) : Mode transport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des paquets IP (niveau 3) : Mode tunnel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/>
        </p:nvSpPr>
        <p:spPr>
          <a:xfrm>
            <a:off x="1382325" y="310750"/>
            <a:ext cx="754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aleway"/>
                <a:ea typeface="Raleway"/>
                <a:cs typeface="Raleway"/>
                <a:sym typeface="Raleway"/>
              </a:rPr>
              <a:t>VPN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8" name="Google Shape;148;p27"/>
          <p:cNvSpPr txBox="1"/>
          <p:nvPr/>
        </p:nvSpPr>
        <p:spPr>
          <a:xfrm>
            <a:off x="610800" y="1178725"/>
            <a:ext cx="7983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Ça sert à quoi ?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Comment ça marche ?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5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TLS</a:t>
            </a:r>
            <a:endParaRPr/>
          </a:p>
        </p:txBody>
      </p:sp>
      <p:sp>
        <p:nvSpPr>
          <p:cNvPr id="335" name="Google Shape;335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36" name="Google Shape;336;p45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Définition et historique</a:t>
            </a:r>
            <a:endParaRPr/>
          </a:p>
        </p:txBody>
      </p:sp>
      <p:sp>
        <p:nvSpPr>
          <p:cNvPr id="342" name="Google Shape;342;p46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TLS est le successeur de SSL (</a:t>
            </a:r>
            <a:r>
              <a:rPr i="1" lang="fr" sz="1800"/>
              <a:t>Secure Sockets Layer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SSL : protocole développé par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Netscape</a:t>
            </a:r>
            <a:r>
              <a:rPr lang="fr" sz="1800"/>
              <a:t> pour sécuriser HTTP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Repris par IETF sous le nom TLS en 1999 (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TLS 1.0 - RFC 2246</a:t>
            </a:r>
            <a:r>
              <a:rPr lang="fr" sz="1800"/>
              <a:t>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Protocole de transport (couche </a:t>
            </a:r>
            <a:r>
              <a:rPr lang="fr" sz="1800"/>
              <a:t>5-6 OSI) : sécurisation de protocoles applicatifs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Authentification par certificats du client et du serveur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Contrôle d'intégrité et protection contre le rejeu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Confidentialité persistante (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Perfect Forward Secrecy - PFS</a:t>
            </a:r>
            <a:r>
              <a:rPr lang="fr" sz="1800"/>
              <a:t>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TLS se place au dessus de TCP ou d'UDP (DTLS - </a:t>
            </a:r>
            <a:r>
              <a:rPr lang="fr" sz="1800" u="sng">
                <a:solidFill>
                  <a:schemeClr val="hlink"/>
                </a:solidFill>
                <a:hlinkClick r:id="rId6"/>
              </a:rPr>
              <a:t>RFC 9147</a:t>
            </a:r>
            <a:r>
              <a:rPr lang="fr" sz="1800"/>
              <a:t>)</a:t>
            </a:r>
            <a:endParaRPr sz="1800"/>
          </a:p>
        </p:txBody>
      </p:sp>
      <p:sp>
        <p:nvSpPr>
          <p:cNvPr id="343" name="Google Shape;343;p4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TLS</a:t>
            </a:r>
            <a:endParaRPr/>
          </a:p>
        </p:txBody>
      </p:sp>
      <p:sp>
        <p:nvSpPr>
          <p:cNvPr id="344" name="Google Shape;344;p4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Transport Layer Security</a:t>
            </a:r>
            <a:endParaRPr sz="3700"/>
          </a:p>
        </p:txBody>
      </p:sp>
      <p:sp>
        <p:nvSpPr>
          <p:cNvPr id="345" name="Google Shape;345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Quelles versions choisir ?</a:t>
            </a:r>
            <a:endParaRPr/>
          </a:p>
        </p:txBody>
      </p:sp>
      <p:sp>
        <p:nvSpPr>
          <p:cNvPr id="351" name="Google Shape;351;p47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SSL 1.0, SSL 2.0 et SSL 3.0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</a:t>
            </a:r>
            <a:r>
              <a:rPr lang="fr" sz="1800"/>
              <a:t>ersion de travail non publiée (1.0) ou dépréciées</a:t>
            </a:r>
            <a:r>
              <a:rPr lang="fr" sz="1800"/>
              <a:t> (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RFC 6176</a:t>
            </a:r>
            <a:r>
              <a:rPr lang="fr" sz="1800"/>
              <a:t> et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RFC 7568</a:t>
            </a:r>
            <a:r>
              <a:rPr lang="fr" sz="1800"/>
              <a:t>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TLS 1.0 puis TLS 1.1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Dépréciés (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RFC 8996</a:t>
            </a:r>
            <a:r>
              <a:rPr lang="fr" sz="1800"/>
              <a:t>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TLS 1.2 (</a:t>
            </a:r>
            <a:r>
              <a:rPr lang="fr" sz="1800" u="sng">
                <a:solidFill>
                  <a:schemeClr val="hlink"/>
                </a:solidFill>
                <a:hlinkClick r:id="rId6"/>
              </a:rPr>
              <a:t>RFC 5246</a:t>
            </a:r>
            <a:r>
              <a:rPr lang="fr" sz="1800"/>
              <a:t>) et DTLS 1.2 (</a:t>
            </a:r>
            <a:r>
              <a:rPr lang="fr" sz="1800" u="sng">
                <a:solidFill>
                  <a:schemeClr val="hlink"/>
                </a:solidFill>
                <a:hlinkClick r:id="rId7"/>
              </a:rPr>
              <a:t>RFC 6347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Utilisable pour des raisons de compatibilité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TLS 1.3 (</a:t>
            </a:r>
            <a:r>
              <a:rPr lang="fr" sz="1800" u="sng">
                <a:solidFill>
                  <a:schemeClr val="hlink"/>
                </a:solidFill>
                <a:hlinkClick r:id="rId8"/>
              </a:rPr>
              <a:t>RFC 8446</a:t>
            </a:r>
            <a:r>
              <a:rPr lang="fr" sz="1800"/>
              <a:t>) et DTLS 1.3 (</a:t>
            </a:r>
            <a:r>
              <a:rPr lang="fr" sz="1800" u="sng">
                <a:solidFill>
                  <a:schemeClr val="hlink"/>
                </a:solidFill>
                <a:hlinkClick r:id="rId9"/>
              </a:rPr>
              <a:t>RFC 9147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Versions recommandées</a:t>
            </a:r>
            <a:endParaRPr sz="1800"/>
          </a:p>
        </p:txBody>
      </p:sp>
      <p:sp>
        <p:nvSpPr>
          <p:cNvPr id="352" name="Google Shape;352;p4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TLS</a:t>
            </a:r>
            <a:endParaRPr/>
          </a:p>
        </p:txBody>
      </p:sp>
      <p:sp>
        <p:nvSpPr>
          <p:cNvPr id="353" name="Google Shape;353;p4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versions</a:t>
            </a:r>
            <a:endParaRPr sz="3700"/>
          </a:p>
        </p:txBody>
      </p:sp>
      <p:sp>
        <p:nvSpPr>
          <p:cNvPr id="354" name="Google Shape;354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Établir une connexion</a:t>
            </a:r>
            <a:endParaRPr/>
          </a:p>
        </p:txBody>
      </p:sp>
      <p:sp>
        <p:nvSpPr>
          <p:cNvPr id="360" name="Google Shape;360;p48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L'établissement d'une connexion TLS nécessite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Établissement d'une connexion confidentielle (via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ECDH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Négociation de la version TLS, des cryptosystèmes et paramètres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Authentification du serveur (via certificat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X.509</a:t>
            </a:r>
            <a:r>
              <a:rPr lang="fr" sz="1800"/>
              <a:t> en général)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Authentification du client (optionnelle)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 genre de négociation est appelé 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handshake</a:t>
            </a:r>
            <a:r>
              <a:rPr lang="fr" sz="1800"/>
              <a:t> ou poignée de main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Plus de détails : </a:t>
            </a:r>
            <a:r>
              <a:rPr lang="fr" sz="1800" u="sng">
                <a:solidFill>
                  <a:schemeClr val="hlink"/>
                </a:solidFill>
                <a:hlinkClick r:id="rId6"/>
              </a:rPr>
              <a:t>The Illustrated TLS 1.3 Connection</a:t>
            </a:r>
            <a:endParaRPr sz="1800"/>
          </a:p>
        </p:txBody>
      </p:sp>
      <p:sp>
        <p:nvSpPr>
          <p:cNvPr id="361" name="Google Shape;361;p4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TLS</a:t>
            </a:r>
            <a:endParaRPr/>
          </a:p>
        </p:txBody>
      </p:sp>
      <p:sp>
        <p:nvSpPr>
          <p:cNvPr id="362" name="Google Shape;362;p4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Négociation TLS</a:t>
            </a:r>
            <a:endParaRPr sz="3700"/>
          </a:p>
        </p:txBody>
      </p:sp>
      <p:sp>
        <p:nvSpPr>
          <p:cNvPr id="363" name="Google Shape;363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Secured by TLS</a:t>
            </a:r>
            <a:endParaRPr/>
          </a:p>
        </p:txBody>
      </p:sp>
      <p:sp>
        <p:nvSpPr>
          <p:cNvPr id="369" name="Google Shape;369;p49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Une fois la connexion établie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Échanges confidentiels via algo et clé symétrique obtenus au handshake (ex : AES 128 bits)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Intégrité et authenticité assurées via HMAC</a:t>
            </a:r>
            <a:endParaRPr sz="1800"/>
          </a:p>
        </p:txBody>
      </p:sp>
      <p:sp>
        <p:nvSpPr>
          <p:cNvPr id="370" name="Google Shape;370;p4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TLS</a:t>
            </a:r>
            <a:endParaRPr/>
          </a:p>
        </p:txBody>
      </p:sp>
      <p:sp>
        <p:nvSpPr>
          <p:cNvPr id="371" name="Google Shape;371;p4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Communication TLS</a:t>
            </a:r>
            <a:endParaRPr sz="3700"/>
          </a:p>
        </p:txBody>
      </p:sp>
      <p:sp>
        <p:nvSpPr>
          <p:cNvPr id="372" name="Google Shape;372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pratique</a:t>
            </a:r>
            <a:endParaRPr/>
          </a:p>
        </p:txBody>
      </p:sp>
      <p:sp>
        <p:nvSpPr>
          <p:cNvPr id="378" name="Google Shape;378;p50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Nombreuses bibliothèques logicielles qui implémentent TLS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plus courantes :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3"/>
              </a:rPr>
              <a:t>OpenSSL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4"/>
              </a:rPr>
              <a:t>GnuTLS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5"/>
              </a:rPr>
              <a:t>LibreSSL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6"/>
              </a:rPr>
              <a:t>SChannel</a:t>
            </a:r>
            <a:r>
              <a:rPr lang="fr" sz="1800"/>
              <a:t> - Implémentation Microsoft pour Windows</a:t>
            </a:r>
            <a:endParaRPr sz="1800"/>
          </a:p>
        </p:txBody>
      </p:sp>
      <p:sp>
        <p:nvSpPr>
          <p:cNvPr id="379" name="Google Shape;379;p5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TLS</a:t>
            </a:r>
            <a:endParaRPr/>
          </a:p>
        </p:txBody>
      </p:sp>
      <p:sp>
        <p:nvSpPr>
          <p:cNvPr id="380" name="Google Shape;380;p5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Implémentation TLS</a:t>
            </a:r>
            <a:endParaRPr sz="3700"/>
          </a:p>
        </p:txBody>
      </p:sp>
      <p:sp>
        <p:nvSpPr>
          <p:cNvPr id="381" name="Google Shape;381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Qu'est-ce qu'on met dedans ?</a:t>
            </a:r>
            <a:endParaRPr/>
          </a:p>
        </p:txBody>
      </p:sp>
      <p:sp>
        <p:nvSpPr>
          <p:cNvPr id="387" name="Google Shape;387;p51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HTTP over TLS =&gt; HTTPS (TCP 443)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FTP over TLS =&gt; FTPS (TCP 989 et 990)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SMTP over TLS =&gt; SMTPS (TCP 465 et 587)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POP3 et IMAP over TLS =&gt; POP3S (TCP 995) IMAPS (TCP 993)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DNS over TLS =&gt; DoT (TCP et UDP 853)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OpenVPN : Outils de création de VPN basé sur TLS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Plus de détails et recommandations :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Recommandations TLS</a:t>
            </a:r>
            <a:r>
              <a:rPr lang="fr" sz="1800"/>
              <a:t> de l'ANSSI</a:t>
            </a:r>
            <a:endParaRPr sz="1800"/>
          </a:p>
        </p:txBody>
      </p:sp>
      <p:sp>
        <p:nvSpPr>
          <p:cNvPr id="388" name="Google Shape;388;p5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TLS</a:t>
            </a:r>
            <a:endParaRPr/>
          </a:p>
        </p:txBody>
      </p:sp>
      <p:sp>
        <p:nvSpPr>
          <p:cNvPr id="389" name="Google Shape;389;p5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Utilisations de TLS</a:t>
            </a:r>
            <a:endParaRPr sz="3700"/>
          </a:p>
        </p:txBody>
      </p:sp>
      <p:sp>
        <p:nvSpPr>
          <p:cNvPr id="390" name="Google Shape;390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2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OpenVPN</a:t>
            </a:r>
            <a:endParaRPr/>
          </a:p>
        </p:txBody>
      </p:sp>
      <p:sp>
        <p:nvSpPr>
          <p:cNvPr id="396" name="Google Shape;396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97" name="Google Shape;397;p52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Définition</a:t>
            </a:r>
            <a:endParaRPr/>
          </a:p>
        </p:txBody>
      </p:sp>
      <p:sp>
        <p:nvSpPr>
          <p:cNvPr id="403" name="Google Shape;403;p53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Logiciel VPN libre client/serveur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Basé sur TLS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Publié initialement en 2001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Multiplateforme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Basé sur UDP (DTLS) ou TCP port standard 1194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Version 2.5.8 - 2 novembre 2022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</a:t>
            </a:r>
            <a:r>
              <a:rPr lang="fr" sz="1800"/>
              <a:t>ermet la mise en place de tunnel de niveau 2 (pont) ou 3 (routeur)</a:t>
            </a:r>
            <a:endParaRPr sz="1800"/>
          </a:p>
        </p:txBody>
      </p:sp>
      <p:sp>
        <p:nvSpPr>
          <p:cNvPr id="404" name="Google Shape;404;p5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OpenVPN</a:t>
            </a:r>
            <a:endParaRPr/>
          </a:p>
        </p:txBody>
      </p:sp>
      <p:sp>
        <p:nvSpPr>
          <p:cNvPr id="405" name="Google Shape;405;p5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OpenVPN</a:t>
            </a:r>
            <a:endParaRPr sz="3700"/>
          </a:p>
        </p:txBody>
      </p:sp>
      <p:sp>
        <p:nvSpPr>
          <p:cNvPr id="406" name="Google Shape;406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Contrôle d'accès</a:t>
            </a:r>
            <a:endParaRPr/>
          </a:p>
        </p:txBody>
      </p:sp>
      <p:sp>
        <p:nvSpPr>
          <p:cNvPr id="412" name="Google Shape;412;p54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Lors de la connexion entre le client et le serveur, établissement du tunnel 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OpenVPN procède à une authentification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Avec login/mot de passe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À l'aide d'un secret partagé (Pre-Shared Key - PSK)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Via des certificats X.509 en se basant sur une Infrastructure à clés publiques (Public Key Infrastructure)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Autre…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Du client par le serveur et du serveur par le client (plutôt sans mot de passe…)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La configuration classique est l'authentification par certificats.</a:t>
            </a:r>
            <a:endParaRPr sz="1800"/>
          </a:p>
        </p:txBody>
      </p:sp>
      <p:sp>
        <p:nvSpPr>
          <p:cNvPr id="413" name="Google Shape;413;p5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OpenVPN</a:t>
            </a:r>
            <a:endParaRPr/>
          </a:p>
        </p:txBody>
      </p:sp>
      <p:sp>
        <p:nvSpPr>
          <p:cNvPr id="414" name="Google Shape;414;p5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Authentification</a:t>
            </a:r>
            <a:endParaRPr sz="3700"/>
          </a:p>
        </p:txBody>
      </p:sp>
      <p:sp>
        <p:nvSpPr>
          <p:cNvPr id="415" name="Google Shape;415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596575" y="926350"/>
            <a:ext cx="46857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3"/>
              </a:rPr>
              <a:t>1 - Le concept de VPN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4"/>
              </a:rPr>
              <a:t>2 - IPsec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5"/>
              </a:rPr>
              <a:t>3 - TLS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6"/>
              </a:rPr>
              <a:t>4 - OpenVPN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5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Pour le déploiement de VPN, il est courant de mettre en place sa propre PKI, au lieu de faire appel à une autorité de certification externe (</a:t>
            </a:r>
            <a:r>
              <a:rPr lang="fr" sz="1800"/>
              <a:t>Sauf pour l'ouverture d'un service VPN grand public)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Création d'un certificat (clés publiques) et d'une clé privée de certification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Recommandation : création et stockage sur une machine hors ligne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Pour chaque serveur et chaque client :</a:t>
            </a:r>
            <a:endParaRPr sz="18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Création d'un </a:t>
            </a:r>
            <a:r>
              <a:rPr i="1" lang="fr" sz="1600"/>
              <a:t>Certificate Signing Request</a:t>
            </a:r>
            <a:r>
              <a:rPr lang="fr" sz="1600"/>
              <a:t> (CSR)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Certification par l'AC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fr" sz="1600"/>
              <a:t>Déploiement du certificat serveur/client + certificat AC sur le serveur/client (attention à la clé privée !)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Peut-être facilité par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Easy-rsa</a:t>
            </a:r>
            <a:endParaRPr sz="1800"/>
          </a:p>
        </p:txBody>
      </p:sp>
      <p:sp>
        <p:nvSpPr>
          <p:cNvPr id="421" name="Google Shape;421;p5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Faire sa PKI</a:t>
            </a:r>
            <a:endParaRPr/>
          </a:p>
        </p:txBody>
      </p:sp>
      <p:sp>
        <p:nvSpPr>
          <p:cNvPr id="422" name="Google Shape;422;p5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OpenVPN</a:t>
            </a:r>
            <a:endParaRPr/>
          </a:p>
        </p:txBody>
      </p:sp>
      <p:sp>
        <p:nvSpPr>
          <p:cNvPr id="423" name="Google Shape;423;p5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L'infrastructure à clés publiques</a:t>
            </a:r>
            <a:endParaRPr sz="3700"/>
          </a:p>
        </p:txBody>
      </p:sp>
      <p:sp>
        <p:nvSpPr>
          <p:cNvPr id="424" name="Google Shape;424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6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Dans le cas de compromissions de certains certificats, il peut être utile d'avoir prévu un mécanisme d'invalidation qui peut être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Manuel via la création et le déploiement d'une liste de révocation (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CRL</a:t>
            </a:r>
            <a:r>
              <a:rPr lang="fr" sz="1800"/>
              <a:t> - Certificate Revocation List)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Automatique via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OCSP</a:t>
            </a:r>
            <a:endParaRPr sz="1800"/>
          </a:p>
        </p:txBody>
      </p:sp>
      <p:sp>
        <p:nvSpPr>
          <p:cNvPr id="430" name="Google Shape;430;p5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Faire sa PKI</a:t>
            </a:r>
            <a:endParaRPr/>
          </a:p>
        </p:txBody>
      </p:sp>
      <p:sp>
        <p:nvSpPr>
          <p:cNvPr id="431" name="Google Shape;431;p5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OpenVPN</a:t>
            </a:r>
            <a:endParaRPr/>
          </a:p>
        </p:txBody>
      </p:sp>
      <p:sp>
        <p:nvSpPr>
          <p:cNvPr id="432" name="Google Shape;432;p5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Révocation</a:t>
            </a:r>
            <a:endParaRPr sz="3700"/>
          </a:p>
        </p:txBody>
      </p:sp>
      <p:sp>
        <p:nvSpPr>
          <p:cNvPr id="433" name="Google Shape;433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7"/>
          <p:cNvSpPr txBox="1"/>
          <p:nvPr>
            <p:ph idx="4" type="body"/>
          </p:nvPr>
        </p:nvSpPr>
        <p:spPr>
          <a:xfrm>
            <a:off x="462200" y="1772500"/>
            <a:ext cx="64077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OpenVPN peut fonctionner en mode routeur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Création de pseudo-interfaces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tun</a:t>
            </a:r>
            <a:r>
              <a:rPr lang="fr" sz="1800"/>
              <a:t> sur le client et le serveur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Ces </a:t>
            </a:r>
            <a:r>
              <a:rPr b="1" lang="fr" sz="1800"/>
              <a:t>interfaces</a:t>
            </a:r>
            <a:r>
              <a:rPr lang="fr" sz="1800"/>
              <a:t> se comportent comme </a:t>
            </a:r>
            <a:r>
              <a:rPr b="1" lang="fr" sz="1800"/>
              <a:t>2 ports</a:t>
            </a:r>
            <a:r>
              <a:rPr lang="fr" sz="1800"/>
              <a:t> d'un </a:t>
            </a:r>
            <a:r>
              <a:rPr b="1" lang="fr" sz="1800"/>
              <a:t>même routeur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</a:t>
            </a:r>
            <a:r>
              <a:rPr b="1" lang="fr" sz="1800"/>
              <a:t>paquets IP</a:t>
            </a:r>
            <a:r>
              <a:rPr lang="fr" sz="1800"/>
              <a:t> arrivant sur une interface sont transmis à travers le tunnel à l'autre extrémité</a:t>
            </a:r>
            <a:endParaRPr sz="1800"/>
          </a:p>
        </p:txBody>
      </p:sp>
      <p:sp>
        <p:nvSpPr>
          <p:cNvPr id="439" name="Google Shape;439;p5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OpenVPN as a Router</a:t>
            </a:r>
            <a:endParaRPr/>
          </a:p>
        </p:txBody>
      </p:sp>
      <p:sp>
        <p:nvSpPr>
          <p:cNvPr id="440" name="Google Shape;440;p5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OpenVPN</a:t>
            </a:r>
            <a:endParaRPr/>
          </a:p>
        </p:txBody>
      </p:sp>
      <p:sp>
        <p:nvSpPr>
          <p:cNvPr id="441" name="Google Shape;441;p5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Mode routeur</a:t>
            </a:r>
            <a:endParaRPr sz="3700"/>
          </a:p>
        </p:txBody>
      </p:sp>
      <p:sp>
        <p:nvSpPr>
          <p:cNvPr id="442" name="Google Shape;442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443" name="Google Shape;443;p57"/>
          <p:cNvGrpSpPr/>
          <p:nvPr/>
        </p:nvGrpSpPr>
        <p:grpSpPr>
          <a:xfrm>
            <a:off x="7148875" y="2447722"/>
            <a:ext cx="1552950" cy="1552900"/>
            <a:chOff x="7163075" y="1808450"/>
            <a:chExt cx="1035300" cy="1030800"/>
          </a:xfrm>
        </p:grpSpPr>
        <p:sp>
          <p:nvSpPr>
            <p:cNvPr id="444" name="Google Shape;444;p57"/>
            <p:cNvSpPr/>
            <p:nvPr/>
          </p:nvSpPr>
          <p:spPr>
            <a:xfrm>
              <a:off x="7163075" y="1808450"/>
              <a:ext cx="10353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Paquet IP</a:t>
              </a:r>
              <a:endParaRPr sz="12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445" name="Google Shape;445;p57"/>
            <p:cNvSpPr/>
            <p:nvPr/>
          </p:nvSpPr>
          <p:spPr>
            <a:xfrm>
              <a:off x="7163075" y="2066150"/>
              <a:ext cx="10353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TLS</a:t>
              </a:r>
              <a:endParaRPr sz="12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446" name="Google Shape;446;p57"/>
            <p:cNvSpPr/>
            <p:nvPr/>
          </p:nvSpPr>
          <p:spPr>
            <a:xfrm>
              <a:off x="7163075" y="2323850"/>
              <a:ext cx="10353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UDP</a:t>
              </a:r>
              <a:endParaRPr sz="12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447" name="Google Shape;447;p57"/>
            <p:cNvSpPr/>
            <p:nvPr/>
          </p:nvSpPr>
          <p:spPr>
            <a:xfrm>
              <a:off x="7163075" y="2581550"/>
              <a:ext cx="10353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IP</a:t>
              </a:r>
              <a:endParaRPr sz="12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8"/>
          <p:cNvSpPr txBox="1"/>
          <p:nvPr>
            <p:ph idx="4" type="body"/>
          </p:nvPr>
        </p:nvSpPr>
        <p:spPr>
          <a:xfrm>
            <a:off x="462200" y="1772500"/>
            <a:ext cx="64077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OpenVPN peut fonctionner en mode pont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Création de pseudo-interfaces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tap</a:t>
            </a:r>
            <a:r>
              <a:rPr lang="fr" sz="1800"/>
              <a:t> sur le client et le serveur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Ces </a:t>
            </a:r>
            <a:r>
              <a:rPr b="1" lang="fr" sz="1800"/>
              <a:t>interfaces</a:t>
            </a:r>
            <a:r>
              <a:rPr lang="fr" sz="1800"/>
              <a:t> se comportent comme </a:t>
            </a:r>
            <a:r>
              <a:rPr b="1" lang="fr" sz="1800"/>
              <a:t>2 ports</a:t>
            </a:r>
            <a:r>
              <a:rPr lang="fr" sz="1800"/>
              <a:t> d'un même </a:t>
            </a:r>
            <a:r>
              <a:rPr b="1" lang="fr" sz="1800"/>
              <a:t>pont</a:t>
            </a:r>
            <a:r>
              <a:rPr lang="fr" sz="1800"/>
              <a:t> (switch)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</a:t>
            </a:r>
            <a:r>
              <a:rPr b="1" lang="fr" sz="1800"/>
              <a:t>trames ethernet</a:t>
            </a:r>
            <a:r>
              <a:rPr lang="fr" sz="1800"/>
              <a:t> arrivant sur une interface sont transmis à travers le tunnel à l'autre extrémité</a:t>
            </a:r>
            <a:endParaRPr sz="1800"/>
          </a:p>
        </p:txBody>
      </p:sp>
      <p:sp>
        <p:nvSpPr>
          <p:cNvPr id="453" name="Google Shape;453;p5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OpenVPN as a Bridge</a:t>
            </a:r>
            <a:endParaRPr/>
          </a:p>
        </p:txBody>
      </p:sp>
      <p:sp>
        <p:nvSpPr>
          <p:cNvPr id="454" name="Google Shape;454;p5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OpenVPN</a:t>
            </a:r>
            <a:endParaRPr/>
          </a:p>
        </p:txBody>
      </p:sp>
      <p:sp>
        <p:nvSpPr>
          <p:cNvPr id="455" name="Google Shape;455;p5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Mode pont</a:t>
            </a:r>
            <a:endParaRPr sz="3700"/>
          </a:p>
        </p:txBody>
      </p:sp>
      <p:sp>
        <p:nvSpPr>
          <p:cNvPr id="456" name="Google Shape;456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pSp>
        <p:nvGrpSpPr>
          <p:cNvPr id="457" name="Google Shape;457;p58"/>
          <p:cNvGrpSpPr/>
          <p:nvPr/>
        </p:nvGrpSpPr>
        <p:grpSpPr>
          <a:xfrm>
            <a:off x="7148875" y="2447722"/>
            <a:ext cx="1552950" cy="1552900"/>
            <a:chOff x="7163075" y="1808450"/>
            <a:chExt cx="1035300" cy="1030800"/>
          </a:xfrm>
        </p:grpSpPr>
        <p:sp>
          <p:nvSpPr>
            <p:cNvPr id="458" name="Google Shape;458;p58"/>
            <p:cNvSpPr/>
            <p:nvPr/>
          </p:nvSpPr>
          <p:spPr>
            <a:xfrm>
              <a:off x="7163075" y="1808450"/>
              <a:ext cx="10353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Trame</a:t>
              </a:r>
              <a:r>
                <a:rPr lang="fr" sz="12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 Ethernet</a:t>
              </a:r>
              <a:endParaRPr sz="12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459" name="Google Shape;459;p58"/>
            <p:cNvSpPr/>
            <p:nvPr/>
          </p:nvSpPr>
          <p:spPr>
            <a:xfrm>
              <a:off x="7163075" y="2066150"/>
              <a:ext cx="10353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TLS</a:t>
              </a:r>
              <a:endParaRPr sz="12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460" name="Google Shape;460;p58"/>
            <p:cNvSpPr/>
            <p:nvPr/>
          </p:nvSpPr>
          <p:spPr>
            <a:xfrm>
              <a:off x="7163075" y="2323850"/>
              <a:ext cx="10353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UDP</a:t>
              </a:r>
              <a:endParaRPr sz="12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461" name="Google Shape;461;p58"/>
            <p:cNvSpPr/>
            <p:nvPr/>
          </p:nvSpPr>
          <p:spPr>
            <a:xfrm>
              <a:off x="7163075" y="2581550"/>
              <a:ext cx="1035300" cy="257700"/>
            </a:xfrm>
            <a:prstGeom prst="rect">
              <a:avLst/>
            </a:prstGeom>
            <a:solidFill>
              <a:srgbClr val="F99797"/>
            </a:solidFill>
            <a:ln cap="flat" cmpd="sng" w="9525">
              <a:solidFill>
                <a:srgbClr val="4242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solidFill>
                    <a:srgbClr val="42424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IP</a:t>
              </a:r>
              <a:endParaRPr sz="1200">
                <a:solidFill>
                  <a:srgbClr val="42424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OpenVPN - le bilan</a:t>
            </a:r>
            <a:endParaRPr/>
          </a:p>
        </p:txBody>
      </p:sp>
      <p:sp>
        <p:nvSpPr>
          <p:cNvPr id="467" name="Google Shape;467;p5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OpenVPN</a:t>
            </a:r>
            <a:endParaRPr/>
          </a:p>
        </p:txBody>
      </p:sp>
      <p:sp>
        <p:nvSpPr>
          <p:cNvPr id="468" name="Google Shape;468;p5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OpenVPN en résumé</a:t>
            </a:r>
            <a:endParaRPr sz="3700"/>
          </a:p>
        </p:txBody>
      </p:sp>
      <p:sp>
        <p:nvSpPr>
          <p:cNvPr id="469" name="Google Shape;469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470" name="Google Shape;470;p59"/>
          <p:cNvSpPr txBox="1"/>
          <p:nvPr>
            <p:ph idx="4" type="body"/>
          </p:nvPr>
        </p:nvSpPr>
        <p:spPr>
          <a:xfrm>
            <a:off x="419150" y="1772500"/>
            <a:ext cx="84711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OpenVPN</a:t>
            </a:r>
            <a:r>
              <a:rPr lang="fr" sz="1800"/>
              <a:t> permet l'interconnexion via VPN de sites ou d'hôtes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En mode routeur (niveau 3) ou pont (niveau 2)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Nécessite l'établissement d'une connexion (en général manuel) du client vers le serveur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Protocole courant pour la mise en place de VPN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Serveur OpenVPN présent sur nombreux routeurs/firewall</a:t>
            </a:r>
            <a:endParaRPr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0"/>
          <p:cNvSpPr txBox="1"/>
          <p:nvPr/>
        </p:nvSpPr>
        <p:spPr>
          <a:xfrm>
            <a:off x="610800" y="926350"/>
            <a:ext cx="7983000" cy="3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Concept de VPN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Aperçu du protocole IPsec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Aperçu d'OpenVPN et du protocole TLS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Attention : 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la mise en place de VPN ouvre une </a:t>
            </a: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brèche</a:t>
            </a: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 entre des réseaux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=&gt; Authentification robuste, surveillance particulière et éventuellement cloisonnement réseau particulier.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6" name="Google Shape;476;p60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7" name="Google Shape;477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concept de VPN</a:t>
            </a:r>
            <a:endParaRPr/>
          </a:p>
        </p:txBody>
      </p:sp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réseau privé virtuel (VPN) consiste à simuler un réseau privé en se basant sur des réseaux réels </a:t>
            </a:r>
            <a:r>
              <a:rPr lang="fr" sz="1800"/>
              <a:t>quelconques</a:t>
            </a:r>
            <a:r>
              <a:rPr lang="fr" sz="1800"/>
              <a:t> et donc éventuellement publiques comme Internet.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Objectif : fournir un accès aux ressources d'un système d'information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Transparent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Même niveau de sécurité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Malgré la traversée de réseaux publiques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 résumé : Faire </a:t>
            </a:r>
            <a:r>
              <a:rPr i="1" lang="fr" sz="1800"/>
              <a:t>comme si</a:t>
            </a:r>
            <a:r>
              <a:rPr lang="fr" sz="1800"/>
              <a:t> on était sur le réseau local</a:t>
            </a:r>
            <a:endParaRPr sz="1800"/>
          </a:p>
        </p:txBody>
      </p:sp>
      <p:sp>
        <p:nvSpPr>
          <p:cNvPr id="167" name="Google Shape;167;p3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C'est quoi un VPN ?</a:t>
            </a:r>
            <a:endParaRPr/>
          </a:p>
        </p:txBody>
      </p:sp>
      <p:sp>
        <p:nvSpPr>
          <p:cNvPr id="168" name="Google Shape;168;p3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concept de VPN</a:t>
            </a:r>
            <a:endParaRPr/>
          </a:p>
        </p:txBody>
      </p:sp>
      <p:sp>
        <p:nvSpPr>
          <p:cNvPr id="169" name="Google Shape;169;p3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VPN - Virtual Private Network</a:t>
            </a:r>
            <a:endParaRPr sz="3700"/>
          </a:p>
        </p:txBody>
      </p:sp>
      <p:sp>
        <p:nvSpPr>
          <p:cNvPr id="170" name="Google Shape;170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 tunnel est un passage sûr à travers un réseau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=&gt; Un VPN est constitué d'un tunnel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Encapsulation de protocoles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Considérer le PDU à transmettre comme une donnée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Chiffrement et authentification (en général)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Transmission dans un autre PDU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VPN de différents niveaux (OSI) en fonction du type de PDU qu'on transporte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Trame =&gt; VPN de niveau 2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Paquet =&gt; VPN de niveau 3</a:t>
            </a:r>
            <a:endParaRPr sz="1800"/>
          </a:p>
        </p:txBody>
      </p:sp>
      <p:sp>
        <p:nvSpPr>
          <p:cNvPr id="176" name="Google Shape;176;p3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peu de tunneling</a:t>
            </a:r>
            <a:endParaRPr/>
          </a:p>
        </p:txBody>
      </p:sp>
      <p:sp>
        <p:nvSpPr>
          <p:cNvPr id="177" name="Google Shape;177;p3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concept de VPN</a:t>
            </a:r>
            <a:endParaRPr/>
          </a:p>
        </p:txBody>
      </p:sp>
      <p:sp>
        <p:nvSpPr>
          <p:cNvPr id="178" name="Google Shape;178;p3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La notion de tunnel</a:t>
            </a:r>
            <a:endParaRPr sz="3700"/>
          </a:p>
        </p:txBody>
      </p:sp>
      <p:sp>
        <p:nvSpPr>
          <p:cNvPr id="179" name="Google Shape;179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VPN type site à site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Interconnexion de réseaux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extrémités sont des passerelles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VPN type accès distant (</a:t>
            </a:r>
            <a:r>
              <a:rPr i="1" lang="fr" sz="1800"/>
              <a:t>host-to-network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Une machine cliente accède à un réseau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VPN point à point (host-to-host)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tunnel ne permet la communication qu'entre deux machines</a:t>
            </a:r>
            <a:endParaRPr sz="1800"/>
          </a:p>
        </p:txBody>
      </p:sp>
      <p:sp>
        <p:nvSpPr>
          <p:cNvPr id="185" name="Google Shape;185;p3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extrémités du tunnel</a:t>
            </a:r>
            <a:endParaRPr/>
          </a:p>
        </p:txBody>
      </p:sp>
      <p:sp>
        <p:nvSpPr>
          <p:cNvPr id="186" name="Google Shape;186;p3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concept de VPN</a:t>
            </a:r>
            <a:endParaRPr/>
          </a:p>
        </p:txBody>
      </p:sp>
      <p:sp>
        <p:nvSpPr>
          <p:cNvPr id="187" name="Google Shape;187;p3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types de VPN</a:t>
            </a:r>
            <a:endParaRPr sz="3700"/>
          </a:p>
        </p:txBody>
      </p:sp>
      <p:sp>
        <p:nvSpPr>
          <p:cNvPr id="188" name="Google Shape;188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Plusieurs solutions techniques basées sur différents protocoles pour réaliser des VPN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IPsec : fonctionnalités additionnelles directement dans IP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OpenVPN : s</a:t>
            </a:r>
            <a:r>
              <a:rPr lang="fr" sz="1800"/>
              <a:t>olution basées sur TLS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 u="sng">
                <a:solidFill>
                  <a:schemeClr val="hlink"/>
                </a:solidFill>
                <a:hlinkClick r:id="rId3"/>
              </a:rPr>
              <a:t>WireGuard</a:t>
            </a:r>
            <a:r>
              <a:rPr lang="fr" sz="1800"/>
              <a:t>,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MPLS</a:t>
            </a:r>
            <a:r>
              <a:rPr lang="fr" sz="1800"/>
              <a:t>, 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L2TP</a:t>
            </a:r>
            <a:r>
              <a:rPr lang="fr" sz="1800"/>
              <a:t>, </a:t>
            </a:r>
            <a:r>
              <a:rPr lang="fr" sz="1800" u="sng">
                <a:solidFill>
                  <a:schemeClr val="hlink"/>
                </a:solidFill>
                <a:hlinkClick r:id="rId6"/>
              </a:rPr>
              <a:t>GRE</a:t>
            </a:r>
            <a:r>
              <a:rPr lang="fr" sz="1800"/>
              <a:t>, SSH</a:t>
            </a:r>
            <a:endParaRPr sz="1800"/>
          </a:p>
        </p:txBody>
      </p:sp>
      <p:sp>
        <p:nvSpPr>
          <p:cNvPr id="194" name="Google Shape;194;p3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protocoles de VPN</a:t>
            </a:r>
            <a:endParaRPr/>
          </a:p>
        </p:txBody>
      </p:sp>
      <p:sp>
        <p:nvSpPr>
          <p:cNvPr id="195" name="Google Shape;195;p3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concept de VPN</a:t>
            </a:r>
            <a:endParaRPr/>
          </a:p>
        </p:txBody>
      </p:sp>
      <p:sp>
        <p:nvSpPr>
          <p:cNvPr id="196" name="Google Shape;196;p3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solutions techniques</a:t>
            </a:r>
            <a:endParaRPr sz="3700"/>
          </a:p>
        </p:txBody>
      </p:sp>
      <p:sp>
        <p:nvSpPr>
          <p:cNvPr id="197" name="Google Shape;197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IPsec</a:t>
            </a:r>
            <a:endParaRPr/>
          </a:p>
        </p:txBody>
      </p:sp>
      <p:sp>
        <p:nvSpPr>
          <p:cNvPr id="203" name="Google Shape;203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