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Varela Round"/>
      <p:regular r:id="rId63"/>
    </p:embeddedFont>
    <p:embeddedFont>
      <p:font typeface="Raleway Ligh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36D4DB-A816-4C79-8E53-7C4FDABB07BE}">
  <a:tblStyle styleId="{9636D4DB-A816-4C79-8E53-7C4FDABB0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4" Type="http://schemas.openxmlformats.org/officeDocument/2006/relationships/font" Target="fonts/RalewayLight-regular.fntdata"/><Relationship Id="rId63" Type="http://schemas.openxmlformats.org/officeDocument/2006/relationships/font" Target="fonts/VarelaRound-regular.fntdata"/><Relationship Id="rId22" Type="http://schemas.openxmlformats.org/officeDocument/2006/relationships/slide" Target="slides/slide17.xml"/><Relationship Id="rId66" Type="http://schemas.openxmlformats.org/officeDocument/2006/relationships/font" Target="fonts/RalewayLight-italic.fntdata"/><Relationship Id="rId21" Type="http://schemas.openxmlformats.org/officeDocument/2006/relationships/slide" Target="slides/slide16.xml"/><Relationship Id="rId65" Type="http://schemas.openxmlformats.org/officeDocument/2006/relationships/font" Target="fonts/Raleway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RalewayLight-boldItalic.fntdata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italic.fntdata"/><Relationship Id="rId12" Type="http://schemas.openxmlformats.org/officeDocument/2006/relationships/slide" Target="slides/slide7.xml"/><Relationship Id="rId56" Type="http://schemas.openxmlformats.org/officeDocument/2006/relationships/font" Target="fonts/Raleway-bold.fntdata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b4ed8de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b4ed8de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a76c64f1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a76c64f1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a76c64f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a76c64f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a76c64f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a76c64f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b4ed8de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b4ed8de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ce7444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ce7444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b4ed8de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6b4ed8de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b4ed8de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b4ed8de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ce7444f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ce7444f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b4ed8de2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b4ed8de2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ADRMS : ⇒ 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« J’autorise les utilisateurs à sauvegarder le fichier, mais je n’autorise pas l’impression du fichier  »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AD LDS : ⇒ Par ex BDD utilisateurs pour un accès web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b4ed8d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b4ed8d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hiérarchique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 d’informations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b4ed8de2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b4ed8de2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b4ed8de2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b4ed8de2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b7db4ab0e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b7db4ab0e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a76c64f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a76c64f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c5cd6e4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c5cd6e4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a76c64f1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a76c64f1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a76c64f1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a76c64f1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a76c64f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9a76c64f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a76c64f1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a76c64f1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a76c64f1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a76c64f1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a76c64f1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a76c64f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9a76c64f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9a76c64f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6b4ed8de2e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6b4ed8de2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6b4ed8de2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6b4ed8de2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6b4ed8de2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6b4ed8de2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DC = Domain Controler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6c5cd6e4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6c5cd6e4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6b7db4a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6b7db4a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On ajoute un domaine dans un arbre en le désignant comme enfant d’un domaine déjà configuré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6c5cd6e4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6c5cd6e4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6b7db4ab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6b7db4ab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6b7db4ab0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6b7db4ab0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6c5cd6e4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6c5cd6e4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6b7db4ab0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6b7db4ab0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6b4ed8de2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6b4ed8de2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6b4ed8de2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6b4ed8de2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6b4ed8de2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6b4ed8de2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6c5cd6e4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6c5cd6e4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6b7db4ab0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6b7db4ab0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9a76c64f1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9a76c64f1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9a76c64f1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9a76c64f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8b3a585a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8b3a585a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a76c64f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a76c64f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a76c64f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a76c64f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a76c64f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a76c64f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4ed8de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b4ed8de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9022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Active Directory - partie 1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Service d’annuaire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AD DS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Est un système qui </a:t>
            </a:r>
            <a:r>
              <a:rPr lang="fr" sz="1800"/>
              <a:t>intègre</a:t>
            </a:r>
            <a:r>
              <a:rPr lang="fr" sz="1800"/>
              <a:t> un stockage (une </a:t>
            </a:r>
            <a:r>
              <a:rPr b="1" lang="fr" sz="1800"/>
              <a:t>base de données (BDD) hiérarchique)</a:t>
            </a:r>
            <a:r>
              <a:rPr lang="fr" sz="1800"/>
              <a:t> et les </a:t>
            </a:r>
            <a:r>
              <a:rPr b="1" lang="fr" sz="1800"/>
              <a:t>services</a:t>
            </a:r>
            <a:r>
              <a:rPr lang="fr" sz="1800"/>
              <a:t> pour mettre en relation les utilisateurs et les ressources réseau.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Contient des objets (utilisateurs, ordinateurs, services, …).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Est administrable en GUI ou en CLI (PowerShell)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 LDAP pour accéder à l’annuaire</a:t>
            </a:r>
            <a:endParaRPr sz="1800"/>
          </a:p>
        </p:txBody>
      </p:sp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définition plus proche</a:t>
            </a:r>
            <a:endParaRPr/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12" name="Google Shape;212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définition plus concise</a:t>
            </a:r>
            <a:endParaRPr sz="3700"/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 coeur de l’action</a:t>
            </a:r>
            <a:endParaRPr/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20" name="Google Shape;220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 chef d’orchestre</a:t>
            </a:r>
            <a:endParaRPr sz="37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88" y="1702488"/>
            <a:ext cx="5891421" cy="327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25% du marché dans la catégorie des outils de gestion d'identité et d'accès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Nombre maximum d’objets pouvant être crée : plus de 2 milliards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Nombre maximum de GPO applicable à un objet : 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Nombre maximum d’appartenance de groupe pour un objet : 1015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Toujours plus de chiffres</a:t>
            </a:r>
            <a:endParaRPr/>
          </a:p>
        </p:txBody>
      </p:sp>
      <p:sp>
        <p:nvSpPr>
          <p:cNvPr id="229" name="Google Shape;229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30" name="Google Shape;230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Quelques chiffres</a:t>
            </a:r>
            <a:endParaRPr sz="3700"/>
          </a:p>
        </p:txBody>
      </p:sp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AD utilise LDAP, un protocole standardisé et ouvert pour accéder et gérer les services d'annuaire.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permet de rechercher et de manipuler des données dans l'annuaire AD de manière structurée.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Avantages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Grande compatibilité avec de nombreux services et applications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Méthode standard </a:t>
            </a:r>
            <a:r>
              <a:rPr lang="fr" sz="1800"/>
              <a:t>d'interrogation</a:t>
            </a:r>
            <a:r>
              <a:rPr lang="fr" sz="1800"/>
              <a:t> et de modification de l'annuaire.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Intégration possible avec d'autres systèmes d'annuaire qui supportent LDAP (systèmes GNU/Linux, OpenLDAP, SSO, etc.)</a:t>
            </a:r>
            <a:endParaRPr sz="1800"/>
          </a:p>
        </p:txBody>
      </p:sp>
      <p:sp>
        <p:nvSpPr>
          <p:cNvPr id="237" name="Google Shape;237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à la base de l’AD</a:t>
            </a:r>
            <a:endParaRPr/>
          </a:p>
        </p:txBody>
      </p:sp>
      <p:sp>
        <p:nvSpPr>
          <p:cNvPr id="238" name="Google Shape;238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39" name="Google Shape;239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protocole LDAP</a:t>
            </a:r>
            <a:endParaRPr sz="3700"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“</a:t>
            </a:r>
            <a:r>
              <a:rPr b="1" lang="fr" sz="1800"/>
              <a:t>Un annuaire LDAP</a:t>
            </a:r>
            <a:r>
              <a:rPr lang="fr" sz="1800"/>
              <a:t> est comme l'annuaire téléphonique”.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annuaire LDAP (</a:t>
            </a:r>
            <a:r>
              <a:rPr i="1" lang="fr" sz="1800"/>
              <a:t>Lightweight Directory Access Protoco</a:t>
            </a:r>
            <a:r>
              <a:rPr lang="fr" sz="1800"/>
              <a:t>l) </a:t>
            </a:r>
            <a:r>
              <a:rPr lang="fr" sz="1800"/>
              <a:t>est une </a:t>
            </a:r>
            <a:r>
              <a:rPr b="1" lang="fr" sz="1800"/>
              <a:t>BDD hiérarchique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Différent d’un </a:t>
            </a:r>
            <a:r>
              <a:rPr b="1" lang="fr" sz="1800"/>
              <a:t>SGBD </a:t>
            </a:r>
            <a:r>
              <a:rPr lang="fr" sz="1800"/>
              <a:t>(</a:t>
            </a:r>
            <a:r>
              <a:rPr i="1" lang="fr" sz="1800"/>
              <a:t>Système de Gestion de Base de Données</a:t>
            </a:r>
            <a:r>
              <a:rPr lang="fr" sz="1800"/>
              <a:t>) classique relationnel.</a:t>
            </a:r>
            <a:endParaRPr sz="1800"/>
          </a:p>
        </p:txBody>
      </p:sp>
      <p:sp>
        <p:nvSpPr>
          <p:cNvPr id="246" name="Google Shape;246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lieu où tout est rangé</a:t>
            </a:r>
            <a:endParaRPr/>
          </a:p>
        </p:txBody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48" name="Google Shape;248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Annuaire LDAP</a:t>
            </a:r>
            <a:endParaRPr sz="3700"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SGBD classique</a:t>
            </a:r>
            <a:endParaRPr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56" name="Google Shape;256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Base de donnée relationnelle</a:t>
            </a:r>
            <a:endParaRPr sz="3700"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5110175" y="1804900"/>
            <a:ext cx="1205700" cy="14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Emprunteurs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ID_emprunteur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Prenom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Adresse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Telephone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Email</a:t>
            </a:r>
            <a:endParaRPr sz="1200"/>
          </a:p>
        </p:txBody>
      </p:sp>
      <p:sp>
        <p:nvSpPr>
          <p:cNvPr id="259" name="Google Shape;259;p40"/>
          <p:cNvSpPr txBox="1"/>
          <p:nvPr/>
        </p:nvSpPr>
        <p:spPr>
          <a:xfrm>
            <a:off x="380600" y="1870400"/>
            <a:ext cx="1329000" cy="129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Exemplaires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Id_exemplaires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Id_livre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Id_emprunteur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Date_emprunt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Date_retour</a:t>
            </a:r>
            <a:endParaRPr sz="1200"/>
          </a:p>
        </p:txBody>
      </p:sp>
      <p:sp>
        <p:nvSpPr>
          <p:cNvPr id="260" name="Google Shape;260;p40"/>
          <p:cNvSpPr txBox="1"/>
          <p:nvPr/>
        </p:nvSpPr>
        <p:spPr>
          <a:xfrm>
            <a:off x="1560000" y="3474275"/>
            <a:ext cx="1302600" cy="14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Livres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Id_livres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Titre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Volume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ISDN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Id_editeur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Annee_parution</a:t>
            </a:r>
            <a:endParaRPr sz="1200"/>
          </a:p>
        </p:txBody>
      </p:sp>
      <p:sp>
        <p:nvSpPr>
          <p:cNvPr id="261" name="Google Shape;261;p40"/>
          <p:cNvSpPr txBox="1"/>
          <p:nvPr/>
        </p:nvSpPr>
        <p:spPr>
          <a:xfrm>
            <a:off x="3824475" y="4004400"/>
            <a:ext cx="1205700" cy="92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Livre-Auteurs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Id_livre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Id_auteur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Ordre</a:t>
            </a:r>
            <a:endParaRPr sz="1200"/>
          </a:p>
        </p:txBody>
      </p:sp>
      <p:sp>
        <p:nvSpPr>
          <p:cNvPr id="262" name="Google Shape;262;p40"/>
          <p:cNvSpPr txBox="1"/>
          <p:nvPr/>
        </p:nvSpPr>
        <p:spPr>
          <a:xfrm>
            <a:off x="6800900" y="3634800"/>
            <a:ext cx="1362600" cy="129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Auteurs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Id_auteur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Prenom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Date_naissance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Date_deces</a:t>
            </a:r>
            <a:endParaRPr sz="1200"/>
          </a:p>
        </p:txBody>
      </p:sp>
      <p:cxnSp>
        <p:nvCxnSpPr>
          <p:cNvPr id="263" name="Google Shape;263;p40"/>
          <p:cNvCxnSpPr>
            <a:endCxn id="258" idx="1"/>
          </p:cNvCxnSpPr>
          <p:nvPr/>
        </p:nvCxnSpPr>
        <p:spPr>
          <a:xfrm>
            <a:off x="1715975" y="2519350"/>
            <a:ext cx="33942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0"/>
          <p:cNvCxnSpPr>
            <a:stCxn id="259" idx="2"/>
            <a:endCxn id="260" idx="0"/>
          </p:cNvCxnSpPr>
          <p:nvPr/>
        </p:nvCxnSpPr>
        <p:spPr>
          <a:xfrm>
            <a:off x="1045100" y="3163400"/>
            <a:ext cx="1166100" cy="3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0"/>
          <p:cNvCxnSpPr>
            <a:stCxn id="260" idx="3"/>
            <a:endCxn id="261" idx="1"/>
          </p:cNvCxnSpPr>
          <p:nvPr/>
        </p:nvCxnSpPr>
        <p:spPr>
          <a:xfrm>
            <a:off x="2862600" y="4213025"/>
            <a:ext cx="9618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0"/>
          <p:cNvCxnSpPr>
            <a:stCxn id="261" idx="3"/>
            <a:endCxn id="262" idx="1"/>
          </p:cNvCxnSpPr>
          <p:nvPr/>
        </p:nvCxnSpPr>
        <p:spPr>
          <a:xfrm flipH="1" rot="10800000">
            <a:off x="5030175" y="4281300"/>
            <a:ext cx="1770600" cy="18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SGBD classique</a:t>
            </a:r>
            <a:endParaRPr/>
          </a:p>
        </p:txBody>
      </p:sp>
      <p:sp>
        <p:nvSpPr>
          <p:cNvPr id="272" name="Google Shape;272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73" name="Google Shape;273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Table de BDD relationnelle</a:t>
            </a:r>
            <a:endParaRPr sz="3700"/>
          </a:p>
        </p:txBody>
      </p:sp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75" name="Google Shape;275;p41"/>
          <p:cNvGraphicFramePr/>
          <p:nvPr/>
        </p:nvGraphicFramePr>
        <p:xfrm>
          <a:off x="2496163" y="263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{9636D4DB-A816-4C79-8E53-7C4FDABB07BE}</a:tableStyleId>
              </a:tblPr>
              <a:tblGrid>
                <a:gridCol w="905850"/>
                <a:gridCol w="905850"/>
                <a:gridCol w="1214125"/>
                <a:gridCol w="1214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couleur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plaque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Renault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bleu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1233 DC 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BMW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rouge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1213 DC 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orange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2342 AC 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Mercedes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argent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1234 CD 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41"/>
          <p:cNvSpPr txBox="1"/>
          <p:nvPr/>
        </p:nvSpPr>
        <p:spPr>
          <a:xfrm>
            <a:off x="1310125" y="2237775"/>
            <a:ext cx="804900" cy="4002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voiture</a:t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177450" y="3252175"/>
            <a:ext cx="183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 de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(Table)</a:t>
            </a:r>
            <a:endParaRPr/>
          </a:p>
        </p:txBody>
      </p:sp>
      <p:cxnSp>
        <p:nvCxnSpPr>
          <p:cNvPr id="278" name="Google Shape;278;p41"/>
          <p:cNvCxnSpPr>
            <a:stCxn id="277" idx="0"/>
          </p:cNvCxnSpPr>
          <p:nvPr/>
        </p:nvCxnSpPr>
        <p:spPr>
          <a:xfrm flipH="1" rot="10800000">
            <a:off x="1092900" y="2725075"/>
            <a:ext cx="416700" cy="5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41"/>
          <p:cNvSpPr txBox="1"/>
          <p:nvPr/>
        </p:nvSpPr>
        <p:spPr>
          <a:xfrm>
            <a:off x="2896925" y="1751825"/>
            <a:ext cx="26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Colonnes (Attribut ou Champs)</a:t>
            </a:r>
            <a:endParaRPr/>
          </a:p>
        </p:txBody>
      </p:sp>
      <p:cxnSp>
        <p:nvCxnSpPr>
          <p:cNvPr id="280" name="Google Shape;280;p41"/>
          <p:cNvCxnSpPr>
            <a:stCxn id="279" idx="2"/>
          </p:cNvCxnSpPr>
          <p:nvPr/>
        </p:nvCxnSpPr>
        <p:spPr>
          <a:xfrm flipH="1">
            <a:off x="3124625" y="2152025"/>
            <a:ext cx="1084800" cy="42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stCxn id="279" idx="2"/>
          </p:cNvCxnSpPr>
          <p:nvPr/>
        </p:nvCxnSpPr>
        <p:spPr>
          <a:xfrm>
            <a:off x="4209425" y="2152025"/>
            <a:ext cx="261600" cy="40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9" idx="2"/>
          </p:cNvCxnSpPr>
          <p:nvPr/>
        </p:nvCxnSpPr>
        <p:spPr>
          <a:xfrm>
            <a:off x="4209425" y="2152025"/>
            <a:ext cx="1729200" cy="45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217450" y="4544400"/>
            <a:ext cx="11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Tuple (ligne)</a:t>
            </a:r>
            <a:endParaRPr/>
          </a:p>
        </p:txBody>
      </p:sp>
      <p:cxnSp>
        <p:nvCxnSpPr>
          <p:cNvPr id="284" name="Google Shape;284;p41"/>
          <p:cNvCxnSpPr>
            <a:stCxn id="283" idx="3"/>
          </p:cNvCxnSpPr>
          <p:nvPr/>
        </p:nvCxnSpPr>
        <p:spPr>
          <a:xfrm flipH="1" rot="10800000">
            <a:off x="1382950" y="4456200"/>
            <a:ext cx="967200" cy="28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41"/>
          <p:cNvCxnSpPr>
            <a:stCxn id="283" idx="3"/>
          </p:cNvCxnSpPr>
          <p:nvPr/>
        </p:nvCxnSpPr>
        <p:spPr>
          <a:xfrm flipH="1" rot="10800000">
            <a:off x="1382950" y="3686700"/>
            <a:ext cx="974400" cy="105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41"/>
          <p:cNvSpPr/>
          <p:nvPr/>
        </p:nvSpPr>
        <p:spPr>
          <a:xfrm>
            <a:off x="6874975" y="3034175"/>
            <a:ext cx="504900" cy="1584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/>
          <p:nvPr/>
        </p:nvSpPr>
        <p:spPr>
          <a:xfrm>
            <a:off x="8168900" y="2725075"/>
            <a:ext cx="682800" cy="189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 txBox="1"/>
          <p:nvPr/>
        </p:nvSpPr>
        <p:spPr>
          <a:xfrm>
            <a:off x="7215975" y="3906050"/>
            <a:ext cx="8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Valeurs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7215975" y="2237775"/>
            <a:ext cx="16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relationnelle</a:t>
            </a:r>
            <a:endParaRPr/>
          </a:p>
        </p:txBody>
      </p:sp>
      <p:cxnSp>
        <p:nvCxnSpPr>
          <p:cNvPr id="290" name="Google Shape;290;p41"/>
          <p:cNvCxnSpPr>
            <a:stCxn id="279" idx="2"/>
          </p:cNvCxnSpPr>
          <p:nvPr/>
        </p:nvCxnSpPr>
        <p:spPr>
          <a:xfrm flipH="1">
            <a:off x="3880025" y="2152025"/>
            <a:ext cx="329400" cy="3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BDD </a:t>
            </a:r>
            <a:r>
              <a:rPr lang="fr"/>
              <a:t>hiérarchisée</a:t>
            </a:r>
            <a:endParaRPr/>
          </a:p>
        </p:txBody>
      </p:sp>
      <p:sp>
        <p:nvSpPr>
          <p:cNvPr id="296" name="Google Shape;296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97" name="Google Shape;297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base de données hiérarchique</a:t>
            </a:r>
            <a:endParaRPr sz="3700"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299" name="Google Shape;299;p42"/>
          <p:cNvCxnSpPr>
            <a:stCxn id="300" idx="2"/>
            <a:endCxn id="301" idx="0"/>
          </p:cNvCxnSpPr>
          <p:nvPr/>
        </p:nvCxnSpPr>
        <p:spPr>
          <a:xfrm flipH="1" rot="-5400000">
            <a:off x="5443100" y="1317625"/>
            <a:ext cx="624900" cy="2278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02" name="Google Shape;302;p42"/>
          <p:cNvCxnSpPr>
            <a:stCxn id="303" idx="2"/>
            <a:endCxn id="304" idx="0"/>
          </p:cNvCxnSpPr>
          <p:nvPr/>
        </p:nvCxnSpPr>
        <p:spPr>
          <a:xfrm flipH="1" rot="-5400000">
            <a:off x="2696825" y="3211775"/>
            <a:ext cx="584400" cy="112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05" name="Google Shape;305;p42"/>
          <p:cNvCxnSpPr>
            <a:stCxn id="306" idx="0"/>
            <a:endCxn id="303" idx="2"/>
          </p:cNvCxnSpPr>
          <p:nvPr/>
        </p:nvCxnSpPr>
        <p:spPr>
          <a:xfrm rot="-5400000">
            <a:off x="1583950" y="3220625"/>
            <a:ext cx="584400" cy="110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07" name="Google Shape;307;p42"/>
          <p:cNvCxnSpPr>
            <a:stCxn id="301" idx="2"/>
            <a:endCxn id="308" idx="0"/>
          </p:cNvCxnSpPr>
          <p:nvPr/>
        </p:nvCxnSpPr>
        <p:spPr>
          <a:xfrm flipH="1" rot="-5400000">
            <a:off x="7118800" y="3265625"/>
            <a:ext cx="575400" cy="102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09" name="Google Shape;309;p42"/>
          <p:cNvCxnSpPr>
            <a:stCxn id="310" idx="0"/>
            <a:endCxn id="301" idx="2"/>
          </p:cNvCxnSpPr>
          <p:nvPr/>
        </p:nvCxnSpPr>
        <p:spPr>
          <a:xfrm rot="-5400000">
            <a:off x="6037900" y="3207725"/>
            <a:ext cx="575400" cy="113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11" name="Google Shape;311;p42"/>
          <p:cNvCxnSpPr>
            <a:stCxn id="303" idx="0"/>
            <a:endCxn id="300" idx="2"/>
          </p:cNvCxnSpPr>
          <p:nvPr/>
        </p:nvCxnSpPr>
        <p:spPr>
          <a:xfrm rot="-5400000">
            <a:off x="3209675" y="1363025"/>
            <a:ext cx="624900" cy="2187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00" name="Google Shape;300;p42"/>
          <p:cNvSpPr txBox="1"/>
          <p:nvPr/>
        </p:nvSpPr>
        <p:spPr>
          <a:xfrm>
            <a:off x="3847100" y="1327975"/>
            <a:ext cx="15381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546625" y="2769425"/>
            <a:ext cx="1763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mammifère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5912950" y="2769425"/>
            <a:ext cx="1964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oiseau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6824375" y="4064825"/>
            <a:ext cx="218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aigle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4662700" y="4064825"/>
            <a:ext cx="218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moineau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2437000" y="4064825"/>
            <a:ext cx="222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ongulé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211300" y="4064825"/>
            <a:ext cx="222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carnivore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BDD hiérarchisée</a:t>
            </a:r>
            <a:endParaRPr/>
          </a:p>
        </p:txBody>
      </p:sp>
      <p:sp>
        <p:nvSpPr>
          <p:cNvPr id="317" name="Google Shape;317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318" name="Google Shape;318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autre BDD </a:t>
            </a:r>
            <a:r>
              <a:rPr lang="fr" sz="3700"/>
              <a:t>hiérarchique</a:t>
            </a:r>
            <a:endParaRPr sz="3700"/>
          </a:p>
        </p:txBody>
      </p:sp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320" name="Google Shape;320;p43"/>
          <p:cNvCxnSpPr>
            <a:stCxn id="321" idx="2"/>
            <a:endCxn id="322" idx="0"/>
          </p:cNvCxnSpPr>
          <p:nvPr/>
        </p:nvCxnSpPr>
        <p:spPr>
          <a:xfrm flipH="1" rot="-5400000">
            <a:off x="5443100" y="1317625"/>
            <a:ext cx="624900" cy="2278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23" name="Google Shape;323;p43"/>
          <p:cNvCxnSpPr>
            <a:stCxn id="324" idx="2"/>
            <a:endCxn id="325" idx="0"/>
          </p:cNvCxnSpPr>
          <p:nvPr/>
        </p:nvCxnSpPr>
        <p:spPr>
          <a:xfrm flipH="1" rot="-5400000">
            <a:off x="2696825" y="3211775"/>
            <a:ext cx="584400" cy="112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26" name="Google Shape;326;p43"/>
          <p:cNvCxnSpPr>
            <a:stCxn id="327" idx="0"/>
            <a:endCxn id="324" idx="2"/>
          </p:cNvCxnSpPr>
          <p:nvPr/>
        </p:nvCxnSpPr>
        <p:spPr>
          <a:xfrm rot="-5400000">
            <a:off x="1583950" y="3220625"/>
            <a:ext cx="584400" cy="110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28" name="Google Shape;328;p43"/>
          <p:cNvCxnSpPr>
            <a:stCxn id="322" idx="2"/>
            <a:endCxn id="329" idx="0"/>
          </p:cNvCxnSpPr>
          <p:nvPr/>
        </p:nvCxnSpPr>
        <p:spPr>
          <a:xfrm flipH="1" rot="-5400000">
            <a:off x="7118800" y="3265625"/>
            <a:ext cx="575400" cy="102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0" name="Google Shape;330;p43"/>
          <p:cNvCxnSpPr>
            <a:stCxn id="331" idx="0"/>
            <a:endCxn id="322" idx="2"/>
          </p:cNvCxnSpPr>
          <p:nvPr/>
        </p:nvCxnSpPr>
        <p:spPr>
          <a:xfrm rot="-5400000">
            <a:off x="6037900" y="3207725"/>
            <a:ext cx="575400" cy="113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2" name="Google Shape;332;p43"/>
          <p:cNvCxnSpPr>
            <a:stCxn id="324" idx="0"/>
            <a:endCxn id="321" idx="2"/>
          </p:cNvCxnSpPr>
          <p:nvPr/>
        </p:nvCxnSpPr>
        <p:spPr>
          <a:xfrm rot="-5400000">
            <a:off x="3209675" y="1363025"/>
            <a:ext cx="624900" cy="2187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21" name="Google Shape;321;p43"/>
          <p:cNvSpPr txBox="1"/>
          <p:nvPr/>
        </p:nvSpPr>
        <p:spPr>
          <a:xfrm>
            <a:off x="3847100" y="1327975"/>
            <a:ext cx="15381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dc=mylab,dc=fr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1546625" y="2769425"/>
            <a:ext cx="1763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ou=users,dc=mylab,dc=fr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5912950" y="2769425"/>
            <a:ext cx="1964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ou=computers,dc=mylab,dc=fr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6824375" y="4064825"/>
            <a:ext cx="218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uid=cptr2,ou=computers,dc=mylab,dc=fr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4662700" y="4064825"/>
            <a:ext cx="218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uid=cptr1,ou=computers,dc=mylab,dc=fr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2437000" y="4064825"/>
            <a:ext cx="222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uid=user2,ou=users,dc=mylab,dc=fr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211300" y="4064825"/>
            <a:ext cx="222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uid=user1,ou=users,dc=mylab,dc=fr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AD CS</a:t>
            </a:r>
            <a:r>
              <a:rPr lang="fr" sz="1800"/>
              <a:t> (</a:t>
            </a:r>
            <a:r>
              <a:rPr i="1" lang="fr" sz="1800"/>
              <a:t>Active Directory Certificate Service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et création des clés ainsi que des certificats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AD FS</a:t>
            </a:r>
            <a:r>
              <a:rPr lang="fr" sz="1800"/>
              <a:t> (</a:t>
            </a:r>
            <a:r>
              <a:rPr i="1" lang="fr" sz="1800"/>
              <a:t>Active Directory Federation Services</a:t>
            </a:r>
            <a:r>
              <a:rPr lang="fr" sz="1800"/>
              <a:t>) - depuis Serv.2008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un portail gestion d’un SSO (Single Sign-On) pour les applications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AD RMS</a:t>
            </a:r>
            <a:r>
              <a:rPr lang="fr" sz="1800"/>
              <a:t> (</a:t>
            </a:r>
            <a:r>
              <a:rPr i="1" lang="fr" sz="1800"/>
              <a:t>Active Directory Rights Management Services</a:t>
            </a:r>
            <a:r>
              <a:rPr lang="fr" sz="1800"/>
              <a:t>) - depuis Serv.2008 R2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autorisations fine sur les fichiers (uniquement sur applications compatibles, comme Office)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AD LDS</a:t>
            </a:r>
            <a:r>
              <a:rPr lang="fr" sz="1800"/>
              <a:t> (</a:t>
            </a:r>
            <a:r>
              <a:rPr i="1" lang="fr" sz="1800"/>
              <a:t>Active Directory Lightweight Directory Services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Service d’annuaire light, pas de domaine (pas de contrôle d’accès).</a:t>
            </a:r>
            <a:endParaRPr sz="1800"/>
          </a:p>
        </p:txBody>
      </p:sp>
      <p:sp>
        <p:nvSpPr>
          <p:cNvPr id="338" name="Google Shape;338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4…</a:t>
            </a:r>
            <a:endParaRPr/>
          </a:p>
        </p:txBody>
      </p:sp>
      <p:sp>
        <p:nvSpPr>
          <p:cNvPr id="339" name="Google Shape;339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340" name="Google Shape;340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rôles AD</a:t>
            </a:r>
            <a:endParaRPr sz="3700"/>
          </a:p>
        </p:txBody>
      </p:sp>
      <p:sp>
        <p:nvSpPr>
          <p:cNvPr id="341" name="Google Shape;34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754525" y="2263950"/>
            <a:ext cx="758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Quelle est la différence entre un annuaire téléphonique et un annuaire informatique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AD DS</a:t>
            </a:r>
            <a:r>
              <a:rPr lang="fr" sz="1800"/>
              <a:t> (</a:t>
            </a:r>
            <a:r>
              <a:rPr i="1" lang="fr" sz="1800"/>
              <a:t>Active Directory Domain Service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Mise en œuvre d’un domaine et d’un annuaire Active Directory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utilisateurs, ordinateurs, groupes, ouverture de session, contrôle d’accès aux ressources,…</a:t>
            </a:r>
            <a:endParaRPr sz="1800"/>
          </a:p>
        </p:txBody>
      </p:sp>
      <p:sp>
        <p:nvSpPr>
          <p:cNvPr id="347" name="Google Shape;347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+1</a:t>
            </a:r>
            <a:endParaRPr/>
          </a:p>
        </p:txBody>
      </p:sp>
      <p:sp>
        <p:nvSpPr>
          <p:cNvPr id="348" name="Google Shape;348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349" name="Google Shape;349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rôle AD principal</a:t>
            </a:r>
            <a:endParaRPr sz="3700"/>
          </a:p>
        </p:txBody>
      </p:sp>
      <p:sp>
        <p:nvSpPr>
          <p:cNvPr id="350" name="Google Shape;35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Arborescence AD</a:t>
            </a:r>
            <a:endParaRPr/>
          </a:p>
        </p:txBody>
      </p:sp>
      <p:sp>
        <p:nvSpPr>
          <p:cNvPr id="356" name="Google Shape;35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idx="4" type="body"/>
          </p:nvPr>
        </p:nvSpPr>
        <p:spPr>
          <a:xfrm>
            <a:off x="462200" y="1772500"/>
            <a:ext cx="80946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Cette arborescence AD </a:t>
            </a:r>
            <a:r>
              <a:rPr lang="fr" sz="1800"/>
              <a:t>représente</a:t>
            </a:r>
            <a:r>
              <a:rPr lang="fr" sz="1800"/>
              <a:t> une structure logique indépendante du site.</a:t>
            </a:r>
            <a:endParaRPr sz="1800"/>
          </a:p>
        </p:txBody>
      </p:sp>
      <p:sp>
        <p:nvSpPr>
          <p:cNvPr id="362" name="Google Shape;362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 virtuel</a:t>
            </a:r>
            <a:endParaRPr/>
          </a:p>
        </p:txBody>
      </p:sp>
      <p:sp>
        <p:nvSpPr>
          <p:cNvPr id="363" name="Google Shape;363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Arborescence AD</a:t>
            </a:r>
            <a:endParaRPr/>
          </a:p>
        </p:txBody>
      </p:sp>
      <p:sp>
        <p:nvSpPr>
          <p:cNvPr id="364" name="Google Shape;364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structure logique</a:t>
            </a:r>
            <a:endParaRPr sz="3700"/>
          </a:p>
        </p:txBody>
      </p:sp>
      <p:sp>
        <p:nvSpPr>
          <p:cNvPr id="365" name="Google Shape;36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idx="4" type="body"/>
          </p:nvPr>
        </p:nvSpPr>
        <p:spPr>
          <a:xfrm>
            <a:off x="462200" y="1772500"/>
            <a:ext cx="80946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objets AD sont les éléments de base de la BDD AD et représentent les ressources physiques, logiques et les services au sein d'un environnement réseau.</a:t>
            </a:r>
            <a:endParaRPr sz="1800"/>
          </a:p>
        </p:txBody>
      </p:sp>
      <p:sp>
        <p:nvSpPr>
          <p:cNvPr id="371" name="Google Shape;371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 est objet !</a:t>
            </a:r>
            <a:endParaRPr/>
          </a:p>
        </p:txBody>
      </p:sp>
      <p:sp>
        <p:nvSpPr>
          <p:cNvPr id="372" name="Google Shape;372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373" name="Google Shape;373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Objet AD</a:t>
            </a:r>
            <a:endParaRPr sz="3700"/>
          </a:p>
        </p:txBody>
      </p:sp>
      <p:sp>
        <p:nvSpPr>
          <p:cNvPr id="374" name="Google Shape;37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PowerShell</a:t>
            </a:r>
            <a:endParaRPr/>
          </a:p>
        </p:txBody>
      </p:sp>
      <p:sp>
        <p:nvSpPr>
          <p:cNvPr id="380" name="Google Shape;380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381" name="Google Shape;381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Information sur un objet</a:t>
            </a:r>
            <a:endParaRPr sz="3700"/>
          </a:p>
        </p:txBody>
      </p:sp>
      <p:sp>
        <p:nvSpPr>
          <p:cNvPr id="382" name="Google Shape;38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3" name="Google Shape;383;p49"/>
          <p:cNvSpPr/>
          <p:nvPr/>
        </p:nvSpPr>
        <p:spPr>
          <a:xfrm>
            <a:off x="380600" y="1726275"/>
            <a:ext cx="8240400" cy="3264600"/>
          </a:xfrm>
          <a:prstGeom prst="roundRect">
            <a:avLst>
              <a:gd fmla="val 3257" name="adj"/>
            </a:avLst>
          </a:prstGeom>
          <a:solidFill>
            <a:srgbClr val="1C4587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PS </a:t>
            </a:r>
            <a:r>
              <a:rPr lang="fr" sz="1100">
                <a:solidFill>
                  <a:schemeClr val="lt1"/>
                </a:solidFill>
              </a:rPr>
              <a:t>C:\Lab&gt; </a:t>
            </a:r>
            <a:r>
              <a:rPr lang="fr" sz="1100">
                <a:solidFill>
                  <a:srgbClr val="FFFFFF"/>
                </a:solidFill>
              </a:rPr>
              <a:t> Get-ADObject -Filter {Name -like "*server*"}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DistinguishedName                                                           Name                        ObjectClass         ObjectGUID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-----------------                                                                      ----                             -----------               ----------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CN=Server,CN=System,DC=lab,DC=lan                          Server                       samServer           a15302e...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CN=WIN1,OU=Domain Controllers,DC=lab,DC=lan        WIN1                         computer             357d4a5...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idx="4" type="body"/>
          </p:nvPr>
        </p:nvSpPr>
        <p:spPr>
          <a:xfrm>
            <a:off x="462200" y="1772500"/>
            <a:ext cx="52758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</a:t>
            </a:r>
            <a:r>
              <a:rPr b="1" lang="fr" sz="1800"/>
              <a:t>Unité d’Organisation</a:t>
            </a:r>
            <a:r>
              <a:rPr lang="fr" sz="1800"/>
              <a:t>, ou </a:t>
            </a:r>
            <a:r>
              <a:rPr b="1" lang="fr" sz="1800"/>
              <a:t>OU</a:t>
            </a:r>
            <a:r>
              <a:rPr lang="fr" sz="1800"/>
              <a:t> (</a:t>
            </a:r>
            <a:r>
              <a:rPr i="1" lang="fr" sz="1800"/>
              <a:t>Organizational Unit</a:t>
            </a:r>
            <a:r>
              <a:rPr lang="fr" sz="1800"/>
              <a:t>) est le niveau le plus bas de la structure hiérarchique d’Active Directory.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OUs sont des “boites” dans lesquels les objets tels que les utilisateurs, les groupes et les ordinateurs sont organisés.</a:t>
            </a:r>
            <a:endParaRPr sz="1800"/>
          </a:p>
        </p:txBody>
      </p:sp>
      <p:sp>
        <p:nvSpPr>
          <p:cNvPr id="389" name="Google Shape;389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L’OU</a:t>
            </a:r>
            <a:endParaRPr/>
          </a:p>
        </p:txBody>
      </p:sp>
      <p:sp>
        <p:nvSpPr>
          <p:cNvPr id="390" name="Google Shape;390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391" name="Google Shape;391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Unité d’Organisation</a:t>
            </a:r>
            <a:endParaRPr sz="3700"/>
          </a:p>
        </p:txBody>
      </p:sp>
      <p:sp>
        <p:nvSpPr>
          <p:cNvPr id="392" name="Google Shape;3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000" y="1711926"/>
            <a:ext cx="3253600" cy="26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idx="4" type="body"/>
          </p:nvPr>
        </p:nvSpPr>
        <p:spPr>
          <a:xfrm>
            <a:off x="462200" y="1772500"/>
            <a:ext cx="81960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Elles permettent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gestion et une délégation administratives fines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</a:t>
            </a:r>
            <a:r>
              <a:rPr lang="fr" sz="1800"/>
              <a:t>’organiser de façon logique les objets de l’annuaire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 faciliter la délégation de pouvoir selon l’organisation des objets et de contrôler l’environnement des utilisateurs et des ordinateurs grâce à l’application de stratégie de groupe, ou </a:t>
            </a:r>
            <a:r>
              <a:rPr b="1" lang="fr" sz="1800"/>
              <a:t>GPO</a:t>
            </a:r>
            <a:r>
              <a:rPr lang="fr" sz="1800"/>
              <a:t> (</a:t>
            </a:r>
            <a:r>
              <a:rPr i="1" lang="fr" sz="1800"/>
              <a:t>Group Policy Object</a:t>
            </a:r>
            <a:r>
              <a:rPr lang="fr" sz="1800"/>
              <a:t>)</a:t>
            </a:r>
            <a:endParaRPr sz="1800"/>
          </a:p>
        </p:txBody>
      </p:sp>
      <p:sp>
        <p:nvSpPr>
          <p:cNvPr id="399" name="Google Shape;399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quoi ça sert ?</a:t>
            </a:r>
            <a:endParaRPr/>
          </a:p>
        </p:txBody>
      </p:sp>
      <p:sp>
        <p:nvSpPr>
          <p:cNvPr id="400" name="Google Shape;400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401" name="Google Shape;401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Unité d’Organisation</a:t>
            </a:r>
            <a:endParaRPr sz="3700"/>
          </a:p>
        </p:txBody>
      </p:sp>
      <p:sp>
        <p:nvSpPr>
          <p:cNvPr id="402" name="Google Shape;40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PowerShell</a:t>
            </a:r>
            <a:endParaRPr/>
          </a:p>
        </p:txBody>
      </p:sp>
      <p:sp>
        <p:nvSpPr>
          <p:cNvPr id="408" name="Google Shape;408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409" name="Google Shape;409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Information sur une OU</a:t>
            </a:r>
            <a:endParaRPr sz="3700"/>
          </a:p>
        </p:txBody>
      </p:sp>
      <p:sp>
        <p:nvSpPr>
          <p:cNvPr id="410" name="Google Shape;41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1" name="Google Shape;411;p52"/>
          <p:cNvSpPr/>
          <p:nvPr/>
        </p:nvSpPr>
        <p:spPr>
          <a:xfrm>
            <a:off x="380600" y="1726275"/>
            <a:ext cx="8240400" cy="3264600"/>
          </a:xfrm>
          <a:prstGeom prst="roundRect">
            <a:avLst>
              <a:gd fmla="val 3257" name="adj"/>
            </a:avLst>
          </a:prstGeom>
          <a:solidFill>
            <a:srgbClr val="1C4587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PS </a:t>
            </a:r>
            <a:r>
              <a:rPr lang="fr" sz="1100">
                <a:solidFill>
                  <a:schemeClr val="lt1"/>
                </a:solidFill>
              </a:rPr>
              <a:t>C:\Lab&gt; </a:t>
            </a:r>
            <a:r>
              <a:rPr lang="fr" sz="1100">
                <a:solidFill>
                  <a:srgbClr val="FFFFFF"/>
                </a:solidFill>
              </a:rPr>
              <a:t> Get-ADOrganizationalUnit -Filter {Name -like "*serveurs*"}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City                     		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Country                  		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DistinguishedName        	: OU=Serveurs,OU=Bordeaux,OU=Ordinateurs,DC=lab,DC=lan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LinkedGroupPolicyObjects 	: {}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ManagedBy                		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Name                     		: Serveurs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ObjectClass              		: organizationalUnit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ObjectGUID               		: 073ef3cc-76b6-4d30-a241-0e45aef90183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PostalCode               		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State                    		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StreetAddress            		: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domaine AD est une unité administrative et de sécurité dans un environnement AD.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représente un groupe de ressources réseau et d'utilisateurs qui sont gérés comme une seule entité.</a:t>
            </a:r>
            <a:endParaRPr sz="1800"/>
          </a:p>
        </p:txBody>
      </p:sp>
      <p:sp>
        <p:nvSpPr>
          <p:cNvPr id="417" name="Google Shape;417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domaine</a:t>
            </a:r>
            <a:endParaRPr/>
          </a:p>
        </p:txBody>
      </p:sp>
      <p:sp>
        <p:nvSpPr>
          <p:cNvPr id="418" name="Google Shape;418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419" name="Google Shape;419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Domaine</a:t>
            </a:r>
            <a:endParaRPr sz="3700"/>
          </a:p>
        </p:txBody>
      </p:sp>
      <p:sp>
        <p:nvSpPr>
          <p:cNvPr id="420" name="Google Shape;42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Contrôle Centralisé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Gestion centralisée des politiques de sécurité, des comptes d'utilisateurs, des comptes d'ordinateurs, etc.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permet une administration et une gestion simplifiées, entre-autre pour l'authentification et l'autorisation.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Périmètre de Sécurité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 l’intérieur, les politiques et les contrôles d'accès peuvent être appliqués de manière cohérente.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Toutes les ressources du domaine sont soumise à ces politiques.</a:t>
            </a:r>
            <a:endParaRPr sz="1800"/>
          </a:p>
        </p:txBody>
      </p:sp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 fait un domaine</a:t>
            </a:r>
            <a:endParaRPr/>
          </a:p>
        </p:txBody>
      </p:sp>
      <p:sp>
        <p:nvSpPr>
          <p:cNvPr id="427" name="Google Shape;427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428" name="Google Shape;428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Fonctionnalités du domaine AD</a:t>
            </a:r>
            <a:endParaRPr sz="3700"/>
          </a:p>
        </p:txBody>
      </p:sp>
      <p:sp>
        <p:nvSpPr>
          <p:cNvPr id="429" name="Google Shape;42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90200" y="983850"/>
            <a:ext cx="4348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1 - Introduction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2 - Arborescence AD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3 - Composants AD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Partage de Ressources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utilisateurs d'un même domaine peuvent partager des ressources (fichiers, imprimantes, applications, …) avec des contrôles d'accès gérés centralisés.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Authentification et Autorisation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AD gère l'authentification des utilisateurs et des ordinateurs dans le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contrôle leur accès aux ressources du réseau basé sur les politiques de sécurité définies.</a:t>
            </a:r>
            <a:endParaRPr sz="1800"/>
          </a:p>
        </p:txBody>
      </p:sp>
      <p:sp>
        <p:nvSpPr>
          <p:cNvPr id="435" name="Google Shape;435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suite</a:t>
            </a:r>
            <a:endParaRPr/>
          </a:p>
        </p:txBody>
      </p:sp>
      <p:sp>
        <p:nvSpPr>
          <p:cNvPr id="436" name="Google Shape;436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437" name="Google Shape;437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Fonctionnalités du domaine AD</a:t>
            </a:r>
            <a:endParaRPr sz="3700"/>
          </a:p>
        </p:txBody>
      </p:sp>
      <p:sp>
        <p:nvSpPr>
          <p:cNvPr id="438" name="Google Shape;43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Réplication des Données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informations du domaine sont répliquées entre les </a:t>
            </a:r>
            <a:r>
              <a:rPr b="1" lang="fr" sz="1800"/>
              <a:t>contrôleurs de domaine</a:t>
            </a:r>
            <a:r>
              <a:rPr lang="fr" sz="1800"/>
              <a:t> pour assurer la cohérence et la disponibilité des données de l'annuaire dans tout le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Structure Hiérarchique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peut faire partie d'une structure plus large appelée </a:t>
            </a:r>
            <a:r>
              <a:rPr b="1" lang="fr" sz="1800"/>
              <a:t>forêt</a:t>
            </a:r>
            <a:r>
              <a:rPr lang="fr" sz="1800"/>
              <a:t> AD, qui est une collection de plusieurs domaines.</a:t>
            </a:r>
            <a:endParaRPr sz="1800"/>
          </a:p>
        </p:txBody>
      </p:sp>
      <p:sp>
        <p:nvSpPr>
          <p:cNvPr id="444" name="Google Shape;444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More</a:t>
            </a:r>
            <a:endParaRPr/>
          </a:p>
        </p:txBody>
      </p:sp>
      <p:sp>
        <p:nvSpPr>
          <p:cNvPr id="445" name="Google Shape;445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446" name="Google Shape;446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Fonctionnalités du domaine AD</a:t>
            </a:r>
            <a:endParaRPr sz="3700"/>
          </a:p>
        </p:txBody>
      </p:sp>
      <p:sp>
        <p:nvSpPr>
          <p:cNvPr id="447" name="Google Shape;44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structure en cascade</a:t>
            </a:r>
            <a:endParaRPr/>
          </a:p>
        </p:txBody>
      </p:sp>
      <p:sp>
        <p:nvSpPr>
          <p:cNvPr id="453" name="Google Shape;453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454" name="Google Shape;454;p57"/>
          <p:cNvSpPr txBox="1"/>
          <p:nvPr>
            <p:ph idx="2" type="title"/>
          </p:nvPr>
        </p:nvSpPr>
        <p:spPr>
          <a:xfrm>
            <a:off x="380600" y="1028225"/>
            <a:ext cx="21000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Domaine</a:t>
            </a:r>
            <a:endParaRPr sz="3700"/>
          </a:p>
        </p:txBody>
      </p:sp>
      <p:sp>
        <p:nvSpPr>
          <p:cNvPr id="455" name="Google Shape;455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456" name="Google Shape;456;p57"/>
          <p:cNvCxnSpPr>
            <a:stCxn id="457" idx="2"/>
            <a:endCxn id="458" idx="0"/>
          </p:cNvCxnSpPr>
          <p:nvPr/>
        </p:nvCxnSpPr>
        <p:spPr>
          <a:xfrm flipH="1" rot="-5400000">
            <a:off x="5133288" y="107025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9" name="Google Shape;459;p57"/>
          <p:cNvCxnSpPr>
            <a:stCxn id="460" idx="0"/>
            <a:endCxn id="457" idx="2"/>
          </p:cNvCxnSpPr>
          <p:nvPr/>
        </p:nvCxnSpPr>
        <p:spPr>
          <a:xfrm rot="-5400000">
            <a:off x="3362988" y="107035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1" name="Google Shape;461;p57"/>
          <p:cNvCxnSpPr>
            <a:stCxn id="460" idx="2"/>
            <a:endCxn id="462" idx="0"/>
          </p:cNvCxnSpPr>
          <p:nvPr/>
        </p:nvCxnSpPr>
        <p:spPr>
          <a:xfrm flipH="1" rot="-5400000">
            <a:off x="2881488" y="256585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3" name="Google Shape;463;p57"/>
          <p:cNvCxnSpPr>
            <a:stCxn id="464" idx="0"/>
            <a:endCxn id="460" idx="2"/>
          </p:cNvCxnSpPr>
          <p:nvPr/>
        </p:nvCxnSpPr>
        <p:spPr>
          <a:xfrm rot="-5400000">
            <a:off x="2036238" y="256585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5" name="Google Shape;465;p57"/>
          <p:cNvCxnSpPr>
            <a:stCxn id="458" idx="2"/>
            <a:endCxn id="466" idx="0"/>
          </p:cNvCxnSpPr>
          <p:nvPr/>
        </p:nvCxnSpPr>
        <p:spPr>
          <a:xfrm flipH="1" rot="-5400000">
            <a:off x="6422088" y="256585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7" name="Google Shape;467;p57"/>
          <p:cNvCxnSpPr>
            <a:stCxn id="468" idx="0"/>
            <a:endCxn id="458" idx="2"/>
          </p:cNvCxnSpPr>
          <p:nvPr/>
        </p:nvCxnSpPr>
        <p:spPr>
          <a:xfrm rot="-5400000">
            <a:off x="5576838" y="256585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9" name="Google Shape;469;p57"/>
          <p:cNvCxnSpPr>
            <a:stCxn id="470" idx="0"/>
            <a:endCxn id="464" idx="2"/>
          </p:cNvCxnSpPr>
          <p:nvPr/>
        </p:nvCxnSpPr>
        <p:spPr>
          <a:xfrm rot="-5400000">
            <a:off x="1229425" y="3656650"/>
            <a:ext cx="685800" cy="76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1" name="Google Shape;471;p57"/>
          <p:cNvCxnSpPr>
            <a:stCxn id="472" idx="0"/>
            <a:endCxn id="464" idx="2"/>
          </p:cNvCxnSpPr>
          <p:nvPr/>
        </p:nvCxnSpPr>
        <p:spPr>
          <a:xfrm flipH="1" rot="5400000">
            <a:off x="2074675" y="3579400"/>
            <a:ext cx="685800" cy="92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3" name="Google Shape;473;p57"/>
          <p:cNvCxnSpPr>
            <a:stCxn id="474" idx="0"/>
            <a:endCxn id="468" idx="2"/>
          </p:cNvCxnSpPr>
          <p:nvPr/>
        </p:nvCxnSpPr>
        <p:spPr>
          <a:xfrm rot="-5400000">
            <a:off x="4693000" y="3579400"/>
            <a:ext cx="685800" cy="92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5" name="Google Shape;475;p57"/>
          <p:cNvCxnSpPr>
            <a:stCxn id="476" idx="0"/>
            <a:endCxn id="468" idx="2"/>
          </p:cNvCxnSpPr>
          <p:nvPr/>
        </p:nvCxnSpPr>
        <p:spPr>
          <a:xfrm flipH="1" rot="5400000">
            <a:off x="5538250" y="3656650"/>
            <a:ext cx="685800" cy="76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77" name="Google Shape;477;p57"/>
          <p:cNvCxnSpPr>
            <a:stCxn id="478" idx="0"/>
            <a:endCxn id="468" idx="2"/>
          </p:cNvCxnSpPr>
          <p:nvPr/>
        </p:nvCxnSpPr>
        <p:spPr>
          <a:xfrm flipH="1" rot="5400000">
            <a:off x="6383500" y="2811400"/>
            <a:ext cx="685800" cy="2458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7" name="Google Shape;457;p57"/>
          <p:cNvSpPr txBox="1"/>
          <p:nvPr/>
        </p:nvSpPr>
        <p:spPr>
          <a:xfrm>
            <a:off x="3801738" y="126525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Domaine entreprise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57"/>
          <p:cNvSpPr txBox="1"/>
          <p:nvPr/>
        </p:nvSpPr>
        <p:spPr>
          <a:xfrm>
            <a:off x="2032638" y="22793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Utilisateurs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57"/>
          <p:cNvSpPr txBox="1"/>
          <p:nvPr/>
        </p:nvSpPr>
        <p:spPr>
          <a:xfrm>
            <a:off x="5573238" y="22793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Ordinateurs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57"/>
          <p:cNvSpPr txBox="1"/>
          <p:nvPr/>
        </p:nvSpPr>
        <p:spPr>
          <a:xfrm>
            <a:off x="6418488" y="33314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Nantes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57"/>
          <p:cNvSpPr txBox="1"/>
          <p:nvPr/>
        </p:nvSpPr>
        <p:spPr>
          <a:xfrm>
            <a:off x="4727988" y="33314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Bordeaux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57"/>
          <p:cNvSpPr txBox="1"/>
          <p:nvPr/>
        </p:nvSpPr>
        <p:spPr>
          <a:xfrm>
            <a:off x="2877888" y="33314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Lyon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57"/>
          <p:cNvSpPr txBox="1"/>
          <p:nvPr/>
        </p:nvSpPr>
        <p:spPr>
          <a:xfrm>
            <a:off x="1187388" y="33314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Paris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57"/>
          <p:cNvSpPr txBox="1"/>
          <p:nvPr/>
        </p:nvSpPr>
        <p:spPr>
          <a:xfrm>
            <a:off x="5496100" y="438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PC bureau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57"/>
          <p:cNvSpPr txBox="1"/>
          <p:nvPr/>
        </p:nvSpPr>
        <p:spPr>
          <a:xfrm>
            <a:off x="3805600" y="438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PC portable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57"/>
          <p:cNvSpPr txBox="1"/>
          <p:nvPr/>
        </p:nvSpPr>
        <p:spPr>
          <a:xfrm>
            <a:off x="2109775" y="438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Groupes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57"/>
          <p:cNvSpPr txBox="1"/>
          <p:nvPr/>
        </p:nvSpPr>
        <p:spPr>
          <a:xfrm>
            <a:off x="419275" y="438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Utilisateurs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57"/>
          <p:cNvSpPr txBox="1"/>
          <p:nvPr/>
        </p:nvSpPr>
        <p:spPr>
          <a:xfrm>
            <a:off x="7186600" y="438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OU Serveurs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7108800" y="1343975"/>
            <a:ext cx="190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Conteneur ou OU (Organizational Unit)</a:t>
            </a:r>
            <a:endParaRPr/>
          </a:p>
        </p:txBody>
      </p:sp>
      <p:sp>
        <p:nvSpPr>
          <p:cNvPr id="480" name="Google Shape;480;p57"/>
          <p:cNvSpPr/>
          <p:nvPr/>
        </p:nvSpPr>
        <p:spPr>
          <a:xfrm>
            <a:off x="5162250" y="1859625"/>
            <a:ext cx="2178600" cy="1224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57"/>
          <p:cNvCxnSpPr>
            <a:stCxn id="479" idx="2"/>
          </p:cNvCxnSpPr>
          <p:nvPr/>
        </p:nvCxnSpPr>
        <p:spPr>
          <a:xfrm flipH="1">
            <a:off x="7328100" y="1959575"/>
            <a:ext cx="732000" cy="2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57"/>
          <p:cNvCxnSpPr/>
          <p:nvPr/>
        </p:nvCxnSpPr>
        <p:spPr>
          <a:xfrm flipH="1">
            <a:off x="8049900" y="1959575"/>
            <a:ext cx="10200" cy="17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57"/>
          <p:cNvSpPr/>
          <p:nvPr/>
        </p:nvSpPr>
        <p:spPr>
          <a:xfrm>
            <a:off x="6926875" y="3823200"/>
            <a:ext cx="2178600" cy="1224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PowerShell</a:t>
            </a:r>
            <a:endParaRPr/>
          </a:p>
        </p:txBody>
      </p:sp>
      <p:sp>
        <p:nvSpPr>
          <p:cNvPr id="489" name="Google Shape;489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490" name="Google Shape;490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Information sur le domaine</a:t>
            </a:r>
            <a:endParaRPr sz="3700"/>
          </a:p>
        </p:txBody>
      </p:sp>
      <p:sp>
        <p:nvSpPr>
          <p:cNvPr id="491" name="Google Shape;49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2" name="Google Shape;492;p58"/>
          <p:cNvSpPr/>
          <p:nvPr/>
        </p:nvSpPr>
        <p:spPr>
          <a:xfrm>
            <a:off x="380600" y="1726275"/>
            <a:ext cx="8240400" cy="3264600"/>
          </a:xfrm>
          <a:prstGeom prst="roundRect">
            <a:avLst>
              <a:gd fmla="val 3257" name="adj"/>
            </a:avLst>
          </a:prstGeom>
          <a:solidFill>
            <a:srgbClr val="1C4587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PS </a:t>
            </a:r>
            <a:r>
              <a:rPr lang="fr" sz="1100">
                <a:solidFill>
                  <a:schemeClr val="lt1"/>
                </a:solidFill>
              </a:rPr>
              <a:t>C:\Lab&gt; </a:t>
            </a:r>
            <a:r>
              <a:rPr lang="fr" sz="1100">
                <a:solidFill>
                  <a:srgbClr val="FFFFFF"/>
                </a:solidFill>
              </a:rPr>
              <a:t> Get-ADDomain | Select-Object DomainControllersContainer,DomainMode,DomainSID,Name | Format-List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DomainControllersContainer 	: OU=Domain Controllers,DC=lab,DC=lan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DomainMode                 	: Windows2016Domain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DomainSID                  	: S-1-5-21-3649124935-1597064440-2657112874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Name                      		: lab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idx="4" type="body"/>
          </p:nvPr>
        </p:nvSpPr>
        <p:spPr>
          <a:xfrm>
            <a:off x="353750" y="3309475"/>
            <a:ext cx="4026900" cy="6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Tous les ordinateurs doivent être sur le même réseau local</a:t>
            </a:r>
            <a:endParaRPr sz="1800"/>
          </a:p>
        </p:txBody>
      </p:sp>
      <p:sp>
        <p:nvSpPr>
          <p:cNvPr id="498" name="Google Shape;498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modes de gestion différent</a:t>
            </a:r>
            <a:endParaRPr/>
          </a:p>
        </p:txBody>
      </p:sp>
      <p:sp>
        <p:nvSpPr>
          <p:cNvPr id="499" name="Google Shape;499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500" name="Google Shape;500;p59"/>
          <p:cNvSpPr txBox="1"/>
          <p:nvPr>
            <p:ph idx="2" type="title"/>
          </p:nvPr>
        </p:nvSpPr>
        <p:spPr>
          <a:xfrm>
            <a:off x="380600" y="1028225"/>
            <a:ext cx="2626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Workgroup</a:t>
            </a:r>
            <a:endParaRPr sz="3700"/>
          </a:p>
        </p:txBody>
      </p:sp>
      <p:sp>
        <p:nvSpPr>
          <p:cNvPr id="501" name="Google Shape;50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02" name="Google Shape;502;p59"/>
          <p:cNvSpPr txBox="1"/>
          <p:nvPr>
            <p:ph idx="2" type="title"/>
          </p:nvPr>
        </p:nvSpPr>
        <p:spPr>
          <a:xfrm>
            <a:off x="5708450" y="1028225"/>
            <a:ext cx="25086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Domaine</a:t>
            </a:r>
            <a:endParaRPr sz="3700"/>
          </a:p>
        </p:txBody>
      </p:sp>
      <p:sp>
        <p:nvSpPr>
          <p:cNvPr id="503" name="Google Shape;503;p59"/>
          <p:cNvSpPr txBox="1"/>
          <p:nvPr>
            <p:ph idx="4" type="body"/>
          </p:nvPr>
        </p:nvSpPr>
        <p:spPr>
          <a:xfrm>
            <a:off x="353750" y="2648100"/>
            <a:ext cx="4026900" cy="6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se connecter uniquement où un compte local a été </a:t>
            </a:r>
            <a:r>
              <a:rPr lang="fr" sz="1800"/>
              <a:t>créé</a:t>
            </a:r>
            <a:endParaRPr sz="1800"/>
          </a:p>
        </p:txBody>
      </p:sp>
      <p:sp>
        <p:nvSpPr>
          <p:cNvPr id="504" name="Google Shape;504;p59"/>
          <p:cNvSpPr txBox="1"/>
          <p:nvPr>
            <p:ph idx="4" type="body"/>
          </p:nvPr>
        </p:nvSpPr>
        <p:spPr>
          <a:xfrm>
            <a:off x="380600" y="3971175"/>
            <a:ext cx="40002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Limite de gestion fonctionnelle à quelques dizaines de machines</a:t>
            </a:r>
            <a:endParaRPr sz="1800"/>
          </a:p>
        </p:txBody>
      </p:sp>
      <p:sp>
        <p:nvSpPr>
          <p:cNvPr id="505" name="Google Shape;505;p59"/>
          <p:cNvSpPr txBox="1"/>
          <p:nvPr>
            <p:ph idx="4" type="body"/>
          </p:nvPr>
        </p:nvSpPr>
        <p:spPr>
          <a:xfrm>
            <a:off x="353750" y="2046400"/>
            <a:ext cx="4053900" cy="6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Tous les ordinateurs ont le même rôle standard</a:t>
            </a:r>
            <a:endParaRPr sz="1800"/>
          </a:p>
        </p:txBody>
      </p:sp>
      <p:sp>
        <p:nvSpPr>
          <p:cNvPr id="506" name="Google Shape;506;p59"/>
          <p:cNvSpPr txBox="1"/>
          <p:nvPr>
            <p:ph idx="4" type="body"/>
          </p:nvPr>
        </p:nvSpPr>
        <p:spPr>
          <a:xfrm>
            <a:off x="380600" y="4604625"/>
            <a:ext cx="40269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Aucune centralisation</a:t>
            </a:r>
            <a:endParaRPr sz="1800"/>
          </a:p>
        </p:txBody>
      </p:sp>
      <p:sp>
        <p:nvSpPr>
          <p:cNvPr id="507" name="Google Shape;507;p59"/>
          <p:cNvSpPr txBox="1"/>
          <p:nvPr>
            <p:ph idx="4" type="body"/>
          </p:nvPr>
        </p:nvSpPr>
        <p:spPr>
          <a:xfrm>
            <a:off x="4834375" y="2046400"/>
            <a:ext cx="4053900" cy="6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ou plusieurs ordinateurs sont des serveurs (DC)</a:t>
            </a:r>
            <a:endParaRPr sz="1800"/>
          </a:p>
        </p:txBody>
      </p:sp>
      <p:sp>
        <p:nvSpPr>
          <p:cNvPr id="508" name="Google Shape;508;p59"/>
          <p:cNvSpPr txBox="1"/>
          <p:nvPr>
            <p:ph idx="4" type="body"/>
          </p:nvPr>
        </p:nvSpPr>
        <p:spPr>
          <a:xfrm>
            <a:off x="4834375" y="2648100"/>
            <a:ext cx="3874500" cy="6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se connecter n’importe où avec un compte de domaine</a:t>
            </a:r>
            <a:endParaRPr sz="1800"/>
          </a:p>
        </p:txBody>
      </p:sp>
      <p:sp>
        <p:nvSpPr>
          <p:cNvPr id="509" name="Google Shape;509;p59"/>
          <p:cNvSpPr txBox="1"/>
          <p:nvPr>
            <p:ph idx="4" type="body"/>
          </p:nvPr>
        </p:nvSpPr>
        <p:spPr>
          <a:xfrm>
            <a:off x="4834300" y="3309475"/>
            <a:ext cx="3874500" cy="6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ordinateurs peuvent être sur des  réseaux différents</a:t>
            </a:r>
            <a:endParaRPr sz="1800"/>
          </a:p>
        </p:txBody>
      </p:sp>
      <p:sp>
        <p:nvSpPr>
          <p:cNvPr id="510" name="Google Shape;510;p59"/>
          <p:cNvSpPr txBox="1"/>
          <p:nvPr>
            <p:ph idx="4" type="body"/>
          </p:nvPr>
        </p:nvSpPr>
        <p:spPr>
          <a:xfrm>
            <a:off x="4834300" y="3957075"/>
            <a:ext cx="4000200" cy="6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n’y a pas de limite au nombre de machines</a:t>
            </a:r>
            <a:endParaRPr sz="1800"/>
          </a:p>
        </p:txBody>
      </p:sp>
      <p:sp>
        <p:nvSpPr>
          <p:cNvPr id="511" name="Google Shape;511;p59"/>
          <p:cNvSpPr txBox="1"/>
          <p:nvPr>
            <p:ph idx="4" type="body"/>
          </p:nvPr>
        </p:nvSpPr>
        <p:spPr>
          <a:xfrm>
            <a:off x="4834375" y="4604625"/>
            <a:ext cx="3950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Centralisation avec les DC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0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arbre est une arborescence de domaines.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arbre est constitué de plusieurs domaines qui partagent un schéma et une configuration communs, formant un</a:t>
            </a:r>
            <a:r>
              <a:rPr b="1" lang="fr" sz="1800"/>
              <a:t> espace de noms contigu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domaines d’une arborescence sont également liés par des </a:t>
            </a:r>
            <a:r>
              <a:rPr b="1" lang="fr" sz="1800"/>
              <a:t>relations d’approbation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visions possibles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Vue par les relations d’approbation entre les domaines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Vue par l’espace de noms de l’arborescence de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" name="Google Shape;517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base de la forêt</a:t>
            </a:r>
            <a:endParaRPr/>
          </a:p>
        </p:txBody>
      </p:sp>
      <p:sp>
        <p:nvSpPr>
          <p:cNvPr id="518" name="Google Shape;518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519" name="Google Shape;519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Arbre</a:t>
            </a:r>
            <a:endParaRPr sz="3700"/>
          </a:p>
        </p:txBody>
      </p:sp>
      <p:sp>
        <p:nvSpPr>
          <p:cNvPr id="520" name="Google Shape;520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ensemble de domaines</a:t>
            </a:r>
            <a:endParaRPr/>
          </a:p>
        </p:txBody>
      </p:sp>
      <p:sp>
        <p:nvSpPr>
          <p:cNvPr id="526" name="Google Shape;526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527" name="Google Shape;527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Arbre</a:t>
            </a:r>
            <a:endParaRPr sz="3700"/>
          </a:p>
        </p:txBody>
      </p:sp>
      <p:sp>
        <p:nvSpPr>
          <p:cNvPr id="528" name="Google Shape;52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29" name="Google Shape;529;p61"/>
          <p:cNvSpPr/>
          <p:nvPr/>
        </p:nvSpPr>
        <p:spPr>
          <a:xfrm>
            <a:off x="2874100" y="1273700"/>
            <a:ext cx="1629925" cy="1530525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Domaine B</a:t>
            </a:r>
            <a:endParaRPr sz="1000"/>
          </a:p>
        </p:txBody>
      </p:sp>
      <p:sp>
        <p:nvSpPr>
          <p:cNvPr id="530" name="Google Shape;530;p61"/>
          <p:cNvSpPr/>
          <p:nvPr/>
        </p:nvSpPr>
        <p:spPr>
          <a:xfrm>
            <a:off x="4636675" y="1692175"/>
            <a:ext cx="3759550" cy="2892075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                 Domaine A  </a:t>
            </a:r>
            <a:endParaRPr sz="1000"/>
          </a:p>
        </p:txBody>
      </p:sp>
      <p:sp>
        <p:nvSpPr>
          <p:cNvPr id="531" name="Google Shape;531;p61"/>
          <p:cNvSpPr/>
          <p:nvPr/>
        </p:nvSpPr>
        <p:spPr>
          <a:xfrm>
            <a:off x="1847300" y="2986650"/>
            <a:ext cx="1703650" cy="15976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Domaine C</a:t>
            </a:r>
            <a:endParaRPr sz="1000"/>
          </a:p>
        </p:txBody>
      </p:sp>
      <p:cxnSp>
        <p:nvCxnSpPr>
          <p:cNvPr id="532" name="Google Shape;532;p61"/>
          <p:cNvCxnSpPr>
            <a:stCxn id="531" idx="3"/>
            <a:endCxn id="529" idx="2"/>
          </p:cNvCxnSpPr>
          <p:nvPr/>
        </p:nvCxnSpPr>
        <p:spPr>
          <a:xfrm flipH="1" rot="10800000">
            <a:off x="3125038" y="2804150"/>
            <a:ext cx="564000" cy="98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61"/>
          <p:cNvCxnSpPr>
            <a:stCxn id="529" idx="2"/>
            <a:endCxn id="530" idx="1"/>
          </p:cNvCxnSpPr>
          <p:nvPr/>
        </p:nvCxnSpPr>
        <p:spPr>
          <a:xfrm>
            <a:off x="3689063" y="2804225"/>
            <a:ext cx="1887600" cy="33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61"/>
          <p:cNvSpPr/>
          <p:nvPr/>
        </p:nvSpPr>
        <p:spPr>
          <a:xfrm>
            <a:off x="6150900" y="2374350"/>
            <a:ext cx="717300" cy="68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</a:t>
            </a:r>
            <a:endParaRPr/>
          </a:p>
        </p:txBody>
      </p:sp>
      <p:sp>
        <p:nvSpPr>
          <p:cNvPr id="535" name="Google Shape;535;p61"/>
          <p:cNvSpPr/>
          <p:nvPr/>
        </p:nvSpPr>
        <p:spPr>
          <a:xfrm>
            <a:off x="6724775" y="3059250"/>
            <a:ext cx="717300" cy="68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</a:t>
            </a:r>
            <a:endParaRPr/>
          </a:p>
        </p:txBody>
      </p:sp>
      <p:sp>
        <p:nvSpPr>
          <p:cNvPr id="536" name="Google Shape;536;p61"/>
          <p:cNvSpPr/>
          <p:nvPr/>
        </p:nvSpPr>
        <p:spPr>
          <a:xfrm>
            <a:off x="5612850" y="3059250"/>
            <a:ext cx="717300" cy="68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</a:t>
            </a:r>
            <a:endParaRPr/>
          </a:p>
        </p:txBody>
      </p:sp>
      <p:sp>
        <p:nvSpPr>
          <p:cNvPr id="537" name="Google Shape;537;p61"/>
          <p:cNvSpPr/>
          <p:nvPr/>
        </p:nvSpPr>
        <p:spPr>
          <a:xfrm>
            <a:off x="5093375" y="3819425"/>
            <a:ext cx="717300" cy="68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</a:t>
            </a:r>
            <a:endParaRPr/>
          </a:p>
        </p:txBody>
      </p:sp>
      <p:cxnSp>
        <p:nvCxnSpPr>
          <p:cNvPr id="538" name="Google Shape;538;p61"/>
          <p:cNvCxnSpPr>
            <a:endCxn id="536" idx="0"/>
          </p:cNvCxnSpPr>
          <p:nvPr/>
        </p:nvCxnSpPr>
        <p:spPr>
          <a:xfrm flipH="1">
            <a:off x="5971500" y="2986650"/>
            <a:ext cx="2778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61"/>
          <p:cNvCxnSpPr>
            <a:stCxn id="536" idx="3"/>
            <a:endCxn id="537" idx="0"/>
          </p:cNvCxnSpPr>
          <p:nvPr/>
        </p:nvCxnSpPr>
        <p:spPr>
          <a:xfrm flipH="1">
            <a:off x="5452096" y="3643849"/>
            <a:ext cx="265800" cy="17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61"/>
          <p:cNvCxnSpPr>
            <a:stCxn id="534" idx="5"/>
            <a:endCxn id="535" idx="1"/>
          </p:cNvCxnSpPr>
          <p:nvPr/>
        </p:nvCxnSpPr>
        <p:spPr>
          <a:xfrm>
            <a:off x="6763154" y="2958949"/>
            <a:ext cx="66600" cy="2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forêt est une s</a:t>
            </a:r>
            <a:r>
              <a:rPr lang="fr" sz="1800"/>
              <a:t>tructure hiérarchique de plusieurs domaines indépendants.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une forêt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Tous les </a:t>
            </a:r>
            <a:r>
              <a:rPr b="1" lang="fr" sz="1800"/>
              <a:t>arbres</a:t>
            </a:r>
            <a:r>
              <a:rPr lang="fr" sz="1800"/>
              <a:t> partagent un </a:t>
            </a:r>
            <a:r>
              <a:rPr b="1" lang="fr" sz="1800"/>
              <a:t>schéma d’annuaire</a:t>
            </a:r>
            <a:r>
              <a:rPr lang="fr" sz="1800"/>
              <a:t> commun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Tous les domaines :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Partagent un « Catalogue Global » commun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Fonctionnent de façon indépendante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Ont des relations possibles entre-eux</a:t>
            </a:r>
            <a:endParaRPr sz="1800"/>
          </a:p>
        </p:txBody>
      </p:sp>
      <p:sp>
        <p:nvSpPr>
          <p:cNvPr id="546" name="Google Shape;546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 de la forêt</a:t>
            </a:r>
            <a:endParaRPr/>
          </a:p>
        </p:txBody>
      </p:sp>
      <p:sp>
        <p:nvSpPr>
          <p:cNvPr id="547" name="Google Shape;547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548" name="Google Shape;548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Forêt AD</a:t>
            </a:r>
            <a:endParaRPr sz="3700"/>
          </a:p>
        </p:txBody>
      </p:sp>
      <p:sp>
        <p:nvSpPr>
          <p:cNvPr id="549" name="Google Shape;54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3"/>
          <p:cNvSpPr/>
          <p:nvPr/>
        </p:nvSpPr>
        <p:spPr>
          <a:xfrm>
            <a:off x="196725" y="2423700"/>
            <a:ext cx="2742900" cy="2669100"/>
          </a:xfrm>
          <a:prstGeom prst="ellipse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ensemble d’arbres</a:t>
            </a:r>
            <a:endParaRPr/>
          </a:p>
        </p:txBody>
      </p:sp>
      <p:sp>
        <p:nvSpPr>
          <p:cNvPr id="556" name="Google Shape;556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557" name="Google Shape;557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Forêt</a:t>
            </a:r>
            <a:endParaRPr sz="3700"/>
          </a:p>
        </p:txBody>
      </p:sp>
      <p:sp>
        <p:nvSpPr>
          <p:cNvPr id="558" name="Google Shape;558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9" name="Google Shape;559;p63"/>
          <p:cNvSpPr/>
          <p:nvPr/>
        </p:nvSpPr>
        <p:spPr>
          <a:xfrm>
            <a:off x="622125" y="3741825"/>
            <a:ext cx="863750" cy="8401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0" name="Google Shape;560;p63"/>
          <p:cNvSpPr/>
          <p:nvPr/>
        </p:nvSpPr>
        <p:spPr>
          <a:xfrm>
            <a:off x="1136300" y="2718163"/>
            <a:ext cx="863750" cy="8401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1" name="Google Shape;561;p63"/>
          <p:cNvSpPr/>
          <p:nvPr/>
        </p:nvSpPr>
        <p:spPr>
          <a:xfrm>
            <a:off x="1610975" y="3741825"/>
            <a:ext cx="863750" cy="8401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2" name="Google Shape;562;p63"/>
          <p:cNvSpPr/>
          <p:nvPr/>
        </p:nvSpPr>
        <p:spPr>
          <a:xfrm>
            <a:off x="2781600" y="889175"/>
            <a:ext cx="2742900" cy="2669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3"/>
          <p:cNvSpPr/>
          <p:nvPr/>
        </p:nvSpPr>
        <p:spPr>
          <a:xfrm>
            <a:off x="3181825" y="2151700"/>
            <a:ext cx="863750" cy="8401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4" name="Google Shape;564;p63"/>
          <p:cNvSpPr/>
          <p:nvPr/>
        </p:nvSpPr>
        <p:spPr>
          <a:xfrm>
            <a:off x="3721175" y="1158938"/>
            <a:ext cx="863750" cy="8401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5" name="Google Shape;565;p63"/>
          <p:cNvSpPr/>
          <p:nvPr/>
        </p:nvSpPr>
        <p:spPr>
          <a:xfrm>
            <a:off x="4287775" y="2151700"/>
            <a:ext cx="863750" cy="8401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6" name="Google Shape;566;p63"/>
          <p:cNvSpPr/>
          <p:nvPr/>
        </p:nvSpPr>
        <p:spPr>
          <a:xfrm>
            <a:off x="5782000" y="1923975"/>
            <a:ext cx="3229500" cy="3062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3"/>
          <p:cNvSpPr/>
          <p:nvPr/>
        </p:nvSpPr>
        <p:spPr>
          <a:xfrm>
            <a:off x="6333525" y="3531650"/>
            <a:ext cx="863750" cy="8401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8" name="Google Shape;568;p63"/>
          <p:cNvSpPr/>
          <p:nvPr/>
        </p:nvSpPr>
        <p:spPr>
          <a:xfrm>
            <a:off x="6407338" y="2151707"/>
            <a:ext cx="1978825" cy="1297175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9" name="Google Shape;569;p63"/>
          <p:cNvSpPr/>
          <p:nvPr/>
        </p:nvSpPr>
        <p:spPr>
          <a:xfrm>
            <a:off x="7511825" y="3531650"/>
            <a:ext cx="863750" cy="840100"/>
          </a:xfrm>
          <a:prstGeom prst="flowChartExtra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70" name="Google Shape;570;p63"/>
          <p:cNvSpPr/>
          <p:nvPr/>
        </p:nvSpPr>
        <p:spPr>
          <a:xfrm>
            <a:off x="7197275" y="2423700"/>
            <a:ext cx="4515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OU</a:t>
            </a:r>
            <a:endParaRPr sz="700"/>
          </a:p>
        </p:txBody>
      </p:sp>
      <p:sp>
        <p:nvSpPr>
          <p:cNvPr id="571" name="Google Shape;571;p63"/>
          <p:cNvSpPr/>
          <p:nvPr/>
        </p:nvSpPr>
        <p:spPr>
          <a:xfrm>
            <a:off x="6839625" y="2941425"/>
            <a:ext cx="4515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OU</a:t>
            </a:r>
            <a:endParaRPr sz="700"/>
          </a:p>
        </p:txBody>
      </p:sp>
      <p:sp>
        <p:nvSpPr>
          <p:cNvPr id="572" name="Google Shape;572;p63"/>
          <p:cNvSpPr/>
          <p:nvPr/>
        </p:nvSpPr>
        <p:spPr>
          <a:xfrm>
            <a:off x="7511825" y="2941425"/>
            <a:ext cx="451500" cy="39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OU</a:t>
            </a:r>
            <a:endParaRPr sz="700"/>
          </a:p>
        </p:txBody>
      </p:sp>
      <p:cxnSp>
        <p:nvCxnSpPr>
          <p:cNvPr id="573" name="Google Shape;573;p63"/>
          <p:cNvCxnSpPr>
            <a:endCxn id="554" idx="0"/>
          </p:cNvCxnSpPr>
          <p:nvPr/>
        </p:nvCxnSpPr>
        <p:spPr>
          <a:xfrm flipH="1">
            <a:off x="1568175" y="2228400"/>
            <a:ext cx="1205700" cy="19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63"/>
          <p:cNvCxnSpPr>
            <a:stCxn id="562" idx="6"/>
            <a:endCxn id="566" idx="1"/>
          </p:cNvCxnSpPr>
          <p:nvPr/>
        </p:nvCxnSpPr>
        <p:spPr>
          <a:xfrm>
            <a:off x="5524500" y="2223725"/>
            <a:ext cx="730500" cy="14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63"/>
          <p:cNvCxnSpPr>
            <a:stCxn id="560" idx="2"/>
            <a:endCxn id="559" idx="3"/>
          </p:cNvCxnSpPr>
          <p:nvPr/>
        </p:nvCxnSpPr>
        <p:spPr>
          <a:xfrm flipH="1">
            <a:off x="1269975" y="3558263"/>
            <a:ext cx="298200" cy="60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63"/>
          <p:cNvCxnSpPr>
            <a:stCxn id="560" idx="2"/>
            <a:endCxn id="561" idx="1"/>
          </p:cNvCxnSpPr>
          <p:nvPr/>
        </p:nvCxnSpPr>
        <p:spPr>
          <a:xfrm>
            <a:off x="1568175" y="3558263"/>
            <a:ext cx="258600" cy="60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63"/>
          <p:cNvCxnSpPr>
            <a:stCxn id="568" idx="2"/>
            <a:endCxn id="567" idx="3"/>
          </p:cNvCxnSpPr>
          <p:nvPr/>
        </p:nvCxnSpPr>
        <p:spPr>
          <a:xfrm flipH="1">
            <a:off x="6981250" y="3448882"/>
            <a:ext cx="415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63"/>
          <p:cNvCxnSpPr>
            <a:stCxn id="568" idx="2"/>
            <a:endCxn id="569" idx="1"/>
          </p:cNvCxnSpPr>
          <p:nvPr/>
        </p:nvCxnSpPr>
        <p:spPr>
          <a:xfrm>
            <a:off x="7396750" y="3448882"/>
            <a:ext cx="3309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63"/>
          <p:cNvCxnSpPr>
            <a:stCxn id="564" idx="2"/>
            <a:endCxn id="563" idx="3"/>
          </p:cNvCxnSpPr>
          <p:nvPr/>
        </p:nvCxnSpPr>
        <p:spPr>
          <a:xfrm flipH="1">
            <a:off x="3829650" y="1999038"/>
            <a:ext cx="32340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63"/>
          <p:cNvCxnSpPr>
            <a:stCxn id="564" idx="2"/>
            <a:endCxn id="565" idx="1"/>
          </p:cNvCxnSpPr>
          <p:nvPr/>
        </p:nvCxnSpPr>
        <p:spPr>
          <a:xfrm>
            <a:off x="4153050" y="1999038"/>
            <a:ext cx="35070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63"/>
          <p:cNvCxnSpPr>
            <a:endCxn id="571" idx="0"/>
          </p:cNvCxnSpPr>
          <p:nvPr/>
        </p:nvCxnSpPr>
        <p:spPr>
          <a:xfrm flipH="1">
            <a:off x="7065375" y="2751825"/>
            <a:ext cx="178200" cy="18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63"/>
          <p:cNvCxnSpPr>
            <a:stCxn id="570" idx="5"/>
            <a:endCxn id="572" idx="0"/>
          </p:cNvCxnSpPr>
          <p:nvPr/>
        </p:nvCxnSpPr>
        <p:spPr>
          <a:xfrm>
            <a:off x="7582654" y="2759659"/>
            <a:ext cx="154800" cy="18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63"/>
          <p:cNvSpPr txBox="1"/>
          <p:nvPr/>
        </p:nvSpPr>
        <p:spPr>
          <a:xfrm>
            <a:off x="7648775" y="2630938"/>
            <a:ext cx="6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Domaine</a:t>
            </a:r>
            <a:endParaRPr sz="1000"/>
          </a:p>
        </p:txBody>
      </p:sp>
      <p:sp>
        <p:nvSpPr>
          <p:cNvPr id="584" name="Google Shape;584;p63"/>
          <p:cNvSpPr txBox="1"/>
          <p:nvPr/>
        </p:nvSpPr>
        <p:spPr>
          <a:xfrm>
            <a:off x="5501450" y="4488650"/>
            <a:ext cx="10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Arbre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4"/>
          <p:cNvSpPr txBox="1"/>
          <p:nvPr>
            <p:ph idx="4" type="body"/>
          </p:nvPr>
        </p:nvSpPr>
        <p:spPr>
          <a:xfrm>
            <a:off x="462200" y="1772500"/>
            <a:ext cx="3590400" cy="75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Simplification de l’administration et flexibilité.</a:t>
            </a:r>
            <a:endParaRPr sz="1800"/>
          </a:p>
        </p:txBody>
      </p:sp>
      <p:sp>
        <p:nvSpPr>
          <p:cNvPr id="590" name="Google Shape;590;p6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 de la forêt</a:t>
            </a:r>
            <a:endParaRPr/>
          </a:p>
        </p:txBody>
      </p:sp>
      <p:sp>
        <p:nvSpPr>
          <p:cNvPr id="591" name="Google Shape;591;p6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592" name="Google Shape;592;p6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Avantage d’une </a:t>
            </a:r>
            <a:r>
              <a:rPr lang="fr" sz="3700"/>
              <a:t>forêt ?</a:t>
            </a:r>
            <a:endParaRPr sz="3700"/>
          </a:p>
        </p:txBody>
      </p:sp>
      <p:sp>
        <p:nvSpPr>
          <p:cNvPr id="593" name="Google Shape;593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5072675" y="2456825"/>
            <a:ext cx="600600" cy="485700"/>
          </a:xfrm>
          <a:prstGeom prst="triangle">
            <a:avLst>
              <a:gd fmla="val 50000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4"/>
          <p:cNvSpPr/>
          <p:nvPr/>
        </p:nvSpPr>
        <p:spPr>
          <a:xfrm>
            <a:off x="5673275" y="3095500"/>
            <a:ext cx="600600" cy="485700"/>
          </a:xfrm>
          <a:prstGeom prst="triangle">
            <a:avLst>
              <a:gd fmla="val 50000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4"/>
          <p:cNvSpPr/>
          <p:nvPr/>
        </p:nvSpPr>
        <p:spPr>
          <a:xfrm>
            <a:off x="4562250" y="3095500"/>
            <a:ext cx="600600" cy="485700"/>
          </a:xfrm>
          <a:prstGeom prst="triangle">
            <a:avLst>
              <a:gd fmla="val 50000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4"/>
          <p:cNvSpPr/>
          <p:nvPr/>
        </p:nvSpPr>
        <p:spPr>
          <a:xfrm>
            <a:off x="6924200" y="4013025"/>
            <a:ext cx="600600" cy="485700"/>
          </a:xfrm>
          <a:prstGeom prst="triangle">
            <a:avLst>
              <a:gd fmla="val 50000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4"/>
          <p:cNvSpPr/>
          <p:nvPr/>
        </p:nvSpPr>
        <p:spPr>
          <a:xfrm>
            <a:off x="7362700" y="3095500"/>
            <a:ext cx="600600" cy="485700"/>
          </a:xfrm>
          <a:prstGeom prst="triangle">
            <a:avLst>
              <a:gd fmla="val 50000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4"/>
          <p:cNvSpPr/>
          <p:nvPr/>
        </p:nvSpPr>
        <p:spPr>
          <a:xfrm>
            <a:off x="8251100" y="3095500"/>
            <a:ext cx="600600" cy="485700"/>
          </a:xfrm>
          <a:prstGeom prst="triangle">
            <a:avLst>
              <a:gd fmla="val 50000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4"/>
          <p:cNvSpPr/>
          <p:nvPr/>
        </p:nvSpPr>
        <p:spPr>
          <a:xfrm>
            <a:off x="7846400" y="2456825"/>
            <a:ext cx="600600" cy="485700"/>
          </a:xfrm>
          <a:prstGeom prst="triangle">
            <a:avLst>
              <a:gd fmla="val 50000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64"/>
          <p:cNvCxnSpPr>
            <a:endCxn id="594" idx="3"/>
          </p:cNvCxnSpPr>
          <p:nvPr/>
        </p:nvCxnSpPr>
        <p:spPr>
          <a:xfrm flipH="1" rot="10800000">
            <a:off x="4880975" y="2942525"/>
            <a:ext cx="4920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64"/>
          <p:cNvCxnSpPr>
            <a:stCxn id="595" idx="0"/>
            <a:endCxn id="594" idx="3"/>
          </p:cNvCxnSpPr>
          <p:nvPr/>
        </p:nvCxnSpPr>
        <p:spPr>
          <a:xfrm rot="10800000">
            <a:off x="5372975" y="2942500"/>
            <a:ext cx="6006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64"/>
          <p:cNvCxnSpPr>
            <a:stCxn id="600" idx="3"/>
            <a:endCxn id="598" idx="0"/>
          </p:cNvCxnSpPr>
          <p:nvPr/>
        </p:nvCxnSpPr>
        <p:spPr>
          <a:xfrm flipH="1">
            <a:off x="7663100" y="2942525"/>
            <a:ext cx="4836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64"/>
          <p:cNvCxnSpPr>
            <a:stCxn id="600" idx="3"/>
            <a:endCxn id="599" idx="0"/>
          </p:cNvCxnSpPr>
          <p:nvPr/>
        </p:nvCxnSpPr>
        <p:spPr>
          <a:xfrm>
            <a:off x="8146700" y="2942525"/>
            <a:ext cx="4047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64"/>
          <p:cNvCxnSpPr>
            <a:stCxn id="598" idx="3"/>
            <a:endCxn id="597" idx="0"/>
          </p:cNvCxnSpPr>
          <p:nvPr/>
        </p:nvCxnSpPr>
        <p:spPr>
          <a:xfrm flipH="1">
            <a:off x="7224400" y="3581200"/>
            <a:ext cx="4386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64"/>
          <p:cNvCxnSpPr>
            <a:stCxn id="594" idx="0"/>
            <a:endCxn id="600" idx="0"/>
          </p:cNvCxnSpPr>
          <p:nvPr/>
        </p:nvCxnSpPr>
        <p:spPr>
          <a:xfrm>
            <a:off x="5372975" y="2456825"/>
            <a:ext cx="277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64"/>
          <p:cNvSpPr txBox="1"/>
          <p:nvPr/>
        </p:nvSpPr>
        <p:spPr>
          <a:xfrm>
            <a:off x="4829900" y="2056625"/>
            <a:ext cx="1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masociete.fr</a:t>
            </a:r>
            <a:endParaRPr/>
          </a:p>
        </p:txBody>
      </p:sp>
      <p:sp>
        <p:nvSpPr>
          <p:cNvPr id="608" name="Google Shape;608;p64"/>
          <p:cNvSpPr txBox="1"/>
          <p:nvPr/>
        </p:nvSpPr>
        <p:spPr>
          <a:xfrm>
            <a:off x="7392050" y="2050925"/>
            <a:ext cx="13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mafilliale.com</a:t>
            </a:r>
            <a:endParaRPr/>
          </a:p>
        </p:txBody>
      </p:sp>
      <p:sp>
        <p:nvSpPr>
          <p:cNvPr id="609" name="Google Shape;609;p64"/>
          <p:cNvSpPr txBox="1"/>
          <p:nvPr/>
        </p:nvSpPr>
        <p:spPr>
          <a:xfrm>
            <a:off x="4052549" y="3640625"/>
            <a:ext cx="11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paris.masociete.fr</a:t>
            </a:r>
            <a:endParaRPr sz="1000"/>
          </a:p>
        </p:txBody>
      </p:sp>
      <p:sp>
        <p:nvSpPr>
          <p:cNvPr id="610" name="Google Shape;610;p64"/>
          <p:cNvSpPr txBox="1"/>
          <p:nvPr/>
        </p:nvSpPr>
        <p:spPr>
          <a:xfrm>
            <a:off x="5238750" y="3640625"/>
            <a:ext cx="116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lyon</a:t>
            </a:r>
            <a:r>
              <a:rPr lang="fr" sz="1000"/>
              <a:t>.masociete.fr</a:t>
            </a:r>
            <a:endParaRPr sz="1000"/>
          </a:p>
        </p:txBody>
      </p:sp>
      <p:sp>
        <p:nvSpPr>
          <p:cNvPr id="611" name="Google Shape;611;p64"/>
          <p:cNvSpPr txBox="1"/>
          <p:nvPr/>
        </p:nvSpPr>
        <p:spPr>
          <a:xfrm>
            <a:off x="6440025" y="3640625"/>
            <a:ext cx="14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nantes.mafilliale.com</a:t>
            </a:r>
            <a:endParaRPr sz="1000"/>
          </a:p>
        </p:txBody>
      </p:sp>
      <p:sp>
        <p:nvSpPr>
          <p:cNvPr id="612" name="Google Shape;612;p64"/>
          <p:cNvSpPr txBox="1"/>
          <p:nvPr/>
        </p:nvSpPr>
        <p:spPr>
          <a:xfrm>
            <a:off x="7809500" y="3640625"/>
            <a:ext cx="133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berlin</a:t>
            </a:r>
            <a:r>
              <a:rPr lang="fr" sz="1000"/>
              <a:t>.mafilliale.com</a:t>
            </a:r>
            <a:endParaRPr sz="1000"/>
          </a:p>
        </p:txBody>
      </p:sp>
      <p:sp>
        <p:nvSpPr>
          <p:cNvPr id="613" name="Google Shape;613;p64"/>
          <p:cNvSpPr txBox="1"/>
          <p:nvPr/>
        </p:nvSpPr>
        <p:spPr>
          <a:xfrm>
            <a:off x="6521150" y="4532425"/>
            <a:ext cx="15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it.</a:t>
            </a:r>
            <a:r>
              <a:rPr lang="fr" sz="1000"/>
              <a:t>nantes.mafilliale.com</a:t>
            </a:r>
            <a:endParaRPr sz="1000"/>
          </a:p>
        </p:txBody>
      </p:sp>
      <p:sp>
        <p:nvSpPr>
          <p:cNvPr id="614" name="Google Shape;614;p64"/>
          <p:cNvSpPr txBox="1"/>
          <p:nvPr>
            <p:ph idx="4" type="body"/>
          </p:nvPr>
        </p:nvSpPr>
        <p:spPr>
          <a:xfrm>
            <a:off x="462200" y="2527000"/>
            <a:ext cx="3568200" cy="24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</a:t>
            </a:r>
            <a:r>
              <a:rPr lang="fr" sz="1800"/>
              <a:t>x: Un utilisateur du domaine </a:t>
            </a:r>
            <a:r>
              <a:rPr i="1" lang="fr" sz="1800"/>
              <a:t>lyon.masociete.fr</a:t>
            </a:r>
            <a:r>
              <a:rPr lang="fr" sz="1800"/>
              <a:t> pourra accéder à des ressources situées dans le domaine </a:t>
            </a:r>
            <a:r>
              <a:rPr i="1" lang="fr" sz="1800"/>
              <a:t>it.nantes.mafilliale.com</a:t>
            </a:r>
            <a:r>
              <a:rPr lang="fr" sz="1800"/>
              <a:t>,  ou se connecter sur une machine du domaine </a:t>
            </a:r>
            <a:r>
              <a:rPr i="1" lang="fr" sz="1800"/>
              <a:t>berlin.mafilliale.com</a:t>
            </a:r>
            <a:r>
              <a:rPr lang="fr" sz="1800"/>
              <a:t> (avec les autorisations).</a:t>
            </a:r>
            <a:endParaRPr sz="1800"/>
          </a:p>
        </p:txBody>
      </p:sp>
      <p:sp>
        <p:nvSpPr>
          <p:cNvPr id="615" name="Google Shape;615;p64"/>
          <p:cNvSpPr/>
          <p:nvPr/>
        </p:nvSpPr>
        <p:spPr>
          <a:xfrm>
            <a:off x="5120400" y="2967525"/>
            <a:ext cx="1452600" cy="1214400"/>
          </a:xfrm>
          <a:prstGeom prst="ellipse">
            <a:avLst/>
          </a:prstGeom>
          <a:noFill/>
          <a:ln cap="flat" cmpd="sng" w="1905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4"/>
          <p:cNvSpPr/>
          <p:nvPr/>
        </p:nvSpPr>
        <p:spPr>
          <a:xfrm>
            <a:off x="7691400" y="2948225"/>
            <a:ext cx="1452600" cy="1214400"/>
          </a:xfrm>
          <a:prstGeom prst="ellipse">
            <a:avLst/>
          </a:prstGeom>
          <a:noFill/>
          <a:ln cap="flat" cmpd="sng" w="1905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4"/>
          <p:cNvSpPr/>
          <p:nvPr/>
        </p:nvSpPr>
        <p:spPr>
          <a:xfrm>
            <a:off x="6498200" y="3951250"/>
            <a:ext cx="1452600" cy="1214400"/>
          </a:xfrm>
          <a:prstGeom prst="ellipse">
            <a:avLst/>
          </a:prstGeom>
          <a:noFill/>
          <a:ln cap="flat" cmpd="sng" w="1905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8" name="Google Shape;618;p64"/>
          <p:cNvCxnSpPr>
            <a:stCxn id="615" idx="6"/>
            <a:endCxn id="616" idx="2"/>
          </p:cNvCxnSpPr>
          <p:nvPr/>
        </p:nvCxnSpPr>
        <p:spPr>
          <a:xfrm flipH="1" rot="10800000">
            <a:off x="6573000" y="3555525"/>
            <a:ext cx="11184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64"/>
          <p:cNvCxnSpPr>
            <a:stCxn id="615" idx="5"/>
            <a:endCxn id="617" idx="1"/>
          </p:cNvCxnSpPr>
          <p:nvPr/>
        </p:nvCxnSpPr>
        <p:spPr>
          <a:xfrm>
            <a:off x="6360272" y="4004080"/>
            <a:ext cx="350700" cy="12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PowerShell</a:t>
            </a:r>
            <a:endParaRPr/>
          </a:p>
        </p:txBody>
      </p:sp>
      <p:sp>
        <p:nvSpPr>
          <p:cNvPr id="625" name="Google Shape;625;p6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Arborescence AD</a:t>
            </a:r>
            <a:endParaRPr/>
          </a:p>
        </p:txBody>
      </p:sp>
      <p:sp>
        <p:nvSpPr>
          <p:cNvPr id="626" name="Google Shape;626;p6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Information sur la forêt</a:t>
            </a:r>
            <a:endParaRPr sz="3700"/>
          </a:p>
        </p:txBody>
      </p:sp>
      <p:sp>
        <p:nvSpPr>
          <p:cNvPr id="627" name="Google Shape;62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8" name="Google Shape;628;p65"/>
          <p:cNvSpPr/>
          <p:nvPr/>
        </p:nvSpPr>
        <p:spPr>
          <a:xfrm>
            <a:off x="380600" y="1726275"/>
            <a:ext cx="8240400" cy="3264600"/>
          </a:xfrm>
          <a:prstGeom prst="roundRect">
            <a:avLst>
              <a:gd fmla="val 3257" name="adj"/>
            </a:avLst>
          </a:prstGeom>
          <a:solidFill>
            <a:srgbClr val="1C4587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PS </a:t>
            </a:r>
            <a:r>
              <a:rPr lang="fr" sz="1100">
                <a:solidFill>
                  <a:schemeClr val="lt1"/>
                </a:solidFill>
              </a:rPr>
              <a:t>C:\Lab&gt; </a:t>
            </a:r>
            <a:r>
              <a:rPr lang="fr" sz="1100">
                <a:solidFill>
                  <a:schemeClr val="lt1"/>
                </a:solidFill>
              </a:rPr>
              <a:t>Get-ADForest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ApplicationPartitions 		: {DC=ForestDnsZones,DC=lab,DC=lan, DC=DomainDnsZones,DC=lab,DC=lan}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CrossForestReferences 	: {}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DomainNamingMaster    	: AD1.lab.lan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Domains               		: {lab.lan}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ForestMode            		: Windows2016Forest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GlobalCatalogs        		: {AD1.lab.lan}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Name                  		: lab.lan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PartitionsContainer   		: CN=Partitions,CN=Configuration,DC=lab,DC=lan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RootDomain            		: lab.lan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SchemaMaster          		: AD1.lab.lan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Sites                 		: {Default-First-Site-Name}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SPNSuffixes           		: {}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UPNSuffixes           		: {}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AD</a:t>
            </a:r>
            <a:endParaRPr/>
          </a:p>
        </p:txBody>
      </p:sp>
      <p:sp>
        <p:nvSpPr>
          <p:cNvPr id="634" name="Google Shape;63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7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</a:t>
            </a:r>
            <a:r>
              <a:rPr b="1" lang="fr" sz="1800"/>
              <a:t>contrôleur de domaine</a:t>
            </a:r>
            <a:r>
              <a:rPr lang="fr" sz="1800"/>
              <a:t>, ou </a:t>
            </a:r>
            <a:r>
              <a:rPr b="1" lang="fr" sz="1800"/>
              <a:t>DC</a:t>
            </a:r>
            <a:r>
              <a:rPr lang="fr" sz="1800"/>
              <a:t> (</a:t>
            </a:r>
            <a:r>
              <a:rPr i="1" lang="fr" sz="1800"/>
              <a:t>Domain Controler</a:t>
            </a:r>
            <a:r>
              <a:rPr lang="fr" sz="1800"/>
              <a:t>) est un serveur important pour un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Tous les domaines ont un DC.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DC est indispensable au bon fonctionnement du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le DC est éteint ou corrompu → Le domaine est inutilisable.</a:t>
            </a:r>
            <a:endParaRPr sz="1800"/>
          </a:p>
        </p:txBody>
      </p:sp>
      <p:sp>
        <p:nvSpPr>
          <p:cNvPr id="640" name="Google Shape;640;p6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serveur maître</a:t>
            </a:r>
            <a:endParaRPr/>
          </a:p>
        </p:txBody>
      </p:sp>
      <p:sp>
        <p:nvSpPr>
          <p:cNvPr id="641" name="Google Shape;641;p6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AD</a:t>
            </a:r>
            <a:endParaRPr/>
          </a:p>
        </p:txBody>
      </p:sp>
      <p:sp>
        <p:nvSpPr>
          <p:cNvPr id="642" name="Google Shape;642;p6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Contrôleur de domaine</a:t>
            </a:r>
            <a:endParaRPr sz="3700"/>
          </a:p>
        </p:txBody>
      </p:sp>
      <p:sp>
        <p:nvSpPr>
          <p:cNvPr id="643" name="Google Shape;643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/>
          <p:nvPr>
            <p:ph idx="4" type="body"/>
          </p:nvPr>
        </p:nvSpPr>
        <p:spPr>
          <a:xfrm>
            <a:off x="1581500" y="4131175"/>
            <a:ext cx="5911800" cy="86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ayant le rôle de DC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Possède des droits de lecture seule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Souvent utilisé pour les sites distants</a:t>
            </a:r>
            <a:endParaRPr sz="1800"/>
          </a:p>
        </p:txBody>
      </p:sp>
      <p:sp>
        <p:nvSpPr>
          <p:cNvPr id="649" name="Google Shape;649;p6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 seul dans son coin</a:t>
            </a:r>
            <a:endParaRPr/>
          </a:p>
        </p:txBody>
      </p:sp>
      <p:sp>
        <p:nvSpPr>
          <p:cNvPr id="650" name="Google Shape;650;p6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Composants AD</a:t>
            </a:r>
            <a:endParaRPr/>
          </a:p>
        </p:txBody>
      </p:sp>
      <p:sp>
        <p:nvSpPr>
          <p:cNvPr id="651" name="Google Shape;651;p6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RODC (Read Only Domain Controller)</a:t>
            </a:r>
            <a:endParaRPr sz="3700"/>
          </a:p>
        </p:txBody>
      </p:sp>
      <p:sp>
        <p:nvSpPr>
          <p:cNvPr id="652" name="Google Shape;652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53" name="Google Shape;65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150" y="1870399"/>
            <a:ext cx="5091300" cy="21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Améliorations d'</a:t>
            </a:r>
            <a:r>
              <a:rPr b="1" lang="fr" sz="1800"/>
              <a:t>équilibrage de la charge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Continuité de service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AD du site local transmettra les modifications de l’AD au RODC du site distant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Transmission également des modifications du DNS afin que les utilisateurs du site distant disposent toujours d'un service de résolution de nom en local pour accéder à Internet en cas de coupure de la liaison internet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9" name="Google Shape;659;p6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L’utilité du coin</a:t>
            </a:r>
            <a:endParaRPr/>
          </a:p>
        </p:txBody>
      </p:sp>
      <p:sp>
        <p:nvSpPr>
          <p:cNvPr id="660" name="Google Shape;660;p6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Composants AD</a:t>
            </a:r>
            <a:endParaRPr/>
          </a:p>
        </p:txBody>
      </p:sp>
      <p:sp>
        <p:nvSpPr>
          <p:cNvPr id="661" name="Google Shape;661;p6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Pourquoi utiliser un RODC ?</a:t>
            </a:r>
            <a:endParaRPr sz="3700"/>
          </a:p>
        </p:txBody>
      </p:sp>
      <p:sp>
        <p:nvSpPr>
          <p:cNvPr id="662" name="Google Shape;66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PowerShell</a:t>
            </a:r>
            <a:endParaRPr/>
          </a:p>
        </p:txBody>
      </p:sp>
      <p:sp>
        <p:nvSpPr>
          <p:cNvPr id="668" name="Google Shape;668;p7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Composants AD</a:t>
            </a:r>
            <a:endParaRPr/>
          </a:p>
        </p:txBody>
      </p:sp>
      <p:sp>
        <p:nvSpPr>
          <p:cNvPr id="669" name="Google Shape;669;p7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Information sur un DC</a:t>
            </a:r>
            <a:endParaRPr sz="3700"/>
          </a:p>
        </p:txBody>
      </p:sp>
      <p:sp>
        <p:nvSpPr>
          <p:cNvPr id="670" name="Google Shape;670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1" name="Google Shape;671;p70"/>
          <p:cNvSpPr/>
          <p:nvPr/>
        </p:nvSpPr>
        <p:spPr>
          <a:xfrm>
            <a:off x="380600" y="1726275"/>
            <a:ext cx="8445900" cy="3264600"/>
          </a:xfrm>
          <a:prstGeom prst="roundRect">
            <a:avLst>
              <a:gd fmla="val 3257" name="adj"/>
            </a:avLst>
          </a:prstGeom>
          <a:solidFill>
            <a:srgbClr val="1C4587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PS </a:t>
            </a:r>
            <a:r>
              <a:rPr lang="fr" sz="1100">
                <a:solidFill>
                  <a:schemeClr val="lt1"/>
                </a:solidFill>
              </a:rPr>
              <a:t>C:\Lab&gt; </a:t>
            </a:r>
            <a:r>
              <a:rPr lang="fr" sz="1100">
                <a:solidFill>
                  <a:schemeClr val="lt1"/>
                </a:solidFill>
              </a:rPr>
              <a:t>Get-ADDomainController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ComputerObjectDN           	: CN=AD1,OU=Domain Controllers,DC=lab,DC=lan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DefaultPartition           	: DC=lab,DC=lan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Domain                     		: lab.lan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Enabled                    		: True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Forest                     		: lab.lan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HostName                   	: AD1.lab.lan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IPv4Address                	: 10.10.1.2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IsGlobalCatalog            	: True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IsReadOnly                 	: False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LdapPort                   		: 389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Name                       		: AD1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OperatingSystem            	: Windows Server 2022 Standard Evaluation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OperatingSystemVersion     	: 10.0 (20348)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OperationMasterRoles       	: {SchemaMaster, DomainNamingMaster, PDCEmulator, RIDMaster...}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ServerObjectDN             	: CN=AD1,CN=Servers,CN=Default-First-Site-Name,CN=Sites,CN=Configuration,DC=lab,DC=lan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Site                       		: Default-First-Site-Name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SslPort                    		: 636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1"/>
          <p:cNvSpPr txBox="1"/>
          <p:nvPr>
            <p:ph idx="4" type="body"/>
          </p:nvPr>
        </p:nvSpPr>
        <p:spPr>
          <a:xfrm>
            <a:off x="380600" y="2036950"/>
            <a:ext cx="8423400" cy="28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catalogue global AD est une version spéciale d'un DC qui contient des informations étendues sur l'ensemble de la forêt AD, en plus des données de son propre domaine.</a:t>
            </a:r>
            <a:endParaRPr sz="1800"/>
          </a:p>
        </p:txBody>
      </p:sp>
      <p:sp>
        <p:nvSpPr>
          <p:cNvPr id="677" name="Google Shape;677;p7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autre index ?</a:t>
            </a:r>
            <a:endParaRPr/>
          </a:p>
        </p:txBody>
      </p:sp>
      <p:sp>
        <p:nvSpPr>
          <p:cNvPr id="678" name="Google Shape;678;p7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Composants AD</a:t>
            </a:r>
            <a:endParaRPr/>
          </a:p>
        </p:txBody>
      </p:sp>
      <p:sp>
        <p:nvSpPr>
          <p:cNvPr id="679" name="Google Shape;679;p7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catalogue global</a:t>
            </a:r>
            <a:endParaRPr sz="3700"/>
          </a:p>
        </p:txBody>
      </p:sp>
      <p:sp>
        <p:nvSpPr>
          <p:cNvPr id="680" name="Google Shape;680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2"/>
          <p:cNvSpPr txBox="1"/>
          <p:nvPr>
            <p:ph idx="4" type="body"/>
          </p:nvPr>
        </p:nvSpPr>
        <p:spPr>
          <a:xfrm>
            <a:off x="380600" y="2036950"/>
            <a:ext cx="8423400" cy="28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Contrôleur de Domaine Étendu</a:t>
            </a:r>
            <a:r>
              <a:rPr lang="fr" sz="1800"/>
              <a:t>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C’est un DC qui contient (en plus de sa propre BDD) des informations sur tous les domaines de la forêt.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Grâce à sa vue complète, un DC avec le rôle de catalogue global peut localiser des objets dans toute la forêt. Les autres DC s’appuient sur lui pour cette fonctionnalité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Répliqua Partiel pour tous les Domaines</a:t>
            </a:r>
            <a:r>
              <a:rPr lang="fr" sz="1800"/>
              <a:t>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possède un répliqua partiel de tous les attributs de tous les domaines de la forêt ⇒ il dispose ainsi d'informations globales sur la forêt entière.</a:t>
            </a:r>
            <a:endParaRPr sz="1800"/>
          </a:p>
        </p:txBody>
      </p:sp>
      <p:sp>
        <p:nvSpPr>
          <p:cNvPr id="686" name="Google Shape;686;p7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sauvegarde des données</a:t>
            </a:r>
            <a:endParaRPr/>
          </a:p>
        </p:txBody>
      </p:sp>
      <p:sp>
        <p:nvSpPr>
          <p:cNvPr id="687" name="Google Shape;687;p7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Composants AD</a:t>
            </a:r>
            <a:endParaRPr/>
          </a:p>
        </p:txBody>
      </p:sp>
      <p:sp>
        <p:nvSpPr>
          <p:cNvPr id="688" name="Google Shape;688;p7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Fonctionnalités du </a:t>
            </a:r>
            <a:r>
              <a:rPr lang="fr" sz="3700"/>
              <a:t>catalogue global</a:t>
            </a:r>
            <a:endParaRPr sz="3700"/>
          </a:p>
        </p:txBody>
      </p:sp>
      <p:sp>
        <p:nvSpPr>
          <p:cNvPr id="689" name="Google Shape;689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3"/>
          <p:cNvSpPr txBox="1"/>
          <p:nvPr>
            <p:ph idx="4" type="body"/>
          </p:nvPr>
        </p:nvSpPr>
        <p:spPr>
          <a:xfrm>
            <a:off x="380600" y="2036950"/>
            <a:ext cx="8423400" cy="28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1er DC créé au sein d’une forêt est automatiquement catalogue global.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⇒ A l’installation d’un AD → nouveau domaine dans une nouvelle forêt → ce DC sera catalogue global.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est possible de configurer d’autres DC en tant que serveur de catalogue global afin de réguler le trafic.</a:t>
            </a:r>
            <a:endParaRPr sz="1800"/>
          </a:p>
        </p:txBody>
      </p:sp>
      <p:sp>
        <p:nvSpPr>
          <p:cNvPr id="695" name="Google Shape;695;p7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Mais qui êtes vous ?</a:t>
            </a:r>
            <a:endParaRPr/>
          </a:p>
        </p:txBody>
      </p:sp>
      <p:sp>
        <p:nvSpPr>
          <p:cNvPr id="696" name="Google Shape;696;p7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Composants AD</a:t>
            </a:r>
            <a:endParaRPr/>
          </a:p>
        </p:txBody>
      </p:sp>
      <p:sp>
        <p:nvSpPr>
          <p:cNvPr id="697" name="Google Shape;697;p7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Qui est Catalogue Global ?</a:t>
            </a:r>
            <a:endParaRPr sz="3700"/>
          </a:p>
        </p:txBody>
      </p:sp>
      <p:sp>
        <p:nvSpPr>
          <p:cNvPr id="698" name="Google Shape;698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4" name="Google Shape;70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5" name="Google Shape;705;p74"/>
          <p:cNvSpPr txBox="1"/>
          <p:nvPr/>
        </p:nvSpPr>
        <p:spPr>
          <a:xfrm>
            <a:off x="610800" y="926350"/>
            <a:ext cx="7983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Définir ce qu’est un annuaire LDAP et une base de données hiérarchique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Connaître les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de la structure logique de l’arborescence AD (objet, OU,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domaine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, arbre, forêt)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différences entre un domaine et un workgroup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DC, RODC, et Catalogue Global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Active Directory (AD) est une mise en œuvre par Microsoft des services d'annuaire LDAP pour les systèmes d'exploitation Windows.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Objectif principaux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Fournir des services centralisés </a:t>
            </a:r>
            <a:r>
              <a:rPr b="1" lang="fr" sz="1800"/>
              <a:t>d'identification</a:t>
            </a:r>
            <a:r>
              <a:rPr lang="fr" sz="1800"/>
              <a:t>, </a:t>
            </a:r>
            <a:r>
              <a:rPr b="1" lang="fr" sz="1800"/>
              <a:t>d'authentification</a:t>
            </a:r>
            <a:r>
              <a:rPr lang="fr" sz="1800"/>
              <a:t>, et de </a:t>
            </a:r>
            <a:r>
              <a:rPr b="1" lang="fr" sz="1800"/>
              <a:t>gestion de politiques</a:t>
            </a:r>
            <a:r>
              <a:rPr lang="fr" sz="1800"/>
              <a:t> dans un réseau d'ordinateurs utilisant divers OS.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Répertorier les éléments d'un réseau tels que les comptes utilisateurs, les serveurs, les postes de travail, et faciliter leur gestion.</a:t>
            </a:r>
            <a:endParaRPr sz="1800"/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l’origine</a:t>
            </a:r>
            <a:endParaRPr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7" name="Google Shape;167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 début</a:t>
            </a:r>
            <a:endParaRPr sz="3700"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 l’origine : nommé NTDS (NT Directory Services).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Introduit en 1996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Première utilisation majeure avec Windows 2000 Server (1999)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Evolution depuis la base de comptes de domaine SAM avec l’utilisation du protocole LDAP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Evolution du stockage AD de Jet à ESENT</a:t>
            </a:r>
            <a:endParaRPr sz="1800"/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évolution</a:t>
            </a:r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Evolution technique</a:t>
            </a:r>
            <a:endParaRPr sz="3700"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Avant AD, Windows utilisait la base SAM pour gérer les comptes d'utilisateurs et de groupes sur des ordinateurs locaux ou dans un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SAM était efficace pour les petits réseaux, mais limitée dans ses capacités de gestion et d'évolutivité pour les grands réseaux.</a:t>
            </a:r>
            <a:endParaRPr sz="1800"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</a:t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85" name="Google Shape;185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Détail sur la base SAM</a:t>
            </a:r>
            <a:endParaRPr sz="37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Selon Microsoft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répertoire est une structure hiérarchique qui stocke des informations sur les objets sur le réseau. Un service d’annuaire, tel que </a:t>
            </a:r>
            <a:r>
              <a:rPr b="1" lang="fr" sz="1800"/>
              <a:t>Active Directory Domain Services (AD DS)</a:t>
            </a:r>
            <a:r>
              <a:rPr lang="fr" sz="1800"/>
              <a:t>, fournit les méthodes permettant de stocker les </a:t>
            </a:r>
            <a:r>
              <a:rPr b="1" lang="fr" sz="1800"/>
              <a:t>données d’annuaire </a:t>
            </a:r>
            <a:r>
              <a:rPr lang="fr" sz="1800"/>
              <a:t>et de mettre ces données à la disposition des </a:t>
            </a:r>
            <a:r>
              <a:rPr b="1" lang="fr" sz="1800"/>
              <a:t>utilisateurs et administrateurs du réseau</a:t>
            </a:r>
            <a:r>
              <a:rPr lang="fr" sz="1800"/>
              <a:t>. Par exemple, les </a:t>
            </a:r>
            <a:r>
              <a:rPr b="1" lang="fr" sz="1800"/>
              <a:t>services de domaine Active Directory</a:t>
            </a:r>
            <a:r>
              <a:rPr lang="fr" sz="1800"/>
              <a:t> stockent des informations sur les comptes d’utilisateurs, comme les noms, les mots de passe, les numéros de téléphone et permettent aux utilisateurs autorisés du même réseau d’accéder à ces informations.</a:t>
            </a:r>
            <a:endParaRPr sz="1800"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définition officielle</a:t>
            </a:r>
            <a:endParaRPr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Active Directory</a:t>
            </a:r>
            <a:endParaRPr sz="3700"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Selon wikipédia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Active Directory (AD) est la mise en œuvre par Microsoft des </a:t>
            </a:r>
            <a:r>
              <a:rPr b="1" lang="fr" sz="1800"/>
              <a:t>services d'annuaire LDAP</a:t>
            </a:r>
            <a:r>
              <a:rPr lang="fr" sz="1800"/>
              <a:t> (</a:t>
            </a:r>
            <a:r>
              <a:rPr i="1" lang="fr" sz="1800"/>
              <a:t>Lightweight Directory Access Protocol</a:t>
            </a:r>
            <a:r>
              <a:rPr lang="fr" sz="1800"/>
              <a:t>, qui est une norme pour les systèmes d’annuaire) pour les systèmes d'exploitation Windows.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définition officielle</a:t>
            </a:r>
            <a:endParaRPr/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203" name="Google Shape;203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Active Directory</a:t>
            </a:r>
            <a:endParaRPr sz="3700"/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