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5143500" cx="9144000"/>
  <p:notesSz cx="6858000" cy="9144000"/>
  <p:embeddedFontLst>
    <p:embeddedFont>
      <p:font typeface="Raleway"/>
      <p:regular r:id="rId54"/>
      <p:bold r:id="rId55"/>
      <p:italic r:id="rId56"/>
      <p:boldItalic r:id="rId57"/>
    </p:embeddedFont>
    <p:embeddedFont>
      <p:font typeface="Roboto"/>
      <p:regular r:id="rId58"/>
      <p:bold r:id="rId59"/>
      <p:italic r:id="rId60"/>
      <p:boldItalic r:id="rId61"/>
    </p:embeddedFont>
    <p:embeddedFont>
      <p:font typeface="Varela Round"/>
      <p:regular r:id="rId62"/>
    </p:embeddedFont>
    <p:embeddedFont>
      <p:font typeface="Raleway Light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VarelaRound-regular.fntdata"/><Relationship Id="rId61" Type="http://schemas.openxmlformats.org/officeDocument/2006/relationships/font" Target="fonts/Roboto-boldItalic.fntdata"/><Relationship Id="rId20" Type="http://schemas.openxmlformats.org/officeDocument/2006/relationships/slide" Target="slides/slide16.xml"/><Relationship Id="rId64" Type="http://schemas.openxmlformats.org/officeDocument/2006/relationships/font" Target="fonts/RalewayLight-bold.fntdata"/><Relationship Id="rId63" Type="http://schemas.openxmlformats.org/officeDocument/2006/relationships/font" Target="fonts/RalewayLight-regular.fntdata"/><Relationship Id="rId22" Type="http://schemas.openxmlformats.org/officeDocument/2006/relationships/slide" Target="slides/slide18.xml"/><Relationship Id="rId66" Type="http://schemas.openxmlformats.org/officeDocument/2006/relationships/font" Target="fonts/RalewayLight-boldItalic.fntdata"/><Relationship Id="rId21" Type="http://schemas.openxmlformats.org/officeDocument/2006/relationships/slide" Target="slides/slide17.xml"/><Relationship Id="rId65" Type="http://schemas.openxmlformats.org/officeDocument/2006/relationships/font" Target="fonts/RalewayLight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Roboto-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Raleway-bold.fntdata"/><Relationship Id="rId10" Type="http://schemas.openxmlformats.org/officeDocument/2006/relationships/slide" Target="slides/slide6.xml"/><Relationship Id="rId54" Type="http://schemas.openxmlformats.org/officeDocument/2006/relationships/font" Target="fonts/Raleway-regular.fntdata"/><Relationship Id="rId13" Type="http://schemas.openxmlformats.org/officeDocument/2006/relationships/slide" Target="slides/slide9.xml"/><Relationship Id="rId57" Type="http://schemas.openxmlformats.org/officeDocument/2006/relationships/font" Target="fonts/Raleway-boldItalic.fntdata"/><Relationship Id="rId12" Type="http://schemas.openxmlformats.org/officeDocument/2006/relationships/slide" Target="slides/slide8.xml"/><Relationship Id="rId56" Type="http://schemas.openxmlformats.org/officeDocument/2006/relationships/font" Target="fonts/Raleway-italic.fntdata"/><Relationship Id="rId15" Type="http://schemas.openxmlformats.org/officeDocument/2006/relationships/slide" Target="slides/slide11.xml"/><Relationship Id="rId59" Type="http://schemas.openxmlformats.org/officeDocument/2006/relationships/font" Target="fonts/Roboto-bold.fntdata"/><Relationship Id="rId14" Type="http://schemas.openxmlformats.org/officeDocument/2006/relationships/slide" Target="slides/slide10.xml"/><Relationship Id="rId58" Type="http://schemas.openxmlformats.org/officeDocument/2006/relationships/font" Target="fonts/Roboto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outwindows.com/les-sid-security-identifier-de-windows/" TargetMode="Externa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b104f55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b104f55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b104f55c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9b104f55c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b104f55c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9b104f55c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ae040e6f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ae040e6f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6b7db4ab0e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6b7db4ab0e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6b7db4ab0e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6b7db4ab0e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6b7db4ab0e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6b7db4ab0e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6b7db4ab0e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6b7db4ab0e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6b7db4ab0e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6b7db4ab0e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6b7db4ab0e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6b7db4ab0e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b4ed8de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6b4ed8de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Qst aux élèves: définir un annuaire, citer d’autres annuaire (DNS, NIS, Whois, …)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6b7db4ab0e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6b7db4ab0e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6b7db4ab0e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6b7db4ab0e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6b7db4ab0e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6b7db4ab0e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5 rôles sur le 1er DC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6b7db4ab0e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6b7db4ab0e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5 rôles sur le 1er DC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6b7db4ab0e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6b7db4ab0e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9ae040e6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9ae040e6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6b7db4ab0e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6b7db4ab0e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6b7db4ab0e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6b7db4ab0e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6b7db4ab0e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6b7db4ab0e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6b7db4ab0e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6b7db4ab0e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d88eb238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d88eb238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6b7db4ab0e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6b7db4ab0e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6b7db4ab0e_0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6b7db4ab0e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6b7db4ab0e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6b7db4ab0e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6b7db4ab0e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6b7db4ab0e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Détails sur les SID: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https://www.toutwindows.com/les-sid-security-identifier-de-windows/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6b7db4ab0e_0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6b7db4ab0e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b7db4ab0e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b7db4ab0e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b104f55c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b104f55c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9b104f55c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9b104f55c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9b104f55c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9b104f55c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9b104f55c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9b104f55c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b7db4ab0e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6b7db4ab0e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9b104f55c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9b104f55c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9b104f55c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9b104f55c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9b104f55c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9b104f55c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9b104f55c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9b104f55c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9b104f55c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9b104f55c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9b104f55c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9b104f55c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9b104f55c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9b104f55c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9b104f55c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9b104f55c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9b104f55c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9b104f55c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18b3a585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18b3a58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ae040e6f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9ae040e6f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b39c545d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b39c545d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b39c545d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b39c545d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b39c545d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9b39c545d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b104f55c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9b104f55c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30" name="Google Shape;130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techcommunity.microsoft.com/t5/itops-talk-blog/powershell-basics-how-to-check-active-directory-replication/ba-p/326364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oracle.com/cd/E37927_01/html/E36687/schemas-11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835550" y="1598450"/>
            <a:ext cx="57816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Active Directory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partie 2</a:t>
            </a:r>
            <a:endParaRPr/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Service d’annuaire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idx="4" type="body"/>
          </p:nvPr>
        </p:nvSpPr>
        <p:spPr>
          <a:xfrm>
            <a:off x="462200" y="1772500"/>
            <a:ext cx="82431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Protocole d’authentification central par défaut depuis Windows 2000 (remplace LM/NTLM utilisé jusqu’à NT4)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Compatible Kerberos V5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Authentification mutuelle du client et du serveur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Adresse du serveur Kerberos utilisé pour l’ouverture de session extraite du DNS</a:t>
            </a:r>
            <a:endParaRPr sz="1800"/>
          </a:p>
        </p:txBody>
      </p:sp>
      <p:sp>
        <p:nvSpPr>
          <p:cNvPr id="214" name="Google Shape;214;p3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Du chiffrement</a:t>
            </a:r>
            <a:endParaRPr/>
          </a:p>
        </p:txBody>
      </p:sp>
      <p:sp>
        <p:nvSpPr>
          <p:cNvPr id="215" name="Google Shape;215;p3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Protocoles réseaux associés</a:t>
            </a:r>
            <a:endParaRPr/>
          </a:p>
        </p:txBody>
      </p:sp>
      <p:sp>
        <p:nvSpPr>
          <p:cNvPr id="216" name="Google Shape;216;p3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Kerberos</a:t>
            </a:r>
            <a:endParaRPr sz="3700"/>
          </a:p>
        </p:txBody>
      </p:sp>
      <p:sp>
        <p:nvSpPr>
          <p:cNvPr id="217" name="Google Shape;217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idx="4" type="body"/>
          </p:nvPr>
        </p:nvSpPr>
        <p:spPr>
          <a:xfrm>
            <a:off x="462200" y="1772500"/>
            <a:ext cx="82431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Windows Server propose les services de certificats compatibles X.509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Renforcement de la sécurité (authentification, intégrité, confidentialité, non répudiation)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Utilisable par les autres services 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Authentification par carte à puce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Chiffrement de fichiers (EFS)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Chiffrement des données sur le réseau (IPSEC)</a:t>
            </a:r>
            <a:endParaRPr sz="1800"/>
          </a:p>
        </p:txBody>
      </p:sp>
      <p:sp>
        <p:nvSpPr>
          <p:cNvPr id="223" name="Google Shape;223;p3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 certificats</a:t>
            </a:r>
            <a:endParaRPr/>
          </a:p>
        </p:txBody>
      </p:sp>
      <p:sp>
        <p:nvSpPr>
          <p:cNvPr id="224" name="Google Shape;224;p3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Protocoles réseaux associés</a:t>
            </a:r>
            <a:endParaRPr/>
          </a:p>
        </p:txBody>
      </p:sp>
      <p:sp>
        <p:nvSpPr>
          <p:cNvPr id="225" name="Google Shape;225;p3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X509</a:t>
            </a:r>
            <a:endParaRPr sz="3700"/>
          </a:p>
        </p:txBody>
      </p:sp>
      <p:sp>
        <p:nvSpPr>
          <p:cNvPr id="226" name="Google Shape;226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idx="4" type="body"/>
          </p:nvPr>
        </p:nvSpPr>
        <p:spPr>
          <a:xfrm>
            <a:off x="462200" y="1772500"/>
            <a:ext cx="82431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Gestion des droits et des contrôles d’accès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Gestion des permissions par les groupes AD</a:t>
            </a:r>
            <a:endParaRPr sz="1800"/>
          </a:p>
        </p:txBody>
      </p:sp>
      <p:sp>
        <p:nvSpPr>
          <p:cNvPr id="232" name="Google Shape;232;p3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Droits sur les volumes</a:t>
            </a:r>
            <a:endParaRPr/>
          </a:p>
        </p:txBody>
      </p:sp>
      <p:sp>
        <p:nvSpPr>
          <p:cNvPr id="233" name="Google Shape;233;p3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Protocoles réseaux associés</a:t>
            </a:r>
            <a:endParaRPr/>
          </a:p>
        </p:txBody>
      </p:sp>
      <p:sp>
        <p:nvSpPr>
          <p:cNvPr id="234" name="Google Shape;234;p3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NTFS</a:t>
            </a:r>
            <a:endParaRPr sz="3700"/>
          </a:p>
        </p:txBody>
      </p:sp>
      <p:sp>
        <p:nvSpPr>
          <p:cNvPr id="235" name="Google Shape;235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Fonctionnalités avancées</a:t>
            </a:r>
            <a:endParaRPr/>
          </a:p>
        </p:txBody>
      </p:sp>
      <p:sp>
        <p:nvSpPr>
          <p:cNvPr id="241" name="Google Shape;241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 la création d’un </a:t>
            </a:r>
            <a:r>
              <a:rPr lang="fr" sz="1800"/>
              <a:t>domaine, le niveau</a:t>
            </a:r>
            <a:r>
              <a:rPr lang="fr" sz="1800"/>
              <a:t> fonctionnel correspond à la version de l’OS serveur depuis lequel on crée le domaine.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domaine server 2016 aura </a:t>
            </a:r>
            <a:r>
              <a:rPr b="1" lang="fr" sz="1800"/>
              <a:t>au maximum</a:t>
            </a:r>
            <a:r>
              <a:rPr lang="fr" sz="1800"/>
              <a:t> un niveau fonctionnel </a:t>
            </a:r>
            <a:r>
              <a:rPr i="1" lang="fr" sz="1800"/>
              <a:t>server 2016</a:t>
            </a:r>
            <a:r>
              <a:rPr lang="fr" sz="1800"/>
              <a:t>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Niveau fonctionnel de la forêt = niveau fonctionnel minimum des domaines.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Pourquoi faire une montée de niveau fonctionnel ?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Avoir les dernières fonctionnalités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Prendre en charge les derniers OS (client et serveur)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    Impossible de faire machine arrière sur une montée de niveau.</a:t>
            </a:r>
            <a:endParaRPr sz="1800"/>
          </a:p>
        </p:txBody>
      </p:sp>
      <p:sp>
        <p:nvSpPr>
          <p:cNvPr id="247" name="Google Shape;247;p3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base de tout</a:t>
            </a:r>
            <a:endParaRPr/>
          </a:p>
        </p:txBody>
      </p:sp>
      <p:sp>
        <p:nvSpPr>
          <p:cNvPr id="248" name="Google Shape;248;p3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Fonctionnalités avancées</a:t>
            </a:r>
            <a:endParaRPr/>
          </a:p>
        </p:txBody>
      </p:sp>
      <p:sp>
        <p:nvSpPr>
          <p:cNvPr id="249" name="Google Shape;249;p3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niveau fonctionnel</a:t>
            </a:r>
            <a:endParaRPr sz="3700"/>
          </a:p>
        </p:txBody>
      </p:sp>
      <p:sp>
        <p:nvSpPr>
          <p:cNvPr id="250" name="Google Shape;250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51" name="Google Shape;25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72" y="4351916"/>
            <a:ext cx="548700" cy="490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idx="4" type="body"/>
          </p:nvPr>
        </p:nvSpPr>
        <p:spPr>
          <a:xfrm>
            <a:off x="462200" y="1772500"/>
            <a:ext cx="8307900" cy="153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Lors d’une évolution de version d’AD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niveau fonctionnel peut être différent de la version de l’OS.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niveau fonctionnel sera au niveau de l’OS le plus ancien.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ex: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5 DC sous Windows Server 2012 R2</a:t>
            </a:r>
            <a:endParaRPr sz="1800"/>
          </a:p>
        </p:txBody>
      </p:sp>
      <p:sp>
        <p:nvSpPr>
          <p:cNvPr id="257" name="Google Shape;257;p4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base de tout</a:t>
            </a:r>
            <a:endParaRPr/>
          </a:p>
        </p:txBody>
      </p:sp>
      <p:sp>
        <p:nvSpPr>
          <p:cNvPr id="258" name="Google Shape;258;p4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Fonctionnalités avancées</a:t>
            </a:r>
            <a:endParaRPr/>
          </a:p>
        </p:txBody>
      </p:sp>
      <p:sp>
        <p:nvSpPr>
          <p:cNvPr id="259" name="Google Shape;259;p4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niveau fonctionnel</a:t>
            </a:r>
            <a:endParaRPr sz="3700"/>
          </a:p>
        </p:txBody>
      </p:sp>
      <p:sp>
        <p:nvSpPr>
          <p:cNvPr id="260" name="Google Shape;26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1" name="Google Shape;261;p40"/>
          <p:cNvSpPr txBox="1"/>
          <p:nvPr>
            <p:ph idx="4" type="body"/>
          </p:nvPr>
        </p:nvSpPr>
        <p:spPr>
          <a:xfrm>
            <a:off x="462200" y="3191625"/>
            <a:ext cx="8389500" cy="82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→ Niveau fonctionnel = Windows Server 2012 R2</a:t>
            </a:r>
            <a:endParaRPr sz="18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3 DC sous Windows Server 2012 R2 et 2 DC sous Windows Server 2019</a:t>
            </a:r>
            <a:endParaRPr sz="1800"/>
          </a:p>
        </p:txBody>
      </p:sp>
      <p:sp>
        <p:nvSpPr>
          <p:cNvPr id="262" name="Google Shape;262;p40"/>
          <p:cNvSpPr txBox="1"/>
          <p:nvPr>
            <p:ph idx="4" type="body"/>
          </p:nvPr>
        </p:nvSpPr>
        <p:spPr>
          <a:xfrm>
            <a:off x="462200" y="4259625"/>
            <a:ext cx="8549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→ Niveau fonctionnel = Windows Server 2012 R2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schéma est la définition des </a:t>
            </a:r>
            <a:r>
              <a:rPr b="1" lang="fr" sz="1800"/>
              <a:t>attributs</a:t>
            </a:r>
            <a:r>
              <a:rPr lang="fr" sz="1800"/>
              <a:t> qui font partie d'un annuaire distribué et sont similaires aux </a:t>
            </a:r>
            <a:r>
              <a:rPr b="1" lang="fr" sz="1800"/>
              <a:t>champs</a:t>
            </a:r>
            <a:r>
              <a:rPr lang="fr" sz="1800"/>
              <a:t> et </a:t>
            </a:r>
            <a:r>
              <a:rPr b="1" lang="fr" sz="1800"/>
              <a:t>tables</a:t>
            </a:r>
            <a:r>
              <a:rPr lang="fr" sz="1800"/>
              <a:t> d'une BDD.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ex: Pour un utilisateur, les attributs peuvent être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 </a:t>
            </a:r>
            <a:r>
              <a:rPr lang="fr" sz="1800"/>
              <a:t>identifiant</a:t>
            </a:r>
            <a:r>
              <a:rPr lang="fr" sz="1800"/>
              <a:t> : SID, GUID, name, …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Une classe : user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Une information </a:t>
            </a:r>
            <a:r>
              <a:rPr lang="fr" sz="1800"/>
              <a:t>système :</a:t>
            </a:r>
            <a:r>
              <a:rPr lang="fr" sz="1800"/>
              <a:t> last-logon, …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 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     Attributs liés au schéma : lien entre objets</a:t>
            </a:r>
            <a:endParaRPr sz="1800"/>
          </a:p>
        </p:txBody>
      </p:sp>
      <p:sp>
        <p:nvSpPr>
          <p:cNvPr id="268" name="Google Shape;268;p4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liste des type d’objets</a:t>
            </a:r>
            <a:endParaRPr/>
          </a:p>
        </p:txBody>
      </p:sp>
      <p:sp>
        <p:nvSpPr>
          <p:cNvPr id="269" name="Google Shape;269;p4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Fonctionnalités avancées</a:t>
            </a:r>
            <a:endParaRPr/>
          </a:p>
        </p:txBody>
      </p:sp>
      <p:sp>
        <p:nvSpPr>
          <p:cNvPr id="270" name="Google Shape;270;p4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schéma</a:t>
            </a:r>
            <a:endParaRPr sz="3700"/>
          </a:p>
        </p:txBody>
      </p:sp>
      <p:sp>
        <p:nvSpPr>
          <p:cNvPr id="271" name="Google Shape;271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72" name="Google Shape;2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89" y="4062575"/>
            <a:ext cx="724450" cy="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idx="4" type="body"/>
          </p:nvPr>
        </p:nvSpPr>
        <p:spPr>
          <a:xfrm>
            <a:off x="462200" y="1772500"/>
            <a:ext cx="64431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 réplication amène la </a:t>
            </a:r>
            <a:r>
              <a:rPr b="1" lang="fr" sz="1800"/>
              <a:t>redondance de données</a:t>
            </a:r>
            <a:r>
              <a:rPr lang="fr" sz="1800"/>
              <a:t>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Ces données doivent être identiques sur les différents DC.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 réplication gère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La base d’annuaire AD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GPO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scripts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DNS</a:t>
            </a:r>
            <a:endParaRPr sz="1800"/>
          </a:p>
        </p:txBody>
      </p:sp>
      <p:sp>
        <p:nvSpPr>
          <p:cNvPr id="278" name="Google Shape;278;p4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sauvegarde des données</a:t>
            </a:r>
            <a:endParaRPr/>
          </a:p>
        </p:txBody>
      </p:sp>
      <p:sp>
        <p:nvSpPr>
          <p:cNvPr id="279" name="Google Shape;279;p4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Fonctionnalités avancées</a:t>
            </a:r>
            <a:endParaRPr/>
          </a:p>
        </p:txBody>
      </p:sp>
      <p:sp>
        <p:nvSpPr>
          <p:cNvPr id="280" name="Google Shape;280;p4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La réplication</a:t>
            </a:r>
            <a:endParaRPr sz="3700"/>
          </a:p>
        </p:txBody>
      </p:sp>
      <p:sp>
        <p:nvSpPr>
          <p:cNvPr id="281" name="Google Shape;281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2" name="Google Shape;282;p42"/>
          <p:cNvSpPr txBox="1"/>
          <p:nvPr/>
        </p:nvSpPr>
        <p:spPr>
          <a:xfrm>
            <a:off x="7071675" y="4228850"/>
            <a:ext cx="166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Aller plus loin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>
            <p:ph idx="4" type="body"/>
          </p:nvPr>
        </p:nvSpPr>
        <p:spPr>
          <a:xfrm>
            <a:off x="380600" y="2036950"/>
            <a:ext cx="8423400" cy="28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Suite à une modification d’objet sur DC1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DC1 demande au </a:t>
            </a:r>
            <a:r>
              <a:rPr b="1" lang="fr" sz="1800"/>
              <a:t>KCC</a:t>
            </a:r>
            <a:r>
              <a:rPr lang="fr" sz="1800"/>
              <a:t> (</a:t>
            </a:r>
            <a:r>
              <a:rPr i="1" lang="fr" sz="1800"/>
              <a:t>Knowledge Consistency Checker</a:t>
            </a:r>
            <a:r>
              <a:rPr lang="fr" sz="1800"/>
              <a:t>) s’il y a d’autres DC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KCC indique qu’il y a un DC2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DC1 demande au DNS où est le DC2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DNS envoi les informations concernant le DC2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DC1 indique au DC2 qu’il a des modifications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DC2 demande à DC1 quelles sont ces modifications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DC1 envoie les modifications à DC2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DC2 met à jour sa BDD</a:t>
            </a:r>
            <a:endParaRPr sz="1800"/>
          </a:p>
        </p:txBody>
      </p:sp>
      <p:sp>
        <p:nvSpPr>
          <p:cNvPr id="288" name="Google Shape;288;p4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sauvegarde des données</a:t>
            </a:r>
            <a:endParaRPr/>
          </a:p>
        </p:txBody>
      </p:sp>
      <p:sp>
        <p:nvSpPr>
          <p:cNvPr id="289" name="Google Shape;289;p4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Fonctionnalités avancées</a:t>
            </a:r>
            <a:endParaRPr/>
          </a:p>
        </p:txBody>
      </p:sp>
      <p:sp>
        <p:nvSpPr>
          <p:cNvPr id="290" name="Google Shape;290;p4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processus de réplication</a:t>
            </a:r>
            <a:endParaRPr sz="3700"/>
          </a:p>
        </p:txBody>
      </p:sp>
      <p:sp>
        <p:nvSpPr>
          <p:cNvPr id="291" name="Google Shape;291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sauvegarde des données</a:t>
            </a:r>
            <a:endParaRPr/>
          </a:p>
        </p:txBody>
      </p:sp>
      <p:sp>
        <p:nvSpPr>
          <p:cNvPr id="297" name="Google Shape;297;p4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Fonctionnalités avancées</a:t>
            </a:r>
            <a:endParaRPr/>
          </a:p>
        </p:txBody>
      </p:sp>
      <p:sp>
        <p:nvSpPr>
          <p:cNvPr id="298" name="Google Shape;298;p4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Schéma du </a:t>
            </a:r>
            <a:r>
              <a:rPr lang="fr" sz="3700"/>
              <a:t>processus de réplication</a:t>
            </a:r>
            <a:endParaRPr sz="3700"/>
          </a:p>
        </p:txBody>
      </p:sp>
      <p:sp>
        <p:nvSpPr>
          <p:cNvPr id="299" name="Google Shape;299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00" name="Google Shape;30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7150" y="1992613"/>
            <a:ext cx="1334825" cy="179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150" y="2030938"/>
            <a:ext cx="1334825" cy="179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4"/>
          <p:cNvSpPr txBox="1"/>
          <p:nvPr/>
        </p:nvSpPr>
        <p:spPr>
          <a:xfrm>
            <a:off x="1207075" y="4009475"/>
            <a:ext cx="61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DC1</a:t>
            </a:r>
            <a:endParaRPr/>
          </a:p>
        </p:txBody>
      </p:sp>
      <p:sp>
        <p:nvSpPr>
          <p:cNvPr id="303" name="Google Shape;303;p44"/>
          <p:cNvSpPr txBox="1"/>
          <p:nvPr/>
        </p:nvSpPr>
        <p:spPr>
          <a:xfrm>
            <a:off x="7237750" y="4009475"/>
            <a:ext cx="61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DC2</a:t>
            </a:r>
            <a:endParaRPr/>
          </a:p>
        </p:txBody>
      </p:sp>
      <p:sp>
        <p:nvSpPr>
          <p:cNvPr id="304" name="Google Shape;304;p44"/>
          <p:cNvSpPr txBox="1"/>
          <p:nvPr/>
        </p:nvSpPr>
        <p:spPr>
          <a:xfrm>
            <a:off x="408400" y="4475900"/>
            <a:ext cx="290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fr" sz="1200"/>
              <a:t>Modification d’objets sur DC1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fr" sz="1200"/>
              <a:t>Le KCC indique qu’il y a un DC2</a:t>
            </a:r>
            <a:endParaRPr sz="1200"/>
          </a:p>
        </p:txBody>
      </p:sp>
      <p:pic>
        <p:nvPicPr>
          <p:cNvPr id="305" name="Google Shape;30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7025" y="1664525"/>
            <a:ext cx="577550" cy="8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Google Shape;306;p44"/>
          <p:cNvCxnSpPr>
            <a:endCxn id="305" idx="1"/>
          </p:cNvCxnSpPr>
          <p:nvPr/>
        </p:nvCxnSpPr>
        <p:spPr>
          <a:xfrm>
            <a:off x="2331725" y="2105325"/>
            <a:ext cx="1545300" cy="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44"/>
          <p:cNvCxnSpPr/>
          <p:nvPr/>
        </p:nvCxnSpPr>
        <p:spPr>
          <a:xfrm flipH="1">
            <a:off x="2363400" y="2284325"/>
            <a:ext cx="14889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44"/>
          <p:cNvSpPr txBox="1"/>
          <p:nvPr/>
        </p:nvSpPr>
        <p:spPr>
          <a:xfrm>
            <a:off x="2387050" y="1647775"/>
            <a:ext cx="139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3. Où est DC2 ?</a:t>
            </a:r>
            <a:endParaRPr sz="1200"/>
          </a:p>
        </p:txBody>
      </p:sp>
      <p:sp>
        <p:nvSpPr>
          <p:cNvPr id="309" name="Google Shape;309;p44"/>
          <p:cNvSpPr txBox="1"/>
          <p:nvPr/>
        </p:nvSpPr>
        <p:spPr>
          <a:xfrm>
            <a:off x="2331725" y="2348725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4</a:t>
            </a:r>
            <a:r>
              <a:rPr lang="fr" sz="1200"/>
              <a:t>. Renvoi d’informations</a:t>
            </a:r>
            <a:endParaRPr sz="1200"/>
          </a:p>
        </p:txBody>
      </p:sp>
      <p:sp>
        <p:nvSpPr>
          <p:cNvPr id="310" name="Google Shape;310;p44"/>
          <p:cNvSpPr txBox="1"/>
          <p:nvPr/>
        </p:nvSpPr>
        <p:spPr>
          <a:xfrm>
            <a:off x="4586150" y="1765825"/>
            <a:ext cx="61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DNS</a:t>
            </a:r>
            <a:endParaRPr/>
          </a:p>
        </p:txBody>
      </p:sp>
      <p:sp>
        <p:nvSpPr>
          <p:cNvPr id="311" name="Google Shape;311;p44"/>
          <p:cNvSpPr txBox="1"/>
          <p:nvPr/>
        </p:nvSpPr>
        <p:spPr>
          <a:xfrm>
            <a:off x="3405150" y="2602825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5</a:t>
            </a:r>
            <a:r>
              <a:rPr lang="fr" sz="1200"/>
              <a:t>. J’ai des modifications</a:t>
            </a:r>
            <a:endParaRPr sz="1200"/>
          </a:p>
        </p:txBody>
      </p:sp>
      <p:sp>
        <p:nvSpPr>
          <p:cNvPr id="312" name="Google Shape;312;p44"/>
          <p:cNvSpPr txBox="1"/>
          <p:nvPr/>
        </p:nvSpPr>
        <p:spPr>
          <a:xfrm>
            <a:off x="3405150" y="2972125"/>
            <a:ext cx="163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6</a:t>
            </a:r>
            <a:r>
              <a:rPr lang="fr" sz="1200"/>
              <a:t>. Transmets les moi</a:t>
            </a:r>
            <a:endParaRPr sz="1200"/>
          </a:p>
        </p:txBody>
      </p:sp>
      <p:sp>
        <p:nvSpPr>
          <p:cNvPr id="313" name="Google Shape;313;p44"/>
          <p:cNvSpPr txBox="1"/>
          <p:nvPr/>
        </p:nvSpPr>
        <p:spPr>
          <a:xfrm>
            <a:off x="3405150" y="3393925"/>
            <a:ext cx="169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7</a:t>
            </a:r>
            <a:r>
              <a:rPr lang="fr" sz="1200"/>
              <a:t>. Les voici…</a:t>
            </a:r>
            <a:endParaRPr sz="1200"/>
          </a:p>
        </p:txBody>
      </p:sp>
      <p:sp>
        <p:nvSpPr>
          <p:cNvPr id="314" name="Google Shape;314;p44"/>
          <p:cNvSpPr txBox="1"/>
          <p:nvPr/>
        </p:nvSpPr>
        <p:spPr>
          <a:xfrm>
            <a:off x="6739525" y="4538850"/>
            <a:ext cx="18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8. DC2 se mets à jour</a:t>
            </a:r>
            <a:endParaRPr sz="1200"/>
          </a:p>
        </p:txBody>
      </p:sp>
      <p:cxnSp>
        <p:nvCxnSpPr>
          <p:cNvPr id="315" name="Google Shape;315;p44"/>
          <p:cNvCxnSpPr>
            <a:stCxn id="301" idx="3"/>
            <a:endCxn id="300" idx="1"/>
          </p:cNvCxnSpPr>
          <p:nvPr/>
        </p:nvCxnSpPr>
        <p:spPr>
          <a:xfrm flipH="1" rot="10800000">
            <a:off x="2289975" y="2892013"/>
            <a:ext cx="4557300" cy="3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44"/>
          <p:cNvCxnSpPr/>
          <p:nvPr/>
        </p:nvCxnSpPr>
        <p:spPr>
          <a:xfrm flipH="1" rot="10800000">
            <a:off x="2306100" y="3721013"/>
            <a:ext cx="4531800" cy="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44"/>
          <p:cNvCxnSpPr/>
          <p:nvPr/>
        </p:nvCxnSpPr>
        <p:spPr>
          <a:xfrm flipH="1">
            <a:off x="2331725" y="3321588"/>
            <a:ext cx="4395900" cy="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/>
        </p:nvSpPr>
        <p:spPr>
          <a:xfrm>
            <a:off x="582675" y="1150325"/>
            <a:ext cx="455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LDAP ?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2367825" y="2090763"/>
            <a:ext cx="455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Arborescence AD ?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953575" y="3031225"/>
            <a:ext cx="455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Domaine, arbre, forêt ?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1219225" y="4134250"/>
            <a:ext cx="455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Catalogue global ?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>
            <p:ph idx="4" type="body"/>
          </p:nvPr>
        </p:nvSpPr>
        <p:spPr>
          <a:xfrm>
            <a:off x="380600" y="1977625"/>
            <a:ext cx="4219200" cy="292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 KCC est présent sur tous les DC.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s’occupe de générer une </a:t>
            </a:r>
            <a:r>
              <a:rPr b="1" lang="fr" sz="1800"/>
              <a:t>topologie de réplication</a:t>
            </a:r>
            <a:r>
              <a:rPr lang="fr" sz="1800"/>
              <a:t> entre les DC.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 chaque modification de topologie (ajout, suppression, déplacement de DC), le KCC régénère une nouvelle topologie.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 fonctionnement est intra et inter site.</a:t>
            </a:r>
            <a:endParaRPr sz="1800"/>
          </a:p>
        </p:txBody>
      </p:sp>
      <p:sp>
        <p:nvSpPr>
          <p:cNvPr id="323" name="Google Shape;323;p4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sauvegarde des données</a:t>
            </a:r>
            <a:endParaRPr/>
          </a:p>
        </p:txBody>
      </p:sp>
      <p:sp>
        <p:nvSpPr>
          <p:cNvPr id="324" name="Google Shape;324;p4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Fonctionnalités avancées</a:t>
            </a:r>
            <a:endParaRPr/>
          </a:p>
        </p:txBody>
      </p:sp>
      <p:sp>
        <p:nvSpPr>
          <p:cNvPr id="325" name="Google Shape;325;p45"/>
          <p:cNvSpPr txBox="1"/>
          <p:nvPr>
            <p:ph idx="2" type="title"/>
          </p:nvPr>
        </p:nvSpPr>
        <p:spPr>
          <a:xfrm>
            <a:off x="380600" y="1028225"/>
            <a:ext cx="28200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KCC</a:t>
            </a:r>
            <a:endParaRPr sz="3700"/>
          </a:p>
        </p:txBody>
      </p:sp>
      <p:sp>
        <p:nvSpPr>
          <p:cNvPr id="326" name="Google Shape;326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27" name="Google Shape;3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150" y="927669"/>
            <a:ext cx="704457" cy="9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2650" y="1877069"/>
            <a:ext cx="704457" cy="9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225" y="4022969"/>
            <a:ext cx="704457" cy="9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100" y="2373569"/>
            <a:ext cx="704457" cy="9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4450" y="3637719"/>
            <a:ext cx="704457" cy="9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5"/>
          <p:cNvSpPr txBox="1"/>
          <p:nvPr/>
        </p:nvSpPr>
        <p:spPr>
          <a:xfrm>
            <a:off x="5781900" y="872250"/>
            <a:ext cx="54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DC1</a:t>
            </a:r>
            <a:endParaRPr sz="1200"/>
          </a:p>
        </p:txBody>
      </p:sp>
      <p:sp>
        <p:nvSpPr>
          <p:cNvPr id="333" name="Google Shape;333;p45"/>
          <p:cNvSpPr txBox="1"/>
          <p:nvPr/>
        </p:nvSpPr>
        <p:spPr>
          <a:xfrm>
            <a:off x="8556775" y="4152750"/>
            <a:ext cx="54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DC5</a:t>
            </a:r>
            <a:endParaRPr sz="1200"/>
          </a:p>
        </p:txBody>
      </p:sp>
      <p:sp>
        <p:nvSpPr>
          <p:cNvPr id="334" name="Google Shape;334;p45"/>
          <p:cNvSpPr txBox="1"/>
          <p:nvPr/>
        </p:nvSpPr>
        <p:spPr>
          <a:xfrm>
            <a:off x="8212650" y="1419850"/>
            <a:ext cx="54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DC3</a:t>
            </a:r>
            <a:endParaRPr sz="1200"/>
          </a:p>
        </p:txBody>
      </p:sp>
      <p:sp>
        <p:nvSpPr>
          <p:cNvPr id="335" name="Google Shape;335;p45"/>
          <p:cNvSpPr txBox="1"/>
          <p:nvPr/>
        </p:nvSpPr>
        <p:spPr>
          <a:xfrm>
            <a:off x="5643488" y="2652625"/>
            <a:ext cx="54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DC4</a:t>
            </a:r>
            <a:endParaRPr sz="1200"/>
          </a:p>
        </p:txBody>
      </p:sp>
      <p:sp>
        <p:nvSpPr>
          <p:cNvPr id="336" name="Google Shape;336;p45"/>
          <p:cNvSpPr txBox="1"/>
          <p:nvPr/>
        </p:nvSpPr>
        <p:spPr>
          <a:xfrm>
            <a:off x="4481050" y="4682950"/>
            <a:ext cx="54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DC2</a:t>
            </a:r>
            <a:endParaRPr sz="1200"/>
          </a:p>
        </p:txBody>
      </p:sp>
      <p:cxnSp>
        <p:nvCxnSpPr>
          <p:cNvPr id="337" name="Google Shape;337;p45"/>
          <p:cNvCxnSpPr>
            <a:stCxn id="327" idx="2"/>
            <a:endCxn id="329" idx="0"/>
          </p:cNvCxnSpPr>
          <p:nvPr/>
        </p:nvCxnSpPr>
        <p:spPr>
          <a:xfrm>
            <a:off x="5294378" y="1877069"/>
            <a:ext cx="145200" cy="2145900"/>
          </a:xfrm>
          <a:prstGeom prst="straightConnector1">
            <a:avLst/>
          </a:prstGeom>
          <a:noFill/>
          <a:ln cap="flat" cmpd="sng" w="38100">
            <a:solidFill>
              <a:srgbClr val="F76C6C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338" name="Google Shape;338;p45"/>
          <p:cNvCxnSpPr>
            <a:stCxn id="327" idx="2"/>
            <a:endCxn id="328" idx="1"/>
          </p:cNvCxnSpPr>
          <p:nvPr/>
        </p:nvCxnSpPr>
        <p:spPr>
          <a:xfrm>
            <a:off x="5294378" y="1877069"/>
            <a:ext cx="2918400" cy="474600"/>
          </a:xfrm>
          <a:prstGeom prst="straightConnector1">
            <a:avLst/>
          </a:prstGeom>
          <a:noFill/>
          <a:ln cap="flat" cmpd="sng" w="38100">
            <a:solidFill>
              <a:srgbClr val="F76C6C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339" name="Google Shape;339;p45"/>
          <p:cNvCxnSpPr>
            <a:stCxn id="327" idx="2"/>
            <a:endCxn id="330" idx="1"/>
          </p:cNvCxnSpPr>
          <p:nvPr/>
        </p:nvCxnSpPr>
        <p:spPr>
          <a:xfrm>
            <a:off x="5294378" y="1877069"/>
            <a:ext cx="1101600" cy="971100"/>
          </a:xfrm>
          <a:prstGeom prst="straightConnector1">
            <a:avLst/>
          </a:prstGeom>
          <a:noFill/>
          <a:ln cap="flat" cmpd="sng" w="38100">
            <a:solidFill>
              <a:srgbClr val="F76C6C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340" name="Google Shape;340;p45"/>
          <p:cNvCxnSpPr>
            <a:stCxn id="329" idx="3"/>
            <a:endCxn id="331" idx="1"/>
          </p:cNvCxnSpPr>
          <p:nvPr/>
        </p:nvCxnSpPr>
        <p:spPr>
          <a:xfrm flipH="1" rot="10800000">
            <a:off x="5791682" y="4112469"/>
            <a:ext cx="2002800" cy="385200"/>
          </a:xfrm>
          <a:prstGeom prst="straightConnector1">
            <a:avLst/>
          </a:prstGeom>
          <a:noFill/>
          <a:ln cap="flat" cmpd="sng" w="38100">
            <a:solidFill>
              <a:srgbClr val="F76C6C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341" name="Google Shape;341;p45"/>
          <p:cNvCxnSpPr>
            <a:stCxn id="331" idx="0"/>
            <a:endCxn id="328" idx="2"/>
          </p:cNvCxnSpPr>
          <p:nvPr/>
        </p:nvCxnSpPr>
        <p:spPr>
          <a:xfrm flipH="1" rot="10800000">
            <a:off x="8146678" y="2826519"/>
            <a:ext cx="418200" cy="811200"/>
          </a:xfrm>
          <a:prstGeom prst="straightConnector1">
            <a:avLst/>
          </a:prstGeom>
          <a:noFill/>
          <a:ln cap="flat" cmpd="sng" w="38100">
            <a:solidFill>
              <a:srgbClr val="F76C6C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342" name="Google Shape;342;p45"/>
          <p:cNvCxnSpPr>
            <a:stCxn id="329" idx="3"/>
            <a:endCxn id="328" idx="2"/>
          </p:cNvCxnSpPr>
          <p:nvPr/>
        </p:nvCxnSpPr>
        <p:spPr>
          <a:xfrm flipH="1" rot="10800000">
            <a:off x="5791682" y="2826369"/>
            <a:ext cx="2773200" cy="1671300"/>
          </a:xfrm>
          <a:prstGeom prst="straightConnector1">
            <a:avLst/>
          </a:prstGeom>
          <a:noFill/>
          <a:ln cap="flat" cmpd="sng" w="38100">
            <a:solidFill>
              <a:srgbClr val="F76C6C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343" name="Google Shape;343;p45"/>
          <p:cNvCxnSpPr>
            <a:stCxn id="330" idx="3"/>
            <a:endCxn id="328" idx="1"/>
          </p:cNvCxnSpPr>
          <p:nvPr/>
        </p:nvCxnSpPr>
        <p:spPr>
          <a:xfrm flipH="1" rot="10800000">
            <a:off x="7100557" y="2351769"/>
            <a:ext cx="1112100" cy="496500"/>
          </a:xfrm>
          <a:prstGeom prst="straightConnector1">
            <a:avLst/>
          </a:prstGeom>
          <a:noFill/>
          <a:ln cap="flat" cmpd="sng" w="38100">
            <a:solidFill>
              <a:srgbClr val="F76C6C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344" name="Google Shape;344;p45"/>
          <p:cNvCxnSpPr>
            <a:stCxn id="330" idx="2"/>
            <a:endCxn id="331" idx="1"/>
          </p:cNvCxnSpPr>
          <p:nvPr/>
        </p:nvCxnSpPr>
        <p:spPr>
          <a:xfrm>
            <a:off x="6748328" y="3322969"/>
            <a:ext cx="1046100" cy="789600"/>
          </a:xfrm>
          <a:prstGeom prst="straightConnector1">
            <a:avLst/>
          </a:prstGeom>
          <a:noFill/>
          <a:ln cap="flat" cmpd="sng" w="38100">
            <a:solidFill>
              <a:srgbClr val="F76C6C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345" name="Google Shape;345;p45"/>
          <p:cNvCxnSpPr>
            <a:stCxn id="329" idx="0"/>
            <a:endCxn id="330" idx="1"/>
          </p:cNvCxnSpPr>
          <p:nvPr/>
        </p:nvCxnSpPr>
        <p:spPr>
          <a:xfrm flipH="1" rot="10800000">
            <a:off x="5439453" y="2848169"/>
            <a:ext cx="956700" cy="1174800"/>
          </a:xfrm>
          <a:prstGeom prst="straightConnector1">
            <a:avLst/>
          </a:prstGeom>
          <a:noFill/>
          <a:ln cap="flat" cmpd="sng" w="38100">
            <a:solidFill>
              <a:srgbClr val="F76C6C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346" name="Google Shape;346;p45"/>
          <p:cNvCxnSpPr>
            <a:stCxn id="329" idx="3"/>
            <a:endCxn id="330" idx="2"/>
          </p:cNvCxnSpPr>
          <p:nvPr/>
        </p:nvCxnSpPr>
        <p:spPr>
          <a:xfrm flipH="1" rot="10800000">
            <a:off x="5791682" y="3322869"/>
            <a:ext cx="956700" cy="1174800"/>
          </a:xfrm>
          <a:prstGeom prst="straightConnector1">
            <a:avLst/>
          </a:prstGeom>
          <a:noFill/>
          <a:ln cap="flat" cmpd="sng" w="38100">
            <a:solidFill>
              <a:srgbClr val="F76C6C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347" name="Google Shape;347;p45"/>
          <p:cNvCxnSpPr>
            <a:stCxn id="331" idx="0"/>
            <a:endCxn id="330" idx="3"/>
          </p:cNvCxnSpPr>
          <p:nvPr/>
        </p:nvCxnSpPr>
        <p:spPr>
          <a:xfrm rot="10800000">
            <a:off x="7100578" y="2848419"/>
            <a:ext cx="1046100" cy="789300"/>
          </a:xfrm>
          <a:prstGeom prst="straightConnector1">
            <a:avLst/>
          </a:prstGeom>
          <a:noFill/>
          <a:ln cap="flat" cmpd="sng" w="38100">
            <a:solidFill>
              <a:srgbClr val="F76C6C"/>
            </a:solidFill>
            <a:prstDash val="solid"/>
            <a:round/>
            <a:headEnd len="med" w="med" type="stealth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6"/>
          <p:cNvSpPr txBox="1"/>
          <p:nvPr>
            <p:ph idx="4" type="body"/>
          </p:nvPr>
        </p:nvSpPr>
        <p:spPr>
          <a:xfrm>
            <a:off x="380600" y="2036950"/>
            <a:ext cx="8423400" cy="28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L’intervalle de réplication est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 inter-site de 180 min par défaut (15 min au minimum)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 intra-site de 5 min par défaut, sauf actions liées à la sécurité.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petit intervalle réduit la latence, mais augmente la quantité de trafic réseau.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tenir à jour les partitions d’annuaire de domaine, une faible latence est recommandée.</a:t>
            </a:r>
            <a:endParaRPr sz="1800"/>
          </a:p>
        </p:txBody>
      </p:sp>
      <p:sp>
        <p:nvSpPr>
          <p:cNvPr id="353" name="Google Shape;353;p4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sauvegarde synchronisée</a:t>
            </a:r>
            <a:endParaRPr/>
          </a:p>
        </p:txBody>
      </p:sp>
      <p:sp>
        <p:nvSpPr>
          <p:cNvPr id="354" name="Google Shape;354;p4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Fonctionnalités avancées</a:t>
            </a:r>
            <a:endParaRPr/>
          </a:p>
        </p:txBody>
      </p:sp>
      <p:sp>
        <p:nvSpPr>
          <p:cNvPr id="355" name="Google Shape;355;p4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Intervalle de réplication</a:t>
            </a:r>
            <a:endParaRPr sz="3700"/>
          </a:p>
        </p:txBody>
      </p:sp>
      <p:sp>
        <p:nvSpPr>
          <p:cNvPr id="356" name="Google Shape;356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7"/>
          <p:cNvSpPr txBox="1"/>
          <p:nvPr>
            <p:ph idx="4" type="body"/>
          </p:nvPr>
        </p:nvSpPr>
        <p:spPr>
          <a:xfrm>
            <a:off x="380600" y="1741200"/>
            <a:ext cx="84234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FSMO pour </a:t>
            </a:r>
            <a:r>
              <a:rPr i="1" lang="fr" sz="1800"/>
              <a:t>Flexible Single Master Operation</a:t>
            </a:r>
            <a:r>
              <a:rPr lang="fr" sz="1800"/>
              <a:t>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 l’echelle de la forêt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Maître de schéma</a:t>
            </a:r>
            <a:r>
              <a:rPr lang="fr" sz="1800"/>
              <a:t> (</a:t>
            </a:r>
            <a:r>
              <a:rPr i="1" lang="fr" sz="1800"/>
              <a:t>Schema master</a:t>
            </a:r>
            <a:r>
              <a:rPr lang="fr" sz="1800"/>
              <a:t>) → 1 seul par forêt (obligatoire)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Gère les MAJ du schéma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Maître d’attribution de noms de domaine</a:t>
            </a:r>
            <a:r>
              <a:rPr lang="fr" sz="1800"/>
              <a:t> (</a:t>
            </a:r>
            <a:r>
              <a:rPr i="1" lang="fr" sz="1800"/>
              <a:t>domain naming master</a:t>
            </a:r>
            <a:r>
              <a:rPr lang="fr" sz="1800"/>
              <a:t>) </a:t>
            </a:r>
            <a:r>
              <a:rPr lang="fr" sz="1800"/>
              <a:t>→ 1 seul par forêt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Gère les noms de domaines, peut les supprimer, les ajouter, …</a:t>
            </a:r>
            <a:endParaRPr sz="1800"/>
          </a:p>
        </p:txBody>
      </p:sp>
      <p:sp>
        <p:nvSpPr>
          <p:cNvPr id="362" name="Google Shape;362;p4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Chacun son rôle</a:t>
            </a:r>
            <a:endParaRPr/>
          </a:p>
        </p:txBody>
      </p:sp>
      <p:sp>
        <p:nvSpPr>
          <p:cNvPr id="363" name="Google Shape;363;p4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Fonctionnalités avancées</a:t>
            </a:r>
            <a:endParaRPr/>
          </a:p>
        </p:txBody>
      </p:sp>
      <p:sp>
        <p:nvSpPr>
          <p:cNvPr id="364" name="Google Shape;364;p4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5 rôles FSMO</a:t>
            </a:r>
            <a:endParaRPr sz="3700"/>
          </a:p>
        </p:txBody>
      </p:sp>
      <p:sp>
        <p:nvSpPr>
          <p:cNvPr id="365" name="Google Shape;365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/>
          <p:nvPr>
            <p:ph idx="4" type="body"/>
          </p:nvPr>
        </p:nvSpPr>
        <p:spPr>
          <a:xfrm>
            <a:off x="380600" y="1741200"/>
            <a:ext cx="84234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 </a:t>
            </a:r>
            <a:r>
              <a:rPr lang="fr" sz="1800"/>
              <a:t>l'échelle</a:t>
            </a:r>
            <a:r>
              <a:rPr lang="fr" sz="1800"/>
              <a:t> du domaine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Maître RID</a:t>
            </a:r>
            <a:r>
              <a:rPr lang="fr" sz="1800"/>
              <a:t> (</a:t>
            </a:r>
            <a:r>
              <a:rPr i="1" lang="fr" sz="1800"/>
              <a:t>RID master</a:t>
            </a:r>
            <a:r>
              <a:rPr lang="fr" sz="1800"/>
              <a:t>) → 1 seul par domaine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Gère les attributions de RID/SID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Maître d’infrastructure</a:t>
            </a:r>
            <a:r>
              <a:rPr lang="fr" sz="1800"/>
              <a:t> (</a:t>
            </a:r>
            <a:r>
              <a:rPr i="1" lang="fr" sz="1800"/>
              <a:t>infrastructure master</a:t>
            </a:r>
            <a:r>
              <a:rPr lang="fr" sz="1800"/>
              <a:t>) → 1 seul par domaine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Gère les relations des objets entre domaine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Émulateur PDC</a:t>
            </a:r>
            <a:r>
              <a:rPr lang="fr" sz="1800"/>
              <a:t> (PDC emulator) → 1 seul par domaine (primordial)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Gère la synchronisation du temps, processus de </a:t>
            </a:r>
            <a:r>
              <a:rPr lang="fr" sz="1800"/>
              <a:t>verrouillage</a:t>
            </a:r>
            <a:r>
              <a:rPr lang="fr" sz="1800"/>
              <a:t> de comptes, …</a:t>
            </a:r>
            <a:endParaRPr sz="1800"/>
          </a:p>
        </p:txBody>
      </p:sp>
      <p:sp>
        <p:nvSpPr>
          <p:cNvPr id="371" name="Google Shape;371;p4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Chacun son rôle</a:t>
            </a:r>
            <a:endParaRPr/>
          </a:p>
        </p:txBody>
      </p:sp>
      <p:sp>
        <p:nvSpPr>
          <p:cNvPr id="372" name="Google Shape;372;p4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Fonctionnalités avancées</a:t>
            </a:r>
            <a:endParaRPr/>
          </a:p>
        </p:txBody>
      </p:sp>
      <p:sp>
        <p:nvSpPr>
          <p:cNvPr id="373" name="Google Shape;373;p4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5 rôles FSMO</a:t>
            </a:r>
            <a:endParaRPr sz="3700"/>
          </a:p>
        </p:txBody>
      </p:sp>
      <p:sp>
        <p:nvSpPr>
          <p:cNvPr id="374" name="Google Shape;374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9"/>
          <p:cNvSpPr txBox="1"/>
          <p:nvPr>
            <p:ph idx="4" type="body"/>
          </p:nvPr>
        </p:nvSpPr>
        <p:spPr>
          <a:xfrm>
            <a:off x="380600" y="1741200"/>
            <a:ext cx="84234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Ne pas avoir qu’un seul DC avec tous les rôles FSMO.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Par défaut le premier DC d’une nouvelle forêt cumule les cinq rôles.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Dès que possible avoir au moins 2 DC et </a:t>
            </a:r>
            <a:r>
              <a:rPr lang="fr" sz="1800"/>
              <a:t>séparer</a:t>
            </a:r>
            <a:r>
              <a:rPr lang="fr" sz="1800"/>
              <a:t> les rôles par zone forêt et domaine.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Idéalement : 5 DC avec un rôle installé sur chacun</a:t>
            </a:r>
            <a:endParaRPr sz="1800"/>
          </a:p>
        </p:txBody>
      </p:sp>
      <p:sp>
        <p:nvSpPr>
          <p:cNvPr id="380" name="Google Shape;380;p4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Chacun son rôle</a:t>
            </a:r>
            <a:endParaRPr/>
          </a:p>
        </p:txBody>
      </p:sp>
      <p:sp>
        <p:nvSpPr>
          <p:cNvPr id="381" name="Google Shape;381;p4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Fonctionnalités avancées</a:t>
            </a:r>
            <a:endParaRPr/>
          </a:p>
        </p:txBody>
      </p:sp>
      <p:sp>
        <p:nvSpPr>
          <p:cNvPr id="382" name="Google Shape;382;p4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FSMO - les bonnes pratiques</a:t>
            </a:r>
            <a:endParaRPr sz="3700"/>
          </a:p>
        </p:txBody>
      </p:sp>
      <p:sp>
        <p:nvSpPr>
          <p:cNvPr id="383" name="Google Shape;383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0"/>
          <p:cNvSpPr txBox="1"/>
          <p:nvPr>
            <p:ph idx="4" type="body"/>
          </p:nvPr>
        </p:nvSpPr>
        <p:spPr>
          <a:xfrm>
            <a:off x="380600" y="1741200"/>
            <a:ext cx="84234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Ne pas confondre les rôles AD et les rôles FSMO !</a:t>
            </a:r>
            <a:endParaRPr sz="1800"/>
          </a:p>
        </p:txBody>
      </p:sp>
      <p:sp>
        <p:nvSpPr>
          <p:cNvPr id="389" name="Google Shape;389;p5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Attention !</a:t>
            </a:r>
            <a:endParaRPr/>
          </a:p>
        </p:txBody>
      </p:sp>
      <p:sp>
        <p:nvSpPr>
          <p:cNvPr id="390" name="Google Shape;390;p5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Fonctionnalités avancées</a:t>
            </a:r>
            <a:endParaRPr/>
          </a:p>
        </p:txBody>
      </p:sp>
      <p:sp>
        <p:nvSpPr>
          <p:cNvPr id="391" name="Google Shape;391;p5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Ne pas confondre !</a:t>
            </a:r>
            <a:endParaRPr sz="3700"/>
          </a:p>
        </p:txBody>
      </p:sp>
      <p:sp>
        <p:nvSpPr>
          <p:cNvPr id="392" name="Google Shape;392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1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objets AD</a:t>
            </a:r>
            <a:endParaRPr/>
          </a:p>
        </p:txBody>
      </p:sp>
      <p:sp>
        <p:nvSpPr>
          <p:cNvPr id="398" name="Google Shape;398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2"/>
          <p:cNvSpPr txBox="1"/>
          <p:nvPr>
            <p:ph idx="4" type="body"/>
          </p:nvPr>
        </p:nvSpPr>
        <p:spPr>
          <a:xfrm>
            <a:off x="380600" y="1741200"/>
            <a:ext cx="84234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Chaque objet AD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Est une </a:t>
            </a:r>
            <a:r>
              <a:rPr b="1" lang="fr" sz="1800"/>
              <a:t>instance</a:t>
            </a:r>
            <a:r>
              <a:rPr lang="fr" sz="1800"/>
              <a:t> d’une classe dans le schéma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Possède les attributs de sa classe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ex. : Un objet utilisateur existe en tant qu'instance de la classe utilisateurs et possède tous ses attributs.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objets sont de 3 types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Les ressources</a:t>
            </a:r>
            <a:r>
              <a:rPr lang="fr" sz="1800"/>
              <a:t> (poste de travail, dossiers partagés, agendas, …)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Les utilisateurs</a:t>
            </a:r>
            <a:r>
              <a:rPr lang="fr" sz="1800"/>
              <a:t> (comptes individuels et groupes)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Les services</a:t>
            </a:r>
            <a:r>
              <a:rPr lang="fr" sz="1800"/>
              <a:t> (courrier électronique,...)</a:t>
            </a:r>
            <a:endParaRPr b="1" sz="1800"/>
          </a:p>
        </p:txBody>
      </p:sp>
      <p:sp>
        <p:nvSpPr>
          <p:cNvPr id="404" name="Google Shape;404;p5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Qu’est-ce qu’un objet AD ?</a:t>
            </a:r>
            <a:endParaRPr/>
          </a:p>
        </p:txBody>
      </p:sp>
      <p:sp>
        <p:nvSpPr>
          <p:cNvPr id="405" name="Google Shape;405;p5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objets AD</a:t>
            </a:r>
            <a:endParaRPr/>
          </a:p>
        </p:txBody>
      </p:sp>
      <p:sp>
        <p:nvSpPr>
          <p:cNvPr id="406" name="Google Shape;406;p5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Définition</a:t>
            </a:r>
            <a:endParaRPr sz="3700"/>
          </a:p>
        </p:txBody>
      </p:sp>
      <p:sp>
        <p:nvSpPr>
          <p:cNvPr id="407" name="Google Shape;407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3"/>
          <p:cNvSpPr txBox="1"/>
          <p:nvPr>
            <p:ph idx="4" type="body"/>
          </p:nvPr>
        </p:nvSpPr>
        <p:spPr>
          <a:xfrm>
            <a:off x="380600" y="1741200"/>
            <a:ext cx="84234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attributs définissent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éléments d'information qu'une classe peut contenir (et donc une instance de cette classe).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caractéristiques et les informations qu’un objet peut contenir.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Chaque classe d’objet a son propre jeu d’attribut.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Ils sont </a:t>
            </a:r>
            <a:r>
              <a:rPr lang="fr" sz="1800"/>
              <a:t>définis</a:t>
            </a:r>
            <a:r>
              <a:rPr lang="fr" sz="1800"/>
              <a:t> par le </a:t>
            </a:r>
            <a:r>
              <a:rPr b="1" lang="fr" sz="1800"/>
              <a:t>schéma AD</a:t>
            </a:r>
            <a:r>
              <a:rPr lang="fr" sz="1800"/>
              <a:t>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3" name="Google Shape;413;p5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constituants d’objets</a:t>
            </a:r>
            <a:endParaRPr/>
          </a:p>
        </p:txBody>
      </p:sp>
      <p:sp>
        <p:nvSpPr>
          <p:cNvPr id="414" name="Google Shape;414;p5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objets AD</a:t>
            </a:r>
            <a:endParaRPr/>
          </a:p>
        </p:txBody>
      </p:sp>
      <p:sp>
        <p:nvSpPr>
          <p:cNvPr id="415" name="Google Shape;415;p5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attributs</a:t>
            </a:r>
            <a:endParaRPr sz="3700"/>
          </a:p>
        </p:txBody>
      </p:sp>
      <p:sp>
        <p:nvSpPr>
          <p:cNvPr id="416" name="Google Shape;416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constituants d’objets</a:t>
            </a:r>
            <a:endParaRPr/>
          </a:p>
        </p:txBody>
      </p:sp>
      <p:sp>
        <p:nvSpPr>
          <p:cNvPr id="422" name="Google Shape;422;p5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objets AD</a:t>
            </a:r>
            <a:endParaRPr/>
          </a:p>
        </p:txBody>
      </p:sp>
      <p:sp>
        <p:nvSpPr>
          <p:cNvPr id="423" name="Google Shape;423;p5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attributs</a:t>
            </a:r>
            <a:endParaRPr sz="3700"/>
          </a:p>
        </p:txBody>
      </p:sp>
      <p:sp>
        <p:nvSpPr>
          <p:cNvPr id="424" name="Google Shape;424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25" name="Google Shape;425;p54"/>
          <p:cNvSpPr/>
          <p:nvPr/>
        </p:nvSpPr>
        <p:spPr>
          <a:xfrm>
            <a:off x="380600" y="1726275"/>
            <a:ext cx="8240400" cy="3264600"/>
          </a:xfrm>
          <a:prstGeom prst="roundRect">
            <a:avLst>
              <a:gd fmla="val 3257" name="adj"/>
            </a:avLst>
          </a:prstGeom>
          <a:solidFill>
            <a:srgbClr val="1C4587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PS C:</a:t>
            </a:r>
            <a:r>
              <a:rPr lang="fr" sz="1100">
                <a:solidFill>
                  <a:srgbClr val="FFFFFF"/>
                </a:solidFill>
              </a:rPr>
              <a:t>\Lab&gt; Get-ADUser -Filter * -Properties * | Where-Object {$_.Name -eq "User1"}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AccountExpirationDate            	    	: 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accountExpires                       		: 9223372036854775807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AccountLockoutTime                   		: 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AccountNotDelegated                  		: False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AllowReversiblePasswordEncryption    	: False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AuthenticationPolicy                 		: {}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AuthenticationPolicySilo             		: {}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BadLogonCount                        		: 0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badPasswordTime                      		: 0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badPwdCount                          		: 0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CannotChangePassword                	 	: False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CanonicalName                        		: lab.lan/LabUtilisateurs/User1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Certificates                         			: {}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City                                 			: 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CN                                   			: User1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codePage                             			: 0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Company                              			: MyCompany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590200" y="983850"/>
            <a:ext cx="49788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1 - Protocoles réseaux associés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2 - Fonctionnalités avancées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3 - Les objets AD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4 - Bonnes pratiques d’administration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6" name="Google Shape;156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5"/>
          <p:cNvSpPr txBox="1"/>
          <p:nvPr>
            <p:ph idx="4" type="body"/>
          </p:nvPr>
        </p:nvSpPr>
        <p:spPr>
          <a:xfrm>
            <a:off x="380600" y="1741200"/>
            <a:ext cx="84234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Cet attribut </a:t>
            </a:r>
            <a:r>
              <a:rPr lang="fr" sz="1800"/>
              <a:t>définit</a:t>
            </a:r>
            <a:r>
              <a:rPr lang="fr" sz="1800"/>
              <a:t> le type d’un objet (</a:t>
            </a:r>
            <a:r>
              <a:rPr i="1" lang="fr" sz="1800"/>
              <a:t>conteneur</a:t>
            </a:r>
            <a:r>
              <a:rPr lang="fr" sz="1800"/>
              <a:t> ou </a:t>
            </a:r>
            <a:r>
              <a:rPr i="1" lang="fr" sz="1800"/>
              <a:t>leaf objects</a:t>
            </a:r>
            <a:r>
              <a:rPr lang="fr" sz="1800"/>
              <a:t>).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Conteneur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Conteneur natif (</a:t>
            </a:r>
            <a:r>
              <a:rPr i="1" lang="fr" sz="1800"/>
              <a:t>container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Unité d’organisation </a:t>
            </a:r>
            <a:r>
              <a:rPr lang="fr" sz="1800"/>
              <a:t>(</a:t>
            </a:r>
            <a:r>
              <a:rPr i="1" lang="fr" sz="1800"/>
              <a:t>Organizational Units</a:t>
            </a:r>
            <a:r>
              <a:rPr lang="fr" sz="1800"/>
              <a:t> ou </a:t>
            </a:r>
            <a:r>
              <a:rPr i="1" lang="fr" sz="1800"/>
              <a:t>OU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Groupe (</a:t>
            </a:r>
            <a:r>
              <a:rPr i="1" lang="fr" sz="1800"/>
              <a:t>group</a:t>
            </a:r>
            <a:r>
              <a:rPr lang="fr" sz="1800"/>
              <a:t>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Leaf objects: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Utilisateur (</a:t>
            </a:r>
            <a:r>
              <a:rPr i="1" lang="fr" sz="1800"/>
              <a:t>user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Ordinateur (</a:t>
            </a:r>
            <a:r>
              <a:rPr i="1" lang="fr" sz="1800"/>
              <a:t>computer</a:t>
            </a:r>
            <a:r>
              <a:rPr lang="fr" sz="1800"/>
              <a:t>) → Client ou serveurs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Imprimante (printer)</a:t>
            </a:r>
            <a:endParaRPr sz="1800"/>
          </a:p>
        </p:txBody>
      </p:sp>
      <p:sp>
        <p:nvSpPr>
          <p:cNvPr id="431" name="Google Shape;431;p5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type d’objet</a:t>
            </a:r>
            <a:endParaRPr/>
          </a:p>
        </p:txBody>
      </p:sp>
      <p:sp>
        <p:nvSpPr>
          <p:cNvPr id="432" name="Google Shape;432;p5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objets AD</a:t>
            </a:r>
            <a:endParaRPr/>
          </a:p>
        </p:txBody>
      </p:sp>
      <p:sp>
        <p:nvSpPr>
          <p:cNvPr id="433" name="Google Shape;433;p5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Exemple d’attribut : la classe</a:t>
            </a:r>
            <a:endParaRPr sz="3700"/>
          </a:p>
        </p:txBody>
      </p:sp>
      <p:sp>
        <p:nvSpPr>
          <p:cNvPr id="434" name="Google Shape;434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/>
          <p:nvPr>
            <p:ph idx="4" type="body"/>
          </p:nvPr>
        </p:nvSpPr>
        <p:spPr>
          <a:xfrm>
            <a:off x="380600" y="1741200"/>
            <a:ext cx="51210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L’étendue: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Domaine local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Globale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Dans tous les domaines approuvés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Peut contenir des groupes du domaine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Universelle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Portée maximale (ensemble de la forêt)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Peut contenir tous les objets de la forêt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 type: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Sécurité ⇒ Autorisation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Distribution ⇒ Liste de distribution</a:t>
            </a:r>
            <a:endParaRPr sz="1800"/>
          </a:p>
        </p:txBody>
      </p:sp>
      <p:sp>
        <p:nvSpPr>
          <p:cNvPr id="440" name="Google Shape;440;p5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L’objet groupe</a:t>
            </a:r>
            <a:endParaRPr/>
          </a:p>
        </p:txBody>
      </p:sp>
      <p:sp>
        <p:nvSpPr>
          <p:cNvPr id="441" name="Google Shape;441;p5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objets AD</a:t>
            </a:r>
            <a:endParaRPr/>
          </a:p>
        </p:txBody>
      </p:sp>
      <p:sp>
        <p:nvSpPr>
          <p:cNvPr id="442" name="Google Shape;442;p5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Exemple de classe 1 : les groupes</a:t>
            </a:r>
            <a:endParaRPr sz="3700"/>
          </a:p>
        </p:txBody>
      </p:sp>
      <p:sp>
        <p:nvSpPr>
          <p:cNvPr id="443" name="Google Shape;443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44" name="Google Shape;44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442" y="1805800"/>
            <a:ext cx="3465983" cy="30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7"/>
          <p:cNvSpPr txBox="1"/>
          <p:nvPr>
            <p:ph idx="4" type="body"/>
          </p:nvPr>
        </p:nvSpPr>
        <p:spPr>
          <a:xfrm>
            <a:off x="380600" y="1741200"/>
            <a:ext cx="53226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OU sont des </a:t>
            </a:r>
            <a:r>
              <a:rPr b="1" lang="fr" sz="1800"/>
              <a:t>Unités d’Organisation</a:t>
            </a:r>
            <a:r>
              <a:rPr lang="fr" sz="1800"/>
              <a:t> (</a:t>
            </a:r>
            <a:r>
              <a:rPr i="1" lang="fr" sz="1800"/>
              <a:t>Organizational Unit</a:t>
            </a:r>
            <a:r>
              <a:rPr lang="fr" sz="1800"/>
              <a:t> ou </a:t>
            </a:r>
            <a:r>
              <a:rPr b="1" lang="fr" sz="1800"/>
              <a:t>OU</a:t>
            </a:r>
            <a:r>
              <a:rPr lang="fr" sz="1800"/>
              <a:t>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Une OU est un objet de classe conteneur, qui est utilisé pour hiérarchiser l’AD.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Une OU peut contenir d’autres classes d’objets.</a:t>
            </a:r>
            <a:endParaRPr sz="1800"/>
          </a:p>
        </p:txBody>
      </p:sp>
      <p:sp>
        <p:nvSpPr>
          <p:cNvPr id="450" name="Google Shape;450;p5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L’objet conteneur</a:t>
            </a:r>
            <a:endParaRPr/>
          </a:p>
        </p:txBody>
      </p:sp>
      <p:sp>
        <p:nvSpPr>
          <p:cNvPr id="451" name="Google Shape;451;p5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objets AD</a:t>
            </a:r>
            <a:endParaRPr/>
          </a:p>
        </p:txBody>
      </p:sp>
      <p:sp>
        <p:nvSpPr>
          <p:cNvPr id="452" name="Google Shape;452;p5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Exemple de classe 2 : les OU</a:t>
            </a:r>
            <a:endParaRPr sz="3700"/>
          </a:p>
        </p:txBody>
      </p:sp>
      <p:sp>
        <p:nvSpPr>
          <p:cNvPr id="453" name="Google Shape;453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54" name="Google Shape;45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4222" y="1649350"/>
            <a:ext cx="2557480" cy="31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8"/>
          <p:cNvSpPr txBox="1"/>
          <p:nvPr>
            <p:ph idx="4" type="body"/>
          </p:nvPr>
        </p:nvSpPr>
        <p:spPr>
          <a:xfrm>
            <a:off x="380600" y="1559525"/>
            <a:ext cx="4285500" cy="33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Le </a:t>
            </a:r>
            <a:r>
              <a:rPr b="1" lang="fr" sz="1600"/>
              <a:t>GUID</a:t>
            </a:r>
            <a:r>
              <a:rPr lang="fr" sz="1600"/>
              <a:t> (</a:t>
            </a:r>
            <a:r>
              <a:rPr i="1" lang="fr" sz="1600"/>
              <a:t>Globally Unique Identifier</a:t>
            </a:r>
            <a:r>
              <a:rPr lang="fr" sz="1600"/>
              <a:t>) 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Unique au sein d’une forêt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Attribué à un objet à la création (ne change jamais)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Longueur codé sur 128 bits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Attribut : </a:t>
            </a:r>
            <a:r>
              <a:rPr b="1" lang="fr" sz="1600"/>
              <a:t>ObjectGUID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Composé de: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Nombres aléatoires (122 bits)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Nombres fixes (6 bits)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ex: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3F2504E0-4F89-11D3-9A0C-0305E82C3301</a:t>
            </a:r>
            <a:endParaRPr sz="1600"/>
          </a:p>
        </p:txBody>
      </p:sp>
      <p:sp>
        <p:nvSpPr>
          <p:cNvPr id="460" name="Google Shape;460;p5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type d’objet</a:t>
            </a:r>
            <a:endParaRPr/>
          </a:p>
        </p:txBody>
      </p:sp>
      <p:sp>
        <p:nvSpPr>
          <p:cNvPr id="461" name="Google Shape;461;p5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objets AD</a:t>
            </a:r>
            <a:endParaRPr/>
          </a:p>
        </p:txBody>
      </p:sp>
      <p:sp>
        <p:nvSpPr>
          <p:cNvPr id="462" name="Google Shape;462;p5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Exemple de classe 3 : les id uniques</a:t>
            </a:r>
            <a:endParaRPr sz="3700"/>
          </a:p>
        </p:txBody>
      </p:sp>
      <p:sp>
        <p:nvSpPr>
          <p:cNvPr id="463" name="Google Shape;463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64" name="Google Shape;464;p58"/>
          <p:cNvSpPr txBox="1"/>
          <p:nvPr>
            <p:ph idx="4" type="body"/>
          </p:nvPr>
        </p:nvSpPr>
        <p:spPr>
          <a:xfrm>
            <a:off x="4754175" y="1559400"/>
            <a:ext cx="4285500" cy="33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Le </a:t>
            </a:r>
            <a:r>
              <a:rPr b="1" lang="fr" sz="1600"/>
              <a:t>SID</a:t>
            </a:r>
            <a:r>
              <a:rPr lang="fr" sz="1600"/>
              <a:t> (</a:t>
            </a:r>
            <a:r>
              <a:rPr i="1" lang="fr" sz="1600"/>
              <a:t>Security Identifier</a:t>
            </a:r>
            <a:r>
              <a:rPr lang="fr" sz="1600"/>
              <a:t>) 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Unique au sein d’un domaine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Attribué à un objet à la création et peut changer (ex changement de domaine)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Longueur maximale de 256 caractères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Attribut: </a:t>
            </a:r>
            <a:r>
              <a:rPr b="1" lang="fr" sz="1600"/>
              <a:t>ObjectSID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Composé de: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fr" sz="1600">
                <a:solidFill>
                  <a:schemeClr val="dk1"/>
                </a:solidFill>
              </a:rPr>
              <a:t>Un Security principal domain SID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fr" sz="1600">
                <a:solidFill>
                  <a:schemeClr val="accent3"/>
                </a:solidFill>
              </a:rPr>
              <a:t>Un RID</a:t>
            </a:r>
            <a:endParaRPr sz="16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ex: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s-1-5-</a:t>
            </a:r>
            <a:r>
              <a:rPr lang="fr">
                <a:solidFill>
                  <a:schemeClr val="dk1"/>
                </a:solidFill>
              </a:rPr>
              <a:t>21-156063872-1535639461-3779917529</a:t>
            </a:r>
            <a:r>
              <a:rPr lang="fr"/>
              <a:t>-</a:t>
            </a:r>
            <a:r>
              <a:rPr lang="fr">
                <a:solidFill>
                  <a:srgbClr val="F76C6C"/>
                </a:solidFill>
              </a:rPr>
              <a:t>1134</a:t>
            </a:r>
            <a:endParaRPr>
              <a:solidFill>
                <a:srgbClr val="F76C6C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9"/>
          <p:cNvSpPr txBox="1"/>
          <p:nvPr>
            <p:ph idx="4" type="body"/>
          </p:nvPr>
        </p:nvSpPr>
        <p:spPr>
          <a:xfrm>
            <a:off x="380600" y="1741200"/>
            <a:ext cx="84711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DN = </a:t>
            </a:r>
            <a:r>
              <a:rPr i="1" lang="fr" sz="1800"/>
              <a:t>Distinguished Name</a:t>
            </a:r>
            <a:endParaRPr i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Unique au sein d’une forêt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Correspond au chemin LDAP dans l’annuaire AD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La longueur dépend de l’emplacement de l’objet dans l’AD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Attribut : </a:t>
            </a:r>
            <a:r>
              <a:rPr b="1" lang="fr" sz="1800"/>
              <a:t>DistinguishedName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Composé de :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Le nom du domaine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76C6C"/>
              </a:buClr>
              <a:buSzPts val="1800"/>
              <a:buChar char="●"/>
            </a:pPr>
            <a:r>
              <a:rPr lang="fr" sz="1800">
                <a:solidFill>
                  <a:srgbClr val="F76C6C"/>
                </a:solidFill>
              </a:rPr>
              <a:t>Le(s) conteneur(s) où se trouve l’objet</a:t>
            </a:r>
            <a:endParaRPr sz="1800">
              <a:solidFill>
                <a:srgbClr val="F76C6C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fr" sz="1800">
                <a:solidFill>
                  <a:schemeClr val="accent2"/>
                </a:solidFill>
              </a:rPr>
              <a:t>Le nom de l’objet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ex: </a:t>
            </a:r>
            <a:r>
              <a:rPr lang="fr" sz="1800">
                <a:solidFill>
                  <a:schemeClr val="accent2"/>
                </a:solidFill>
              </a:rPr>
              <a:t>cn=wilder</a:t>
            </a:r>
            <a:r>
              <a:rPr lang="fr" sz="1800"/>
              <a:t>,</a:t>
            </a:r>
            <a:r>
              <a:rPr lang="fr" sz="1800">
                <a:solidFill>
                  <a:srgbClr val="F76C6C"/>
                </a:solidFill>
              </a:rPr>
              <a:t>ou=RS,ou=utilisateurs,ou=Paris,ou=France</a:t>
            </a:r>
            <a:r>
              <a:rPr lang="fr" sz="1800"/>
              <a:t>,</a:t>
            </a:r>
            <a:r>
              <a:rPr lang="fr" sz="1800">
                <a:solidFill>
                  <a:schemeClr val="dk1"/>
                </a:solidFill>
              </a:rPr>
              <a:t>dc=masociete,dc=fr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0" name="Google Shape;470;p5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autre identifiant intéressant</a:t>
            </a:r>
            <a:endParaRPr/>
          </a:p>
        </p:txBody>
      </p:sp>
      <p:sp>
        <p:nvSpPr>
          <p:cNvPr id="471" name="Google Shape;471;p5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objets AD</a:t>
            </a:r>
            <a:endParaRPr/>
          </a:p>
        </p:txBody>
      </p:sp>
      <p:sp>
        <p:nvSpPr>
          <p:cNvPr id="472" name="Google Shape;472;p5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Un autre identifiant : le DN</a:t>
            </a:r>
            <a:endParaRPr sz="3700"/>
          </a:p>
        </p:txBody>
      </p:sp>
      <p:sp>
        <p:nvSpPr>
          <p:cNvPr id="473" name="Google Shape;473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constituants d’objets</a:t>
            </a:r>
            <a:endParaRPr/>
          </a:p>
        </p:txBody>
      </p:sp>
      <p:sp>
        <p:nvSpPr>
          <p:cNvPr id="479" name="Google Shape;479;p6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objets AD</a:t>
            </a:r>
            <a:endParaRPr/>
          </a:p>
        </p:txBody>
      </p:sp>
      <p:sp>
        <p:nvSpPr>
          <p:cNvPr id="480" name="Google Shape;480;p6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identifiants uniques d’un objet</a:t>
            </a:r>
            <a:endParaRPr sz="3700"/>
          </a:p>
        </p:txBody>
      </p:sp>
      <p:sp>
        <p:nvSpPr>
          <p:cNvPr id="481" name="Google Shape;481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82" name="Google Shape;482;p60"/>
          <p:cNvSpPr/>
          <p:nvPr/>
        </p:nvSpPr>
        <p:spPr>
          <a:xfrm>
            <a:off x="380600" y="1726275"/>
            <a:ext cx="8240400" cy="3264600"/>
          </a:xfrm>
          <a:prstGeom prst="roundRect">
            <a:avLst>
              <a:gd fmla="val 3257" name="adj"/>
            </a:avLst>
          </a:prstGeom>
          <a:solidFill>
            <a:srgbClr val="1C4587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PS C:\Lab&gt; $Var1 = Get-ADUser -Filter * -Properties * | Where-Object {$_.Name -eq "User1"}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PS C:\Lab&gt; $Var1 | Select Name,DistinguishedName,ObjectGUID,ObjectSID | Format-List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Name              		: User1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DistinguishedName 		: CN=User1,OU=LabUtilisateurs,DC=lab,DC=lan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ObjectGUID        		: 2c188179-b4cd-4f44-80cc-98e0720b8bfc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ObjectSID         		: S-1-5-21-11617303-4238263364-3208815124-1103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1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Bonnes pratiques d’administration</a:t>
            </a:r>
            <a:endParaRPr/>
          </a:p>
        </p:txBody>
      </p:sp>
      <p:sp>
        <p:nvSpPr>
          <p:cNvPr id="488" name="Google Shape;488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2"/>
          <p:cNvSpPr txBox="1"/>
          <p:nvPr>
            <p:ph idx="4" type="body"/>
          </p:nvPr>
        </p:nvSpPr>
        <p:spPr>
          <a:xfrm>
            <a:off x="380600" y="1741200"/>
            <a:ext cx="84234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Principe de moindre privilège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Limiter les droits d'accès au strict nécessaire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Uniquement les droits nécessaires pour exécuter des tâches précises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Utiliser des comptes d'administration séparés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Avoir des comptes distincts pour les tâches administratives et les tâches quotidiennes (règles des Tiers)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Changer le mot de passe du compte administrateur local des clients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Utilisation de LAPS</a:t>
            </a:r>
            <a:endParaRPr sz="1800"/>
          </a:p>
        </p:txBody>
      </p:sp>
      <p:sp>
        <p:nvSpPr>
          <p:cNvPr id="494" name="Google Shape;494;p6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Qui ?</a:t>
            </a:r>
            <a:endParaRPr/>
          </a:p>
        </p:txBody>
      </p:sp>
      <p:sp>
        <p:nvSpPr>
          <p:cNvPr id="495" name="Google Shape;495;p6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Bonnes pratiques d’admin.</a:t>
            </a:r>
            <a:endParaRPr/>
          </a:p>
        </p:txBody>
      </p:sp>
      <p:sp>
        <p:nvSpPr>
          <p:cNvPr id="496" name="Google Shape;496;p6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Gestion des identités et des accès</a:t>
            </a:r>
            <a:endParaRPr sz="3700"/>
          </a:p>
        </p:txBody>
      </p:sp>
      <p:sp>
        <p:nvSpPr>
          <p:cNvPr id="497" name="Google Shape;497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3"/>
          <p:cNvSpPr txBox="1"/>
          <p:nvPr>
            <p:ph idx="4" type="body"/>
          </p:nvPr>
        </p:nvSpPr>
        <p:spPr>
          <a:xfrm>
            <a:off x="380600" y="1741200"/>
            <a:ext cx="84234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Renforcer les politiques de mot de passe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Établir des règles strictes pour la création de mots de passe robustes (Utilisation de la complexité, de la longueur et des délais d'expiration)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Utiliser des groupes de sécurité pour l’accès aux ressources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Contrôler l'accès via des groupes plutôt que par des permissions individuelles</a:t>
            </a:r>
            <a:endParaRPr sz="1800"/>
          </a:p>
        </p:txBody>
      </p:sp>
      <p:sp>
        <p:nvSpPr>
          <p:cNvPr id="503" name="Google Shape;503;p6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Politique de sécurité</a:t>
            </a:r>
            <a:endParaRPr/>
          </a:p>
        </p:txBody>
      </p:sp>
      <p:sp>
        <p:nvSpPr>
          <p:cNvPr id="504" name="Google Shape;504;p6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Bonnes pratiques d’admin.</a:t>
            </a:r>
            <a:endParaRPr/>
          </a:p>
        </p:txBody>
      </p:sp>
      <p:sp>
        <p:nvSpPr>
          <p:cNvPr id="505" name="Google Shape;505;p6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Politique et contrôles d’accès</a:t>
            </a:r>
            <a:endParaRPr sz="3700"/>
          </a:p>
        </p:txBody>
      </p:sp>
      <p:sp>
        <p:nvSpPr>
          <p:cNvPr id="506" name="Google Shape;506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4"/>
          <p:cNvSpPr txBox="1"/>
          <p:nvPr>
            <p:ph idx="4" type="body"/>
          </p:nvPr>
        </p:nvSpPr>
        <p:spPr>
          <a:xfrm>
            <a:off x="380600" y="1741200"/>
            <a:ext cx="84234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Protéger les DC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mettre dans un réseau dédié et sécurisé (vlan, DMZ)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Effectuer les MAJ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Application régulière des MAJ de sécurité (maintenance cyclique)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Faire évoluer les systèmes (OS, appliance)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Sécuriser les communications LDAP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Protéger les transmissions avec LDAPS (LDAP sur SSL/TLS)</a:t>
            </a:r>
            <a:endParaRPr sz="1800"/>
          </a:p>
        </p:txBody>
      </p:sp>
      <p:sp>
        <p:nvSpPr>
          <p:cNvPr id="512" name="Google Shape;512;p6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Attention au matériel</a:t>
            </a:r>
            <a:endParaRPr/>
          </a:p>
        </p:txBody>
      </p:sp>
      <p:sp>
        <p:nvSpPr>
          <p:cNvPr id="513" name="Google Shape;513;p6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Bonnes pratiques d’admin.</a:t>
            </a:r>
            <a:endParaRPr/>
          </a:p>
        </p:txBody>
      </p:sp>
      <p:sp>
        <p:nvSpPr>
          <p:cNvPr id="514" name="Google Shape;514;p6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Opérations sur le réseau</a:t>
            </a:r>
            <a:endParaRPr sz="3700"/>
          </a:p>
        </p:txBody>
      </p:sp>
      <p:sp>
        <p:nvSpPr>
          <p:cNvPr id="515" name="Google Shape;515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Protocoles réseaux associés</a:t>
            </a:r>
            <a:endParaRPr/>
          </a:p>
        </p:txBody>
      </p:sp>
      <p:sp>
        <p:nvSpPr>
          <p:cNvPr id="162" name="Google Shape;162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5"/>
          <p:cNvSpPr txBox="1"/>
          <p:nvPr>
            <p:ph idx="4" type="body"/>
          </p:nvPr>
        </p:nvSpPr>
        <p:spPr>
          <a:xfrm>
            <a:off x="380600" y="1741200"/>
            <a:ext cx="84234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Effectuer des audits réguliers et surveiller les logs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Audit interne ou externe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Examiner les logs pour détecter les activités anormales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Mettre en place une stratégie de sauvegarde et de récupération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Préparer des plans de sauvegarde et de restauration pour les urgences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Utiliser la règles 3, 2, 1</a:t>
            </a:r>
            <a:endParaRPr sz="1800"/>
          </a:p>
        </p:txBody>
      </p:sp>
      <p:sp>
        <p:nvSpPr>
          <p:cNvPr id="521" name="Google Shape;521;p6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Surveiller</a:t>
            </a:r>
            <a:endParaRPr/>
          </a:p>
        </p:txBody>
      </p:sp>
      <p:sp>
        <p:nvSpPr>
          <p:cNvPr id="522" name="Google Shape;522;p6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Bonnes pratiques d’admin.</a:t>
            </a:r>
            <a:endParaRPr/>
          </a:p>
        </p:txBody>
      </p:sp>
      <p:sp>
        <p:nvSpPr>
          <p:cNvPr id="523" name="Google Shape;523;p6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Surveillance</a:t>
            </a:r>
            <a:endParaRPr sz="3700"/>
          </a:p>
        </p:txBody>
      </p:sp>
      <p:sp>
        <p:nvSpPr>
          <p:cNvPr id="524" name="Google Shape;524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6"/>
          <p:cNvSpPr txBox="1"/>
          <p:nvPr>
            <p:ph idx="4" type="body"/>
          </p:nvPr>
        </p:nvSpPr>
        <p:spPr>
          <a:xfrm>
            <a:off x="380600" y="1741200"/>
            <a:ext cx="84234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Modèle de sécurité qui sépare les ressources et les administrateurs </a:t>
            </a:r>
            <a:r>
              <a:rPr lang="fr" sz="1800"/>
              <a:t>pour limiter les risques de propagation d'attaques dans l'environnement AD.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On sépare les composants de l’infrastructure en fonction de leur niveau d’importance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On rend ces différentes couches hermétiques les unes des autres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Séparation en niveaux de sécurité ou </a:t>
            </a:r>
            <a:r>
              <a:rPr b="1" lang="fr" sz="1800"/>
              <a:t>tiers</a:t>
            </a:r>
            <a:r>
              <a:rPr lang="fr" sz="1800"/>
              <a:t>.</a:t>
            </a:r>
            <a:endParaRPr sz="1800"/>
          </a:p>
        </p:txBody>
      </p:sp>
      <p:sp>
        <p:nvSpPr>
          <p:cNvPr id="530" name="Google Shape;530;p6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Séparation des pouvoirs</a:t>
            </a:r>
            <a:endParaRPr/>
          </a:p>
        </p:txBody>
      </p:sp>
      <p:sp>
        <p:nvSpPr>
          <p:cNvPr id="531" name="Google Shape;531;p6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Bonnes pratiques d’admin.</a:t>
            </a:r>
            <a:endParaRPr/>
          </a:p>
        </p:txBody>
      </p:sp>
      <p:sp>
        <p:nvSpPr>
          <p:cNvPr id="532" name="Google Shape;532;p6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Microsoft Tiering Model</a:t>
            </a:r>
            <a:endParaRPr sz="3700"/>
          </a:p>
        </p:txBody>
      </p:sp>
      <p:sp>
        <p:nvSpPr>
          <p:cNvPr id="533" name="Google Shape;533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7"/>
          <p:cNvSpPr txBox="1"/>
          <p:nvPr>
            <p:ph idx="4" type="body"/>
          </p:nvPr>
        </p:nvSpPr>
        <p:spPr>
          <a:xfrm>
            <a:off x="380600" y="1559525"/>
            <a:ext cx="8423400" cy="23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Tier 0</a:t>
            </a:r>
            <a:r>
              <a:rPr lang="fr" sz="1800"/>
              <a:t>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DC, administrateurs d'entreprise et autres actifs avec contrôle direct sur l'ensemble de l'environnement AD (serveurs AD, PKI, ADFS …).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Couche la plus importante.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admin T0 peut gérer uniquement des composants de la couche T0. Il ne peut RDP que sur des serveurs intégrés à ce niveau. L’accès ne doit PAS être utilisé pour se connecter à des serveurs d’une couche inférieure.</a:t>
            </a:r>
            <a:endParaRPr sz="1800"/>
          </a:p>
        </p:txBody>
      </p:sp>
      <p:sp>
        <p:nvSpPr>
          <p:cNvPr id="539" name="Google Shape;539;p6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plus haut privilège</a:t>
            </a:r>
            <a:endParaRPr/>
          </a:p>
        </p:txBody>
      </p:sp>
      <p:sp>
        <p:nvSpPr>
          <p:cNvPr id="540" name="Google Shape;540;p6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Bonnes pratiques d’admin.</a:t>
            </a:r>
            <a:endParaRPr/>
          </a:p>
        </p:txBody>
      </p:sp>
      <p:sp>
        <p:nvSpPr>
          <p:cNvPr id="541" name="Google Shape;541;p6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Microsoft Tiering Model</a:t>
            </a:r>
            <a:endParaRPr sz="3700"/>
          </a:p>
        </p:txBody>
      </p:sp>
      <p:sp>
        <p:nvSpPr>
          <p:cNvPr id="542" name="Google Shape;542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543" name="Google Shape;54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750" y="3952650"/>
            <a:ext cx="54864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8"/>
          <p:cNvSpPr txBox="1"/>
          <p:nvPr>
            <p:ph idx="4" type="body"/>
          </p:nvPr>
        </p:nvSpPr>
        <p:spPr>
          <a:xfrm>
            <a:off x="380600" y="1741200"/>
            <a:ext cx="8423400" cy="203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Tier 1 </a:t>
            </a:r>
            <a:r>
              <a:rPr lang="fr" sz="1800"/>
              <a:t>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Serveurs et applications, administrateurs qui gèrent les services serveur et les applications d'entreprise (SCCM, WSUS, SCOM, etc.).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admin T1 gère les serveurs applicatifs et middlewares de l’entreprise. Il ne doit pas être utilisé pour se connecter à une couche supérieure ou inférieure.</a:t>
            </a:r>
            <a:endParaRPr sz="1800"/>
          </a:p>
        </p:txBody>
      </p:sp>
      <p:sp>
        <p:nvSpPr>
          <p:cNvPr id="549" name="Google Shape;549;p6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Gestionnaire d’application</a:t>
            </a:r>
            <a:endParaRPr/>
          </a:p>
        </p:txBody>
      </p:sp>
      <p:sp>
        <p:nvSpPr>
          <p:cNvPr id="550" name="Google Shape;550;p6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Bonnes pratiques d’admin.</a:t>
            </a:r>
            <a:endParaRPr/>
          </a:p>
        </p:txBody>
      </p:sp>
      <p:sp>
        <p:nvSpPr>
          <p:cNvPr id="551" name="Google Shape;551;p6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Microsoft Tiering Model</a:t>
            </a:r>
            <a:endParaRPr sz="3700"/>
          </a:p>
        </p:txBody>
      </p:sp>
      <p:sp>
        <p:nvSpPr>
          <p:cNvPr id="552" name="Google Shape;552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553" name="Google Shape;55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675" y="3778300"/>
            <a:ext cx="547687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9"/>
          <p:cNvSpPr txBox="1"/>
          <p:nvPr>
            <p:ph idx="4" type="body"/>
          </p:nvPr>
        </p:nvSpPr>
        <p:spPr>
          <a:xfrm>
            <a:off x="380600" y="1741200"/>
            <a:ext cx="8423400" cy="213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Tier 2 </a:t>
            </a:r>
            <a:r>
              <a:rPr lang="fr" sz="1800"/>
              <a:t>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Postes de travail des utilisateurs finaux, y compris ceux des administrateurs.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</a:t>
            </a:r>
            <a:r>
              <a:rPr lang="fr" sz="1800"/>
              <a:t>ouche la plus « à risque »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Erreurs et intrusions (phishing, ransomware, etc.)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Périphériques mobiles (smartphone, tablette, …).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admin T2 gère les postes de travail des utilisateurs. Ce compte ne doit pas être utilisé pour accéder aux couches supérieures.</a:t>
            </a:r>
            <a:endParaRPr sz="1800"/>
          </a:p>
        </p:txBody>
      </p:sp>
      <p:sp>
        <p:nvSpPr>
          <p:cNvPr id="559" name="Google Shape;559;p6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autres</a:t>
            </a:r>
            <a:endParaRPr/>
          </a:p>
        </p:txBody>
      </p:sp>
      <p:sp>
        <p:nvSpPr>
          <p:cNvPr id="560" name="Google Shape;560;p6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Bonnes pratiques d’admin.</a:t>
            </a:r>
            <a:endParaRPr/>
          </a:p>
        </p:txBody>
      </p:sp>
      <p:sp>
        <p:nvSpPr>
          <p:cNvPr id="561" name="Google Shape;561;p6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Microsoft Tiering Model</a:t>
            </a:r>
            <a:endParaRPr sz="3700"/>
          </a:p>
        </p:txBody>
      </p:sp>
      <p:sp>
        <p:nvSpPr>
          <p:cNvPr id="562" name="Google Shape;562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563" name="Google Shape;56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025" y="3929375"/>
            <a:ext cx="561022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schéma</a:t>
            </a:r>
            <a:endParaRPr/>
          </a:p>
        </p:txBody>
      </p:sp>
      <p:sp>
        <p:nvSpPr>
          <p:cNvPr id="569" name="Google Shape;569;p7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Bonnes pratiques d’admin.</a:t>
            </a:r>
            <a:endParaRPr/>
          </a:p>
        </p:txBody>
      </p:sp>
      <p:sp>
        <p:nvSpPr>
          <p:cNvPr id="570" name="Google Shape;570;p7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Microsoft Tiering Model</a:t>
            </a:r>
            <a:endParaRPr sz="3700"/>
          </a:p>
        </p:txBody>
      </p:sp>
      <p:sp>
        <p:nvSpPr>
          <p:cNvPr id="571" name="Google Shape;571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572" name="Google Shape;57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600" y="1655288"/>
            <a:ext cx="667702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1"/>
          <p:cNvSpPr txBox="1"/>
          <p:nvPr>
            <p:ph idx="4" type="body"/>
          </p:nvPr>
        </p:nvSpPr>
        <p:spPr>
          <a:xfrm>
            <a:off x="380600" y="1741200"/>
            <a:ext cx="84234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JIT</a:t>
            </a:r>
            <a:r>
              <a:rPr lang="fr" sz="1800"/>
              <a:t> (</a:t>
            </a:r>
            <a:r>
              <a:rPr i="1" lang="fr" sz="1800"/>
              <a:t>Just-In-Time</a:t>
            </a:r>
            <a:r>
              <a:rPr lang="fr" sz="1800"/>
              <a:t>)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Permet aux administrateurs d'obtenir les privilèges nécessaires pour une tâche spécifique pendant une période limitée.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 l'expiration, les droits élevés sont révoqués automatiquement.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JEA</a:t>
            </a:r>
            <a:r>
              <a:rPr lang="fr" sz="1800"/>
              <a:t> (</a:t>
            </a:r>
            <a:r>
              <a:rPr i="1" lang="fr" sz="1800"/>
              <a:t>Just Enough Administration</a:t>
            </a:r>
            <a:r>
              <a:rPr lang="fr" sz="1800"/>
              <a:t>)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Limite les privilèges des administrateurs aux seuls droits nécessaires pour effectuer une tâche spécifique, réduisant ainsi les risques associés à l'utilisation de comptes à privilèges élevés.</a:t>
            </a:r>
            <a:endParaRPr sz="1800"/>
          </a:p>
        </p:txBody>
      </p:sp>
      <p:sp>
        <p:nvSpPr>
          <p:cNvPr id="578" name="Google Shape;578;p7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Autres bonnes pratiques</a:t>
            </a:r>
            <a:endParaRPr/>
          </a:p>
        </p:txBody>
      </p:sp>
      <p:sp>
        <p:nvSpPr>
          <p:cNvPr id="579" name="Google Shape;579;p7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Bonnes pratiques d’admin.</a:t>
            </a:r>
            <a:endParaRPr/>
          </a:p>
        </p:txBody>
      </p:sp>
      <p:sp>
        <p:nvSpPr>
          <p:cNvPr id="580" name="Google Shape;580;p7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JIT &amp; JEA</a:t>
            </a:r>
            <a:endParaRPr sz="3700"/>
          </a:p>
        </p:txBody>
      </p:sp>
      <p:sp>
        <p:nvSpPr>
          <p:cNvPr id="581" name="Google Shape;581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2"/>
          <p:cNvSpPr txBox="1"/>
          <p:nvPr>
            <p:ph idx="4" type="body"/>
          </p:nvPr>
        </p:nvSpPr>
        <p:spPr>
          <a:xfrm>
            <a:off x="380600" y="1741200"/>
            <a:ext cx="84234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 </a:t>
            </a:r>
            <a:r>
              <a:rPr lang="fr" sz="1800"/>
              <a:t>général</a:t>
            </a:r>
            <a:r>
              <a:rPr lang="fr" sz="1800"/>
              <a:t>, dans les entreprises, les comptes à privilèges élevés gardent ces privilèges tout au long de leur vie.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⇒ En cas de compromission de compte ces privilèges constituent un trou de sécurité</a:t>
            </a:r>
            <a:endParaRPr sz="1800"/>
          </a:p>
        </p:txBody>
      </p:sp>
      <p:sp>
        <p:nvSpPr>
          <p:cNvPr id="587" name="Google Shape;587;p7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Fusion</a:t>
            </a:r>
            <a:endParaRPr/>
          </a:p>
        </p:txBody>
      </p:sp>
      <p:sp>
        <p:nvSpPr>
          <p:cNvPr id="588" name="Google Shape;588;p7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Bonnes pratiques d’admin.</a:t>
            </a:r>
            <a:endParaRPr/>
          </a:p>
        </p:txBody>
      </p:sp>
      <p:sp>
        <p:nvSpPr>
          <p:cNvPr id="589" name="Google Shape;589;p7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JIT &amp; JEA</a:t>
            </a:r>
            <a:endParaRPr sz="3700"/>
          </a:p>
        </p:txBody>
      </p:sp>
      <p:sp>
        <p:nvSpPr>
          <p:cNvPr id="590" name="Google Shape;590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3"/>
          <p:cNvSpPr txBox="1"/>
          <p:nvPr>
            <p:ph idx="4" type="body"/>
          </p:nvPr>
        </p:nvSpPr>
        <p:spPr>
          <a:xfrm>
            <a:off x="380600" y="1741200"/>
            <a:ext cx="84234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Solution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Avoir les privilèges </a:t>
            </a:r>
            <a:r>
              <a:rPr lang="fr" sz="1800"/>
              <a:t>nécessaire</a:t>
            </a:r>
            <a:r>
              <a:rPr lang="fr" sz="1800"/>
              <a:t> à un instant donné pour une période donnée.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Nécessitée d’une approbation par une ou plusieurs personnes (légitimité de la demande ?)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Détails de l’intervention à donner</a:t>
            </a:r>
            <a:endParaRPr sz="1800"/>
          </a:p>
        </p:txBody>
      </p:sp>
      <p:sp>
        <p:nvSpPr>
          <p:cNvPr id="596" name="Google Shape;596;p7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</a:t>
            </a:r>
            <a:endParaRPr/>
          </a:p>
        </p:txBody>
      </p:sp>
      <p:sp>
        <p:nvSpPr>
          <p:cNvPr id="597" name="Google Shape;597;p7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Bonnes pratiques d’admin.</a:t>
            </a:r>
            <a:endParaRPr/>
          </a:p>
        </p:txBody>
      </p:sp>
      <p:sp>
        <p:nvSpPr>
          <p:cNvPr id="598" name="Google Shape;598;p7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JIT &amp; JEA</a:t>
            </a:r>
            <a:endParaRPr sz="3700"/>
          </a:p>
        </p:txBody>
      </p:sp>
      <p:sp>
        <p:nvSpPr>
          <p:cNvPr id="599" name="Google Shape;599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4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5" name="Google Shape;605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06" name="Google Shape;606;p74"/>
          <p:cNvSpPr txBox="1"/>
          <p:nvPr/>
        </p:nvSpPr>
        <p:spPr>
          <a:xfrm>
            <a:off x="610800" y="926350"/>
            <a:ext cx="7983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Détails sur les services systèmes et réseaux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Niveau fonctionnel, schéma, réplication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Rôles FSMO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Objets AD, classe d’attribut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Bonnes pratiques d’administration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Sécurité avancée (Tiers Model et JIT&amp;JEA)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idx="4" type="body"/>
          </p:nvPr>
        </p:nvSpPr>
        <p:spPr>
          <a:xfrm>
            <a:off x="462200" y="1772500"/>
            <a:ext cx="82431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DNS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SNTP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LDAP/LDIF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Kerberos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X509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NTFS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SMB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CIFS</a:t>
            </a:r>
            <a:endParaRPr sz="1800"/>
          </a:p>
        </p:txBody>
      </p:sp>
      <p:sp>
        <p:nvSpPr>
          <p:cNvPr id="168" name="Google Shape;168;p3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Tous liés entre-eux</a:t>
            </a:r>
            <a:endParaRPr/>
          </a:p>
        </p:txBody>
      </p:sp>
      <p:sp>
        <p:nvSpPr>
          <p:cNvPr id="169" name="Google Shape;169;p3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Protocoles réseaux associés</a:t>
            </a:r>
            <a:endParaRPr/>
          </a:p>
        </p:txBody>
      </p:sp>
      <p:sp>
        <p:nvSpPr>
          <p:cNvPr id="170" name="Google Shape;170;p3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Différents</a:t>
            </a:r>
            <a:r>
              <a:rPr lang="fr" sz="3700"/>
              <a:t> protocoles</a:t>
            </a:r>
            <a:endParaRPr sz="3700"/>
          </a:p>
        </p:txBody>
      </p:sp>
      <p:sp>
        <p:nvSpPr>
          <p:cNvPr id="171" name="Google Shape;171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idx="4" type="body"/>
          </p:nvPr>
        </p:nvSpPr>
        <p:spPr>
          <a:xfrm>
            <a:off x="462200" y="1772500"/>
            <a:ext cx="82431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Service obligatoire pour l’utilisation d’AD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Utilisé pour la résolution des noms ET la résolution des services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Attention aux problèmes de DNS qui peuvent </a:t>
            </a:r>
            <a:r>
              <a:rPr lang="fr" sz="1800"/>
              <a:t>affecter</a:t>
            </a:r>
            <a:r>
              <a:rPr lang="fr" sz="1800"/>
              <a:t> l’AD</a:t>
            </a:r>
            <a:endParaRPr sz="1800"/>
          </a:p>
        </p:txBody>
      </p:sp>
      <p:sp>
        <p:nvSpPr>
          <p:cNvPr id="177" name="Google Shape;177;p3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résolution de nom</a:t>
            </a:r>
            <a:endParaRPr/>
          </a:p>
        </p:txBody>
      </p:sp>
      <p:sp>
        <p:nvSpPr>
          <p:cNvPr id="178" name="Google Shape;178;p3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Protocoles réseaux associés</a:t>
            </a:r>
            <a:endParaRPr/>
          </a:p>
        </p:txBody>
      </p:sp>
      <p:sp>
        <p:nvSpPr>
          <p:cNvPr id="179" name="Google Shape;179;p3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DNS</a:t>
            </a:r>
            <a:endParaRPr sz="3700"/>
          </a:p>
        </p:txBody>
      </p:sp>
      <p:sp>
        <p:nvSpPr>
          <p:cNvPr id="180" name="Google Shape;180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idx="4" type="body"/>
          </p:nvPr>
        </p:nvSpPr>
        <p:spPr>
          <a:xfrm>
            <a:off x="462200" y="1772500"/>
            <a:ext cx="82431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Permet la synchronisation des horloges des systèmes (stockage de l’heure UTC, affichée en tenant compte du fuseau horaire)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Impératif pour le protocole d’authentification de Windows (Kerberos)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Une mauvaise synchronisation du temps amène des problèmes 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D’authentification Kerberos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De réplication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D’é</a:t>
            </a:r>
            <a:r>
              <a:rPr lang="fr" sz="1800"/>
              <a:t>checs</a:t>
            </a:r>
            <a:r>
              <a:rPr lang="fr" sz="1800"/>
              <a:t> de connexion aux ressources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D’é</a:t>
            </a:r>
            <a:r>
              <a:rPr lang="fr" sz="1800"/>
              <a:t>checs</a:t>
            </a:r>
            <a:r>
              <a:rPr lang="fr" sz="1800"/>
              <a:t> de communication sécurisée (certificats)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De journalisation et d’audit</a:t>
            </a:r>
            <a:endParaRPr sz="1800"/>
          </a:p>
        </p:txBody>
      </p:sp>
      <p:sp>
        <p:nvSpPr>
          <p:cNvPr id="186" name="Google Shape;186;p3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temps</a:t>
            </a:r>
            <a:endParaRPr/>
          </a:p>
        </p:txBody>
      </p:sp>
      <p:sp>
        <p:nvSpPr>
          <p:cNvPr id="187" name="Google Shape;187;p3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Protocoles réseaux associés</a:t>
            </a:r>
            <a:endParaRPr/>
          </a:p>
        </p:txBody>
      </p:sp>
      <p:sp>
        <p:nvSpPr>
          <p:cNvPr id="188" name="Google Shape;188;p3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SNTP (Simple Network Time Protocol)</a:t>
            </a:r>
            <a:endParaRPr sz="3700"/>
          </a:p>
        </p:txBody>
      </p:sp>
      <p:sp>
        <p:nvSpPr>
          <p:cNvPr id="189" name="Google Shape;189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idx="4" type="body"/>
          </p:nvPr>
        </p:nvSpPr>
        <p:spPr>
          <a:xfrm>
            <a:off x="462200" y="1772500"/>
            <a:ext cx="82431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Colonne vertébrale d’AD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Standard des services d’annuaire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Opérations LDAP de base (bind, search, add, delete, modify)</a:t>
            </a:r>
            <a:endParaRPr sz="1800"/>
          </a:p>
        </p:txBody>
      </p:sp>
      <p:sp>
        <p:nvSpPr>
          <p:cNvPr id="195" name="Google Shape;195;p3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base</a:t>
            </a:r>
            <a:endParaRPr/>
          </a:p>
        </p:txBody>
      </p:sp>
      <p:sp>
        <p:nvSpPr>
          <p:cNvPr id="196" name="Google Shape;196;p3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Protocoles réseaux associés</a:t>
            </a:r>
            <a:endParaRPr/>
          </a:p>
        </p:txBody>
      </p:sp>
      <p:sp>
        <p:nvSpPr>
          <p:cNvPr id="197" name="Google Shape;197;p3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LDAP</a:t>
            </a:r>
            <a:endParaRPr sz="3700"/>
          </a:p>
        </p:txBody>
      </p:sp>
      <p:sp>
        <p:nvSpPr>
          <p:cNvPr id="198" name="Google Shape;198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9" name="Google Shape;199;p33"/>
          <p:cNvSpPr txBox="1"/>
          <p:nvPr/>
        </p:nvSpPr>
        <p:spPr>
          <a:xfrm>
            <a:off x="6692175" y="4192250"/>
            <a:ext cx="186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commandes LDAP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idx="4" type="body"/>
          </p:nvPr>
        </p:nvSpPr>
        <p:spPr>
          <a:xfrm>
            <a:off x="462200" y="1772500"/>
            <a:ext cx="82431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fichiers LDIF (</a:t>
            </a:r>
            <a:r>
              <a:rPr i="1" lang="fr" sz="1800"/>
              <a:t>LDAP Data Interchange Format</a:t>
            </a:r>
            <a:r>
              <a:rPr lang="fr" sz="1800"/>
              <a:t>) sont des fichiers textes permettant d’interagir avec l’AD.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</a:t>
            </a:r>
            <a:r>
              <a:rPr lang="fr" sz="1800"/>
              <a:t>ermet des importations, exportations et modifications d’AD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Permet de charger AD à partir d’une BDD externe ou inversement :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ex.: gestions des comptes utilisateurs à partir de la BDD RH</a:t>
            </a:r>
            <a:endParaRPr sz="1800"/>
          </a:p>
        </p:txBody>
      </p:sp>
      <p:sp>
        <p:nvSpPr>
          <p:cNvPr id="205" name="Google Shape;205;p3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moyen pour la modification</a:t>
            </a:r>
            <a:endParaRPr/>
          </a:p>
        </p:txBody>
      </p:sp>
      <p:sp>
        <p:nvSpPr>
          <p:cNvPr id="206" name="Google Shape;206;p3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Protocoles réseaux associés</a:t>
            </a:r>
            <a:endParaRPr/>
          </a:p>
        </p:txBody>
      </p:sp>
      <p:sp>
        <p:nvSpPr>
          <p:cNvPr id="207" name="Google Shape;207;p3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LDIF</a:t>
            </a:r>
            <a:endParaRPr sz="3700"/>
          </a:p>
        </p:txBody>
      </p:sp>
      <p:sp>
        <p:nvSpPr>
          <p:cNvPr id="208" name="Google Shape;208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