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Raleway"/>
      <p:regular r:id="rId53"/>
      <p:bold r:id="rId54"/>
      <p:italic r:id="rId55"/>
      <p:boldItalic r:id="rId56"/>
    </p:embeddedFont>
    <p:embeddedFont>
      <p:font typeface="Roboto"/>
      <p:regular r:id="rId57"/>
      <p:bold r:id="rId58"/>
      <p:italic r:id="rId59"/>
      <p:boldItalic r:id="rId60"/>
    </p:embeddedFont>
    <p:embeddedFont>
      <p:font typeface="Varela Round"/>
      <p:regular r:id="rId61"/>
    </p:embeddedFont>
    <p:embeddedFont>
      <p:font typeface="Raleway Light"/>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09FBA3-D306-49BE-A250-87C472652103}">
  <a:tblStyle styleId="{2E09FBA3-D306-49BE-A250-87C47265210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alewayLight-regular.fntdata"/><Relationship Id="rId61" Type="http://schemas.openxmlformats.org/officeDocument/2006/relationships/font" Target="fonts/VarelaRound-regular.fntdata"/><Relationship Id="rId20" Type="http://schemas.openxmlformats.org/officeDocument/2006/relationships/slide" Target="slides/slide15.xml"/><Relationship Id="rId64" Type="http://schemas.openxmlformats.org/officeDocument/2006/relationships/font" Target="fonts/RalewayLight-italic.fntdata"/><Relationship Id="rId63" Type="http://schemas.openxmlformats.org/officeDocument/2006/relationships/font" Target="fonts/RalewayLight-bold.fntdata"/><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RalewayLight-bold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aleway-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aleway-italic.fntdata"/><Relationship Id="rId10" Type="http://schemas.openxmlformats.org/officeDocument/2006/relationships/slide" Target="slides/slide5.xml"/><Relationship Id="rId54" Type="http://schemas.openxmlformats.org/officeDocument/2006/relationships/font" Target="fonts/Raleway-bold.fntdata"/><Relationship Id="rId13" Type="http://schemas.openxmlformats.org/officeDocument/2006/relationships/slide" Target="slides/slide8.xml"/><Relationship Id="rId57" Type="http://schemas.openxmlformats.org/officeDocument/2006/relationships/font" Target="fonts/Roboto-regular.fntdata"/><Relationship Id="rId12" Type="http://schemas.openxmlformats.org/officeDocument/2006/relationships/slide" Target="slides/slide7.xml"/><Relationship Id="rId56" Type="http://schemas.openxmlformats.org/officeDocument/2006/relationships/font" Target="fonts/Raleway-boldItalic.fntdata"/><Relationship Id="rId15" Type="http://schemas.openxmlformats.org/officeDocument/2006/relationships/slide" Target="slides/slide10.xml"/><Relationship Id="rId59" Type="http://schemas.openxmlformats.org/officeDocument/2006/relationships/font" Target="fonts/Roboto-italic.fntdata"/><Relationship Id="rId14" Type="http://schemas.openxmlformats.org/officeDocument/2006/relationships/slide" Target="slides/slide9.xml"/><Relationship Id="rId58" Type="http://schemas.openxmlformats.org/officeDocument/2006/relationships/font" Target="fonts/Robot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fb34322b9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fb34322b9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4cdbc821e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4cdbc821e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fb34322b9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fb34322b9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4cdbc821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4cdbc821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cdbc821e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4cdbc821e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4cdbc821e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4cdbc821e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4f90c42dd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4f90c42dd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fc520ce86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fc520ce86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4cdbc821e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4cdbc821e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4cdbc821e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4cdbc821e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d88eb238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d88eb238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4cdbc821e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4cdbc821e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4cdbc821e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4cdbc821e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fb34322b9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fb34322b9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fb34322b9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fb34322b9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fb34322b9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fb34322b9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4c175fa0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4c175fa0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fb34322b9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fb34322b9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fb34322b9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fb34322b9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fb34322b9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fb34322b9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fb34322b9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fb34322b9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959eda5b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959eda5b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4c175fa02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4c175fa02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fb34322b9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fb34322b9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fc2222ce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fc2222ce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fc2222ce0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fc2222ce0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fc2222ce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fc2222ce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fc2222ce0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fc2222ce0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fc520ce86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fc520ce86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fc520ce86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fc520ce86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fc520ce86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fc520ce86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fc520ce863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fc520ce863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f74d08a5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f74d08a5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fc520ce86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fc520ce86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fc520ce863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fc520ce863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fe1638974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1fe1638974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fe1638974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1fe1638974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fe1638974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fe1638974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4f90c42dd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4f90c42dd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4f90c42dd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4f90c42dd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118b3a585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118b3a585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fb34322b9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fb34322b9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0e58cabc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0e58cabc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fb34322b9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fb34322b9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4f90c42d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4f90c42d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Ils font </a:t>
            </a:r>
            <a:r>
              <a:rPr lang="fr"/>
              <a:t>un peu tous de la paravirtualisation. Même VirtualBox d'ailleurs, quand il fait des périphériques type virtio, par ex</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4ed3cd83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4ed3cd83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Title" type="title">
  <p:cSld name="TITLE">
    <p:bg>
      <p:bgPr>
        <a:solidFill>
          <a:srgbClr val="F76C6C"/>
        </a:solidFill>
      </p:bgPr>
    </p:bg>
    <p:spTree>
      <p:nvGrpSpPr>
        <p:cNvPr id="7" name="Shape 7"/>
        <p:cNvGrpSpPr/>
        <p:nvPr/>
      </p:nvGrpSpPr>
      <p:grpSpPr>
        <a:xfrm>
          <a:off x="0" y="0"/>
          <a:ext cx="0" cy="0"/>
          <a:chOff x="0" y="0"/>
          <a:chExt cx="0" cy="0"/>
        </a:xfrm>
      </p:grpSpPr>
      <p:pic>
        <p:nvPicPr>
          <p:cNvPr id="8" name="Google Shape;8;p2"/>
          <p:cNvPicPr preferRelativeResize="0"/>
          <p:nvPr/>
        </p:nvPicPr>
        <p:blipFill>
          <a:blip r:embed="rId2">
            <a:alphaModFix/>
          </a:blip>
          <a:stretch>
            <a:fillRect/>
          </a:stretch>
        </p:blipFill>
        <p:spPr>
          <a:xfrm>
            <a:off x="3350900" y="769825"/>
            <a:ext cx="2442474" cy="3603850"/>
          </a:xfrm>
          <a:prstGeom prst="rect">
            <a:avLst/>
          </a:prstGeom>
          <a:noFill/>
          <a:ln>
            <a:noFill/>
          </a:ln>
        </p:spPr>
      </p:pic>
      <p:sp>
        <p:nvSpPr>
          <p:cNvPr id="9" name="Google Shape;9;p2"/>
          <p:cNvSpPr txBox="1"/>
          <p:nvPr>
            <p:ph type="title"/>
          </p:nvPr>
        </p:nvSpPr>
        <p:spPr>
          <a:xfrm>
            <a:off x="1835550" y="1598450"/>
            <a:ext cx="5472900" cy="1568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10" name="Google Shape;10;p2"/>
          <p:cNvSpPr txBox="1"/>
          <p:nvPr>
            <p:ph idx="2" type="title"/>
          </p:nvPr>
        </p:nvSpPr>
        <p:spPr>
          <a:xfrm>
            <a:off x="3036450" y="3225675"/>
            <a:ext cx="3071100" cy="634200"/>
          </a:xfrm>
          <a:prstGeom prst="rect">
            <a:avLst/>
          </a:prstGeom>
          <a:noFill/>
          <a:ln>
            <a:noFill/>
          </a:ln>
        </p:spPr>
        <p:txBody>
          <a:bodyPr anchorCtr="0" anchor="t" bIns="90000" lIns="91425" spcFirstLastPara="1" rIns="91425" wrap="square" tIns="91425">
            <a:noAutofit/>
          </a:bodyPr>
          <a:lstStyle>
            <a:lvl1pPr lvl="0" rtl="0" algn="ctr">
              <a:lnSpc>
                <a:spcPct val="100000"/>
              </a:lnSpc>
              <a:spcBef>
                <a:spcPts val="0"/>
              </a:spcBef>
              <a:spcAft>
                <a:spcPts val="0"/>
              </a:spcAft>
              <a:buNone/>
              <a:defRPr sz="1800">
                <a:solidFill>
                  <a:srgbClr val="FFFFFF"/>
                </a:solidFill>
                <a:latin typeface="Raleway"/>
                <a:ea typeface="Raleway"/>
                <a:cs typeface="Raleway"/>
                <a:sym typeface="Raleway"/>
              </a:defRPr>
            </a:lvl1pPr>
            <a:lvl2pPr lvl="1" rtl="0" algn="ctr">
              <a:lnSpc>
                <a:spcPct val="100000"/>
              </a:lnSpc>
              <a:spcBef>
                <a:spcPts val="0"/>
              </a:spcBef>
              <a:spcAft>
                <a:spcPts val="0"/>
              </a:spcAft>
              <a:buNone/>
              <a:defRPr sz="3600">
                <a:latin typeface="Roboto"/>
                <a:ea typeface="Roboto"/>
                <a:cs typeface="Roboto"/>
                <a:sym typeface="Roboto"/>
              </a:defRPr>
            </a:lvl2pPr>
            <a:lvl3pPr lvl="2" rtl="0" algn="ctr">
              <a:lnSpc>
                <a:spcPct val="100000"/>
              </a:lnSpc>
              <a:spcBef>
                <a:spcPts val="0"/>
              </a:spcBef>
              <a:spcAft>
                <a:spcPts val="0"/>
              </a:spcAft>
              <a:buNone/>
              <a:defRPr sz="3600">
                <a:latin typeface="Roboto"/>
                <a:ea typeface="Roboto"/>
                <a:cs typeface="Roboto"/>
                <a:sym typeface="Roboto"/>
              </a:defRPr>
            </a:lvl3pPr>
            <a:lvl4pPr lvl="3" rtl="0" algn="ctr">
              <a:lnSpc>
                <a:spcPct val="100000"/>
              </a:lnSpc>
              <a:spcBef>
                <a:spcPts val="0"/>
              </a:spcBef>
              <a:spcAft>
                <a:spcPts val="0"/>
              </a:spcAft>
              <a:buNone/>
              <a:defRPr sz="3600">
                <a:latin typeface="Roboto"/>
                <a:ea typeface="Roboto"/>
                <a:cs typeface="Roboto"/>
                <a:sym typeface="Roboto"/>
              </a:defRPr>
            </a:lvl4pPr>
            <a:lvl5pPr lvl="4" rtl="0" algn="ctr">
              <a:lnSpc>
                <a:spcPct val="100000"/>
              </a:lnSpc>
              <a:spcBef>
                <a:spcPts val="0"/>
              </a:spcBef>
              <a:spcAft>
                <a:spcPts val="0"/>
              </a:spcAft>
              <a:buNone/>
              <a:defRPr sz="3600">
                <a:latin typeface="Roboto"/>
                <a:ea typeface="Roboto"/>
                <a:cs typeface="Roboto"/>
                <a:sym typeface="Roboto"/>
              </a:defRPr>
            </a:lvl5pPr>
            <a:lvl6pPr lvl="5" rtl="0" algn="ctr">
              <a:lnSpc>
                <a:spcPct val="100000"/>
              </a:lnSpc>
              <a:spcBef>
                <a:spcPts val="0"/>
              </a:spcBef>
              <a:spcAft>
                <a:spcPts val="0"/>
              </a:spcAft>
              <a:buNone/>
              <a:defRPr sz="3600">
                <a:latin typeface="Roboto"/>
                <a:ea typeface="Roboto"/>
                <a:cs typeface="Roboto"/>
                <a:sym typeface="Roboto"/>
              </a:defRPr>
            </a:lvl6pPr>
            <a:lvl7pPr lvl="6" rtl="0" algn="ctr">
              <a:lnSpc>
                <a:spcPct val="100000"/>
              </a:lnSpc>
              <a:spcBef>
                <a:spcPts val="0"/>
              </a:spcBef>
              <a:spcAft>
                <a:spcPts val="0"/>
              </a:spcAft>
              <a:buNone/>
              <a:defRPr sz="3600">
                <a:latin typeface="Roboto"/>
                <a:ea typeface="Roboto"/>
                <a:cs typeface="Roboto"/>
                <a:sym typeface="Roboto"/>
              </a:defRPr>
            </a:lvl7pPr>
            <a:lvl8pPr lvl="7" rtl="0" algn="ctr">
              <a:lnSpc>
                <a:spcPct val="100000"/>
              </a:lnSpc>
              <a:spcBef>
                <a:spcPts val="0"/>
              </a:spcBef>
              <a:spcAft>
                <a:spcPts val="0"/>
              </a:spcAft>
              <a:buNone/>
              <a:defRPr sz="3600">
                <a:latin typeface="Roboto"/>
                <a:ea typeface="Roboto"/>
                <a:cs typeface="Roboto"/>
                <a:sym typeface="Roboto"/>
              </a:defRPr>
            </a:lvl8pPr>
            <a:lvl9pPr lvl="8" rtl="0" algn="ctr">
              <a:lnSpc>
                <a:spcPct val="100000"/>
              </a:lnSpc>
              <a:spcBef>
                <a:spcPts val="0"/>
              </a:spcBef>
              <a:spcAft>
                <a:spcPts val="0"/>
              </a:spcAft>
              <a:buNone/>
              <a:defRPr sz="3600">
                <a:latin typeface="Roboto"/>
                <a:ea typeface="Roboto"/>
                <a:cs typeface="Roboto"/>
                <a:sym typeface="Roboto"/>
              </a:defRPr>
            </a:lvl9pPr>
          </a:lstStyle>
          <a:p/>
        </p:txBody>
      </p:sp>
      <p:pic>
        <p:nvPicPr>
          <p:cNvPr id="11" name="Google Shape;11;p2"/>
          <p:cNvPicPr preferRelativeResize="0"/>
          <p:nvPr/>
        </p:nvPicPr>
        <p:blipFill>
          <a:blip r:embed="rId3">
            <a:alphaModFix/>
          </a:blip>
          <a:stretch>
            <a:fillRect/>
          </a:stretch>
        </p:blipFill>
        <p:spPr>
          <a:xfrm>
            <a:off x="180000" y="180000"/>
            <a:ext cx="1718375" cy="592850"/>
          </a:xfrm>
          <a:prstGeom prst="rect">
            <a:avLst/>
          </a:prstGeom>
          <a:noFill/>
          <a:ln>
            <a:noFill/>
          </a:ln>
        </p:spPr>
      </p:pic>
      <p:sp>
        <p:nvSpPr>
          <p:cNvPr id="12" name="Google Shape;1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Varela Round"/>
                <a:ea typeface="Varela Round"/>
                <a:cs typeface="Varela Round"/>
                <a:sym typeface="Varela Round"/>
              </a:defRPr>
            </a:lvl1pPr>
            <a:lvl2pPr lvl="1">
              <a:buNone/>
              <a:defRPr>
                <a:solidFill>
                  <a:srgbClr val="FFFFFF"/>
                </a:solidFill>
                <a:latin typeface="Varela Round"/>
                <a:ea typeface="Varela Round"/>
                <a:cs typeface="Varela Round"/>
                <a:sym typeface="Varela Round"/>
              </a:defRPr>
            </a:lvl2pPr>
            <a:lvl3pPr lvl="2">
              <a:buNone/>
              <a:defRPr>
                <a:solidFill>
                  <a:srgbClr val="FFFFFF"/>
                </a:solidFill>
                <a:latin typeface="Varela Round"/>
                <a:ea typeface="Varela Round"/>
                <a:cs typeface="Varela Round"/>
                <a:sym typeface="Varela Round"/>
              </a:defRPr>
            </a:lvl3pPr>
            <a:lvl4pPr lvl="3">
              <a:buNone/>
              <a:defRPr>
                <a:solidFill>
                  <a:srgbClr val="FFFFFF"/>
                </a:solidFill>
                <a:latin typeface="Varela Round"/>
                <a:ea typeface="Varela Round"/>
                <a:cs typeface="Varela Round"/>
                <a:sym typeface="Varela Round"/>
              </a:defRPr>
            </a:lvl4pPr>
            <a:lvl5pPr lvl="4">
              <a:buNone/>
              <a:defRPr>
                <a:solidFill>
                  <a:srgbClr val="FFFFFF"/>
                </a:solidFill>
                <a:latin typeface="Varela Round"/>
                <a:ea typeface="Varela Round"/>
                <a:cs typeface="Varela Round"/>
                <a:sym typeface="Varela Round"/>
              </a:defRPr>
            </a:lvl5pPr>
            <a:lvl6pPr lvl="5">
              <a:buNone/>
              <a:defRPr>
                <a:solidFill>
                  <a:srgbClr val="FFFFFF"/>
                </a:solidFill>
                <a:latin typeface="Varela Round"/>
                <a:ea typeface="Varela Round"/>
                <a:cs typeface="Varela Round"/>
                <a:sym typeface="Varela Round"/>
              </a:defRPr>
            </a:lvl6pPr>
            <a:lvl7pPr lvl="6">
              <a:buNone/>
              <a:defRPr>
                <a:solidFill>
                  <a:srgbClr val="FFFFFF"/>
                </a:solidFill>
                <a:latin typeface="Varela Round"/>
                <a:ea typeface="Varela Round"/>
                <a:cs typeface="Varela Round"/>
                <a:sym typeface="Varela Round"/>
              </a:defRPr>
            </a:lvl7pPr>
            <a:lvl8pPr lvl="7">
              <a:buNone/>
              <a:defRPr>
                <a:solidFill>
                  <a:srgbClr val="FFFFFF"/>
                </a:solidFill>
                <a:latin typeface="Varela Round"/>
                <a:ea typeface="Varela Round"/>
                <a:cs typeface="Varela Round"/>
                <a:sym typeface="Varela Round"/>
              </a:defRPr>
            </a:lvl8pPr>
            <a:lvl9pPr lvl="8">
              <a:buNone/>
              <a:defRPr>
                <a:solidFill>
                  <a:srgbClr val="FFFFFF"/>
                </a:solidFill>
                <a:latin typeface="Varela Round"/>
                <a:ea typeface="Varela Round"/>
                <a:cs typeface="Varela Round"/>
                <a:sym typeface="Varela Round"/>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with Patern">
  <p:cSld name="ONE_COLUMN_TEXT_2_1_1_1">
    <p:bg>
      <p:bgPr>
        <a:solidFill>
          <a:srgbClr val="FFFFFF"/>
        </a:solidFill>
      </p:bgPr>
    </p:bg>
    <p:spTree>
      <p:nvGrpSpPr>
        <p:cNvPr id="58" name="Shape 58"/>
        <p:cNvGrpSpPr/>
        <p:nvPr/>
      </p:nvGrpSpPr>
      <p:grpSpPr>
        <a:xfrm>
          <a:off x="0" y="0"/>
          <a:ext cx="0" cy="0"/>
          <a:chOff x="0" y="0"/>
          <a:chExt cx="0" cy="0"/>
        </a:xfrm>
      </p:grpSpPr>
      <p:pic>
        <p:nvPicPr>
          <p:cNvPr id="59" name="Google Shape;59;p11"/>
          <p:cNvPicPr preferRelativeResize="0"/>
          <p:nvPr/>
        </p:nvPicPr>
        <p:blipFill rotWithShape="1">
          <a:blip r:embed="rId2">
            <a:alphaModFix/>
          </a:blip>
          <a:srcRect b="24814" l="12345" r="49024" t="24809"/>
          <a:stretch/>
        </p:blipFill>
        <p:spPr>
          <a:xfrm>
            <a:off x="126000" y="126000"/>
            <a:ext cx="686425" cy="485999"/>
          </a:xfrm>
          <a:prstGeom prst="rect">
            <a:avLst/>
          </a:prstGeom>
          <a:noFill/>
          <a:ln>
            <a:noFill/>
          </a:ln>
        </p:spPr>
      </p:pic>
      <p:pic>
        <p:nvPicPr>
          <p:cNvPr id="60" name="Google Shape;60;p11"/>
          <p:cNvPicPr preferRelativeResize="0"/>
          <p:nvPr/>
        </p:nvPicPr>
        <p:blipFill>
          <a:blip r:embed="rId3">
            <a:alphaModFix/>
          </a:blip>
          <a:stretch>
            <a:fillRect/>
          </a:stretch>
        </p:blipFill>
        <p:spPr>
          <a:xfrm>
            <a:off x="2772000" y="0"/>
            <a:ext cx="6371999" cy="5169599"/>
          </a:xfrm>
          <a:prstGeom prst="rect">
            <a:avLst/>
          </a:prstGeom>
          <a:noFill/>
          <a:ln>
            <a:noFill/>
          </a:ln>
        </p:spPr>
      </p:pic>
      <p:sp>
        <p:nvSpPr>
          <p:cNvPr id="61" name="Google Shape;61;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ONE_COLUMN_TEXT_2_1_1_1_1">
    <p:bg>
      <p:bgPr>
        <a:solidFill>
          <a:srgbClr val="FFFFFF"/>
        </a:solidFill>
      </p:bgPr>
    </p:bg>
    <p:spTree>
      <p:nvGrpSpPr>
        <p:cNvPr id="62" name="Shape 62"/>
        <p:cNvGrpSpPr/>
        <p:nvPr/>
      </p:nvGrpSpPr>
      <p:grpSpPr>
        <a:xfrm>
          <a:off x="0" y="0"/>
          <a:ext cx="0" cy="0"/>
          <a:chOff x="0" y="0"/>
          <a:chExt cx="0" cy="0"/>
        </a:xfrm>
      </p:grpSpPr>
      <p:pic>
        <p:nvPicPr>
          <p:cNvPr id="63" name="Google Shape;63;p12"/>
          <p:cNvPicPr preferRelativeResize="0"/>
          <p:nvPr/>
        </p:nvPicPr>
        <p:blipFill rotWithShape="1">
          <a:blip r:embed="rId2">
            <a:alphaModFix/>
          </a:blip>
          <a:srcRect b="24814" l="12345" r="49024" t="24809"/>
          <a:stretch/>
        </p:blipFill>
        <p:spPr>
          <a:xfrm>
            <a:off x="126000" y="126000"/>
            <a:ext cx="686425" cy="485999"/>
          </a:xfrm>
          <a:prstGeom prst="rect">
            <a:avLst/>
          </a:prstGeom>
          <a:noFill/>
          <a:ln>
            <a:noFill/>
          </a:ln>
        </p:spPr>
      </p:pic>
      <p:sp>
        <p:nvSpPr>
          <p:cNvPr id="64" name="Google Shape;64;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p:cSld name="TITLE_2">
    <p:spTree>
      <p:nvGrpSpPr>
        <p:cNvPr id="65" name="Shape 65"/>
        <p:cNvGrpSpPr/>
        <p:nvPr/>
      </p:nvGrpSpPr>
      <p:grpSpPr>
        <a:xfrm>
          <a:off x="0" y="0"/>
          <a:ext cx="0" cy="0"/>
          <a:chOff x="0" y="0"/>
          <a:chExt cx="0" cy="0"/>
        </a:xfrm>
      </p:grpSpPr>
      <p:sp>
        <p:nvSpPr>
          <p:cNvPr id="66" name="Google Shape;66;p13"/>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67" name="Google Shape;67;p13"/>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68" name="Google Shape;68;p13"/>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69" name="Google Shape;69;p13"/>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0" name="Google Shape;70;p13"/>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1" name="Shape 71"/>
        <p:cNvGrpSpPr/>
        <p:nvPr/>
      </p:nvGrpSpPr>
      <p:grpSpPr>
        <a:xfrm>
          <a:off x="0" y="0"/>
          <a:ext cx="0" cy="0"/>
          <a:chOff x="0" y="0"/>
          <a:chExt cx="0" cy="0"/>
        </a:xfrm>
      </p:grpSpPr>
      <p:sp>
        <p:nvSpPr>
          <p:cNvPr id="72" name="Google Shape;72;p14"/>
          <p:cNvSpPr txBox="1"/>
          <p:nvPr>
            <p:ph type="title"/>
          </p:nvPr>
        </p:nvSpPr>
        <p:spPr>
          <a:xfrm>
            <a:off x="1458450" y="526350"/>
            <a:ext cx="6227100" cy="4090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Char char="●"/>
              <a:defRPr b="1" sz="4800">
                <a:solidFill>
                  <a:srgbClr val="FFFFFF"/>
                </a:solidFill>
              </a:defRPr>
            </a:lvl1pPr>
            <a:lvl2pPr lvl="1" rtl="0">
              <a:spcBef>
                <a:spcPts val="0"/>
              </a:spcBef>
              <a:spcAft>
                <a:spcPts val="0"/>
              </a:spcAft>
              <a:buSzPts val="6000"/>
              <a:buChar char="○"/>
              <a:defRPr sz="6000"/>
            </a:lvl2pPr>
            <a:lvl3pPr lvl="2" rtl="0">
              <a:spcBef>
                <a:spcPts val="0"/>
              </a:spcBef>
              <a:spcAft>
                <a:spcPts val="0"/>
              </a:spcAft>
              <a:buSzPts val="6000"/>
              <a:buChar char="■"/>
              <a:defRPr sz="6000"/>
            </a:lvl3pPr>
            <a:lvl4pPr lvl="3" rtl="0">
              <a:spcBef>
                <a:spcPts val="0"/>
              </a:spcBef>
              <a:spcAft>
                <a:spcPts val="0"/>
              </a:spcAft>
              <a:buSzPts val="6000"/>
              <a:buChar char="●"/>
              <a:defRPr sz="6000"/>
            </a:lvl4pPr>
            <a:lvl5pPr lvl="4" rtl="0">
              <a:spcBef>
                <a:spcPts val="0"/>
              </a:spcBef>
              <a:spcAft>
                <a:spcPts val="0"/>
              </a:spcAft>
              <a:buSzPts val="6000"/>
              <a:buChar char="○"/>
              <a:defRPr sz="6000"/>
            </a:lvl5pPr>
            <a:lvl6pPr lvl="5" rtl="0">
              <a:spcBef>
                <a:spcPts val="0"/>
              </a:spcBef>
              <a:spcAft>
                <a:spcPts val="0"/>
              </a:spcAft>
              <a:buSzPts val="6000"/>
              <a:buChar char="■"/>
              <a:defRPr sz="6000"/>
            </a:lvl6pPr>
            <a:lvl7pPr lvl="6" rtl="0">
              <a:spcBef>
                <a:spcPts val="0"/>
              </a:spcBef>
              <a:spcAft>
                <a:spcPts val="0"/>
              </a:spcAft>
              <a:buSzPts val="6000"/>
              <a:buChar char="●"/>
              <a:defRPr sz="6000"/>
            </a:lvl7pPr>
            <a:lvl8pPr lvl="7" rtl="0">
              <a:spcBef>
                <a:spcPts val="0"/>
              </a:spcBef>
              <a:spcAft>
                <a:spcPts val="0"/>
              </a:spcAft>
              <a:buSzPts val="6000"/>
              <a:buChar char="○"/>
              <a:defRPr sz="6000"/>
            </a:lvl8pPr>
            <a:lvl9pPr lvl="8" rtl="0">
              <a:spcBef>
                <a:spcPts val="0"/>
              </a:spcBef>
              <a:spcAft>
                <a:spcPts val="0"/>
              </a:spcAft>
              <a:buSzPts val="6000"/>
              <a:buChar char="■"/>
              <a:defRPr sz="6000"/>
            </a:lvl9pPr>
          </a:lstStyle>
          <a:p/>
        </p:txBody>
      </p:sp>
      <p:sp>
        <p:nvSpPr>
          <p:cNvPr id="73" name="Google Shape;73;p14"/>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74" name="Shape 74"/>
        <p:cNvGrpSpPr/>
        <p:nvPr/>
      </p:nvGrpSpPr>
      <p:grpSpPr>
        <a:xfrm>
          <a:off x="0" y="0"/>
          <a:ext cx="0" cy="0"/>
          <a:chOff x="0" y="0"/>
          <a:chExt cx="0" cy="0"/>
        </a:xfrm>
      </p:grpSpPr>
      <p:sp>
        <p:nvSpPr>
          <p:cNvPr id="75" name="Google Shape;75;p15"/>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p:cSld name="ONE_COLUMN_TEXT_1">
    <p:spTree>
      <p:nvGrpSpPr>
        <p:cNvPr id="76" name="Shape 76"/>
        <p:cNvGrpSpPr/>
        <p:nvPr/>
      </p:nvGrpSpPr>
      <p:grpSpPr>
        <a:xfrm>
          <a:off x="0" y="0"/>
          <a:ext cx="0" cy="0"/>
          <a:chOff x="0" y="0"/>
          <a:chExt cx="0" cy="0"/>
        </a:xfrm>
      </p:grpSpPr>
      <p:sp>
        <p:nvSpPr>
          <p:cNvPr id="77" name="Google Shape;77;p16"/>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79" name="Google Shape;79;p16"/>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80" name="Google Shape;80;p16"/>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1" name="Google Shape;81;p16"/>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1">
  <p:cSld name="TITLE_3">
    <p:spTree>
      <p:nvGrpSpPr>
        <p:cNvPr id="82" name="Shape 82"/>
        <p:cNvGrpSpPr/>
        <p:nvPr/>
      </p:nvGrpSpPr>
      <p:grpSpPr>
        <a:xfrm>
          <a:off x="0" y="0"/>
          <a:ext cx="0" cy="0"/>
          <a:chOff x="0" y="0"/>
          <a:chExt cx="0" cy="0"/>
        </a:xfrm>
      </p:grpSpPr>
      <p:sp>
        <p:nvSpPr>
          <p:cNvPr id="83" name="Google Shape;83;p17"/>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84" name="Google Shape;84;p17"/>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85" name="Google Shape;85;p17"/>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86" name="Google Shape;86;p17"/>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7" name="Google Shape;87;p17"/>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mp; text">
  <p:cSld name="ONE_COLUMN_TEXT_1_1">
    <p:spTree>
      <p:nvGrpSpPr>
        <p:cNvPr id="88" name="Shape 88"/>
        <p:cNvGrpSpPr/>
        <p:nvPr/>
      </p:nvGrpSpPr>
      <p:grpSpPr>
        <a:xfrm>
          <a:off x="0" y="0"/>
          <a:ext cx="0" cy="0"/>
          <a:chOff x="0" y="0"/>
          <a:chExt cx="0" cy="0"/>
        </a:xfrm>
      </p:grpSpPr>
      <p:pic>
        <p:nvPicPr>
          <p:cNvPr descr="Wild Code School" id="89" name="Google Shape;89;p18"/>
          <p:cNvPicPr preferRelativeResize="0"/>
          <p:nvPr/>
        </p:nvPicPr>
        <p:blipFill rotWithShape="1">
          <a:blip r:embed="rId2">
            <a:alphaModFix/>
          </a:blip>
          <a:srcRect b="0" l="0" r="38336" t="0"/>
          <a:stretch/>
        </p:blipFill>
        <p:spPr>
          <a:xfrm>
            <a:off x="4385478" y="0"/>
            <a:ext cx="4758523" cy="5143501"/>
          </a:xfrm>
          <a:prstGeom prst="rect">
            <a:avLst/>
          </a:prstGeom>
          <a:noFill/>
          <a:ln>
            <a:noFill/>
          </a:ln>
        </p:spPr>
      </p:pic>
      <p:sp>
        <p:nvSpPr>
          <p:cNvPr id="90" name="Google Shape;90;p18"/>
          <p:cNvSpPr txBox="1"/>
          <p:nvPr>
            <p:ph type="title"/>
          </p:nvPr>
        </p:nvSpPr>
        <p:spPr>
          <a:xfrm>
            <a:off x="375875" y="440925"/>
            <a:ext cx="36792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91" name="Google Shape;91;p18"/>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92" name="Google Shape;92;p18"/>
          <p:cNvSpPr txBox="1"/>
          <p:nvPr>
            <p:ph idx="1" type="subTitle"/>
          </p:nvPr>
        </p:nvSpPr>
        <p:spPr>
          <a:xfrm>
            <a:off x="913127" y="2501050"/>
            <a:ext cx="27276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1">
  <p:cSld name="ONE_COLUMN_TEXT_2">
    <p:spTree>
      <p:nvGrpSpPr>
        <p:cNvPr id="93" name="Shape 93"/>
        <p:cNvGrpSpPr/>
        <p:nvPr/>
      </p:nvGrpSpPr>
      <p:grpSpPr>
        <a:xfrm>
          <a:off x="0" y="0"/>
          <a:ext cx="0" cy="0"/>
          <a:chOff x="0" y="0"/>
          <a:chExt cx="0" cy="0"/>
        </a:xfrm>
      </p:grpSpPr>
      <p:sp>
        <p:nvSpPr>
          <p:cNvPr id="94" name="Google Shape;94;p1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96" name="Google Shape;96;p19"/>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97" name="Google Shape;97;p19"/>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8" name="Google Shape;98;p19"/>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2">
  <p:cSld name="TITLE_4">
    <p:spTree>
      <p:nvGrpSpPr>
        <p:cNvPr id="99" name="Shape 99"/>
        <p:cNvGrpSpPr/>
        <p:nvPr/>
      </p:nvGrpSpPr>
      <p:grpSpPr>
        <a:xfrm>
          <a:off x="0" y="0"/>
          <a:ext cx="0" cy="0"/>
          <a:chOff x="0" y="0"/>
          <a:chExt cx="0" cy="0"/>
        </a:xfrm>
      </p:grpSpPr>
      <p:sp>
        <p:nvSpPr>
          <p:cNvPr id="100" name="Google Shape;100;p20"/>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01" name="Google Shape;101;p20"/>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102" name="Google Shape;102;p20"/>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103" name="Google Shape;103;p20"/>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4" name="Google Shape;104;p20"/>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bg>
      <p:bgPr>
        <a:solidFill>
          <a:srgbClr val="F99797"/>
        </a:solidFill>
      </p:bgPr>
    </p:bg>
    <p:spTree>
      <p:nvGrpSpPr>
        <p:cNvPr id="13"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flipH="1">
            <a:off x="3170290" y="771750"/>
            <a:ext cx="2803416" cy="3600000"/>
          </a:xfrm>
          <a:prstGeom prst="rect">
            <a:avLst/>
          </a:prstGeom>
          <a:noFill/>
          <a:ln>
            <a:noFill/>
          </a:ln>
        </p:spPr>
      </p:pic>
      <p:sp>
        <p:nvSpPr>
          <p:cNvPr id="15" name="Google Shape;15;p3"/>
          <p:cNvSpPr txBox="1"/>
          <p:nvPr>
            <p:ph type="title"/>
          </p:nvPr>
        </p:nvSpPr>
        <p:spPr>
          <a:xfrm>
            <a:off x="1835550" y="1787700"/>
            <a:ext cx="54729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pic>
        <p:nvPicPr>
          <p:cNvPr id="16" name="Google Shape;16;p3"/>
          <p:cNvPicPr preferRelativeResize="0"/>
          <p:nvPr/>
        </p:nvPicPr>
        <p:blipFill>
          <a:blip r:embed="rId3">
            <a:alphaModFix/>
          </a:blip>
          <a:stretch>
            <a:fillRect/>
          </a:stretch>
        </p:blipFill>
        <p:spPr>
          <a:xfrm>
            <a:off x="180000" y="180000"/>
            <a:ext cx="1718375" cy="592850"/>
          </a:xfrm>
          <a:prstGeom prst="rect">
            <a:avLst/>
          </a:prstGeom>
          <a:noFill/>
          <a:ln>
            <a:noFill/>
          </a:ln>
        </p:spPr>
      </p:pic>
      <p:sp>
        <p:nvSpPr>
          <p:cNvPr id="17" name="Google Shape;1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Varela Round"/>
                <a:ea typeface="Varela Round"/>
                <a:cs typeface="Varela Round"/>
                <a:sym typeface="Varela Round"/>
              </a:defRPr>
            </a:lvl1pPr>
            <a:lvl2pPr lvl="1">
              <a:buNone/>
              <a:defRPr>
                <a:solidFill>
                  <a:srgbClr val="FFFFFF"/>
                </a:solidFill>
                <a:latin typeface="Varela Round"/>
                <a:ea typeface="Varela Round"/>
                <a:cs typeface="Varela Round"/>
                <a:sym typeface="Varela Round"/>
              </a:defRPr>
            </a:lvl2pPr>
            <a:lvl3pPr lvl="2">
              <a:buNone/>
              <a:defRPr>
                <a:solidFill>
                  <a:srgbClr val="FFFFFF"/>
                </a:solidFill>
                <a:latin typeface="Varela Round"/>
                <a:ea typeface="Varela Round"/>
                <a:cs typeface="Varela Round"/>
                <a:sym typeface="Varela Round"/>
              </a:defRPr>
            </a:lvl3pPr>
            <a:lvl4pPr lvl="3">
              <a:buNone/>
              <a:defRPr>
                <a:solidFill>
                  <a:srgbClr val="FFFFFF"/>
                </a:solidFill>
                <a:latin typeface="Varela Round"/>
                <a:ea typeface="Varela Round"/>
                <a:cs typeface="Varela Round"/>
                <a:sym typeface="Varela Round"/>
              </a:defRPr>
            </a:lvl4pPr>
            <a:lvl5pPr lvl="4">
              <a:buNone/>
              <a:defRPr>
                <a:solidFill>
                  <a:srgbClr val="FFFFFF"/>
                </a:solidFill>
                <a:latin typeface="Varela Round"/>
                <a:ea typeface="Varela Round"/>
                <a:cs typeface="Varela Round"/>
                <a:sym typeface="Varela Round"/>
              </a:defRPr>
            </a:lvl5pPr>
            <a:lvl6pPr lvl="5">
              <a:buNone/>
              <a:defRPr>
                <a:solidFill>
                  <a:srgbClr val="FFFFFF"/>
                </a:solidFill>
                <a:latin typeface="Varela Round"/>
                <a:ea typeface="Varela Round"/>
                <a:cs typeface="Varela Round"/>
                <a:sym typeface="Varela Round"/>
              </a:defRPr>
            </a:lvl6pPr>
            <a:lvl7pPr lvl="6">
              <a:buNone/>
              <a:defRPr>
                <a:solidFill>
                  <a:srgbClr val="FFFFFF"/>
                </a:solidFill>
                <a:latin typeface="Varela Round"/>
                <a:ea typeface="Varela Round"/>
                <a:cs typeface="Varela Round"/>
                <a:sym typeface="Varela Round"/>
              </a:defRPr>
            </a:lvl7pPr>
            <a:lvl8pPr lvl="7">
              <a:buNone/>
              <a:defRPr>
                <a:solidFill>
                  <a:srgbClr val="FFFFFF"/>
                </a:solidFill>
                <a:latin typeface="Varela Round"/>
                <a:ea typeface="Varela Round"/>
                <a:cs typeface="Varela Round"/>
                <a:sym typeface="Varela Round"/>
              </a:defRPr>
            </a:lvl8pPr>
            <a:lvl9pPr lvl="8">
              <a:buNone/>
              <a:defRPr>
                <a:solidFill>
                  <a:srgbClr val="FFFFFF"/>
                </a:solidFill>
                <a:latin typeface="Varela Round"/>
                <a:ea typeface="Varela Round"/>
                <a:cs typeface="Varela Round"/>
                <a:sym typeface="Varela Round"/>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2">
  <p:cSld name="ONE_COLUMN_TEXT_3">
    <p:spTree>
      <p:nvGrpSpPr>
        <p:cNvPr id="105" name="Shape 105"/>
        <p:cNvGrpSpPr/>
        <p:nvPr/>
      </p:nvGrpSpPr>
      <p:grpSpPr>
        <a:xfrm>
          <a:off x="0" y="0"/>
          <a:ext cx="0" cy="0"/>
          <a:chOff x="0" y="0"/>
          <a:chExt cx="0" cy="0"/>
        </a:xfrm>
      </p:grpSpPr>
      <p:sp>
        <p:nvSpPr>
          <p:cNvPr id="106" name="Google Shape;106;p21"/>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1"/>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08" name="Google Shape;108;p21"/>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109" name="Google Shape;109;p21"/>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0" name="Google Shape;110;p21"/>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3">
  <p:cSld name="ONE_COLUMN_TEXT_4">
    <p:spTree>
      <p:nvGrpSpPr>
        <p:cNvPr id="111" name="Shape 111"/>
        <p:cNvGrpSpPr/>
        <p:nvPr/>
      </p:nvGrpSpPr>
      <p:grpSpPr>
        <a:xfrm>
          <a:off x="0" y="0"/>
          <a:ext cx="0" cy="0"/>
          <a:chOff x="0" y="0"/>
          <a:chExt cx="0" cy="0"/>
        </a:xfrm>
      </p:grpSpPr>
      <p:sp>
        <p:nvSpPr>
          <p:cNvPr id="112" name="Google Shape;112;p22"/>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2"/>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14" name="Google Shape;114;p22"/>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115" name="Google Shape;115;p22"/>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6" name="Google Shape;116;p22"/>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3">
  <p:cSld name="TITLE_5">
    <p:spTree>
      <p:nvGrpSpPr>
        <p:cNvPr id="117" name="Shape 117"/>
        <p:cNvGrpSpPr/>
        <p:nvPr/>
      </p:nvGrpSpPr>
      <p:grpSpPr>
        <a:xfrm>
          <a:off x="0" y="0"/>
          <a:ext cx="0" cy="0"/>
          <a:chOff x="0" y="0"/>
          <a:chExt cx="0" cy="0"/>
        </a:xfrm>
      </p:grpSpPr>
      <p:sp>
        <p:nvSpPr>
          <p:cNvPr id="118" name="Google Shape;118;p23"/>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19" name="Google Shape;119;p23"/>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120" name="Google Shape;120;p23"/>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121" name="Google Shape;121;p23"/>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22" name="Google Shape;122;p23"/>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4">
  <p:cSld name="ONE_COLUMN_TEXT_5">
    <p:spTree>
      <p:nvGrpSpPr>
        <p:cNvPr id="123" name="Shape 123"/>
        <p:cNvGrpSpPr/>
        <p:nvPr/>
      </p:nvGrpSpPr>
      <p:grpSpPr>
        <a:xfrm>
          <a:off x="0" y="0"/>
          <a:ext cx="0" cy="0"/>
          <a:chOff x="0" y="0"/>
          <a:chExt cx="0" cy="0"/>
        </a:xfrm>
      </p:grpSpPr>
      <p:sp>
        <p:nvSpPr>
          <p:cNvPr id="124" name="Google Shape;124;p24"/>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4"/>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26" name="Google Shape;126;p24"/>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127" name="Google Shape;127;p24"/>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28" name="Google Shape;128;p24"/>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mp; text 1">
  <p:cSld name="ONE_COLUMN_TEXT_1_2">
    <p:spTree>
      <p:nvGrpSpPr>
        <p:cNvPr id="129" name="Shape 129"/>
        <p:cNvGrpSpPr/>
        <p:nvPr/>
      </p:nvGrpSpPr>
      <p:grpSpPr>
        <a:xfrm>
          <a:off x="0" y="0"/>
          <a:ext cx="0" cy="0"/>
          <a:chOff x="0" y="0"/>
          <a:chExt cx="0" cy="0"/>
        </a:xfrm>
      </p:grpSpPr>
      <p:pic>
        <p:nvPicPr>
          <p:cNvPr descr="Wild Code School" id="130" name="Google Shape;130;p25"/>
          <p:cNvPicPr preferRelativeResize="0"/>
          <p:nvPr/>
        </p:nvPicPr>
        <p:blipFill rotWithShape="1">
          <a:blip r:embed="rId2">
            <a:alphaModFix/>
          </a:blip>
          <a:srcRect b="0" l="0" r="38336" t="0"/>
          <a:stretch/>
        </p:blipFill>
        <p:spPr>
          <a:xfrm>
            <a:off x="4385478" y="0"/>
            <a:ext cx="4758523" cy="5143501"/>
          </a:xfrm>
          <a:prstGeom prst="rect">
            <a:avLst/>
          </a:prstGeom>
          <a:noFill/>
          <a:ln>
            <a:noFill/>
          </a:ln>
        </p:spPr>
      </p:pic>
      <p:sp>
        <p:nvSpPr>
          <p:cNvPr id="131" name="Google Shape;131;p25"/>
          <p:cNvSpPr txBox="1"/>
          <p:nvPr>
            <p:ph type="title"/>
          </p:nvPr>
        </p:nvSpPr>
        <p:spPr>
          <a:xfrm>
            <a:off x="375875" y="440925"/>
            <a:ext cx="36792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32" name="Google Shape;132;p25"/>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133" name="Google Shape;133;p25"/>
          <p:cNvSpPr txBox="1"/>
          <p:nvPr>
            <p:ph idx="1" type="subTitle"/>
          </p:nvPr>
        </p:nvSpPr>
        <p:spPr>
          <a:xfrm>
            <a:off x="913127" y="2501050"/>
            <a:ext cx="27276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_1_1">
    <p:bg>
      <p:bgPr>
        <a:solidFill>
          <a:srgbClr val="F76C6C"/>
        </a:solidFill>
      </p:bgPr>
    </p:bg>
    <p:spTree>
      <p:nvGrpSpPr>
        <p:cNvPr id="18" name="Shape 18"/>
        <p:cNvGrpSpPr/>
        <p:nvPr/>
      </p:nvGrpSpPr>
      <p:grpSpPr>
        <a:xfrm>
          <a:off x="0" y="0"/>
          <a:ext cx="0" cy="0"/>
          <a:chOff x="0" y="0"/>
          <a:chExt cx="0" cy="0"/>
        </a:xfrm>
      </p:grpSpPr>
      <p:pic>
        <p:nvPicPr>
          <p:cNvPr id="19" name="Google Shape;19;p4"/>
          <p:cNvPicPr preferRelativeResize="0"/>
          <p:nvPr/>
        </p:nvPicPr>
        <p:blipFill rotWithShape="1">
          <a:blip r:embed="rId2">
            <a:alphaModFix/>
          </a:blip>
          <a:srcRect b="258" l="0" r="0" t="258"/>
          <a:stretch/>
        </p:blipFill>
        <p:spPr>
          <a:xfrm rot="10800000">
            <a:off x="3170289" y="771750"/>
            <a:ext cx="2803417" cy="3599999"/>
          </a:xfrm>
          <a:prstGeom prst="rect">
            <a:avLst/>
          </a:prstGeom>
          <a:noFill/>
          <a:ln>
            <a:noFill/>
          </a:ln>
        </p:spPr>
      </p:pic>
      <p:sp>
        <p:nvSpPr>
          <p:cNvPr id="20" name="Google Shape;20;p4"/>
          <p:cNvSpPr txBox="1"/>
          <p:nvPr>
            <p:ph type="title"/>
          </p:nvPr>
        </p:nvSpPr>
        <p:spPr>
          <a:xfrm>
            <a:off x="1835550" y="1787700"/>
            <a:ext cx="54729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pic>
        <p:nvPicPr>
          <p:cNvPr id="21" name="Google Shape;21;p4"/>
          <p:cNvPicPr preferRelativeResize="0"/>
          <p:nvPr/>
        </p:nvPicPr>
        <p:blipFill>
          <a:blip r:embed="rId3">
            <a:alphaModFix/>
          </a:blip>
          <a:stretch>
            <a:fillRect/>
          </a:stretch>
        </p:blipFill>
        <p:spPr>
          <a:xfrm>
            <a:off x="180000" y="180000"/>
            <a:ext cx="1718375" cy="592850"/>
          </a:xfrm>
          <a:prstGeom prst="rect">
            <a:avLst/>
          </a:prstGeom>
          <a:noFill/>
          <a:ln>
            <a:noFill/>
          </a:ln>
        </p:spPr>
      </p:pic>
      <p:sp>
        <p:nvSpPr>
          <p:cNvPr id="22" name="Google Shape;22;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Varela Round"/>
                <a:ea typeface="Varela Round"/>
                <a:cs typeface="Varela Round"/>
                <a:sym typeface="Varela Round"/>
              </a:defRPr>
            </a:lvl1pPr>
            <a:lvl2pPr lvl="1">
              <a:buNone/>
              <a:defRPr>
                <a:solidFill>
                  <a:srgbClr val="FFFFFF"/>
                </a:solidFill>
                <a:latin typeface="Varela Round"/>
                <a:ea typeface="Varela Round"/>
                <a:cs typeface="Varela Round"/>
                <a:sym typeface="Varela Round"/>
              </a:defRPr>
            </a:lvl2pPr>
            <a:lvl3pPr lvl="2">
              <a:buNone/>
              <a:defRPr>
                <a:solidFill>
                  <a:srgbClr val="FFFFFF"/>
                </a:solidFill>
                <a:latin typeface="Varela Round"/>
                <a:ea typeface="Varela Round"/>
                <a:cs typeface="Varela Round"/>
                <a:sym typeface="Varela Round"/>
              </a:defRPr>
            </a:lvl3pPr>
            <a:lvl4pPr lvl="3">
              <a:buNone/>
              <a:defRPr>
                <a:solidFill>
                  <a:srgbClr val="FFFFFF"/>
                </a:solidFill>
                <a:latin typeface="Varela Round"/>
                <a:ea typeface="Varela Round"/>
                <a:cs typeface="Varela Round"/>
                <a:sym typeface="Varela Round"/>
              </a:defRPr>
            </a:lvl4pPr>
            <a:lvl5pPr lvl="4">
              <a:buNone/>
              <a:defRPr>
                <a:solidFill>
                  <a:srgbClr val="FFFFFF"/>
                </a:solidFill>
                <a:latin typeface="Varela Round"/>
                <a:ea typeface="Varela Round"/>
                <a:cs typeface="Varela Round"/>
                <a:sym typeface="Varela Round"/>
              </a:defRPr>
            </a:lvl5pPr>
            <a:lvl6pPr lvl="5">
              <a:buNone/>
              <a:defRPr>
                <a:solidFill>
                  <a:srgbClr val="FFFFFF"/>
                </a:solidFill>
                <a:latin typeface="Varela Round"/>
                <a:ea typeface="Varela Round"/>
                <a:cs typeface="Varela Round"/>
                <a:sym typeface="Varela Round"/>
              </a:defRPr>
            </a:lvl6pPr>
            <a:lvl7pPr lvl="6">
              <a:buNone/>
              <a:defRPr>
                <a:solidFill>
                  <a:srgbClr val="FFFFFF"/>
                </a:solidFill>
                <a:latin typeface="Varela Round"/>
                <a:ea typeface="Varela Round"/>
                <a:cs typeface="Varela Round"/>
                <a:sym typeface="Varela Round"/>
              </a:defRPr>
            </a:lvl7pPr>
            <a:lvl8pPr lvl="7">
              <a:buNone/>
              <a:defRPr>
                <a:solidFill>
                  <a:srgbClr val="FFFFFF"/>
                </a:solidFill>
                <a:latin typeface="Varela Round"/>
                <a:ea typeface="Varela Round"/>
                <a:cs typeface="Varela Round"/>
                <a:sym typeface="Varela Round"/>
              </a:defRPr>
            </a:lvl8pPr>
            <a:lvl9pPr lvl="8">
              <a:buNone/>
              <a:defRPr>
                <a:solidFill>
                  <a:srgbClr val="FFFFFF"/>
                </a:solidFill>
                <a:latin typeface="Varela Round"/>
                <a:ea typeface="Varela Round"/>
                <a:cs typeface="Varela Round"/>
                <a:sym typeface="Varela Round"/>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p:cSld name="CUSTOM">
    <p:spTree>
      <p:nvGrpSpPr>
        <p:cNvPr id="23" name="Shape 23"/>
        <p:cNvGrpSpPr/>
        <p:nvPr/>
      </p:nvGrpSpPr>
      <p:grpSpPr>
        <a:xfrm>
          <a:off x="0" y="0"/>
          <a:ext cx="0" cy="0"/>
          <a:chOff x="0" y="0"/>
          <a:chExt cx="0" cy="0"/>
        </a:xfrm>
      </p:grpSpPr>
      <p:pic>
        <p:nvPicPr>
          <p:cNvPr id="24" name="Google Shape;24;p5"/>
          <p:cNvPicPr preferRelativeResize="0"/>
          <p:nvPr/>
        </p:nvPicPr>
        <p:blipFill>
          <a:blip r:embed="rId2">
            <a:alphaModFix/>
          </a:blip>
          <a:stretch>
            <a:fillRect/>
          </a:stretch>
        </p:blipFill>
        <p:spPr>
          <a:xfrm>
            <a:off x="2799150" y="1973574"/>
            <a:ext cx="3545702" cy="1196351"/>
          </a:xfrm>
          <a:prstGeom prst="rect">
            <a:avLst/>
          </a:prstGeom>
          <a:noFill/>
          <a:ln>
            <a:noFill/>
          </a:ln>
        </p:spPr>
      </p:pic>
      <p:sp>
        <p:nvSpPr>
          <p:cNvPr id="25" name="Google Shape;25;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ONE_COLUMN_TEXT">
    <p:bg>
      <p:bgPr>
        <a:solidFill>
          <a:srgbClr val="F99797"/>
        </a:solidFill>
      </p:bgPr>
    </p:bg>
    <p:spTree>
      <p:nvGrpSpPr>
        <p:cNvPr id="26" name="Shape 26"/>
        <p:cNvGrpSpPr/>
        <p:nvPr/>
      </p:nvGrpSpPr>
      <p:grpSpPr>
        <a:xfrm>
          <a:off x="0" y="0"/>
          <a:ext cx="0" cy="0"/>
          <a:chOff x="0" y="0"/>
          <a:chExt cx="0" cy="0"/>
        </a:xfrm>
      </p:grpSpPr>
      <p:sp>
        <p:nvSpPr>
          <p:cNvPr id="27" name="Google Shape;27;p6"/>
          <p:cNvSpPr txBox="1"/>
          <p:nvPr>
            <p:ph type="title"/>
          </p:nvPr>
        </p:nvSpPr>
        <p:spPr>
          <a:xfrm>
            <a:off x="1254900" y="1718925"/>
            <a:ext cx="2783700" cy="960900"/>
          </a:xfrm>
          <a:prstGeom prst="rect">
            <a:avLst/>
          </a:prstGeom>
          <a:noFill/>
          <a:ln>
            <a:noFill/>
          </a:ln>
        </p:spPr>
        <p:txBody>
          <a:bodyPr anchorCtr="0" anchor="t" bIns="91425" lIns="91425" spcFirstLastPara="1" rIns="91425" wrap="square" tIns="91425">
            <a:noAutofit/>
          </a:bodyPr>
          <a:lstStyle>
            <a:lvl1pPr lvl="0" algn="r">
              <a:spcBef>
                <a:spcPts val="0"/>
              </a:spcBef>
              <a:spcAft>
                <a:spcPts val="0"/>
              </a:spcAft>
              <a:buNone/>
              <a:defRPr sz="6000">
                <a:solidFill>
                  <a:srgbClr val="FFFFFF"/>
                </a:solidFill>
                <a:latin typeface="Varela Round"/>
                <a:ea typeface="Varela Round"/>
                <a:cs typeface="Varela Round"/>
                <a:sym typeface="Varela Round"/>
              </a:defRPr>
            </a:lvl1pPr>
            <a:lvl2pPr lvl="1" algn="r">
              <a:spcBef>
                <a:spcPts val="0"/>
              </a:spcBef>
              <a:spcAft>
                <a:spcPts val="0"/>
              </a:spcAft>
              <a:buNone/>
              <a:defRPr/>
            </a:lvl2pPr>
            <a:lvl3pPr lvl="2" algn="r">
              <a:spcBef>
                <a:spcPts val="0"/>
              </a:spcBef>
              <a:spcAft>
                <a:spcPts val="0"/>
              </a:spcAft>
              <a:buNone/>
              <a:defRPr/>
            </a:lvl3pPr>
            <a:lvl4pPr lvl="3" algn="r">
              <a:spcBef>
                <a:spcPts val="0"/>
              </a:spcBef>
              <a:spcAft>
                <a:spcPts val="0"/>
              </a:spcAft>
              <a:buNone/>
              <a:defRPr/>
            </a:lvl4pPr>
            <a:lvl5pPr lvl="4" algn="r">
              <a:spcBef>
                <a:spcPts val="0"/>
              </a:spcBef>
              <a:spcAft>
                <a:spcPts val="0"/>
              </a:spcAft>
              <a:buNone/>
              <a:defRPr/>
            </a:lvl5pPr>
            <a:lvl6pPr lvl="5" algn="r">
              <a:spcBef>
                <a:spcPts val="0"/>
              </a:spcBef>
              <a:spcAft>
                <a:spcPts val="0"/>
              </a:spcAft>
              <a:buNone/>
              <a:defRPr/>
            </a:lvl6pPr>
            <a:lvl7pPr lvl="6" algn="r">
              <a:spcBef>
                <a:spcPts val="0"/>
              </a:spcBef>
              <a:spcAft>
                <a:spcPts val="0"/>
              </a:spcAft>
              <a:buNone/>
              <a:defRPr/>
            </a:lvl7pPr>
            <a:lvl8pPr lvl="7" algn="r">
              <a:spcBef>
                <a:spcPts val="0"/>
              </a:spcBef>
              <a:spcAft>
                <a:spcPts val="0"/>
              </a:spcAft>
              <a:buNone/>
              <a:defRPr/>
            </a:lvl8pPr>
            <a:lvl9pPr lvl="8" algn="r">
              <a:spcBef>
                <a:spcPts val="0"/>
              </a:spcBef>
              <a:spcAft>
                <a:spcPts val="0"/>
              </a:spcAft>
              <a:buNone/>
              <a:defRPr/>
            </a:lvl9pPr>
          </a:lstStyle>
          <a:p/>
        </p:txBody>
      </p:sp>
      <p:sp>
        <p:nvSpPr>
          <p:cNvPr id="28" name="Google Shape;28;p6"/>
          <p:cNvSpPr txBox="1"/>
          <p:nvPr>
            <p:ph idx="2" type="title"/>
          </p:nvPr>
        </p:nvSpPr>
        <p:spPr>
          <a:xfrm>
            <a:off x="3962400" y="2002350"/>
            <a:ext cx="3972600" cy="721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None/>
              <a:defRPr sz="3600">
                <a:solidFill>
                  <a:srgbClr val="FFFFFF"/>
                </a:solidFill>
                <a:latin typeface="Varela Round"/>
                <a:ea typeface="Varela Round"/>
                <a:cs typeface="Varela Round"/>
                <a:sym typeface="Varela Round"/>
              </a:defRPr>
            </a:lvl1pPr>
            <a:lvl2pPr lvl="1" rtl="0" algn="r">
              <a:spcBef>
                <a:spcPts val="0"/>
              </a:spcBef>
              <a:spcAft>
                <a:spcPts val="0"/>
              </a:spcAft>
              <a:buNone/>
              <a:defRPr sz="3600">
                <a:latin typeface="Varela Round"/>
                <a:ea typeface="Varela Round"/>
                <a:cs typeface="Varela Round"/>
                <a:sym typeface="Varela Round"/>
              </a:defRPr>
            </a:lvl2pPr>
            <a:lvl3pPr lvl="2" rtl="0" algn="r">
              <a:spcBef>
                <a:spcPts val="0"/>
              </a:spcBef>
              <a:spcAft>
                <a:spcPts val="0"/>
              </a:spcAft>
              <a:buNone/>
              <a:defRPr sz="3600">
                <a:latin typeface="Varela Round"/>
                <a:ea typeface="Varela Round"/>
                <a:cs typeface="Varela Round"/>
                <a:sym typeface="Varela Round"/>
              </a:defRPr>
            </a:lvl3pPr>
            <a:lvl4pPr lvl="3" rtl="0" algn="r">
              <a:spcBef>
                <a:spcPts val="0"/>
              </a:spcBef>
              <a:spcAft>
                <a:spcPts val="0"/>
              </a:spcAft>
              <a:buNone/>
              <a:defRPr sz="3600">
                <a:latin typeface="Varela Round"/>
                <a:ea typeface="Varela Round"/>
                <a:cs typeface="Varela Round"/>
                <a:sym typeface="Varela Round"/>
              </a:defRPr>
            </a:lvl4pPr>
            <a:lvl5pPr lvl="4" rtl="0" algn="r">
              <a:spcBef>
                <a:spcPts val="0"/>
              </a:spcBef>
              <a:spcAft>
                <a:spcPts val="0"/>
              </a:spcAft>
              <a:buNone/>
              <a:defRPr sz="3600">
                <a:latin typeface="Varela Round"/>
                <a:ea typeface="Varela Round"/>
                <a:cs typeface="Varela Round"/>
                <a:sym typeface="Varela Round"/>
              </a:defRPr>
            </a:lvl5pPr>
            <a:lvl6pPr lvl="5" rtl="0" algn="r">
              <a:spcBef>
                <a:spcPts val="0"/>
              </a:spcBef>
              <a:spcAft>
                <a:spcPts val="0"/>
              </a:spcAft>
              <a:buNone/>
              <a:defRPr sz="3600">
                <a:latin typeface="Varela Round"/>
                <a:ea typeface="Varela Round"/>
                <a:cs typeface="Varela Round"/>
                <a:sym typeface="Varela Round"/>
              </a:defRPr>
            </a:lvl6pPr>
            <a:lvl7pPr lvl="6" rtl="0" algn="r">
              <a:spcBef>
                <a:spcPts val="0"/>
              </a:spcBef>
              <a:spcAft>
                <a:spcPts val="0"/>
              </a:spcAft>
              <a:buNone/>
              <a:defRPr sz="3600">
                <a:latin typeface="Varela Round"/>
                <a:ea typeface="Varela Round"/>
                <a:cs typeface="Varela Round"/>
                <a:sym typeface="Varela Round"/>
              </a:defRPr>
            </a:lvl7pPr>
            <a:lvl8pPr lvl="7" rtl="0" algn="r">
              <a:spcBef>
                <a:spcPts val="0"/>
              </a:spcBef>
              <a:spcAft>
                <a:spcPts val="0"/>
              </a:spcAft>
              <a:buNone/>
              <a:defRPr sz="3600">
                <a:latin typeface="Varela Round"/>
                <a:ea typeface="Varela Round"/>
                <a:cs typeface="Varela Round"/>
                <a:sym typeface="Varela Round"/>
              </a:defRPr>
            </a:lvl8pPr>
            <a:lvl9pPr lvl="8" rtl="0" algn="r">
              <a:spcBef>
                <a:spcPts val="0"/>
              </a:spcBef>
              <a:spcAft>
                <a:spcPts val="0"/>
              </a:spcAft>
              <a:buNone/>
              <a:defRPr sz="3600">
                <a:latin typeface="Varela Round"/>
                <a:ea typeface="Varela Round"/>
                <a:cs typeface="Varela Round"/>
                <a:sym typeface="Varela Round"/>
              </a:defRPr>
            </a:lvl9pPr>
          </a:lstStyle>
          <a:p/>
        </p:txBody>
      </p:sp>
      <p:sp>
        <p:nvSpPr>
          <p:cNvPr id="29" name="Google Shape;29;p6"/>
          <p:cNvSpPr txBox="1"/>
          <p:nvPr>
            <p:ph idx="1" type="body"/>
          </p:nvPr>
        </p:nvSpPr>
        <p:spPr>
          <a:xfrm>
            <a:off x="4038600" y="2679825"/>
            <a:ext cx="2286000" cy="22860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1pPr>
            <a:lvl2pPr indent="-317500" lvl="1" marL="9144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2pPr>
            <a:lvl3pPr indent="-317500" lvl="2" marL="13716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3pPr>
            <a:lvl4pPr indent="-317500" lvl="3" marL="18288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4pPr>
            <a:lvl5pPr indent="-317500" lvl="4" marL="22860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5pPr>
            <a:lvl6pPr indent="-317500" lvl="5" marL="27432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6pPr>
            <a:lvl7pPr indent="-317500" lvl="6" marL="32004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7pPr>
            <a:lvl8pPr indent="-317500" lvl="7" marL="36576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8pPr>
            <a:lvl9pPr indent="-317500" lvl="8" marL="41148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9pPr>
          </a:lstStyle>
          <a:p/>
        </p:txBody>
      </p:sp>
      <p:pic>
        <p:nvPicPr>
          <p:cNvPr id="30" name="Google Shape;30;p6"/>
          <p:cNvPicPr preferRelativeResize="0"/>
          <p:nvPr/>
        </p:nvPicPr>
        <p:blipFill>
          <a:blip r:embed="rId2">
            <a:alphaModFix/>
          </a:blip>
          <a:stretch>
            <a:fillRect/>
          </a:stretch>
        </p:blipFill>
        <p:spPr>
          <a:xfrm>
            <a:off x="180000" y="180000"/>
            <a:ext cx="1718375" cy="592850"/>
          </a:xfrm>
          <a:prstGeom prst="rect">
            <a:avLst/>
          </a:prstGeom>
          <a:noFill/>
          <a:ln>
            <a:noFill/>
          </a:ln>
        </p:spPr>
      </p:pic>
      <p:pic>
        <p:nvPicPr>
          <p:cNvPr id="31" name="Google Shape;31;p6"/>
          <p:cNvPicPr preferRelativeResize="0"/>
          <p:nvPr/>
        </p:nvPicPr>
        <p:blipFill>
          <a:blip r:embed="rId3">
            <a:alphaModFix/>
          </a:blip>
          <a:stretch>
            <a:fillRect/>
          </a:stretch>
        </p:blipFill>
        <p:spPr>
          <a:xfrm>
            <a:off x="1680025" y="777875"/>
            <a:ext cx="3414675" cy="2637825"/>
          </a:xfrm>
          <a:prstGeom prst="rect">
            <a:avLst/>
          </a:prstGeom>
          <a:noFill/>
          <a:ln>
            <a:noFill/>
          </a:ln>
        </p:spPr>
      </p:pic>
      <p:sp>
        <p:nvSpPr>
          <p:cNvPr id="32" name="Google Shape;3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Raleway"/>
                <a:ea typeface="Raleway"/>
                <a:cs typeface="Raleway"/>
                <a:sym typeface="Raleway"/>
              </a:defRPr>
            </a:lvl1pPr>
            <a:lvl2pPr lvl="1">
              <a:buNone/>
              <a:defRPr>
                <a:solidFill>
                  <a:srgbClr val="FFFFFF"/>
                </a:solidFill>
                <a:latin typeface="Raleway"/>
                <a:ea typeface="Raleway"/>
                <a:cs typeface="Raleway"/>
                <a:sym typeface="Raleway"/>
              </a:defRPr>
            </a:lvl2pPr>
            <a:lvl3pPr lvl="2">
              <a:buNone/>
              <a:defRPr>
                <a:solidFill>
                  <a:srgbClr val="FFFFFF"/>
                </a:solidFill>
                <a:latin typeface="Raleway"/>
                <a:ea typeface="Raleway"/>
                <a:cs typeface="Raleway"/>
                <a:sym typeface="Raleway"/>
              </a:defRPr>
            </a:lvl3pPr>
            <a:lvl4pPr lvl="3">
              <a:buNone/>
              <a:defRPr>
                <a:solidFill>
                  <a:srgbClr val="FFFFFF"/>
                </a:solidFill>
                <a:latin typeface="Raleway"/>
                <a:ea typeface="Raleway"/>
                <a:cs typeface="Raleway"/>
                <a:sym typeface="Raleway"/>
              </a:defRPr>
            </a:lvl4pPr>
            <a:lvl5pPr lvl="4">
              <a:buNone/>
              <a:defRPr>
                <a:solidFill>
                  <a:srgbClr val="FFFFFF"/>
                </a:solidFill>
                <a:latin typeface="Raleway"/>
                <a:ea typeface="Raleway"/>
                <a:cs typeface="Raleway"/>
                <a:sym typeface="Raleway"/>
              </a:defRPr>
            </a:lvl5pPr>
            <a:lvl6pPr lvl="5">
              <a:buNone/>
              <a:defRPr>
                <a:solidFill>
                  <a:srgbClr val="FFFFFF"/>
                </a:solidFill>
                <a:latin typeface="Raleway"/>
                <a:ea typeface="Raleway"/>
                <a:cs typeface="Raleway"/>
                <a:sym typeface="Raleway"/>
              </a:defRPr>
            </a:lvl6pPr>
            <a:lvl7pPr lvl="6">
              <a:buNone/>
              <a:defRPr>
                <a:solidFill>
                  <a:srgbClr val="FFFFFF"/>
                </a:solidFill>
                <a:latin typeface="Raleway"/>
                <a:ea typeface="Raleway"/>
                <a:cs typeface="Raleway"/>
                <a:sym typeface="Raleway"/>
              </a:defRPr>
            </a:lvl7pPr>
            <a:lvl8pPr lvl="7">
              <a:buNone/>
              <a:defRPr>
                <a:solidFill>
                  <a:srgbClr val="FFFFFF"/>
                </a:solidFill>
                <a:latin typeface="Raleway"/>
                <a:ea typeface="Raleway"/>
                <a:cs typeface="Raleway"/>
                <a:sym typeface="Raleway"/>
              </a:defRPr>
            </a:lvl8pPr>
            <a:lvl9pPr lvl="8">
              <a:buNone/>
              <a:defRPr>
                <a:solidFill>
                  <a:srgbClr val="FFFFFF"/>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Section">
  <p:cSld name="ONE_COLUMN_TEXT_2_2">
    <p:spTree>
      <p:nvGrpSpPr>
        <p:cNvPr id="33" name="Shape 33"/>
        <p:cNvGrpSpPr/>
        <p:nvPr/>
      </p:nvGrpSpPr>
      <p:grpSpPr>
        <a:xfrm>
          <a:off x="0" y="0"/>
          <a:ext cx="0" cy="0"/>
          <a:chOff x="0" y="0"/>
          <a:chExt cx="0" cy="0"/>
        </a:xfrm>
      </p:grpSpPr>
      <p:sp>
        <p:nvSpPr>
          <p:cNvPr id="34" name="Google Shape;34;p7"/>
          <p:cNvSpPr/>
          <p:nvPr/>
        </p:nvSpPr>
        <p:spPr>
          <a:xfrm>
            <a:off x="-15875" y="-2650"/>
            <a:ext cx="9180000" cy="720000"/>
          </a:xfrm>
          <a:prstGeom prst="rect">
            <a:avLst/>
          </a:prstGeom>
          <a:solidFill>
            <a:srgbClr val="F76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7"/>
          <p:cNvSpPr txBox="1"/>
          <p:nvPr>
            <p:ph type="title"/>
          </p:nvPr>
        </p:nvSpPr>
        <p:spPr>
          <a:xfrm>
            <a:off x="1171250" y="-2650"/>
            <a:ext cx="2338800" cy="72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sz="2200">
                <a:solidFill>
                  <a:srgbClr val="FFFFFF"/>
                </a:solidFill>
                <a:latin typeface="Varela Round"/>
                <a:ea typeface="Varela Round"/>
                <a:cs typeface="Varela Round"/>
                <a:sym typeface="Varela Rou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36" name="Google Shape;36;p7"/>
          <p:cNvSpPr txBox="1"/>
          <p:nvPr>
            <p:ph idx="1" type="subTitle"/>
          </p:nvPr>
        </p:nvSpPr>
        <p:spPr>
          <a:xfrm>
            <a:off x="3129050" y="190800"/>
            <a:ext cx="2783700" cy="36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a:solidFill>
                  <a:srgbClr val="FFFFFF"/>
                </a:solidFill>
                <a:latin typeface="Raleway Light"/>
                <a:ea typeface="Raleway Light"/>
                <a:cs typeface="Raleway Light"/>
                <a:sym typeface="Raleway Light"/>
              </a:defRPr>
            </a:lvl1pPr>
            <a:lvl2pPr lvl="1" rtl="0">
              <a:spcBef>
                <a:spcPts val="0"/>
              </a:spcBef>
              <a:spcAft>
                <a:spcPts val="0"/>
              </a:spcAft>
              <a:buNone/>
              <a:defRPr>
                <a:solidFill>
                  <a:srgbClr val="FFFFFF"/>
                </a:solidFill>
                <a:latin typeface="Raleway"/>
                <a:ea typeface="Raleway"/>
                <a:cs typeface="Raleway"/>
                <a:sym typeface="Raleway"/>
              </a:defRPr>
            </a:lvl2pPr>
            <a:lvl3pPr lvl="2" rtl="0">
              <a:spcBef>
                <a:spcPts val="0"/>
              </a:spcBef>
              <a:spcAft>
                <a:spcPts val="0"/>
              </a:spcAft>
              <a:buNone/>
              <a:defRPr>
                <a:solidFill>
                  <a:srgbClr val="FFFFFF"/>
                </a:solidFill>
                <a:latin typeface="Raleway"/>
                <a:ea typeface="Raleway"/>
                <a:cs typeface="Raleway"/>
                <a:sym typeface="Raleway"/>
              </a:defRPr>
            </a:lvl3pPr>
            <a:lvl4pPr lvl="3" rtl="0">
              <a:spcBef>
                <a:spcPts val="0"/>
              </a:spcBef>
              <a:spcAft>
                <a:spcPts val="0"/>
              </a:spcAft>
              <a:buNone/>
              <a:defRPr>
                <a:solidFill>
                  <a:srgbClr val="FFFFFF"/>
                </a:solidFill>
                <a:latin typeface="Raleway"/>
                <a:ea typeface="Raleway"/>
                <a:cs typeface="Raleway"/>
                <a:sym typeface="Raleway"/>
              </a:defRPr>
            </a:lvl4pPr>
            <a:lvl5pPr lvl="4" rtl="0">
              <a:spcBef>
                <a:spcPts val="0"/>
              </a:spcBef>
              <a:spcAft>
                <a:spcPts val="0"/>
              </a:spcAft>
              <a:buNone/>
              <a:defRPr>
                <a:solidFill>
                  <a:srgbClr val="FFFFFF"/>
                </a:solidFill>
                <a:latin typeface="Raleway"/>
                <a:ea typeface="Raleway"/>
                <a:cs typeface="Raleway"/>
                <a:sym typeface="Raleway"/>
              </a:defRPr>
            </a:lvl5pPr>
            <a:lvl6pPr lvl="5" rtl="0">
              <a:spcBef>
                <a:spcPts val="0"/>
              </a:spcBef>
              <a:spcAft>
                <a:spcPts val="0"/>
              </a:spcAft>
              <a:buNone/>
              <a:defRPr>
                <a:solidFill>
                  <a:srgbClr val="FFFFFF"/>
                </a:solidFill>
                <a:latin typeface="Raleway"/>
                <a:ea typeface="Raleway"/>
                <a:cs typeface="Raleway"/>
                <a:sym typeface="Raleway"/>
              </a:defRPr>
            </a:lvl6pPr>
            <a:lvl7pPr lvl="6" rtl="0">
              <a:spcBef>
                <a:spcPts val="0"/>
              </a:spcBef>
              <a:spcAft>
                <a:spcPts val="0"/>
              </a:spcAft>
              <a:buNone/>
              <a:defRPr>
                <a:solidFill>
                  <a:srgbClr val="FFFFFF"/>
                </a:solidFill>
                <a:latin typeface="Raleway"/>
                <a:ea typeface="Raleway"/>
                <a:cs typeface="Raleway"/>
                <a:sym typeface="Raleway"/>
              </a:defRPr>
            </a:lvl7pPr>
            <a:lvl8pPr lvl="7" rtl="0">
              <a:spcBef>
                <a:spcPts val="0"/>
              </a:spcBef>
              <a:spcAft>
                <a:spcPts val="0"/>
              </a:spcAft>
              <a:buNone/>
              <a:defRPr>
                <a:solidFill>
                  <a:srgbClr val="FFFFFF"/>
                </a:solidFill>
                <a:latin typeface="Raleway"/>
                <a:ea typeface="Raleway"/>
                <a:cs typeface="Raleway"/>
                <a:sym typeface="Raleway"/>
              </a:defRPr>
            </a:lvl8pPr>
            <a:lvl9pPr lvl="8" rtl="0">
              <a:spcBef>
                <a:spcPts val="0"/>
              </a:spcBef>
              <a:spcAft>
                <a:spcPts val="0"/>
              </a:spcAft>
              <a:buNone/>
              <a:defRPr>
                <a:solidFill>
                  <a:srgbClr val="FFFFFF"/>
                </a:solidFill>
                <a:latin typeface="Raleway"/>
                <a:ea typeface="Raleway"/>
                <a:cs typeface="Raleway"/>
                <a:sym typeface="Raleway"/>
              </a:defRPr>
            </a:lvl9pPr>
          </a:lstStyle>
          <a:p/>
        </p:txBody>
      </p:sp>
      <p:pic>
        <p:nvPicPr>
          <p:cNvPr id="37" name="Google Shape;37;p7"/>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
        <p:nvSpPr>
          <p:cNvPr id="38" name="Google Shape;38;p7"/>
          <p:cNvSpPr txBox="1"/>
          <p:nvPr>
            <p:ph idx="2" type="title"/>
          </p:nvPr>
        </p:nvSpPr>
        <p:spPr>
          <a:xfrm>
            <a:off x="1245600" y="882000"/>
            <a:ext cx="6791400" cy="5313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sz="3600">
                <a:solidFill>
                  <a:srgbClr val="F76C6C"/>
                </a:solidFill>
                <a:latin typeface="Varela Round"/>
                <a:ea typeface="Varela Round"/>
                <a:cs typeface="Varela Round"/>
                <a:sym typeface="Varela Round"/>
              </a:defRPr>
            </a:lvl1pPr>
            <a:lvl2pPr lvl="1" rtl="0">
              <a:spcBef>
                <a:spcPts val="0"/>
              </a:spcBef>
              <a:spcAft>
                <a:spcPts val="0"/>
              </a:spcAft>
              <a:buNone/>
              <a:defRPr>
                <a:latin typeface="Varela Round"/>
                <a:ea typeface="Varela Round"/>
                <a:cs typeface="Varela Round"/>
                <a:sym typeface="Varela Round"/>
              </a:defRPr>
            </a:lvl2pPr>
            <a:lvl3pPr lvl="2" rtl="0">
              <a:spcBef>
                <a:spcPts val="0"/>
              </a:spcBef>
              <a:spcAft>
                <a:spcPts val="0"/>
              </a:spcAft>
              <a:buNone/>
              <a:defRPr>
                <a:latin typeface="Varela Round"/>
                <a:ea typeface="Varela Round"/>
                <a:cs typeface="Varela Round"/>
                <a:sym typeface="Varela Round"/>
              </a:defRPr>
            </a:lvl3pPr>
            <a:lvl4pPr lvl="3" rtl="0">
              <a:spcBef>
                <a:spcPts val="0"/>
              </a:spcBef>
              <a:spcAft>
                <a:spcPts val="0"/>
              </a:spcAft>
              <a:buNone/>
              <a:defRPr>
                <a:latin typeface="Varela Round"/>
                <a:ea typeface="Varela Round"/>
                <a:cs typeface="Varela Round"/>
                <a:sym typeface="Varela Round"/>
              </a:defRPr>
            </a:lvl4pPr>
            <a:lvl5pPr lvl="4" rtl="0">
              <a:spcBef>
                <a:spcPts val="0"/>
              </a:spcBef>
              <a:spcAft>
                <a:spcPts val="0"/>
              </a:spcAft>
              <a:buNone/>
              <a:defRPr>
                <a:latin typeface="Varela Round"/>
                <a:ea typeface="Varela Round"/>
                <a:cs typeface="Varela Round"/>
                <a:sym typeface="Varela Round"/>
              </a:defRPr>
            </a:lvl5pPr>
            <a:lvl6pPr lvl="5" rtl="0">
              <a:spcBef>
                <a:spcPts val="0"/>
              </a:spcBef>
              <a:spcAft>
                <a:spcPts val="0"/>
              </a:spcAft>
              <a:buNone/>
              <a:defRPr>
                <a:latin typeface="Varela Round"/>
                <a:ea typeface="Varela Round"/>
                <a:cs typeface="Varela Round"/>
                <a:sym typeface="Varela Round"/>
              </a:defRPr>
            </a:lvl6pPr>
            <a:lvl7pPr lvl="6" rtl="0">
              <a:spcBef>
                <a:spcPts val="0"/>
              </a:spcBef>
              <a:spcAft>
                <a:spcPts val="0"/>
              </a:spcAft>
              <a:buNone/>
              <a:defRPr>
                <a:latin typeface="Varela Round"/>
                <a:ea typeface="Varela Round"/>
                <a:cs typeface="Varela Round"/>
                <a:sym typeface="Varela Round"/>
              </a:defRPr>
            </a:lvl7pPr>
            <a:lvl8pPr lvl="7" rtl="0">
              <a:spcBef>
                <a:spcPts val="0"/>
              </a:spcBef>
              <a:spcAft>
                <a:spcPts val="0"/>
              </a:spcAft>
              <a:buNone/>
              <a:defRPr>
                <a:latin typeface="Varela Round"/>
                <a:ea typeface="Varela Round"/>
                <a:cs typeface="Varela Round"/>
                <a:sym typeface="Varela Round"/>
              </a:defRPr>
            </a:lvl8pPr>
            <a:lvl9pPr lvl="8" rtl="0">
              <a:spcBef>
                <a:spcPts val="0"/>
              </a:spcBef>
              <a:spcAft>
                <a:spcPts val="0"/>
              </a:spcAft>
              <a:buNone/>
              <a:defRPr>
                <a:latin typeface="Varela Round"/>
                <a:ea typeface="Varela Round"/>
                <a:cs typeface="Varela Round"/>
                <a:sym typeface="Varela Round"/>
              </a:defRPr>
            </a:lvl9pPr>
          </a:lstStyle>
          <a:p/>
        </p:txBody>
      </p:sp>
      <p:sp>
        <p:nvSpPr>
          <p:cNvPr id="39" name="Google Shape;39;p7"/>
          <p:cNvSpPr txBox="1"/>
          <p:nvPr>
            <p:ph idx="3" type="subTitle"/>
          </p:nvPr>
        </p:nvSpPr>
        <p:spPr>
          <a:xfrm>
            <a:off x="1249200" y="1414800"/>
            <a:ext cx="6790200" cy="3936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b="1">
                <a:solidFill>
                  <a:srgbClr val="F76C6C"/>
                </a:solidFill>
                <a:latin typeface="Raleway"/>
                <a:ea typeface="Raleway"/>
                <a:cs typeface="Raleway"/>
                <a:sym typeface="Raleway"/>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0" name="Google Shape;40;p7"/>
          <p:cNvSpPr txBox="1"/>
          <p:nvPr>
            <p:ph idx="4" type="body"/>
          </p:nvPr>
        </p:nvSpPr>
        <p:spPr>
          <a:xfrm>
            <a:off x="1249200" y="1998600"/>
            <a:ext cx="6791400" cy="2802900"/>
          </a:xfrm>
          <a:prstGeom prst="rect">
            <a:avLst/>
          </a:prstGeom>
          <a:noFill/>
          <a:ln>
            <a:noFill/>
          </a:ln>
        </p:spPr>
        <p:txBody>
          <a:bodyPr anchorCtr="0" anchor="t" bIns="0" lIns="0" spcFirstLastPara="1" rIns="0" wrap="square" tIns="0">
            <a:noAutofit/>
          </a:bodyPr>
          <a:lstStyle>
            <a:lvl1pPr indent="-317500" lvl="0" marL="457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1pPr>
            <a:lvl2pPr indent="-317500" lvl="1" marL="914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2pPr>
            <a:lvl3pPr indent="-317500" lvl="2" marL="1371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3pPr>
            <a:lvl4pPr indent="-317500" lvl="3" marL="1828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4pPr>
            <a:lvl5pPr indent="-317500" lvl="4" marL="22860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5pPr>
            <a:lvl6pPr indent="-317500" lvl="5" marL="2743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6pPr>
            <a:lvl7pPr indent="-317500" lvl="6" marL="3200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7pPr>
            <a:lvl8pPr indent="-317500" lvl="7" marL="3657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8pPr>
            <a:lvl9pPr indent="-317500" lvl="8" marL="4114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9pPr>
          </a:lstStyle>
          <a:p/>
        </p:txBody>
      </p:sp>
      <p:sp>
        <p:nvSpPr>
          <p:cNvPr id="41" name="Google Shape;41;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3B424E"/>
                </a:solidFill>
                <a:latin typeface="Raleway"/>
                <a:ea typeface="Raleway"/>
                <a:cs typeface="Raleway"/>
                <a:sym typeface="Raleway"/>
              </a:defRPr>
            </a:lvl1pPr>
            <a:lvl2pPr lvl="1">
              <a:buNone/>
              <a:defRPr>
                <a:solidFill>
                  <a:srgbClr val="3B424E"/>
                </a:solidFill>
                <a:latin typeface="Raleway"/>
                <a:ea typeface="Raleway"/>
                <a:cs typeface="Raleway"/>
                <a:sym typeface="Raleway"/>
              </a:defRPr>
            </a:lvl2pPr>
            <a:lvl3pPr lvl="2">
              <a:buNone/>
              <a:defRPr>
                <a:solidFill>
                  <a:srgbClr val="3B424E"/>
                </a:solidFill>
                <a:latin typeface="Raleway"/>
                <a:ea typeface="Raleway"/>
                <a:cs typeface="Raleway"/>
                <a:sym typeface="Raleway"/>
              </a:defRPr>
            </a:lvl3pPr>
            <a:lvl4pPr lvl="3">
              <a:buNone/>
              <a:defRPr>
                <a:solidFill>
                  <a:srgbClr val="3B424E"/>
                </a:solidFill>
                <a:latin typeface="Raleway"/>
                <a:ea typeface="Raleway"/>
                <a:cs typeface="Raleway"/>
                <a:sym typeface="Raleway"/>
              </a:defRPr>
            </a:lvl4pPr>
            <a:lvl5pPr lvl="4">
              <a:buNone/>
              <a:defRPr>
                <a:solidFill>
                  <a:srgbClr val="3B424E"/>
                </a:solidFill>
                <a:latin typeface="Raleway"/>
                <a:ea typeface="Raleway"/>
                <a:cs typeface="Raleway"/>
                <a:sym typeface="Raleway"/>
              </a:defRPr>
            </a:lvl5pPr>
            <a:lvl6pPr lvl="5">
              <a:buNone/>
              <a:defRPr>
                <a:solidFill>
                  <a:srgbClr val="3B424E"/>
                </a:solidFill>
                <a:latin typeface="Raleway"/>
                <a:ea typeface="Raleway"/>
                <a:cs typeface="Raleway"/>
                <a:sym typeface="Raleway"/>
              </a:defRPr>
            </a:lvl6pPr>
            <a:lvl7pPr lvl="6">
              <a:buNone/>
              <a:defRPr>
                <a:solidFill>
                  <a:srgbClr val="3B424E"/>
                </a:solidFill>
                <a:latin typeface="Raleway"/>
                <a:ea typeface="Raleway"/>
                <a:cs typeface="Raleway"/>
                <a:sym typeface="Raleway"/>
              </a:defRPr>
            </a:lvl7pPr>
            <a:lvl8pPr lvl="7">
              <a:buNone/>
              <a:defRPr>
                <a:solidFill>
                  <a:srgbClr val="3B424E"/>
                </a:solidFill>
                <a:latin typeface="Raleway"/>
                <a:ea typeface="Raleway"/>
                <a:cs typeface="Raleway"/>
                <a:sym typeface="Raleway"/>
              </a:defRPr>
            </a:lvl8pPr>
            <a:lvl9pPr lvl="8">
              <a:buNone/>
              <a:defRPr>
                <a:solidFill>
                  <a:srgbClr val="3B424E"/>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Section Split">
  <p:cSld name="ONE_COLUMN_TEXT_2_1">
    <p:spTree>
      <p:nvGrpSpPr>
        <p:cNvPr id="42" name="Shape 42"/>
        <p:cNvGrpSpPr/>
        <p:nvPr/>
      </p:nvGrpSpPr>
      <p:grpSpPr>
        <a:xfrm>
          <a:off x="0" y="0"/>
          <a:ext cx="0" cy="0"/>
          <a:chOff x="0" y="0"/>
          <a:chExt cx="0" cy="0"/>
        </a:xfrm>
      </p:grpSpPr>
      <p:sp>
        <p:nvSpPr>
          <p:cNvPr id="43" name="Google Shape;43;p8"/>
          <p:cNvSpPr/>
          <p:nvPr/>
        </p:nvSpPr>
        <p:spPr>
          <a:xfrm>
            <a:off x="-15875" y="-2650"/>
            <a:ext cx="9180000" cy="720000"/>
          </a:xfrm>
          <a:prstGeom prst="rect">
            <a:avLst/>
          </a:prstGeom>
          <a:solidFill>
            <a:srgbClr val="F76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1171250" y="-2650"/>
            <a:ext cx="2338800" cy="72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sz="2200">
                <a:solidFill>
                  <a:srgbClr val="FFFFFF"/>
                </a:solidFill>
                <a:latin typeface="Varela Round"/>
                <a:ea typeface="Varela Round"/>
                <a:cs typeface="Varela Round"/>
                <a:sym typeface="Varela Rou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45" name="Google Shape;45;p8"/>
          <p:cNvSpPr txBox="1"/>
          <p:nvPr>
            <p:ph idx="1" type="subTitle"/>
          </p:nvPr>
        </p:nvSpPr>
        <p:spPr>
          <a:xfrm>
            <a:off x="3129050" y="190800"/>
            <a:ext cx="2783700" cy="36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a:solidFill>
                  <a:srgbClr val="FFFFFF"/>
                </a:solidFill>
                <a:latin typeface="Raleway Light"/>
                <a:ea typeface="Raleway Light"/>
                <a:cs typeface="Raleway Light"/>
                <a:sym typeface="Raleway Light"/>
              </a:defRPr>
            </a:lvl1pPr>
            <a:lvl2pPr lvl="1" rtl="0">
              <a:spcBef>
                <a:spcPts val="0"/>
              </a:spcBef>
              <a:spcAft>
                <a:spcPts val="0"/>
              </a:spcAft>
              <a:buNone/>
              <a:defRPr>
                <a:solidFill>
                  <a:srgbClr val="FFFFFF"/>
                </a:solidFill>
                <a:latin typeface="Raleway"/>
                <a:ea typeface="Raleway"/>
                <a:cs typeface="Raleway"/>
                <a:sym typeface="Raleway"/>
              </a:defRPr>
            </a:lvl2pPr>
            <a:lvl3pPr lvl="2" rtl="0">
              <a:spcBef>
                <a:spcPts val="0"/>
              </a:spcBef>
              <a:spcAft>
                <a:spcPts val="0"/>
              </a:spcAft>
              <a:buNone/>
              <a:defRPr>
                <a:solidFill>
                  <a:srgbClr val="FFFFFF"/>
                </a:solidFill>
                <a:latin typeface="Raleway"/>
                <a:ea typeface="Raleway"/>
                <a:cs typeface="Raleway"/>
                <a:sym typeface="Raleway"/>
              </a:defRPr>
            </a:lvl3pPr>
            <a:lvl4pPr lvl="3" rtl="0">
              <a:spcBef>
                <a:spcPts val="0"/>
              </a:spcBef>
              <a:spcAft>
                <a:spcPts val="0"/>
              </a:spcAft>
              <a:buNone/>
              <a:defRPr>
                <a:solidFill>
                  <a:srgbClr val="FFFFFF"/>
                </a:solidFill>
                <a:latin typeface="Raleway"/>
                <a:ea typeface="Raleway"/>
                <a:cs typeface="Raleway"/>
                <a:sym typeface="Raleway"/>
              </a:defRPr>
            </a:lvl4pPr>
            <a:lvl5pPr lvl="4" rtl="0">
              <a:spcBef>
                <a:spcPts val="0"/>
              </a:spcBef>
              <a:spcAft>
                <a:spcPts val="0"/>
              </a:spcAft>
              <a:buNone/>
              <a:defRPr>
                <a:solidFill>
                  <a:srgbClr val="FFFFFF"/>
                </a:solidFill>
                <a:latin typeface="Raleway"/>
                <a:ea typeface="Raleway"/>
                <a:cs typeface="Raleway"/>
                <a:sym typeface="Raleway"/>
              </a:defRPr>
            </a:lvl5pPr>
            <a:lvl6pPr lvl="5" rtl="0">
              <a:spcBef>
                <a:spcPts val="0"/>
              </a:spcBef>
              <a:spcAft>
                <a:spcPts val="0"/>
              </a:spcAft>
              <a:buNone/>
              <a:defRPr>
                <a:solidFill>
                  <a:srgbClr val="FFFFFF"/>
                </a:solidFill>
                <a:latin typeface="Raleway"/>
                <a:ea typeface="Raleway"/>
                <a:cs typeface="Raleway"/>
                <a:sym typeface="Raleway"/>
              </a:defRPr>
            </a:lvl6pPr>
            <a:lvl7pPr lvl="6" rtl="0">
              <a:spcBef>
                <a:spcPts val="0"/>
              </a:spcBef>
              <a:spcAft>
                <a:spcPts val="0"/>
              </a:spcAft>
              <a:buNone/>
              <a:defRPr>
                <a:solidFill>
                  <a:srgbClr val="FFFFFF"/>
                </a:solidFill>
                <a:latin typeface="Raleway"/>
                <a:ea typeface="Raleway"/>
                <a:cs typeface="Raleway"/>
                <a:sym typeface="Raleway"/>
              </a:defRPr>
            </a:lvl7pPr>
            <a:lvl8pPr lvl="7" rtl="0">
              <a:spcBef>
                <a:spcPts val="0"/>
              </a:spcBef>
              <a:spcAft>
                <a:spcPts val="0"/>
              </a:spcAft>
              <a:buNone/>
              <a:defRPr>
                <a:solidFill>
                  <a:srgbClr val="FFFFFF"/>
                </a:solidFill>
                <a:latin typeface="Raleway"/>
                <a:ea typeface="Raleway"/>
                <a:cs typeface="Raleway"/>
                <a:sym typeface="Raleway"/>
              </a:defRPr>
            </a:lvl8pPr>
            <a:lvl9pPr lvl="8" rtl="0">
              <a:spcBef>
                <a:spcPts val="0"/>
              </a:spcBef>
              <a:spcAft>
                <a:spcPts val="0"/>
              </a:spcAft>
              <a:buNone/>
              <a:defRPr>
                <a:solidFill>
                  <a:srgbClr val="FFFFFF"/>
                </a:solidFill>
                <a:latin typeface="Raleway"/>
                <a:ea typeface="Raleway"/>
                <a:cs typeface="Raleway"/>
                <a:sym typeface="Raleway"/>
              </a:defRPr>
            </a:lvl9pPr>
          </a:lstStyle>
          <a:p/>
        </p:txBody>
      </p:sp>
      <p:sp>
        <p:nvSpPr>
          <p:cNvPr id="46" name="Google Shape;46;p8"/>
          <p:cNvSpPr txBox="1"/>
          <p:nvPr>
            <p:ph idx="2" type="body"/>
          </p:nvPr>
        </p:nvSpPr>
        <p:spPr>
          <a:xfrm>
            <a:off x="126000" y="1998600"/>
            <a:ext cx="4425900" cy="2802900"/>
          </a:xfrm>
          <a:prstGeom prst="rect">
            <a:avLst/>
          </a:prstGeom>
          <a:noFill/>
          <a:ln>
            <a:noFill/>
          </a:ln>
        </p:spPr>
        <p:txBody>
          <a:bodyPr anchorCtr="0" anchor="t" bIns="0" lIns="0" spcFirstLastPara="1" rIns="0" wrap="square" tIns="0">
            <a:noAutofit/>
          </a:bodyPr>
          <a:lstStyle>
            <a:lvl1pPr indent="-317500" lvl="0" marL="457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1pPr>
            <a:lvl2pPr indent="-317500" lvl="1" marL="914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2pPr>
            <a:lvl3pPr indent="-317500" lvl="2" marL="1371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3pPr>
            <a:lvl4pPr indent="-317500" lvl="3" marL="1828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4pPr>
            <a:lvl5pPr indent="-317500" lvl="4" marL="22860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5pPr>
            <a:lvl6pPr indent="-317500" lvl="5" marL="2743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6pPr>
            <a:lvl7pPr indent="-317500" lvl="6" marL="3200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7pPr>
            <a:lvl8pPr indent="-317500" lvl="7" marL="3657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8pPr>
            <a:lvl9pPr indent="-317500" lvl="8" marL="4114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9pPr>
          </a:lstStyle>
          <a:p/>
        </p:txBody>
      </p:sp>
      <p:sp>
        <p:nvSpPr>
          <p:cNvPr id="47" name="Google Shape;47;p8"/>
          <p:cNvSpPr txBox="1"/>
          <p:nvPr>
            <p:ph idx="3" type="title"/>
          </p:nvPr>
        </p:nvSpPr>
        <p:spPr>
          <a:xfrm>
            <a:off x="126815" y="1009050"/>
            <a:ext cx="4425900" cy="5313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sz="3600">
                <a:solidFill>
                  <a:srgbClr val="F76C6C"/>
                </a:solidFill>
                <a:latin typeface="Varela Round"/>
                <a:ea typeface="Varela Round"/>
                <a:cs typeface="Varela Round"/>
                <a:sym typeface="Varela Round"/>
              </a:defRPr>
            </a:lvl1pPr>
            <a:lvl2pPr lvl="1" rtl="0">
              <a:spcBef>
                <a:spcPts val="0"/>
              </a:spcBef>
              <a:spcAft>
                <a:spcPts val="0"/>
              </a:spcAft>
              <a:buNone/>
              <a:defRPr>
                <a:latin typeface="Varela Round"/>
                <a:ea typeface="Varela Round"/>
                <a:cs typeface="Varela Round"/>
                <a:sym typeface="Varela Round"/>
              </a:defRPr>
            </a:lvl2pPr>
            <a:lvl3pPr lvl="2" rtl="0">
              <a:spcBef>
                <a:spcPts val="0"/>
              </a:spcBef>
              <a:spcAft>
                <a:spcPts val="0"/>
              </a:spcAft>
              <a:buNone/>
              <a:defRPr>
                <a:latin typeface="Varela Round"/>
                <a:ea typeface="Varela Round"/>
                <a:cs typeface="Varela Round"/>
                <a:sym typeface="Varela Round"/>
              </a:defRPr>
            </a:lvl3pPr>
            <a:lvl4pPr lvl="3" rtl="0">
              <a:spcBef>
                <a:spcPts val="0"/>
              </a:spcBef>
              <a:spcAft>
                <a:spcPts val="0"/>
              </a:spcAft>
              <a:buNone/>
              <a:defRPr>
                <a:latin typeface="Varela Round"/>
                <a:ea typeface="Varela Round"/>
                <a:cs typeface="Varela Round"/>
                <a:sym typeface="Varela Round"/>
              </a:defRPr>
            </a:lvl4pPr>
            <a:lvl5pPr lvl="4" rtl="0">
              <a:spcBef>
                <a:spcPts val="0"/>
              </a:spcBef>
              <a:spcAft>
                <a:spcPts val="0"/>
              </a:spcAft>
              <a:buNone/>
              <a:defRPr>
                <a:latin typeface="Varela Round"/>
                <a:ea typeface="Varela Round"/>
                <a:cs typeface="Varela Round"/>
                <a:sym typeface="Varela Round"/>
              </a:defRPr>
            </a:lvl5pPr>
            <a:lvl6pPr lvl="5" rtl="0">
              <a:spcBef>
                <a:spcPts val="0"/>
              </a:spcBef>
              <a:spcAft>
                <a:spcPts val="0"/>
              </a:spcAft>
              <a:buNone/>
              <a:defRPr>
                <a:latin typeface="Varela Round"/>
                <a:ea typeface="Varela Round"/>
                <a:cs typeface="Varela Round"/>
                <a:sym typeface="Varela Round"/>
              </a:defRPr>
            </a:lvl6pPr>
            <a:lvl7pPr lvl="6" rtl="0">
              <a:spcBef>
                <a:spcPts val="0"/>
              </a:spcBef>
              <a:spcAft>
                <a:spcPts val="0"/>
              </a:spcAft>
              <a:buNone/>
              <a:defRPr>
                <a:latin typeface="Varela Round"/>
                <a:ea typeface="Varela Round"/>
                <a:cs typeface="Varela Round"/>
                <a:sym typeface="Varela Round"/>
              </a:defRPr>
            </a:lvl7pPr>
            <a:lvl8pPr lvl="7" rtl="0">
              <a:spcBef>
                <a:spcPts val="0"/>
              </a:spcBef>
              <a:spcAft>
                <a:spcPts val="0"/>
              </a:spcAft>
              <a:buNone/>
              <a:defRPr>
                <a:latin typeface="Varela Round"/>
                <a:ea typeface="Varela Round"/>
                <a:cs typeface="Varela Round"/>
                <a:sym typeface="Varela Round"/>
              </a:defRPr>
            </a:lvl8pPr>
            <a:lvl9pPr lvl="8" rtl="0">
              <a:spcBef>
                <a:spcPts val="0"/>
              </a:spcBef>
              <a:spcAft>
                <a:spcPts val="0"/>
              </a:spcAft>
              <a:buNone/>
              <a:defRPr>
                <a:latin typeface="Varela Round"/>
                <a:ea typeface="Varela Round"/>
                <a:cs typeface="Varela Round"/>
                <a:sym typeface="Varela Round"/>
              </a:defRPr>
            </a:lvl9pPr>
          </a:lstStyle>
          <a:p/>
        </p:txBody>
      </p:sp>
      <p:sp>
        <p:nvSpPr>
          <p:cNvPr id="48" name="Google Shape;48;p8"/>
          <p:cNvSpPr txBox="1"/>
          <p:nvPr>
            <p:ph idx="4" type="subTitle"/>
          </p:nvPr>
        </p:nvSpPr>
        <p:spPr>
          <a:xfrm>
            <a:off x="126815" y="1719575"/>
            <a:ext cx="4425300" cy="3936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b="1">
                <a:solidFill>
                  <a:srgbClr val="F76C6C"/>
                </a:solidFill>
                <a:latin typeface="Raleway"/>
                <a:ea typeface="Raleway"/>
                <a:cs typeface="Raleway"/>
                <a:sym typeface="Raleway"/>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49" name="Google Shape;49;p8"/>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
        <p:nvSpPr>
          <p:cNvPr id="50" name="Google Shape;50;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3B424E"/>
                </a:solidFill>
                <a:latin typeface="Raleway"/>
                <a:ea typeface="Raleway"/>
                <a:cs typeface="Raleway"/>
                <a:sym typeface="Raleway"/>
              </a:defRPr>
            </a:lvl1pPr>
            <a:lvl2pPr lvl="1">
              <a:buNone/>
              <a:defRPr>
                <a:solidFill>
                  <a:srgbClr val="3B424E"/>
                </a:solidFill>
                <a:latin typeface="Raleway"/>
                <a:ea typeface="Raleway"/>
                <a:cs typeface="Raleway"/>
                <a:sym typeface="Raleway"/>
              </a:defRPr>
            </a:lvl2pPr>
            <a:lvl3pPr lvl="2">
              <a:buNone/>
              <a:defRPr>
                <a:solidFill>
                  <a:srgbClr val="3B424E"/>
                </a:solidFill>
                <a:latin typeface="Raleway"/>
                <a:ea typeface="Raleway"/>
                <a:cs typeface="Raleway"/>
                <a:sym typeface="Raleway"/>
              </a:defRPr>
            </a:lvl3pPr>
            <a:lvl4pPr lvl="3">
              <a:buNone/>
              <a:defRPr>
                <a:solidFill>
                  <a:srgbClr val="3B424E"/>
                </a:solidFill>
                <a:latin typeface="Raleway"/>
                <a:ea typeface="Raleway"/>
                <a:cs typeface="Raleway"/>
                <a:sym typeface="Raleway"/>
              </a:defRPr>
            </a:lvl4pPr>
            <a:lvl5pPr lvl="4">
              <a:buNone/>
              <a:defRPr>
                <a:solidFill>
                  <a:srgbClr val="3B424E"/>
                </a:solidFill>
                <a:latin typeface="Raleway"/>
                <a:ea typeface="Raleway"/>
                <a:cs typeface="Raleway"/>
                <a:sym typeface="Raleway"/>
              </a:defRPr>
            </a:lvl5pPr>
            <a:lvl6pPr lvl="5">
              <a:buNone/>
              <a:defRPr>
                <a:solidFill>
                  <a:srgbClr val="3B424E"/>
                </a:solidFill>
                <a:latin typeface="Raleway"/>
                <a:ea typeface="Raleway"/>
                <a:cs typeface="Raleway"/>
                <a:sym typeface="Raleway"/>
              </a:defRPr>
            </a:lvl6pPr>
            <a:lvl7pPr lvl="6">
              <a:buNone/>
              <a:defRPr>
                <a:solidFill>
                  <a:srgbClr val="3B424E"/>
                </a:solidFill>
                <a:latin typeface="Raleway"/>
                <a:ea typeface="Raleway"/>
                <a:cs typeface="Raleway"/>
                <a:sym typeface="Raleway"/>
              </a:defRPr>
            </a:lvl7pPr>
            <a:lvl8pPr lvl="7">
              <a:buNone/>
              <a:defRPr>
                <a:solidFill>
                  <a:srgbClr val="3B424E"/>
                </a:solidFill>
                <a:latin typeface="Raleway"/>
                <a:ea typeface="Raleway"/>
                <a:cs typeface="Raleway"/>
                <a:sym typeface="Raleway"/>
              </a:defRPr>
            </a:lvl8pPr>
            <a:lvl9pPr lvl="8">
              <a:buNone/>
              <a:defRPr>
                <a:solidFill>
                  <a:srgbClr val="3B424E"/>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Colored with Patern">
  <p:cSld name="ONE_COLUMN_TEXT_2_1_1">
    <p:bg>
      <p:bgPr>
        <a:solidFill>
          <a:srgbClr val="F76C6C"/>
        </a:solidFill>
      </p:bgPr>
    </p:bg>
    <p:spTree>
      <p:nvGrpSpPr>
        <p:cNvPr id="51" name="Shape 51"/>
        <p:cNvGrpSpPr/>
        <p:nvPr/>
      </p:nvGrpSpPr>
      <p:grpSpPr>
        <a:xfrm>
          <a:off x="0" y="0"/>
          <a:ext cx="0" cy="0"/>
          <a:chOff x="0" y="0"/>
          <a:chExt cx="0" cy="0"/>
        </a:xfrm>
      </p:grpSpPr>
      <p:pic>
        <p:nvPicPr>
          <p:cNvPr id="52" name="Google Shape;52;p9"/>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pic>
        <p:nvPicPr>
          <p:cNvPr id="53" name="Google Shape;53;p9"/>
          <p:cNvPicPr preferRelativeResize="0"/>
          <p:nvPr/>
        </p:nvPicPr>
        <p:blipFill>
          <a:blip r:embed="rId3">
            <a:alphaModFix/>
          </a:blip>
          <a:stretch>
            <a:fillRect/>
          </a:stretch>
        </p:blipFill>
        <p:spPr>
          <a:xfrm>
            <a:off x="2771637" y="1"/>
            <a:ext cx="6372362" cy="5171325"/>
          </a:xfrm>
          <a:prstGeom prst="rect">
            <a:avLst/>
          </a:prstGeom>
          <a:noFill/>
          <a:ln>
            <a:noFill/>
          </a:ln>
        </p:spPr>
      </p:pic>
      <p:sp>
        <p:nvSpPr>
          <p:cNvPr id="54" name="Google Shape;54;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Colored">
  <p:cSld name="ONE_COLUMN_TEXT_2_1_1_2">
    <p:bg>
      <p:bgPr>
        <a:solidFill>
          <a:srgbClr val="F76C6C"/>
        </a:solidFill>
      </p:bgPr>
    </p:bg>
    <p:spTree>
      <p:nvGrpSpPr>
        <p:cNvPr id="55" name="Shape 55"/>
        <p:cNvGrpSpPr/>
        <p:nvPr/>
      </p:nvGrpSpPr>
      <p:grpSpPr>
        <a:xfrm>
          <a:off x="0" y="0"/>
          <a:ext cx="0" cy="0"/>
          <a:chOff x="0" y="0"/>
          <a:chExt cx="0" cy="0"/>
        </a:xfrm>
      </p:grpSpPr>
      <p:pic>
        <p:nvPicPr>
          <p:cNvPr id="56" name="Google Shape;56;p10"/>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
        <p:nvSpPr>
          <p:cNvPr id="57" name="Google Shape;57;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1.xml"/><Relationship Id="rId5" Type="http://schemas.openxmlformats.org/officeDocument/2006/relationships/slide" Target="/ppt/slides/slide16.xml"/><Relationship Id="rId6" Type="http://schemas.openxmlformats.org/officeDocument/2006/relationships/slide" Target="/ppt/slides/slide22.xml"/><Relationship Id="rId7" Type="http://schemas.openxmlformats.org/officeDocument/2006/relationships/slide" Target="/ppt/slides/slide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image" Target="../media/image5.png"/><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github.com/GNS3/dynamips" TargetMode="External"/><Relationship Id="rId4" Type="http://schemas.openxmlformats.org/officeDocument/2006/relationships/hyperlink" Target="https://www.802101.com/getting-started-cisco-iou-ios-uni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1835550" y="1598450"/>
            <a:ext cx="5472900" cy="156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La virtualisation</a:t>
            </a:r>
            <a:endParaRPr/>
          </a:p>
        </p:txBody>
      </p:sp>
      <p:sp>
        <p:nvSpPr>
          <p:cNvPr id="139" name="Google Shape;139;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40" name="Google Shape;140;p26"/>
          <p:cNvSpPr txBox="1"/>
          <p:nvPr/>
        </p:nvSpPr>
        <p:spPr>
          <a:xfrm>
            <a:off x="0" y="3225675"/>
            <a:ext cx="9144000" cy="634200"/>
          </a:xfrm>
          <a:prstGeom prst="rect">
            <a:avLst/>
          </a:prstGeom>
          <a:noFill/>
          <a:ln>
            <a:noFill/>
          </a:ln>
        </p:spPr>
        <p:txBody>
          <a:bodyPr anchorCtr="0" anchor="t" bIns="90000" lIns="91425" spcFirstLastPara="1" rIns="91425" wrap="square" tIns="91425">
            <a:noAutofit/>
          </a:bodyPr>
          <a:lstStyle/>
          <a:p>
            <a:pPr indent="0" lvl="0" marL="0" rtl="0" algn="ctr">
              <a:spcBef>
                <a:spcPts val="0"/>
              </a:spcBef>
              <a:spcAft>
                <a:spcPts val="0"/>
              </a:spcAft>
              <a:buNone/>
            </a:pPr>
            <a:r>
              <a:t/>
            </a:r>
            <a:endParaRPr sz="1800">
              <a:solidFill>
                <a:srgbClr val="FFFFFF"/>
              </a:solidFill>
              <a:latin typeface="Raleway"/>
              <a:ea typeface="Raleway"/>
              <a:cs typeface="Raleway"/>
              <a:sym typeface="Raleway"/>
            </a:endParaRPr>
          </a:p>
        </p:txBody>
      </p:sp>
      <p:sp>
        <p:nvSpPr>
          <p:cNvPr id="141" name="Google Shape;141;p26"/>
          <p:cNvSpPr txBox="1"/>
          <p:nvPr/>
        </p:nvSpPr>
        <p:spPr>
          <a:xfrm>
            <a:off x="0" y="3225675"/>
            <a:ext cx="9144000" cy="634200"/>
          </a:xfrm>
          <a:prstGeom prst="rect">
            <a:avLst/>
          </a:prstGeom>
          <a:noFill/>
          <a:ln>
            <a:noFill/>
          </a:ln>
        </p:spPr>
        <p:txBody>
          <a:bodyPr anchorCtr="0" anchor="t" bIns="90000" lIns="91425" spcFirstLastPara="1" rIns="91425" wrap="square" tIns="91425">
            <a:noAutofit/>
          </a:bodyPr>
          <a:lstStyle/>
          <a:p>
            <a:pPr indent="0" lvl="0" marL="0" rtl="0" algn="ctr">
              <a:spcBef>
                <a:spcPts val="0"/>
              </a:spcBef>
              <a:spcAft>
                <a:spcPts val="0"/>
              </a:spcAft>
              <a:buNone/>
            </a:pPr>
            <a:r>
              <a:t/>
            </a:r>
            <a:endParaRPr sz="1800">
              <a:solidFill>
                <a:srgbClr val="FFFFFF"/>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342900" lvl="0" marL="457200" rtl="0" algn="l">
              <a:lnSpc>
                <a:spcPct val="115000"/>
              </a:lnSpc>
              <a:spcBef>
                <a:spcPts val="0"/>
              </a:spcBef>
              <a:spcAft>
                <a:spcPts val="0"/>
              </a:spcAft>
              <a:buSzPts val="1800"/>
              <a:buChar char="-"/>
            </a:pPr>
            <a:r>
              <a:rPr lang="fr" sz="1800"/>
              <a:t>Simulation du comportement d’interfaces réseaux connectées</a:t>
            </a:r>
            <a:endParaRPr sz="1800"/>
          </a:p>
          <a:p>
            <a:pPr indent="-342900" lvl="0" marL="457200" rtl="0" algn="l">
              <a:lnSpc>
                <a:spcPct val="115000"/>
              </a:lnSpc>
              <a:spcBef>
                <a:spcPts val="0"/>
              </a:spcBef>
              <a:spcAft>
                <a:spcPts val="0"/>
              </a:spcAft>
              <a:buSzPts val="1800"/>
              <a:buChar char="-"/>
            </a:pPr>
            <a:r>
              <a:rPr lang="fr" sz="1800"/>
              <a:t>Emulation de routeurs, switch, ordinateurs</a:t>
            </a:r>
            <a:endParaRPr sz="1800"/>
          </a:p>
          <a:p>
            <a:pPr indent="-342900" lvl="0" marL="457200" rtl="0" algn="l">
              <a:lnSpc>
                <a:spcPct val="115000"/>
              </a:lnSpc>
              <a:spcBef>
                <a:spcPts val="0"/>
              </a:spcBef>
              <a:spcAft>
                <a:spcPts val="0"/>
              </a:spcAft>
              <a:buSzPts val="1800"/>
              <a:buChar char="-"/>
            </a:pPr>
            <a:r>
              <a:rPr lang="fr" sz="1800"/>
              <a:t>Virtualisation de routeurs, switch, ordinateurs (en incorporant des </a:t>
            </a:r>
            <a:r>
              <a:rPr lang="fr" sz="1800"/>
              <a:t>VM</a:t>
            </a:r>
            <a:r>
              <a:rPr lang="fr" sz="1800"/>
              <a:t> et des conteneurs</a:t>
            </a:r>
            <a:r>
              <a:rPr lang="fr" sz="1800"/>
              <a:t>)</a:t>
            </a:r>
            <a:endParaRPr sz="1800"/>
          </a:p>
        </p:txBody>
      </p:sp>
      <p:sp>
        <p:nvSpPr>
          <p:cNvPr id="214" name="Google Shape;214;p35"/>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 outil de virtualisation complet</a:t>
            </a:r>
            <a:endParaRPr/>
          </a:p>
        </p:txBody>
      </p:sp>
      <p:sp>
        <p:nvSpPr>
          <p:cNvPr id="215" name="Google Shape;215;p35"/>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Introduction</a:t>
            </a:r>
            <a:endParaRPr/>
          </a:p>
        </p:txBody>
      </p:sp>
      <p:sp>
        <p:nvSpPr>
          <p:cNvPr id="216" name="Google Shape;216;p35"/>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Relation avec l’outil GNS3</a:t>
            </a:r>
            <a:endParaRPr sz="3700"/>
          </a:p>
        </p:txBody>
      </p:sp>
      <p:sp>
        <p:nvSpPr>
          <p:cNvPr id="217" name="Google Shape;217;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Avantages</a:t>
            </a:r>
            <a:endParaRPr/>
          </a:p>
        </p:txBody>
      </p:sp>
      <p:sp>
        <p:nvSpPr>
          <p:cNvPr id="223" name="Google Shape;223;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La virtualisation permet d'exploiter pleinement le</a:t>
            </a:r>
            <a:r>
              <a:rPr lang="fr" sz="1800"/>
              <a:t>s ressources matérielles. Plutôt que d'avoir des serveurs dédiés qui ne sont utilisés qu'à une fraction de leur capacité, elle permet d'exécuter plusieurs OS et applications sur le même serveur physique pour maximiser son utilisation.</a:t>
            </a:r>
            <a:endParaRPr sz="1800"/>
          </a:p>
          <a:p>
            <a:pPr indent="0" lvl="0" marL="0" rtl="0" algn="l">
              <a:lnSpc>
                <a:spcPct val="115000"/>
              </a:lnSpc>
              <a:spcBef>
                <a:spcPts val="0"/>
              </a:spcBef>
              <a:spcAft>
                <a:spcPts val="0"/>
              </a:spcAft>
              <a:buNone/>
            </a:pPr>
            <a:r>
              <a:rPr lang="fr" sz="1800"/>
              <a:t>Dans un but de sécurisation, il était d’usage d’utiliser un serveur physique par service systèmes ou réseaux.</a:t>
            </a:r>
            <a:endParaRPr sz="1800"/>
          </a:p>
        </p:txBody>
      </p:sp>
      <p:sp>
        <p:nvSpPr>
          <p:cNvPr id="229" name="Google Shape;229;p37"/>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Exploitation optimale</a:t>
            </a:r>
            <a:endParaRPr/>
          </a:p>
        </p:txBody>
      </p:sp>
      <p:sp>
        <p:nvSpPr>
          <p:cNvPr id="230" name="Google Shape;230;p37"/>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Avantages</a:t>
            </a:r>
            <a:endParaRPr/>
          </a:p>
        </p:txBody>
      </p:sp>
      <p:sp>
        <p:nvSpPr>
          <p:cNvPr id="231" name="Google Shape;231;p37"/>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Etat des lieux sur l’utilisation des serveurs</a:t>
            </a:r>
            <a:endParaRPr sz="3700"/>
          </a:p>
        </p:txBody>
      </p:sp>
      <p:sp>
        <p:nvSpPr>
          <p:cNvPr id="232" name="Google Shape;232;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La virtualisation offre une grande flexibilité dans l'installation, le déploiement, ainsi que la migration de systèmes.</a:t>
            </a:r>
            <a:endParaRPr sz="1800"/>
          </a:p>
          <a:p>
            <a:pPr indent="0" lvl="0" marL="0" rtl="0" algn="l">
              <a:lnSpc>
                <a:spcPct val="115000"/>
              </a:lnSpc>
              <a:spcBef>
                <a:spcPts val="0"/>
              </a:spcBef>
              <a:spcAft>
                <a:spcPts val="0"/>
              </a:spcAft>
              <a:buNone/>
            </a:pPr>
            <a:r>
              <a:rPr lang="fr" sz="1800"/>
              <a:t>Avec l'utilisation de modèles (</a:t>
            </a:r>
            <a:r>
              <a:rPr i="1" lang="fr" sz="1800"/>
              <a:t>templates</a:t>
            </a:r>
            <a:r>
              <a:rPr lang="fr" sz="1800"/>
              <a:t>), on peut déployer rapidement de nouvelles instances, faciliter les migrations d’un système à un autre, et reproduire des environnements précis avec une grande facilité.</a:t>
            </a:r>
            <a:endParaRPr sz="1800"/>
          </a:p>
        </p:txBody>
      </p:sp>
      <p:sp>
        <p:nvSpPr>
          <p:cNvPr id="238" name="Google Shape;238;p38"/>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Flexibilité et efficacité</a:t>
            </a:r>
            <a:endParaRPr/>
          </a:p>
        </p:txBody>
      </p:sp>
      <p:sp>
        <p:nvSpPr>
          <p:cNvPr id="239" name="Google Shape;239;p38"/>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Avantages</a:t>
            </a:r>
            <a:endParaRPr/>
          </a:p>
        </p:txBody>
      </p:sp>
      <p:sp>
        <p:nvSpPr>
          <p:cNvPr id="240" name="Google Shape;240;p38"/>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Installation et déploiement facilité</a:t>
            </a:r>
            <a:endParaRPr sz="3700"/>
          </a:p>
        </p:txBody>
      </p:sp>
      <p:sp>
        <p:nvSpPr>
          <p:cNvPr id="241" name="Google Shape;241;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Grâce à la virtualisation, il n'est plus nécessaire d'avoir un serveur dédié pour chaque application ou </a:t>
            </a:r>
            <a:r>
              <a:rPr lang="fr" sz="1800"/>
              <a:t>service</a:t>
            </a:r>
            <a:r>
              <a:rPr lang="fr" sz="1800"/>
              <a:t>.</a:t>
            </a:r>
            <a:endParaRPr sz="1800"/>
          </a:p>
          <a:p>
            <a:pPr indent="0" lvl="0" marL="0" rtl="0" algn="l">
              <a:lnSpc>
                <a:spcPct val="115000"/>
              </a:lnSpc>
              <a:spcBef>
                <a:spcPts val="0"/>
              </a:spcBef>
              <a:spcAft>
                <a:spcPts val="0"/>
              </a:spcAft>
              <a:buNone/>
            </a:pPr>
            <a:r>
              <a:rPr lang="fr" sz="1800"/>
              <a:t>Plusieurs serveurs virtuels peuvent cohabiter sur le même serveur physique, ce qui réduit les coûts d'acquisition et de maintenance du matériel.</a:t>
            </a:r>
            <a:endParaRPr sz="1800"/>
          </a:p>
          <a:p>
            <a:pPr indent="0" lvl="0" marL="0" rtl="0" algn="l">
              <a:lnSpc>
                <a:spcPct val="115000"/>
              </a:lnSpc>
              <a:spcBef>
                <a:spcPts val="0"/>
              </a:spcBef>
              <a:spcAft>
                <a:spcPts val="0"/>
              </a:spcAft>
              <a:buNone/>
            </a:pPr>
            <a:r>
              <a:rPr lang="fr" sz="1800"/>
              <a:t>ex. :</a:t>
            </a:r>
            <a:endParaRPr sz="1800"/>
          </a:p>
          <a:p>
            <a:pPr indent="-342900" lvl="0" marL="457200" rtl="0" algn="l">
              <a:lnSpc>
                <a:spcPct val="115000"/>
              </a:lnSpc>
              <a:spcBef>
                <a:spcPts val="0"/>
              </a:spcBef>
              <a:spcAft>
                <a:spcPts val="0"/>
              </a:spcAft>
              <a:buSzPts val="1800"/>
              <a:buChar char="-"/>
            </a:pPr>
            <a:r>
              <a:rPr lang="fr" sz="1800"/>
              <a:t>Virtualisation de serveurs AD avec sur chacun un rôle FSMO différents</a:t>
            </a:r>
            <a:endParaRPr sz="1800"/>
          </a:p>
          <a:p>
            <a:pPr indent="-342900" lvl="0" marL="457200" rtl="0" algn="l">
              <a:lnSpc>
                <a:spcPct val="115000"/>
              </a:lnSpc>
              <a:spcBef>
                <a:spcPts val="0"/>
              </a:spcBef>
              <a:spcAft>
                <a:spcPts val="0"/>
              </a:spcAft>
              <a:buSzPts val="1800"/>
              <a:buChar char="-"/>
            </a:pPr>
            <a:r>
              <a:rPr lang="fr" sz="1800"/>
              <a:t>Virtualisation de serveurs d’infrastructure pour les rôles DHCP, DNS, …</a:t>
            </a:r>
            <a:endParaRPr sz="1800"/>
          </a:p>
        </p:txBody>
      </p:sp>
      <p:sp>
        <p:nvSpPr>
          <p:cNvPr id="247" name="Google Shape;247;p39"/>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Moins de hardware</a:t>
            </a:r>
            <a:endParaRPr/>
          </a:p>
        </p:txBody>
      </p:sp>
      <p:sp>
        <p:nvSpPr>
          <p:cNvPr id="248" name="Google Shape;248;p39"/>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Avantages</a:t>
            </a:r>
            <a:endParaRPr/>
          </a:p>
        </p:txBody>
      </p:sp>
      <p:sp>
        <p:nvSpPr>
          <p:cNvPr id="249" name="Google Shape;249;p39"/>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Economie de matériel</a:t>
            </a:r>
            <a:endParaRPr sz="3700"/>
          </a:p>
        </p:txBody>
      </p:sp>
      <p:sp>
        <p:nvSpPr>
          <p:cNvPr id="250" name="Google Shape;250;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0"/>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Dans un environnement virtualisé, chaque système ou application fonctionne dans sa propre machine virtuelle, complètement isolée des autres.</a:t>
            </a:r>
            <a:endParaRPr sz="1800"/>
          </a:p>
          <a:p>
            <a:pPr indent="0" lvl="0" marL="0" rtl="0" algn="l">
              <a:lnSpc>
                <a:spcPct val="115000"/>
              </a:lnSpc>
              <a:spcBef>
                <a:spcPts val="0"/>
              </a:spcBef>
              <a:spcAft>
                <a:spcPts val="0"/>
              </a:spcAft>
              <a:buNone/>
            </a:pPr>
            <a:r>
              <a:rPr lang="fr" sz="1800"/>
              <a:t>Cette isolation protège les systèmes et les applications des effets d'un échec ou d'un problème de sécurité dans d'autres machines virtuelles.</a:t>
            </a:r>
            <a:endParaRPr sz="1800"/>
          </a:p>
        </p:txBody>
      </p:sp>
      <p:sp>
        <p:nvSpPr>
          <p:cNvPr id="256" name="Google Shape;256;p40"/>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Une </a:t>
            </a:r>
            <a:r>
              <a:rPr lang="fr"/>
              <a:t>étanchéité</a:t>
            </a:r>
            <a:endParaRPr/>
          </a:p>
        </p:txBody>
      </p:sp>
      <p:sp>
        <p:nvSpPr>
          <p:cNvPr id="257" name="Google Shape;257;p40"/>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Avantages</a:t>
            </a:r>
            <a:endParaRPr/>
          </a:p>
        </p:txBody>
      </p:sp>
      <p:sp>
        <p:nvSpPr>
          <p:cNvPr id="258" name="Google Shape;258;p40"/>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Isolation</a:t>
            </a:r>
            <a:endParaRPr sz="3700"/>
          </a:p>
        </p:txBody>
      </p:sp>
      <p:sp>
        <p:nvSpPr>
          <p:cNvPr id="259" name="Google Shape;259;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1"/>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I</a:t>
            </a:r>
            <a:r>
              <a:rPr lang="fr"/>
              <a:t>nconvénients</a:t>
            </a:r>
            <a:endParaRPr/>
          </a:p>
        </p:txBody>
      </p:sp>
      <p:sp>
        <p:nvSpPr>
          <p:cNvPr id="265" name="Google Shape;265;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2"/>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Dans un environnement virtualisé, si la machine physique tombe en panne, toutes les machines virtuelles hébergées seront affectées.</a:t>
            </a:r>
            <a:endParaRPr sz="1800"/>
          </a:p>
          <a:p>
            <a:pPr indent="0" lvl="0" marL="0" rtl="0" algn="l">
              <a:lnSpc>
                <a:spcPct val="115000"/>
              </a:lnSpc>
              <a:spcBef>
                <a:spcPts val="0"/>
              </a:spcBef>
              <a:spcAft>
                <a:spcPts val="0"/>
              </a:spcAft>
              <a:buNone/>
            </a:pPr>
            <a:r>
              <a:rPr lang="fr" sz="1800"/>
              <a:t>C'est ce qu'on appelle un "</a:t>
            </a:r>
            <a:r>
              <a:rPr b="1" lang="fr" sz="1800"/>
              <a:t>point de défaillance unique</a:t>
            </a:r>
            <a:r>
              <a:rPr lang="fr" sz="1800"/>
              <a:t>" (</a:t>
            </a:r>
            <a:r>
              <a:rPr i="1" lang="fr" sz="1800"/>
              <a:t>Single point of failure</a:t>
            </a:r>
            <a:r>
              <a:rPr lang="fr" sz="1800"/>
              <a:t>).</a:t>
            </a:r>
            <a:endParaRPr sz="1800"/>
          </a:p>
          <a:p>
            <a:pPr indent="0" lvl="0" marL="0" rtl="0" algn="l">
              <a:lnSpc>
                <a:spcPct val="115000"/>
              </a:lnSpc>
              <a:spcBef>
                <a:spcPts val="0"/>
              </a:spcBef>
              <a:spcAft>
                <a:spcPts val="0"/>
              </a:spcAft>
              <a:buNone/>
            </a:pPr>
            <a:r>
              <a:rPr lang="fr" sz="1800"/>
              <a:t>Il est donc crucial d'adopter des stratégies de résilience et de redondance pour éviter une telle situation.</a:t>
            </a:r>
            <a:endParaRPr sz="1800"/>
          </a:p>
          <a:p>
            <a:pPr indent="0" lvl="0" marL="0" rtl="0" algn="l">
              <a:lnSpc>
                <a:spcPct val="115000"/>
              </a:lnSpc>
              <a:spcBef>
                <a:spcPts val="0"/>
              </a:spcBef>
              <a:spcAft>
                <a:spcPts val="0"/>
              </a:spcAft>
              <a:buNone/>
            </a:pPr>
            <a:r>
              <a:rPr lang="fr" sz="1800"/>
              <a:t>⇒ </a:t>
            </a:r>
            <a:r>
              <a:rPr lang="fr" sz="1800"/>
              <a:t>Courant</a:t>
            </a:r>
            <a:r>
              <a:rPr lang="fr" sz="1800"/>
              <a:t> d’avoir une entité de production, sur laquelle repose les VM “actives” et une entité en veille, sur laquelle des VM clonés sont en attente.</a:t>
            </a:r>
            <a:endParaRPr sz="1800"/>
          </a:p>
        </p:txBody>
      </p:sp>
      <p:sp>
        <p:nvSpPr>
          <p:cNvPr id="271" name="Google Shape;271;p42"/>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Une concentration des risques</a:t>
            </a:r>
            <a:endParaRPr/>
          </a:p>
        </p:txBody>
      </p:sp>
      <p:sp>
        <p:nvSpPr>
          <p:cNvPr id="272" name="Google Shape;272;p42"/>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Inconvénients</a:t>
            </a:r>
            <a:endParaRPr/>
          </a:p>
        </p:txBody>
      </p:sp>
      <p:sp>
        <p:nvSpPr>
          <p:cNvPr id="273" name="Google Shape;273;p42"/>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Point de défaillance unique</a:t>
            </a:r>
            <a:endParaRPr sz="3700"/>
          </a:p>
        </p:txBody>
      </p:sp>
      <p:sp>
        <p:nvSpPr>
          <p:cNvPr id="274" name="Google Shape;274;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Pour faire de la virtualisation, on a besoin de serveurs physiques puissants avec beaucoup de CPU, de RAM, de stockage.</a:t>
            </a:r>
            <a:endParaRPr sz="1800"/>
          </a:p>
          <a:p>
            <a:pPr indent="0" lvl="0" marL="0" rtl="0" algn="l">
              <a:lnSpc>
                <a:spcPct val="115000"/>
              </a:lnSpc>
              <a:spcBef>
                <a:spcPts val="0"/>
              </a:spcBef>
              <a:spcAft>
                <a:spcPts val="0"/>
              </a:spcAft>
              <a:buNone/>
            </a:pPr>
            <a:r>
              <a:rPr lang="fr" sz="1800"/>
              <a:t>⇒ obligatoire pour la gestion de </a:t>
            </a:r>
            <a:r>
              <a:rPr b="1" lang="fr" sz="1800"/>
              <a:t>l'overhead</a:t>
            </a:r>
            <a:r>
              <a:rPr lang="fr" sz="1800"/>
              <a:t>.</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L’</a:t>
            </a:r>
            <a:r>
              <a:rPr lang="fr" sz="1800"/>
              <a:t>overhead est (dans le con</a:t>
            </a:r>
            <a:r>
              <a:rPr lang="fr" sz="1800"/>
              <a:t>texte de la virtualisation) la capacité de calcul supplémentaire nécessaire pour exécuter l'hyperviseur, c’est-à-dire le coût en ressources (temps processeur, RAM, etc.) pour gérer la virtualisation elle-même, en plus du coût des tâches que l’on exécute sur les VM.</a:t>
            </a:r>
            <a:endParaRPr sz="1800"/>
          </a:p>
        </p:txBody>
      </p:sp>
      <p:sp>
        <p:nvSpPr>
          <p:cNvPr id="280" name="Google Shape;280;p43"/>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Plus de ressources</a:t>
            </a:r>
            <a:endParaRPr/>
          </a:p>
        </p:txBody>
      </p:sp>
      <p:sp>
        <p:nvSpPr>
          <p:cNvPr id="281" name="Google Shape;281;p43"/>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Inconvénients</a:t>
            </a:r>
            <a:endParaRPr/>
          </a:p>
        </p:txBody>
      </p:sp>
      <p:sp>
        <p:nvSpPr>
          <p:cNvPr id="282" name="Google Shape;282;p43"/>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Besoin de machines puissantes</a:t>
            </a:r>
            <a:endParaRPr sz="3700"/>
          </a:p>
        </p:txBody>
      </p:sp>
      <p:sp>
        <p:nvSpPr>
          <p:cNvPr id="283" name="Google Shape;283;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La virtualisation peut entraîner une dégradation des performances par rapport à un OS fonctionnant sur du matériel physique, dépendamment de la stratégie de virtualisation utilisée.</a:t>
            </a:r>
            <a:endParaRPr sz="1800"/>
          </a:p>
          <a:p>
            <a:pPr indent="0" lvl="0" marL="0" rtl="0" algn="l">
              <a:lnSpc>
                <a:spcPct val="115000"/>
              </a:lnSpc>
              <a:spcBef>
                <a:spcPts val="0"/>
              </a:spcBef>
              <a:spcAft>
                <a:spcPts val="0"/>
              </a:spcAft>
              <a:buNone/>
            </a:pPr>
            <a:r>
              <a:rPr lang="fr" sz="1800"/>
              <a:t>Par exemple, dans le cadre de la paravirtualisation, l'overhead est généralement léger, alors que cette surcharge est plus élevée lors de l’émulation, par exemple lorsque l’on exécute de l’ARM sur du x86.</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Avec le matériel et les logiciels modernes, cet impact est généralement </a:t>
            </a:r>
            <a:r>
              <a:rPr lang="fr" sz="1800"/>
              <a:t>minime</a:t>
            </a:r>
            <a:r>
              <a:rPr lang="fr" sz="1800"/>
              <a:t>.</a:t>
            </a:r>
            <a:endParaRPr sz="1800"/>
          </a:p>
        </p:txBody>
      </p:sp>
      <p:sp>
        <p:nvSpPr>
          <p:cNvPr id="289" name="Google Shape;289;p44"/>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Impacts potentiels</a:t>
            </a:r>
            <a:endParaRPr/>
          </a:p>
        </p:txBody>
      </p:sp>
      <p:sp>
        <p:nvSpPr>
          <p:cNvPr id="290" name="Google Shape;290;p44"/>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Inconvénients</a:t>
            </a:r>
            <a:endParaRPr/>
          </a:p>
        </p:txBody>
      </p:sp>
      <p:sp>
        <p:nvSpPr>
          <p:cNvPr id="291" name="Google Shape;291;p44"/>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Dégradation des performances</a:t>
            </a:r>
            <a:endParaRPr sz="3700"/>
          </a:p>
        </p:txBody>
      </p:sp>
      <p:sp>
        <p:nvSpPr>
          <p:cNvPr id="292" name="Google Shape;292;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nvSpPr>
        <p:spPr>
          <a:xfrm>
            <a:off x="1382325" y="310750"/>
            <a:ext cx="395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800">
                <a:latin typeface="Raleway"/>
                <a:ea typeface="Raleway"/>
                <a:cs typeface="Raleway"/>
                <a:sym typeface="Raleway"/>
              </a:rPr>
              <a:t>Plan</a:t>
            </a:r>
            <a:endParaRPr sz="2800">
              <a:latin typeface="Raleway"/>
              <a:ea typeface="Raleway"/>
              <a:cs typeface="Raleway"/>
              <a:sym typeface="Raleway"/>
            </a:endParaRPr>
          </a:p>
        </p:txBody>
      </p:sp>
      <p:sp>
        <p:nvSpPr>
          <p:cNvPr id="147" name="Google Shape;147;p27"/>
          <p:cNvSpPr txBox="1"/>
          <p:nvPr/>
        </p:nvSpPr>
        <p:spPr>
          <a:xfrm>
            <a:off x="596575" y="926350"/>
            <a:ext cx="4685700" cy="253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fr" sz="1800" u="sng">
                <a:solidFill>
                  <a:schemeClr val="hlink"/>
                </a:solidFill>
                <a:latin typeface="Raleway"/>
                <a:ea typeface="Raleway"/>
                <a:cs typeface="Raleway"/>
                <a:sym typeface="Raleway"/>
                <a:hlinkClick action="ppaction://hlinksldjump" r:id="rId3"/>
              </a:rPr>
              <a:t>1 - Introduction</a:t>
            </a:r>
            <a:endParaRPr sz="1800">
              <a:latin typeface="Raleway"/>
              <a:ea typeface="Raleway"/>
              <a:cs typeface="Raleway"/>
              <a:sym typeface="Raleway"/>
            </a:endParaRPr>
          </a:p>
          <a:p>
            <a:pPr indent="0" lvl="0" marL="0" rtl="0" algn="l">
              <a:lnSpc>
                <a:spcPct val="150000"/>
              </a:lnSpc>
              <a:spcBef>
                <a:spcPts val="0"/>
              </a:spcBef>
              <a:spcAft>
                <a:spcPts val="0"/>
              </a:spcAft>
              <a:buNone/>
            </a:pPr>
            <a:r>
              <a:rPr lang="fr" sz="1800" u="sng">
                <a:solidFill>
                  <a:schemeClr val="hlink"/>
                </a:solidFill>
                <a:latin typeface="Raleway"/>
                <a:ea typeface="Raleway"/>
                <a:cs typeface="Raleway"/>
                <a:sym typeface="Raleway"/>
                <a:hlinkClick action="ppaction://hlinksldjump" r:id="rId4"/>
              </a:rPr>
              <a:t>2 - Avantages</a:t>
            </a:r>
            <a:endParaRPr sz="1800">
              <a:latin typeface="Raleway"/>
              <a:ea typeface="Raleway"/>
              <a:cs typeface="Raleway"/>
              <a:sym typeface="Raleway"/>
            </a:endParaRPr>
          </a:p>
          <a:p>
            <a:pPr indent="0" lvl="0" marL="0" rtl="0" algn="l">
              <a:lnSpc>
                <a:spcPct val="150000"/>
              </a:lnSpc>
              <a:spcBef>
                <a:spcPts val="0"/>
              </a:spcBef>
              <a:spcAft>
                <a:spcPts val="0"/>
              </a:spcAft>
              <a:buNone/>
            </a:pPr>
            <a:r>
              <a:rPr lang="fr" sz="1800" u="sng">
                <a:solidFill>
                  <a:schemeClr val="hlink"/>
                </a:solidFill>
                <a:latin typeface="Raleway"/>
                <a:ea typeface="Raleway"/>
                <a:cs typeface="Raleway"/>
                <a:sym typeface="Raleway"/>
                <a:hlinkClick action="ppaction://hlinksldjump" r:id="rId5"/>
              </a:rPr>
              <a:t>3 - Inconvénients</a:t>
            </a:r>
            <a:endParaRPr sz="1800">
              <a:latin typeface="Raleway"/>
              <a:ea typeface="Raleway"/>
              <a:cs typeface="Raleway"/>
              <a:sym typeface="Raleway"/>
            </a:endParaRPr>
          </a:p>
          <a:p>
            <a:pPr indent="0" lvl="0" marL="0" rtl="0" algn="l">
              <a:lnSpc>
                <a:spcPct val="150000"/>
              </a:lnSpc>
              <a:spcBef>
                <a:spcPts val="0"/>
              </a:spcBef>
              <a:spcAft>
                <a:spcPts val="0"/>
              </a:spcAft>
              <a:buNone/>
            </a:pPr>
            <a:r>
              <a:rPr lang="fr" sz="1800" u="sng">
                <a:solidFill>
                  <a:schemeClr val="hlink"/>
                </a:solidFill>
                <a:latin typeface="Raleway"/>
                <a:ea typeface="Raleway"/>
                <a:cs typeface="Raleway"/>
                <a:sym typeface="Raleway"/>
                <a:hlinkClick action="ppaction://hlinksldjump" r:id="rId6"/>
              </a:rPr>
              <a:t>4 - Les types de virtualisation</a:t>
            </a:r>
            <a:endParaRPr sz="1800">
              <a:latin typeface="Raleway"/>
              <a:ea typeface="Raleway"/>
              <a:cs typeface="Raleway"/>
              <a:sym typeface="Raleway"/>
            </a:endParaRPr>
          </a:p>
          <a:p>
            <a:pPr indent="0" lvl="0" marL="0" rtl="0" algn="l">
              <a:lnSpc>
                <a:spcPct val="150000"/>
              </a:lnSpc>
              <a:spcBef>
                <a:spcPts val="0"/>
              </a:spcBef>
              <a:spcAft>
                <a:spcPts val="0"/>
              </a:spcAft>
              <a:buNone/>
            </a:pPr>
            <a:r>
              <a:rPr lang="fr" sz="1800" u="sng">
                <a:solidFill>
                  <a:schemeClr val="hlink"/>
                </a:solidFill>
                <a:latin typeface="Raleway"/>
                <a:ea typeface="Raleway"/>
                <a:cs typeface="Raleway"/>
                <a:sym typeface="Raleway"/>
                <a:hlinkClick action="ppaction://hlinksldjump" r:id="rId7"/>
              </a:rPr>
              <a:t>5 - Dans le milieu professionnel</a:t>
            </a:r>
            <a:endParaRPr sz="1800">
              <a:latin typeface="Raleway"/>
              <a:ea typeface="Raleway"/>
              <a:cs typeface="Raleway"/>
              <a:sym typeface="Raleway"/>
            </a:endParaRPr>
          </a:p>
          <a:p>
            <a:pPr indent="0" lvl="0" marL="0" rtl="0" algn="l">
              <a:lnSpc>
                <a:spcPct val="150000"/>
              </a:lnSpc>
              <a:spcBef>
                <a:spcPts val="0"/>
              </a:spcBef>
              <a:spcAft>
                <a:spcPts val="0"/>
              </a:spcAft>
              <a:buNone/>
            </a:pPr>
            <a:r>
              <a:t/>
            </a:r>
            <a:endParaRPr sz="1800">
              <a:latin typeface="Raleway"/>
              <a:ea typeface="Raleway"/>
              <a:cs typeface="Raleway"/>
              <a:sym typeface="Raleway"/>
            </a:endParaRPr>
          </a:p>
        </p:txBody>
      </p:sp>
      <p:sp>
        <p:nvSpPr>
          <p:cNvPr id="148" name="Google Shape;148;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5"/>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En cas de problème, le dépannage peut être plus complexe dans un environnement virtualisé.</a:t>
            </a:r>
            <a:endParaRPr sz="1800"/>
          </a:p>
          <a:p>
            <a:pPr indent="0" lvl="0" marL="0" rtl="0" algn="l">
              <a:lnSpc>
                <a:spcPct val="115000"/>
              </a:lnSpc>
              <a:spcBef>
                <a:spcPts val="0"/>
              </a:spcBef>
              <a:spcAft>
                <a:spcPts val="0"/>
              </a:spcAft>
              <a:buNone/>
            </a:pPr>
            <a:r>
              <a:rPr lang="fr" sz="1800"/>
              <a:t>L'erreur peut provenir de l’OS invité (</a:t>
            </a:r>
            <a:r>
              <a:rPr i="1" lang="fr" sz="1800"/>
              <a:t>guest OS</a:t>
            </a:r>
            <a:r>
              <a:rPr lang="fr" sz="1800"/>
              <a:t>), de l'OS hôte (</a:t>
            </a:r>
            <a:r>
              <a:rPr i="1" lang="fr" sz="1800"/>
              <a:t>host OS</a:t>
            </a:r>
            <a:r>
              <a:rPr lang="fr" sz="1800"/>
              <a:t>), de l’hyperviseur, ou du matériel lui-même.</a:t>
            </a:r>
            <a:endParaRPr sz="1800"/>
          </a:p>
          <a:p>
            <a:pPr indent="0" lvl="0" marL="0" rtl="0" algn="l">
              <a:lnSpc>
                <a:spcPct val="115000"/>
              </a:lnSpc>
              <a:spcBef>
                <a:spcPts val="0"/>
              </a:spcBef>
              <a:spcAft>
                <a:spcPts val="0"/>
              </a:spcAft>
              <a:buNone/>
            </a:pPr>
            <a:r>
              <a:rPr lang="fr" sz="1800"/>
              <a:t>Cela demande une compétence technique plus large pour pouvoir analyser les erreurs sur une VM ou sur l’infrastructure virtualisée.</a:t>
            </a:r>
            <a:endParaRPr sz="1800"/>
          </a:p>
        </p:txBody>
      </p:sp>
      <p:sp>
        <p:nvSpPr>
          <p:cNvPr id="298" name="Google Shape;298;p45"/>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 dépannage complexe</a:t>
            </a:r>
            <a:endParaRPr/>
          </a:p>
        </p:txBody>
      </p:sp>
      <p:sp>
        <p:nvSpPr>
          <p:cNvPr id="299" name="Google Shape;299;p45"/>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Inconvénients</a:t>
            </a:r>
            <a:endParaRPr/>
          </a:p>
        </p:txBody>
      </p:sp>
      <p:sp>
        <p:nvSpPr>
          <p:cNvPr id="300" name="Google Shape;300;p45"/>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Complexité de l’analyse d’erreurs</a:t>
            </a:r>
            <a:endParaRPr sz="3700"/>
          </a:p>
        </p:txBody>
      </p:sp>
      <p:sp>
        <p:nvSpPr>
          <p:cNvPr id="301" name="Google Shape;301;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6"/>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La virtualisation n'est pas toujours la solution idéale.</a:t>
            </a:r>
            <a:endParaRPr sz="1800"/>
          </a:p>
          <a:p>
            <a:pPr indent="0" lvl="0" marL="0" rtl="0" algn="l">
              <a:lnSpc>
                <a:spcPct val="115000"/>
              </a:lnSpc>
              <a:spcBef>
                <a:spcPts val="0"/>
              </a:spcBef>
              <a:spcAft>
                <a:spcPts val="0"/>
              </a:spcAft>
              <a:buNone/>
            </a:pPr>
            <a:r>
              <a:rPr lang="fr" sz="1800"/>
              <a:t>Exemples :</a:t>
            </a:r>
            <a:endParaRPr sz="1800"/>
          </a:p>
          <a:p>
            <a:pPr indent="-342900" lvl="0" marL="457200" rtl="0" algn="l">
              <a:lnSpc>
                <a:spcPct val="115000"/>
              </a:lnSpc>
              <a:spcBef>
                <a:spcPts val="0"/>
              </a:spcBef>
              <a:spcAft>
                <a:spcPts val="0"/>
              </a:spcAft>
              <a:buSzPts val="1800"/>
              <a:buChar char="-"/>
            </a:pPr>
            <a:r>
              <a:rPr lang="fr" sz="1800"/>
              <a:t>Une applications à haute performance ou qui requièrent un accès spécifique aux I/O matérielles peut ne pas être adaptée à un environnement virtualisé.</a:t>
            </a:r>
            <a:endParaRPr sz="1800"/>
          </a:p>
          <a:p>
            <a:pPr indent="-342900" lvl="0" marL="457200" rtl="0" algn="l">
              <a:lnSpc>
                <a:spcPct val="115000"/>
              </a:lnSpc>
              <a:spcBef>
                <a:spcPts val="0"/>
              </a:spcBef>
              <a:spcAft>
                <a:spcPts val="0"/>
              </a:spcAft>
              <a:buSzPts val="1800"/>
              <a:buChar char="-"/>
            </a:pPr>
            <a:r>
              <a:rPr lang="fr" sz="1800"/>
              <a:t>Une application qui a besoin d’une carte matérielle </a:t>
            </a:r>
            <a:r>
              <a:rPr lang="fr" sz="1800"/>
              <a:t>spécifique</a:t>
            </a:r>
            <a:r>
              <a:rPr lang="fr" sz="1800"/>
              <a:t> avec un connecteur spécifique qui ne peut pas être virtualisée.</a:t>
            </a:r>
            <a:endParaRPr sz="1800"/>
          </a:p>
          <a:p>
            <a:pPr indent="0" lvl="0" marL="0" rtl="0" algn="l">
              <a:lnSpc>
                <a:spcPct val="115000"/>
              </a:lnSpc>
              <a:spcBef>
                <a:spcPts val="0"/>
              </a:spcBef>
              <a:spcAft>
                <a:spcPts val="0"/>
              </a:spcAft>
              <a:buNone/>
            </a:pPr>
            <a:r>
              <a:rPr lang="fr" sz="1800"/>
              <a:t>Il est important de bien comprendre les besoins spécifiques avant de décider de virtualiser.</a:t>
            </a:r>
            <a:endParaRPr sz="1800"/>
          </a:p>
        </p:txBody>
      </p:sp>
      <p:sp>
        <p:nvSpPr>
          <p:cNvPr id="307" name="Google Shape;307;p46"/>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limites de la virtualisation</a:t>
            </a:r>
            <a:endParaRPr/>
          </a:p>
        </p:txBody>
      </p:sp>
      <p:sp>
        <p:nvSpPr>
          <p:cNvPr id="308" name="Google Shape;308;p46"/>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Inconvénients</a:t>
            </a:r>
            <a:endParaRPr/>
          </a:p>
        </p:txBody>
      </p:sp>
      <p:sp>
        <p:nvSpPr>
          <p:cNvPr id="309" name="Google Shape;309;p46"/>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Inadaptation possible (I/O spécifique)</a:t>
            </a:r>
            <a:endParaRPr sz="3700"/>
          </a:p>
        </p:txBody>
      </p:sp>
      <p:sp>
        <p:nvSpPr>
          <p:cNvPr id="310" name="Google Shape;310;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7"/>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Les types de virtualisation</a:t>
            </a:r>
            <a:endParaRPr/>
          </a:p>
        </p:txBody>
      </p:sp>
      <p:sp>
        <p:nvSpPr>
          <p:cNvPr id="316" name="Google Shape;316;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8"/>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342900" lvl="0" marL="457200" rtl="0" algn="l">
              <a:lnSpc>
                <a:spcPct val="115000"/>
              </a:lnSpc>
              <a:spcBef>
                <a:spcPts val="0"/>
              </a:spcBef>
              <a:spcAft>
                <a:spcPts val="0"/>
              </a:spcAft>
              <a:buSzPts val="1800"/>
              <a:buChar char="-"/>
            </a:pPr>
            <a:r>
              <a:rPr lang="fr" sz="1800"/>
              <a:t>Hyperviseur de type 1</a:t>
            </a:r>
            <a:endParaRPr sz="1800"/>
          </a:p>
          <a:p>
            <a:pPr indent="-342900" lvl="0" marL="457200" rtl="0" algn="l">
              <a:lnSpc>
                <a:spcPct val="115000"/>
              </a:lnSpc>
              <a:spcBef>
                <a:spcPts val="0"/>
              </a:spcBef>
              <a:spcAft>
                <a:spcPts val="0"/>
              </a:spcAft>
              <a:buSzPts val="1800"/>
              <a:buChar char="-"/>
            </a:pPr>
            <a:r>
              <a:rPr lang="fr" sz="1800"/>
              <a:t>Hyperviseur de type 2</a:t>
            </a:r>
            <a:endParaRPr sz="1800"/>
          </a:p>
          <a:p>
            <a:pPr indent="-342900" lvl="0" marL="457200" rtl="0" algn="l">
              <a:lnSpc>
                <a:spcPct val="115000"/>
              </a:lnSpc>
              <a:spcBef>
                <a:spcPts val="0"/>
              </a:spcBef>
              <a:spcAft>
                <a:spcPts val="0"/>
              </a:spcAft>
              <a:buSzPts val="1800"/>
              <a:buChar char="-"/>
            </a:pPr>
            <a:r>
              <a:rPr lang="fr" sz="1800"/>
              <a:t>La </a:t>
            </a:r>
            <a:r>
              <a:rPr lang="fr" sz="1800"/>
              <a:t>conteneurisation</a:t>
            </a:r>
            <a:endParaRPr sz="1800"/>
          </a:p>
          <a:p>
            <a:pPr indent="-342900" lvl="0" marL="457200" rtl="0" algn="l">
              <a:lnSpc>
                <a:spcPct val="115000"/>
              </a:lnSpc>
              <a:spcBef>
                <a:spcPts val="0"/>
              </a:spcBef>
              <a:spcAft>
                <a:spcPts val="0"/>
              </a:spcAft>
              <a:buSzPts val="1800"/>
              <a:buChar char="-"/>
            </a:pPr>
            <a:r>
              <a:rPr lang="fr" sz="1800"/>
              <a:t>La virtualisation de stockage</a:t>
            </a:r>
            <a:endParaRPr sz="1800"/>
          </a:p>
          <a:p>
            <a:pPr indent="-342900" lvl="0" marL="457200" rtl="0" algn="l">
              <a:lnSpc>
                <a:spcPct val="115000"/>
              </a:lnSpc>
              <a:spcBef>
                <a:spcPts val="0"/>
              </a:spcBef>
              <a:spcAft>
                <a:spcPts val="0"/>
              </a:spcAft>
              <a:buSzPts val="1800"/>
              <a:buChar char="-"/>
            </a:pPr>
            <a:r>
              <a:rPr lang="fr" sz="1800"/>
              <a:t>La virtualisation de réseau</a:t>
            </a:r>
            <a:endParaRPr sz="1800"/>
          </a:p>
        </p:txBody>
      </p:sp>
      <p:sp>
        <p:nvSpPr>
          <p:cNvPr id="322" name="Google Shape;322;p48"/>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La liste de ce qui va être abordé</a:t>
            </a:r>
            <a:endParaRPr/>
          </a:p>
        </p:txBody>
      </p:sp>
      <p:sp>
        <p:nvSpPr>
          <p:cNvPr id="323" name="Google Shape;323;p48"/>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types de virtualisation</a:t>
            </a:r>
            <a:endParaRPr/>
          </a:p>
        </p:txBody>
      </p:sp>
      <p:sp>
        <p:nvSpPr>
          <p:cNvPr id="324" name="Google Shape;324;p48"/>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Les différents types</a:t>
            </a:r>
            <a:endParaRPr sz="3700"/>
          </a:p>
        </p:txBody>
      </p:sp>
      <p:sp>
        <p:nvSpPr>
          <p:cNvPr id="325" name="Google Shape;325;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9"/>
          <p:cNvSpPr txBox="1"/>
          <p:nvPr>
            <p:ph idx="4" type="body"/>
          </p:nvPr>
        </p:nvSpPr>
        <p:spPr>
          <a:xfrm>
            <a:off x="462200" y="1772500"/>
            <a:ext cx="80946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Également</a:t>
            </a:r>
            <a:r>
              <a:rPr lang="fr" sz="1800"/>
              <a:t> appelé </a:t>
            </a:r>
            <a:r>
              <a:rPr b="1" lang="fr" sz="1800"/>
              <a:t>virtualisation matérielle</a:t>
            </a:r>
            <a:r>
              <a:rPr lang="fr" sz="1800"/>
              <a:t> ou </a:t>
            </a:r>
            <a:r>
              <a:rPr b="1" lang="fr" sz="1800"/>
              <a:t>bare-metal</a:t>
            </a:r>
            <a:r>
              <a:rPr lang="fr" sz="1800"/>
              <a:t>.</a:t>
            </a:r>
            <a:endParaRPr sz="1800"/>
          </a:p>
          <a:p>
            <a:pPr indent="0" lvl="0" marL="0" rtl="0" algn="l">
              <a:lnSpc>
                <a:spcPct val="115000"/>
              </a:lnSpc>
              <a:spcBef>
                <a:spcPts val="0"/>
              </a:spcBef>
              <a:spcAft>
                <a:spcPts val="0"/>
              </a:spcAft>
              <a:buNone/>
            </a:pPr>
            <a:r>
              <a:rPr lang="fr" sz="1800"/>
              <a:t>C’est un logiciel qui s'exécute directement sur une plateforme matérielle.</a:t>
            </a:r>
            <a:endParaRPr sz="1800"/>
          </a:p>
          <a:p>
            <a:pPr indent="0" lvl="0" marL="0" rtl="0" algn="l">
              <a:lnSpc>
                <a:spcPct val="115000"/>
              </a:lnSpc>
              <a:spcBef>
                <a:spcPts val="0"/>
              </a:spcBef>
              <a:spcAft>
                <a:spcPts val="0"/>
              </a:spcAft>
              <a:buNone/>
            </a:pPr>
            <a:r>
              <a:rPr lang="fr" sz="1800"/>
              <a:t>Les VM partagent les ressources physiques d'une machine physique.</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Avantage :</a:t>
            </a:r>
            <a:endParaRPr sz="1800"/>
          </a:p>
          <a:p>
            <a:pPr indent="-342900" lvl="0" marL="457200" rtl="0" algn="l">
              <a:lnSpc>
                <a:spcPct val="115000"/>
              </a:lnSpc>
              <a:spcBef>
                <a:spcPts val="0"/>
              </a:spcBef>
              <a:spcAft>
                <a:spcPts val="0"/>
              </a:spcAft>
              <a:buSzPts val="1800"/>
              <a:buChar char="-"/>
            </a:pPr>
            <a:r>
              <a:rPr lang="fr" sz="1800"/>
              <a:t>Meilleure performance ⇒ maximum de ressources allouées aux VM car liaison directe avec la couche matérielle (exécution d’OS natif)</a:t>
            </a:r>
            <a:endParaRPr sz="1800"/>
          </a:p>
          <a:p>
            <a:pPr indent="-342900" lvl="0" marL="457200" rtl="0" algn="l">
              <a:lnSpc>
                <a:spcPct val="115000"/>
              </a:lnSpc>
              <a:spcBef>
                <a:spcPts val="0"/>
              </a:spcBef>
              <a:spcAft>
                <a:spcPts val="0"/>
              </a:spcAft>
              <a:buSzPts val="1800"/>
              <a:buChar char="-"/>
            </a:pPr>
            <a:r>
              <a:rPr lang="fr" sz="1800"/>
              <a:t>Noyau système léger et optimisé</a:t>
            </a:r>
            <a:endParaRPr sz="1800"/>
          </a:p>
          <a:p>
            <a:pPr indent="0" lvl="0" marL="0" rtl="0" algn="l">
              <a:lnSpc>
                <a:spcPct val="115000"/>
              </a:lnSpc>
              <a:spcBef>
                <a:spcPts val="0"/>
              </a:spcBef>
              <a:spcAft>
                <a:spcPts val="0"/>
              </a:spcAft>
              <a:buNone/>
            </a:pPr>
            <a:r>
              <a:rPr lang="fr" sz="1800"/>
              <a:t>Inconvénients</a:t>
            </a:r>
            <a:r>
              <a:rPr lang="fr" sz="1800"/>
              <a:t> :</a:t>
            </a:r>
            <a:endParaRPr sz="1800"/>
          </a:p>
          <a:p>
            <a:pPr indent="-342900" lvl="0" marL="457200" rtl="0" algn="l">
              <a:lnSpc>
                <a:spcPct val="115000"/>
              </a:lnSpc>
              <a:spcBef>
                <a:spcPts val="0"/>
              </a:spcBef>
              <a:spcAft>
                <a:spcPts val="0"/>
              </a:spcAft>
              <a:buSzPts val="1800"/>
              <a:buChar char="-"/>
            </a:pPr>
            <a:r>
              <a:rPr lang="fr" sz="1800"/>
              <a:t>1 seul hyperviseur à la fois</a:t>
            </a:r>
            <a:endParaRPr sz="1800"/>
          </a:p>
          <a:p>
            <a:pPr indent="-342900" lvl="0" marL="457200" rtl="0" algn="l">
              <a:lnSpc>
                <a:spcPct val="115000"/>
              </a:lnSpc>
              <a:spcBef>
                <a:spcPts val="0"/>
              </a:spcBef>
              <a:spcAft>
                <a:spcPts val="0"/>
              </a:spcAft>
              <a:buSzPts val="1800"/>
              <a:buChar char="-"/>
            </a:pPr>
            <a:r>
              <a:rPr lang="fr" sz="1800"/>
              <a:t>Coût du matériel et des logiciels</a:t>
            </a:r>
            <a:endParaRPr sz="1800"/>
          </a:p>
        </p:txBody>
      </p:sp>
      <p:sp>
        <p:nvSpPr>
          <p:cNvPr id="331" name="Google Shape;331;p49"/>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Dans le milieu pro</a:t>
            </a:r>
            <a:endParaRPr/>
          </a:p>
        </p:txBody>
      </p:sp>
      <p:sp>
        <p:nvSpPr>
          <p:cNvPr id="332" name="Google Shape;332;p49"/>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types de virtualisation</a:t>
            </a:r>
            <a:endParaRPr/>
          </a:p>
        </p:txBody>
      </p:sp>
      <p:sp>
        <p:nvSpPr>
          <p:cNvPr id="333" name="Google Shape;333;p49"/>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Hyperviseur de type 1</a:t>
            </a:r>
            <a:endParaRPr sz="3700"/>
          </a:p>
        </p:txBody>
      </p:sp>
      <p:sp>
        <p:nvSpPr>
          <p:cNvPr id="334" name="Google Shape;334;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0"/>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Leur utilisation</a:t>
            </a:r>
            <a:endParaRPr/>
          </a:p>
        </p:txBody>
      </p:sp>
      <p:sp>
        <p:nvSpPr>
          <p:cNvPr id="340" name="Google Shape;340;p50"/>
          <p:cNvSpPr txBox="1"/>
          <p:nvPr>
            <p:ph idx="4" type="body"/>
          </p:nvPr>
        </p:nvSpPr>
        <p:spPr>
          <a:xfrm>
            <a:off x="462200" y="1772500"/>
            <a:ext cx="80946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Ils sont utilisés dans les environnements de serveurs et dans les centres de données où l'efficacité et la performance sont primordiales.</a:t>
            </a:r>
            <a:endParaRPr sz="1800"/>
          </a:p>
          <a:p>
            <a:pPr indent="0" lvl="0" marL="0" rtl="0" algn="l">
              <a:lnSpc>
                <a:spcPct val="115000"/>
              </a:lnSpc>
              <a:spcBef>
                <a:spcPts val="0"/>
              </a:spcBef>
              <a:spcAft>
                <a:spcPts val="0"/>
              </a:spcAft>
              <a:buNone/>
            </a:pPr>
            <a:r>
              <a:rPr lang="fr" sz="1800"/>
              <a:t>Exemple d’utilisation : besoin de gestion de grande quantité de données avec une puissance de calcul importante.</a:t>
            </a:r>
            <a:endParaRPr sz="1800"/>
          </a:p>
          <a:p>
            <a:pPr indent="0" lvl="0" marL="0" rtl="0" algn="l">
              <a:lnSpc>
                <a:spcPct val="115000"/>
              </a:lnSpc>
              <a:spcBef>
                <a:spcPts val="0"/>
              </a:spcBef>
              <a:spcAft>
                <a:spcPts val="0"/>
              </a:spcAft>
              <a:buNone/>
            </a:pPr>
            <a:r>
              <a:rPr lang="fr" sz="1800"/>
              <a:t>⇒ Ils offrent des performances supérieures car ils interagissent directement avec le matériel sous-jacent sans la surcharge d'un OS hôte complet.</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Les grands acteurs du cloud, comme Amazon (AWS), Microsoft (Azure) ou Google (GCP) utilisent des hyperviseurs de type 1 pour gérer leur infrastructure massive de serveurs.</a:t>
            </a:r>
            <a:endParaRPr sz="1800"/>
          </a:p>
        </p:txBody>
      </p:sp>
      <p:sp>
        <p:nvSpPr>
          <p:cNvPr id="341" name="Google Shape;341;p50"/>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types de virtualisation</a:t>
            </a:r>
            <a:endParaRPr/>
          </a:p>
        </p:txBody>
      </p:sp>
      <p:sp>
        <p:nvSpPr>
          <p:cNvPr id="342" name="Google Shape;342;p50"/>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Hyperviseur de type 1</a:t>
            </a:r>
            <a:endParaRPr sz="3700"/>
          </a:p>
        </p:txBody>
      </p:sp>
      <p:sp>
        <p:nvSpPr>
          <p:cNvPr id="343" name="Google Shape;343;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1"/>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 petit schéma</a:t>
            </a:r>
            <a:endParaRPr/>
          </a:p>
        </p:txBody>
      </p:sp>
      <p:sp>
        <p:nvSpPr>
          <p:cNvPr id="349" name="Google Shape;349;p51"/>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types de virtualisation</a:t>
            </a:r>
            <a:endParaRPr/>
          </a:p>
        </p:txBody>
      </p:sp>
      <p:sp>
        <p:nvSpPr>
          <p:cNvPr id="350" name="Google Shape;350;p51"/>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Hyperviseur de type 1</a:t>
            </a:r>
            <a:endParaRPr sz="3700"/>
          </a:p>
        </p:txBody>
      </p:sp>
      <p:sp>
        <p:nvSpPr>
          <p:cNvPr id="351" name="Google Shape;351;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52" name="Google Shape;352;p51"/>
          <p:cNvSpPr/>
          <p:nvPr/>
        </p:nvSpPr>
        <p:spPr>
          <a:xfrm>
            <a:off x="1668188" y="4450475"/>
            <a:ext cx="5807400" cy="5313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Hardware</a:t>
            </a:r>
            <a:endParaRPr/>
          </a:p>
        </p:txBody>
      </p:sp>
      <p:sp>
        <p:nvSpPr>
          <p:cNvPr id="353" name="Google Shape;353;p51"/>
          <p:cNvSpPr/>
          <p:nvPr/>
        </p:nvSpPr>
        <p:spPr>
          <a:xfrm>
            <a:off x="1668413" y="3809300"/>
            <a:ext cx="5807400" cy="5313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Hyperviseur de type 1</a:t>
            </a:r>
            <a:endParaRPr/>
          </a:p>
        </p:txBody>
      </p:sp>
      <p:sp>
        <p:nvSpPr>
          <p:cNvPr id="354" name="Google Shape;354;p51"/>
          <p:cNvSpPr/>
          <p:nvPr/>
        </p:nvSpPr>
        <p:spPr>
          <a:xfrm>
            <a:off x="5987713" y="1823975"/>
            <a:ext cx="1488000" cy="18900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a:t>VM</a:t>
            </a:r>
            <a:endParaRPr/>
          </a:p>
        </p:txBody>
      </p:sp>
      <p:sp>
        <p:nvSpPr>
          <p:cNvPr id="355" name="Google Shape;355;p51"/>
          <p:cNvSpPr/>
          <p:nvPr/>
        </p:nvSpPr>
        <p:spPr>
          <a:xfrm>
            <a:off x="6100950" y="3060800"/>
            <a:ext cx="1247400" cy="5313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Guest OS</a:t>
            </a:r>
            <a:endParaRPr/>
          </a:p>
        </p:txBody>
      </p:sp>
      <p:sp>
        <p:nvSpPr>
          <p:cNvPr id="356" name="Google Shape;356;p51"/>
          <p:cNvSpPr/>
          <p:nvPr/>
        </p:nvSpPr>
        <p:spPr>
          <a:xfrm>
            <a:off x="6100950" y="2239200"/>
            <a:ext cx="1247400" cy="7797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Applications</a:t>
            </a:r>
            <a:endParaRPr/>
          </a:p>
        </p:txBody>
      </p:sp>
      <p:sp>
        <p:nvSpPr>
          <p:cNvPr id="357" name="Google Shape;357;p51"/>
          <p:cNvSpPr/>
          <p:nvPr/>
        </p:nvSpPr>
        <p:spPr>
          <a:xfrm>
            <a:off x="2743763" y="1823975"/>
            <a:ext cx="1488000" cy="18900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VM</a:t>
            </a:r>
            <a:endParaRPr/>
          </a:p>
        </p:txBody>
      </p:sp>
      <p:sp>
        <p:nvSpPr>
          <p:cNvPr id="358" name="Google Shape;358;p51"/>
          <p:cNvSpPr/>
          <p:nvPr/>
        </p:nvSpPr>
        <p:spPr>
          <a:xfrm>
            <a:off x="4365738" y="1823975"/>
            <a:ext cx="1488000" cy="18900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VM</a:t>
            </a:r>
            <a:endParaRPr/>
          </a:p>
        </p:txBody>
      </p:sp>
      <p:sp>
        <p:nvSpPr>
          <p:cNvPr id="359" name="Google Shape;359;p51"/>
          <p:cNvSpPr/>
          <p:nvPr/>
        </p:nvSpPr>
        <p:spPr>
          <a:xfrm>
            <a:off x="1668425" y="1823975"/>
            <a:ext cx="941400" cy="18576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Gestionnaire de VM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2"/>
          <p:cNvSpPr txBox="1"/>
          <p:nvPr>
            <p:ph idx="4" type="body"/>
          </p:nvPr>
        </p:nvSpPr>
        <p:spPr>
          <a:xfrm>
            <a:off x="462200" y="1772500"/>
            <a:ext cx="8331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Également</a:t>
            </a:r>
            <a:r>
              <a:rPr lang="fr" sz="1800"/>
              <a:t> appelé </a:t>
            </a:r>
            <a:r>
              <a:rPr b="1" lang="fr" sz="1800"/>
              <a:t>architecture hébergée</a:t>
            </a:r>
            <a:r>
              <a:rPr lang="fr" sz="1800"/>
              <a:t>.</a:t>
            </a:r>
            <a:endParaRPr sz="1800"/>
          </a:p>
          <a:p>
            <a:pPr indent="0" lvl="0" marL="0" rtl="0" algn="l">
              <a:lnSpc>
                <a:spcPct val="115000"/>
              </a:lnSpc>
              <a:spcBef>
                <a:spcPts val="0"/>
              </a:spcBef>
              <a:spcAft>
                <a:spcPts val="0"/>
              </a:spcAft>
              <a:buNone/>
            </a:pPr>
            <a:r>
              <a:rPr lang="fr" sz="1800"/>
              <a:t>C’est </a:t>
            </a:r>
            <a:r>
              <a:rPr lang="fr" sz="1800"/>
              <a:t>un logiciel qui s'exécute à l'intérieur d'un autre OS. </a:t>
            </a:r>
            <a:r>
              <a:rPr lang="fr" sz="1800"/>
              <a:t>Les VM s’</a:t>
            </a:r>
            <a:r>
              <a:rPr lang="fr" sz="1800"/>
              <a:t>exécutent dans un environnement virtuel sur une machine physique.</a:t>
            </a:r>
            <a:endParaRPr sz="1800"/>
          </a:p>
          <a:p>
            <a:pPr indent="0" lvl="0" marL="0" rtl="0" algn="l">
              <a:lnSpc>
                <a:spcPct val="115000"/>
              </a:lnSpc>
              <a:spcBef>
                <a:spcPts val="0"/>
              </a:spcBef>
              <a:spcAft>
                <a:spcPts val="0"/>
              </a:spcAft>
              <a:buNone/>
            </a:pPr>
            <a:r>
              <a:rPr lang="fr" sz="1800"/>
              <a:t>“</a:t>
            </a:r>
            <a:r>
              <a:rPr lang="fr" sz="1800"/>
              <a:t>Comme </a:t>
            </a:r>
            <a:r>
              <a:rPr lang="fr" sz="1800"/>
              <a:t>un émulateur” car installé sur un OS et démarrée comme une appli.</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Avantage :</a:t>
            </a:r>
            <a:endParaRPr sz="1800"/>
          </a:p>
          <a:p>
            <a:pPr indent="-342900" lvl="0" marL="457200" rtl="0" algn="l">
              <a:lnSpc>
                <a:spcPct val="115000"/>
              </a:lnSpc>
              <a:spcBef>
                <a:spcPts val="0"/>
              </a:spcBef>
              <a:spcAft>
                <a:spcPts val="0"/>
              </a:spcAft>
              <a:buSzPts val="1800"/>
              <a:buChar char="-"/>
            </a:pPr>
            <a:r>
              <a:rPr lang="fr" sz="1800"/>
              <a:t>Facilité d’utilisation</a:t>
            </a:r>
            <a:endParaRPr sz="1800"/>
          </a:p>
          <a:p>
            <a:pPr indent="-342900" lvl="0" marL="457200" rtl="0" algn="l">
              <a:lnSpc>
                <a:spcPct val="115000"/>
              </a:lnSpc>
              <a:spcBef>
                <a:spcPts val="0"/>
              </a:spcBef>
              <a:spcAft>
                <a:spcPts val="0"/>
              </a:spcAft>
              <a:buSzPts val="1800"/>
              <a:buChar char="-"/>
            </a:pPr>
            <a:r>
              <a:rPr lang="fr" sz="1800"/>
              <a:t>Possibilité </a:t>
            </a:r>
            <a:r>
              <a:rPr lang="fr" sz="1800"/>
              <a:t>d'exécuter</a:t>
            </a:r>
            <a:r>
              <a:rPr lang="fr" sz="1800"/>
              <a:t> plusieurs </a:t>
            </a:r>
            <a:r>
              <a:rPr lang="fr" sz="1800"/>
              <a:t>hyperviseurs en même temps</a:t>
            </a:r>
            <a:endParaRPr sz="1800"/>
          </a:p>
          <a:p>
            <a:pPr indent="-342900" lvl="0" marL="457200" rtl="0" algn="l">
              <a:lnSpc>
                <a:spcPct val="115000"/>
              </a:lnSpc>
              <a:spcBef>
                <a:spcPts val="0"/>
              </a:spcBef>
              <a:spcAft>
                <a:spcPts val="0"/>
              </a:spcAft>
              <a:buSzPts val="1800"/>
              <a:buChar char="-"/>
            </a:pPr>
            <a:r>
              <a:rPr lang="fr" sz="1800"/>
              <a:t>Etanchéité entre VM</a:t>
            </a:r>
            <a:endParaRPr sz="1800"/>
          </a:p>
          <a:p>
            <a:pPr indent="0" lvl="0" marL="0" rtl="0" algn="l">
              <a:lnSpc>
                <a:spcPct val="115000"/>
              </a:lnSpc>
              <a:spcBef>
                <a:spcPts val="0"/>
              </a:spcBef>
              <a:spcAft>
                <a:spcPts val="0"/>
              </a:spcAft>
              <a:buNone/>
            </a:pPr>
            <a:r>
              <a:rPr lang="fr" sz="1800"/>
              <a:t>Inconvénients :</a:t>
            </a:r>
            <a:endParaRPr sz="1800"/>
          </a:p>
          <a:p>
            <a:pPr indent="-342900" lvl="0" marL="457200" rtl="0" algn="l">
              <a:lnSpc>
                <a:spcPct val="115000"/>
              </a:lnSpc>
              <a:spcBef>
                <a:spcPts val="0"/>
              </a:spcBef>
              <a:spcAft>
                <a:spcPts val="0"/>
              </a:spcAft>
              <a:buSzPts val="1800"/>
              <a:buChar char="-"/>
            </a:pPr>
            <a:r>
              <a:rPr lang="fr" sz="1800"/>
              <a:t>Pas </a:t>
            </a:r>
            <a:r>
              <a:rPr lang="fr" sz="1800"/>
              <a:t>autant de ressources matérielles que les hyperviseurs de type 1</a:t>
            </a:r>
            <a:endParaRPr sz="1800"/>
          </a:p>
        </p:txBody>
      </p:sp>
      <p:sp>
        <p:nvSpPr>
          <p:cNvPr id="365" name="Google Shape;365;p52"/>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En formation ou chez soi</a:t>
            </a:r>
            <a:endParaRPr/>
          </a:p>
        </p:txBody>
      </p:sp>
      <p:sp>
        <p:nvSpPr>
          <p:cNvPr id="366" name="Google Shape;366;p52"/>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types de virtualisation</a:t>
            </a:r>
            <a:endParaRPr/>
          </a:p>
        </p:txBody>
      </p:sp>
      <p:sp>
        <p:nvSpPr>
          <p:cNvPr id="367" name="Google Shape;367;p52"/>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Hyperviseur de type 2</a:t>
            </a:r>
            <a:endParaRPr sz="3700"/>
          </a:p>
        </p:txBody>
      </p:sp>
      <p:sp>
        <p:nvSpPr>
          <p:cNvPr id="368" name="Google Shape;368;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3"/>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 petit schéma</a:t>
            </a:r>
            <a:endParaRPr/>
          </a:p>
        </p:txBody>
      </p:sp>
      <p:sp>
        <p:nvSpPr>
          <p:cNvPr id="374" name="Google Shape;374;p53"/>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types de virtualisation</a:t>
            </a:r>
            <a:endParaRPr/>
          </a:p>
        </p:txBody>
      </p:sp>
      <p:sp>
        <p:nvSpPr>
          <p:cNvPr id="375" name="Google Shape;375;p53"/>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Hyperviseur de type 2</a:t>
            </a:r>
            <a:endParaRPr sz="3700"/>
          </a:p>
        </p:txBody>
      </p:sp>
      <p:sp>
        <p:nvSpPr>
          <p:cNvPr id="376" name="Google Shape;376;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77" name="Google Shape;377;p53"/>
          <p:cNvSpPr/>
          <p:nvPr/>
        </p:nvSpPr>
        <p:spPr>
          <a:xfrm>
            <a:off x="2248975" y="4428300"/>
            <a:ext cx="4689000" cy="5313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Hardware</a:t>
            </a:r>
            <a:endParaRPr/>
          </a:p>
        </p:txBody>
      </p:sp>
      <p:sp>
        <p:nvSpPr>
          <p:cNvPr id="378" name="Google Shape;378;p53"/>
          <p:cNvSpPr/>
          <p:nvPr/>
        </p:nvSpPr>
        <p:spPr>
          <a:xfrm>
            <a:off x="2248975" y="3787125"/>
            <a:ext cx="4689000" cy="5313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Host OS</a:t>
            </a:r>
            <a:endParaRPr/>
          </a:p>
        </p:txBody>
      </p:sp>
      <p:sp>
        <p:nvSpPr>
          <p:cNvPr id="379" name="Google Shape;379;p53"/>
          <p:cNvSpPr/>
          <p:nvPr/>
        </p:nvSpPr>
        <p:spPr>
          <a:xfrm>
            <a:off x="5459125" y="1677075"/>
            <a:ext cx="1488000" cy="13590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a:t>VM</a:t>
            </a:r>
            <a:endParaRPr/>
          </a:p>
        </p:txBody>
      </p:sp>
      <p:sp>
        <p:nvSpPr>
          <p:cNvPr id="380" name="Google Shape;380;p53"/>
          <p:cNvSpPr/>
          <p:nvPr/>
        </p:nvSpPr>
        <p:spPr>
          <a:xfrm>
            <a:off x="5572350" y="2577787"/>
            <a:ext cx="1247400" cy="4038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Guest OS</a:t>
            </a:r>
            <a:endParaRPr/>
          </a:p>
        </p:txBody>
      </p:sp>
      <p:sp>
        <p:nvSpPr>
          <p:cNvPr id="381" name="Google Shape;381;p53"/>
          <p:cNvSpPr/>
          <p:nvPr/>
        </p:nvSpPr>
        <p:spPr>
          <a:xfrm>
            <a:off x="5572350" y="2036950"/>
            <a:ext cx="1247400" cy="4674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Applications</a:t>
            </a:r>
            <a:endParaRPr/>
          </a:p>
        </p:txBody>
      </p:sp>
      <p:sp>
        <p:nvSpPr>
          <p:cNvPr id="382" name="Google Shape;382;p53"/>
          <p:cNvSpPr/>
          <p:nvPr/>
        </p:nvSpPr>
        <p:spPr>
          <a:xfrm>
            <a:off x="2248975" y="1677191"/>
            <a:ext cx="1488000" cy="13590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VM</a:t>
            </a:r>
            <a:endParaRPr/>
          </a:p>
        </p:txBody>
      </p:sp>
      <p:sp>
        <p:nvSpPr>
          <p:cNvPr id="383" name="Google Shape;383;p53"/>
          <p:cNvSpPr/>
          <p:nvPr/>
        </p:nvSpPr>
        <p:spPr>
          <a:xfrm>
            <a:off x="2258296" y="3145950"/>
            <a:ext cx="3079200" cy="5313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Hyperviseur de type 2</a:t>
            </a:r>
            <a:endParaRPr/>
          </a:p>
        </p:txBody>
      </p:sp>
      <p:sp>
        <p:nvSpPr>
          <p:cNvPr id="384" name="Google Shape;384;p53"/>
          <p:cNvSpPr/>
          <p:nvPr/>
        </p:nvSpPr>
        <p:spPr>
          <a:xfrm>
            <a:off x="3849475" y="1673241"/>
            <a:ext cx="1488000" cy="13590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VM</a:t>
            </a:r>
            <a:endParaRPr/>
          </a:p>
        </p:txBody>
      </p:sp>
      <p:sp>
        <p:nvSpPr>
          <p:cNvPr id="385" name="Google Shape;385;p53"/>
          <p:cNvSpPr/>
          <p:nvPr/>
        </p:nvSpPr>
        <p:spPr>
          <a:xfrm>
            <a:off x="5456748" y="3145950"/>
            <a:ext cx="1490400" cy="5313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Hyperviseur de type </a:t>
            </a:r>
            <a:r>
              <a:rPr lang="fr"/>
              <a:t>2</a:t>
            </a:r>
            <a:endParaRPr/>
          </a:p>
        </p:txBody>
      </p:sp>
      <p:sp>
        <p:nvSpPr>
          <p:cNvPr id="386" name="Google Shape;386;p53"/>
          <p:cNvSpPr txBox="1"/>
          <p:nvPr/>
        </p:nvSpPr>
        <p:spPr>
          <a:xfrm>
            <a:off x="110850" y="3787125"/>
            <a:ext cx="2061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Exécution de processus applicatif classique possible (serveur web, …)</a:t>
            </a:r>
            <a:endParaRPr/>
          </a:p>
        </p:txBody>
      </p:sp>
      <p:cxnSp>
        <p:nvCxnSpPr>
          <p:cNvPr id="387" name="Google Shape;387;p53"/>
          <p:cNvCxnSpPr/>
          <p:nvPr/>
        </p:nvCxnSpPr>
        <p:spPr>
          <a:xfrm>
            <a:off x="2032275" y="4064550"/>
            <a:ext cx="635700" cy="75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4"/>
          <p:cNvSpPr txBox="1"/>
          <p:nvPr>
            <p:ph idx="4" type="body"/>
          </p:nvPr>
        </p:nvSpPr>
        <p:spPr>
          <a:xfrm>
            <a:off x="462200" y="1772500"/>
            <a:ext cx="8331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La </a:t>
            </a:r>
            <a:r>
              <a:rPr b="1" lang="fr" sz="1800"/>
              <a:t>conteneurisation</a:t>
            </a:r>
            <a:r>
              <a:rPr lang="fr" sz="1800"/>
              <a:t> permet l’exécution d’une application de façon isolée sur un OS en créant des espaces cloisonnés par processus.</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Avantages :</a:t>
            </a:r>
            <a:endParaRPr sz="1800"/>
          </a:p>
          <a:p>
            <a:pPr indent="-342900" lvl="0" marL="457200" rtl="0" algn="l">
              <a:lnSpc>
                <a:spcPct val="115000"/>
              </a:lnSpc>
              <a:spcBef>
                <a:spcPts val="0"/>
              </a:spcBef>
              <a:spcAft>
                <a:spcPts val="0"/>
              </a:spcAft>
              <a:buSzPts val="1800"/>
              <a:buChar char="-"/>
            </a:pPr>
            <a:r>
              <a:rPr lang="fr" sz="1800"/>
              <a:t>Cloisonnement = Stabilité + Limitation de l’accès aux ressources.</a:t>
            </a:r>
            <a:endParaRPr sz="1800"/>
          </a:p>
          <a:p>
            <a:pPr indent="-342900" lvl="0" marL="457200" rtl="0" algn="l">
              <a:lnSpc>
                <a:spcPct val="115000"/>
              </a:lnSpc>
              <a:spcBef>
                <a:spcPts val="0"/>
              </a:spcBef>
              <a:spcAft>
                <a:spcPts val="0"/>
              </a:spcAft>
              <a:buSzPts val="1800"/>
              <a:buChar char="-"/>
            </a:pPr>
            <a:r>
              <a:rPr lang="fr" sz="1800"/>
              <a:t>C</a:t>
            </a:r>
            <a:r>
              <a:rPr lang="fr" sz="1800"/>
              <a:t>onsommation en ressources faible → bonnes performances</a:t>
            </a:r>
            <a:endParaRPr sz="1800"/>
          </a:p>
          <a:p>
            <a:pPr indent="0" lvl="0" marL="0" rtl="0" algn="l">
              <a:lnSpc>
                <a:spcPct val="115000"/>
              </a:lnSpc>
              <a:spcBef>
                <a:spcPts val="0"/>
              </a:spcBef>
              <a:spcAft>
                <a:spcPts val="0"/>
              </a:spcAft>
              <a:buNone/>
            </a:pPr>
            <a:r>
              <a:rPr lang="fr" sz="1800"/>
              <a:t>Inconvénient</a:t>
            </a:r>
            <a:r>
              <a:rPr lang="fr" sz="1800"/>
              <a:t> :</a:t>
            </a:r>
            <a:endParaRPr sz="1800"/>
          </a:p>
          <a:p>
            <a:pPr indent="-342900" lvl="0" marL="457200" rtl="0" algn="l">
              <a:lnSpc>
                <a:spcPct val="115000"/>
              </a:lnSpc>
              <a:spcBef>
                <a:spcPts val="0"/>
              </a:spcBef>
              <a:spcAft>
                <a:spcPts val="0"/>
              </a:spcAft>
              <a:buSzPts val="1800"/>
              <a:buChar char="-"/>
            </a:pPr>
            <a:r>
              <a:rPr lang="fr" sz="1800"/>
              <a:t>Partage du code noyau ⇒ isolation moins bonne qu'en virtualisation</a:t>
            </a:r>
            <a:endParaRPr sz="1800"/>
          </a:p>
        </p:txBody>
      </p:sp>
      <p:sp>
        <p:nvSpPr>
          <p:cNvPr id="393" name="Google Shape;393;p54"/>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La nouvelle </a:t>
            </a:r>
            <a:r>
              <a:rPr lang="fr"/>
              <a:t>génération</a:t>
            </a:r>
            <a:endParaRPr/>
          </a:p>
        </p:txBody>
      </p:sp>
      <p:sp>
        <p:nvSpPr>
          <p:cNvPr id="394" name="Google Shape;394;p54"/>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types de virtualisation</a:t>
            </a:r>
            <a:endParaRPr/>
          </a:p>
        </p:txBody>
      </p:sp>
      <p:sp>
        <p:nvSpPr>
          <p:cNvPr id="395" name="Google Shape;395;p54"/>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La conteneurisation</a:t>
            </a:r>
            <a:endParaRPr sz="3700"/>
          </a:p>
        </p:txBody>
      </p:sp>
      <p:sp>
        <p:nvSpPr>
          <p:cNvPr id="396" name="Google Shape;396;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Introduction</a:t>
            </a:r>
            <a:endParaRPr/>
          </a:p>
        </p:txBody>
      </p:sp>
      <p:sp>
        <p:nvSpPr>
          <p:cNvPr id="154" name="Google Shape;154;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5"/>
          <p:cNvSpPr txBox="1"/>
          <p:nvPr>
            <p:ph idx="4" type="body"/>
          </p:nvPr>
        </p:nvSpPr>
        <p:spPr>
          <a:xfrm>
            <a:off x="462200" y="1772500"/>
            <a:ext cx="8331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Déploiement d'applications : les conteneurs sont très utilisés dans le déploiement d'applications, car ils assurent que l'application fonctionne de la même manière, quel que soit l'environnement.</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Microservices : les conteneurs sont parfaitement adaptés à l'architecture de microservices, où chaque service est encapsulé dans un conteneur individuel.</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CI/CD : les conteneurs facilitent la mise en œuvre des pipelines d'intégration continue et de déploiement continu."</a:t>
            </a:r>
            <a:endParaRPr sz="1800"/>
          </a:p>
        </p:txBody>
      </p:sp>
      <p:sp>
        <p:nvSpPr>
          <p:cNvPr id="402" name="Google Shape;402;p55"/>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La nouvelle génération</a:t>
            </a:r>
            <a:endParaRPr/>
          </a:p>
        </p:txBody>
      </p:sp>
      <p:sp>
        <p:nvSpPr>
          <p:cNvPr id="403" name="Google Shape;403;p55"/>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types de virtualisation</a:t>
            </a:r>
            <a:endParaRPr/>
          </a:p>
        </p:txBody>
      </p:sp>
      <p:sp>
        <p:nvSpPr>
          <p:cNvPr id="404" name="Google Shape;404;p55"/>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La conteneurisation en pratique</a:t>
            </a:r>
            <a:endParaRPr sz="3700"/>
          </a:p>
        </p:txBody>
      </p:sp>
      <p:sp>
        <p:nvSpPr>
          <p:cNvPr id="405" name="Google Shape;405;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6"/>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 petit schéma</a:t>
            </a:r>
            <a:endParaRPr/>
          </a:p>
        </p:txBody>
      </p:sp>
      <p:sp>
        <p:nvSpPr>
          <p:cNvPr id="411" name="Google Shape;411;p56"/>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types de virtualisation</a:t>
            </a:r>
            <a:endParaRPr/>
          </a:p>
        </p:txBody>
      </p:sp>
      <p:sp>
        <p:nvSpPr>
          <p:cNvPr id="412" name="Google Shape;412;p56"/>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Conteneur</a:t>
            </a:r>
            <a:endParaRPr sz="3700"/>
          </a:p>
        </p:txBody>
      </p:sp>
      <p:sp>
        <p:nvSpPr>
          <p:cNvPr id="413" name="Google Shape;413;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14" name="Google Shape;414;p56"/>
          <p:cNvSpPr/>
          <p:nvPr/>
        </p:nvSpPr>
        <p:spPr>
          <a:xfrm>
            <a:off x="1668188" y="4450475"/>
            <a:ext cx="5807400" cy="5313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Hardware</a:t>
            </a:r>
            <a:endParaRPr/>
          </a:p>
        </p:txBody>
      </p:sp>
      <p:sp>
        <p:nvSpPr>
          <p:cNvPr id="415" name="Google Shape;415;p56"/>
          <p:cNvSpPr/>
          <p:nvPr/>
        </p:nvSpPr>
        <p:spPr>
          <a:xfrm>
            <a:off x="1668413" y="3809300"/>
            <a:ext cx="5807400" cy="5313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Host OS</a:t>
            </a:r>
            <a:endParaRPr/>
          </a:p>
        </p:txBody>
      </p:sp>
      <p:sp>
        <p:nvSpPr>
          <p:cNvPr id="416" name="Google Shape;416;p56"/>
          <p:cNvSpPr/>
          <p:nvPr/>
        </p:nvSpPr>
        <p:spPr>
          <a:xfrm>
            <a:off x="5987713" y="1823975"/>
            <a:ext cx="1488000" cy="18900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a:t>Conteneur</a:t>
            </a:r>
            <a:endParaRPr/>
          </a:p>
        </p:txBody>
      </p:sp>
      <p:sp>
        <p:nvSpPr>
          <p:cNvPr id="417" name="Google Shape;417;p56"/>
          <p:cNvSpPr/>
          <p:nvPr/>
        </p:nvSpPr>
        <p:spPr>
          <a:xfrm>
            <a:off x="6100950" y="2948650"/>
            <a:ext cx="1247400" cy="6435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Application</a:t>
            </a:r>
            <a:endParaRPr/>
          </a:p>
        </p:txBody>
      </p:sp>
      <p:sp>
        <p:nvSpPr>
          <p:cNvPr id="418" name="Google Shape;418;p56"/>
          <p:cNvSpPr/>
          <p:nvPr/>
        </p:nvSpPr>
        <p:spPr>
          <a:xfrm>
            <a:off x="6100950" y="2250225"/>
            <a:ext cx="1247400" cy="6435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Espace utilisateur</a:t>
            </a:r>
            <a:endParaRPr/>
          </a:p>
        </p:txBody>
      </p:sp>
      <p:sp>
        <p:nvSpPr>
          <p:cNvPr id="419" name="Google Shape;419;p56"/>
          <p:cNvSpPr/>
          <p:nvPr/>
        </p:nvSpPr>
        <p:spPr>
          <a:xfrm>
            <a:off x="2743763" y="1823975"/>
            <a:ext cx="1488000" cy="18900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Conteneur</a:t>
            </a:r>
            <a:endParaRPr/>
          </a:p>
        </p:txBody>
      </p:sp>
      <p:sp>
        <p:nvSpPr>
          <p:cNvPr id="420" name="Google Shape;420;p56"/>
          <p:cNvSpPr/>
          <p:nvPr/>
        </p:nvSpPr>
        <p:spPr>
          <a:xfrm>
            <a:off x="4365738" y="1823975"/>
            <a:ext cx="1488000" cy="18900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Conteneur</a:t>
            </a:r>
            <a:endParaRPr/>
          </a:p>
        </p:txBody>
      </p:sp>
      <p:sp>
        <p:nvSpPr>
          <p:cNvPr id="421" name="Google Shape;421;p56"/>
          <p:cNvSpPr/>
          <p:nvPr/>
        </p:nvSpPr>
        <p:spPr>
          <a:xfrm>
            <a:off x="1668425" y="1823975"/>
            <a:ext cx="941400" cy="18576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Logiciel de contrôle (Conterisateur)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7"/>
          <p:cNvSpPr txBox="1"/>
          <p:nvPr>
            <p:ph idx="4" type="body"/>
          </p:nvPr>
        </p:nvSpPr>
        <p:spPr>
          <a:xfrm>
            <a:off x="462200" y="1772500"/>
            <a:ext cx="8331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La </a:t>
            </a:r>
            <a:r>
              <a:rPr b="1" lang="fr" sz="1800"/>
              <a:t>virtualisation du stockage</a:t>
            </a:r>
            <a:r>
              <a:rPr lang="fr" sz="1800"/>
              <a:t> permet de créer des unités de stockage virtuelles à partir de ressources physiques existantes (ex.: fusion de volumes en ressource unique, création de </a:t>
            </a:r>
            <a:r>
              <a:rPr lang="fr" sz="1800"/>
              <a:t>disque</a:t>
            </a:r>
            <a:r>
              <a:rPr lang="fr" sz="1800"/>
              <a:t> dur virtuel vmdk, qcow, …).</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Avantages :</a:t>
            </a:r>
            <a:endParaRPr sz="1800"/>
          </a:p>
          <a:p>
            <a:pPr indent="-342900" lvl="0" marL="457200" rtl="0" algn="l">
              <a:lnSpc>
                <a:spcPct val="115000"/>
              </a:lnSpc>
              <a:spcBef>
                <a:spcPts val="0"/>
              </a:spcBef>
              <a:spcAft>
                <a:spcPts val="0"/>
              </a:spcAft>
              <a:buSzPts val="1800"/>
              <a:buChar char="-"/>
            </a:pPr>
            <a:r>
              <a:rPr lang="fr" sz="1800"/>
              <a:t>R</a:t>
            </a:r>
            <a:r>
              <a:rPr lang="fr" sz="1800"/>
              <a:t>éduit l'adhérence vis à vis des fournisseurs de stockage</a:t>
            </a:r>
            <a:endParaRPr sz="1800"/>
          </a:p>
          <a:p>
            <a:pPr indent="-342900" lvl="0" marL="457200" rtl="0" algn="l">
              <a:lnSpc>
                <a:spcPct val="115000"/>
              </a:lnSpc>
              <a:spcBef>
                <a:spcPts val="0"/>
              </a:spcBef>
              <a:spcAft>
                <a:spcPts val="0"/>
              </a:spcAft>
              <a:buSzPts val="1800"/>
              <a:buChar char="-"/>
            </a:pPr>
            <a:r>
              <a:rPr lang="fr" sz="1800"/>
              <a:t>Flexibilité : facilite les migrations et les déplacements de données "à chaud" (remplacement de baie)</a:t>
            </a:r>
            <a:endParaRPr sz="1800"/>
          </a:p>
          <a:p>
            <a:pPr indent="0" lvl="0" marL="0" rtl="0" algn="l">
              <a:lnSpc>
                <a:spcPct val="115000"/>
              </a:lnSpc>
              <a:spcBef>
                <a:spcPts val="0"/>
              </a:spcBef>
              <a:spcAft>
                <a:spcPts val="0"/>
              </a:spcAft>
              <a:buNone/>
            </a:pPr>
            <a:r>
              <a:rPr lang="fr" sz="1800"/>
              <a:t>Inconvénient :</a:t>
            </a:r>
            <a:endParaRPr sz="1800"/>
          </a:p>
          <a:p>
            <a:pPr indent="-342900" lvl="0" marL="457200" rtl="0" algn="l">
              <a:lnSpc>
                <a:spcPct val="115000"/>
              </a:lnSpc>
              <a:spcBef>
                <a:spcPts val="0"/>
              </a:spcBef>
              <a:spcAft>
                <a:spcPts val="0"/>
              </a:spcAft>
              <a:buSzPts val="1800"/>
              <a:buChar char="-"/>
            </a:pPr>
            <a:r>
              <a:rPr lang="fr" sz="1800"/>
              <a:t>R</a:t>
            </a:r>
            <a:r>
              <a:rPr lang="fr" sz="1800"/>
              <a:t>espect strict des matrices de compatibilité des constructeurs</a:t>
            </a:r>
            <a:endParaRPr sz="1800"/>
          </a:p>
          <a:p>
            <a:pPr indent="-342900" lvl="0" marL="457200" rtl="0" algn="l">
              <a:lnSpc>
                <a:spcPct val="115000"/>
              </a:lnSpc>
              <a:spcBef>
                <a:spcPts val="0"/>
              </a:spcBef>
              <a:spcAft>
                <a:spcPts val="0"/>
              </a:spcAft>
              <a:buSzPts val="1800"/>
              <a:buChar char="-"/>
            </a:pPr>
            <a:r>
              <a:rPr lang="fr" sz="1800"/>
              <a:t>Validation des baies de stockages pour la virtualisation</a:t>
            </a:r>
            <a:endParaRPr sz="1800"/>
          </a:p>
        </p:txBody>
      </p:sp>
      <p:sp>
        <p:nvSpPr>
          <p:cNvPr id="427" name="Google Shape;427;p57"/>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stockage virtuel</a:t>
            </a:r>
            <a:endParaRPr/>
          </a:p>
        </p:txBody>
      </p:sp>
      <p:sp>
        <p:nvSpPr>
          <p:cNvPr id="428" name="Google Shape;428;p57"/>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types de virtualisation</a:t>
            </a:r>
            <a:endParaRPr/>
          </a:p>
        </p:txBody>
      </p:sp>
      <p:sp>
        <p:nvSpPr>
          <p:cNvPr id="429" name="Google Shape;429;p57"/>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Virtualisation du stockage</a:t>
            </a:r>
            <a:endParaRPr sz="3700"/>
          </a:p>
        </p:txBody>
      </p:sp>
      <p:sp>
        <p:nvSpPr>
          <p:cNvPr id="430" name="Google Shape;430;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8"/>
          <p:cNvSpPr txBox="1"/>
          <p:nvPr>
            <p:ph idx="4" type="body"/>
          </p:nvPr>
        </p:nvSpPr>
        <p:spPr>
          <a:xfrm>
            <a:off x="462200" y="1772500"/>
            <a:ext cx="8331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La </a:t>
            </a:r>
            <a:r>
              <a:rPr b="1" lang="fr" sz="1800"/>
              <a:t>virtualisation de réseau</a:t>
            </a:r>
            <a:r>
              <a:rPr lang="fr" sz="1800"/>
              <a:t> est une technique qui permet de créer des réseaux virtuels entre des VM isolées (entre cartes réseaux virtuelles).</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Avantages :</a:t>
            </a:r>
            <a:endParaRPr sz="1800"/>
          </a:p>
          <a:p>
            <a:pPr indent="-342900" lvl="0" marL="457200" rtl="0" algn="l">
              <a:lnSpc>
                <a:spcPct val="115000"/>
              </a:lnSpc>
              <a:spcBef>
                <a:spcPts val="0"/>
              </a:spcBef>
              <a:spcAft>
                <a:spcPts val="0"/>
              </a:spcAft>
              <a:buSzPts val="1800"/>
              <a:buChar char="-"/>
            </a:pPr>
            <a:r>
              <a:rPr lang="fr" sz="1800"/>
              <a:t>M</a:t>
            </a:r>
            <a:r>
              <a:rPr lang="fr" sz="1800"/>
              <a:t>eilleure utilisation des ressources</a:t>
            </a:r>
            <a:endParaRPr sz="1800"/>
          </a:p>
          <a:p>
            <a:pPr indent="-342900" lvl="0" marL="457200" rtl="0" algn="l">
              <a:lnSpc>
                <a:spcPct val="115000"/>
              </a:lnSpc>
              <a:spcBef>
                <a:spcPts val="0"/>
              </a:spcBef>
              <a:spcAft>
                <a:spcPts val="0"/>
              </a:spcAft>
              <a:buSzPts val="1800"/>
              <a:buChar char="-"/>
            </a:pPr>
            <a:r>
              <a:rPr lang="fr" sz="1800"/>
              <a:t>Plus grande flexibilité dans la gestion des réseaux de VM</a:t>
            </a:r>
            <a:endParaRPr sz="1800"/>
          </a:p>
          <a:p>
            <a:pPr indent="-342900" lvl="0" marL="457200" rtl="0" algn="l">
              <a:lnSpc>
                <a:spcPct val="115000"/>
              </a:lnSpc>
              <a:spcBef>
                <a:spcPts val="0"/>
              </a:spcBef>
              <a:spcAft>
                <a:spcPts val="0"/>
              </a:spcAft>
              <a:buSzPts val="1800"/>
              <a:buChar char="-"/>
            </a:pPr>
            <a:r>
              <a:rPr lang="fr" sz="1800"/>
              <a:t>Amélioration de la sécurité par l’isolation “virtuelle” des réseaux</a:t>
            </a:r>
            <a:endParaRPr sz="1800"/>
          </a:p>
          <a:p>
            <a:pPr indent="-342900" lvl="0" marL="457200" rtl="0" algn="l">
              <a:lnSpc>
                <a:spcPct val="115000"/>
              </a:lnSpc>
              <a:spcBef>
                <a:spcPts val="0"/>
              </a:spcBef>
              <a:spcAft>
                <a:spcPts val="0"/>
              </a:spcAft>
              <a:buSzPts val="1800"/>
              <a:buChar char="-"/>
            </a:pPr>
            <a:r>
              <a:rPr lang="fr" sz="1800"/>
              <a:t>Réseau virtuel pour relier les cartes réseaux virtuelles sans sortir</a:t>
            </a:r>
            <a:endParaRPr sz="1800"/>
          </a:p>
          <a:p>
            <a:pPr indent="0" lvl="0" marL="0" rtl="0" algn="l">
              <a:lnSpc>
                <a:spcPct val="115000"/>
              </a:lnSpc>
              <a:spcBef>
                <a:spcPts val="0"/>
              </a:spcBef>
              <a:spcAft>
                <a:spcPts val="0"/>
              </a:spcAft>
              <a:buNone/>
            </a:pPr>
            <a:r>
              <a:rPr lang="fr" sz="1800"/>
              <a:t>Inconvénient :</a:t>
            </a:r>
            <a:endParaRPr sz="1800"/>
          </a:p>
          <a:p>
            <a:pPr indent="-342900" lvl="0" marL="457200" rtl="0" algn="l">
              <a:lnSpc>
                <a:spcPct val="115000"/>
              </a:lnSpc>
              <a:spcBef>
                <a:spcPts val="0"/>
              </a:spcBef>
              <a:spcAft>
                <a:spcPts val="0"/>
              </a:spcAft>
              <a:buSzPts val="1800"/>
              <a:buChar char="-"/>
            </a:pPr>
            <a:r>
              <a:rPr lang="fr" sz="1800"/>
              <a:t>A</a:t>
            </a:r>
            <a:r>
              <a:rPr lang="fr" sz="1800"/>
              <a:t>ugmentation de la complexité du système</a:t>
            </a:r>
            <a:endParaRPr sz="1800"/>
          </a:p>
        </p:txBody>
      </p:sp>
      <p:sp>
        <p:nvSpPr>
          <p:cNvPr id="436" name="Google Shape;436;p58"/>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réseaux virtuels</a:t>
            </a:r>
            <a:endParaRPr/>
          </a:p>
        </p:txBody>
      </p:sp>
      <p:sp>
        <p:nvSpPr>
          <p:cNvPr id="437" name="Google Shape;437;p58"/>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types de virtualisation</a:t>
            </a:r>
            <a:endParaRPr/>
          </a:p>
        </p:txBody>
      </p:sp>
      <p:sp>
        <p:nvSpPr>
          <p:cNvPr id="438" name="Google Shape;438;p58"/>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Virtualisation de réseau</a:t>
            </a:r>
            <a:endParaRPr sz="3700"/>
          </a:p>
        </p:txBody>
      </p:sp>
      <p:sp>
        <p:nvSpPr>
          <p:cNvPr id="439" name="Google Shape;439;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9"/>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Quelques outils</a:t>
            </a:r>
            <a:endParaRPr/>
          </a:p>
        </p:txBody>
      </p:sp>
      <p:sp>
        <p:nvSpPr>
          <p:cNvPr id="445" name="Google Shape;445;p59"/>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types de virtualisation</a:t>
            </a:r>
            <a:endParaRPr/>
          </a:p>
        </p:txBody>
      </p:sp>
      <p:sp>
        <p:nvSpPr>
          <p:cNvPr id="446" name="Google Shape;446;p59"/>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Quelques exemples de logiciels</a:t>
            </a:r>
            <a:endParaRPr sz="3700"/>
          </a:p>
        </p:txBody>
      </p:sp>
      <p:sp>
        <p:nvSpPr>
          <p:cNvPr id="447" name="Google Shape;447;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graphicFrame>
        <p:nvGraphicFramePr>
          <p:cNvPr id="448" name="Google Shape;448;p59"/>
          <p:cNvGraphicFramePr/>
          <p:nvPr/>
        </p:nvGraphicFramePr>
        <p:xfrm>
          <a:off x="380625" y="1767620"/>
          <a:ext cx="3000000" cy="3000000"/>
        </p:xfrm>
        <a:graphic>
          <a:graphicData uri="http://schemas.openxmlformats.org/drawingml/2006/table">
            <a:tbl>
              <a:tblPr>
                <a:noFill/>
                <a:tableStyleId>{2E09FBA3-D306-49BE-A250-87C472652103}</a:tableStyleId>
              </a:tblPr>
              <a:tblGrid>
                <a:gridCol w="2453550"/>
                <a:gridCol w="5895000"/>
              </a:tblGrid>
              <a:tr h="429275">
                <a:tc>
                  <a:txBody>
                    <a:bodyPr/>
                    <a:lstStyle/>
                    <a:p>
                      <a:pPr indent="0" lvl="0" marL="0" rtl="0" algn="l">
                        <a:spcBef>
                          <a:spcPts val="0"/>
                        </a:spcBef>
                        <a:spcAft>
                          <a:spcPts val="0"/>
                        </a:spcAft>
                        <a:buNone/>
                      </a:pPr>
                      <a:r>
                        <a:rPr lang="fr"/>
                        <a:t>Type de virtualisation</a:t>
                      </a:r>
                      <a:endParaRPr/>
                    </a:p>
                  </a:txBody>
                  <a:tcPr marT="91425" marB="91425" marR="91425" marL="91425"/>
                </a:tc>
                <a:tc>
                  <a:txBody>
                    <a:bodyPr/>
                    <a:lstStyle/>
                    <a:p>
                      <a:pPr indent="0" lvl="0" marL="0" rtl="0" algn="l">
                        <a:spcBef>
                          <a:spcPts val="0"/>
                        </a:spcBef>
                        <a:spcAft>
                          <a:spcPts val="0"/>
                        </a:spcAft>
                        <a:buNone/>
                      </a:pPr>
                      <a:r>
                        <a:rPr lang="fr"/>
                        <a:t>Logiciels</a:t>
                      </a:r>
                      <a:endParaRPr/>
                    </a:p>
                  </a:txBody>
                  <a:tcPr marT="91425" marB="91425" marR="91425" marL="91425"/>
                </a:tc>
              </a:tr>
              <a:tr h="429275">
                <a:tc>
                  <a:txBody>
                    <a:bodyPr/>
                    <a:lstStyle/>
                    <a:p>
                      <a:pPr indent="0" lvl="0" marL="0" rtl="0" algn="l">
                        <a:spcBef>
                          <a:spcPts val="0"/>
                        </a:spcBef>
                        <a:spcAft>
                          <a:spcPts val="0"/>
                        </a:spcAft>
                        <a:buNone/>
                      </a:pPr>
                      <a:r>
                        <a:rPr lang="fr"/>
                        <a:t>Hyperviseur de type 1</a:t>
                      </a:r>
                      <a:endParaRPr/>
                    </a:p>
                  </a:txBody>
                  <a:tcPr marT="91425" marB="91425" marR="91425" marL="91425"/>
                </a:tc>
                <a:tc>
                  <a:txBody>
                    <a:bodyPr/>
                    <a:lstStyle/>
                    <a:p>
                      <a:pPr indent="0" lvl="0" marL="0" rtl="0" algn="l">
                        <a:spcBef>
                          <a:spcPts val="0"/>
                        </a:spcBef>
                        <a:spcAft>
                          <a:spcPts val="0"/>
                        </a:spcAft>
                        <a:buNone/>
                      </a:pPr>
                      <a:r>
                        <a:rPr lang="fr"/>
                        <a:t>VMware ESXi, Hyper-V, Xen</a:t>
                      </a:r>
                      <a:r>
                        <a:rPr lang="fr"/>
                        <a:t> (</a:t>
                      </a:r>
                      <a:r>
                        <a:rPr i="1" lang="fr"/>
                        <a:t>free</a:t>
                      </a:r>
                      <a:r>
                        <a:rPr lang="fr"/>
                        <a:t>)</a:t>
                      </a:r>
                      <a:r>
                        <a:rPr lang="fr"/>
                        <a:t>, KVM (</a:t>
                      </a:r>
                      <a:r>
                        <a:rPr i="1" lang="fr"/>
                        <a:t>free</a:t>
                      </a:r>
                      <a:r>
                        <a:rPr lang="fr"/>
                        <a:t>), Proxmox (</a:t>
                      </a:r>
                      <a:r>
                        <a:rPr i="1" lang="fr"/>
                        <a:t>free</a:t>
                      </a:r>
                      <a:r>
                        <a:rPr lang="fr"/>
                        <a:t>)</a:t>
                      </a:r>
                      <a:endParaRPr/>
                    </a:p>
                  </a:txBody>
                  <a:tcPr marT="91425" marB="91425" marR="91425" marL="91425"/>
                </a:tc>
              </a:tr>
              <a:tr h="684675">
                <a:tc>
                  <a:txBody>
                    <a:bodyPr/>
                    <a:lstStyle/>
                    <a:p>
                      <a:pPr indent="0" lvl="0" marL="0" rtl="0" algn="l">
                        <a:spcBef>
                          <a:spcPts val="0"/>
                        </a:spcBef>
                        <a:spcAft>
                          <a:spcPts val="0"/>
                        </a:spcAft>
                        <a:buNone/>
                      </a:pPr>
                      <a:r>
                        <a:rPr lang="fr"/>
                        <a:t>Hyperviseur de type 2</a:t>
                      </a:r>
                      <a:endParaRPr/>
                    </a:p>
                  </a:txBody>
                  <a:tcPr marT="91425" marB="91425" marR="91425" marL="91425"/>
                </a:tc>
                <a:tc>
                  <a:txBody>
                    <a:bodyPr/>
                    <a:lstStyle/>
                    <a:p>
                      <a:pPr indent="0" lvl="0" marL="0" rtl="0" algn="l">
                        <a:spcBef>
                          <a:spcPts val="0"/>
                        </a:spcBef>
                        <a:spcAft>
                          <a:spcPts val="0"/>
                        </a:spcAft>
                        <a:buNone/>
                      </a:pPr>
                      <a:r>
                        <a:rPr lang="fr"/>
                        <a:t>VirtualBox </a:t>
                      </a:r>
                      <a:r>
                        <a:rPr lang="fr"/>
                        <a:t>(</a:t>
                      </a:r>
                      <a:r>
                        <a:rPr i="1" lang="fr"/>
                        <a:t>free</a:t>
                      </a:r>
                      <a:r>
                        <a:rPr lang="fr"/>
                        <a:t>)</a:t>
                      </a:r>
                      <a:r>
                        <a:rPr lang="fr"/>
                        <a:t>, VMware Workstation, Parallels Desktop, Virtual Desktop, VMLite Workstation, Qemu (</a:t>
                      </a:r>
                      <a:r>
                        <a:rPr i="1" lang="fr"/>
                        <a:t>free</a:t>
                      </a:r>
                      <a:r>
                        <a:rPr lang="fr"/>
                        <a:t>)</a:t>
                      </a:r>
                      <a:endParaRPr/>
                    </a:p>
                  </a:txBody>
                  <a:tcPr marT="91425" marB="91425" marR="91425" marL="91425"/>
                </a:tc>
              </a:tr>
              <a:tr h="429275">
                <a:tc>
                  <a:txBody>
                    <a:bodyPr/>
                    <a:lstStyle/>
                    <a:p>
                      <a:pPr indent="0" lvl="0" marL="0" rtl="0" algn="l">
                        <a:spcBef>
                          <a:spcPts val="0"/>
                        </a:spcBef>
                        <a:spcAft>
                          <a:spcPts val="0"/>
                        </a:spcAft>
                        <a:buNone/>
                      </a:pPr>
                      <a:r>
                        <a:rPr lang="fr"/>
                        <a:t>Conteneurisation</a:t>
                      </a:r>
                      <a:endParaRPr/>
                    </a:p>
                  </a:txBody>
                  <a:tcPr marT="91425" marB="91425" marR="91425" marL="91425"/>
                </a:tc>
                <a:tc>
                  <a:txBody>
                    <a:bodyPr/>
                    <a:lstStyle/>
                    <a:p>
                      <a:pPr indent="0" lvl="0" marL="0" rtl="0" algn="l">
                        <a:spcBef>
                          <a:spcPts val="0"/>
                        </a:spcBef>
                        <a:spcAft>
                          <a:spcPts val="0"/>
                        </a:spcAft>
                        <a:buNone/>
                      </a:pPr>
                      <a:r>
                        <a:rPr lang="fr"/>
                        <a:t>Docker, LXC</a:t>
                      </a:r>
                      <a:r>
                        <a:rPr lang="fr"/>
                        <a:t> (</a:t>
                      </a:r>
                      <a:r>
                        <a:rPr i="1" lang="fr"/>
                        <a:t>free</a:t>
                      </a:r>
                      <a:r>
                        <a:rPr lang="fr"/>
                        <a:t>)</a:t>
                      </a:r>
                      <a:r>
                        <a:rPr lang="fr"/>
                        <a:t>, OpenVZ (</a:t>
                      </a:r>
                      <a:r>
                        <a:rPr i="1" lang="fr"/>
                        <a:t>free</a:t>
                      </a:r>
                      <a:r>
                        <a:rPr lang="fr"/>
                        <a:t>)</a:t>
                      </a:r>
                      <a:endParaRPr/>
                    </a:p>
                  </a:txBody>
                  <a:tcPr marT="91425" marB="91425" marR="91425" marL="91425"/>
                </a:tc>
              </a:tr>
              <a:tr h="396200">
                <a:tc>
                  <a:txBody>
                    <a:bodyPr/>
                    <a:lstStyle/>
                    <a:p>
                      <a:pPr indent="0" lvl="0" marL="0" rtl="0" algn="l">
                        <a:spcBef>
                          <a:spcPts val="0"/>
                        </a:spcBef>
                        <a:spcAft>
                          <a:spcPts val="0"/>
                        </a:spcAft>
                        <a:buNone/>
                      </a:pPr>
                      <a:r>
                        <a:rPr lang="fr"/>
                        <a:t>La virtualisation de réseau</a:t>
                      </a:r>
                      <a:endParaRPr/>
                    </a:p>
                  </a:txBody>
                  <a:tcPr marT="91425" marB="91425" marR="91425" marL="91425"/>
                </a:tc>
                <a:tc>
                  <a:txBody>
                    <a:bodyPr/>
                    <a:lstStyle/>
                    <a:p>
                      <a:pPr indent="0" lvl="0" marL="0" rtl="0" algn="l">
                        <a:spcBef>
                          <a:spcPts val="0"/>
                        </a:spcBef>
                        <a:spcAft>
                          <a:spcPts val="0"/>
                        </a:spcAft>
                        <a:buNone/>
                      </a:pPr>
                      <a:r>
                        <a:rPr lang="fr"/>
                        <a:t>GNS3</a:t>
                      </a:r>
                      <a:r>
                        <a:rPr lang="fr"/>
                        <a:t> (</a:t>
                      </a:r>
                      <a:r>
                        <a:rPr i="1" lang="fr"/>
                        <a:t>free</a:t>
                      </a:r>
                      <a:r>
                        <a:rPr lang="fr"/>
                        <a:t>)</a:t>
                      </a:r>
                      <a:endParaRPr/>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0"/>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Dans le milieu professionnel</a:t>
            </a:r>
            <a:endParaRPr/>
          </a:p>
        </p:txBody>
      </p:sp>
      <p:sp>
        <p:nvSpPr>
          <p:cNvPr id="454" name="Google Shape;454;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1"/>
          <p:cNvSpPr txBox="1"/>
          <p:nvPr/>
        </p:nvSpPr>
        <p:spPr>
          <a:xfrm>
            <a:off x="1382325" y="310750"/>
            <a:ext cx="754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latin typeface="Raleway"/>
                <a:ea typeface="Raleway"/>
                <a:cs typeface="Raleway"/>
                <a:sym typeface="Raleway"/>
              </a:rPr>
              <a:t>Un moment de réflexion</a:t>
            </a:r>
            <a:endParaRPr sz="2400">
              <a:latin typeface="Raleway"/>
              <a:ea typeface="Raleway"/>
              <a:cs typeface="Raleway"/>
              <a:sym typeface="Raleway"/>
            </a:endParaRPr>
          </a:p>
        </p:txBody>
      </p:sp>
      <p:sp>
        <p:nvSpPr>
          <p:cNvPr id="460" name="Google Shape;460;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61" name="Google Shape;461;p61"/>
          <p:cNvSpPr txBox="1"/>
          <p:nvPr/>
        </p:nvSpPr>
        <p:spPr>
          <a:xfrm>
            <a:off x="368900" y="1505350"/>
            <a:ext cx="858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latin typeface="Raleway"/>
                <a:ea typeface="Raleway"/>
                <a:cs typeface="Raleway"/>
                <a:sym typeface="Raleway"/>
              </a:rPr>
              <a:t>Comment optimiser les ressources matérielles (ex: temps CPU) ?</a:t>
            </a:r>
            <a:endParaRPr sz="1800">
              <a:latin typeface="Raleway"/>
              <a:ea typeface="Raleway"/>
              <a:cs typeface="Raleway"/>
              <a:sym typeface="Raleway"/>
            </a:endParaRPr>
          </a:p>
        </p:txBody>
      </p:sp>
      <p:sp>
        <p:nvSpPr>
          <p:cNvPr id="462" name="Google Shape;462;p61"/>
          <p:cNvSpPr txBox="1"/>
          <p:nvPr/>
        </p:nvSpPr>
        <p:spPr>
          <a:xfrm>
            <a:off x="440000" y="2448475"/>
            <a:ext cx="404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latin typeface="Raleway"/>
                <a:ea typeface="Raleway"/>
                <a:cs typeface="Raleway"/>
                <a:sym typeface="Raleway"/>
              </a:rPr>
              <a:t>Avec la consolidation de serveurs</a:t>
            </a:r>
            <a:endParaRPr sz="1800">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62"/>
                                        </p:tgtEl>
                                        <p:attrNameLst>
                                          <p:attrName>style.visibility</p:attrName>
                                        </p:attrNameLst>
                                      </p:cBhvr>
                                      <p:to>
                                        <p:strVal val="visible"/>
                                      </p:to>
                                    </p:set>
                                    <p:anim calcmode="lin" valueType="num">
                                      <p:cBhvr additive="base">
                                        <p:cTn dur="1000"/>
                                        <p:tgtEl>
                                          <p:spTgt spid="46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2"/>
          <p:cNvSpPr txBox="1"/>
          <p:nvPr>
            <p:ph idx="4" type="body"/>
          </p:nvPr>
        </p:nvSpPr>
        <p:spPr>
          <a:xfrm>
            <a:off x="462200" y="1772500"/>
            <a:ext cx="8331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Avec l</a:t>
            </a:r>
            <a:r>
              <a:rPr lang="fr" sz="1800"/>
              <a:t>a </a:t>
            </a:r>
            <a:r>
              <a:rPr b="1" lang="fr" sz="1800"/>
              <a:t>consolidation de serveurs</a:t>
            </a:r>
            <a:r>
              <a:rPr lang="fr" sz="1800"/>
              <a:t>.</a:t>
            </a:r>
            <a:endParaRPr sz="1800"/>
          </a:p>
          <a:p>
            <a:pPr indent="0" lvl="0" marL="0" rtl="0" algn="l">
              <a:lnSpc>
                <a:spcPct val="115000"/>
              </a:lnSpc>
              <a:spcBef>
                <a:spcPts val="0"/>
              </a:spcBef>
              <a:spcAft>
                <a:spcPts val="0"/>
              </a:spcAft>
              <a:buNone/>
            </a:pPr>
            <a:r>
              <a:rPr lang="fr" sz="1800"/>
              <a:t>⇒ Approche consistant à utiliser efficacement les ressources des serveurs dans le but de réduire le nombre total de serveurs physiques ou d'emplacements de serveurs dont une entreprise a besoin.</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 Moins de matériel</a:t>
            </a:r>
            <a:endParaRPr sz="1800"/>
          </a:p>
          <a:p>
            <a:pPr indent="0" lvl="0" marL="0" rtl="0" algn="l">
              <a:lnSpc>
                <a:spcPct val="115000"/>
              </a:lnSpc>
              <a:spcBef>
                <a:spcPts val="0"/>
              </a:spcBef>
              <a:spcAft>
                <a:spcPts val="0"/>
              </a:spcAft>
              <a:buNone/>
            </a:pPr>
            <a:r>
              <a:rPr lang="fr" sz="1800"/>
              <a:t>⇒ Economies d'énergie</a:t>
            </a:r>
            <a:endParaRPr sz="1800"/>
          </a:p>
          <a:p>
            <a:pPr indent="0" lvl="0" marL="0" rtl="0" algn="l">
              <a:lnSpc>
                <a:spcPct val="115000"/>
              </a:lnSpc>
              <a:spcBef>
                <a:spcPts val="0"/>
              </a:spcBef>
              <a:spcAft>
                <a:spcPts val="0"/>
              </a:spcAft>
              <a:buNone/>
            </a:pPr>
            <a:r>
              <a:rPr lang="fr" sz="1800"/>
              <a:t>⇒ </a:t>
            </a:r>
            <a:r>
              <a:rPr lang="fr" sz="1800"/>
              <a:t>Évolutivité améliorée</a:t>
            </a:r>
            <a:endParaRPr sz="1800"/>
          </a:p>
          <a:p>
            <a:pPr indent="0" lvl="0" marL="0" rtl="0" algn="l">
              <a:lnSpc>
                <a:spcPct val="115000"/>
              </a:lnSpc>
              <a:spcBef>
                <a:spcPts val="0"/>
              </a:spcBef>
              <a:spcAft>
                <a:spcPts val="0"/>
              </a:spcAft>
              <a:buNone/>
            </a:pPr>
            <a:r>
              <a:rPr lang="fr" sz="1800"/>
              <a:t>⇒ Reprise des activités plus facile après sinistre</a:t>
            </a:r>
            <a:endParaRPr sz="1800"/>
          </a:p>
        </p:txBody>
      </p:sp>
      <p:sp>
        <p:nvSpPr>
          <p:cNvPr id="468" name="Google Shape;468;p62"/>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 meilleur partage ?</a:t>
            </a:r>
            <a:endParaRPr/>
          </a:p>
        </p:txBody>
      </p:sp>
      <p:sp>
        <p:nvSpPr>
          <p:cNvPr id="469" name="Google Shape;469;p62"/>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Dans le milieu professionnel</a:t>
            </a:r>
            <a:endParaRPr/>
          </a:p>
        </p:txBody>
      </p:sp>
      <p:sp>
        <p:nvSpPr>
          <p:cNvPr id="470" name="Google Shape;470;p62"/>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Optimiser les ressources</a:t>
            </a:r>
            <a:endParaRPr sz="3700"/>
          </a:p>
        </p:txBody>
      </p:sp>
      <p:sp>
        <p:nvSpPr>
          <p:cNvPr id="471" name="Google Shape;471;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3"/>
          <p:cNvSpPr/>
          <p:nvPr/>
        </p:nvSpPr>
        <p:spPr>
          <a:xfrm>
            <a:off x="4837700" y="2120950"/>
            <a:ext cx="3850200" cy="22983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3"/>
          <p:cNvSpPr/>
          <p:nvPr/>
        </p:nvSpPr>
        <p:spPr>
          <a:xfrm>
            <a:off x="310375" y="2120950"/>
            <a:ext cx="3850200" cy="22983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63"/>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 petit schéma</a:t>
            </a:r>
            <a:endParaRPr/>
          </a:p>
        </p:txBody>
      </p:sp>
      <p:sp>
        <p:nvSpPr>
          <p:cNvPr id="479" name="Google Shape;479;p63"/>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Dans le milieu professionnel</a:t>
            </a:r>
            <a:endParaRPr/>
          </a:p>
        </p:txBody>
      </p:sp>
      <p:sp>
        <p:nvSpPr>
          <p:cNvPr id="480" name="Google Shape;480;p63"/>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Ex.: Optimiser le temps CPU</a:t>
            </a:r>
            <a:endParaRPr sz="3700"/>
          </a:p>
        </p:txBody>
      </p:sp>
      <p:sp>
        <p:nvSpPr>
          <p:cNvPr id="481" name="Google Shape;481;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82" name="Google Shape;482;p63"/>
          <p:cNvSpPr/>
          <p:nvPr/>
        </p:nvSpPr>
        <p:spPr>
          <a:xfrm>
            <a:off x="2614250" y="2461325"/>
            <a:ext cx="1399500" cy="4002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63"/>
          <p:cNvSpPr txBox="1"/>
          <p:nvPr/>
        </p:nvSpPr>
        <p:spPr>
          <a:xfrm>
            <a:off x="380600" y="2461325"/>
            <a:ext cx="25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Serveur de messagerie</a:t>
            </a:r>
            <a:endParaRPr/>
          </a:p>
        </p:txBody>
      </p:sp>
      <p:sp>
        <p:nvSpPr>
          <p:cNvPr id="484" name="Google Shape;484;p63"/>
          <p:cNvSpPr txBox="1"/>
          <p:nvPr/>
        </p:nvSpPr>
        <p:spPr>
          <a:xfrm>
            <a:off x="380600" y="3112325"/>
            <a:ext cx="25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Serveur web</a:t>
            </a:r>
            <a:endParaRPr/>
          </a:p>
        </p:txBody>
      </p:sp>
      <p:sp>
        <p:nvSpPr>
          <p:cNvPr id="485" name="Google Shape;485;p63"/>
          <p:cNvSpPr txBox="1"/>
          <p:nvPr/>
        </p:nvSpPr>
        <p:spPr>
          <a:xfrm>
            <a:off x="345450" y="3763325"/>
            <a:ext cx="25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Serveur d’applications</a:t>
            </a:r>
            <a:endParaRPr/>
          </a:p>
        </p:txBody>
      </p:sp>
      <p:sp>
        <p:nvSpPr>
          <p:cNvPr id="486" name="Google Shape;486;p63"/>
          <p:cNvSpPr/>
          <p:nvPr/>
        </p:nvSpPr>
        <p:spPr>
          <a:xfrm>
            <a:off x="2614250" y="3112325"/>
            <a:ext cx="1399500" cy="4002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63"/>
          <p:cNvSpPr/>
          <p:nvPr/>
        </p:nvSpPr>
        <p:spPr>
          <a:xfrm>
            <a:off x="2614250" y="3763325"/>
            <a:ext cx="1399500" cy="4002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63"/>
          <p:cNvSpPr/>
          <p:nvPr/>
        </p:nvSpPr>
        <p:spPr>
          <a:xfrm>
            <a:off x="3406850" y="2461325"/>
            <a:ext cx="606900" cy="4002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t>40</a:t>
            </a:r>
            <a:r>
              <a:rPr lang="fr"/>
              <a:t> %</a:t>
            </a:r>
            <a:endParaRPr/>
          </a:p>
        </p:txBody>
      </p:sp>
      <p:sp>
        <p:nvSpPr>
          <p:cNvPr id="489" name="Google Shape;489;p63"/>
          <p:cNvSpPr/>
          <p:nvPr/>
        </p:nvSpPr>
        <p:spPr>
          <a:xfrm>
            <a:off x="3406850" y="3112325"/>
            <a:ext cx="606900" cy="4002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t>4</a:t>
            </a:r>
            <a:r>
              <a:rPr lang="fr"/>
              <a:t>0 %</a:t>
            </a:r>
            <a:endParaRPr/>
          </a:p>
        </p:txBody>
      </p:sp>
      <p:sp>
        <p:nvSpPr>
          <p:cNvPr id="490" name="Google Shape;490;p63"/>
          <p:cNvSpPr/>
          <p:nvPr/>
        </p:nvSpPr>
        <p:spPr>
          <a:xfrm>
            <a:off x="3406850" y="3763325"/>
            <a:ext cx="606900" cy="4002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t>4</a:t>
            </a:r>
            <a:r>
              <a:rPr lang="fr"/>
              <a:t>0 %</a:t>
            </a:r>
            <a:endParaRPr/>
          </a:p>
        </p:txBody>
      </p:sp>
      <p:sp>
        <p:nvSpPr>
          <p:cNvPr id="491" name="Google Shape;491;p63"/>
          <p:cNvSpPr/>
          <p:nvPr/>
        </p:nvSpPr>
        <p:spPr>
          <a:xfrm>
            <a:off x="7157275" y="2461325"/>
            <a:ext cx="1399500" cy="4002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3"/>
          <p:cNvSpPr txBox="1"/>
          <p:nvPr/>
        </p:nvSpPr>
        <p:spPr>
          <a:xfrm>
            <a:off x="4923625" y="2461325"/>
            <a:ext cx="204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Serveur de messagerie et applications</a:t>
            </a:r>
            <a:endParaRPr/>
          </a:p>
        </p:txBody>
      </p:sp>
      <p:sp>
        <p:nvSpPr>
          <p:cNvPr id="493" name="Google Shape;493;p63"/>
          <p:cNvSpPr/>
          <p:nvPr/>
        </p:nvSpPr>
        <p:spPr>
          <a:xfrm>
            <a:off x="7949875" y="2461325"/>
            <a:ext cx="606900" cy="4002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t>40</a:t>
            </a:r>
            <a:r>
              <a:rPr lang="fr"/>
              <a:t> %</a:t>
            </a:r>
            <a:endParaRPr/>
          </a:p>
        </p:txBody>
      </p:sp>
      <p:sp>
        <p:nvSpPr>
          <p:cNvPr id="494" name="Google Shape;494;p63"/>
          <p:cNvSpPr/>
          <p:nvPr/>
        </p:nvSpPr>
        <p:spPr>
          <a:xfrm>
            <a:off x="7157275" y="2461325"/>
            <a:ext cx="606900" cy="4002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t>4</a:t>
            </a:r>
            <a:r>
              <a:rPr lang="fr"/>
              <a:t>0 %</a:t>
            </a:r>
            <a:endParaRPr/>
          </a:p>
        </p:txBody>
      </p:sp>
      <p:sp>
        <p:nvSpPr>
          <p:cNvPr id="495" name="Google Shape;495;p63"/>
          <p:cNvSpPr txBox="1"/>
          <p:nvPr/>
        </p:nvSpPr>
        <p:spPr>
          <a:xfrm>
            <a:off x="4923625" y="3112325"/>
            <a:ext cx="25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Serveur web</a:t>
            </a:r>
            <a:endParaRPr/>
          </a:p>
        </p:txBody>
      </p:sp>
      <p:sp>
        <p:nvSpPr>
          <p:cNvPr id="496" name="Google Shape;496;p63"/>
          <p:cNvSpPr/>
          <p:nvPr/>
        </p:nvSpPr>
        <p:spPr>
          <a:xfrm>
            <a:off x="7157275" y="3112325"/>
            <a:ext cx="1399500" cy="4002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3"/>
          <p:cNvSpPr/>
          <p:nvPr/>
        </p:nvSpPr>
        <p:spPr>
          <a:xfrm>
            <a:off x="7949875" y="3112325"/>
            <a:ext cx="606900" cy="4002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t>4</a:t>
            </a:r>
            <a:r>
              <a:rPr lang="fr"/>
              <a:t>0 %</a:t>
            </a:r>
            <a:endParaRPr/>
          </a:p>
        </p:txBody>
      </p:sp>
      <p:sp>
        <p:nvSpPr>
          <p:cNvPr id="498" name="Google Shape;498;p63"/>
          <p:cNvSpPr/>
          <p:nvPr/>
        </p:nvSpPr>
        <p:spPr>
          <a:xfrm>
            <a:off x="4286250" y="3126000"/>
            <a:ext cx="4272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3"/>
          <p:cNvSpPr txBox="1"/>
          <p:nvPr/>
        </p:nvSpPr>
        <p:spPr>
          <a:xfrm>
            <a:off x="5099150" y="3798500"/>
            <a:ext cx="26649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solidFill>
                  <a:srgbClr val="FF0000"/>
                </a:solidFill>
              </a:rPr>
              <a:t>Attention aux pics commun !</a:t>
            </a:r>
            <a:endParaRPr b="1">
              <a:solidFill>
                <a:srgbClr val="FF0000"/>
              </a:solidFill>
            </a:endParaRPr>
          </a:p>
        </p:txBody>
      </p:sp>
      <p:cxnSp>
        <p:nvCxnSpPr>
          <p:cNvPr id="500" name="Google Shape;500;p63"/>
          <p:cNvCxnSpPr>
            <a:stCxn id="499" idx="0"/>
            <a:endCxn id="494" idx="2"/>
          </p:cNvCxnSpPr>
          <p:nvPr/>
        </p:nvCxnSpPr>
        <p:spPr>
          <a:xfrm flipH="1" rot="10800000">
            <a:off x="6431600" y="2861600"/>
            <a:ext cx="1029000" cy="936900"/>
          </a:xfrm>
          <a:prstGeom prst="straightConnector1">
            <a:avLst/>
          </a:prstGeom>
          <a:noFill/>
          <a:ln cap="flat" cmpd="sng" w="38100">
            <a:solidFill>
              <a:srgbClr val="FF0000"/>
            </a:solidFill>
            <a:prstDash val="solid"/>
            <a:round/>
            <a:headEnd len="med" w="med" type="none"/>
            <a:tailEnd len="med" w="med" type="triangle"/>
          </a:ln>
        </p:spPr>
      </p:cxnSp>
      <p:cxnSp>
        <p:nvCxnSpPr>
          <p:cNvPr id="501" name="Google Shape;501;p63"/>
          <p:cNvCxnSpPr>
            <a:stCxn id="499" idx="0"/>
            <a:endCxn id="493" idx="2"/>
          </p:cNvCxnSpPr>
          <p:nvPr/>
        </p:nvCxnSpPr>
        <p:spPr>
          <a:xfrm flipH="1" rot="10800000">
            <a:off x="6431600" y="2861600"/>
            <a:ext cx="1821600" cy="9369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000"/>
                                        <p:tgtEl>
                                          <p:spTgt spid="47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000"/>
                                        <p:tgtEl>
                                          <p:spTgt spid="483"/>
                                        </p:tgtEl>
                                      </p:cBhvr>
                                    </p:animEffect>
                                  </p:childTnLst>
                                </p:cTn>
                              </p:par>
                              <p:par>
                                <p:cTn fill="hold" nodeType="with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000"/>
                                        <p:tgtEl>
                                          <p:spTgt spid="48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000"/>
                                        <p:tgtEl>
                                          <p:spTgt spid="484"/>
                                        </p:tgtEl>
                                      </p:cBhvr>
                                    </p:animEffect>
                                  </p:childTnLst>
                                </p:cTn>
                              </p:par>
                              <p:par>
                                <p:cTn fill="hold" nodeType="with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000"/>
                                        <p:tgtEl>
                                          <p:spTgt spid="486"/>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000"/>
                                        <p:tgtEl>
                                          <p:spTgt spid="485"/>
                                        </p:tgtEl>
                                      </p:cBhvr>
                                    </p:animEffect>
                                  </p:childTnLst>
                                </p:cTn>
                              </p:par>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000"/>
                                        <p:tgtEl>
                                          <p:spTgt spid="4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100"/>
                                        <p:tgtEl>
                                          <p:spTgt spid="488"/>
                                        </p:tgtEl>
                                      </p:cBhvr>
                                    </p:animEffect>
                                  </p:childTnLst>
                                </p:cTn>
                              </p:par>
                            </p:childTnLst>
                          </p:cTn>
                        </p:par>
                        <p:par>
                          <p:cTn fill="hold">
                            <p:stCondLst>
                              <p:cond delay="1100"/>
                            </p:stCondLst>
                            <p:childTnLst>
                              <p:par>
                                <p:cTn fill="hold" nodeType="after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000"/>
                                        <p:tgtEl>
                                          <p:spTgt spid="489"/>
                                        </p:tgtEl>
                                      </p:cBhvr>
                                    </p:animEffect>
                                  </p:childTnLst>
                                </p:cTn>
                              </p:par>
                            </p:childTnLst>
                          </p:cTn>
                        </p:par>
                        <p:par>
                          <p:cTn fill="hold">
                            <p:stCondLst>
                              <p:cond delay="2100"/>
                            </p:stCondLst>
                            <p:childTnLst>
                              <p:par>
                                <p:cTn fill="hold" nodeType="after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1000"/>
                                        <p:tgtEl>
                                          <p:spTgt spid="49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000"/>
                                        <p:tgtEl>
                                          <p:spTgt spid="47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000"/>
                                        <p:tgtEl>
                                          <p:spTgt spid="49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000"/>
                                        <p:tgtEl>
                                          <p:spTgt spid="49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1000"/>
                                        <p:tgtEl>
                                          <p:spTgt spid="4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000"/>
                                        <p:tgtEl>
                                          <p:spTgt spid="499"/>
                                        </p:tgtEl>
                                      </p:cBhvr>
                                    </p:animEffect>
                                  </p:childTnLst>
                                </p:cTn>
                              </p:par>
                              <p:par>
                                <p:cTn fill="hold" nodeType="with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000"/>
                                        <p:tgtEl>
                                          <p:spTgt spid="500"/>
                                        </p:tgtEl>
                                      </p:cBhvr>
                                    </p:animEffect>
                                  </p:childTnLst>
                                </p:cTn>
                              </p:par>
                              <p:par>
                                <p:cTn fill="hold" nodeType="with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1000"/>
                                        <p:tgtEl>
                                          <p:spTgt spid="5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4"/>
          <p:cNvSpPr txBox="1"/>
          <p:nvPr/>
        </p:nvSpPr>
        <p:spPr>
          <a:xfrm>
            <a:off x="1382325" y="310750"/>
            <a:ext cx="754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latin typeface="Raleway"/>
                <a:ea typeface="Raleway"/>
                <a:cs typeface="Raleway"/>
                <a:sym typeface="Raleway"/>
              </a:rPr>
              <a:t>Un moment de réflexion</a:t>
            </a:r>
            <a:endParaRPr sz="2400">
              <a:latin typeface="Raleway"/>
              <a:ea typeface="Raleway"/>
              <a:cs typeface="Raleway"/>
              <a:sym typeface="Raleway"/>
            </a:endParaRPr>
          </a:p>
        </p:txBody>
      </p:sp>
      <p:sp>
        <p:nvSpPr>
          <p:cNvPr id="507" name="Google Shape;507;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508" name="Google Shape;508;p64"/>
          <p:cNvSpPr txBox="1"/>
          <p:nvPr/>
        </p:nvSpPr>
        <p:spPr>
          <a:xfrm>
            <a:off x="368900" y="1505350"/>
            <a:ext cx="85848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800">
                <a:latin typeface="Raleway"/>
                <a:ea typeface="Raleway"/>
                <a:cs typeface="Raleway"/>
                <a:sym typeface="Raleway"/>
              </a:rPr>
              <a:t>Comment garantir la disponibilité des applications critiques ?</a:t>
            </a:r>
            <a:endParaRPr sz="1800">
              <a:latin typeface="Raleway"/>
              <a:ea typeface="Raleway"/>
              <a:cs typeface="Raleway"/>
              <a:sym typeface="Raleway"/>
            </a:endParaRPr>
          </a:p>
        </p:txBody>
      </p:sp>
      <p:sp>
        <p:nvSpPr>
          <p:cNvPr id="509" name="Google Shape;509;p64"/>
          <p:cNvSpPr txBox="1"/>
          <p:nvPr/>
        </p:nvSpPr>
        <p:spPr>
          <a:xfrm>
            <a:off x="440000" y="2448475"/>
            <a:ext cx="8369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latin typeface="Raleway"/>
                <a:ea typeface="Raleway"/>
                <a:cs typeface="Raleway"/>
                <a:sym typeface="Raleway"/>
              </a:rPr>
              <a:t>En mettant en place de la </a:t>
            </a:r>
            <a:r>
              <a:rPr lang="fr" sz="1800">
                <a:latin typeface="Raleway"/>
                <a:ea typeface="Raleway"/>
                <a:cs typeface="Raleway"/>
                <a:sym typeface="Raleway"/>
              </a:rPr>
              <a:t>haute disponibilité et de la récupération d'urgence</a:t>
            </a:r>
            <a:endParaRPr sz="1800">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09"/>
                                        </p:tgtEl>
                                        <p:attrNameLst>
                                          <p:attrName>style.visibility</p:attrName>
                                        </p:attrNameLst>
                                      </p:cBhvr>
                                      <p:to>
                                        <p:strVal val="visible"/>
                                      </p:to>
                                    </p:set>
                                    <p:anim calcmode="lin" valueType="num">
                                      <p:cBhvr additive="base">
                                        <p:cTn dur="1000"/>
                                        <p:tgtEl>
                                          <p:spTgt spid="50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b="1" lang="fr" sz="1800"/>
              <a:t>Système hôte</a:t>
            </a:r>
            <a:r>
              <a:rPr lang="fr" sz="1800"/>
              <a:t> (</a:t>
            </a:r>
            <a:r>
              <a:rPr i="1" lang="fr" sz="1800"/>
              <a:t>host OS</a:t>
            </a:r>
            <a:r>
              <a:rPr lang="fr" sz="1800"/>
              <a:t>) : Système d'exploitation principal de l’ordinateur.</a:t>
            </a:r>
            <a:endParaRPr sz="1800"/>
          </a:p>
          <a:p>
            <a:pPr indent="0" lvl="0" marL="0" rtl="0" algn="l">
              <a:lnSpc>
                <a:spcPct val="115000"/>
              </a:lnSpc>
              <a:spcBef>
                <a:spcPts val="0"/>
              </a:spcBef>
              <a:spcAft>
                <a:spcPts val="0"/>
              </a:spcAft>
              <a:buNone/>
            </a:pPr>
            <a:r>
              <a:rPr b="1" lang="fr" sz="1800"/>
              <a:t>Système invité</a:t>
            </a:r>
            <a:r>
              <a:rPr lang="fr" sz="1800"/>
              <a:t> (</a:t>
            </a:r>
            <a:r>
              <a:rPr i="1" lang="fr" sz="1800"/>
              <a:t>guest OS</a:t>
            </a:r>
            <a:r>
              <a:rPr lang="fr" sz="1800"/>
              <a:t>) : Système installé à l’intérieur d’une machine virtuelle.</a:t>
            </a:r>
            <a:endParaRPr sz="1800"/>
          </a:p>
          <a:p>
            <a:pPr indent="0" lvl="0" marL="0" rtl="0" algn="l">
              <a:lnSpc>
                <a:spcPct val="115000"/>
              </a:lnSpc>
              <a:spcBef>
                <a:spcPts val="0"/>
              </a:spcBef>
              <a:spcAft>
                <a:spcPts val="0"/>
              </a:spcAft>
              <a:buNone/>
            </a:pPr>
            <a:r>
              <a:rPr b="1" lang="fr" sz="1800"/>
              <a:t>Machine virtuelle</a:t>
            </a:r>
            <a:r>
              <a:rPr lang="fr" sz="1800"/>
              <a:t> (</a:t>
            </a:r>
            <a:r>
              <a:rPr i="1" lang="fr" sz="1800"/>
              <a:t>virtual machine</a:t>
            </a:r>
            <a:r>
              <a:rPr lang="fr" sz="1800"/>
              <a:t> ou </a:t>
            </a:r>
            <a:r>
              <a:rPr i="1" lang="fr" sz="1800"/>
              <a:t>VM</a:t>
            </a:r>
            <a:r>
              <a:rPr lang="fr" sz="1800"/>
              <a:t>) :  Ordinateur virtuel hébergé par un système hôte et qui fait tourner un système invité.</a:t>
            </a:r>
            <a:endParaRPr sz="1800"/>
          </a:p>
          <a:p>
            <a:pPr indent="0" lvl="0" marL="0" rtl="0" algn="l">
              <a:lnSpc>
                <a:spcPct val="115000"/>
              </a:lnSpc>
              <a:spcBef>
                <a:spcPts val="0"/>
              </a:spcBef>
              <a:spcAft>
                <a:spcPts val="0"/>
              </a:spcAft>
              <a:buNone/>
            </a:pPr>
            <a:r>
              <a:rPr b="1" lang="fr" sz="1800"/>
              <a:t>Hyperviseur</a:t>
            </a:r>
            <a:r>
              <a:rPr lang="fr" sz="1800"/>
              <a:t> : Couche logicielle très légère qui permet à plusieurs VM de fonctionner simultanément sur une même machine physique.</a:t>
            </a:r>
            <a:endParaRPr sz="1800"/>
          </a:p>
        </p:txBody>
      </p:sp>
      <p:sp>
        <p:nvSpPr>
          <p:cNvPr id="160" name="Google Shape;160;p29"/>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Commençons par quelques définitions</a:t>
            </a:r>
            <a:endParaRPr/>
          </a:p>
        </p:txBody>
      </p:sp>
      <p:sp>
        <p:nvSpPr>
          <p:cNvPr id="161" name="Google Shape;161;p29"/>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Introduction</a:t>
            </a:r>
            <a:endParaRPr/>
          </a:p>
        </p:txBody>
      </p:sp>
      <p:sp>
        <p:nvSpPr>
          <p:cNvPr id="162" name="Google Shape;162;p29"/>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Glossaire</a:t>
            </a:r>
            <a:endParaRPr sz="3700"/>
          </a:p>
        </p:txBody>
      </p:sp>
      <p:sp>
        <p:nvSpPr>
          <p:cNvPr id="163" name="Google Shape;163;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5"/>
          <p:cNvSpPr txBox="1"/>
          <p:nvPr>
            <p:ph idx="4" type="body"/>
          </p:nvPr>
        </p:nvSpPr>
        <p:spPr>
          <a:xfrm>
            <a:off x="462200" y="1772500"/>
            <a:ext cx="8331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La </a:t>
            </a:r>
            <a:r>
              <a:rPr b="1" lang="fr" sz="1800"/>
              <a:t>haute disponibilité</a:t>
            </a:r>
            <a:r>
              <a:rPr lang="fr" sz="1800"/>
              <a:t> (</a:t>
            </a:r>
            <a:r>
              <a:rPr i="1" lang="fr" sz="1800"/>
              <a:t>High Availability</a:t>
            </a:r>
            <a:r>
              <a:rPr lang="fr" sz="1800"/>
              <a:t>) est un ensemble de fonctionnalités automatiques conçues pour planifier et récupérer en toute sécurité les problèmes qui </a:t>
            </a:r>
            <a:r>
              <a:rPr lang="fr" sz="1800"/>
              <a:t>rendent inaccessibles </a:t>
            </a:r>
            <a:r>
              <a:rPr lang="fr" sz="1800"/>
              <a:t>les serveurs.</a:t>
            </a:r>
            <a:endParaRPr sz="1800"/>
          </a:p>
        </p:txBody>
      </p:sp>
      <p:sp>
        <p:nvSpPr>
          <p:cNvPr id="515" name="Google Shape;515;p65"/>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En cas de panne</a:t>
            </a:r>
            <a:endParaRPr/>
          </a:p>
        </p:txBody>
      </p:sp>
      <p:sp>
        <p:nvSpPr>
          <p:cNvPr id="516" name="Google Shape;516;p65"/>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Dans le milieu professionnel</a:t>
            </a:r>
            <a:endParaRPr/>
          </a:p>
        </p:txBody>
      </p:sp>
      <p:sp>
        <p:nvSpPr>
          <p:cNvPr id="517" name="Google Shape;517;p65"/>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Tout le temps disponible ?</a:t>
            </a:r>
            <a:endParaRPr sz="3700"/>
          </a:p>
        </p:txBody>
      </p:sp>
      <p:sp>
        <p:nvSpPr>
          <p:cNvPr id="518" name="Google Shape;518;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6"/>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 petit schéma</a:t>
            </a:r>
            <a:endParaRPr/>
          </a:p>
        </p:txBody>
      </p:sp>
      <p:sp>
        <p:nvSpPr>
          <p:cNvPr id="524" name="Google Shape;524;p66"/>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Dans le milieu professionnel</a:t>
            </a:r>
            <a:endParaRPr/>
          </a:p>
        </p:txBody>
      </p:sp>
      <p:sp>
        <p:nvSpPr>
          <p:cNvPr id="525" name="Google Shape;525;p66"/>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Un exemple : reprise sur incident</a:t>
            </a:r>
            <a:endParaRPr sz="3700"/>
          </a:p>
        </p:txBody>
      </p:sp>
      <p:sp>
        <p:nvSpPr>
          <p:cNvPr id="526" name="Google Shape;526;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527" name="Google Shape;527;p66"/>
          <p:cNvPicPr preferRelativeResize="0"/>
          <p:nvPr/>
        </p:nvPicPr>
        <p:blipFill>
          <a:blip r:embed="rId3">
            <a:alphaModFix/>
          </a:blip>
          <a:stretch>
            <a:fillRect/>
          </a:stretch>
        </p:blipFill>
        <p:spPr>
          <a:xfrm>
            <a:off x="968825" y="3310150"/>
            <a:ext cx="1237725" cy="1439699"/>
          </a:xfrm>
          <a:prstGeom prst="rect">
            <a:avLst/>
          </a:prstGeom>
          <a:noFill/>
          <a:ln>
            <a:noFill/>
          </a:ln>
        </p:spPr>
      </p:pic>
      <p:pic>
        <p:nvPicPr>
          <p:cNvPr id="528" name="Google Shape;528;p66"/>
          <p:cNvPicPr preferRelativeResize="0"/>
          <p:nvPr/>
        </p:nvPicPr>
        <p:blipFill>
          <a:blip r:embed="rId3">
            <a:alphaModFix/>
          </a:blip>
          <a:stretch>
            <a:fillRect/>
          </a:stretch>
        </p:blipFill>
        <p:spPr>
          <a:xfrm>
            <a:off x="4219025" y="3310150"/>
            <a:ext cx="1237725" cy="1439699"/>
          </a:xfrm>
          <a:prstGeom prst="rect">
            <a:avLst/>
          </a:prstGeom>
          <a:noFill/>
          <a:ln>
            <a:noFill/>
          </a:ln>
        </p:spPr>
      </p:pic>
      <p:pic>
        <p:nvPicPr>
          <p:cNvPr id="529" name="Google Shape;529;p66"/>
          <p:cNvPicPr preferRelativeResize="0"/>
          <p:nvPr/>
        </p:nvPicPr>
        <p:blipFill>
          <a:blip r:embed="rId3">
            <a:alphaModFix/>
          </a:blip>
          <a:stretch>
            <a:fillRect/>
          </a:stretch>
        </p:blipFill>
        <p:spPr>
          <a:xfrm>
            <a:off x="7052763" y="3310150"/>
            <a:ext cx="1237725" cy="1439699"/>
          </a:xfrm>
          <a:prstGeom prst="rect">
            <a:avLst/>
          </a:prstGeom>
          <a:noFill/>
          <a:ln>
            <a:noFill/>
          </a:ln>
        </p:spPr>
      </p:pic>
      <p:grpSp>
        <p:nvGrpSpPr>
          <p:cNvPr id="530" name="Google Shape;530;p66"/>
          <p:cNvGrpSpPr/>
          <p:nvPr/>
        </p:nvGrpSpPr>
        <p:grpSpPr>
          <a:xfrm>
            <a:off x="641450" y="2528150"/>
            <a:ext cx="1892475" cy="495850"/>
            <a:chOff x="641450" y="2528150"/>
            <a:chExt cx="1892475" cy="495850"/>
          </a:xfrm>
        </p:grpSpPr>
        <p:pic>
          <p:nvPicPr>
            <p:cNvPr id="531" name="Google Shape;531;p66"/>
            <p:cNvPicPr preferRelativeResize="0"/>
            <p:nvPr/>
          </p:nvPicPr>
          <p:blipFill>
            <a:blip r:embed="rId4">
              <a:alphaModFix/>
            </a:blip>
            <a:stretch>
              <a:fillRect/>
            </a:stretch>
          </p:blipFill>
          <p:spPr>
            <a:xfrm>
              <a:off x="641450" y="2528150"/>
              <a:ext cx="495875" cy="495850"/>
            </a:xfrm>
            <a:prstGeom prst="rect">
              <a:avLst/>
            </a:prstGeom>
            <a:noFill/>
            <a:ln>
              <a:noFill/>
            </a:ln>
          </p:spPr>
        </p:pic>
        <p:pic>
          <p:nvPicPr>
            <p:cNvPr id="532" name="Google Shape;532;p66"/>
            <p:cNvPicPr preferRelativeResize="0"/>
            <p:nvPr/>
          </p:nvPicPr>
          <p:blipFill>
            <a:blip r:embed="rId4">
              <a:alphaModFix/>
            </a:blip>
            <a:stretch>
              <a:fillRect/>
            </a:stretch>
          </p:blipFill>
          <p:spPr>
            <a:xfrm>
              <a:off x="1339750" y="2528150"/>
              <a:ext cx="495875" cy="495850"/>
            </a:xfrm>
            <a:prstGeom prst="rect">
              <a:avLst/>
            </a:prstGeom>
            <a:noFill/>
            <a:ln>
              <a:noFill/>
            </a:ln>
          </p:spPr>
        </p:pic>
        <p:pic>
          <p:nvPicPr>
            <p:cNvPr id="533" name="Google Shape;533;p66"/>
            <p:cNvPicPr preferRelativeResize="0"/>
            <p:nvPr/>
          </p:nvPicPr>
          <p:blipFill>
            <a:blip r:embed="rId4">
              <a:alphaModFix/>
            </a:blip>
            <a:stretch>
              <a:fillRect/>
            </a:stretch>
          </p:blipFill>
          <p:spPr>
            <a:xfrm>
              <a:off x="2038050" y="2528150"/>
              <a:ext cx="495875" cy="495850"/>
            </a:xfrm>
            <a:prstGeom prst="rect">
              <a:avLst/>
            </a:prstGeom>
            <a:noFill/>
            <a:ln>
              <a:noFill/>
            </a:ln>
          </p:spPr>
        </p:pic>
      </p:grpSp>
      <p:grpSp>
        <p:nvGrpSpPr>
          <p:cNvPr id="534" name="Google Shape;534;p66"/>
          <p:cNvGrpSpPr/>
          <p:nvPr/>
        </p:nvGrpSpPr>
        <p:grpSpPr>
          <a:xfrm>
            <a:off x="3891650" y="2528150"/>
            <a:ext cx="1892475" cy="495850"/>
            <a:chOff x="3891650" y="2528150"/>
            <a:chExt cx="1892475" cy="495850"/>
          </a:xfrm>
        </p:grpSpPr>
        <p:pic>
          <p:nvPicPr>
            <p:cNvPr id="535" name="Google Shape;535;p66"/>
            <p:cNvPicPr preferRelativeResize="0"/>
            <p:nvPr/>
          </p:nvPicPr>
          <p:blipFill>
            <a:blip r:embed="rId4">
              <a:alphaModFix/>
            </a:blip>
            <a:stretch>
              <a:fillRect/>
            </a:stretch>
          </p:blipFill>
          <p:spPr>
            <a:xfrm>
              <a:off x="3891650" y="2528150"/>
              <a:ext cx="495875" cy="495850"/>
            </a:xfrm>
            <a:prstGeom prst="rect">
              <a:avLst/>
            </a:prstGeom>
            <a:noFill/>
            <a:ln>
              <a:noFill/>
            </a:ln>
          </p:spPr>
        </p:pic>
        <p:pic>
          <p:nvPicPr>
            <p:cNvPr id="536" name="Google Shape;536;p66"/>
            <p:cNvPicPr preferRelativeResize="0"/>
            <p:nvPr/>
          </p:nvPicPr>
          <p:blipFill>
            <a:blip r:embed="rId4">
              <a:alphaModFix/>
            </a:blip>
            <a:stretch>
              <a:fillRect/>
            </a:stretch>
          </p:blipFill>
          <p:spPr>
            <a:xfrm>
              <a:off x="4589950" y="2528150"/>
              <a:ext cx="495875" cy="495850"/>
            </a:xfrm>
            <a:prstGeom prst="rect">
              <a:avLst/>
            </a:prstGeom>
            <a:noFill/>
            <a:ln>
              <a:noFill/>
            </a:ln>
          </p:spPr>
        </p:pic>
        <p:pic>
          <p:nvPicPr>
            <p:cNvPr id="537" name="Google Shape;537;p66"/>
            <p:cNvPicPr preferRelativeResize="0"/>
            <p:nvPr/>
          </p:nvPicPr>
          <p:blipFill>
            <a:blip r:embed="rId4">
              <a:alphaModFix/>
            </a:blip>
            <a:stretch>
              <a:fillRect/>
            </a:stretch>
          </p:blipFill>
          <p:spPr>
            <a:xfrm>
              <a:off x="5288250" y="2528150"/>
              <a:ext cx="495875" cy="495850"/>
            </a:xfrm>
            <a:prstGeom prst="rect">
              <a:avLst/>
            </a:prstGeom>
            <a:noFill/>
            <a:ln>
              <a:noFill/>
            </a:ln>
          </p:spPr>
        </p:pic>
      </p:grpSp>
      <p:grpSp>
        <p:nvGrpSpPr>
          <p:cNvPr id="538" name="Google Shape;538;p66"/>
          <p:cNvGrpSpPr/>
          <p:nvPr/>
        </p:nvGrpSpPr>
        <p:grpSpPr>
          <a:xfrm>
            <a:off x="6725375" y="2528150"/>
            <a:ext cx="1892475" cy="495850"/>
            <a:chOff x="6725375" y="2528150"/>
            <a:chExt cx="1892475" cy="495850"/>
          </a:xfrm>
        </p:grpSpPr>
        <p:pic>
          <p:nvPicPr>
            <p:cNvPr id="539" name="Google Shape;539;p66"/>
            <p:cNvPicPr preferRelativeResize="0"/>
            <p:nvPr/>
          </p:nvPicPr>
          <p:blipFill>
            <a:blip r:embed="rId4">
              <a:alphaModFix/>
            </a:blip>
            <a:stretch>
              <a:fillRect/>
            </a:stretch>
          </p:blipFill>
          <p:spPr>
            <a:xfrm>
              <a:off x="6725375" y="2528150"/>
              <a:ext cx="495875" cy="495850"/>
            </a:xfrm>
            <a:prstGeom prst="rect">
              <a:avLst/>
            </a:prstGeom>
            <a:noFill/>
            <a:ln>
              <a:noFill/>
            </a:ln>
          </p:spPr>
        </p:pic>
        <p:pic>
          <p:nvPicPr>
            <p:cNvPr id="540" name="Google Shape;540;p66"/>
            <p:cNvPicPr preferRelativeResize="0"/>
            <p:nvPr/>
          </p:nvPicPr>
          <p:blipFill>
            <a:blip r:embed="rId4">
              <a:alphaModFix/>
            </a:blip>
            <a:stretch>
              <a:fillRect/>
            </a:stretch>
          </p:blipFill>
          <p:spPr>
            <a:xfrm>
              <a:off x="7423675" y="2528150"/>
              <a:ext cx="495875" cy="495850"/>
            </a:xfrm>
            <a:prstGeom prst="rect">
              <a:avLst/>
            </a:prstGeom>
            <a:noFill/>
            <a:ln>
              <a:noFill/>
            </a:ln>
          </p:spPr>
        </p:pic>
        <p:pic>
          <p:nvPicPr>
            <p:cNvPr id="541" name="Google Shape;541;p66"/>
            <p:cNvPicPr preferRelativeResize="0"/>
            <p:nvPr/>
          </p:nvPicPr>
          <p:blipFill>
            <a:blip r:embed="rId4">
              <a:alphaModFix/>
            </a:blip>
            <a:stretch>
              <a:fillRect/>
            </a:stretch>
          </p:blipFill>
          <p:spPr>
            <a:xfrm>
              <a:off x="8121975" y="2528150"/>
              <a:ext cx="495875" cy="495850"/>
            </a:xfrm>
            <a:prstGeom prst="rect">
              <a:avLst/>
            </a:prstGeom>
            <a:noFill/>
            <a:ln>
              <a:noFill/>
            </a:ln>
          </p:spPr>
        </p:pic>
      </p:grpSp>
      <p:sp>
        <p:nvSpPr>
          <p:cNvPr id="542" name="Google Shape;542;p66"/>
          <p:cNvSpPr/>
          <p:nvPr/>
        </p:nvSpPr>
        <p:spPr>
          <a:xfrm>
            <a:off x="968825" y="1834983"/>
            <a:ext cx="3921050" cy="693175"/>
          </a:xfrm>
          <a:custGeom>
            <a:rect b="b" l="l" r="r" t="t"/>
            <a:pathLst>
              <a:path extrusionOk="0" h="27727" w="156842">
                <a:moveTo>
                  <a:pt x="0" y="27727"/>
                </a:moveTo>
                <a:cubicBezTo>
                  <a:pt x="3408" y="25454"/>
                  <a:pt x="4186" y="20680"/>
                  <a:pt x="6458" y="17271"/>
                </a:cubicBezTo>
                <a:cubicBezTo>
                  <a:pt x="9502" y="12705"/>
                  <a:pt x="15139" y="10228"/>
                  <a:pt x="20297" y="8352"/>
                </a:cubicBezTo>
                <a:cubicBezTo>
                  <a:pt x="45251" y="-723"/>
                  <a:pt x="73197" y="-1129"/>
                  <a:pt x="99641" y="1279"/>
                </a:cubicBezTo>
                <a:cubicBezTo>
                  <a:pt x="109619" y="2187"/>
                  <a:pt x="119135" y="5922"/>
                  <a:pt x="128856" y="8352"/>
                </a:cubicBezTo>
                <a:cubicBezTo>
                  <a:pt x="139329" y="10970"/>
                  <a:pt x="154222" y="14179"/>
                  <a:pt x="156842" y="24652"/>
                </a:cubicBezTo>
              </a:path>
            </a:pathLst>
          </a:custGeom>
          <a:noFill/>
          <a:ln cap="flat" cmpd="sng" w="38100">
            <a:solidFill>
              <a:schemeClr val="accent2"/>
            </a:solidFill>
            <a:prstDash val="solid"/>
            <a:round/>
            <a:headEnd len="med" w="med" type="none"/>
            <a:tailEnd len="med" w="med" type="triangle"/>
          </a:ln>
        </p:spPr>
      </p:sp>
      <p:sp>
        <p:nvSpPr>
          <p:cNvPr id="543" name="Google Shape;543;p66"/>
          <p:cNvSpPr/>
          <p:nvPr/>
        </p:nvSpPr>
        <p:spPr>
          <a:xfrm>
            <a:off x="1580400" y="1834983"/>
            <a:ext cx="3921050" cy="693175"/>
          </a:xfrm>
          <a:custGeom>
            <a:rect b="b" l="l" r="r" t="t"/>
            <a:pathLst>
              <a:path extrusionOk="0" h="27727" w="156842">
                <a:moveTo>
                  <a:pt x="0" y="27727"/>
                </a:moveTo>
                <a:cubicBezTo>
                  <a:pt x="3408" y="25454"/>
                  <a:pt x="4186" y="20680"/>
                  <a:pt x="6458" y="17271"/>
                </a:cubicBezTo>
                <a:cubicBezTo>
                  <a:pt x="9502" y="12705"/>
                  <a:pt x="15139" y="10228"/>
                  <a:pt x="20297" y="8352"/>
                </a:cubicBezTo>
                <a:cubicBezTo>
                  <a:pt x="45251" y="-723"/>
                  <a:pt x="73197" y="-1129"/>
                  <a:pt x="99641" y="1279"/>
                </a:cubicBezTo>
                <a:cubicBezTo>
                  <a:pt x="109619" y="2187"/>
                  <a:pt x="119135" y="5922"/>
                  <a:pt x="128856" y="8352"/>
                </a:cubicBezTo>
                <a:cubicBezTo>
                  <a:pt x="139329" y="10970"/>
                  <a:pt x="154222" y="14179"/>
                  <a:pt x="156842" y="24652"/>
                </a:cubicBezTo>
              </a:path>
            </a:pathLst>
          </a:custGeom>
          <a:noFill/>
          <a:ln cap="flat" cmpd="sng" w="38100">
            <a:solidFill>
              <a:srgbClr val="FF0000"/>
            </a:solidFill>
            <a:prstDash val="solid"/>
            <a:round/>
            <a:headEnd len="med" w="med" type="none"/>
            <a:tailEnd len="med" w="med" type="triangle"/>
          </a:ln>
        </p:spPr>
      </p:sp>
      <p:sp>
        <p:nvSpPr>
          <p:cNvPr id="544" name="Google Shape;544;p66"/>
          <p:cNvSpPr/>
          <p:nvPr/>
        </p:nvSpPr>
        <p:spPr>
          <a:xfrm>
            <a:off x="2414150" y="1795157"/>
            <a:ext cx="4505350" cy="672800"/>
          </a:xfrm>
          <a:custGeom>
            <a:rect b="b" l="l" r="r" t="t"/>
            <a:pathLst>
              <a:path extrusionOk="0" h="26912" w="180214">
                <a:moveTo>
                  <a:pt x="0" y="25682"/>
                </a:moveTo>
                <a:cubicBezTo>
                  <a:pt x="0" y="22976"/>
                  <a:pt x="3187" y="21303"/>
                  <a:pt x="4920" y="19224"/>
                </a:cubicBezTo>
                <a:cubicBezTo>
                  <a:pt x="16146" y="5757"/>
                  <a:pt x="38805" y="10200"/>
                  <a:pt x="55663" y="5385"/>
                </a:cubicBezTo>
                <a:cubicBezTo>
                  <a:pt x="74822" y="-88"/>
                  <a:pt x="95631" y="-1334"/>
                  <a:pt x="115325" y="1695"/>
                </a:cubicBezTo>
                <a:cubicBezTo>
                  <a:pt x="124817" y="3155"/>
                  <a:pt x="133555" y="7972"/>
                  <a:pt x="143003" y="9690"/>
                </a:cubicBezTo>
                <a:cubicBezTo>
                  <a:pt x="153624" y="11621"/>
                  <a:pt x="163850" y="16312"/>
                  <a:pt x="172833" y="22299"/>
                </a:cubicBezTo>
                <a:cubicBezTo>
                  <a:pt x="175247" y="23908"/>
                  <a:pt x="178604" y="24498"/>
                  <a:pt x="180214" y="26912"/>
                </a:cubicBezTo>
              </a:path>
            </a:pathLst>
          </a:custGeom>
          <a:noFill/>
          <a:ln cap="flat" cmpd="sng" w="38100">
            <a:solidFill>
              <a:schemeClr val="dk1"/>
            </a:solidFill>
            <a:prstDash val="solid"/>
            <a:round/>
            <a:headEnd len="med" w="med" type="none"/>
            <a:tailEnd len="med" w="med" type="triangle"/>
          </a:ln>
        </p:spPr>
      </p:sp>
      <p:sp>
        <p:nvSpPr>
          <p:cNvPr id="545" name="Google Shape;545;p66"/>
          <p:cNvSpPr/>
          <p:nvPr/>
        </p:nvSpPr>
        <p:spPr>
          <a:xfrm>
            <a:off x="1060900" y="3431050"/>
            <a:ext cx="1268700" cy="11979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66"/>
          <p:cNvSpPr txBox="1"/>
          <p:nvPr/>
        </p:nvSpPr>
        <p:spPr>
          <a:xfrm>
            <a:off x="908800" y="4700425"/>
            <a:ext cx="157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Hôte hyperviseur</a:t>
            </a:r>
            <a:endParaRPr/>
          </a:p>
        </p:txBody>
      </p:sp>
      <p:sp>
        <p:nvSpPr>
          <p:cNvPr id="547" name="Google Shape;547;p66"/>
          <p:cNvSpPr txBox="1"/>
          <p:nvPr/>
        </p:nvSpPr>
        <p:spPr>
          <a:xfrm>
            <a:off x="6919500" y="4700425"/>
            <a:ext cx="157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Hôte hyperviseur</a:t>
            </a:r>
            <a:endParaRPr/>
          </a:p>
        </p:txBody>
      </p:sp>
      <p:sp>
        <p:nvSpPr>
          <p:cNvPr id="548" name="Google Shape;548;p66"/>
          <p:cNvSpPr txBox="1"/>
          <p:nvPr/>
        </p:nvSpPr>
        <p:spPr>
          <a:xfrm>
            <a:off x="4051438" y="4700425"/>
            <a:ext cx="157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Hôte hyperviseur</a:t>
            </a:r>
            <a:endParaRPr/>
          </a:p>
        </p:txBody>
      </p:sp>
      <p:sp>
        <p:nvSpPr>
          <p:cNvPr id="549" name="Google Shape;549;p66"/>
          <p:cNvSpPr txBox="1"/>
          <p:nvPr/>
        </p:nvSpPr>
        <p:spPr>
          <a:xfrm>
            <a:off x="76875" y="2623800"/>
            <a:ext cx="4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VM</a:t>
            </a:r>
            <a:endParaRPr/>
          </a:p>
        </p:txBody>
      </p:sp>
      <p:sp>
        <p:nvSpPr>
          <p:cNvPr id="550" name="Google Shape;550;p66"/>
          <p:cNvSpPr/>
          <p:nvPr/>
        </p:nvSpPr>
        <p:spPr>
          <a:xfrm>
            <a:off x="3845525" y="2641100"/>
            <a:ext cx="453600" cy="4959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66"/>
          <p:cNvSpPr/>
          <p:nvPr/>
        </p:nvSpPr>
        <p:spPr>
          <a:xfrm>
            <a:off x="4219025" y="1870400"/>
            <a:ext cx="3546161" cy="672800"/>
          </a:xfrm>
          <a:custGeom>
            <a:rect b="b" l="l" r="r" t="t"/>
            <a:pathLst>
              <a:path extrusionOk="0" h="26912" w="180214">
                <a:moveTo>
                  <a:pt x="0" y="25682"/>
                </a:moveTo>
                <a:cubicBezTo>
                  <a:pt x="0" y="22976"/>
                  <a:pt x="3187" y="21303"/>
                  <a:pt x="4920" y="19224"/>
                </a:cubicBezTo>
                <a:cubicBezTo>
                  <a:pt x="16146" y="5757"/>
                  <a:pt x="38805" y="10200"/>
                  <a:pt x="55663" y="5385"/>
                </a:cubicBezTo>
                <a:cubicBezTo>
                  <a:pt x="74822" y="-88"/>
                  <a:pt x="95631" y="-1334"/>
                  <a:pt x="115325" y="1695"/>
                </a:cubicBezTo>
                <a:cubicBezTo>
                  <a:pt x="124817" y="3155"/>
                  <a:pt x="133555" y="7972"/>
                  <a:pt x="143003" y="9690"/>
                </a:cubicBezTo>
                <a:cubicBezTo>
                  <a:pt x="153624" y="11621"/>
                  <a:pt x="163850" y="16312"/>
                  <a:pt x="172833" y="22299"/>
                </a:cubicBezTo>
                <a:cubicBezTo>
                  <a:pt x="175247" y="23908"/>
                  <a:pt x="178604" y="24498"/>
                  <a:pt x="180214" y="26912"/>
                </a:cubicBezTo>
              </a:path>
            </a:pathLst>
          </a:custGeom>
          <a:noFill/>
          <a:ln cap="flat" cmpd="sng" w="38100">
            <a:solidFill>
              <a:schemeClr val="accent6"/>
            </a:solidFill>
            <a:prstDash val="solid"/>
            <a:round/>
            <a:headEnd len="med" w="med" type="none"/>
            <a:tailEnd len="med" w="med" type="triangle"/>
          </a:ln>
        </p:spPr>
      </p:sp>
      <p:sp>
        <p:nvSpPr>
          <p:cNvPr id="552" name="Google Shape;552;p66"/>
          <p:cNvSpPr/>
          <p:nvPr/>
        </p:nvSpPr>
        <p:spPr>
          <a:xfrm>
            <a:off x="1984250" y="2641100"/>
            <a:ext cx="453600" cy="4959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66"/>
          <p:cNvSpPr/>
          <p:nvPr/>
        </p:nvSpPr>
        <p:spPr>
          <a:xfrm>
            <a:off x="1244125" y="2623800"/>
            <a:ext cx="453600" cy="4959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66"/>
          <p:cNvSpPr/>
          <p:nvPr/>
        </p:nvSpPr>
        <p:spPr>
          <a:xfrm>
            <a:off x="530475" y="2623800"/>
            <a:ext cx="453600" cy="4959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1000"/>
                                        <p:tgtEl>
                                          <p:spTgt spid="52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000"/>
                                        <p:tgtEl>
                                          <p:spTgt spid="54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1000"/>
                                        <p:tgtEl>
                                          <p:spTgt spid="53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000"/>
                                        <p:tgtEl>
                                          <p:spTgt spid="5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1000"/>
                                        <p:tgtEl>
                                          <p:spTgt spid="52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000"/>
                                        <p:tgtEl>
                                          <p:spTgt spid="54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1000"/>
                                        <p:tgtEl>
                                          <p:spTgt spid="534"/>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1000"/>
                                        <p:tgtEl>
                                          <p:spTgt spid="529"/>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1000"/>
                                        <p:tgtEl>
                                          <p:spTgt spid="547"/>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000"/>
                                        <p:tgtEl>
                                          <p:spTgt spid="5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000"/>
                                        <p:tgtEl>
                                          <p:spTgt spid="5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000"/>
                                        <p:tgtEl>
                                          <p:spTgt spid="55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2500"/>
                                        <p:tgtEl>
                                          <p:spTgt spid="542"/>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000"/>
                                        <p:tgtEl>
                                          <p:spTgt spid="553"/>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2500"/>
                                        <p:tgtEl>
                                          <p:spTgt spid="543"/>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000"/>
                                        <p:tgtEl>
                                          <p:spTgt spid="552"/>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2500"/>
                                        <p:tgtEl>
                                          <p:spTgt spid="5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000"/>
                                        <p:tgtEl>
                                          <p:spTgt spid="55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2500"/>
                                        <p:tgtEl>
                                          <p:spTgt spid="5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7"/>
          <p:cNvSpPr txBox="1"/>
          <p:nvPr/>
        </p:nvSpPr>
        <p:spPr>
          <a:xfrm>
            <a:off x="1382325" y="310750"/>
            <a:ext cx="754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latin typeface="Raleway"/>
                <a:ea typeface="Raleway"/>
                <a:cs typeface="Raleway"/>
                <a:sym typeface="Raleway"/>
              </a:rPr>
              <a:t>Un moment de réflexion</a:t>
            </a:r>
            <a:endParaRPr sz="2400">
              <a:latin typeface="Raleway"/>
              <a:ea typeface="Raleway"/>
              <a:cs typeface="Raleway"/>
              <a:sym typeface="Raleway"/>
            </a:endParaRPr>
          </a:p>
        </p:txBody>
      </p:sp>
      <p:sp>
        <p:nvSpPr>
          <p:cNvPr id="560" name="Google Shape;560;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561" name="Google Shape;561;p67"/>
          <p:cNvSpPr txBox="1"/>
          <p:nvPr/>
        </p:nvSpPr>
        <p:spPr>
          <a:xfrm>
            <a:off x="368900" y="1505350"/>
            <a:ext cx="85848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800">
                <a:latin typeface="Raleway"/>
                <a:ea typeface="Raleway"/>
                <a:cs typeface="Raleway"/>
                <a:sym typeface="Raleway"/>
              </a:rPr>
              <a:t>Comment créer des environnements de développement stables et reproductibles ?</a:t>
            </a:r>
            <a:endParaRPr sz="1800">
              <a:latin typeface="Raleway"/>
              <a:ea typeface="Raleway"/>
              <a:cs typeface="Raleway"/>
              <a:sym typeface="Raleway"/>
            </a:endParaRPr>
          </a:p>
        </p:txBody>
      </p:sp>
      <p:sp>
        <p:nvSpPr>
          <p:cNvPr id="562" name="Google Shape;562;p67"/>
          <p:cNvSpPr txBox="1"/>
          <p:nvPr/>
        </p:nvSpPr>
        <p:spPr>
          <a:xfrm>
            <a:off x="368900" y="2448475"/>
            <a:ext cx="8440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latin typeface="Raleway"/>
                <a:ea typeface="Raleway"/>
                <a:cs typeface="Raleway"/>
                <a:sym typeface="Raleway"/>
              </a:rPr>
              <a:t>En mettant en place des VM et/ou des conteneurs.</a:t>
            </a:r>
            <a:endParaRPr sz="1800">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62"/>
                                        </p:tgtEl>
                                        <p:attrNameLst>
                                          <p:attrName>style.visibility</p:attrName>
                                        </p:attrNameLst>
                                      </p:cBhvr>
                                      <p:to>
                                        <p:strVal val="visible"/>
                                      </p:to>
                                    </p:set>
                                    <p:anim calcmode="lin" valueType="num">
                                      <p:cBhvr additive="base">
                                        <p:cTn dur="1000"/>
                                        <p:tgtEl>
                                          <p:spTgt spid="56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8"/>
          <p:cNvSpPr txBox="1"/>
          <p:nvPr>
            <p:ph idx="4" type="body"/>
          </p:nvPr>
        </p:nvSpPr>
        <p:spPr>
          <a:xfrm>
            <a:off x="462200" y="1772500"/>
            <a:ext cx="8331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2 utilisations différentes :</a:t>
            </a:r>
            <a:endParaRPr sz="1800"/>
          </a:p>
          <a:p>
            <a:pPr indent="0" lvl="0" marL="0" rtl="0" algn="l">
              <a:lnSpc>
                <a:spcPct val="115000"/>
              </a:lnSpc>
              <a:spcBef>
                <a:spcPts val="0"/>
              </a:spcBef>
              <a:spcAft>
                <a:spcPts val="0"/>
              </a:spcAft>
              <a:buNone/>
            </a:pPr>
            <a:r>
              <a:t/>
            </a:r>
            <a:endParaRPr sz="800"/>
          </a:p>
          <a:p>
            <a:pPr indent="-342900" lvl="0" marL="457200" rtl="0" algn="l">
              <a:lnSpc>
                <a:spcPct val="115000"/>
              </a:lnSpc>
              <a:spcBef>
                <a:spcPts val="0"/>
              </a:spcBef>
              <a:spcAft>
                <a:spcPts val="0"/>
              </a:spcAft>
              <a:buSzPts val="1800"/>
              <a:buChar char="-"/>
            </a:pPr>
            <a:r>
              <a:rPr lang="fr" sz="1800"/>
              <a:t>Un hyperviseur permet de créer et de gérer des VM.</a:t>
            </a:r>
            <a:endParaRPr sz="1800"/>
          </a:p>
          <a:p>
            <a:pPr indent="0" lvl="0" marL="0" rtl="0" algn="l">
              <a:lnSpc>
                <a:spcPct val="115000"/>
              </a:lnSpc>
              <a:spcBef>
                <a:spcPts val="0"/>
              </a:spcBef>
              <a:spcAft>
                <a:spcPts val="0"/>
              </a:spcAft>
              <a:buNone/>
            </a:pPr>
            <a:r>
              <a:rPr lang="fr" sz="1800"/>
              <a:t>Il s'exécute sur un “hôte” et permet un partage des ressources de l'ordinateur physique.</a:t>
            </a:r>
            <a:endParaRPr sz="1800"/>
          </a:p>
          <a:p>
            <a:pPr indent="0" lvl="0" marL="0" rtl="0" algn="l">
              <a:lnSpc>
                <a:spcPct val="115000"/>
              </a:lnSpc>
              <a:spcBef>
                <a:spcPts val="0"/>
              </a:spcBef>
              <a:spcAft>
                <a:spcPts val="0"/>
              </a:spcAft>
              <a:buNone/>
            </a:pPr>
            <a:r>
              <a:t/>
            </a:r>
            <a:endParaRPr sz="800"/>
          </a:p>
          <a:p>
            <a:pPr indent="-342900" lvl="0" marL="457200" rtl="0" algn="l">
              <a:lnSpc>
                <a:spcPct val="115000"/>
              </a:lnSpc>
              <a:spcBef>
                <a:spcPts val="0"/>
              </a:spcBef>
              <a:spcAft>
                <a:spcPts val="0"/>
              </a:spcAft>
              <a:buSzPts val="1800"/>
              <a:buChar char="-"/>
            </a:pPr>
            <a:r>
              <a:rPr lang="fr" sz="1800"/>
              <a:t>Un gestionnaire de conteneurs permet de créer/gérer des conteneurs.</a:t>
            </a:r>
            <a:endParaRPr sz="1800"/>
          </a:p>
          <a:p>
            <a:pPr indent="0" lvl="0" marL="0" rtl="0" algn="l">
              <a:lnSpc>
                <a:spcPct val="115000"/>
              </a:lnSpc>
              <a:spcBef>
                <a:spcPts val="0"/>
              </a:spcBef>
              <a:spcAft>
                <a:spcPts val="0"/>
              </a:spcAft>
              <a:buNone/>
            </a:pPr>
            <a:r>
              <a:rPr lang="fr" sz="1800"/>
              <a:t>Il </a:t>
            </a:r>
            <a:r>
              <a:rPr lang="fr" sz="1800"/>
              <a:t>partage les ressources de l’OS “hôte” et ne nécessite pas de “guest OS”.</a:t>
            </a:r>
            <a:endParaRPr sz="1800"/>
          </a:p>
          <a:p>
            <a:pPr indent="0" lvl="0" marL="0" rtl="0" algn="l">
              <a:lnSpc>
                <a:spcPct val="115000"/>
              </a:lnSpc>
              <a:spcBef>
                <a:spcPts val="0"/>
              </a:spcBef>
              <a:spcAft>
                <a:spcPts val="0"/>
              </a:spcAft>
              <a:buNone/>
            </a:pPr>
            <a:r>
              <a:rPr lang="fr" sz="1800"/>
              <a:t>Il isole les processus d'une application dans un environnement distinct, sans créer une VM complète. </a:t>
            </a:r>
            <a:endParaRPr sz="1800"/>
          </a:p>
        </p:txBody>
      </p:sp>
      <p:sp>
        <p:nvSpPr>
          <p:cNvPr id="568" name="Google Shape;568;p68"/>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Que choisir ?</a:t>
            </a:r>
            <a:endParaRPr/>
          </a:p>
        </p:txBody>
      </p:sp>
      <p:sp>
        <p:nvSpPr>
          <p:cNvPr id="569" name="Google Shape;569;p68"/>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Dans le milieu professionnel</a:t>
            </a:r>
            <a:endParaRPr/>
          </a:p>
        </p:txBody>
      </p:sp>
      <p:sp>
        <p:nvSpPr>
          <p:cNvPr id="570" name="Google Shape;570;p68"/>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Hyperviseur ou </a:t>
            </a:r>
            <a:r>
              <a:rPr lang="fr" sz="3700"/>
              <a:t>conteneurisation</a:t>
            </a:r>
            <a:r>
              <a:rPr lang="fr" sz="3700"/>
              <a:t> ?</a:t>
            </a:r>
            <a:endParaRPr sz="3700"/>
          </a:p>
        </p:txBody>
      </p:sp>
      <p:sp>
        <p:nvSpPr>
          <p:cNvPr id="571" name="Google Shape;571;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9"/>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 petit schéma</a:t>
            </a:r>
            <a:endParaRPr/>
          </a:p>
        </p:txBody>
      </p:sp>
      <p:sp>
        <p:nvSpPr>
          <p:cNvPr id="577" name="Google Shape;577;p69"/>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Dans le milieu professionnel</a:t>
            </a:r>
            <a:endParaRPr/>
          </a:p>
        </p:txBody>
      </p:sp>
      <p:sp>
        <p:nvSpPr>
          <p:cNvPr id="578" name="Google Shape;578;p69"/>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Hyperviseur ou </a:t>
            </a:r>
            <a:r>
              <a:rPr lang="fr" sz="3700"/>
              <a:t>conteneurisation</a:t>
            </a:r>
            <a:r>
              <a:rPr lang="fr" sz="3700"/>
              <a:t> ?</a:t>
            </a:r>
            <a:endParaRPr sz="3700"/>
          </a:p>
        </p:txBody>
      </p:sp>
      <p:sp>
        <p:nvSpPr>
          <p:cNvPr id="579" name="Google Shape;579;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grpSp>
        <p:nvGrpSpPr>
          <p:cNvPr id="580" name="Google Shape;580;p69"/>
          <p:cNvGrpSpPr/>
          <p:nvPr/>
        </p:nvGrpSpPr>
        <p:grpSpPr>
          <a:xfrm>
            <a:off x="297775" y="1668525"/>
            <a:ext cx="4049100" cy="1928713"/>
            <a:chOff x="297775" y="1668525"/>
            <a:chExt cx="4049100" cy="1928713"/>
          </a:xfrm>
        </p:grpSpPr>
        <p:sp>
          <p:nvSpPr>
            <p:cNvPr id="581" name="Google Shape;581;p69"/>
            <p:cNvSpPr/>
            <p:nvPr/>
          </p:nvSpPr>
          <p:spPr>
            <a:xfrm>
              <a:off x="297775" y="1668538"/>
              <a:ext cx="1263000" cy="19287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a:t>VM 1</a:t>
              </a:r>
              <a:endParaRPr/>
            </a:p>
          </p:txBody>
        </p:sp>
        <p:sp>
          <p:nvSpPr>
            <p:cNvPr id="582" name="Google Shape;582;p69"/>
            <p:cNvSpPr/>
            <p:nvPr/>
          </p:nvSpPr>
          <p:spPr>
            <a:xfrm>
              <a:off x="411000" y="3145113"/>
              <a:ext cx="1057500" cy="3600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Guest OS</a:t>
              </a:r>
              <a:endParaRPr/>
            </a:p>
          </p:txBody>
        </p:sp>
        <p:sp>
          <p:nvSpPr>
            <p:cNvPr id="583" name="Google Shape;583;p69"/>
            <p:cNvSpPr/>
            <p:nvPr/>
          </p:nvSpPr>
          <p:spPr>
            <a:xfrm>
              <a:off x="411000" y="2096063"/>
              <a:ext cx="1057500" cy="4338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App A</a:t>
              </a:r>
              <a:endParaRPr/>
            </a:p>
          </p:txBody>
        </p:sp>
        <p:sp>
          <p:nvSpPr>
            <p:cNvPr id="584" name="Google Shape;584;p69"/>
            <p:cNvSpPr/>
            <p:nvPr/>
          </p:nvSpPr>
          <p:spPr>
            <a:xfrm>
              <a:off x="411000" y="2620585"/>
              <a:ext cx="1057500" cy="4338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Bins / Libs</a:t>
              </a:r>
              <a:endParaRPr/>
            </a:p>
          </p:txBody>
        </p:sp>
        <p:sp>
          <p:nvSpPr>
            <p:cNvPr id="585" name="Google Shape;585;p69"/>
            <p:cNvSpPr/>
            <p:nvPr/>
          </p:nvSpPr>
          <p:spPr>
            <a:xfrm>
              <a:off x="1690825" y="1668525"/>
              <a:ext cx="1263000" cy="19287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a:t>VM 2</a:t>
              </a:r>
              <a:endParaRPr/>
            </a:p>
          </p:txBody>
        </p:sp>
        <p:sp>
          <p:nvSpPr>
            <p:cNvPr id="586" name="Google Shape;586;p69"/>
            <p:cNvSpPr/>
            <p:nvPr/>
          </p:nvSpPr>
          <p:spPr>
            <a:xfrm>
              <a:off x="1804050" y="3145100"/>
              <a:ext cx="1057500" cy="3600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Guest OS</a:t>
              </a:r>
              <a:endParaRPr/>
            </a:p>
          </p:txBody>
        </p:sp>
        <p:sp>
          <p:nvSpPr>
            <p:cNvPr id="587" name="Google Shape;587;p69"/>
            <p:cNvSpPr/>
            <p:nvPr/>
          </p:nvSpPr>
          <p:spPr>
            <a:xfrm>
              <a:off x="1804050" y="2096050"/>
              <a:ext cx="1057500" cy="4338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App B</a:t>
              </a:r>
              <a:endParaRPr/>
            </a:p>
          </p:txBody>
        </p:sp>
        <p:sp>
          <p:nvSpPr>
            <p:cNvPr id="588" name="Google Shape;588;p69"/>
            <p:cNvSpPr/>
            <p:nvPr/>
          </p:nvSpPr>
          <p:spPr>
            <a:xfrm>
              <a:off x="1804050" y="2620572"/>
              <a:ext cx="1057500" cy="4338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Bins / Libs</a:t>
              </a:r>
              <a:endParaRPr/>
            </a:p>
          </p:txBody>
        </p:sp>
        <p:sp>
          <p:nvSpPr>
            <p:cNvPr id="589" name="Google Shape;589;p69"/>
            <p:cNvSpPr/>
            <p:nvPr/>
          </p:nvSpPr>
          <p:spPr>
            <a:xfrm>
              <a:off x="3083875" y="1668525"/>
              <a:ext cx="1263000" cy="19287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a:t>VM 3</a:t>
              </a:r>
              <a:endParaRPr/>
            </a:p>
          </p:txBody>
        </p:sp>
        <p:sp>
          <p:nvSpPr>
            <p:cNvPr id="590" name="Google Shape;590;p69"/>
            <p:cNvSpPr/>
            <p:nvPr/>
          </p:nvSpPr>
          <p:spPr>
            <a:xfrm>
              <a:off x="3197100" y="3145100"/>
              <a:ext cx="1057500" cy="3600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Guest OS</a:t>
              </a:r>
              <a:endParaRPr/>
            </a:p>
          </p:txBody>
        </p:sp>
        <p:sp>
          <p:nvSpPr>
            <p:cNvPr id="591" name="Google Shape;591;p69"/>
            <p:cNvSpPr/>
            <p:nvPr/>
          </p:nvSpPr>
          <p:spPr>
            <a:xfrm>
              <a:off x="3197100" y="2096050"/>
              <a:ext cx="1057500" cy="4338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App C</a:t>
              </a:r>
              <a:endParaRPr/>
            </a:p>
          </p:txBody>
        </p:sp>
        <p:sp>
          <p:nvSpPr>
            <p:cNvPr id="592" name="Google Shape;592;p69"/>
            <p:cNvSpPr/>
            <p:nvPr/>
          </p:nvSpPr>
          <p:spPr>
            <a:xfrm>
              <a:off x="3197100" y="2620572"/>
              <a:ext cx="1057500" cy="4338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Bins / Libs</a:t>
              </a:r>
              <a:endParaRPr/>
            </a:p>
          </p:txBody>
        </p:sp>
      </p:grpSp>
      <p:grpSp>
        <p:nvGrpSpPr>
          <p:cNvPr id="593" name="Google Shape;593;p69"/>
          <p:cNvGrpSpPr/>
          <p:nvPr/>
        </p:nvGrpSpPr>
        <p:grpSpPr>
          <a:xfrm>
            <a:off x="297775" y="3660100"/>
            <a:ext cx="4049100" cy="1446150"/>
            <a:chOff x="297775" y="3660100"/>
            <a:chExt cx="4049100" cy="1446150"/>
          </a:xfrm>
        </p:grpSpPr>
        <p:sp>
          <p:nvSpPr>
            <p:cNvPr id="594" name="Google Shape;594;p69"/>
            <p:cNvSpPr/>
            <p:nvPr/>
          </p:nvSpPr>
          <p:spPr>
            <a:xfrm>
              <a:off x="297775" y="3660100"/>
              <a:ext cx="4049100" cy="4338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Hyperviseur de type 2</a:t>
              </a:r>
              <a:endParaRPr/>
            </a:p>
          </p:txBody>
        </p:sp>
        <p:sp>
          <p:nvSpPr>
            <p:cNvPr id="595" name="Google Shape;595;p69"/>
            <p:cNvSpPr/>
            <p:nvPr/>
          </p:nvSpPr>
          <p:spPr>
            <a:xfrm>
              <a:off x="297775" y="4672450"/>
              <a:ext cx="4049100" cy="4338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Hardware</a:t>
              </a:r>
              <a:endParaRPr/>
            </a:p>
          </p:txBody>
        </p:sp>
        <p:sp>
          <p:nvSpPr>
            <p:cNvPr id="596" name="Google Shape;596;p69"/>
            <p:cNvSpPr/>
            <p:nvPr/>
          </p:nvSpPr>
          <p:spPr>
            <a:xfrm>
              <a:off x="297775" y="4166275"/>
              <a:ext cx="4049100" cy="4338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Host OS</a:t>
              </a:r>
              <a:endParaRPr/>
            </a:p>
          </p:txBody>
        </p:sp>
      </p:grpSp>
      <p:grpSp>
        <p:nvGrpSpPr>
          <p:cNvPr id="597" name="Google Shape;597;p69"/>
          <p:cNvGrpSpPr/>
          <p:nvPr/>
        </p:nvGrpSpPr>
        <p:grpSpPr>
          <a:xfrm>
            <a:off x="4732575" y="3660100"/>
            <a:ext cx="4049100" cy="1446150"/>
            <a:chOff x="4732575" y="3660100"/>
            <a:chExt cx="4049100" cy="1446150"/>
          </a:xfrm>
        </p:grpSpPr>
        <p:sp>
          <p:nvSpPr>
            <p:cNvPr id="598" name="Google Shape;598;p69"/>
            <p:cNvSpPr/>
            <p:nvPr/>
          </p:nvSpPr>
          <p:spPr>
            <a:xfrm>
              <a:off x="4732575" y="3660100"/>
              <a:ext cx="4049100" cy="4338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Gestionnaire de conteneur</a:t>
              </a:r>
              <a:endParaRPr/>
            </a:p>
          </p:txBody>
        </p:sp>
        <p:sp>
          <p:nvSpPr>
            <p:cNvPr id="599" name="Google Shape;599;p69"/>
            <p:cNvSpPr/>
            <p:nvPr/>
          </p:nvSpPr>
          <p:spPr>
            <a:xfrm>
              <a:off x="4732575" y="4672450"/>
              <a:ext cx="4049100" cy="4338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Hardware</a:t>
              </a:r>
              <a:endParaRPr/>
            </a:p>
          </p:txBody>
        </p:sp>
        <p:sp>
          <p:nvSpPr>
            <p:cNvPr id="600" name="Google Shape;600;p69"/>
            <p:cNvSpPr/>
            <p:nvPr/>
          </p:nvSpPr>
          <p:spPr>
            <a:xfrm>
              <a:off x="4732575" y="4166275"/>
              <a:ext cx="4049100" cy="4338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Host OS</a:t>
              </a:r>
              <a:endParaRPr/>
            </a:p>
          </p:txBody>
        </p:sp>
      </p:grpSp>
      <p:grpSp>
        <p:nvGrpSpPr>
          <p:cNvPr id="601" name="Google Shape;601;p69"/>
          <p:cNvGrpSpPr/>
          <p:nvPr/>
        </p:nvGrpSpPr>
        <p:grpSpPr>
          <a:xfrm>
            <a:off x="5047375" y="1645450"/>
            <a:ext cx="3362300" cy="1928713"/>
            <a:chOff x="5047375" y="1645450"/>
            <a:chExt cx="3362300" cy="1928713"/>
          </a:xfrm>
        </p:grpSpPr>
        <p:sp>
          <p:nvSpPr>
            <p:cNvPr id="602" name="Google Shape;602;p69"/>
            <p:cNvSpPr/>
            <p:nvPr/>
          </p:nvSpPr>
          <p:spPr>
            <a:xfrm>
              <a:off x="5047375" y="1645450"/>
              <a:ext cx="1461600" cy="19287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a:t>Conteneur 1</a:t>
              </a:r>
              <a:endParaRPr/>
            </a:p>
          </p:txBody>
        </p:sp>
        <p:sp>
          <p:nvSpPr>
            <p:cNvPr id="603" name="Google Shape;603;p69"/>
            <p:cNvSpPr/>
            <p:nvPr/>
          </p:nvSpPr>
          <p:spPr>
            <a:xfrm>
              <a:off x="5178900" y="3031275"/>
              <a:ext cx="1099500" cy="4338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Bins / Libs</a:t>
              </a:r>
              <a:endParaRPr/>
            </a:p>
          </p:txBody>
        </p:sp>
        <p:sp>
          <p:nvSpPr>
            <p:cNvPr id="604" name="Google Shape;604;p69"/>
            <p:cNvSpPr/>
            <p:nvPr/>
          </p:nvSpPr>
          <p:spPr>
            <a:xfrm>
              <a:off x="5178875" y="2072950"/>
              <a:ext cx="1099500" cy="4338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App A</a:t>
              </a:r>
              <a:endParaRPr/>
            </a:p>
          </p:txBody>
        </p:sp>
        <p:sp>
          <p:nvSpPr>
            <p:cNvPr id="605" name="Google Shape;605;p69"/>
            <p:cNvSpPr/>
            <p:nvPr/>
          </p:nvSpPr>
          <p:spPr>
            <a:xfrm>
              <a:off x="5178900" y="2562775"/>
              <a:ext cx="1099500" cy="3936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App B</a:t>
              </a:r>
              <a:endParaRPr/>
            </a:p>
          </p:txBody>
        </p:sp>
        <p:sp>
          <p:nvSpPr>
            <p:cNvPr id="606" name="Google Shape;606;p69"/>
            <p:cNvSpPr/>
            <p:nvPr/>
          </p:nvSpPr>
          <p:spPr>
            <a:xfrm>
              <a:off x="6948075" y="1645463"/>
              <a:ext cx="1461600" cy="19287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fr"/>
                <a:t>Conteneur 2</a:t>
              </a:r>
              <a:endParaRPr/>
            </a:p>
          </p:txBody>
        </p:sp>
        <p:sp>
          <p:nvSpPr>
            <p:cNvPr id="607" name="Google Shape;607;p69"/>
            <p:cNvSpPr/>
            <p:nvPr/>
          </p:nvSpPr>
          <p:spPr>
            <a:xfrm>
              <a:off x="7079600" y="3031288"/>
              <a:ext cx="1099500" cy="4338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Bins / Libs</a:t>
              </a:r>
              <a:endParaRPr/>
            </a:p>
          </p:txBody>
        </p:sp>
        <p:sp>
          <p:nvSpPr>
            <p:cNvPr id="608" name="Google Shape;608;p69"/>
            <p:cNvSpPr/>
            <p:nvPr/>
          </p:nvSpPr>
          <p:spPr>
            <a:xfrm>
              <a:off x="7079575" y="2072963"/>
              <a:ext cx="1099500" cy="433800"/>
            </a:xfrm>
            <a:prstGeom prst="roundRect">
              <a:avLst>
                <a:gd fmla="val 16667" name="adj"/>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App C</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3"/>
                                        </p:tgtEl>
                                        <p:attrNameLst>
                                          <p:attrName>style.visibility</p:attrName>
                                        </p:attrNameLst>
                                      </p:cBhvr>
                                      <p:to>
                                        <p:strVal val="visible"/>
                                      </p:to>
                                    </p:set>
                                    <p:animEffect filter="fade" transition="in">
                                      <p:cBhvr>
                                        <p:cTn dur="1000"/>
                                        <p:tgtEl>
                                          <p:spTgt spid="5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1000"/>
                                        <p:tgtEl>
                                          <p:spTgt spid="5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1000"/>
                                        <p:tgtEl>
                                          <p:spTgt spid="5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1000"/>
                                        <p:tgtEl>
                                          <p:spTgt spid="6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70"/>
          <p:cNvSpPr txBox="1"/>
          <p:nvPr>
            <p:ph idx="4" type="body"/>
          </p:nvPr>
        </p:nvSpPr>
        <p:spPr>
          <a:xfrm>
            <a:off x="462200" y="1772500"/>
            <a:ext cx="8331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3 solutions majeures de virtualisation se dégagent :</a:t>
            </a:r>
            <a:endParaRPr sz="1800"/>
          </a:p>
          <a:p>
            <a:pPr indent="0" lvl="0" marL="0" rtl="0" algn="l">
              <a:lnSpc>
                <a:spcPct val="115000"/>
              </a:lnSpc>
              <a:spcBef>
                <a:spcPts val="0"/>
              </a:spcBef>
              <a:spcAft>
                <a:spcPts val="0"/>
              </a:spcAft>
              <a:buNone/>
            </a:pPr>
            <a:r>
              <a:rPr b="1" lang="fr" sz="1800"/>
              <a:t>VMware vSphere </a:t>
            </a:r>
            <a:r>
              <a:rPr lang="fr" sz="1800"/>
              <a:t>est un des produits les plus utilisés dans le monde de la virtualisation, reconnu pour sa robustesse, sa stabilité et ses fonctionnalités.</a:t>
            </a:r>
            <a:endParaRPr sz="1800"/>
          </a:p>
          <a:p>
            <a:pPr indent="0" lvl="0" marL="0" rtl="0" algn="l">
              <a:lnSpc>
                <a:spcPct val="115000"/>
              </a:lnSpc>
              <a:spcBef>
                <a:spcPts val="0"/>
              </a:spcBef>
              <a:spcAft>
                <a:spcPts val="0"/>
              </a:spcAft>
              <a:buNone/>
            </a:pPr>
            <a:r>
              <a:rPr b="1" lang="fr" sz="1800"/>
              <a:t>Microsoft Hyper-V</a:t>
            </a:r>
            <a:r>
              <a:rPr lang="fr" sz="1800"/>
              <a:t> (intégré à Windows Server), bénéficie d'une excellente intégration avec les autres produits Microsoft et est une bonne solution pour les entreprises travaillant avec l’écosystème Microsoft.</a:t>
            </a:r>
            <a:endParaRPr sz="1800"/>
          </a:p>
          <a:p>
            <a:pPr indent="0" lvl="0" marL="0" rtl="0" algn="l">
              <a:lnSpc>
                <a:spcPct val="115000"/>
              </a:lnSpc>
              <a:spcBef>
                <a:spcPts val="0"/>
              </a:spcBef>
              <a:spcAft>
                <a:spcPts val="0"/>
              </a:spcAft>
              <a:buNone/>
            </a:pPr>
            <a:r>
              <a:rPr b="1" lang="fr" sz="1800"/>
              <a:t>Citrix Xen Server</a:t>
            </a:r>
            <a:r>
              <a:rPr lang="fr" sz="1800"/>
              <a:t> est une plateforme de virtualisation open-source hautement performante basée sur l'hyperviseur Xen. Utilisée par de grandes entreprises et des fournisseurs de services cloud, elle offre des fonctionnalités avancées.</a:t>
            </a:r>
            <a:endParaRPr sz="1800"/>
          </a:p>
        </p:txBody>
      </p:sp>
      <p:sp>
        <p:nvSpPr>
          <p:cNvPr id="614" name="Google Shape;614;p70"/>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plus connus</a:t>
            </a:r>
            <a:endParaRPr/>
          </a:p>
        </p:txBody>
      </p:sp>
      <p:sp>
        <p:nvSpPr>
          <p:cNvPr id="615" name="Google Shape;615;p70"/>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Dans le milieu professionnel</a:t>
            </a:r>
            <a:endParaRPr/>
          </a:p>
        </p:txBody>
      </p:sp>
      <p:sp>
        <p:nvSpPr>
          <p:cNvPr id="616" name="Google Shape;616;p70"/>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Hyperviseurs d’entreprise</a:t>
            </a:r>
            <a:endParaRPr sz="3700"/>
          </a:p>
        </p:txBody>
      </p:sp>
      <p:sp>
        <p:nvSpPr>
          <p:cNvPr id="617" name="Google Shape;617;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71"/>
          <p:cNvSpPr txBox="1"/>
          <p:nvPr>
            <p:ph idx="4" type="body"/>
          </p:nvPr>
        </p:nvSpPr>
        <p:spPr>
          <a:xfrm>
            <a:off x="462200" y="1772500"/>
            <a:ext cx="8331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b="1" lang="fr" sz="1800"/>
              <a:t>Proxmox VE</a:t>
            </a:r>
            <a:r>
              <a:rPr lang="fr" sz="1800"/>
              <a:t> (Virtual Environment) est une solution open-source de gestion de virtualisation et de conteneurs.</a:t>
            </a:r>
            <a:endParaRPr sz="1800"/>
          </a:p>
          <a:p>
            <a:pPr indent="0" lvl="0" marL="0" rtl="0" algn="l">
              <a:lnSpc>
                <a:spcPct val="115000"/>
              </a:lnSpc>
              <a:spcBef>
                <a:spcPts val="0"/>
              </a:spcBef>
              <a:spcAft>
                <a:spcPts val="0"/>
              </a:spcAft>
              <a:buNone/>
            </a:pPr>
            <a:r>
              <a:rPr lang="fr" sz="1800"/>
              <a:t>La gestion se fait facilement par une interface web intuitive.</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Fonctionnalités :</a:t>
            </a:r>
            <a:endParaRPr sz="1800"/>
          </a:p>
          <a:p>
            <a:pPr indent="-342900" lvl="0" marL="457200" rtl="0" algn="l">
              <a:lnSpc>
                <a:spcPct val="115000"/>
              </a:lnSpc>
              <a:spcBef>
                <a:spcPts val="0"/>
              </a:spcBef>
              <a:spcAft>
                <a:spcPts val="0"/>
              </a:spcAft>
              <a:buSzPts val="1800"/>
              <a:buChar char="-"/>
            </a:pPr>
            <a:r>
              <a:rPr lang="fr" sz="1800"/>
              <a:t>Création et gestion de VM (basées sur KVM), de conteneurs (basés sur LXC)</a:t>
            </a:r>
            <a:endParaRPr sz="1800"/>
          </a:p>
          <a:p>
            <a:pPr indent="-342900" lvl="0" marL="457200" rtl="0" algn="l">
              <a:lnSpc>
                <a:spcPct val="115000"/>
              </a:lnSpc>
              <a:spcBef>
                <a:spcPts val="0"/>
              </a:spcBef>
              <a:spcAft>
                <a:spcPts val="0"/>
              </a:spcAft>
              <a:buSzPts val="1800"/>
              <a:buChar char="-"/>
            </a:pPr>
            <a:r>
              <a:rPr lang="fr" sz="1800"/>
              <a:t>Clustering, migration à chaud de VM</a:t>
            </a:r>
            <a:endParaRPr sz="1800"/>
          </a:p>
          <a:p>
            <a:pPr indent="-342900" lvl="0" marL="457200" rtl="0" algn="l">
              <a:lnSpc>
                <a:spcPct val="115000"/>
              </a:lnSpc>
              <a:spcBef>
                <a:spcPts val="0"/>
              </a:spcBef>
              <a:spcAft>
                <a:spcPts val="0"/>
              </a:spcAft>
              <a:buSzPts val="1800"/>
              <a:buChar char="-"/>
            </a:pPr>
            <a:r>
              <a:rPr lang="fr" sz="1800"/>
              <a:t>Support de multiples systèmes de stockage</a:t>
            </a:r>
            <a:endParaRPr sz="1800"/>
          </a:p>
          <a:p>
            <a:pPr indent="-342900" lvl="0" marL="457200" rtl="0" algn="l">
              <a:lnSpc>
                <a:spcPct val="115000"/>
              </a:lnSpc>
              <a:spcBef>
                <a:spcPts val="0"/>
              </a:spcBef>
              <a:spcAft>
                <a:spcPts val="0"/>
              </a:spcAft>
              <a:buSzPts val="1800"/>
              <a:buChar char="-"/>
            </a:pPr>
            <a:r>
              <a:rPr lang="fr" sz="1800"/>
              <a:t>Gestion avancée des permissions</a:t>
            </a:r>
            <a:endParaRPr sz="1800"/>
          </a:p>
        </p:txBody>
      </p:sp>
      <p:sp>
        <p:nvSpPr>
          <p:cNvPr id="623" name="Google Shape;623;p71"/>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Dans la formation</a:t>
            </a:r>
            <a:endParaRPr/>
          </a:p>
        </p:txBody>
      </p:sp>
      <p:sp>
        <p:nvSpPr>
          <p:cNvPr id="624" name="Google Shape;624;p71"/>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Dans le milieu professionnel</a:t>
            </a:r>
            <a:endParaRPr/>
          </a:p>
        </p:txBody>
      </p:sp>
      <p:sp>
        <p:nvSpPr>
          <p:cNvPr id="625" name="Google Shape;625;p71"/>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Dans la formation : Proxmox</a:t>
            </a:r>
            <a:endParaRPr sz="3700"/>
          </a:p>
        </p:txBody>
      </p:sp>
      <p:sp>
        <p:nvSpPr>
          <p:cNvPr id="626" name="Google Shape;626;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72"/>
          <p:cNvSpPr txBox="1"/>
          <p:nvPr/>
        </p:nvSpPr>
        <p:spPr>
          <a:xfrm>
            <a:off x="610800" y="926350"/>
            <a:ext cx="7983000" cy="38235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fr" sz="2000">
                <a:latin typeface="Raleway"/>
                <a:ea typeface="Raleway"/>
                <a:cs typeface="Raleway"/>
                <a:sym typeface="Raleway"/>
              </a:rPr>
              <a:t>Différence Simulation/Emulation/Virtualisation.</a:t>
            </a:r>
            <a:endParaRPr sz="2000">
              <a:latin typeface="Raleway"/>
              <a:ea typeface="Raleway"/>
              <a:cs typeface="Raleway"/>
              <a:sym typeface="Raleway"/>
            </a:endParaRPr>
          </a:p>
          <a:p>
            <a:pPr indent="0" lvl="0" marL="0" rtl="0" algn="l">
              <a:lnSpc>
                <a:spcPct val="150000"/>
              </a:lnSpc>
              <a:spcBef>
                <a:spcPts val="0"/>
              </a:spcBef>
              <a:spcAft>
                <a:spcPts val="0"/>
              </a:spcAft>
              <a:buNone/>
            </a:pPr>
            <a:r>
              <a:rPr lang="fr" sz="2000">
                <a:latin typeface="Raleway"/>
                <a:ea typeface="Raleway"/>
                <a:cs typeface="Raleway"/>
                <a:sym typeface="Raleway"/>
              </a:rPr>
              <a:t>Différents types de supervision et exemples.</a:t>
            </a:r>
            <a:endParaRPr sz="2000">
              <a:latin typeface="Raleway"/>
              <a:ea typeface="Raleway"/>
              <a:cs typeface="Raleway"/>
              <a:sym typeface="Raleway"/>
            </a:endParaRPr>
          </a:p>
          <a:p>
            <a:pPr indent="0" lvl="0" marL="0" rtl="0" algn="l">
              <a:lnSpc>
                <a:spcPct val="150000"/>
              </a:lnSpc>
              <a:spcBef>
                <a:spcPts val="0"/>
              </a:spcBef>
              <a:spcAft>
                <a:spcPts val="0"/>
              </a:spcAft>
              <a:buNone/>
            </a:pPr>
            <a:r>
              <a:rPr lang="fr" sz="2000">
                <a:latin typeface="Raleway"/>
                <a:ea typeface="Raleway"/>
                <a:cs typeface="Raleway"/>
                <a:sym typeface="Raleway"/>
              </a:rPr>
              <a:t>Organisation en entreprise.</a:t>
            </a:r>
            <a:endParaRPr sz="2000">
              <a:latin typeface="Raleway"/>
              <a:ea typeface="Raleway"/>
              <a:cs typeface="Raleway"/>
              <a:sym typeface="Raleway"/>
            </a:endParaRPr>
          </a:p>
          <a:p>
            <a:pPr indent="0" lvl="0" marL="0" rtl="0" algn="l">
              <a:lnSpc>
                <a:spcPct val="150000"/>
              </a:lnSpc>
              <a:spcBef>
                <a:spcPts val="0"/>
              </a:spcBef>
              <a:spcAft>
                <a:spcPts val="0"/>
              </a:spcAft>
              <a:buNone/>
            </a:pPr>
            <a:r>
              <a:t/>
            </a:r>
            <a:endParaRPr sz="2000">
              <a:latin typeface="Raleway"/>
              <a:ea typeface="Raleway"/>
              <a:cs typeface="Raleway"/>
              <a:sym typeface="Raleway"/>
            </a:endParaRPr>
          </a:p>
          <a:p>
            <a:pPr indent="0" lvl="0" marL="0" rtl="0" algn="l">
              <a:lnSpc>
                <a:spcPct val="150000"/>
              </a:lnSpc>
              <a:spcBef>
                <a:spcPts val="0"/>
              </a:spcBef>
              <a:spcAft>
                <a:spcPts val="0"/>
              </a:spcAft>
              <a:buNone/>
            </a:pPr>
            <a:r>
              <a:rPr lang="fr" sz="2000">
                <a:latin typeface="Raleway"/>
                <a:ea typeface="Raleway"/>
                <a:cs typeface="Raleway"/>
                <a:sym typeface="Raleway"/>
              </a:rPr>
              <a:t>A noter :</a:t>
            </a:r>
            <a:endParaRPr sz="2000">
              <a:latin typeface="Raleway"/>
              <a:ea typeface="Raleway"/>
              <a:cs typeface="Raleway"/>
              <a:sym typeface="Raleway"/>
            </a:endParaRPr>
          </a:p>
          <a:p>
            <a:pPr indent="-355600" lvl="0" marL="457200" rtl="0" algn="l">
              <a:lnSpc>
                <a:spcPct val="150000"/>
              </a:lnSpc>
              <a:spcBef>
                <a:spcPts val="0"/>
              </a:spcBef>
              <a:spcAft>
                <a:spcPts val="0"/>
              </a:spcAft>
              <a:buSzPts val="2000"/>
              <a:buFont typeface="Raleway"/>
              <a:buChar char="-"/>
            </a:pPr>
            <a:r>
              <a:rPr lang="fr" sz="2000">
                <a:latin typeface="Raleway"/>
                <a:ea typeface="Raleway"/>
                <a:cs typeface="Raleway"/>
                <a:sym typeface="Raleway"/>
              </a:rPr>
              <a:t>Les hyperviseurs sont </a:t>
            </a:r>
            <a:r>
              <a:rPr lang="fr" sz="2000">
                <a:latin typeface="Raleway"/>
                <a:ea typeface="Raleway"/>
                <a:cs typeface="Raleway"/>
                <a:sym typeface="Raleway"/>
              </a:rPr>
              <a:t>concurrencés</a:t>
            </a:r>
            <a:r>
              <a:rPr lang="fr" sz="2000">
                <a:latin typeface="Raleway"/>
                <a:ea typeface="Raleway"/>
                <a:cs typeface="Raleway"/>
                <a:sym typeface="Raleway"/>
              </a:rPr>
              <a:t> par les </a:t>
            </a:r>
            <a:r>
              <a:rPr lang="fr" sz="2000">
                <a:latin typeface="Raleway"/>
                <a:ea typeface="Raleway"/>
                <a:cs typeface="Raleway"/>
                <a:sym typeface="Raleway"/>
              </a:rPr>
              <a:t>isolateurs</a:t>
            </a:r>
            <a:r>
              <a:rPr lang="fr" sz="2000">
                <a:latin typeface="Raleway"/>
                <a:ea typeface="Raleway"/>
                <a:cs typeface="Raleway"/>
                <a:sym typeface="Raleway"/>
              </a:rPr>
              <a:t> (ou gestionnaire de conteneurs)</a:t>
            </a:r>
            <a:endParaRPr sz="2000">
              <a:latin typeface="Raleway"/>
              <a:ea typeface="Raleway"/>
              <a:cs typeface="Raleway"/>
              <a:sym typeface="Raleway"/>
            </a:endParaRPr>
          </a:p>
          <a:p>
            <a:pPr indent="-355600" lvl="0" marL="457200" rtl="0" algn="l">
              <a:lnSpc>
                <a:spcPct val="150000"/>
              </a:lnSpc>
              <a:spcBef>
                <a:spcPts val="0"/>
              </a:spcBef>
              <a:spcAft>
                <a:spcPts val="0"/>
              </a:spcAft>
              <a:buSzPts val="2000"/>
              <a:buFont typeface="Raleway"/>
              <a:buChar char="-"/>
            </a:pPr>
            <a:r>
              <a:rPr lang="fr" sz="2000">
                <a:latin typeface="Raleway"/>
                <a:ea typeface="Raleway"/>
                <a:cs typeface="Raleway"/>
                <a:sym typeface="Raleway"/>
              </a:rPr>
              <a:t>Virtualiser un serveur très </a:t>
            </a:r>
            <a:r>
              <a:rPr lang="fr" sz="2000">
                <a:latin typeface="Raleway"/>
                <a:ea typeface="Raleway"/>
                <a:cs typeface="Raleway"/>
                <a:sym typeface="Raleway"/>
              </a:rPr>
              <a:t>sollicité</a:t>
            </a:r>
            <a:r>
              <a:rPr lang="fr" sz="2000">
                <a:latin typeface="Raleway"/>
                <a:ea typeface="Raleway"/>
                <a:cs typeface="Raleway"/>
                <a:sym typeface="Raleway"/>
              </a:rPr>
              <a:t> va ajouter du temps de traitement (</a:t>
            </a:r>
            <a:r>
              <a:rPr i="1" lang="fr" sz="2000">
                <a:latin typeface="Raleway"/>
                <a:ea typeface="Raleway"/>
                <a:cs typeface="Raleway"/>
                <a:sym typeface="Raleway"/>
              </a:rPr>
              <a:t>overhead</a:t>
            </a:r>
            <a:r>
              <a:rPr lang="fr" sz="2000">
                <a:latin typeface="Raleway"/>
                <a:ea typeface="Raleway"/>
                <a:cs typeface="Raleway"/>
                <a:sym typeface="Raleway"/>
              </a:rPr>
              <a:t>) ⇒ dimensionnement</a:t>
            </a:r>
            <a:endParaRPr sz="2000">
              <a:latin typeface="Raleway"/>
              <a:ea typeface="Raleway"/>
              <a:cs typeface="Raleway"/>
              <a:sym typeface="Raleway"/>
            </a:endParaRPr>
          </a:p>
        </p:txBody>
      </p:sp>
      <p:sp>
        <p:nvSpPr>
          <p:cNvPr id="632" name="Google Shape;632;p72"/>
          <p:cNvSpPr txBox="1"/>
          <p:nvPr/>
        </p:nvSpPr>
        <p:spPr>
          <a:xfrm>
            <a:off x="1382325" y="310750"/>
            <a:ext cx="395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800">
                <a:latin typeface="Raleway"/>
                <a:ea typeface="Raleway"/>
                <a:cs typeface="Raleway"/>
                <a:sym typeface="Raleway"/>
              </a:rPr>
              <a:t>Conclusion</a:t>
            </a:r>
            <a:endParaRPr sz="2800">
              <a:latin typeface="Raleway"/>
              <a:ea typeface="Raleway"/>
              <a:cs typeface="Raleway"/>
              <a:sym typeface="Raleway"/>
            </a:endParaRPr>
          </a:p>
        </p:txBody>
      </p:sp>
      <p:sp>
        <p:nvSpPr>
          <p:cNvPr id="633" name="Google Shape;633;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b="1" lang="fr" sz="1800"/>
              <a:t>L'émulation</a:t>
            </a:r>
            <a:r>
              <a:rPr lang="fr" sz="1800"/>
              <a:t> est le processus de création d'un système qui reproduit la manière dont fonctionne ce système.</a:t>
            </a:r>
            <a:endParaRPr sz="1800"/>
          </a:p>
          <a:p>
            <a:pPr indent="0" lvl="0" marL="0" rtl="0" algn="l">
              <a:lnSpc>
                <a:spcPct val="115000"/>
              </a:lnSpc>
              <a:spcBef>
                <a:spcPts val="0"/>
              </a:spcBef>
              <a:spcAft>
                <a:spcPts val="0"/>
              </a:spcAft>
              <a:buNone/>
            </a:pPr>
            <a:r>
              <a:rPr lang="fr" sz="1800"/>
              <a:t>⇒ toutes les variables sont connues (différent de la simulation qui </a:t>
            </a:r>
            <a:r>
              <a:rPr i="1" lang="fr" sz="1800"/>
              <a:t>simplifie</a:t>
            </a:r>
            <a:r>
              <a:rPr lang="fr" sz="1800"/>
              <a:t>)</a:t>
            </a:r>
            <a:endParaRPr sz="1800"/>
          </a:p>
          <a:p>
            <a:pPr indent="0" lvl="0" marL="0" rtl="0" algn="l">
              <a:lnSpc>
                <a:spcPct val="115000"/>
              </a:lnSpc>
              <a:spcBef>
                <a:spcPts val="0"/>
              </a:spcBef>
              <a:spcAft>
                <a:spcPts val="0"/>
              </a:spcAft>
              <a:buNone/>
            </a:pPr>
            <a:r>
              <a:rPr lang="fr" sz="1800"/>
              <a:t>⇒ r</a:t>
            </a:r>
            <a:r>
              <a:rPr lang="fr" sz="1800"/>
              <a:t>eproduit à l’identique le système émulé =&gt; On peut faire avec le système émulé tout ce qu'on peut faire avec l'original.</a:t>
            </a:r>
            <a:endParaRPr sz="1800"/>
          </a:p>
          <a:p>
            <a:pPr indent="0" lvl="0" marL="0" rtl="0" algn="l">
              <a:lnSpc>
                <a:spcPct val="115000"/>
              </a:lnSpc>
              <a:spcBef>
                <a:spcPts val="0"/>
              </a:spcBef>
              <a:spcAft>
                <a:spcPts val="0"/>
              </a:spcAft>
              <a:buNone/>
            </a:pPr>
            <a:r>
              <a:rPr b="1" lang="fr" sz="1800"/>
              <a:t>Emulateur</a:t>
            </a:r>
            <a:r>
              <a:rPr lang="fr" sz="1800"/>
              <a:t> : programme conçu pour imiter les propriétés d'un système "invité" à l'intérieur d'un système "hôte".</a:t>
            </a:r>
            <a:endParaRPr sz="1800"/>
          </a:p>
          <a:p>
            <a:pPr indent="0" lvl="0" marL="0" rtl="0" algn="l">
              <a:lnSpc>
                <a:spcPct val="115000"/>
              </a:lnSpc>
              <a:spcBef>
                <a:spcPts val="0"/>
              </a:spcBef>
              <a:spcAft>
                <a:spcPts val="0"/>
              </a:spcAft>
              <a:buNone/>
            </a:pPr>
            <a:r>
              <a:rPr lang="fr" sz="1800"/>
              <a:t>Exemple :</a:t>
            </a:r>
            <a:endParaRPr sz="1800"/>
          </a:p>
          <a:p>
            <a:pPr indent="-330200" lvl="0" marL="457200" rtl="0" algn="l">
              <a:lnSpc>
                <a:spcPct val="115000"/>
              </a:lnSpc>
              <a:spcBef>
                <a:spcPts val="0"/>
              </a:spcBef>
              <a:spcAft>
                <a:spcPts val="0"/>
              </a:spcAft>
              <a:buSzPts val="1600"/>
              <a:buChar char="-"/>
            </a:pPr>
            <a:r>
              <a:rPr lang="fr" sz="1600"/>
              <a:t>Émuler une console de jeu sur un PC classique</a:t>
            </a:r>
            <a:endParaRPr sz="1600"/>
          </a:p>
          <a:p>
            <a:pPr indent="-330200" lvl="0" marL="457200" rtl="0" algn="l">
              <a:lnSpc>
                <a:spcPct val="115000"/>
              </a:lnSpc>
              <a:spcBef>
                <a:spcPts val="0"/>
              </a:spcBef>
              <a:spcAft>
                <a:spcPts val="0"/>
              </a:spcAft>
              <a:buSzPts val="1600"/>
              <a:buChar char="-"/>
            </a:pPr>
            <a:r>
              <a:rPr lang="fr" sz="1600"/>
              <a:t>Émuler un processus ARM sur un x86</a:t>
            </a:r>
            <a:endParaRPr sz="1600"/>
          </a:p>
          <a:p>
            <a:pPr indent="-330200" lvl="0" marL="457200" rtl="0" algn="l">
              <a:lnSpc>
                <a:spcPct val="115000"/>
              </a:lnSpc>
              <a:spcBef>
                <a:spcPts val="0"/>
              </a:spcBef>
              <a:spcAft>
                <a:spcPts val="0"/>
              </a:spcAft>
              <a:buSzPts val="1600"/>
              <a:buChar char="-"/>
            </a:pPr>
            <a:r>
              <a:rPr lang="fr" sz="1600"/>
              <a:t>Émuler un routeur CISCO sur Unix (</a:t>
            </a:r>
            <a:r>
              <a:rPr lang="fr" sz="1600" u="sng">
                <a:solidFill>
                  <a:schemeClr val="hlink"/>
                </a:solidFill>
                <a:hlinkClick r:id="rId3"/>
              </a:rPr>
              <a:t>dynamips</a:t>
            </a:r>
            <a:r>
              <a:rPr lang="fr" sz="1600"/>
              <a:t>, </a:t>
            </a:r>
            <a:r>
              <a:rPr lang="fr" sz="1600" u="sng">
                <a:solidFill>
                  <a:schemeClr val="hlink"/>
                </a:solidFill>
                <a:hlinkClick r:id="rId4"/>
              </a:rPr>
              <a:t>Ios On Unix - IOU</a:t>
            </a:r>
            <a:r>
              <a:rPr lang="fr" sz="1600"/>
              <a:t>)</a:t>
            </a:r>
            <a:endParaRPr sz="1600"/>
          </a:p>
        </p:txBody>
      </p:sp>
      <p:sp>
        <p:nvSpPr>
          <p:cNvPr id="169" name="Google Shape;169;p30"/>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Réplication de l’original</a:t>
            </a:r>
            <a:endParaRPr/>
          </a:p>
        </p:txBody>
      </p:sp>
      <p:sp>
        <p:nvSpPr>
          <p:cNvPr id="170" name="Google Shape;170;p30"/>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Introduction</a:t>
            </a:r>
            <a:endParaRPr/>
          </a:p>
        </p:txBody>
      </p:sp>
      <p:sp>
        <p:nvSpPr>
          <p:cNvPr id="171" name="Google Shape;171;p30"/>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L’émulation</a:t>
            </a:r>
            <a:endParaRPr sz="3700"/>
          </a:p>
        </p:txBody>
      </p:sp>
      <p:sp>
        <p:nvSpPr>
          <p:cNvPr id="172" name="Google Shape;172;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idx="4" type="body"/>
          </p:nvPr>
        </p:nvSpPr>
        <p:spPr>
          <a:xfrm>
            <a:off x="462200" y="1772500"/>
            <a:ext cx="83895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600"/>
              <a:t>La </a:t>
            </a:r>
            <a:r>
              <a:rPr b="1" lang="fr" sz="1600"/>
              <a:t>simulation</a:t>
            </a:r>
            <a:r>
              <a:rPr lang="fr" sz="1600"/>
              <a:t> est une représentation numérique d’un système réel (ou fictif) basée sur un modèle abstrait (simple ou complexe).</a:t>
            </a:r>
            <a:endParaRPr sz="1600"/>
          </a:p>
          <a:p>
            <a:pPr indent="0" lvl="0" marL="0" rtl="0" algn="l">
              <a:lnSpc>
                <a:spcPct val="115000"/>
              </a:lnSpc>
              <a:spcBef>
                <a:spcPts val="0"/>
              </a:spcBef>
              <a:spcAft>
                <a:spcPts val="0"/>
              </a:spcAft>
              <a:buNone/>
            </a:pPr>
            <a:r>
              <a:rPr lang="fr" sz="1600"/>
              <a:t>Ex. de modèle simple : calcul de l'heure d'arrivée à partir de la vitesse, la distance et l'heure de départ.</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lang="fr" sz="1600"/>
              <a:t>Avantages :</a:t>
            </a:r>
            <a:endParaRPr sz="1600"/>
          </a:p>
          <a:p>
            <a:pPr indent="-330200" lvl="0" marL="457200" rtl="0" algn="l">
              <a:lnSpc>
                <a:spcPct val="115000"/>
              </a:lnSpc>
              <a:spcBef>
                <a:spcPts val="0"/>
              </a:spcBef>
              <a:spcAft>
                <a:spcPts val="0"/>
              </a:spcAft>
              <a:buSzPts val="1600"/>
              <a:buChar char="-"/>
            </a:pPr>
            <a:r>
              <a:rPr lang="fr" sz="1600"/>
              <a:t>Avoir un système qui serait difficile, coûteux, dangereux ou impossible à réaliser.</a:t>
            </a:r>
            <a:endParaRPr sz="1600"/>
          </a:p>
          <a:p>
            <a:pPr indent="-330200" lvl="0" marL="457200" rtl="0" algn="l">
              <a:lnSpc>
                <a:spcPct val="115000"/>
              </a:lnSpc>
              <a:spcBef>
                <a:spcPts val="0"/>
              </a:spcBef>
              <a:spcAft>
                <a:spcPts val="0"/>
              </a:spcAft>
              <a:buSzPts val="1600"/>
              <a:buChar char="-"/>
            </a:pPr>
            <a:r>
              <a:rPr lang="fr" sz="1600"/>
              <a:t>Parfois la seule stratégie envisageable dans le cadre de systèmes très complexes car la prise en compte de tous les paramètres est impossible.</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lang="fr" sz="1600"/>
              <a:t>On trouve ainsi des s</a:t>
            </a:r>
            <a:r>
              <a:rPr lang="fr" sz="1600"/>
              <a:t>imulations météorologiques, boursières, de vol, de trou noir, …</a:t>
            </a:r>
            <a:endParaRPr sz="1600"/>
          </a:p>
        </p:txBody>
      </p:sp>
      <p:sp>
        <p:nvSpPr>
          <p:cNvPr id="178" name="Google Shape;178;p31"/>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Modéliser la réalité</a:t>
            </a:r>
            <a:endParaRPr/>
          </a:p>
        </p:txBody>
      </p:sp>
      <p:sp>
        <p:nvSpPr>
          <p:cNvPr id="179" name="Google Shape;179;p31"/>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Introduction</a:t>
            </a:r>
            <a:endParaRPr/>
          </a:p>
        </p:txBody>
      </p:sp>
      <p:sp>
        <p:nvSpPr>
          <p:cNvPr id="180" name="Google Shape;180;p31"/>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La simulation</a:t>
            </a:r>
            <a:endParaRPr sz="3700"/>
          </a:p>
        </p:txBody>
      </p:sp>
      <p:sp>
        <p:nvSpPr>
          <p:cNvPr id="181" name="Google Shape;181;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a:t>
            </a:r>
            <a:r>
              <a:rPr lang="fr" sz="1800"/>
              <a:t>a </a:t>
            </a:r>
            <a:r>
              <a:rPr b="1" lang="fr" sz="1800"/>
              <a:t>virtualisation</a:t>
            </a:r>
            <a:r>
              <a:rPr lang="fr" sz="1800"/>
              <a:t> est le processus de création d'une version virtuelle des ressources informatiques, qu'elles soient matérielles ou logicielles (ordinateur, périphériques de stockage, ressources réseau, OS,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R</a:t>
            </a:r>
            <a:r>
              <a:rPr lang="fr" sz="1800"/>
              <a:t>eprise du concept de l’émulation MAIS avec une utilisation de l’architecture du système hôte, du processeur hôte, de la mémoire hôte, etc.</a:t>
            </a:r>
            <a:endParaRPr sz="1800"/>
          </a:p>
        </p:txBody>
      </p:sp>
      <p:sp>
        <p:nvSpPr>
          <p:cNvPr id="187" name="Google Shape;187;p32"/>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Comme si c’était vrai</a:t>
            </a:r>
            <a:endParaRPr/>
          </a:p>
        </p:txBody>
      </p:sp>
      <p:sp>
        <p:nvSpPr>
          <p:cNvPr id="188" name="Google Shape;188;p32"/>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Introduction</a:t>
            </a:r>
            <a:endParaRPr/>
          </a:p>
        </p:txBody>
      </p:sp>
      <p:sp>
        <p:nvSpPr>
          <p:cNvPr id="189" name="Google Shape;189;p32"/>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La virtualisation</a:t>
            </a:r>
            <a:endParaRPr sz="3700"/>
          </a:p>
        </p:txBody>
      </p:sp>
      <p:sp>
        <p:nvSpPr>
          <p:cNvPr id="190" name="Google Shape;19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Dans virtualisation classique , l'hyperviseur émule entièrement le matériel pour chaque VM et isole chaque VM de l’hyperviseur.</a:t>
            </a:r>
            <a:endParaRPr sz="1800"/>
          </a:p>
          <a:p>
            <a:pPr indent="0" lvl="0" marL="0" rtl="0" algn="l">
              <a:lnSpc>
                <a:spcPct val="115000"/>
              </a:lnSpc>
              <a:spcBef>
                <a:spcPts val="0"/>
              </a:spcBef>
              <a:spcAft>
                <a:spcPts val="0"/>
              </a:spcAft>
              <a:buNone/>
            </a:pPr>
            <a:r>
              <a:rPr lang="fr" sz="1800"/>
              <a:t>Dans la paravirtualisation :</a:t>
            </a:r>
            <a:endParaRPr sz="1800"/>
          </a:p>
          <a:p>
            <a:pPr indent="-342900" lvl="0" marL="457200" rtl="0" algn="l">
              <a:lnSpc>
                <a:spcPct val="115000"/>
              </a:lnSpc>
              <a:spcBef>
                <a:spcPts val="0"/>
              </a:spcBef>
              <a:spcAft>
                <a:spcPts val="0"/>
              </a:spcAft>
              <a:buSzPts val="1800"/>
              <a:buChar char="-"/>
            </a:pPr>
            <a:r>
              <a:rPr lang="fr" sz="1800"/>
              <a:t>Les VM (et donc les guest OS) “savent” qu’elles sont virtualisées</a:t>
            </a:r>
            <a:endParaRPr sz="1800"/>
          </a:p>
          <a:p>
            <a:pPr indent="-342900" lvl="0" marL="457200" rtl="0" algn="l">
              <a:lnSpc>
                <a:spcPct val="115000"/>
              </a:lnSpc>
              <a:spcBef>
                <a:spcPts val="0"/>
              </a:spcBef>
              <a:spcAft>
                <a:spcPts val="0"/>
              </a:spcAft>
              <a:buSzPts val="1800"/>
              <a:buChar char="-"/>
            </a:pPr>
            <a:r>
              <a:rPr lang="fr" sz="1800"/>
              <a:t>Les VM peuvent </a:t>
            </a:r>
            <a:r>
              <a:rPr lang="fr" sz="1800"/>
              <a:t>faire des appels spécifiques à l'hyperviseur pour exécuter certaines opérations (hyper appel)</a:t>
            </a:r>
            <a:endParaRPr sz="1800"/>
          </a:p>
          <a:p>
            <a:pPr indent="0" lvl="0" marL="914400" rtl="0" algn="l">
              <a:lnSpc>
                <a:spcPct val="115000"/>
              </a:lnSpc>
              <a:spcBef>
                <a:spcPts val="0"/>
              </a:spcBef>
              <a:spcAft>
                <a:spcPts val="0"/>
              </a:spcAft>
              <a:buNone/>
            </a:pPr>
            <a:r>
              <a:rPr lang="fr" sz="1800"/>
              <a:t>→ </a:t>
            </a:r>
            <a:r>
              <a:rPr lang="fr" sz="1800"/>
              <a:t>permet une interaction plus efficace et performante entre les VM et le matériel</a:t>
            </a:r>
            <a:endParaRPr sz="1800"/>
          </a:p>
          <a:p>
            <a:pPr indent="0" lvl="0" marL="914400" rtl="0" algn="l">
              <a:lnSpc>
                <a:spcPct val="115000"/>
              </a:lnSpc>
              <a:spcBef>
                <a:spcPts val="0"/>
              </a:spcBef>
              <a:spcAft>
                <a:spcPts val="0"/>
              </a:spcAft>
              <a:buNone/>
            </a:pPr>
            <a:r>
              <a:rPr lang="fr" sz="1800"/>
              <a:t>→ réduction de l’overhead</a:t>
            </a:r>
            <a:endParaRPr sz="18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fr" sz="1800"/>
              <a:t>Xen et VMWare sont des hyperviseurs qui supportent la paravirtualisation.</a:t>
            </a:r>
            <a:endParaRPr sz="1800"/>
          </a:p>
        </p:txBody>
      </p:sp>
      <p:sp>
        <p:nvSpPr>
          <p:cNvPr id="196" name="Google Shape;196;p33"/>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Comme si c’était vrai</a:t>
            </a:r>
            <a:endParaRPr/>
          </a:p>
        </p:txBody>
      </p:sp>
      <p:sp>
        <p:nvSpPr>
          <p:cNvPr id="197" name="Google Shape;197;p33"/>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Introduction</a:t>
            </a:r>
            <a:endParaRPr/>
          </a:p>
        </p:txBody>
      </p:sp>
      <p:sp>
        <p:nvSpPr>
          <p:cNvPr id="198" name="Google Shape;198;p33"/>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La paravirtualisation</a:t>
            </a:r>
            <a:endParaRPr sz="3700"/>
          </a:p>
        </p:txBody>
      </p:sp>
      <p:sp>
        <p:nvSpPr>
          <p:cNvPr id="199" name="Google Shape;199;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Réplication de l’original</a:t>
            </a:r>
            <a:endParaRPr/>
          </a:p>
        </p:txBody>
      </p:sp>
      <p:sp>
        <p:nvSpPr>
          <p:cNvPr id="205" name="Google Shape;205;p34"/>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Introduction</a:t>
            </a:r>
            <a:endParaRPr/>
          </a:p>
        </p:txBody>
      </p:sp>
      <p:sp>
        <p:nvSpPr>
          <p:cNvPr id="206" name="Google Shape;206;p34"/>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Emulation vs Virtualisation</a:t>
            </a:r>
            <a:endParaRPr sz="3700"/>
          </a:p>
        </p:txBody>
      </p:sp>
      <p:sp>
        <p:nvSpPr>
          <p:cNvPr id="207" name="Google Shape;207;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graphicFrame>
        <p:nvGraphicFramePr>
          <p:cNvPr id="208" name="Google Shape;208;p34"/>
          <p:cNvGraphicFramePr/>
          <p:nvPr/>
        </p:nvGraphicFramePr>
        <p:xfrm>
          <a:off x="256950" y="1809750"/>
          <a:ext cx="3000000" cy="3000000"/>
        </p:xfrm>
        <a:graphic>
          <a:graphicData uri="http://schemas.openxmlformats.org/drawingml/2006/table">
            <a:tbl>
              <a:tblPr>
                <a:noFill/>
                <a:tableStyleId>{2E09FBA3-D306-49BE-A250-87C472652103}</a:tableStyleId>
              </a:tblPr>
              <a:tblGrid>
                <a:gridCol w="1394950"/>
                <a:gridCol w="3274875"/>
                <a:gridCol w="3801275"/>
              </a:tblGrid>
              <a:tr h="4571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fr"/>
                        <a:t>Emulation</a:t>
                      </a:r>
                      <a:endParaRPr/>
                    </a:p>
                  </a:txBody>
                  <a:tcPr marT="91425" marB="91425" marR="91425" marL="91425"/>
                </a:tc>
                <a:tc>
                  <a:txBody>
                    <a:bodyPr/>
                    <a:lstStyle/>
                    <a:p>
                      <a:pPr indent="0" lvl="0" marL="0" rtl="0" algn="ctr">
                        <a:spcBef>
                          <a:spcPts val="0"/>
                        </a:spcBef>
                        <a:spcAft>
                          <a:spcPts val="0"/>
                        </a:spcAft>
                        <a:buNone/>
                      </a:pPr>
                      <a:r>
                        <a:rPr lang="fr"/>
                        <a:t>Virtualisation</a:t>
                      </a:r>
                      <a:endParaRPr/>
                    </a:p>
                  </a:txBody>
                  <a:tcPr marT="91425" marB="91425" marR="91425" marL="91425"/>
                </a:tc>
              </a:tr>
              <a:tr h="780500">
                <a:tc>
                  <a:txBody>
                    <a:bodyPr/>
                    <a:lstStyle/>
                    <a:p>
                      <a:pPr indent="0" lvl="0" marL="0" rtl="0" algn="ctr">
                        <a:spcBef>
                          <a:spcPts val="0"/>
                        </a:spcBef>
                        <a:spcAft>
                          <a:spcPts val="0"/>
                        </a:spcAft>
                        <a:buNone/>
                      </a:pPr>
                      <a:r>
                        <a:rPr lang="fr"/>
                        <a:t>Performance</a:t>
                      </a:r>
                      <a:endParaRPr/>
                    </a:p>
                  </a:txBody>
                  <a:tcPr marT="91425" marB="91425" marR="91425" marL="91425" anchor="ctr"/>
                </a:tc>
                <a:tc>
                  <a:txBody>
                    <a:bodyPr/>
                    <a:lstStyle/>
                    <a:p>
                      <a:pPr indent="0" lvl="0" marL="0" rtl="0" algn="l">
                        <a:spcBef>
                          <a:spcPts val="0"/>
                        </a:spcBef>
                        <a:spcAft>
                          <a:spcPts val="0"/>
                        </a:spcAft>
                        <a:buNone/>
                      </a:pPr>
                      <a:r>
                        <a:rPr lang="fr"/>
                        <a:t>P</a:t>
                      </a:r>
                      <a:r>
                        <a:rPr lang="fr"/>
                        <a:t>lus lente en raison de la traduction nécessaire de toutes les instructions et appels système.</a:t>
                      </a:r>
                      <a:endParaRPr/>
                    </a:p>
                  </a:txBody>
                  <a:tcPr marT="91425" marB="91425" marR="91425" marL="91425"/>
                </a:tc>
                <a:tc>
                  <a:txBody>
                    <a:bodyPr/>
                    <a:lstStyle/>
                    <a:p>
                      <a:pPr indent="0" lvl="0" marL="0" rtl="0" algn="l">
                        <a:spcBef>
                          <a:spcPts val="0"/>
                        </a:spcBef>
                        <a:spcAft>
                          <a:spcPts val="0"/>
                        </a:spcAft>
                        <a:buNone/>
                      </a:pPr>
                      <a:r>
                        <a:rPr lang="fr"/>
                        <a:t>P</a:t>
                      </a:r>
                      <a:r>
                        <a:rPr lang="fr"/>
                        <a:t>lus rapide car elle permet souvent aux guest OS de s'exécuter directement sur le matériel.</a:t>
                      </a:r>
                      <a:endParaRPr/>
                    </a:p>
                  </a:txBody>
                  <a:tcPr marT="91425" marB="91425" marR="91425" marL="91425"/>
                </a:tc>
              </a:tr>
              <a:tr h="780500">
                <a:tc>
                  <a:txBody>
                    <a:bodyPr/>
                    <a:lstStyle/>
                    <a:p>
                      <a:pPr indent="0" lvl="0" marL="0" rtl="0" algn="ctr">
                        <a:spcBef>
                          <a:spcPts val="0"/>
                        </a:spcBef>
                        <a:spcAft>
                          <a:spcPts val="0"/>
                        </a:spcAft>
                        <a:buNone/>
                      </a:pPr>
                      <a:r>
                        <a:rPr lang="fr"/>
                        <a:t>Compatibilité</a:t>
                      </a:r>
                      <a:endParaRPr/>
                    </a:p>
                  </a:txBody>
                  <a:tcPr marT="91425" marB="91425" marR="91425" marL="91425" anchor="ctr"/>
                </a:tc>
                <a:tc>
                  <a:txBody>
                    <a:bodyPr/>
                    <a:lstStyle/>
                    <a:p>
                      <a:pPr indent="0" lvl="0" marL="0" rtl="0" algn="l">
                        <a:spcBef>
                          <a:spcPts val="0"/>
                        </a:spcBef>
                        <a:spcAft>
                          <a:spcPts val="0"/>
                        </a:spcAft>
                        <a:buNone/>
                      </a:pPr>
                      <a:r>
                        <a:rPr lang="fr"/>
                        <a:t>Plus grande compatibilité, permet à un logiciel de fonctionner sur un matériel pour lequel il n'a pas été conçu.</a:t>
                      </a:r>
                      <a:endParaRPr/>
                    </a:p>
                  </a:txBody>
                  <a:tcPr marT="91425" marB="91425" marR="91425" marL="91425"/>
                </a:tc>
                <a:tc>
                  <a:txBody>
                    <a:bodyPr/>
                    <a:lstStyle/>
                    <a:p>
                      <a:pPr indent="0" lvl="0" marL="0" rtl="0" algn="l">
                        <a:spcBef>
                          <a:spcPts val="0"/>
                        </a:spcBef>
                        <a:spcAft>
                          <a:spcPts val="0"/>
                        </a:spcAft>
                        <a:buNone/>
                      </a:pPr>
                      <a:r>
                        <a:rPr lang="fr"/>
                        <a:t>Peut nécessiter que le guest OS et l'hôte utilisent le même type de processeur.</a:t>
                      </a:r>
                      <a:endParaRPr/>
                    </a:p>
                  </a:txBody>
                  <a:tcPr marT="91425" marB="91425" marR="91425" marL="91425"/>
                </a:tc>
              </a:tr>
              <a:tr h="780500">
                <a:tc>
                  <a:txBody>
                    <a:bodyPr/>
                    <a:lstStyle/>
                    <a:p>
                      <a:pPr indent="0" lvl="0" marL="0" rtl="0" algn="ctr">
                        <a:spcBef>
                          <a:spcPts val="0"/>
                        </a:spcBef>
                        <a:spcAft>
                          <a:spcPts val="0"/>
                        </a:spcAft>
                        <a:buNone/>
                      </a:pPr>
                      <a:r>
                        <a:rPr lang="fr"/>
                        <a:t>Utilisation</a:t>
                      </a:r>
                      <a:endParaRPr/>
                    </a:p>
                  </a:txBody>
                  <a:tcPr marT="91425" marB="91425" marR="91425" marL="91425" anchor="ctr"/>
                </a:tc>
                <a:tc>
                  <a:txBody>
                    <a:bodyPr/>
                    <a:lstStyle/>
                    <a:p>
                      <a:pPr indent="0" lvl="0" marL="0" rtl="0" algn="l">
                        <a:spcBef>
                          <a:spcPts val="0"/>
                        </a:spcBef>
                        <a:spcAft>
                          <a:spcPts val="0"/>
                        </a:spcAft>
                        <a:buNone/>
                      </a:pPr>
                      <a:r>
                        <a:rPr lang="fr"/>
                        <a:t>Exécution de vieux logiciels, compatibilité entre plateformes, développement et test de logiciels pour d'autres systèmes.</a:t>
                      </a:r>
                      <a:endParaRPr/>
                    </a:p>
                  </a:txBody>
                  <a:tcPr marT="91425" marB="91425" marR="91425" marL="91425"/>
                </a:tc>
                <a:tc>
                  <a:txBody>
                    <a:bodyPr/>
                    <a:lstStyle/>
                    <a:p>
                      <a:pPr indent="0" lvl="0" marL="0" rtl="0" algn="l">
                        <a:spcBef>
                          <a:spcPts val="0"/>
                        </a:spcBef>
                        <a:spcAft>
                          <a:spcPts val="0"/>
                        </a:spcAft>
                        <a:buNone/>
                      </a:pPr>
                      <a:r>
                        <a:rPr lang="fr"/>
                        <a:t>Consolidation de serveurs, reprise après sinistre, cloud computing.</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Wild Code Schoo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