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y="6858000" cx="12192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Varela Round"/>
      <p:regular r:id="rId57"/>
    </p:embeddedFont>
    <p:embeddedFont>
      <p:font typeface="Raleway Light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font" Target="fonts/Ralew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schemas.openxmlformats.org/officeDocument/2006/relationships/font" Target="fonts/RalewayLight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alewayLigh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Robo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55" Type="http://schemas.openxmlformats.org/officeDocument/2006/relationships/font" Target="fonts/Roboto-italic.fntdata"/><Relationship Id="rId10" Type="http://schemas.openxmlformats.org/officeDocument/2006/relationships/slide" Target="slides/slide6.xml"/><Relationship Id="rId54" Type="http://schemas.openxmlformats.org/officeDocument/2006/relationships/font" Target="fonts/Roboto-bold.fntdata"/><Relationship Id="rId13" Type="http://schemas.openxmlformats.org/officeDocument/2006/relationships/slide" Target="slides/slide9.xml"/><Relationship Id="rId57" Type="http://schemas.openxmlformats.org/officeDocument/2006/relationships/font" Target="fonts/VarelaRound-regular.fntdata"/><Relationship Id="rId12" Type="http://schemas.openxmlformats.org/officeDocument/2006/relationships/slide" Target="slides/slide8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59" Type="http://schemas.openxmlformats.org/officeDocument/2006/relationships/font" Target="fonts/RalewayLight-bold.fntdata"/><Relationship Id="rId14" Type="http://schemas.openxmlformats.org/officeDocument/2006/relationships/slide" Target="slides/slide10.xml"/><Relationship Id="rId58" Type="http://schemas.openxmlformats.org/officeDocument/2006/relationships/font" Target="fonts/RalewayLigh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fa5a3fc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2fa5a3fc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3b6f86b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3b6f86b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fa5a3fc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fa5a3fc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3b6f86b9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3b6f86b9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8436147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8436147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8436147e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8436147e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3b6f86b9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3b6f86b9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2fa5a3fc7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2fa5a3fc7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fa5a3fc7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fa5a3fc7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fa5a3fc7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fa5a3fc7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différence</a:t>
            </a: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théorique entre les deux réside dans le fait que les langages de </a:t>
            </a:r>
            <a:r>
              <a:rPr b="1"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ne nécessitent pas l'étape de compilation et sont plutôt interprétés. Par exemple, un </a:t>
            </a:r>
            <a:r>
              <a:rPr b="1"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programme</a:t>
            </a: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 doit être compilé avant d'être exécuté, alors qu'un langage de </a:t>
            </a:r>
            <a:r>
              <a:rPr b="1"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script</a:t>
            </a:r>
            <a:r>
              <a:rPr lang="fr-FR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tel que JavaScript ou PHP n'a pas besoin d'être compilé.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d36b490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8d36b49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8ce2b7363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8ce2b736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c8436147e7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c8436147e7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8436147e7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8436147e7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8436147e7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c8436147e7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c8436147e7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c8436147e7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fa5a3fc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fa5a3fc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ce2b7363f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ce2b7363f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ce2b7363f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ce2b7363f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8ce2b7363f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8ce2b7363f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fb55dc9f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fb55dc9f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fb55dc9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fb55dc9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2fb55dc9f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2fb55dc9f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6f3fd0a19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6f3fd0a19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3ea64c1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3ea64c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3ea64c1a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3ea64c1a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3ea64c1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3ea64c1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3ea64c1a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3ea64c1a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33ea64c1a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33ea64c1a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2fb55dc9ff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2fb55dc9ff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eaf9a799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eaf9a799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c8436147e7_1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c8436147e7_1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300ce081c3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300ce081c3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300ce081c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300ce081c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00ce081c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300ce081c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eaf9a799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eaf9a799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3b6f86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3b6f86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fa5a3fc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fa5a3fc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fa5a3fc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fa5a3fc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3b6f86b9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3b6f86b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tutorialspoint.com/powershell/powershell_special_variables.htm#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it-connect.fr/powershell-et-les-variables-denvironnement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Scripting Powershell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Partie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base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caractères d’échappement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caractère d’échappement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commence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`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(backtick).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séquences d’échappement ne sont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interprétées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que dans des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chaînes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caractères avec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(double quote).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Quelques caractères d’échappement: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`n → nouvelle ligne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`t → tabulation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2" name="Google Shape;242;p4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710671" y="1574150"/>
            <a:ext cx="57141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caractères d’échappement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459946" y="2540650"/>
            <a:ext cx="5510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Ecrire le code PowerShell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Voir son effet dans une console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6561350" y="1830325"/>
            <a:ext cx="5457900" cy="485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</a:t>
            </a:r>
            <a:r>
              <a:rPr lang="fr-FR" sz="1800">
                <a:solidFill>
                  <a:schemeClr val="lt1"/>
                </a:solidFill>
              </a:rPr>
              <a:t>Write-Output "`nCeci est un saut de ligne`nEt ceci est une tabulation `tentre les mots"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Ceci est un saut de ligne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Et ceci est une tabulation      entre les mots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La lecture du flux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819475" y="2613775"/>
            <a:ext cx="63357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n’est pas sensible à la casse.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Ainsi les majuscules ou minuscules sont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interprétées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la même façon.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 n’est pas sensible aux espace ou aux tabulations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7339250" y="2625625"/>
            <a:ext cx="46800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</a:rPr>
              <a:t>PS C:\Lab&gt; wRite-ouTput "Ceci est executé correctement`nDe même que la commande suivante";</a:t>
            </a:r>
            <a:r>
              <a:rPr lang="fr-FR" sz="2000">
                <a:solidFill>
                  <a:schemeClr val="lt1"/>
                </a:solidFill>
              </a:rPr>
              <a:t>geT-chIldITeM -paTH *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0" name="Google Shape;260;p44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commandes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2" name="Google Shape;262;p44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owerShell utilise un système d'alias prédéfini qui permet l’utilisation des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commandes d’autres langages de script comme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Commandes batch (dos) : cd, dir, copy, etc.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Commandes Linux : ls, cp, etc.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réalité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alias prédéfini dans PowerShell pointent vers des cmdlet PowerShell.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commandes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cmdlet est sous la forme 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&lt;Verbe&gt;-&lt;Nom&gt; -&lt;nom_option&gt; &lt;valeur de l'option&gt;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Exemples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Get-ChildItem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Where-Object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Set-Item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6" name="Google Shape;276;p4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7" name="Google Shape;277;p4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Quotes &amp; Double quotes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819475" y="2613775"/>
            <a:ext cx="51363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 permet d'encapsuler des caractères :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i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Single quotes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(apostrophes) </a:t>
            </a:r>
            <a:r>
              <a:rPr lang="fr-FR" sz="2000">
                <a:solidFill>
                  <a:srgbClr val="3B424E"/>
                </a:solidFill>
              </a:rPr>
              <a:t>'</a:t>
            </a:r>
            <a:endParaRPr sz="2000">
              <a:solidFill>
                <a:srgbClr val="3B424E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Aucun métacaractère sauf </a:t>
            </a:r>
            <a:r>
              <a:rPr lang="fr-FR" sz="2000">
                <a:solidFill>
                  <a:srgbClr val="3B424E"/>
                </a:solidFill>
              </a:rPr>
              <a:t>'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=&gt; fin de la chaîne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i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Double quotes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(guillemets doubles) "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Métacaractères : </a:t>
            </a:r>
            <a:r>
              <a:rPr lang="fr-FR" sz="2000">
                <a:solidFill>
                  <a:srgbClr val="3B424E"/>
                </a:solidFill>
              </a:rPr>
              <a:t>$ ` " 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et </a:t>
            </a:r>
            <a:r>
              <a:rPr lang="fr-FR" sz="2000">
                <a:solidFill>
                  <a:srgbClr val="3B424E"/>
                </a:solidFill>
              </a:rPr>
              <a:t>\ </a:t>
            </a:r>
            <a:endParaRPr sz="2000">
              <a:solidFill>
                <a:srgbClr val="3B424E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Attention à ne pas confondre </a:t>
            </a:r>
            <a:r>
              <a:rPr lang="fr-FR" sz="2000">
                <a:solidFill>
                  <a:srgbClr val="3B424E"/>
                </a:solidFill>
              </a:rPr>
              <a:t>'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fr-FR" sz="2000">
                <a:solidFill>
                  <a:srgbClr val="3B424E"/>
                </a:solidFill>
              </a:rPr>
              <a:t>`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(caractère 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d'échappement)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9" name="Google Shape;279;p46"/>
          <p:cNvSpPr/>
          <p:nvPr/>
        </p:nvSpPr>
        <p:spPr>
          <a:xfrm>
            <a:off x="6114275" y="2282450"/>
            <a:ext cx="5905200" cy="4400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</a:t>
            </a:r>
            <a:r>
              <a:rPr lang="fr-FR" sz="1800">
                <a:solidFill>
                  <a:schemeClr val="lt1"/>
                </a:solidFill>
              </a:rPr>
              <a:t>$i = 5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'The value of $i is $i'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$i is $i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'The value of $(2+3) is 5'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of $(2+3) is 5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$j = 3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"The value of $j is $j"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of 3 is 3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"The value of `$j is $j"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of $j is 3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PS C:\Lab&gt; Write-Output "The value of $(2+3) is 5"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</a:rPr>
              <a:t>The value of 5 is 5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variables - Utilisation standard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0" name="Google Shape;290;p4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1" name="Google Shape;291;p4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Identifiant</a:t>
            </a: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 de variable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Une variable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Commence toujours par un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Est constitué de lettres, chiffres, caractères spéciaux.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nom ou une partie du nom d'une variable peut-être le contenu d'une autre variable.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Doit être unique et ne pas être un mot clé du langage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N’est pas sensible à la casse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9" name="Google Shape;299;p4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Convention de nom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0" name="Google Shape;300;p4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plus des règles imposées par le langage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PascalCase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est souvent utilisé.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Prendre des noms de variables qui ont un sens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anglais ou en Français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717800" y="2429700"/>
            <a:ext cx="10756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Quelle est la différence entre un script et un programme ?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ça marche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6" name="Google Shape;306;p5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1137800" y="1230050"/>
            <a:ext cx="37506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Utiliser des variables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8" name="Google Shape;308;p50"/>
          <p:cNvSpPr txBox="1"/>
          <p:nvPr/>
        </p:nvSpPr>
        <p:spPr>
          <a:xfrm>
            <a:off x="1068750" y="2625625"/>
            <a:ext cx="54579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Syntaxe :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</a:t>
            </a:r>
            <a:r>
              <a:rPr b="1" lang="fr-FR" sz="2000">
                <a:solidFill>
                  <a:srgbClr val="3B424E"/>
                </a:solidFill>
              </a:rPr>
              <a:t>NomVariable = valeur</a:t>
            </a:r>
            <a:endParaRPr b="1"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Détruire une variable : </a:t>
            </a:r>
            <a:r>
              <a:rPr b="1" lang="fr-FR" sz="2000">
                <a:solidFill>
                  <a:srgbClr val="3B424E"/>
                </a:solidFill>
              </a:rPr>
              <a:t>Remove-Variable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9" name="Google Shape;309;p50"/>
          <p:cNvSpPr/>
          <p:nvPr/>
        </p:nvSpPr>
        <p:spPr>
          <a:xfrm>
            <a:off x="6526650" y="1830325"/>
            <a:ext cx="5457900" cy="485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= "Coucou"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$Var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Coucou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Coucou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 = $Var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= 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+ " World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 World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 + “:`t `t“ + $Var + " World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Coucou:		Hello World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Remove-Variable Var, Var1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 + “:`t `t“ + $Var + " World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:		 World 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ça marche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5" name="Google Shape;315;p5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6" name="Google Shape;316;p51"/>
          <p:cNvSpPr txBox="1"/>
          <p:nvPr/>
        </p:nvSpPr>
        <p:spPr>
          <a:xfrm>
            <a:off x="1137800" y="1230050"/>
            <a:ext cx="49161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Utiliser des variables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7" name="Google Shape;317;p51"/>
          <p:cNvSpPr/>
          <p:nvPr/>
        </p:nvSpPr>
        <p:spPr>
          <a:xfrm>
            <a:off x="6561350" y="1830325"/>
            <a:ext cx="5457900" cy="485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$MyDirectory = "MonDossier"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New-Item -ItemType Directory -Path $MyDirectory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Répertoire : C:\Lab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       LastWriteTime         Length Name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       -------------                 ------     ----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 30/05/2022     16:24                      MonDossier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Get-ChildItem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4" name="Google Shape;324;p52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Interpolation de variable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Permet d'inclure la valeur d'une variable directement dans une chaîne de caractères en utilisant la syntaxe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$()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 vous de jouer !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1" name="Google Shape;331;p5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2" name="Google Shape;332;p53"/>
          <p:cNvSpPr txBox="1"/>
          <p:nvPr/>
        </p:nvSpPr>
        <p:spPr>
          <a:xfrm>
            <a:off x="1137800" y="1230050"/>
            <a:ext cx="51270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Affichage dans une chaîne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3" name="Google Shape;333;p53"/>
          <p:cNvSpPr txBox="1"/>
          <p:nvPr/>
        </p:nvSpPr>
        <p:spPr>
          <a:xfrm>
            <a:off x="1068750" y="2625625"/>
            <a:ext cx="54579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utilise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$($Variable.Attribut)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dans une chaîne de caractères pour afficher un attribut.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4" name="Google Shape;334;p53"/>
          <p:cNvSpPr/>
          <p:nvPr/>
        </p:nvSpPr>
        <p:spPr>
          <a:xfrm>
            <a:off x="6561350" y="2625625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$Host = Get-Host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"La version est $($Host.Version)"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La version est 5.1.19041.4170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 - Utilisation avancée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Invoke-Expression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Cmdlet qui permet d'exécuter une chaîne de caractères en tant que commande PowerShell.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=&gt; Exécution d’une construction dynamique de chaîne de caractères.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! Attention à la source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 vous de jouer !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3" name="Google Shape;353;p5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4" name="Google Shape;354;p56"/>
          <p:cNvSpPr txBox="1"/>
          <p:nvPr/>
        </p:nvSpPr>
        <p:spPr>
          <a:xfrm>
            <a:off x="1137800" y="1230050"/>
            <a:ext cx="51270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Exemple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5" name="Google Shape;355;p56"/>
          <p:cNvSpPr txBox="1"/>
          <p:nvPr/>
        </p:nvSpPr>
        <p:spPr>
          <a:xfrm>
            <a:off x="1068750" y="2625625"/>
            <a:ext cx="54579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AutoNum type="arabicPeriod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Déclarer une variable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Commande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ayant pour valeur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“whoami”</a:t>
            </a:r>
            <a:endParaRPr b="1"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AutoNum type="arabicPeriod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la valeur de la variable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AutoNum type="arabicPeriod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whoami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en utilisant la variable comme argument dans la cmdlet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Invoke-Expression</a:t>
            </a:r>
            <a:endParaRPr b="1"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6" name="Google Shape;356;p56"/>
          <p:cNvSpPr/>
          <p:nvPr/>
        </p:nvSpPr>
        <p:spPr>
          <a:xfrm>
            <a:off x="6561350" y="2625625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$Commande = "whoami"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whoami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whoami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Invoke-Expression -Command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Computer1\Wilder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62" name="Google Shape;362;p5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3" name="Google Shape;363;p5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méthodes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4" name="Google Shape;364;p57"/>
          <p:cNvSpPr txBox="1"/>
          <p:nvPr/>
        </p:nvSpPr>
        <p:spPr>
          <a:xfrm>
            <a:off x="819475" y="2613775"/>
            <a:ext cx="60774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 sont des fonctions associées à un objet qui effectuent une action spécifique sur cet objet.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peut les appliquer aux variables.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Syntaxe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&lt;donnée&gt;.&lt;méthode(paramètre)&gt;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5" name="Google Shape;365;p57"/>
          <p:cNvSpPr/>
          <p:nvPr/>
        </p:nvSpPr>
        <p:spPr>
          <a:xfrm>
            <a:off x="7073125" y="2499800"/>
            <a:ext cx="49320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"hello".ToUpper()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                hello        hello     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            hello        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                hello        hello     ".Trim()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        hello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$String = 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$String.ToUpper()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71" name="Google Shape;371;p5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2" name="Google Shape;372;p5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Typage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3" name="Google Shape;373;p58"/>
          <p:cNvSpPr txBox="1"/>
          <p:nvPr/>
        </p:nvSpPr>
        <p:spPr>
          <a:xfrm>
            <a:off x="819471" y="2613775"/>
            <a:ext cx="56370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typage d'une variable désigne la nature du type de données qu'elle peut contenir.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Quelques exemples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[int]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 Entier 32 bits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[string]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 Chaîne de caractères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méthode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GetType()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permet de connaître le type.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4" name="Google Shape;374;p58"/>
          <p:cNvSpPr/>
          <p:nvPr/>
        </p:nvSpPr>
        <p:spPr>
          <a:xfrm>
            <a:off x="6547475" y="2179550"/>
            <a:ext cx="5457900" cy="4377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"Bonjour".GetType()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       IsSerial       Name                           BaseType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          --------          ----                               --------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       True            String                           System.Object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 = 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$Var1.GetType()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       IsSerial       Name                           BaseType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          --------          ----                               --------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       True            String                           System.Object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$Var2 = 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$var2.GetType()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       IsSerial       Name                           BaseType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          --------          ----                               --------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       True            Int32                            System.Object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0" name="Google Shape;380;p5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1" name="Google Shape;381;p5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Transtypage ou casting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2" name="Google Shape;382;p59"/>
          <p:cNvSpPr txBox="1"/>
          <p:nvPr/>
        </p:nvSpPr>
        <p:spPr>
          <a:xfrm>
            <a:off x="819471" y="2613775"/>
            <a:ext cx="5486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Mécanisme de conversion explicite d’une valeur d'un type de données à un autre.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Syntaxe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[&lt;Type de donnée&gt;] &lt;donnée&gt;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3" name="Google Shape;383;p59"/>
          <p:cNvSpPr/>
          <p:nvPr/>
        </p:nvSpPr>
        <p:spPr>
          <a:xfrm>
            <a:off x="6547475" y="2499800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[Int]$Var="10"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       IsSerial       Name                           BaseType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          --------          ----                               --------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       True            Int32                            System.Object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+ 5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Définition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2 - La base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3 - Les variables - utilisation standard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 - Les variables - utilisation avancée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Récupérer le résultat d'une commande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9" name="Google Shape;389;p6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0" name="Google Shape;390;p60"/>
          <p:cNvSpPr txBox="1"/>
          <p:nvPr/>
        </p:nvSpPr>
        <p:spPr>
          <a:xfrm>
            <a:off x="1137800" y="1230050"/>
            <a:ext cx="105690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Substitution</a:t>
            </a: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 de commandes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1" name="Google Shape;391;p60"/>
          <p:cNvSpPr txBox="1"/>
          <p:nvPr/>
        </p:nvSpPr>
        <p:spPr>
          <a:xfrm>
            <a:off x="1068750" y="2625625"/>
            <a:ext cx="54579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Récupérer le résultat d'une commande (au lieu de l'afficher) :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Syntaxe :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$(commande)</a:t>
            </a:r>
            <a:endParaRPr b="1"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: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Stocker dans une variable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Utiliser dans une autre commande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2" name="Google Shape;392;p60"/>
          <p:cNvSpPr/>
          <p:nvPr/>
        </p:nvSpPr>
        <p:spPr>
          <a:xfrm>
            <a:off x="6561350" y="2625625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Get-Host | Select-Object Version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Version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5.1.19041.1237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$HostVersion = $(Get-Host | Select-Object Version)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$HostVersion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Version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5.1.19041.1237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$Name = "Var"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$Var = "Hello"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(Get-Variable -Name $Name -ValueOnly)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Faire des calculs</a:t>
            </a:r>
            <a:endParaRPr/>
          </a:p>
        </p:txBody>
      </p:sp>
      <p:sp>
        <p:nvSpPr>
          <p:cNvPr id="398" name="Google Shape;398;p6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</a:t>
            </a:r>
            <a:endParaRPr/>
          </a:p>
        </p:txBody>
      </p:sp>
      <p:sp>
        <p:nvSpPr>
          <p:cNvPr id="399" name="Google Shape;399;p6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Substitution arithmétique</a:t>
            </a:r>
            <a:endParaRPr sz="4900"/>
          </a:p>
        </p:txBody>
      </p:sp>
      <p:sp>
        <p:nvSpPr>
          <p:cNvPr id="400" name="Google Shape;400;p6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01" name="Google Shape;401;p61"/>
          <p:cNvSpPr txBox="1"/>
          <p:nvPr>
            <p:ph idx="4" type="body"/>
          </p:nvPr>
        </p:nvSpPr>
        <p:spPr>
          <a:xfrm>
            <a:off x="616267" y="2321133"/>
            <a:ext cx="57141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Effectuer un calcul</a:t>
            </a:r>
            <a:endParaRPr sz="2400"/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fr-FR" sz="2400"/>
              <a:t>Syntaxe : </a:t>
            </a:r>
            <a:r>
              <a:rPr b="1" lang="fr-FR" sz="2400"/>
              <a:t>&lt;operation&gt;</a:t>
            </a:r>
            <a:r>
              <a:rPr lang="fr-FR" sz="2400"/>
              <a:t> </a:t>
            </a:r>
            <a:endParaRPr sz="2400"/>
          </a:p>
          <a:p>
            <a:pPr indent="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ou </a:t>
            </a: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$( &lt;operation&gt; )</a:t>
            </a:r>
            <a:endParaRPr b="1" sz="2400"/>
          </a:p>
        </p:txBody>
      </p:sp>
      <p:sp>
        <p:nvSpPr>
          <p:cNvPr id="402" name="Google Shape;402;p61"/>
          <p:cNvSpPr/>
          <p:nvPr/>
        </p:nvSpPr>
        <p:spPr>
          <a:xfrm>
            <a:off x="6561350" y="2625625"/>
            <a:ext cx="5457900" cy="40575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12 * 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72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12 * 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12 * 6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$(12 * 6)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72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$Total1 = 10+2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$Total1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$Total2 = $(7+3)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$Total2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Write-Host $($Total2*2 + 1)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 vous de jouer</a:t>
            </a:r>
            <a:endParaRPr/>
          </a:p>
        </p:txBody>
      </p:sp>
      <p:sp>
        <p:nvSpPr>
          <p:cNvPr id="408" name="Google Shape;408;p6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</a:t>
            </a:r>
            <a:endParaRPr/>
          </a:p>
        </p:txBody>
      </p:sp>
      <p:sp>
        <p:nvSpPr>
          <p:cNvPr id="409" name="Google Shape;409;p6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Compter les lignes</a:t>
            </a:r>
            <a:endParaRPr sz="4900"/>
          </a:p>
        </p:txBody>
      </p:sp>
      <p:sp>
        <p:nvSpPr>
          <p:cNvPr id="410" name="Google Shape;410;p62"/>
          <p:cNvSpPr txBox="1"/>
          <p:nvPr>
            <p:ph idx="4" type="body"/>
          </p:nvPr>
        </p:nvSpPr>
        <p:spPr>
          <a:xfrm>
            <a:off x="616275" y="2493725"/>
            <a:ext cx="11012100" cy="3839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Créer 2 fichiers textes de plusieurs lignes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Écrire un script  permettant de calculer le nombre total de lignes des 2 fichiers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Aide: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cmdlet </a:t>
            </a:r>
            <a:r>
              <a:rPr b="1" lang="fr-FR" sz="1800"/>
              <a:t>Get-Content</a:t>
            </a:r>
            <a:r>
              <a:rPr lang="fr-FR" sz="1800"/>
              <a:t> lit le contenu d’un fichier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cmdlet </a:t>
            </a:r>
            <a:r>
              <a:rPr b="1" lang="fr-FR" sz="1800"/>
              <a:t>Measure-Object</a:t>
            </a:r>
            <a:r>
              <a:rPr lang="fr-FR" sz="1800"/>
              <a:t> peut compter les lignes 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 vous de jouer</a:t>
            </a:r>
            <a:endParaRPr/>
          </a:p>
        </p:txBody>
      </p:sp>
      <p:sp>
        <p:nvSpPr>
          <p:cNvPr id="416" name="Google Shape;416;p63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</a:t>
            </a:r>
            <a:endParaRPr/>
          </a:p>
        </p:txBody>
      </p:sp>
      <p:sp>
        <p:nvSpPr>
          <p:cNvPr id="417" name="Google Shape;417;p63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Compter les lignes</a:t>
            </a:r>
            <a:endParaRPr sz="4900"/>
          </a:p>
        </p:txBody>
      </p:sp>
      <p:sp>
        <p:nvSpPr>
          <p:cNvPr id="418" name="Google Shape;418;p63"/>
          <p:cNvSpPr/>
          <p:nvPr/>
        </p:nvSpPr>
        <p:spPr>
          <a:xfrm>
            <a:off x="701850" y="2241400"/>
            <a:ext cx="10398000" cy="4188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#script.ps1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#Se placer dans un dossier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If (-not(Test-Path -Path "c:\Lab"))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{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   New-Item -Path C:\ -Name "Lab" -ItemType Directory 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}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Set-Location C:\Lab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#Avoir 2 fichiers texte Fichier4Lignes.txt et Fichier6Lignes.txt avec quelques lignes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New-Item -Path C:\Lab -ItemType File -Name Fichier4Lignes.txt -Force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New-Item -Path C:\Lab -ItemType File -Name Fichier6Lignes.txt -Force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#Remplir les 2 fichiers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Add-Content -Path "C:\Lab\Fichier4Lignes.txt" -Value "dsqfsd","dsqfsd","dsqfsd","dsqfsd"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Add-Content -Path "C:\Lab\Fichier6Lignes.txt" -Value "dsqfsd","dsqfsd","dsqfsd","dsqfsd","dsqfsd","dsqfsd"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#Mettre le nombre de lignes de Fichier4Lignes.txt dans la variable $NbLignesFichier4Lignes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$NbLignesFichier4Lignes = $(Get-Content C:\Lab\Fichier4Lignes.txt | Measure-Object -Line).Lines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#Mettre le nombre de lignes de Fichier6Lignes.txt dans la variable $NbLignesFichier6Lignes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$NbLignesFichier6Lignes = $(Get-Content C:\Lab\Fichier6Lignes.txt | Measure-Object -Line).Lines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#Additionner le tout et l'afficher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$NbLignesTotal = $NbLignesFichier4Lignes + $NbLignesFichier6Lignes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accent2"/>
                </a:solidFill>
                <a:highlight>
                  <a:schemeClr val="lt1"/>
                </a:highlight>
              </a:rPr>
              <a:t>Write-Host "Il y a $NbLignesTotal lignes au total"</a:t>
            </a:r>
            <a:endParaRPr sz="1200">
              <a:solidFill>
                <a:schemeClr val="accent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4" name="Google Shape;424;p64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5" name="Google Shape;425;p64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Portée des variables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6" name="Google Shape;426;p64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portée protège les variables. Les niveaux de portée protègent les éléments qui ne doivent pas être modifiés.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Global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Dans une console PowerShell, une nouvelle instance d’exécution, ou une nouvelle session.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variables sont présentes et disponibles dans la portée globale. L’ensemble des variables, alias et fonctions définis dans votre profil PowerShell sont également disponibles dans la portée globale.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Script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Lors de l’exécution d’un script.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variables définies dans le script sont uniquement disponibles pour la portée du script et non pour la portée globale ou parente.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Local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Lors de l’exécution d’une commande ou d’un script.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variables définies dans la portée script sont considérées comme sa portée locale.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750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●"/>
            </a:pP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Private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Permet d’empêcher la visibilité d’une variable en dehors de la portée où la variable est définie.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2" name="Google Shape;432;p6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3" name="Google Shape;433;p6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Portée locale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4" name="Google Shape;434;p65"/>
          <p:cNvSpPr txBox="1"/>
          <p:nvPr/>
        </p:nvSpPr>
        <p:spPr>
          <a:xfrm>
            <a:off x="819476" y="2613775"/>
            <a:ext cx="5567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Écrire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le script suivant et l’enregistrer.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7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le contenu de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7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le script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000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7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de nouveau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$Greeting a une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portée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locale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(au niveau du script).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 n’est pas disponible pour la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portée parent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(la console)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35" name="Google Shape;435;p65"/>
          <p:cNvSpPr/>
          <p:nvPr/>
        </p:nvSpPr>
        <p:spPr>
          <a:xfrm>
            <a:off x="6561350" y="4172100"/>
            <a:ext cx="5457900" cy="2511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.\script.ps1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Hello, World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6" name="Google Shape;436;p65"/>
          <p:cNvSpPr/>
          <p:nvPr/>
        </p:nvSpPr>
        <p:spPr>
          <a:xfrm>
            <a:off x="6561350" y="2613775"/>
            <a:ext cx="5457900" cy="155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2"/>
                </a:solidFill>
              </a:rPr>
              <a:t>#script.ps1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$Greeting</a:t>
            </a:r>
            <a:r>
              <a:rPr lang="fr-FR">
                <a:solidFill>
                  <a:srgbClr val="0C0C0C"/>
                </a:solidFill>
              </a:rPr>
              <a:t> = </a:t>
            </a:r>
            <a:r>
              <a:rPr lang="fr-FR">
                <a:solidFill>
                  <a:schemeClr val="accent3"/>
                </a:solidFill>
              </a:rPr>
              <a:t>“Hello, World!”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$Greeting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42" name="Google Shape;442;p6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3" name="Google Shape;443;p6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Portée globale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4" name="Google Shape;444;p66"/>
          <p:cNvSpPr txBox="1"/>
          <p:nvPr/>
        </p:nvSpPr>
        <p:spPr>
          <a:xfrm>
            <a:off x="819476" y="2613775"/>
            <a:ext cx="5567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Écrire le script suivant et l’enregistrer.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191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 le script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191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Modifier le contenu de 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191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 le script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7191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le contenu de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contenu de $Greeting 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 été hérité de la console en tant que portée parente par le fichier script en tant que portée enfant.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45" name="Google Shape;445;p66"/>
          <p:cNvSpPr/>
          <p:nvPr/>
        </p:nvSpPr>
        <p:spPr>
          <a:xfrm>
            <a:off x="6561350" y="3573775"/>
            <a:ext cx="5457900" cy="3109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.\script.ps1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 = “Hello from the global scope !”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.\script.ps1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 from the global scope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 from the global scope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66"/>
          <p:cNvSpPr/>
          <p:nvPr/>
        </p:nvSpPr>
        <p:spPr>
          <a:xfrm>
            <a:off x="6561350" y="2613775"/>
            <a:ext cx="5457900" cy="9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2"/>
                </a:solidFill>
              </a:rPr>
              <a:t>#script.ps1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$Greeting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52" name="Google Shape;452;p6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3" name="Google Shape;453;p6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Modificateur de portée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4" name="Google Shape;454;p67"/>
          <p:cNvSpPr txBox="1"/>
          <p:nvPr/>
        </p:nvSpPr>
        <p:spPr>
          <a:xfrm>
            <a:off x="819474" y="2613775"/>
            <a:ext cx="107130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Global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La variable existe dans la portée globale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Local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La variable existe dans la portée locale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Private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La variable est seulement visible dans la portée actuelle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Script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La variable existe dans la portée script, qui est la portée la plus proche du fichier script, ou dans la portée globale s’il n’y en a pas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60" name="Google Shape;460;p6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1" name="Google Shape;461;p6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Modifier la portée d’une variable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62" name="Google Shape;462;p68"/>
          <p:cNvSpPr txBox="1"/>
          <p:nvPr/>
        </p:nvSpPr>
        <p:spPr>
          <a:xfrm>
            <a:off x="819476" y="2613775"/>
            <a:ext cx="55671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7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Reprendre le 1er script (portée locale) et le modifier comme ceci.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861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Définir le contenu de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861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le contenu de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861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Exécuter le script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8615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ct val="100000"/>
              <a:buFont typeface="Raleway"/>
              <a:buChar char="-"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Afficher de nouveau $Greeting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$Greeting est définie dans la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portée globale de la console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exécutant le script, $Greeting prend une nouvelle valeur grâce au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modificateur de portée globale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valeur de $greeting a été modifiée dans la </a:t>
            </a:r>
            <a:r>
              <a:rPr b="1"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portée globale de la console </a:t>
            </a:r>
            <a:r>
              <a:rPr lang="fr-FR" sz="27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devenir la valeur du script.</a:t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3" name="Google Shape;463;p68"/>
          <p:cNvSpPr/>
          <p:nvPr/>
        </p:nvSpPr>
        <p:spPr>
          <a:xfrm>
            <a:off x="6561350" y="4172100"/>
            <a:ext cx="5457900" cy="25110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 = “Hello, Toto !”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Hello, Toto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.\script.ps1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$Greeting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“Hello, World !”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68"/>
          <p:cNvSpPr/>
          <p:nvPr/>
        </p:nvSpPr>
        <p:spPr>
          <a:xfrm>
            <a:off x="6561350" y="2613775"/>
            <a:ext cx="5457900" cy="155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2"/>
                </a:solidFill>
              </a:rPr>
              <a:t>#script.ps1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$global:Greeting </a:t>
            </a:r>
            <a:r>
              <a:rPr lang="fr-FR">
                <a:solidFill>
                  <a:srgbClr val="0C0C0C"/>
                </a:solidFill>
              </a:rPr>
              <a:t>= </a:t>
            </a:r>
            <a:r>
              <a:rPr lang="fr-FR">
                <a:solidFill>
                  <a:schemeClr val="accent3"/>
                </a:solidFill>
              </a:rPr>
              <a:t>“Hello, World !”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Variables prédéfinies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70" name="Google Shape;470;p6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1" name="Google Shape;471;p69"/>
          <p:cNvSpPr txBox="1"/>
          <p:nvPr/>
        </p:nvSpPr>
        <p:spPr>
          <a:xfrm>
            <a:off x="710721" y="1584400"/>
            <a:ext cx="61269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Variables spéciales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2" name="Google Shape;472;p6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$?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Représente l'état d'exécution de la dernière opération (True ou False)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$_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Contient l'objet actuel dans l'objet pipeline. Vous pouvez utiliser cette variable dans des commandes qui exécutent une action sur chaque objet ou sur des objets sélectionnés dans un pipeline.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$ARGS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Représente un tableau des paramètres non déclarés et/ou des valeurs de paramètre qui sont passés à une fonction, un script ou un bloc de script.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$Null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Variable automatique qui contient une valeur NULL ou vide. Vous pouvez utiliser cette variable pour représenter une valeur absente ou indéfinie dans les commandes et les scripts.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$True 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/ </a:t>
            </a:r>
            <a:r>
              <a:rPr b="1"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$False </a:t>
            </a:r>
            <a:r>
              <a:rPr lang="fr-FR" sz="23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: Représente True ou False. Peut être utilisé dans les commandes et les scripts.</a:t>
            </a:r>
            <a:endParaRPr sz="23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3" name="Google Shape;473;p69"/>
          <p:cNvSpPr txBox="1"/>
          <p:nvPr/>
        </p:nvSpPr>
        <p:spPr>
          <a:xfrm>
            <a:off x="8682700" y="16606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Autres variables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ça marche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79" name="Google Shape;479;p7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0" name="Google Shape;480;p70"/>
          <p:cNvSpPr txBox="1"/>
          <p:nvPr/>
        </p:nvSpPr>
        <p:spPr>
          <a:xfrm>
            <a:off x="460200" y="1230050"/>
            <a:ext cx="60048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 exemple avec $_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1" name="Google Shape;481;p70"/>
          <p:cNvSpPr txBox="1"/>
          <p:nvPr/>
        </p:nvSpPr>
        <p:spPr>
          <a:xfrm>
            <a:off x="651000" y="2625625"/>
            <a:ext cx="58755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$_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s’utilise derrière un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|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ou la boucle </a:t>
            </a: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foreach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peut y ajouter des attributs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000"/>
              <a:buFont typeface="Raleway"/>
              <a:buChar char="-"/>
            </a:pPr>
            <a:r>
              <a:rPr b="1"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Get-Member</a:t>
            </a:r>
            <a:r>
              <a:rPr lang="fr-FR" sz="20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permet de connaître les attributs possible</a:t>
            </a:r>
            <a:endParaRPr sz="20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2" name="Google Shape;482;p70"/>
          <p:cNvSpPr/>
          <p:nvPr/>
        </p:nvSpPr>
        <p:spPr>
          <a:xfrm>
            <a:off x="6561350" y="1739750"/>
            <a:ext cx="5457900" cy="49434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$MyDirectory = "MonDossier2"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New-Item -ItemType Directory -Path $MyDirectory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Répertoire : C:\Lab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       LastWriteTime         Length Name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       -------------                 ------     ----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 30/05/2022     16:24                      MonDossier2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Get-ChildItem | Get-Member -MemberType Property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Name              MemberType       Definition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     ----------                ----------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[...]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Name              Property               string Name {get;}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[...]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Get-ChildItem | Where-Object {$_.Name -like "*mon*"}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Répertoire : C:\Lab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             LastWriteTime                 Length       Name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                 -------------                         ------           ----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d-----              30/05/2022     16:24                          MonDossier2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parenthèse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88" name="Google Shape;488;p7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9" name="Google Shape;489;p7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Variables d’environnement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90" name="Google Shape;490;p71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Certaines variables sont dites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d'environnement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 sont des  variables dynamiques et globales au sein d'un système d'exploitation.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différents processus de la machine peuvent accéder à ces variables pour obtenir des informations sur la configuration actuelle du système.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Elles sont toutes sous la forme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$env:xxx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peut avoir la liste de toutes les variables du système avec la commande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Get-ChildItem env:</a:t>
            </a:r>
            <a:endParaRPr b="1"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1" name="Google Shape;491;p71"/>
          <p:cNvSpPr txBox="1"/>
          <p:nvPr/>
        </p:nvSpPr>
        <p:spPr>
          <a:xfrm>
            <a:off x="8979975" y="4869275"/>
            <a:ext cx="2747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00" u="sng">
                <a:solidFill>
                  <a:schemeClr val="hlink"/>
                </a:solidFill>
                <a:hlinkClick r:id="rId3"/>
              </a:rPr>
              <a:t>Pour aller plus loin</a:t>
            </a:r>
            <a:endParaRPr sz="21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 vous de jouer</a:t>
            </a:r>
            <a:endParaRPr/>
          </a:p>
        </p:txBody>
      </p:sp>
      <p:sp>
        <p:nvSpPr>
          <p:cNvPr id="497" name="Google Shape;497;p7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variables</a:t>
            </a:r>
            <a:endParaRPr/>
          </a:p>
        </p:txBody>
      </p:sp>
      <p:sp>
        <p:nvSpPr>
          <p:cNvPr id="498" name="Google Shape;498;p7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Un exemple</a:t>
            </a:r>
            <a:endParaRPr sz="4900"/>
          </a:p>
        </p:txBody>
      </p:sp>
      <p:sp>
        <p:nvSpPr>
          <p:cNvPr id="499" name="Google Shape;499;p72"/>
          <p:cNvSpPr txBox="1"/>
          <p:nvPr>
            <p:ph idx="4" type="body"/>
          </p:nvPr>
        </p:nvSpPr>
        <p:spPr>
          <a:xfrm>
            <a:off x="616274" y="2321125"/>
            <a:ext cx="51447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Créer un script qui affiche: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chemin complet du répertoire personnel de l’utilisateur courant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chemin complet du profil PowerShell pour l'utilisateur actuel et l'application hôte actuelle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La langue utilisé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-FR" sz="1800"/>
              <a:t>Le type d’architecture processeur</a:t>
            </a:r>
            <a:endParaRPr sz="1800"/>
          </a:p>
        </p:txBody>
      </p:sp>
      <p:sp>
        <p:nvSpPr>
          <p:cNvPr id="500" name="Google Shape;500;p72"/>
          <p:cNvSpPr/>
          <p:nvPr/>
        </p:nvSpPr>
        <p:spPr>
          <a:xfrm>
            <a:off x="5760975" y="3157350"/>
            <a:ext cx="6258000" cy="26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2"/>
                </a:solidFill>
                <a:highlight>
                  <a:schemeClr val="lt1"/>
                </a:highlight>
              </a:rPr>
              <a:t>#script.ps1</a:t>
            </a:r>
            <a:endParaRPr>
              <a:solidFill>
                <a:schemeClr val="accent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B5394"/>
                </a:solidFill>
                <a:highlight>
                  <a:schemeClr val="lt1"/>
                </a:highlight>
              </a:rPr>
              <a:t>Write-Host </a:t>
            </a:r>
            <a:r>
              <a:rPr lang="fr-FR">
                <a:solidFill>
                  <a:schemeClr val="accent3"/>
                </a:solidFill>
                <a:highlight>
                  <a:schemeClr val="lt1"/>
                </a:highlight>
              </a:rPr>
              <a:t>"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Chemin du répertoire personnel de l'utilisateur : $Home"</a:t>
            </a:r>
            <a:endParaRPr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B5394"/>
                </a:solidFill>
                <a:highlight>
                  <a:schemeClr val="lt1"/>
                </a:highlight>
              </a:rPr>
              <a:t>Write-Host </a:t>
            </a:r>
            <a:r>
              <a:rPr lang="fr-FR">
                <a:solidFill>
                  <a:schemeClr val="accent3"/>
                </a:solidFill>
                <a:highlight>
                  <a:schemeClr val="lt1"/>
                </a:highlight>
              </a:rPr>
              <a:t>"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Chemin complet du profil PS pour l'utilisateur actuel :  $Profile"</a:t>
            </a:r>
            <a:endParaRPr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B5394"/>
                </a:solidFill>
                <a:highlight>
                  <a:schemeClr val="lt1"/>
                </a:highlight>
              </a:rPr>
              <a:t>Write-Host 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"Langue du système : $PSCulture"</a:t>
            </a:r>
            <a:endParaRPr>
              <a:solidFill>
                <a:srgbClr val="98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B5394"/>
                </a:solidFill>
                <a:highlight>
                  <a:schemeClr val="lt1"/>
                </a:highlight>
              </a:rPr>
              <a:t>Write-Host 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"Type d’architecture : </a:t>
            </a:r>
            <a:r>
              <a:rPr lang="fr-FR">
                <a:solidFill>
                  <a:srgbClr val="0C0C0C"/>
                </a:solidFill>
                <a:highlight>
                  <a:schemeClr val="lt1"/>
                </a:highlight>
              </a:rPr>
              <a:t>$(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$env:PROCESSOR_ARCHITECTURE</a:t>
            </a:r>
            <a:r>
              <a:rPr lang="fr-FR">
                <a:solidFill>
                  <a:srgbClr val="0C0C0C"/>
                </a:solidFill>
                <a:highlight>
                  <a:schemeClr val="lt1"/>
                </a:highlight>
              </a:rPr>
              <a:t>)</a:t>
            </a:r>
            <a:r>
              <a:rPr lang="fr-FR">
                <a:solidFill>
                  <a:srgbClr val="980000"/>
                </a:solidFill>
                <a:highlight>
                  <a:schemeClr val="lt1"/>
                </a:highlight>
              </a:rPr>
              <a:t>”</a:t>
            </a:r>
            <a:endParaRPr>
              <a:solidFill>
                <a:srgbClr val="98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parenthèse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506" name="Google Shape;506;p7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Les variables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07" name="Google Shape;507;p7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Shell et variables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08" name="Google Shape;508;p73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Chaque console PowerShell est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indépendante.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variables déclarées dans une console ne sont pas accessibles dans les autres.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4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4" name="Google Shape;514;p74"/>
          <p:cNvSpPr txBox="1"/>
          <p:nvPr/>
        </p:nvSpPr>
        <p:spPr>
          <a:xfrm>
            <a:off x="814400" y="1571633"/>
            <a:ext cx="106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Détails sur les variables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 PowerShell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scripts PowerShell sont des fichiers textes avec l’extension PS1.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On les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exécute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avec un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interpréteur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commandes: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PowerShell.exe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PowerShell on parlera de “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console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” au lieu de shell.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 la différence des autres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interpréteurs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commandes qui n’acceptent et ne retournent que du texte, PowerShell accepte et retourne des objets .NET 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Pour quoi faire ?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PowerShell sert à faire de l’automatisation de tâches et de la gestion de configuration de systèmes Microsoft.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 quotidien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Ne pas répéter les même lignes de commandes tout le temps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Gagner du temps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Décomposer des tâches complexes en tâches simples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Comment ?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shell en ligne de commandes (la console)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langage de script associé (un script)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Donc en résumé 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une connaissance du langage de script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les logiciels adaptés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les droits d’accès pour l’écriture et 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l'exécution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script 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567146" y="1420375"/>
            <a:ext cx="5850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Mon premier script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389550" y="2613775"/>
            <a:ext cx="59763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Ouvrir une console PowerShell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Ecrire le code suivant: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Write-Host “Hello World !”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AutoNum type="arabicPeriod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Lancer l'exécution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38"/>
          <p:cNvSpPr/>
          <p:nvPr/>
        </p:nvSpPr>
        <p:spPr>
          <a:xfrm>
            <a:off x="6171825" y="2880550"/>
            <a:ext cx="5457900" cy="3197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</a:rPr>
              <a:t>PS C:\Lab&gt; Write-Host “Hello World !”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lt1"/>
                </a:solidFill>
              </a:rPr>
              <a:t>Hello World !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Ecrire un script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Bonnes pratiques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3" name="Google Shape;223;p3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noms des scripts se terminent par .PS1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412750" lvl="0" marL="457200" rtl="0" algn="just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900"/>
              <a:buFont typeface="Raleway"/>
              <a:buChar char="-"/>
            </a:pP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Utiliser le symbole </a:t>
            </a:r>
            <a:r>
              <a:rPr b="1"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#</a:t>
            </a:r>
            <a:r>
              <a:rPr lang="fr-FR" sz="2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pour mettre des commentaires dans vos scripts</a:t>
            </a:r>
            <a:endParaRPr sz="29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