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Varela Round"/>
      <p:regular r:id="rId53"/>
    </p:embeddedFont>
    <p:embeddedFont>
      <p:font typeface="Raleway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VarelaRoun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55" Type="http://schemas.openxmlformats.org/officeDocument/2006/relationships/font" Target="fonts/RalewayLight-bold.fntdata"/><Relationship Id="rId10" Type="http://schemas.openxmlformats.org/officeDocument/2006/relationships/slide" Target="slides/slide6.xml"/><Relationship Id="rId54" Type="http://schemas.openxmlformats.org/officeDocument/2006/relationships/font" Target="fonts/RalewayLight-regular.fntdata"/><Relationship Id="rId13" Type="http://schemas.openxmlformats.org/officeDocument/2006/relationships/slide" Target="slides/slide9.xml"/><Relationship Id="rId57" Type="http://schemas.openxmlformats.org/officeDocument/2006/relationships/font" Target="fonts/RalewayLight-boldItalic.fntdata"/><Relationship Id="rId12" Type="http://schemas.openxmlformats.org/officeDocument/2006/relationships/slide" Target="slides/slide8.xml"/><Relationship Id="rId56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d1599a9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d1599a9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d1599a9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d1599a9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d1599a9d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d1599a9d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1599a9d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1599a9d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1599a9d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1599a9d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d1599a9d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d1599a9d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d1599a9d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d1599a9d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d1599a9d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d1599a9d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d1599a9d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d1599a9d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d1599a9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d1599a9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d1599a9d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d1599a9d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59710e7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59710e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59710e7c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59710e7c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59710e7c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59710e7c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59710e7c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59710e7c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59710e7c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59710e7c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59710e7c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59710e7c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59710e7c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59710e7c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59710e7c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59710e7c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d1599a9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d1599a9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59710e7c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59710e7c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59710e7c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59710e7c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59710e7c9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59710e7c9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59710e7c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59710e7c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59710e7c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59710e7c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59710e7c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59710e7c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59710e7c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59710e7c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59710e7c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59710e7c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59710e7c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59710e7c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59710e7c9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59710e7c9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d1599a9d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d1599a9d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d1599a9d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d1599a9d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d1599a9d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d1599a9d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d1599a9d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d1599a9d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d1599a9d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d1599a9d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d1599a9d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d1599a9d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crosofttouch.fr/default/b/sylver/posts/powershell-les-bases-sur-les-expressions-regulier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Scripting Powershell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Partie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En PowerShell, un test est :</a:t>
            </a:r>
            <a:endParaRPr sz="2500"/>
          </a:p>
          <a:p>
            <a:pPr indent="-4635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fr-FR" sz="2500"/>
              <a:t>Vrai</a:t>
            </a:r>
            <a:r>
              <a:rPr lang="fr-FR" sz="2500"/>
              <a:t> s’il vaut </a:t>
            </a:r>
            <a:r>
              <a:rPr b="1" lang="fr-FR" sz="2500"/>
              <a:t>True</a:t>
            </a:r>
            <a:endParaRPr b="1" sz="2500"/>
          </a:p>
          <a:p>
            <a:pPr indent="-4635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fr-FR" sz="2500"/>
              <a:t>Faux</a:t>
            </a:r>
            <a:r>
              <a:rPr lang="fr-FR" sz="2500"/>
              <a:t> s’il vaut </a:t>
            </a:r>
            <a:r>
              <a:rPr b="1" lang="fr-FR" sz="2500"/>
              <a:t>False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Ainsi, le code de sortie (</a:t>
            </a:r>
            <a:r>
              <a:rPr b="1" lang="fr-FR" sz="2500"/>
              <a:t>status code</a:t>
            </a:r>
            <a:r>
              <a:rPr lang="fr-FR" sz="2500"/>
              <a:t>) d'une commande  qui a réussi équivaut à vrai et celui d'une commande qui a échouée équivaut à faux.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Les tests se font avec des </a:t>
            </a:r>
            <a:r>
              <a:rPr b="1" lang="fr-FR" sz="2500"/>
              <a:t>opérateurs de comparaison</a:t>
            </a:r>
            <a:r>
              <a:rPr lang="fr-FR" sz="2500"/>
              <a:t>.</a:t>
            </a:r>
            <a:endParaRPr sz="2500"/>
          </a:p>
        </p:txBody>
      </p:sp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Vrai ou faux ?</a:t>
            </a:r>
            <a:endParaRPr/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236" name="Google Shape;236;p4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tests</a:t>
            </a:r>
            <a:endParaRPr sz="4900"/>
          </a:p>
        </p:txBody>
      </p:sp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43" name="Google Shape;243;p4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44" name="Google Shape;244;p4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Codes de sortie</a:t>
            </a:r>
            <a:endParaRPr sz="4900"/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46" name="Google Shape;246;p41"/>
          <p:cNvSpPr txBox="1"/>
          <p:nvPr>
            <p:ph idx="4" type="body"/>
          </p:nvPr>
        </p:nvSpPr>
        <p:spPr>
          <a:xfrm>
            <a:off x="616267" y="2321133"/>
            <a:ext cx="57141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Rappel :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$?</a:t>
            </a:r>
            <a:r>
              <a:rPr b="1" lang="fr-FR" sz="2400"/>
              <a:t> </a:t>
            </a:r>
            <a:r>
              <a:rPr lang="fr-FR" sz="2400"/>
              <a:t>permet de récupérer le code de sortie de la dernière commande</a:t>
            </a:r>
            <a:endParaRPr sz="2400"/>
          </a:p>
        </p:txBody>
      </p:sp>
      <p:sp>
        <p:nvSpPr>
          <p:cNvPr id="247" name="Google Shape;247;p41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-Name NewDir -ItemType Directory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			LastWriteTime		Length	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—-----		—----------------------	—------	—------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-d—-			16/06/2022   10:20	         		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-Name NewDir -ItemType Directory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New-Item : Il existe déjà un élément avec le nom spécifié </a:t>
            </a:r>
            <a:r>
              <a:rPr lang="fr-FR">
                <a:solidFill>
                  <a:schemeClr val="lt1"/>
                </a:solidFill>
              </a:rPr>
              <a:t>C:\Lab\NewDir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-eq</a:t>
            </a:r>
            <a:r>
              <a:rPr lang="fr-FR" sz="2500"/>
              <a:t> (equal to) et </a:t>
            </a:r>
            <a:r>
              <a:rPr b="1" lang="fr-FR" sz="2500"/>
              <a:t>-ne</a:t>
            </a:r>
            <a:r>
              <a:rPr lang="fr-FR" sz="2500"/>
              <a:t> (not equal to)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-gt</a:t>
            </a:r>
            <a:r>
              <a:rPr lang="fr-FR" sz="2500"/>
              <a:t> (greater than) et </a:t>
            </a:r>
            <a:r>
              <a:rPr b="1" lang="fr-FR" sz="2500"/>
              <a:t>-lt</a:t>
            </a:r>
            <a:r>
              <a:rPr lang="fr-FR" sz="2500"/>
              <a:t> (less than)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-ge</a:t>
            </a:r>
            <a:r>
              <a:rPr lang="fr-FR" sz="2500"/>
              <a:t> (greater than or equal to) et </a:t>
            </a:r>
            <a:r>
              <a:rPr b="1" lang="fr-FR" sz="2500"/>
              <a:t>-le</a:t>
            </a:r>
            <a:r>
              <a:rPr lang="fr-FR" sz="2500"/>
              <a:t> (less than or equal to)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-like</a:t>
            </a:r>
            <a:r>
              <a:rPr lang="fr-FR" sz="2500"/>
              <a:t> et </a:t>
            </a:r>
            <a:r>
              <a:rPr b="1" lang="fr-FR" sz="2500"/>
              <a:t>-notLike</a:t>
            </a:r>
            <a:r>
              <a:rPr lang="fr-FR" sz="2500"/>
              <a:t> (avec les wildcards)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-match</a:t>
            </a:r>
            <a:r>
              <a:rPr lang="fr-FR" sz="2500"/>
              <a:t> et </a:t>
            </a:r>
            <a:r>
              <a:rPr b="1" lang="fr-FR" sz="2500"/>
              <a:t>-notMatch</a:t>
            </a:r>
            <a:r>
              <a:rPr lang="fr-FR" sz="2500"/>
              <a:t> (avec les expressions régulières)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-not </a:t>
            </a:r>
            <a:r>
              <a:rPr lang="fr-FR" sz="2500"/>
              <a:t>ou</a:t>
            </a:r>
            <a:r>
              <a:rPr b="1" lang="fr-FR" sz="2500"/>
              <a:t> </a:t>
            </a:r>
            <a:r>
              <a:rPr b="1" lang="fr-FR" sz="2500"/>
              <a:t>!</a:t>
            </a:r>
            <a:r>
              <a:rPr lang="fr-FR" sz="2500"/>
              <a:t> inverse le code de sortie, (NON logique)</a:t>
            </a:r>
            <a:endParaRPr sz="2500"/>
          </a:p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255" name="Google Shape;255;p4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opérateurs de comparaison</a:t>
            </a:r>
            <a:endParaRPr sz="4900"/>
          </a:p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63" name="Google Shape;263;p43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Comparaison de chaînes</a:t>
            </a:r>
            <a:endParaRPr sz="4900"/>
          </a:p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65" name="Google Shape;265;p43"/>
          <p:cNvSpPr txBox="1"/>
          <p:nvPr>
            <p:ph idx="4" type="body"/>
          </p:nvPr>
        </p:nvSpPr>
        <p:spPr>
          <a:xfrm>
            <a:off x="585525" y="2715801"/>
            <a:ext cx="57141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2 chaînes s1 et s2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s1 -eq s2</a:t>
            </a:r>
            <a:r>
              <a:rPr lang="fr-FR" sz="1800"/>
              <a:t> : vrai si les chaînes sont identiques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s1 -ne s2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/>
              <a:t> : vrai si les chaînes sont différentes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[String]::IsNullOrEmpty(s1)</a:t>
            </a:r>
            <a:r>
              <a:rPr b="1" lang="fr-FR" sz="1800"/>
              <a:t> </a:t>
            </a:r>
            <a:r>
              <a:rPr lang="fr-FR" sz="1800"/>
              <a:t>: vrai si s1 est vide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![String]::IsNullOrEmpty(s1)</a:t>
            </a:r>
            <a:r>
              <a:rPr b="1" lang="fr-FR" sz="1800"/>
              <a:t> </a:t>
            </a:r>
            <a:r>
              <a:rPr lang="fr-FR" sz="1800"/>
              <a:t>: vrai si s1 n’est pas vide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Note : Attention aux espaces !</a:t>
            </a:r>
            <a:endParaRPr sz="2400"/>
          </a:p>
        </p:txBody>
      </p:sp>
      <p:sp>
        <p:nvSpPr>
          <p:cNvPr id="266" name="Google Shape;266;p43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‘identique’ -eq ‘identique’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‘identique’ -eq ‘différent’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‘identique’ -ne ‘différent’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[String]::IsNullOrEmpty(“”)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“” -eq $Null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72" name="Google Shape;272;p4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73" name="Google Shape;273;p4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Comparaison de nombres</a:t>
            </a:r>
            <a:endParaRPr sz="4900"/>
          </a:p>
        </p:txBody>
      </p:sp>
      <p:sp>
        <p:nvSpPr>
          <p:cNvPr id="274" name="Google Shape;274;p4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75" name="Google Shape;275;p44"/>
          <p:cNvSpPr txBox="1"/>
          <p:nvPr>
            <p:ph idx="4" type="body"/>
          </p:nvPr>
        </p:nvSpPr>
        <p:spPr>
          <a:xfrm>
            <a:off x="585525" y="2715801"/>
            <a:ext cx="57141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2 nombres n1 et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n1 -eq n2</a:t>
            </a:r>
            <a:r>
              <a:rPr lang="fr-FR" sz="1800"/>
              <a:t> : vrai si les nombres sont égaux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n1 -ne n2</a:t>
            </a:r>
            <a:r>
              <a:rPr lang="fr-FR" sz="1800"/>
              <a:t> : faux si les nombres sont différents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n1 -lt n2</a:t>
            </a:r>
            <a:r>
              <a:rPr lang="fr-FR" sz="1800"/>
              <a:t> : n1 &lt;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n1 -le n2</a:t>
            </a:r>
            <a:r>
              <a:rPr lang="fr-FR" sz="1800"/>
              <a:t> : n1 &lt;=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n1 -gt n2</a:t>
            </a:r>
            <a:r>
              <a:rPr b="1" lang="fr-FR" sz="1800"/>
              <a:t> </a:t>
            </a:r>
            <a:r>
              <a:rPr lang="fr-FR" sz="1800"/>
              <a:t>: n1 &gt;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n1 -ge n2</a:t>
            </a:r>
            <a:r>
              <a:rPr b="1" lang="fr-FR" sz="1800"/>
              <a:t> </a:t>
            </a:r>
            <a:r>
              <a:rPr lang="fr-FR" sz="1800"/>
              <a:t>: n1 &gt;=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44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=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2 -ne $trois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$deux =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$deux -lt $trois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82" name="Google Shape;282;p4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83" name="Google Shape;283;p4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Opérateurs logiques booléens</a:t>
            </a:r>
            <a:endParaRPr sz="4900"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85" name="Google Shape;285;p45"/>
          <p:cNvSpPr txBox="1"/>
          <p:nvPr>
            <p:ph idx="4" type="body"/>
          </p:nvPr>
        </p:nvSpPr>
        <p:spPr>
          <a:xfrm>
            <a:off x="585525" y="2715800"/>
            <a:ext cx="70569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c1 et c2 des conditions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! c1 </a:t>
            </a:r>
            <a:r>
              <a:rPr lang="fr-FR" sz="1800"/>
              <a:t>: NON logique (vrai si c1 est faux et vice versa)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c1 -and c2 </a:t>
            </a:r>
            <a:r>
              <a:rPr lang="fr-FR" sz="1800"/>
              <a:t>: ET logique (vrai si c1 et c2 vrai)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c1 -or c2 </a:t>
            </a:r>
            <a:r>
              <a:rPr lang="fr-FR" sz="1800"/>
              <a:t>: OU logique (vrai si l’une des 2 conditions ou les 2 sont vraies)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c1 -xor c2 </a:t>
            </a:r>
            <a:r>
              <a:rPr lang="fr-FR" sz="1800"/>
              <a:t>: OU exclusif logique ( vrai si uniquement l’une des 2 conditions est vraies)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45"/>
          <p:cNvSpPr/>
          <p:nvPr/>
        </p:nvSpPr>
        <p:spPr>
          <a:xfrm>
            <a:off x="8216200" y="2715800"/>
            <a:ext cx="3585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=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! $trois -eq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2 -lt $trois -and $trois -lt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3 -or $trois -eq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3 -or $trois -lt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3 -xor $trois -lt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93" name="Google Shape;293;p4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Opérateurs sur les chemins</a:t>
            </a:r>
            <a:endParaRPr sz="4900"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95" name="Google Shape;295;p46"/>
          <p:cNvSpPr txBox="1"/>
          <p:nvPr>
            <p:ph idx="4" type="body"/>
          </p:nvPr>
        </p:nvSpPr>
        <p:spPr>
          <a:xfrm>
            <a:off x="585525" y="2715801"/>
            <a:ext cx="57141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p un chemin/un fichier/un dossier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Test-Path p </a:t>
            </a:r>
            <a:r>
              <a:rPr lang="fr-FR" sz="1800"/>
              <a:t>: vrai si p existe</a:t>
            </a:r>
            <a:endParaRPr sz="1800"/>
          </a:p>
        </p:txBody>
      </p:sp>
      <p:sp>
        <p:nvSpPr>
          <p:cNvPr id="296" name="Google Shape;296;p46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Test-Path -Path C:\Windows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Et si ?</a:t>
            </a:r>
            <a:endParaRPr/>
          </a:p>
        </p:txBody>
      </p:sp>
      <p:sp>
        <p:nvSpPr>
          <p:cNvPr id="302" name="Google Shape;302;p4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303" name="Google Shape;303;p4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Si … Sinon</a:t>
            </a:r>
            <a:endParaRPr sz="4900"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05" name="Google Shape;305;p47"/>
          <p:cNvSpPr txBox="1"/>
          <p:nvPr>
            <p:ph idx="4" type="body"/>
          </p:nvPr>
        </p:nvSpPr>
        <p:spPr>
          <a:xfrm>
            <a:off x="616275" y="2321125"/>
            <a:ext cx="39558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Structure conditionnelle if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If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Else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5050250" y="2292425"/>
            <a:ext cx="6669000" cy="382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If (</a:t>
            </a:r>
            <a:r>
              <a:rPr lang="fr-FR">
                <a:solidFill>
                  <a:srgbClr val="0000FF"/>
                </a:solidFill>
              </a:rPr>
              <a:t>New-Item</a:t>
            </a:r>
            <a:r>
              <a:rPr lang="fr-FR">
                <a:solidFill>
                  <a:srgbClr val="0C0C0C"/>
                </a:solidFill>
              </a:rPr>
              <a:t> -ItemType </a:t>
            </a:r>
            <a:r>
              <a:rPr lang="fr-FR">
                <a:solidFill>
                  <a:srgbClr val="9900FF"/>
                </a:solidFill>
              </a:rPr>
              <a:t>Directory</a:t>
            </a:r>
            <a:r>
              <a:rPr lang="fr-FR">
                <a:solidFill>
                  <a:srgbClr val="0C0C0C"/>
                </a:solidFill>
              </a:rPr>
              <a:t> -Name </a:t>
            </a:r>
            <a:r>
              <a:rPr lang="fr-FR">
                <a:solidFill>
                  <a:srgbClr val="9900FF"/>
                </a:solidFill>
              </a:rPr>
              <a:t>NewDir</a:t>
            </a:r>
            <a:r>
              <a:rPr lang="fr-FR">
                <a:solidFill>
                  <a:srgbClr val="0C0C0C"/>
                </a:solidFill>
              </a:rPr>
              <a:t> -ErrorAction </a:t>
            </a:r>
            <a:r>
              <a:rPr lang="fr-FR">
                <a:solidFill>
                  <a:srgbClr val="9900FF"/>
                </a:solidFill>
              </a:rPr>
              <a:t>SilentlyContinue</a:t>
            </a:r>
            <a:r>
              <a:rPr lang="fr-FR">
                <a:solidFill>
                  <a:srgbClr val="0C0C0C"/>
                </a:solidFill>
              </a:rPr>
              <a:t>)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{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    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"Création dossier succès"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else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{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    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"Création dossier échec"</a:t>
            </a:r>
            <a:r>
              <a:rPr lang="fr-FR">
                <a:solidFill>
                  <a:srgbClr val="0C0C0C"/>
                </a:solidFill>
              </a:rPr>
              <a:t> -ForegroundColor </a:t>
            </a:r>
            <a:r>
              <a:rPr lang="fr-FR">
                <a:solidFill>
                  <a:srgbClr val="9900FF"/>
                </a:solidFill>
              </a:rPr>
              <a:t>Red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Et si ?</a:t>
            </a:r>
            <a:endParaRPr/>
          </a:p>
        </p:txBody>
      </p:sp>
      <p:sp>
        <p:nvSpPr>
          <p:cNvPr id="312" name="Google Shape;312;p4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313" name="Google Shape;313;p4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Switch</a:t>
            </a:r>
            <a:endParaRPr sz="4900"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15" name="Google Shape;315;p48"/>
          <p:cNvSpPr txBox="1"/>
          <p:nvPr>
            <p:ph idx="4" type="body"/>
          </p:nvPr>
        </p:nvSpPr>
        <p:spPr>
          <a:xfrm>
            <a:off x="616274" y="2321125"/>
            <a:ext cx="52575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Structure conditionnelle Switch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Swi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tch (condition)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{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	valeur1 {ScriptBlock1}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valeur2 {ScriptBlock2}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default {ScriptBlock par défaut}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6261325" y="2292425"/>
            <a:ext cx="5457900" cy="382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$Condition </a:t>
            </a:r>
            <a:r>
              <a:rPr lang="fr-FR">
                <a:solidFill>
                  <a:srgbClr val="0C0C0C"/>
                </a:solidFill>
              </a:rPr>
              <a:t>= 5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Switch (</a:t>
            </a:r>
            <a:r>
              <a:rPr lang="fr-FR">
                <a:solidFill>
                  <a:schemeClr val="accent3"/>
                </a:solidFill>
              </a:rPr>
              <a:t>$Condition</a:t>
            </a:r>
            <a:r>
              <a:rPr lang="fr-FR">
                <a:solidFill>
                  <a:srgbClr val="0C0C0C"/>
                </a:solidFill>
              </a:rPr>
              <a:t>)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{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1 {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"hello"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2 {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"2"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5 {</a:t>
            </a:r>
            <a:r>
              <a:rPr lang="fr-FR">
                <a:solidFill>
                  <a:srgbClr val="0000FF"/>
                </a:solidFill>
              </a:rPr>
              <a:t>Write-Host </a:t>
            </a:r>
            <a:r>
              <a:rPr lang="fr-FR">
                <a:solidFill>
                  <a:schemeClr val="accent3"/>
                </a:solidFill>
              </a:rPr>
              <a:t>"5"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default {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"default"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idx="1" type="subTitle"/>
          </p:nvPr>
        </p:nvSpPr>
        <p:spPr>
          <a:xfrm>
            <a:off x="1750335" y="254400"/>
            <a:ext cx="1026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Atelier en groupe</a:t>
            </a:r>
            <a:endParaRPr sz="2400"/>
          </a:p>
        </p:txBody>
      </p:sp>
      <p:sp>
        <p:nvSpPr>
          <p:cNvPr id="322" name="Google Shape;322;p49"/>
          <p:cNvSpPr txBox="1"/>
          <p:nvPr>
            <p:ph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Commencer un projet de script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49"/>
          <p:cNvSpPr txBox="1"/>
          <p:nvPr>
            <p:ph idx="2" type="body"/>
          </p:nvPr>
        </p:nvSpPr>
        <p:spPr>
          <a:xfrm>
            <a:off x="616275" y="2321125"/>
            <a:ext cx="65574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script prend en argument un NomDeProjet.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Créer un dossier NomDeProjet. Si le dossier existe déjà, affiche une erreur et sort du script.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Dans ce dossier créé 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dossier Source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dossier Test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fichier README.txt contenant 1 ligne 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# nomDeProjet's readme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Si </a:t>
            </a: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NomDeProjet</a:t>
            </a: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n'est pas fourni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nom par défaut sera : </a:t>
            </a:r>
            <a:r>
              <a:rPr i="1"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endParaRPr i="1"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message précise que le nom n'a pas été fourni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8244475" y="2246950"/>
            <a:ext cx="3557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Durée de préparation : 50 min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Aide 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$args[n] est le (n+1)ième argument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S1 comme une chaîne: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-not s1 : vrai si s1 est vide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p comme chemin: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Test-Path p : vrai si p existe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Wildcards et regex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2- Les structures conditionnelles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Les structures itératives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4 - Les tableaux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 de jouer !</a:t>
            </a:r>
            <a:endParaRPr/>
          </a:p>
        </p:txBody>
      </p:sp>
      <p:sp>
        <p:nvSpPr>
          <p:cNvPr id="330" name="Google Shape;330;p5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32" name="Google Shape;332;p50"/>
          <p:cNvSpPr/>
          <p:nvPr/>
        </p:nvSpPr>
        <p:spPr>
          <a:xfrm>
            <a:off x="227725" y="1260950"/>
            <a:ext cx="5247300" cy="5145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 INIT--------------------------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projet par défaut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$ProjectName = "project"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dossier source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$SourceDir = "src"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dossier test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$TestDir = "test"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fichier readme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$ReadMeFile = "README.txt</a:t>
            </a:r>
            <a:r>
              <a:rPr lang="fr-FR" sz="1100">
                <a:solidFill>
                  <a:schemeClr val="lt1"/>
                </a:solidFill>
              </a:rPr>
              <a:t>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------------------------------------------------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Vérifier si un argument a été passé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If ($args[0])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$ProjectName = $args[0]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Else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Write-Host "Nom de projet non-fourni, le nom par défaut sera ‘project’"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------------------------------------------------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#1ere ligne du fichier readme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$FirstLine = "# $($projectName)'s readme"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------------------------------------------------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33" name="Google Shape;333;p50"/>
          <p:cNvSpPr/>
          <p:nvPr/>
        </p:nvSpPr>
        <p:spPr>
          <a:xfrm>
            <a:off x="6269200" y="1187525"/>
            <a:ext cx="5247300" cy="5145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 MAIN 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#region main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Vérifier si le dossier existe déjà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If (-not (Test-Path $ProjectName))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New-Item -Path 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 -ItemType Directory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New-Item -Path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\$SourceDir" -ItemType Directory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New-Item -Path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\$TestDir" -ItemType Directory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Add-Content -Path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\$ReadMeFile" -Value $FirstLine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Write-Host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 created" -ForegroundColor Green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Else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Write-Host "Le dossier 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 existe déjà"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#endregion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itératives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algorithmique, on appelle </a:t>
            </a:r>
            <a:r>
              <a:rPr b="1" lang="fr-FR" sz="2700"/>
              <a:t>structure itérative</a:t>
            </a:r>
            <a:r>
              <a:rPr lang="fr-FR" sz="2700"/>
              <a:t>, une construction d'un langage qui permet la répétition d'instructions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C'est à dire de portions de code dont l'exécution va être effectuée un nombre de fois donné ou tant qu'une </a:t>
            </a:r>
            <a:r>
              <a:rPr b="1" lang="fr-FR" sz="2700"/>
              <a:t>condition</a:t>
            </a:r>
            <a:r>
              <a:rPr lang="fr-FR" sz="2700"/>
              <a:t> est remplie.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Il est courant de les qualifier de </a:t>
            </a:r>
            <a:r>
              <a:rPr b="1" lang="fr-FR" sz="2700"/>
              <a:t>boucles</a:t>
            </a:r>
            <a:endParaRPr b="1" sz="2700"/>
          </a:p>
        </p:txBody>
      </p:sp>
      <p:sp>
        <p:nvSpPr>
          <p:cNvPr id="344" name="Google Shape;344;p5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345" name="Google Shape;345;p5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itératives</a:t>
            </a:r>
            <a:endParaRPr/>
          </a:p>
        </p:txBody>
      </p:sp>
      <p:sp>
        <p:nvSpPr>
          <p:cNvPr id="346" name="Google Shape;346;p5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Rappel du cours Bash</a:t>
            </a:r>
            <a:endParaRPr sz="4900"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notion d’unaire</a:t>
            </a:r>
            <a:endParaRPr/>
          </a:p>
        </p:txBody>
      </p:sp>
      <p:sp>
        <p:nvSpPr>
          <p:cNvPr id="353" name="Google Shape;353;p53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54" name="Google Shape;354;p53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Opérateur</a:t>
            </a:r>
            <a:r>
              <a:rPr lang="fr-FR" sz="4900"/>
              <a:t> unaire</a:t>
            </a:r>
            <a:endParaRPr sz="4900"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56" name="Google Shape;356;p53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Les opérateurs unaire sont souvent utilisés pour </a:t>
            </a:r>
            <a:r>
              <a:rPr lang="fr-FR" sz="2400"/>
              <a:t>incrémenter</a:t>
            </a:r>
            <a:r>
              <a:rPr lang="fr-FR" sz="2400"/>
              <a:t> des variables dans les boucles.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On utilise </a:t>
            </a:r>
            <a:r>
              <a:rPr b="1" lang="fr-FR" sz="2400"/>
              <a:t>++</a:t>
            </a:r>
            <a:r>
              <a:rPr lang="fr-FR" sz="2400"/>
              <a:t> et </a:t>
            </a:r>
            <a:r>
              <a:rPr b="1" lang="fr-FR" sz="2400"/>
              <a:t>--</a:t>
            </a:r>
            <a:r>
              <a:rPr b="1" lang="fr-FR" sz="2400"/>
              <a:t> </a:t>
            </a:r>
            <a:r>
              <a:rPr lang="fr-FR" sz="2400"/>
              <a:t>pour </a:t>
            </a:r>
            <a:r>
              <a:rPr lang="fr-FR" sz="2400"/>
              <a:t>incrémenter</a:t>
            </a:r>
            <a:r>
              <a:rPr lang="fr-FR" sz="2400"/>
              <a:t> ou </a:t>
            </a:r>
            <a:r>
              <a:rPr lang="fr-FR" sz="2400"/>
              <a:t>décrémenter</a:t>
            </a:r>
            <a:r>
              <a:rPr lang="fr-FR" sz="2400"/>
              <a:t> une variable de 1</a:t>
            </a:r>
            <a:endParaRPr sz="2400"/>
          </a:p>
        </p:txBody>
      </p:sp>
      <p:sp>
        <p:nvSpPr>
          <p:cNvPr id="357" name="Google Shape;357;p53"/>
          <p:cNvSpPr/>
          <p:nvPr/>
        </p:nvSpPr>
        <p:spPr>
          <a:xfrm>
            <a:off x="6641225" y="2670275"/>
            <a:ext cx="5321700" cy="401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 = $i + 1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$i++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$i--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sens a son importance</a:t>
            </a:r>
            <a:endParaRPr/>
          </a:p>
        </p:txBody>
      </p:sp>
      <p:sp>
        <p:nvSpPr>
          <p:cNvPr id="363" name="Google Shape;363;p5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64" name="Google Shape;364;p5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Sens </a:t>
            </a:r>
            <a:r>
              <a:rPr lang="fr-FR" sz="4900"/>
              <a:t>d'incrémentation</a:t>
            </a:r>
            <a:r>
              <a:rPr lang="fr-FR" sz="4900"/>
              <a:t> unaire</a:t>
            </a:r>
            <a:endParaRPr sz="4900"/>
          </a:p>
        </p:txBody>
      </p:sp>
      <p:sp>
        <p:nvSpPr>
          <p:cNvPr id="365" name="Google Shape;365;p5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66" name="Google Shape;366;p54"/>
          <p:cNvSpPr/>
          <p:nvPr/>
        </p:nvSpPr>
        <p:spPr>
          <a:xfrm>
            <a:off x="6641225" y="4967700"/>
            <a:ext cx="5321700" cy="15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$i vaut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$i maintenant vaut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$j vaut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$j maintenant vaut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6641450" y="2493725"/>
            <a:ext cx="5321700" cy="247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Clear-Host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`$i vaut 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$((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))"</a:t>
            </a:r>
            <a:endParaRPr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`$i maintenant vaut 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`$j vaut 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$((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))"</a:t>
            </a:r>
            <a:endParaRPr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`$j maintenant vaut 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4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Écrire le script ci-contre et l'exécuter.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Dans le 1</a:t>
            </a:r>
            <a:r>
              <a:rPr baseline="30000" lang="fr-FR" sz="2400"/>
              <a:t>er</a:t>
            </a:r>
            <a:r>
              <a:rPr lang="fr-FR" sz="2400"/>
              <a:t> cas, $i est affiché, puis est incrémenté.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Dans le 2</a:t>
            </a:r>
            <a:r>
              <a:rPr baseline="30000" lang="fr-FR" sz="2400"/>
              <a:t>ème</a:t>
            </a:r>
            <a:r>
              <a:rPr lang="fr-FR" sz="2400"/>
              <a:t> cas, $j est incrémenté, </a:t>
            </a:r>
            <a:r>
              <a:rPr lang="fr-FR" sz="2400"/>
              <a:t>puis affiché.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374" name="Google Shape;374;p5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75" name="Google Shape;375;p5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</a:t>
            </a:r>
            <a:endParaRPr sz="4900"/>
          </a:p>
        </p:txBody>
      </p:sp>
      <p:sp>
        <p:nvSpPr>
          <p:cNvPr id="376" name="Google Shape;376;p5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77" name="Google Shape;377;p55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</a:t>
            </a:r>
            <a:r>
              <a:rPr b="1" lang="fr-FR" sz="2400"/>
              <a:t>boucle for</a:t>
            </a:r>
            <a:r>
              <a:rPr lang="fr-FR" sz="2400"/>
              <a:t> est une boucle que l’on initialise et qui a une fin définie.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or (initialisation; condition; mise-à-jour)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6720050" y="2618325"/>
            <a:ext cx="52431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9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9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9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Valeur: 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9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384" name="Google Shape;384;p5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85" name="Google Shape;385;p5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 à conditions multiples</a:t>
            </a:r>
            <a:endParaRPr sz="4900"/>
          </a:p>
        </p:txBody>
      </p:sp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87" name="Google Shape;387;p56"/>
          <p:cNvSpPr/>
          <p:nvPr/>
        </p:nvSpPr>
        <p:spPr>
          <a:xfrm>
            <a:off x="507475" y="2618325"/>
            <a:ext cx="114558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-and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++,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Valeur de `$i: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`nValeur de `$j: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`nValeur de `$i+`$j: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650">
              <a:solidFill>
                <a:srgbClr val="0064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393" name="Google Shape;393;p5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94" name="Google Shape;394;p5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Foreach</a:t>
            </a:r>
            <a:endParaRPr sz="4900"/>
          </a:p>
        </p:txBody>
      </p:sp>
      <p:sp>
        <p:nvSpPr>
          <p:cNvPr id="395" name="Google Shape;395;p5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96" name="Google Shape;396;p57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</a:t>
            </a:r>
            <a:r>
              <a:rPr b="1" lang="fr-FR" sz="2400"/>
              <a:t>boucle foreach</a:t>
            </a:r>
            <a:r>
              <a:rPr lang="fr-FR" sz="2400"/>
              <a:t> est une boucle qui est utilisée pour la manipulation de collection de données ou tableaux. Elle va lire chaque ligne à chaque boucle.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Foreach (element in collection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/>
          </a:p>
        </p:txBody>
      </p:sp>
      <p:sp>
        <p:nvSpPr>
          <p:cNvPr id="397" name="Google Shape;397;p57"/>
          <p:cNvSpPr/>
          <p:nvPr/>
        </p:nvSpPr>
        <p:spPr>
          <a:xfrm>
            <a:off x="6720050" y="2618325"/>
            <a:ext cx="52431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Get-Service</a:t>
            </a:r>
            <a:endParaRPr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--&gt; 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>
              <a:solidFill>
                <a:srgbClr val="0064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03" name="Google Shape;403;p5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04" name="Google Shape;404;p5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Foreach derrière un pipe</a:t>
            </a:r>
            <a:endParaRPr sz="4900"/>
          </a:p>
        </p:txBody>
      </p:sp>
      <p:sp>
        <p:nvSpPr>
          <p:cNvPr id="405" name="Google Shape;405;p5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06" name="Google Shape;406;p58"/>
          <p:cNvSpPr/>
          <p:nvPr/>
        </p:nvSpPr>
        <p:spPr>
          <a:xfrm>
            <a:off x="507475" y="3139125"/>
            <a:ext cx="11455800" cy="9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Get-Service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2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fr-FR" sz="21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$_.Name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21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--&gt; 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21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$_.Status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)"}</a:t>
            </a:r>
            <a:endParaRPr sz="2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C0C0C"/>
              </a:solidFill>
              <a:highlight>
                <a:schemeClr val="lt1"/>
              </a:highlight>
            </a:endParaRPr>
          </a:p>
        </p:txBody>
      </p:sp>
      <p:sp>
        <p:nvSpPr>
          <p:cNvPr id="407" name="Google Shape;407;p58"/>
          <p:cNvSpPr txBox="1"/>
          <p:nvPr>
            <p:ph idx="4" type="body"/>
          </p:nvPr>
        </p:nvSpPr>
        <p:spPr>
          <a:xfrm>
            <a:off x="507475" y="4305950"/>
            <a:ext cx="11455800" cy="223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Foreach est l’alias de </a:t>
            </a:r>
            <a:r>
              <a:rPr b="1" lang="fr-FR" sz="2400"/>
              <a:t>ForEach-Object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On peut également le remplacer par </a:t>
            </a:r>
            <a:r>
              <a:rPr b="1" lang="fr-FR" sz="2400"/>
              <a:t>%</a:t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13" name="Google Shape;413;p5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14" name="Google Shape;414;p5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Foreach (ex avec un switch)</a:t>
            </a:r>
            <a:endParaRPr sz="4900"/>
          </a:p>
        </p:txBody>
      </p:sp>
      <p:sp>
        <p:nvSpPr>
          <p:cNvPr id="415" name="Google Shape;415;p5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16" name="Google Shape;416;p59"/>
          <p:cNvSpPr/>
          <p:nvPr/>
        </p:nvSpPr>
        <p:spPr>
          <a:xfrm>
            <a:off x="507475" y="2618325"/>
            <a:ext cx="114558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Get-Service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Stopped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Service: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$Service.DisplayName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--&gt;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ForegroundColor Red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Service: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$Service.DisplayName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--&gt;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ForegroundColor Green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Service: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$Service.DisplayName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--&gt;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ForegroundColor Blue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0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550">
              <a:solidFill>
                <a:srgbClr val="0064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22" name="Google Shape;422;p6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23" name="Google Shape;423;p6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While</a:t>
            </a:r>
            <a:endParaRPr sz="4900"/>
          </a:p>
        </p:txBody>
      </p:sp>
      <p:sp>
        <p:nvSpPr>
          <p:cNvPr id="424" name="Google Shape;424;p6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25" name="Google Shape;425;p60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</a:t>
            </a:r>
            <a:r>
              <a:rPr b="1" lang="fr-FR" sz="2400"/>
              <a:t>while</a:t>
            </a:r>
            <a:r>
              <a:rPr lang="fr-FR" sz="2400"/>
              <a:t> </a:t>
            </a:r>
            <a:r>
              <a:rPr lang="fr-FR" sz="2400"/>
              <a:t>exécute</a:t>
            </a:r>
            <a:r>
              <a:rPr lang="fr-FR" sz="2400"/>
              <a:t> le bloc d’instructions </a:t>
            </a:r>
            <a:r>
              <a:rPr b="1" lang="fr-FR" sz="2400"/>
              <a:t>tant que la condition est </a:t>
            </a:r>
            <a:r>
              <a:rPr b="1" lang="fr-FR" sz="2400"/>
              <a:t>vérifiée</a:t>
            </a:r>
            <a:r>
              <a:rPr lang="fr-FR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While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/>
          </a:p>
        </p:txBody>
      </p:sp>
      <p:sp>
        <p:nvSpPr>
          <p:cNvPr id="426" name="Google Shape;426;p60"/>
          <p:cNvSpPr/>
          <p:nvPr/>
        </p:nvSpPr>
        <p:spPr>
          <a:xfrm>
            <a:off x="5626325" y="2618325"/>
            <a:ext cx="63366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8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Compteur égal à </a:t>
            </a: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8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32" name="Google Shape;432;p6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33" name="Google Shape;433;p6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Do While</a:t>
            </a:r>
            <a:endParaRPr sz="4900"/>
          </a:p>
        </p:txBody>
      </p:sp>
      <p:sp>
        <p:nvSpPr>
          <p:cNvPr id="434" name="Google Shape;434;p6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35" name="Google Shape;435;p61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</a:t>
            </a:r>
            <a:r>
              <a:rPr b="1" lang="fr-FR" sz="2400"/>
              <a:t>do while</a:t>
            </a:r>
            <a:r>
              <a:rPr lang="fr-FR" sz="2400"/>
              <a:t> est comme la boucle while, sauf que la condition est réalisée à la fin, donc </a:t>
            </a:r>
            <a:r>
              <a:rPr b="1" lang="fr-FR" sz="2400"/>
              <a:t>il y a au moins 1 passage dans la boucle</a:t>
            </a:r>
            <a:r>
              <a:rPr lang="fr-FR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While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1"/>
          <p:cNvSpPr/>
          <p:nvPr/>
        </p:nvSpPr>
        <p:spPr>
          <a:xfrm>
            <a:off x="5626325" y="2394400"/>
            <a:ext cx="6336600" cy="41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2050">
              <a:solidFill>
                <a:srgbClr val="00008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Compteur égal à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20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42" name="Google Shape;442;p6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43" name="Google Shape;443;p6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Do Until</a:t>
            </a:r>
            <a:endParaRPr sz="4900"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45" name="Google Shape;445;p62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</a:t>
            </a:r>
            <a:r>
              <a:rPr b="1" lang="fr-FR" sz="2400"/>
              <a:t>do until</a:t>
            </a:r>
            <a:r>
              <a:rPr lang="fr-FR" sz="2400"/>
              <a:t> </a:t>
            </a:r>
            <a:r>
              <a:rPr lang="fr-FR" sz="2400"/>
              <a:t>exécute</a:t>
            </a:r>
            <a:r>
              <a:rPr lang="fr-FR" sz="2400"/>
              <a:t> le bloc de script </a:t>
            </a:r>
            <a:r>
              <a:rPr b="1" lang="fr-FR" sz="2400"/>
              <a:t>jusqu’à</a:t>
            </a:r>
            <a:r>
              <a:rPr lang="fr-FR" sz="2400"/>
              <a:t> ce que la condition soit réalisée.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Until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2"/>
          <p:cNvSpPr/>
          <p:nvPr/>
        </p:nvSpPr>
        <p:spPr>
          <a:xfrm>
            <a:off x="5626325" y="2394400"/>
            <a:ext cx="6336600" cy="41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2050">
              <a:solidFill>
                <a:srgbClr val="00008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Compteur égal à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20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-eq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tableaux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programmation, les </a:t>
            </a:r>
            <a:r>
              <a:rPr b="1" lang="fr-FR" sz="2700"/>
              <a:t>tableaux</a:t>
            </a:r>
            <a:r>
              <a:rPr lang="fr-FR" sz="2700"/>
              <a:t> (ou </a:t>
            </a:r>
            <a:r>
              <a:rPr b="1" lang="fr-FR" sz="2700"/>
              <a:t>collections</a:t>
            </a:r>
            <a:r>
              <a:rPr lang="fr-FR" sz="2700"/>
              <a:t>) sont des structures de données qui contiennent plusieurs </a:t>
            </a:r>
            <a:r>
              <a:rPr lang="fr-FR" sz="2700"/>
              <a:t>éléments.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Le tableau est créé sous la forme d’un bloc séquentiel de mémoire dans lequel chaque valeur est stockée juste à côté de l’autre.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Pour </a:t>
            </a:r>
            <a:r>
              <a:rPr lang="fr-FR" sz="2700"/>
              <a:t>accéder</a:t>
            </a:r>
            <a:r>
              <a:rPr lang="fr-FR" sz="2700"/>
              <a:t> aux différents éléments, 3 méthodes 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Avec un index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Avec une boucle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Avec une clé</a:t>
            </a:r>
            <a:endParaRPr b="1" sz="2700"/>
          </a:p>
        </p:txBody>
      </p:sp>
      <p:sp>
        <p:nvSpPr>
          <p:cNvPr id="457" name="Google Shape;457;p6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458" name="Google Shape;458;p6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tableaux</a:t>
            </a:r>
            <a:endParaRPr/>
          </a:p>
        </p:txBody>
      </p:sp>
      <p:sp>
        <p:nvSpPr>
          <p:cNvPr id="459" name="Google Shape;459;p6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Définition</a:t>
            </a:r>
            <a:endParaRPr sz="4900"/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Init</a:t>
            </a:r>
            <a:endParaRPr/>
          </a:p>
        </p:txBody>
      </p:sp>
      <p:sp>
        <p:nvSpPr>
          <p:cNvPr id="466" name="Google Shape;466;p6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67" name="Google Shape;467;p6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Initialisation de tableau</a:t>
            </a:r>
            <a:endParaRPr sz="4900"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69" name="Google Shape;469;p65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L’initialisation d’une variable en type tableau change sa structure de données.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Pour un tableau $Tab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@()</a:t>
            </a:r>
            <a:r>
              <a:rPr lang="fr-FR" sz="2400"/>
              <a:t> : initialisation de tableau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@(valeur1, valeur2,...)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valeur1, valeur2, …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ValeurInit..ValeurFinale</a:t>
            </a:r>
            <a:endParaRPr b="1" sz="2400"/>
          </a:p>
        </p:txBody>
      </p:sp>
      <p:sp>
        <p:nvSpPr>
          <p:cNvPr id="470" name="Google Shape;470;p65"/>
          <p:cNvSpPr/>
          <p:nvPr/>
        </p:nvSpPr>
        <p:spPr>
          <a:xfrm>
            <a:off x="5626250" y="2464175"/>
            <a:ext cx="6336600" cy="421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 -eq $Null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 = @()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 -eq $Null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$Tab.GetType()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	IsSerial	Name	BaseType                                                                     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	--------	----              --------                                                                     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	True     	Object[]      System.Array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$Tab.Count -gt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If ($Tab2 -eq $Null) { "Oui" } else { "Non"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Oui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1..5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tout premier</a:t>
            </a:r>
            <a:endParaRPr/>
          </a:p>
        </p:txBody>
      </p:sp>
      <p:sp>
        <p:nvSpPr>
          <p:cNvPr id="476" name="Google Shape;476;p6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77" name="Google Shape;477;p6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Mon premier tableau</a:t>
            </a:r>
            <a:endParaRPr sz="4900"/>
          </a:p>
        </p:txBody>
      </p:sp>
      <p:sp>
        <p:nvSpPr>
          <p:cNvPr id="478" name="Google Shape;478;p6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79" name="Google Shape;479;p66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Écrire le bloc d’instruction, l'exécuter, et écrire les commandes en console.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Pour un tableau $Tab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$Tab.count </a:t>
            </a:r>
            <a:r>
              <a:rPr lang="fr-FR" sz="2400"/>
              <a:t>: nombre d’éléments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6"/>
          <p:cNvSpPr/>
          <p:nvPr/>
        </p:nvSpPr>
        <p:spPr>
          <a:xfrm>
            <a:off x="5626325" y="2453500"/>
            <a:ext cx="6336600" cy="4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Lundi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Mercredi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Jeudi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Vendredi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Samedi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Dimanche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66"/>
          <p:cNvSpPr/>
          <p:nvPr/>
        </p:nvSpPr>
        <p:spPr>
          <a:xfrm>
            <a:off x="5626250" y="2887000"/>
            <a:ext cx="6336600" cy="3796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$Tab.Count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Lundi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Mardi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Mercredi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Jeudi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Vendredi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Samedi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Dimanche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 indice</a:t>
            </a:r>
            <a:endParaRPr/>
          </a:p>
        </p:txBody>
      </p:sp>
      <p:sp>
        <p:nvSpPr>
          <p:cNvPr id="487" name="Google Shape;487;p6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88" name="Google Shape;488;p6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Tableaux : recherche par index</a:t>
            </a:r>
            <a:endParaRPr sz="4900"/>
          </a:p>
        </p:txBody>
      </p:sp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90" name="Google Shape;490;p67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Repartons du $Tab précédent.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Exécuter</a:t>
            </a:r>
            <a:r>
              <a:rPr lang="fr-FR" sz="2400"/>
              <a:t> les commandes en console.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Pour un tableau $Tab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$Tab[n]</a:t>
            </a:r>
            <a:r>
              <a:rPr lang="fr-FR" sz="2400"/>
              <a:t> : n ième élément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Attention n commence à 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7"/>
          <p:cNvSpPr/>
          <p:nvPr/>
        </p:nvSpPr>
        <p:spPr>
          <a:xfrm>
            <a:off x="5626325" y="2453500"/>
            <a:ext cx="6336600" cy="4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Lundi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Mercredi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Jeudi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Vendredi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Samedi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Dimanche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67"/>
          <p:cNvSpPr/>
          <p:nvPr/>
        </p:nvSpPr>
        <p:spPr>
          <a:xfrm>
            <a:off x="5626250" y="2933500"/>
            <a:ext cx="6336600" cy="3749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$Tab[0]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Lundi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$Tab[1,3,5]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Mardi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Jeudi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Samedi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$Tab[-1]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Dimanche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$Tab+="JourEnPlus"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$Tab[-1]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JourEnPlus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mixe boucle et tableau</a:t>
            </a:r>
            <a:endParaRPr/>
          </a:p>
        </p:txBody>
      </p:sp>
      <p:sp>
        <p:nvSpPr>
          <p:cNvPr id="498" name="Google Shape;498;p6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99" name="Google Shape;499;p6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Tableaux : recherche par boucle</a:t>
            </a:r>
            <a:endParaRPr sz="4900"/>
          </a:p>
        </p:txBody>
      </p:sp>
      <p:sp>
        <p:nvSpPr>
          <p:cNvPr id="500" name="Google Shape;500;p6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501" name="Google Shape;501;p68"/>
          <p:cNvSpPr txBox="1"/>
          <p:nvPr>
            <p:ph idx="4" type="body"/>
          </p:nvPr>
        </p:nvSpPr>
        <p:spPr>
          <a:xfrm>
            <a:off x="616275" y="2453500"/>
            <a:ext cx="4941000" cy="387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Repartons du $Tab précédent.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Foreach est souvent utilisée dans l’exploitation des tableaux.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8"/>
          <p:cNvSpPr/>
          <p:nvPr/>
        </p:nvSpPr>
        <p:spPr>
          <a:xfrm>
            <a:off x="5626325" y="2453500"/>
            <a:ext cx="6336600" cy="381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Lundi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Mercredi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Jeudi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Vendredi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Samedi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Dimanche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$Date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Jour N°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 la semaine :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$Date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$Count++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hashtables</a:t>
            </a:r>
            <a:endParaRPr/>
          </a:p>
        </p:txBody>
      </p:sp>
      <p:sp>
        <p:nvSpPr>
          <p:cNvPr id="508" name="Google Shape;508;p6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509" name="Google Shape;509;p6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Tableaux : recherche par clé</a:t>
            </a:r>
            <a:endParaRPr sz="4900"/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511" name="Google Shape;511;p69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Les tableaux avec des clés sont </a:t>
            </a:r>
            <a:r>
              <a:rPr lang="fr-FR" sz="2400"/>
              <a:t>appelés</a:t>
            </a:r>
            <a:r>
              <a:rPr lang="fr-FR" sz="2400"/>
              <a:t> </a:t>
            </a:r>
            <a:r>
              <a:rPr b="1" lang="fr-FR" sz="2400"/>
              <a:t>table de hachage</a:t>
            </a:r>
            <a:r>
              <a:rPr lang="fr-FR" sz="2400"/>
              <a:t> (ou </a:t>
            </a:r>
            <a:r>
              <a:rPr lang="fr-FR" sz="2400"/>
              <a:t>dictionnaire ou tableau associatif).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Ce sont des structures de données qui stockent une ou plusieurs paires clé/valeur.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@{clé1=valeur1;clé2=valeur2;...}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2" name="Google Shape;512;p69"/>
          <p:cNvSpPr/>
          <p:nvPr/>
        </p:nvSpPr>
        <p:spPr>
          <a:xfrm>
            <a:off x="5626325" y="2453500"/>
            <a:ext cx="6336600" cy="6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$HashTable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"Lundi"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"Mardi"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"Mercredi"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"Jeudi"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"Vendredi"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"Samedi"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"Dimanche"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69"/>
          <p:cNvSpPr/>
          <p:nvPr/>
        </p:nvSpPr>
        <p:spPr>
          <a:xfrm>
            <a:off x="5626250" y="3084100"/>
            <a:ext cx="6336600" cy="3599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$HashTable.Count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$HashTable[2]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Mardi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$HashTable.Keys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$HashTable.Values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$HashTable.Add(“8”,“Jour d’après”)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$HashTable.GetEnumerator()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Les </a:t>
            </a:r>
            <a:r>
              <a:rPr b="1" lang="fr-FR" sz="2700"/>
              <a:t>wildcards</a:t>
            </a:r>
            <a:r>
              <a:rPr lang="fr-FR" sz="2700"/>
              <a:t> (ou </a:t>
            </a:r>
            <a:r>
              <a:rPr b="1" lang="fr-FR" sz="2700"/>
              <a:t>caractères </a:t>
            </a:r>
            <a:r>
              <a:rPr b="1" lang="fr-FR" sz="2700"/>
              <a:t>génériques</a:t>
            </a:r>
            <a:r>
              <a:rPr lang="fr-FR" sz="2700"/>
              <a:t>) sont des symboles qui permettent de remplacer un ou plusieurs caractères dans une chaîne de caractères.</a:t>
            </a:r>
            <a:endParaRPr sz="2700"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185" name="Google Shape;185;p3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wildcards</a:t>
            </a:r>
            <a:endParaRPr sz="4900"/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9" name="Google Shape;519;p70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Regex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Si…Sinon et Switch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Les différentes boucles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système des tableaux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fr-FR" sz="2700"/>
              <a:t>*</a:t>
            </a:r>
            <a:r>
              <a:rPr lang="fr-FR" sz="2700"/>
              <a:t> remplace zéro ou plusieurs caractères :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/>
              <a:t>Get-ChildItem C:\*.txt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⇒ recherche dans C:\ tous les fichiers txt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? remplace exactement un caractère :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/>
              <a:t>Get-ChildItem C:\file?.txt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⇒ recherche tous les fichiers file1.txt, file2.txt, etc., dans C:\</a:t>
            </a:r>
            <a:endParaRPr sz="2700"/>
          </a:p>
        </p:txBody>
      </p:sp>
      <p:sp>
        <p:nvSpPr>
          <p:cNvPr id="192" name="Google Shape;192;p3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194" name="Google Shape;194;p3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Exemples de w</a:t>
            </a:r>
            <a:r>
              <a:rPr lang="fr-FR" sz="4900"/>
              <a:t>ildcards</a:t>
            </a:r>
            <a:endParaRPr sz="4900"/>
          </a:p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Les </a:t>
            </a:r>
            <a:r>
              <a:rPr b="1" lang="fr-FR" sz="2700"/>
              <a:t>regex</a:t>
            </a:r>
            <a:r>
              <a:rPr lang="fr-FR" sz="2700"/>
              <a:t> (ou </a:t>
            </a:r>
            <a:r>
              <a:rPr b="1" lang="fr-FR" sz="2700"/>
              <a:t>expressions régulières</a:t>
            </a:r>
            <a:r>
              <a:rPr lang="fr-FR" sz="2700"/>
              <a:t>) en fournissent un moyen puissant de manipuler des chaînes de caractères.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On peut les utiliser avec des opérateurs comme </a:t>
            </a:r>
            <a:r>
              <a:rPr b="1" lang="fr-FR" sz="2700"/>
              <a:t>-match</a:t>
            </a:r>
            <a:r>
              <a:rPr lang="fr-FR" sz="2700"/>
              <a:t>, </a:t>
            </a:r>
            <a:r>
              <a:rPr b="1" lang="fr-FR" sz="2700"/>
              <a:t>-replace</a:t>
            </a:r>
            <a:r>
              <a:rPr lang="fr-FR" sz="2700"/>
              <a:t>, et des cmdlets comme </a:t>
            </a:r>
            <a:r>
              <a:rPr b="1" lang="fr-FR" sz="2700"/>
              <a:t>Select-String</a:t>
            </a:r>
            <a:r>
              <a:rPr lang="fr-FR" sz="2700"/>
              <a:t>.</a:t>
            </a:r>
            <a:endParaRPr sz="2700"/>
          </a:p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203" name="Google Shape;203;p3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regex</a:t>
            </a:r>
            <a:endParaRPr sz="4900"/>
          </a:p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211" name="Google Shape;211;p3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Exemples de regex</a:t>
            </a:r>
            <a:endParaRPr sz="4900"/>
          </a:p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13" name="Google Shape;213;p37"/>
          <p:cNvSpPr/>
          <p:nvPr/>
        </p:nvSpPr>
        <p:spPr>
          <a:xfrm>
            <a:off x="580050" y="2715800"/>
            <a:ext cx="81165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"123" -match "\d"   # \d correspond à tous les chiffres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"Hello" -match "^H"   # ^ correspond à un début de chaîne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"Hello boy" -replace "(boy|girl)", "everybody"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9300425" y="5489000"/>
            <a:ext cx="1547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Autre exemple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algorithmique, on appelle </a:t>
            </a:r>
            <a:r>
              <a:rPr b="1" lang="fr-FR" sz="2700"/>
              <a:t>structure conditionnelle</a:t>
            </a:r>
            <a:r>
              <a:rPr lang="fr-FR" sz="2700"/>
              <a:t>, une construction d'un langage qui permet la création d'instructions optionnelles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C'est à dire de portions de code dont l'exécution va dépendre d'une </a:t>
            </a:r>
            <a:r>
              <a:rPr b="1" lang="fr-FR" sz="2700"/>
              <a:t>condition</a:t>
            </a:r>
            <a:r>
              <a:rPr lang="fr-FR" sz="2700"/>
              <a:t> (on dit aussi </a:t>
            </a:r>
            <a:r>
              <a:rPr b="1" lang="fr-FR" sz="2700"/>
              <a:t>test</a:t>
            </a:r>
            <a:r>
              <a:rPr lang="fr-FR" sz="2700"/>
              <a:t>)</a:t>
            </a:r>
            <a:endParaRPr sz="2700"/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227" name="Google Shape;227;p3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Rappel du cours Bash</a:t>
            </a:r>
            <a:endParaRPr sz="4900"/>
          </a:p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