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Varela Round"/>
      <p:regular r:id="rId35"/>
    </p:embeddedFont>
    <p:embeddedFont>
      <p:font typeface="Raleway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VarelaRound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RalewayLight-bold.fntdata"/><Relationship Id="rId14" Type="http://schemas.openxmlformats.org/officeDocument/2006/relationships/slide" Target="slides/slide10.xml"/><Relationship Id="rId36" Type="http://schemas.openxmlformats.org/officeDocument/2006/relationships/font" Target="fonts/RalewayLight-regular.fntdata"/><Relationship Id="rId17" Type="http://schemas.openxmlformats.org/officeDocument/2006/relationships/slide" Target="slides/slide13.xml"/><Relationship Id="rId39" Type="http://schemas.openxmlformats.org/officeDocument/2006/relationships/font" Target="fonts/RalewayLight-boldItalic.fntdata"/><Relationship Id="rId16" Type="http://schemas.openxmlformats.org/officeDocument/2006/relationships/slide" Target="slides/slide12.xml"/><Relationship Id="rId38" Type="http://schemas.openxmlformats.org/officeDocument/2006/relationships/font" Target="fonts/RalewayLight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eaf9a7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6eaf9a7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47da98e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47da98e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47da98ed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47da98ed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47da98ed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47da98ed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47da98ed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47da98ed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47da98ed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47da98ed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c83a5d244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c83a5d24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83a5d24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83a5d24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c83a5d244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c83a5d244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c83a5d24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c83a5d24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347da98ed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347da98ed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eaf9a799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eaf9a799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77c1ecb2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77c1ecb2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77c1ecb2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77c1ecb2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281e021ed2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281e021ed2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359710e7c9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359710e7c9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59710e7c9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59710e7c9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359710e7c9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359710e7c9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59710e7c9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59710e7c9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47da98e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347da98e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47da98ed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47da98e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347da98e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347da98e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000" y="0"/>
            <a:ext cx="8496000" cy="6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944600" y="7018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Char char="●"/>
              <a:defRPr b="1"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chemeClr val="lt1"/>
                </a:solidFill>
              </a:defRPr>
            </a:lvl1pPr>
            <a:lvl2pPr lvl="1" rtl="0">
              <a:buNone/>
              <a:defRPr sz="1900">
                <a:solidFill>
                  <a:schemeClr val="lt1"/>
                </a:solidFill>
              </a:defRPr>
            </a:lvl2pPr>
            <a:lvl3pPr lvl="2" rtl="0">
              <a:buNone/>
              <a:defRPr sz="1900">
                <a:solidFill>
                  <a:schemeClr val="lt1"/>
                </a:solidFill>
              </a:defRPr>
            </a:lvl3pPr>
            <a:lvl4pPr lvl="3" rtl="0">
              <a:buNone/>
              <a:defRPr sz="1900">
                <a:solidFill>
                  <a:schemeClr val="lt1"/>
                </a:solidFill>
              </a:defRPr>
            </a:lvl4pPr>
            <a:lvl5pPr lvl="4" rtl="0">
              <a:buNone/>
              <a:defRPr sz="1900">
                <a:solidFill>
                  <a:schemeClr val="lt1"/>
                </a:solidFill>
              </a:defRPr>
            </a:lvl5pPr>
            <a:lvl6pPr lvl="5" rtl="0">
              <a:buNone/>
              <a:defRPr sz="1900">
                <a:solidFill>
                  <a:schemeClr val="lt1"/>
                </a:solidFill>
              </a:defRPr>
            </a:lvl6pPr>
            <a:lvl7pPr lvl="6" rtl="0">
              <a:buNone/>
              <a:defRPr sz="1900">
                <a:solidFill>
                  <a:schemeClr val="lt1"/>
                </a:solidFill>
              </a:defRPr>
            </a:lvl7pPr>
            <a:lvl8pPr lvl="7" rtl="0">
              <a:buNone/>
              <a:defRPr sz="1900">
                <a:solidFill>
                  <a:schemeClr val="lt1"/>
                </a:solidFill>
              </a:defRPr>
            </a:lvl8pPr>
            <a:lvl9pPr lvl="8" rtl="0">
              <a:buNone/>
              <a:defRPr sz="19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6" name="Google Shape;96;p20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27055" y="1029000"/>
            <a:ext cx="3737886" cy="4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2" name="Google Shape;122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1">
  <p:cSld name="TITLE_1_2">
    <p:bg>
      <p:bgPr>
        <a:solidFill>
          <a:srgbClr val="F76C6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showMasterSp="0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Char char="●"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45" name="Google Shape;145;p2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102412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102412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3" type="body"/>
          </p:nvPr>
        </p:nvSpPr>
        <p:spPr>
          <a:xfrm>
            <a:off x="599088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9"/>
          <p:cNvSpPr txBox="1"/>
          <p:nvPr>
            <p:ph idx="4" type="body"/>
          </p:nvPr>
        </p:nvSpPr>
        <p:spPr>
          <a:xfrm>
            <a:off x="599088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1024127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5989320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4227051" y="1028999"/>
            <a:ext cx="3737890" cy="4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2200" y="2631432"/>
            <a:ext cx="4727603" cy="159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673200" y="2291900"/>
            <a:ext cx="37116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5283200" y="2669800"/>
            <a:ext cx="5296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5384800" y="3573100"/>
            <a:ext cx="3048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33" y="1037167"/>
            <a:ext cx="4552899" cy="351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1660800" y="1176000"/>
            <a:ext cx="9055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subTitle"/>
          </p:nvPr>
        </p:nvSpPr>
        <p:spPr>
          <a:xfrm>
            <a:off x="1665600" y="1886400"/>
            <a:ext cx="9053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1665600" y="2664800"/>
            <a:ext cx="90552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68000" y="2664800"/>
            <a:ext cx="59013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3" type="title"/>
          </p:nvPr>
        </p:nvSpPr>
        <p:spPr>
          <a:xfrm>
            <a:off x="169086" y="1345400"/>
            <a:ext cx="5901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4" type="subTitle"/>
          </p:nvPr>
        </p:nvSpPr>
        <p:spPr>
          <a:xfrm>
            <a:off x="169086" y="2292767"/>
            <a:ext cx="5900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16" y="1"/>
            <a:ext cx="8496481" cy="689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microsoft.com/fr-fr/powershell/module/microsoft.powershell.core/about/about_functions_advanced?view=powershell-7.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Scripting Powershell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Partie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commandes à distance</a:t>
            </a:r>
            <a:endParaRPr/>
          </a:p>
        </p:txBody>
      </p:sp>
      <p:sp>
        <p:nvSpPr>
          <p:cNvPr id="238" name="Google Shape;238;p40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Remote PowerShell</a:t>
            </a:r>
            <a:endParaRPr/>
          </a:p>
        </p:txBody>
      </p:sp>
      <p:sp>
        <p:nvSpPr>
          <p:cNvPr id="239" name="Google Shape;239;p40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Cmdlet de commandes à distance</a:t>
            </a:r>
            <a:endParaRPr sz="4900"/>
          </a:p>
        </p:txBody>
      </p:sp>
      <p:sp>
        <p:nvSpPr>
          <p:cNvPr id="240" name="Google Shape;240;p4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41" name="Google Shape;241;p40"/>
          <p:cNvSpPr txBox="1"/>
          <p:nvPr>
            <p:ph idx="4" type="body"/>
          </p:nvPr>
        </p:nvSpPr>
        <p:spPr>
          <a:xfrm>
            <a:off x="547325" y="2321125"/>
            <a:ext cx="4123200" cy="435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Quelques cmdlet possèdent le paramètre ComputerName :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Restart-Computer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Test-Connection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Clear-EventLog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Get-EventLog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Get-HotFix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Get-Process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Get-Service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Set-Service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Get-WinEvent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Get-WmiObject</a:t>
            </a:r>
            <a:endParaRPr b="1" sz="2000"/>
          </a:p>
        </p:txBody>
      </p:sp>
      <p:sp>
        <p:nvSpPr>
          <p:cNvPr id="242" name="Google Shape;242;p40"/>
          <p:cNvSpPr/>
          <p:nvPr/>
        </p:nvSpPr>
        <p:spPr>
          <a:xfrm>
            <a:off x="4670525" y="2321125"/>
            <a:ext cx="7173900" cy="4152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Stop-Computer -ComputerName client1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 Test-Connection -ComputerName client2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Source     Destination     IPV4Address      IPV6Address      Bytes    Time(ms)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------         -----------          -----------              -----------              -----       --------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DC1           client2           172.16.1.101                                  32        0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DC1           client2           172.16.1.101                                  32        0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DC1           client2           172.16.1.101                                  32        0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DC1           client2           172.16.1.101                                  32        0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Session distante</a:t>
            </a:r>
            <a:endParaRPr/>
          </a:p>
        </p:txBody>
      </p:sp>
      <p:sp>
        <p:nvSpPr>
          <p:cNvPr id="248" name="Google Shape;248;p41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Remote PowerShell</a:t>
            </a:r>
            <a:endParaRPr/>
          </a:p>
        </p:txBody>
      </p:sp>
      <p:sp>
        <p:nvSpPr>
          <p:cNvPr id="249" name="Google Shape;249;p41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Session interactive à distance</a:t>
            </a:r>
            <a:endParaRPr sz="4900"/>
          </a:p>
        </p:txBody>
      </p:sp>
      <p:sp>
        <p:nvSpPr>
          <p:cNvPr id="250" name="Google Shape;250;p4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51" name="Google Shape;251;p41"/>
          <p:cNvSpPr txBox="1"/>
          <p:nvPr>
            <p:ph idx="4" type="body"/>
          </p:nvPr>
        </p:nvSpPr>
        <p:spPr>
          <a:xfrm>
            <a:off x="547325" y="2321125"/>
            <a:ext cx="4960800" cy="415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Une </a:t>
            </a:r>
            <a:r>
              <a:rPr lang="fr-FR" sz="2000"/>
              <a:t>exécution</a:t>
            </a:r>
            <a:r>
              <a:rPr lang="fr-FR" sz="2000"/>
              <a:t> de code à </a:t>
            </a:r>
            <a:r>
              <a:rPr lang="fr-FR" sz="2000"/>
              <a:t>distance</a:t>
            </a:r>
            <a:r>
              <a:rPr lang="fr-FR" sz="2000"/>
              <a:t> peut se faire avec le cmdlet </a:t>
            </a:r>
            <a:r>
              <a:rPr b="1" lang="fr-FR" sz="2000"/>
              <a:t>Enter-PSSession</a:t>
            </a:r>
            <a:r>
              <a:rPr lang="fr-FR" sz="2000"/>
              <a:t>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Le service </a:t>
            </a:r>
            <a:r>
              <a:rPr b="1" lang="fr-FR" sz="2000"/>
              <a:t>WinRM</a:t>
            </a:r>
            <a:r>
              <a:rPr lang="fr-FR" sz="2000"/>
              <a:t> doit être démarré sur l’ordinateur distant.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/>
              <a:t>Exit-PSSession</a:t>
            </a:r>
            <a:r>
              <a:rPr lang="fr-FR" sz="2000"/>
              <a:t> clos une session distante.</a:t>
            </a:r>
            <a:endParaRPr sz="2000"/>
          </a:p>
        </p:txBody>
      </p:sp>
      <p:sp>
        <p:nvSpPr>
          <p:cNvPr id="252" name="Google Shape;252;p41"/>
          <p:cNvSpPr/>
          <p:nvPr/>
        </p:nvSpPr>
        <p:spPr>
          <a:xfrm>
            <a:off x="5626325" y="2321125"/>
            <a:ext cx="6218100" cy="4152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 </a:t>
            </a:r>
            <a:r>
              <a:rPr lang="fr-FR">
                <a:solidFill>
                  <a:schemeClr val="lt1"/>
                </a:solidFill>
              </a:rPr>
              <a:t>Enter-PSSession -ComputerName client1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[client1]: PS C:\Users\administrator\Documents&gt; Set-Location -path c:\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[client1]: PS C:\&gt; New-Item -Path C:\ -ItemType Directory -Name "00_test"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Répertoire : C:\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Mode          LastWriteTime         	Length 	Name  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              -------------         		------ 		----  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d-----        	21/06/2022     00:17                	00_test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[client1]: PS C:\&gt; Exit-PSSession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Commandes à distance</a:t>
            </a:r>
            <a:endParaRPr/>
          </a:p>
        </p:txBody>
      </p:sp>
      <p:sp>
        <p:nvSpPr>
          <p:cNvPr id="258" name="Google Shape;258;p42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Remote PowerShell</a:t>
            </a:r>
            <a:endParaRPr/>
          </a:p>
        </p:txBody>
      </p:sp>
      <p:sp>
        <p:nvSpPr>
          <p:cNvPr id="259" name="Google Shape;259;p42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Exécution</a:t>
            </a:r>
            <a:r>
              <a:rPr lang="fr-FR" sz="4900"/>
              <a:t> de commandes à distance</a:t>
            </a:r>
            <a:endParaRPr sz="4900"/>
          </a:p>
        </p:txBody>
      </p:sp>
      <p:sp>
        <p:nvSpPr>
          <p:cNvPr id="260" name="Google Shape;260;p42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61" name="Google Shape;261;p42"/>
          <p:cNvSpPr txBox="1"/>
          <p:nvPr>
            <p:ph idx="4" type="body"/>
          </p:nvPr>
        </p:nvSpPr>
        <p:spPr>
          <a:xfrm>
            <a:off x="547325" y="2321125"/>
            <a:ext cx="3679800" cy="4152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Le cmdlet </a:t>
            </a:r>
            <a:r>
              <a:rPr b="1" lang="fr-FR" sz="2000"/>
              <a:t>Invoke-Command</a:t>
            </a:r>
            <a:r>
              <a:rPr lang="fr-FR" sz="2000"/>
              <a:t> permet </a:t>
            </a:r>
            <a:r>
              <a:rPr lang="fr-FR" sz="2000"/>
              <a:t>d'exécuter</a:t>
            </a:r>
            <a:r>
              <a:rPr lang="fr-FR" sz="2000"/>
              <a:t> du code à </a:t>
            </a:r>
            <a:r>
              <a:rPr lang="fr-FR" sz="2000"/>
              <a:t>distance</a:t>
            </a:r>
            <a:r>
              <a:rPr lang="fr-FR" sz="2000"/>
              <a:t>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2" name="Google Shape;262;p42"/>
          <p:cNvSpPr/>
          <p:nvPr/>
        </p:nvSpPr>
        <p:spPr>
          <a:xfrm>
            <a:off x="4227125" y="2321125"/>
            <a:ext cx="7617300" cy="4152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 </a:t>
            </a:r>
            <a:r>
              <a:rPr lang="fr-FR">
                <a:solidFill>
                  <a:schemeClr val="lt1"/>
                </a:solidFill>
              </a:rPr>
              <a:t>PS C:\Users\Administrator&gt; Invoke-Command -ComputerName client1 -ScriptBlock {Get-ChildItem -Path C:\}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   Directory: C:\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Mode          LastWriteTime         	Length 	Name                                 PSComputerName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              -------------         		------ 		----                                      --------------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d-----       	21/06/2022     00:17                	00_test                               client1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d-----       	07/12/2019     10:14                	PerfLogs                             client1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d-r---       	07/03/2022     22:41                	Program Files                     client1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d-r---       	06/10/2021     15:36                	Program Files (x86)            client1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d-r---       	08/03/2022     14:10               	Users                                  client1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d-----       	07/03/2022     22:26               	Windows                             client1  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Exécution </a:t>
            </a:r>
            <a:r>
              <a:rPr lang="fr-FR"/>
              <a:t>parallèle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L'exécution en parallèle, une capacité clé dans la programmation, permet l'exécution simultanée de multiples tâches pour améliorer les performances et l'efficacité.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En PowerShell, cette fonctionnalité est mise en œuvre à travers des méthodes telles que :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Les jobs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Les runspaces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Les workflows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L’exécution </a:t>
            </a:r>
            <a:r>
              <a:rPr lang="fr-FR" sz="2700"/>
              <a:t>parallèle</a:t>
            </a:r>
            <a:r>
              <a:rPr lang="fr-FR" sz="2700"/>
              <a:t> dans la boucle Foreach</a:t>
            </a:r>
            <a:endParaRPr sz="2700"/>
          </a:p>
        </p:txBody>
      </p:sp>
      <p:sp>
        <p:nvSpPr>
          <p:cNvPr id="273" name="Google Shape;273;p44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274" name="Google Shape;274;p44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Exécution parallèle</a:t>
            </a:r>
            <a:endParaRPr/>
          </a:p>
        </p:txBody>
      </p:sp>
      <p:sp>
        <p:nvSpPr>
          <p:cNvPr id="275" name="Google Shape;275;p44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Définition</a:t>
            </a:r>
            <a:endParaRPr sz="4900"/>
          </a:p>
        </p:txBody>
      </p:sp>
      <p:sp>
        <p:nvSpPr>
          <p:cNvPr id="276" name="Google Shape;276;p4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Pour exécuter des commandes ou des scripts dans des processus distincts de manière asynchrone, sans bloquer l'exécution du script principal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Utiles pour des </a:t>
            </a:r>
            <a:r>
              <a:rPr lang="fr-FR" sz="2700"/>
              <a:t>taches</a:t>
            </a:r>
            <a:r>
              <a:rPr lang="fr-FR" sz="2700"/>
              <a:t> longues ou intensives en ressources, comme des appels à des services distants ou des traitements de fichiers volumineux</a:t>
            </a:r>
            <a:endParaRPr sz="2700"/>
          </a:p>
        </p:txBody>
      </p:sp>
      <p:sp>
        <p:nvSpPr>
          <p:cNvPr id="282" name="Google Shape;282;p45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283" name="Google Shape;283;p45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Exécution parallèle</a:t>
            </a:r>
            <a:endParaRPr/>
          </a:p>
        </p:txBody>
      </p:sp>
      <p:sp>
        <p:nvSpPr>
          <p:cNvPr id="284" name="Google Shape;284;p45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Jobs</a:t>
            </a:r>
            <a:endParaRPr sz="4900"/>
          </a:p>
        </p:txBody>
      </p:sp>
      <p:sp>
        <p:nvSpPr>
          <p:cNvPr id="285" name="Google Shape;285;p4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Pour </a:t>
            </a:r>
            <a:r>
              <a:rPr lang="fr-FR" sz="2700"/>
              <a:t>contrôler finement la gestion des threads et des ressources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Mieux que les jobs pour les tâches légères ou pour les scripts nécessitant un parallélisme plus finement réglé</a:t>
            </a:r>
            <a:endParaRPr sz="2700"/>
          </a:p>
        </p:txBody>
      </p:sp>
      <p:sp>
        <p:nvSpPr>
          <p:cNvPr id="291" name="Google Shape;291;p46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292" name="Google Shape;292;p46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Exécution parallèle</a:t>
            </a:r>
            <a:endParaRPr/>
          </a:p>
        </p:txBody>
      </p:sp>
      <p:sp>
        <p:nvSpPr>
          <p:cNvPr id="293" name="Google Shape;293;p46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Runspaces</a:t>
            </a:r>
            <a:endParaRPr sz="4900"/>
          </a:p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Pour définir des processus de travail structurés impliquant des étapes qui peuvent être exécutées en parallèle ou séquentiellement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Utiles pour l'automatisation de processus métier complexes impliquant des interactions entre plusieurs systèmes ou services</a:t>
            </a:r>
            <a:endParaRPr sz="2700"/>
          </a:p>
        </p:txBody>
      </p:sp>
      <p:sp>
        <p:nvSpPr>
          <p:cNvPr id="300" name="Google Shape;300;p47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301" name="Google Shape;301;p47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Exécution parallèle</a:t>
            </a:r>
            <a:endParaRPr/>
          </a:p>
        </p:txBody>
      </p:sp>
      <p:sp>
        <p:nvSpPr>
          <p:cNvPr id="302" name="Google Shape;302;p47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Workflow</a:t>
            </a:r>
            <a:endParaRPr sz="4900"/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Pour traiter des éléments d'une collection en parallèle de manière simple et efficace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Utile pour des tâches de traitement de données dans des tableaux ou la manipulation d'objets dans des listes où chaque élément peut être traité de manière indépendante</a:t>
            </a:r>
            <a:endParaRPr sz="2700"/>
          </a:p>
        </p:txBody>
      </p:sp>
      <p:sp>
        <p:nvSpPr>
          <p:cNvPr id="309" name="Google Shape;309;p48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310" name="Google Shape;310;p48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Exécution parallèle</a:t>
            </a:r>
            <a:endParaRPr/>
          </a:p>
        </p:txBody>
      </p:sp>
      <p:sp>
        <p:nvSpPr>
          <p:cNvPr id="311" name="Google Shape;311;p48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Parallel.ForEach</a:t>
            </a:r>
            <a:endParaRPr sz="4900"/>
          </a:p>
        </p:txBody>
      </p:sp>
      <p:sp>
        <p:nvSpPr>
          <p:cNvPr id="312" name="Google Shape;312;p48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idx="4" type="body"/>
          </p:nvPr>
        </p:nvSpPr>
        <p:spPr>
          <a:xfrm>
            <a:off x="507475" y="2363325"/>
            <a:ext cx="114153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/>
              <a:t>Get-Job</a:t>
            </a:r>
            <a:r>
              <a:rPr lang="fr-FR" sz="2600"/>
              <a:t> : Obtient la liste des jobs existants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/>
              <a:t>Receive-Job</a:t>
            </a:r>
            <a:r>
              <a:rPr lang="fr-FR" sz="2600"/>
              <a:t> : Récupère le résultat d’un job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/>
              <a:t>Remove-Job</a:t>
            </a:r>
            <a:r>
              <a:rPr lang="fr-FR" sz="2600"/>
              <a:t> : Supprime un job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/>
              <a:t>Start-Job</a:t>
            </a:r>
            <a:r>
              <a:rPr lang="fr-FR" sz="2600"/>
              <a:t> : Débute l’exécution d’un job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/>
              <a:t>Stop-Job</a:t>
            </a:r>
            <a:r>
              <a:rPr lang="fr-FR" sz="2600"/>
              <a:t> : Arrête un job en cours d’exécution, passe en “Stopped”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/>
              <a:t>Wait-Job</a:t>
            </a:r>
            <a:r>
              <a:rPr lang="fr-FR" sz="2600"/>
              <a:t> : Attend la fin d’exécution d’un job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/>
              <a:t>Suspend-Job</a:t>
            </a:r>
            <a:r>
              <a:rPr lang="fr-FR" sz="2600"/>
              <a:t> : Suspend l’exécution d’un job, passe en “Suspended”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/>
              <a:t>Resume-Job</a:t>
            </a:r>
            <a:r>
              <a:rPr lang="fr-FR" sz="2600"/>
              <a:t> : Reprend l’exécution d’un job suspendu, passe en “Running”</a:t>
            </a:r>
            <a:endParaRPr sz="2600"/>
          </a:p>
        </p:txBody>
      </p:sp>
      <p:sp>
        <p:nvSpPr>
          <p:cNvPr id="318" name="Google Shape;318;p49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commandes</a:t>
            </a:r>
            <a:endParaRPr/>
          </a:p>
        </p:txBody>
      </p:sp>
      <p:sp>
        <p:nvSpPr>
          <p:cNvPr id="319" name="Google Shape;319;p49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job</a:t>
            </a:r>
            <a:endParaRPr/>
          </a:p>
        </p:txBody>
      </p:sp>
      <p:sp>
        <p:nvSpPr>
          <p:cNvPr id="320" name="Google Shape;320;p49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Détails sur les commandes des jobs</a:t>
            </a:r>
            <a:endParaRPr sz="4900"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814400" y="1571633"/>
            <a:ext cx="106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1 - Les fonctions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2 - Remote PowerShell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3 - Exécution parallèle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0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commandes</a:t>
            </a:r>
            <a:endParaRPr/>
          </a:p>
        </p:txBody>
      </p:sp>
      <p:sp>
        <p:nvSpPr>
          <p:cNvPr id="327" name="Google Shape;327;p50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job</a:t>
            </a:r>
            <a:endParaRPr/>
          </a:p>
        </p:txBody>
      </p:sp>
      <p:sp>
        <p:nvSpPr>
          <p:cNvPr id="328" name="Google Shape;328;p50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Exécution séquentielle</a:t>
            </a:r>
            <a:endParaRPr sz="4900"/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30" name="Google Shape;330;p50"/>
          <p:cNvSpPr/>
          <p:nvPr/>
        </p:nvSpPr>
        <p:spPr>
          <a:xfrm>
            <a:off x="507475" y="2257025"/>
            <a:ext cx="11337000" cy="407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 "Début du script : $(Get-Date)"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$StartJobTime1 = Get-Date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Start-Sleep -Seconds 10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 "Job1 : $StartJobTime1 --&gt; $(Get-Date)"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$StartJobTime2 = Get-Date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Start-Sleep -Seconds 10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 "Job2 : $StartJobTime2 --&gt; $(Get-Date)"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$StartJobTime3 = Get-Date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Start-Sleep -Seconds 10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 "Job3 : $StartJobTime3 --&gt; $(Get-Date)"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 "Fin du script : $(Get-Date)"</a:t>
            </a:r>
            <a:endParaRPr sz="16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commandes</a:t>
            </a:r>
            <a:endParaRPr/>
          </a:p>
        </p:txBody>
      </p:sp>
      <p:sp>
        <p:nvSpPr>
          <p:cNvPr id="336" name="Google Shape;336;p51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job</a:t>
            </a:r>
            <a:endParaRPr/>
          </a:p>
        </p:txBody>
      </p:sp>
      <p:sp>
        <p:nvSpPr>
          <p:cNvPr id="337" name="Google Shape;337;p51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Exécution parallèle avec les jobs</a:t>
            </a:r>
            <a:endParaRPr sz="4900"/>
          </a:p>
        </p:txBody>
      </p:sp>
      <p:sp>
        <p:nvSpPr>
          <p:cNvPr id="338" name="Google Shape;338;p5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39" name="Google Shape;339;p51"/>
          <p:cNvSpPr/>
          <p:nvPr/>
        </p:nvSpPr>
        <p:spPr>
          <a:xfrm>
            <a:off x="507475" y="2160800"/>
            <a:ext cx="4870800" cy="44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 "Début du script : $(Get-Date)"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$Job1 = Start-Job -ScriptBlock {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$Start = Get-Date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Start-Sleep -Seconds 10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$End = Get-Date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Write-Host "Job 1 : $Start --&gt; $End"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$Job2 = Start-Job -ScriptBlock {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$Start = Get-Date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Start-Sleep -Seconds 10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$End = Get-Date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Write-Host "Job 2 : $Start --&gt; $End"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$Job3 = Start-Job -ScriptBlock {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$Start = Get-Date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Start-Sleep -Seconds 10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$End = Get-Date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Write-Host "Job 3 : $Start --&gt; $End"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51"/>
          <p:cNvSpPr/>
          <p:nvPr/>
        </p:nvSpPr>
        <p:spPr>
          <a:xfrm>
            <a:off x="6476775" y="2160800"/>
            <a:ext cx="4870800" cy="4494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Get-Job | Wait-Job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Receive-Job $Job1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Receive-Job $Job2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Receive-Job $Job3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Remove-Job -Id $Job1.Id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Remove-Job -Id $Job2.Id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Remove-Job -Id $Job3.Id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1155CC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 "Fin du script : $(Get-Date)"</a:t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155CC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6" name="Google Shape;346;p52"/>
          <p:cNvSpPr txBox="1"/>
          <p:nvPr/>
        </p:nvSpPr>
        <p:spPr>
          <a:xfrm>
            <a:off x="814400" y="1571633"/>
            <a:ext cx="106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Les fonctions et leurs paramètres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Le PowerShell à distance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La notion de job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fonctions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Une </a:t>
            </a:r>
            <a:r>
              <a:rPr b="1" lang="fr-FR" sz="2700"/>
              <a:t>fonction</a:t>
            </a:r>
            <a:r>
              <a:rPr lang="fr-FR" sz="2700"/>
              <a:t> est un bloc de code nommé qu'on déclare pour pouvoir l'utiliser plus tard, éventuellement plusieurs fois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Elles permettent de structurer son code, de favoriser sa réutilisation, sa maintenance, etc.</a:t>
            </a:r>
            <a:endParaRPr sz="2700"/>
          </a:p>
        </p:txBody>
      </p:sp>
      <p:sp>
        <p:nvSpPr>
          <p:cNvPr id="183" name="Google Shape;183;p34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184" name="Google Shape;184;p34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fonctions</a:t>
            </a:r>
            <a:endParaRPr/>
          </a:p>
        </p:txBody>
      </p:sp>
      <p:sp>
        <p:nvSpPr>
          <p:cNvPr id="185" name="Google Shape;185;p34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Rappel du cours Bash</a:t>
            </a:r>
            <a:endParaRPr sz="4900"/>
          </a:p>
        </p:txBody>
      </p:sp>
      <p:sp>
        <p:nvSpPr>
          <p:cNvPr id="186" name="Google Shape;186;p3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Ma première fonction</a:t>
            </a:r>
            <a:endParaRPr/>
          </a:p>
        </p:txBody>
      </p:sp>
      <p:sp>
        <p:nvSpPr>
          <p:cNvPr id="192" name="Google Shape;192;p35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fonctions</a:t>
            </a:r>
            <a:endParaRPr/>
          </a:p>
        </p:txBody>
      </p:sp>
      <p:sp>
        <p:nvSpPr>
          <p:cNvPr id="193" name="Google Shape;193;p35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Les bases</a:t>
            </a:r>
            <a:endParaRPr sz="4900"/>
          </a:p>
        </p:txBody>
      </p:sp>
      <p:sp>
        <p:nvSpPr>
          <p:cNvPr id="194" name="Google Shape;194;p3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195" name="Google Shape;195;p35"/>
          <p:cNvSpPr txBox="1"/>
          <p:nvPr>
            <p:ph idx="4" type="body"/>
          </p:nvPr>
        </p:nvSpPr>
        <p:spPr>
          <a:xfrm>
            <a:off x="547317" y="2321133"/>
            <a:ext cx="54615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Déclaration de fonction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Arial"/>
                <a:ea typeface="Arial"/>
                <a:cs typeface="Arial"/>
                <a:sym typeface="Arial"/>
              </a:rPr>
              <a:t>function nom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Arial"/>
                <a:ea typeface="Arial"/>
                <a:cs typeface="Arial"/>
                <a:sym typeface="Arial"/>
              </a:rPr>
              <a:t>{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609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Arial"/>
                <a:ea typeface="Arial"/>
                <a:cs typeface="Arial"/>
                <a:sym typeface="Arial"/>
              </a:rPr>
              <a:t>instructions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Attention : les fonctions doivent être déclarée avant d'être appelée</a:t>
            </a:r>
            <a:endParaRPr sz="2400"/>
          </a:p>
        </p:txBody>
      </p:sp>
      <p:sp>
        <p:nvSpPr>
          <p:cNvPr id="196" name="Google Shape;196;p35"/>
          <p:cNvSpPr/>
          <p:nvPr/>
        </p:nvSpPr>
        <p:spPr>
          <a:xfrm>
            <a:off x="7005850" y="2079250"/>
            <a:ext cx="4838700" cy="2965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Clear-Host</a:t>
            </a:r>
            <a:endParaRPr sz="16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-FR" sz="16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sz="16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6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Hi folks !</a:t>
            </a:r>
            <a:r>
              <a:rPr lang="fr-FR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sz="1650">
              <a:solidFill>
                <a:srgbClr val="333333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6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6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and again</a:t>
            </a:r>
            <a:r>
              <a:rPr lang="fr-FR" sz="16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6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sz="16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35"/>
          <p:cNvSpPr/>
          <p:nvPr/>
        </p:nvSpPr>
        <p:spPr>
          <a:xfrm>
            <a:off x="7005800" y="5044975"/>
            <a:ext cx="4838700" cy="1263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Hi folks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and again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Hi folks 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Des fonctions adaptables</a:t>
            </a:r>
            <a:endParaRPr/>
          </a:p>
        </p:txBody>
      </p:sp>
      <p:sp>
        <p:nvSpPr>
          <p:cNvPr id="203" name="Google Shape;203;p36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fonctions</a:t>
            </a:r>
            <a:endParaRPr/>
          </a:p>
        </p:txBody>
      </p:sp>
      <p:sp>
        <p:nvSpPr>
          <p:cNvPr id="204" name="Google Shape;204;p36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Fonctions et paramètres</a:t>
            </a:r>
            <a:endParaRPr sz="4900"/>
          </a:p>
        </p:txBody>
      </p:sp>
      <p:sp>
        <p:nvSpPr>
          <p:cNvPr id="205" name="Google Shape;205;p36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06" name="Google Shape;206;p36"/>
          <p:cNvSpPr txBox="1"/>
          <p:nvPr>
            <p:ph idx="4" type="body"/>
          </p:nvPr>
        </p:nvSpPr>
        <p:spPr>
          <a:xfrm>
            <a:off x="616275" y="2226925"/>
            <a:ext cx="6320400" cy="431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Un appel de fonction peut être suivi d'arguments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On les récupère dans la fonction comme les paramètres d'un script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$args</a:t>
            </a:r>
            <a:r>
              <a:rPr lang="fr-FR" sz="2400"/>
              <a:t> contient tous les arguments du script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$args[n] </a:t>
            </a:r>
            <a:r>
              <a:rPr lang="fr-FR" sz="2400"/>
              <a:t>est le n</a:t>
            </a:r>
            <a:r>
              <a:rPr baseline="30000" lang="fr-FR" sz="2400"/>
              <a:t>ième+1</a:t>
            </a:r>
            <a:r>
              <a:rPr lang="fr-FR" sz="2400"/>
              <a:t> argument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n </a:t>
            </a:r>
            <a:r>
              <a:rPr lang="fr-FR" sz="2400"/>
              <a:t>commence à 0</a:t>
            </a:r>
            <a:endParaRPr sz="2400"/>
          </a:p>
        </p:txBody>
      </p:sp>
      <p:sp>
        <p:nvSpPr>
          <p:cNvPr id="207" name="Google Shape;207;p36"/>
          <p:cNvSpPr/>
          <p:nvPr/>
        </p:nvSpPr>
        <p:spPr>
          <a:xfrm>
            <a:off x="7005850" y="2226875"/>
            <a:ext cx="4838700" cy="431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Hi folks !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$ArgumentsList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$ArgumentsList.Count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-gt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Hi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$ArgumentsList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])"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50">
              <a:solidFill>
                <a:srgbClr val="00008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Hello</a:t>
            </a:r>
            <a:endParaRPr sz="1050">
              <a:solidFill>
                <a:srgbClr val="333333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greet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ArgumentsList 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$args</a:t>
            </a:r>
            <a:endParaRPr sz="10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endParaRPr sz="16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Des fonctions pour tout</a:t>
            </a:r>
            <a:endParaRPr/>
          </a:p>
        </p:txBody>
      </p:sp>
      <p:sp>
        <p:nvSpPr>
          <p:cNvPr id="213" name="Google Shape;213;p37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fonctions</a:t>
            </a:r>
            <a:endParaRPr/>
          </a:p>
        </p:txBody>
      </p:sp>
      <p:sp>
        <p:nvSpPr>
          <p:cNvPr id="214" name="Google Shape;214;p37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Fonctions avancées</a:t>
            </a:r>
            <a:endParaRPr sz="4900"/>
          </a:p>
        </p:txBody>
      </p:sp>
      <p:sp>
        <p:nvSpPr>
          <p:cNvPr id="215" name="Google Shape;215;p3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16" name="Google Shape;216;p37"/>
          <p:cNvSpPr txBox="1"/>
          <p:nvPr>
            <p:ph idx="4" type="body"/>
          </p:nvPr>
        </p:nvSpPr>
        <p:spPr>
          <a:xfrm>
            <a:off x="616275" y="2226925"/>
            <a:ext cx="5817900" cy="431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/>
              <a:t>On peut utiliser des attributs de </a:t>
            </a:r>
            <a:r>
              <a:rPr lang="fr-FR" sz="2100"/>
              <a:t>paramètres</a:t>
            </a:r>
            <a:r>
              <a:rPr lang="fr-FR" sz="2100"/>
              <a:t> pour améliorer une fonction.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/>
              <a:t>Quelques exemples: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/>
              <a:t>[ValidateSet('VALUE1', 'VALUE2')] </a:t>
            </a:r>
            <a:r>
              <a:rPr lang="fr-FR" sz="2100"/>
              <a:t>: liste de choix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/>
              <a:t>[Parameter(Mandatory=$false)] </a:t>
            </a:r>
            <a:r>
              <a:rPr lang="fr-FR" sz="2100"/>
              <a:t>détermine si le paramètre est nécessaire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100"/>
              <a:t>[ValidateRange(MIN, MAX)] </a:t>
            </a:r>
            <a:r>
              <a:rPr lang="fr-FR" sz="2100"/>
              <a:t>permet de n’accepter qu’un entier situer entre MIN et MAX</a:t>
            </a:r>
            <a:endParaRPr sz="2100"/>
          </a:p>
        </p:txBody>
      </p:sp>
      <p:sp>
        <p:nvSpPr>
          <p:cNvPr id="217" name="Google Shape;217;p37"/>
          <p:cNvSpPr/>
          <p:nvPr/>
        </p:nvSpPr>
        <p:spPr>
          <a:xfrm>
            <a:off x="6434175" y="2226875"/>
            <a:ext cx="5410500" cy="431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Conversion</a:t>
            </a:r>
            <a:endParaRPr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2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250">
                <a:solidFill>
                  <a:srgbClr val="2D2E4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Mandatory</a:t>
            </a:r>
            <a:r>
              <a:rPr lang="fr-FR" sz="12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2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$True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ValidateRange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2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-FR" sz="12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Int32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-FR" sz="12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fr-FR" sz="12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50">
              <a:solidFill>
                <a:srgbClr val="A9A9A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50">
              <a:solidFill>
                <a:srgbClr val="333333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250">
                <a:solidFill>
                  <a:srgbClr val="2D2E4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Mandatory</a:t>
            </a:r>
            <a:r>
              <a:rPr lang="fr-FR" sz="12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2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$True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ValidateSet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2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'Binaire'</a:t>
            </a:r>
            <a:r>
              <a:rPr lang="fr-FR" sz="12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'octal'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-FR" sz="12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$Calcul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33333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2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2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$Calcul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-FR" sz="12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'Binaire'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-FR" sz="1250">
                <a:solidFill>
                  <a:srgbClr val="2D2E4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-FR" sz="12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fr-FR" sz="12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2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-FR" sz="12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'Octal'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fr-FR" sz="1250">
                <a:solidFill>
                  <a:srgbClr val="2D2E4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fr-FR" sz="1250">
                <a:solidFill>
                  <a:srgbClr val="7A3E9D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fr-FR" sz="12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$Number</a:t>
            </a:r>
            <a:r>
              <a:rPr lang="fr-FR" sz="12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2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10057975" y="1418900"/>
            <a:ext cx="17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3"/>
              </a:rPr>
              <a:t>Pour aller plus loin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Remote PowerShell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On peut </a:t>
            </a:r>
            <a:r>
              <a:rPr lang="fr-FR" sz="2700"/>
              <a:t>exécuter</a:t>
            </a:r>
            <a:r>
              <a:rPr lang="fr-FR" sz="2700"/>
              <a:t> du PowerShell à distance de différentes manières :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Cmdlet de c</a:t>
            </a:r>
            <a:r>
              <a:rPr lang="fr-FR" sz="2700"/>
              <a:t>ommandes à distance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Session interactive à distance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Exécution</a:t>
            </a:r>
            <a:r>
              <a:rPr lang="fr-FR" sz="2700"/>
              <a:t> de commandes à distance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29" name="Google Shape;229;p39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230" name="Google Shape;230;p39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Remote PowerShell</a:t>
            </a:r>
            <a:endParaRPr/>
          </a:p>
        </p:txBody>
      </p:sp>
      <p:sp>
        <p:nvSpPr>
          <p:cNvPr id="231" name="Google Shape;231;p39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Powershell à distance</a:t>
            </a:r>
            <a:endParaRPr sz="4900"/>
          </a:p>
        </p:txBody>
      </p:sp>
      <p:sp>
        <p:nvSpPr>
          <p:cNvPr id="232" name="Google Shape;232;p39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