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jpeg" ContentType="image/jpe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1813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DE7F70-F3B9-4994-8762-EBF4E683F5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BBD36B-DA43-43D1-ABD8-95967BC50E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B02D73-E18F-4DB0-AF8B-539ECD4B74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041E2-A306-4CF1-9296-3627B3A8BE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92EB5F-F982-4568-83E0-0FBB44ED50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61F444-46F2-4F50-A8C8-E15500CB47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9DF669-75ED-4CEC-8C3D-B96378F742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710885-BF30-4355-924F-6C6D71D3B9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58600" y="632520"/>
            <a:ext cx="8974080" cy="52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B691B1-BCED-4893-8B01-16B93E5A3A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C21294-9365-45CF-BEA8-2C74A74C4A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9A35B1-CEEF-4BE0-9938-54FDF7516D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55E375-A4C6-4BB9-96F0-087C9D5187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58600" y="632520"/>
            <a:ext cx="897408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Click to edit the title text format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770280" y="6590880"/>
            <a:ext cx="3160440" cy="47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FR" sz="1400" spc="-1" strike="noStrike">
                <a:latin typeface="Times New Roman"/>
              </a:rPr>
              <a:t>&lt;footer&gt;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509600" y="6590880"/>
            <a:ext cx="2322720" cy="47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fr-F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522290-FF94-4C2D-A349-D3C5093E6E6B}" type="slidenum">
              <a:rPr b="0" lang="fr-FR" sz="1400" spc="-1" strike="noStrike">
                <a:latin typeface="Times New Roman"/>
              </a:rPr>
              <a:t>&lt;number&gt;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58600" y="6590880"/>
            <a:ext cx="2322720" cy="47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&lt;date/time&gt;</a:t>
            </a:r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8"/>
          <p:cNvGrpSpPr/>
          <p:nvPr/>
        </p:nvGrpSpPr>
        <p:grpSpPr>
          <a:xfrm>
            <a:off x="1383120" y="360000"/>
            <a:ext cx="505080" cy="389520"/>
            <a:chOff x="1383120" y="360000"/>
            <a:chExt cx="505080" cy="389520"/>
          </a:xfrm>
        </p:grpSpPr>
        <p:sp>
          <p:nvSpPr>
            <p:cNvPr id="41" name="Rectangle : coins arrondis 1"/>
            <p:cNvSpPr/>
            <p:nvPr/>
          </p:nvSpPr>
          <p:spPr>
            <a:xfrm>
              <a:off x="1383120" y="626760"/>
              <a:ext cx="505080" cy="1227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153360" bIns="15336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fr-FR" sz="1000" spc="-1" strike="noStrike">
                  <a:solidFill>
                    <a:srgbClr val="bf9000"/>
                  </a:solidFill>
                  <a:latin typeface="Calibri"/>
                  <a:ea typeface="DejaVu Sans"/>
                </a:rPr>
                <a:t>MG</a:t>
              </a:r>
              <a:endParaRPr b="0" lang="fr-FR" sz="1000" spc="-1" strike="noStrike">
                <a:latin typeface="Arial"/>
              </a:endParaRPr>
            </a:p>
          </p:txBody>
        </p:sp>
        <p:pic>
          <p:nvPicPr>
            <p:cNvPr id="42" name="Image 1" descr=""/>
            <p:cNvPicPr/>
            <p:nvPr/>
          </p:nvPicPr>
          <p:blipFill>
            <a:blip r:embed="rId1"/>
            <a:stretch/>
          </p:blipFill>
          <p:spPr>
            <a:xfrm>
              <a:off x="1421280" y="360000"/>
              <a:ext cx="455040" cy="264960"/>
            </a:xfrm>
            <a:prstGeom prst="rect">
              <a:avLst/>
            </a:prstGeom>
            <a:ln w="0">
              <a:noFill/>
            </a:ln>
          </p:spPr>
        </p:pic>
      </p:grpSp>
      <p:graphicFrame>
        <p:nvGraphicFramePr>
          <p:cNvPr id="43" name="Tableau 6"/>
          <p:cNvGraphicFramePr/>
          <p:nvPr/>
        </p:nvGraphicFramePr>
        <p:xfrm>
          <a:off x="540360" y="864720"/>
          <a:ext cx="2246400" cy="1917360"/>
        </p:xfrm>
        <a:graphic>
          <a:graphicData uri="http://schemas.openxmlformats.org/drawingml/2006/table">
            <a:tbl>
              <a:tblPr/>
              <a:tblGrid>
                <a:gridCol w="1123200"/>
                <a:gridCol w="1123200"/>
              </a:tblGrid>
              <a:tr h="660600">
                <a:tc gridSpan="2">
                  <a:txBody>
                    <a:bodyPr lIns="121320" rIns="1213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FR" sz="12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CIRCADIN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5f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60600">
                <a:tc gridSpan="2">
                  <a:txBody>
                    <a:bodyPr lIns="121320" rIns="1213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FR" sz="12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ULTRA-LEVURE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5f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60600">
                <a:tc gridSpan="2">
                  <a:txBody>
                    <a:bodyPr lIns="121320" rIns="1213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FR" sz="12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ALFLOREX +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5f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74640">
                <a:tc>
                  <a:txBody>
                    <a:bodyPr lIns="121320" rIns="1213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FR" sz="11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MELAXOSE</a:t>
                      </a:r>
                      <a:br>
                        <a:rPr sz="1900"/>
                      </a:br>
                      <a:r>
                        <a:rPr b="0" lang="fr-FR" sz="8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(remis d’ELIM)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5ff"/>
                    </a:solidFill>
                  </a:tcPr>
                </a:tc>
                <a:tc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5ff"/>
                    </a:solidFill>
                  </a:tcPr>
                </a:tc>
              </a:tr>
            </a:tbl>
          </a:graphicData>
        </a:graphic>
      </p:graphicFrame>
      <p:sp>
        <p:nvSpPr>
          <p:cNvPr id="44" name="ZoneTexte 14"/>
          <p:cNvSpPr/>
          <p:nvPr/>
        </p:nvSpPr>
        <p:spPr>
          <a:xfrm>
            <a:off x="1720080" y="3603600"/>
            <a:ext cx="1049040" cy="896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900" spc="-1" strike="noStrike">
                <a:solidFill>
                  <a:srgbClr val="5b2678"/>
                </a:solidFill>
                <a:latin typeface="Helvetica Neue LT Std 35 Thin"/>
                <a:ea typeface="DejaVu Sans"/>
              </a:rPr>
              <a:t>SI MG </a:t>
            </a:r>
            <a:endParaRPr b="0" lang="fr-FR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100" spc="-1" strike="noStrike">
                <a:solidFill>
                  <a:srgbClr val="5b2678"/>
                </a:solidFill>
                <a:latin typeface="Helvetica Neue LT Std 35 Thin"/>
                <a:ea typeface="DejaVu Sans"/>
              </a:rPr>
              <a:t>Prescrit 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100" spc="-1" strike="noStrike">
                <a:solidFill>
                  <a:srgbClr val="5b2678"/>
                </a:solidFill>
                <a:latin typeface="Helvetica Neue LT Std 35 Thin"/>
                <a:ea typeface="DejaVu Sans"/>
              </a:rPr>
              <a:t>ou 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100" spc="-1" strike="noStrike">
                <a:solidFill>
                  <a:srgbClr val="5b2678"/>
                </a:solidFill>
                <a:latin typeface="Helvetica Neue LT Std 35 Thin"/>
                <a:ea typeface="DejaVu Sans"/>
              </a:rPr>
              <a:t>suit enfant TSA 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45" name="Image 7"/>
          <p:cNvSpPr/>
          <p:nvPr/>
        </p:nvSpPr>
        <p:spPr>
          <a:xfrm>
            <a:off x="1800000" y="3060000"/>
            <a:ext cx="857520" cy="351360"/>
          </a:xfrm>
          <a:prstGeom prst="roundRect">
            <a:avLst>
              <a:gd name="adj" fmla="val 16667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outerShdw algn="tl" blurRad="76320" dir="7800819" dist="38073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  <p:graphicFrame>
        <p:nvGraphicFramePr>
          <p:cNvPr id="46" name="Tableau 4"/>
          <p:cNvGraphicFramePr/>
          <p:nvPr/>
        </p:nvGraphicFramePr>
        <p:xfrm>
          <a:off x="2787480" y="865080"/>
          <a:ext cx="2247120" cy="1917000"/>
        </p:xfrm>
        <a:graphic>
          <a:graphicData uri="http://schemas.openxmlformats.org/drawingml/2006/table">
            <a:tbl>
              <a:tblPr/>
              <a:tblGrid>
                <a:gridCol w="2247120"/>
              </a:tblGrid>
              <a:tr h="660600">
                <a:tc>
                  <a:txBody>
                    <a:bodyPr lIns="121320" rIns="1213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FR" sz="12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ALFLOREX +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5ff"/>
                    </a:solidFill>
                  </a:tcPr>
                </a:tc>
              </a:tr>
              <a:tr h="660600">
                <a:tc>
                  <a:txBody>
                    <a:bodyPr lIns="121320" rIns="1213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FR" sz="12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ULTRA-LEVURE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5ff"/>
                    </a:solidFill>
                  </a:tcPr>
                </a:tc>
              </a:tr>
              <a:tr h="660600">
                <a:tc>
                  <a:txBody>
                    <a:bodyPr lIns="121320" rIns="1213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FR" sz="12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MELAXOSE</a:t>
                      </a:r>
                      <a:br>
                        <a:rPr sz="1200"/>
                      </a:br>
                      <a:r>
                        <a:rPr b="0" lang="fr-FR" sz="8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(remis d’ELIM)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5ff"/>
                    </a:solidFill>
                  </a:tcPr>
                </a:tc>
              </a:tr>
              <a:tr h="674640">
                <a:tc>
                  <a:txBody>
                    <a:bodyPr lIns="121320" rIns="1213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FR" sz="12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THRONOTANE</a:t>
                      </a:r>
                      <a:br>
                        <a:rPr sz="1900"/>
                      </a:br>
                      <a:r>
                        <a:rPr b="0" lang="fr-FR" sz="8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(remis d’ELIM)</a:t>
                      </a:r>
                      <a:endParaRPr b="0" lang="fr-FR" sz="800" spc="-1" strike="noStrike">
                        <a:latin typeface="Arial"/>
                      </a:endParaRPr>
                    </a:p>
                  </a:txBody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5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au 5"/>
          <p:cNvGraphicFramePr/>
          <p:nvPr/>
        </p:nvGraphicFramePr>
        <p:xfrm>
          <a:off x="5034960" y="865440"/>
          <a:ext cx="2247120" cy="953280"/>
        </p:xfrm>
        <a:graphic>
          <a:graphicData uri="http://schemas.openxmlformats.org/drawingml/2006/table">
            <a:tbl>
              <a:tblPr/>
              <a:tblGrid>
                <a:gridCol w="2247120"/>
              </a:tblGrid>
              <a:tr h="660600">
                <a:tc>
                  <a:txBody>
                    <a:bodyPr lIns="121320" rIns="1213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FR" sz="1200" spc="-1" strike="noStrike">
                          <a:solidFill>
                            <a:srgbClr val="4472c4"/>
                          </a:solidFill>
                          <a:latin typeface="Calibri"/>
                          <a:ea typeface="Noto Sans CJK SC"/>
                        </a:rPr>
                        <a:t>ULTRA-BABY</a:t>
                      </a:r>
                      <a:br>
                        <a:rPr sz="1200"/>
                      </a:br>
                      <a:r>
                        <a:rPr b="1" lang="fr-FR" sz="1200" spc="-1" strike="noStrike">
                          <a:solidFill>
                            <a:srgbClr val="4472c4"/>
                          </a:solidFill>
                          <a:latin typeface="Calibri"/>
                          <a:ea typeface="Noto Sans CJK SC"/>
                        </a:rPr>
                        <a:t>ULTRA-LEVURE 100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e3f3"/>
                    </a:solidFill>
                  </a:tcPr>
                </a:tc>
              </a:tr>
              <a:tr h="660600">
                <a:tc>
                  <a:txBody>
                    <a:bodyPr lIns="121320" rIns="1213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FR" sz="1200" spc="-1" strike="noStrike">
                          <a:solidFill>
                            <a:srgbClr val="4472c4"/>
                          </a:solidFill>
                          <a:latin typeface="Calibri"/>
                        </a:rPr>
                        <a:t>SLENYTO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e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au 8"/>
          <p:cNvGraphicFramePr/>
          <p:nvPr/>
        </p:nvGraphicFramePr>
        <p:xfrm>
          <a:off x="7294320" y="865440"/>
          <a:ext cx="2246400" cy="1917000"/>
        </p:xfrm>
        <a:graphic>
          <a:graphicData uri="http://schemas.openxmlformats.org/drawingml/2006/table">
            <a:tbl>
              <a:tblPr/>
              <a:tblGrid>
                <a:gridCol w="2246400"/>
              </a:tblGrid>
              <a:tr h="660600">
                <a:tc>
                  <a:txBody>
                    <a:bodyPr lIns="121320" rIns="1213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FR" sz="1200" spc="-1" strike="noStrike">
                          <a:solidFill>
                            <a:srgbClr val="c9211e"/>
                          </a:solidFill>
                          <a:latin typeface="Calibri"/>
                        </a:rPr>
                        <a:t>GESTARELLE Fertilité</a:t>
                      </a:r>
                      <a:br>
                        <a:rPr sz="1200"/>
                      </a:br>
                      <a:r>
                        <a:rPr b="1" lang="fr-FR" sz="1200" spc="-1" strike="noStrike">
                          <a:solidFill>
                            <a:srgbClr val="c9211e"/>
                          </a:solidFill>
                          <a:latin typeface="Calibri"/>
                        </a:rPr>
                        <a:t>(+ Gamme)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cff"/>
                    </a:solidFill>
                  </a:tcPr>
                </a:tc>
              </a:tr>
              <a:tr h="660600">
                <a:tc>
                  <a:txBody>
                    <a:bodyPr lIns="121320" rIns="1213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FR" sz="1200" spc="-1" strike="noStrike">
                          <a:solidFill>
                            <a:srgbClr val="c9211e"/>
                          </a:solidFill>
                          <a:latin typeface="Calibri"/>
                        </a:rPr>
                        <a:t>COLPOFIX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cff"/>
                    </a:solidFill>
                  </a:tcPr>
                </a:tc>
              </a:tr>
              <a:tr h="660600">
                <a:tc>
                  <a:txBody>
                    <a:bodyPr lIns="121320" rIns="1213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FR" sz="1200" spc="-1" strike="noStrike">
                          <a:solidFill>
                            <a:srgbClr val="c9211e"/>
                          </a:solidFill>
                          <a:latin typeface="Calibri"/>
                        </a:rPr>
                        <a:t>PHYSIOFLOR AC + ORAL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cff"/>
                    </a:solidFill>
                  </a:tcPr>
                </a:tc>
              </a:tr>
              <a:tr h="674640">
                <a:tc>
                  <a:txBody>
                    <a:bodyPr lIns="121320" rIns="1213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FR" sz="1200" spc="-1" strike="noStrike">
                          <a:solidFill>
                            <a:srgbClr val="c9211e"/>
                          </a:solidFill>
                          <a:latin typeface="Calibri"/>
                        </a:rPr>
                        <a:t>MUCOGYNE Gamme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au 9"/>
          <p:cNvGraphicFramePr/>
          <p:nvPr/>
        </p:nvGraphicFramePr>
        <p:xfrm>
          <a:off x="5025240" y="2843640"/>
          <a:ext cx="2247120" cy="476640"/>
        </p:xfrm>
        <a:graphic>
          <a:graphicData uri="http://schemas.openxmlformats.org/drawingml/2006/table">
            <a:tbl>
              <a:tblPr/>
              <a:tblGrid>
                <a:gridCol w="2247120"/>
              </a:tblGrid>
              <a:tr h="660600">
                <a:tc>
                  <a:txBody>
                    <a:bodyPr lIns="121320" rIns="1213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FR" sz="1200" spc="-1" strike="noStrike">
                          <a:solidFill>
                            <a:srgbClr val="4472c4"/>
                          </a:solidFill>
                          <a:latin typeface="Calibri"/>
                        </a:rPr>
                        <a:t>SLENYTO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e3f3"/>
                    </a:solidFill>
                  </a:tcPr>
                </a:tc>
              </a:tr>
            </a:tbl>
          </a:graphicData>
        </a:graphic>
      </p:graphicFrame>
      <p:grpSp>
        <p:nvGrpSpPr>
          <p:cNvPr id="50" name="Groupe 1"/>
          <p:cNvGrpSpPr/>
          <p:nvPr/>
        </p:nvGrpSpPr>
        <p:grpSpPr>
          <a:xfrm>
            <a:off x="3574080" y="360000"/>
            <a:ext cx="505080" cy="389520"/>
            <a:chOff x="3574080" y="360000"/>
            <a:chExt cx="505080" cy="389520"/>
          </a:xfrm>
        </p:grpSpPr>
        <p:sp>
          <p:nvSpPr>
            <p:cNvPr id="51" name="Rectangle : coins arrondis 2"/>
            <p:cNvSpPr/>
            <p:nvPr/>
          </p:nvSpPr>
          <p:spPr>
            <a:xfrm>
              <a:off x="3574080" y="630360"/>
              <a:ext cx="505080" cy="1191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149040" bIns="1490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fr-FR" sz="1000" spc="-1" strike="noStrike">
                  <a:solidFill>
                    <a:srgbClr val="a94e85"/>
                  </a:solidFill>
                  <a:latin typeface="Calibri"/>
                  <a:ea typeface="DejaVu Sans"/>
                </a:rPr>
                <a:t>GE</a:t>
              </a:r>
              <a:endParaRPr b="0" lang="fr-FR" sz="1000" spc="-1" strike="noStrike">
                <a:latin typeface="Arial"/>
              </a:endParaRPr>
            </a:p>
          </p:txBody>
        </p:sp>
        <p:pic>
          <p:nvPicPr>
            <p:cNvPr id="52" name="Image 2" descr=""/>
            <p:cNvPicPr/>
            <p:nvPr/>
          </p:nvPicPr>
          <p:blipFill>
            <a:blip r:embed="rId3"/>
            <a:stretch/>
          </p:blipFill>
          <p:spPr>
            <a:xfrm>
              <a:off x="3667320" y="360000"/>
              <a:ext cx="318600" cy="2721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3" name="Image 3" descr="Une image contenant texte, graphiques vectoriels&#10;&#10;Description générée automatiquement"/>
          <p:cNvPicPr/>
          <p:nvPr/>
        </p:nvPicPr>
        <p:blipFill>
          <a:blip r:embed="rId4"/>
          <a:stretch/>
        </p:blipFill>
        <p:spPr>
          <a:xfrm>
            <a:off x="5995080" y="2237760"/>
            <a:ext cx="291960" cy="319680"/>
          </a:xfrm>
          <a:prstGeom prst="rect">
            <a:avLst/>
          </a:prstGeom>
          <a:ln w="0">
            <a:noFill/>
          </a:ln>
        </p:spPr>
      </p:pic>
      <p:sp>
        <p:nvSpPr>
          <p:cNvPr id="54" name="Rectangle : coins arrondis 3"/>
          <p:cNvSpPr/>
          <p:nvPr/>
        </p:nvSpPr>
        <p:spPr>
          <a:xfrm>
            <a:off x="5798880" y="2582280"/>
            <a:ext cx="684000" cy="182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69200" bIns="1692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900" spc="-1" strike="noStrike">
                <a:solidFill>
                  <a:srgbClr val="22246d"/>
                </a:solidFill>
                <a:latin typeface="Nirmala UI"/>
                <a:ea typeface="DejaVu Sans"/>
              </a:rPr>
              <a:t>PPSY</a:t>
            </a:r>
            <a:endParaRPr b="0" lang="fr-FR" sz="900" spc="-1" strike="noStrike">
              <a:latin typeface="Arial"/>
            </a:endParaRPr>
          </a:p>
        </p:txBody>
      </p:sp>
      <p:grpSp>
        <p:nvGrpSpPr>
          <p:cNvPr id="55" name="Groupe 3"/>
          <p:cNvGrpSpPr/>
          <p:nvPr/>
        </p:nvGrpSpPr>
        <p:grpSpPr>
          <a:xfrm>
            <a:off x="5799240" y="360000"/>
            <a:ext cx="505440" cy="389520"/>
            <a:chOff x="5799240" y="360000"/>
            <a:chExt cx="505440" cy="389520"/>
          </a:xfrm>
        </p:grpSpPr>
        <p:pic>
          <p:nvPicPr>
            <p:cNvPr id="56" name="Image 4" descr="Une image contenant texte, graphiques vectoriels&#10;&#10;Description générée automatiquement"/>
            <p:cNvPicPr/>
            <p:nvPr/>
          </p:nvPicPr>
          <p:blipFill>
            <a:blip r:embed="rId5"/>
            <a:stretch/>
          </p:blipFill>
          <p:spPr>
            <a:xfrm>
              <a:off x="5943960" y="360000"/>
              <a:ext cx="216360" cy="23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" name="Rectangle : coins arrondis 4"/>
            <p:cNvSpPr/>
            <p:nvPr/>
          </p:nvSpPr>
          <p:spPr>
            <a:xfrm>
              <a:off x="5799240" y="614520"/>
              <a:ext cx="505440" cy="135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169200" bIns="1692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fr-FR" sz="1000" spc="-1" strike="noStrike">
                  <a:solidFill>
                    <a:srgbClr val="22246d"/>
                  </a:solidFill>
                  <a:latin typeface="Nirmala UI"/>
                  <a:ea typeface="DejaVu Sans"/>
                </a:rPr>
                <a:t>PED</a:t>
              </a:r>
              <a:endParaRPr b="0" lang="fr-FR" sz="1000" spc="-1" strike="noStrike">
                <a:latin typeface="Arial"/>
              </a:endParaRPr>
            </a:p>
          </p:txBody>
        </p:sp>
      </p:grpSp>
      <p:grpSp>
        <p:nvGrpSpPr>
          <p:cNvPr id="58" name=""/>
          <p:cNvGrpSpPr/>
          <p:nvPr/>
        </p:nvGrpSpPr>
        <p:grpSpPr>
          <a:xfrm>
            <a:off x="8293320" y="360000"/>
            <a:ext cx="505080" cy="389520"/>
            <a:chOff x="8293320" y="360000"/>
            <a:chExt cx="505080" cy="389520"/>
          </a:xfrm>
        </p:grpSpPr>
        <p:pic>
          <p:nvPicPr>
            <p:cNvPr id="59" name="Picture 2" descr="Gynécologue - Icônes gens gratuites"/>
            <p:cNvPicPr/>
            <p:nvPr/>
          </p:nvPicPr>
          <p:blipFill>
            <a:blip r:embed="rId6"/>
            <a:stretch/>
          </p:blipFill>
          <p:spPr>
            <a:xfrm>
              <a:off x="8328960" y="360000"/>
              <a:ext cx="469440" cy="249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0" name="Rectangle : coins arrondis 7"/>
            <p:cNvSpPr/>
            <p:nvPr/>
          </p:nvSpPr>
          <p:spPr>
            <a:xfrm>
              <a:off x="8293320" y="625320"/>
              <a:ext cx="469440" cy="124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solidFill>
                <a:srgbClr val="ff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156240" bIns="1562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fr-FR" sz="900" spc="-1" strike="noStrike">
                  <a:solidFill>
                    <a:srgbClr val="ff00ff"/>
                  </a:solidFill>
                  <a:latin typeface="Calibri"/>
                  <a:ea typeface="DejaVu Sans"/>
                </a:rPr>
                <a:t>GYN</a:t>
              </a:r>
              <a:endParaRPr b="0" lang="fr-FR" sz="900" spc="-1" strike="noStrike">
                <a:latin typeface="Arial"/>
              </a:endParaRPr>
            </a:p>
          </p:txBody>
        </p:sp>
      </p:grpSp>
      <p:graphicFrame>
        <p:nvGraphicFramePr>
          <p:cNvPr id="61" name="Tableau 1"/>
          <p:cNvGraphicFramePr/>
          <p:nvPr/>
        </p:nvGraphicFramePr>
        <p:xfrm>
          <a:off x="7293240" y="3780000"/>
          <a:ext cx="2247120" cy="1917000"/>
        </p:xfrm>
        <a:graphic>
          <a:graphicData uri="http://schemas.openxmlformats.org/drawingml/2006/table">
            <a:tbl>
              <a:tblPr/>
              <a:tblGrid>
                <a:gridCol w="2247120"/>
              </a:tblGrid>
              <a:tr h="448920">
                <a:tc>
                  <a:txBody>
                    <a:bodyPr lIns="121320" rIns="1213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FR" sz="1200" spc="-1" strike="noStrike">
                          <a:solidFill>
                            <a:srgbClr val="c9211e"/>
                          </a:solidFill>
                          <a:latin typeface="Calibri"/>
                        </a:rPr>
                        <a:t>GESTARELLE Fertilité</a:t>
                      </a:r>
                      <a:br>
                        <a:rPr sz="1200"/>
                      </a:br>
                      <a:r>
                        <a:rPr b="1" lang="fr-FR" sz="1200" spc="-1" strike="noStrike">
                          <a:solidFill>
                            <a:srgbClr val="c9211e"/>
                          </a:solidFill>
                          <a:latin typeface="Calibri"/>
                        </a:rPr>
                        <a:t>(+ Gamme)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f0d9"/>
                    </a:solidFill>
                  </a:tcPr>
                </a:tc>
              </a:tr>
              <a:tr h="448920">
                <a:tc>
                  <a:txBody>
                    <a:bodyPr lIns="121320" rIns="1213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FR" sz="1200" spc="-1" strike="noStrike">
                          <a:solidFill>
                            <a:srgbClr val="385623"/>
                          </a:solidFill>
                          <a:latin typeface="Calibri"/>
                        </a:rPr>
                        <a:t>ULTRA-LEVURE</a:t>
                      </a:r>
                      <a:endParaRPr b="1" lang="fr-FR" sz="1200" spc="-1" strike="noStrike">
                        <a:solidFill>
                          <a:srgbClr val="385623"/>
                        </a:solidFill>
                        <a:latin typeface="Calibri"/>
                        <a:ea typeface="Noto Sans CJK SC"/>
                      </a:endParaRPr>
                    </a:p>
                  </a:txBody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f0d9"/>
                    </a:solidFill>
                  </a:tcPr>
                </a:tc>
              </a:tr>
              <a:tr h="448920">
                <a:tc>
                  <a:txBody>
                    <a:bodyPr lIns="121320" rIns="1213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FR" sz="1200" spc="-1" strike="noStrike">
                          <a:solidFill>
                            <a:srgbClr val="385623"/>
                          </a:solidFill>
                          <a:latin typeface="Calibri"/>
                        </a:rPr>
                        <a:t>PHYSIOFLOR AC + ORAL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f0d9"/>
                    </a:solidFill>
                  </a:tcPr>
                </a:tc>
              </a:tr>
              <a:tr h="448920">
                <a:tc>
                  <a:txBody>
                    <a:bodyPr lIns="121320" rIns="1213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fr-FR" sz="1200" spc="-1" strike="noStrike">
                          <a:solidFill>
                            <a:srgbClr val="385623"/>
                          </a:solidFill>
                          <a:latin typeface="Calibri"/>
                        </a:rPr>
                        <a:t>CIRCADIN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ctr" marL="121320" marR="1213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f0d9"/>
                    </a:solidFill>
                  </a:tcPr>
                </a:tc>
              </a:tr>
            </a:tbl>
          </a:graphicData>
        </a:graphic>
      </p:graphicFrame>
      <p:sp>
        <p:nvSpPr>
          <p:cNvPr id="62" name="Picture 1"/>
          <p:cNvSpPr/>
          <p:nvPr/>
        </p:nvSpPr>
        <p:spPr>
          <a:xfrm>
            <a:off x="6621840" y="4606200"/>
            <a:ext cx="505080" cy="389520"/>
          </a:xfrm>
          <a:prstGeom prst="roundRect">
            <a:avLst>
              <a:gd name="adj" fmla="val 8594"/>
            </a:avLst>
          </a:prstGeom>
          <a:blipFill rotWithShape="0">
            <a:blip r:embed="rId7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540000" y="216000"/>
            <a:ext cx="9000000" cy="5400000"/>
          </a:xfrm>
          <a:prstGeom prst="frame">
            <a:avLst>
              <a:gd name="adj1" fmla="val 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2023-06-29T00:39:36Z</dcterms:created>
  <dc:creator/>
  <dc:description/>
  <dc:language>fr-FR</dc:language>
  <cp:lastModifiedBy/>
  <dcterms:modified xsi:type="dcterms:W3CDTF">2023-06-29T07:04:13Z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