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8" r:id="rId6"/>
    <p:sldId id="269" r:id="rId7"/>
    <p:sldId id="279" r:id="rId8"/>
    <p:sldId id="274" r:id="rId9"/>
    <p:sldId id="259" r:id="rId10"/>
    <p:sldId id="262" r:id="rId11"/>
    <p:sldId id="272" r:id="rId12"/>
    <p:sldId id="271" r:id="rId13"/>
    <p:sldId id="273" r:id="rId14"/>
    <p:sldId id="263" r:id="rId15"/>
    <p:sldId id="276" r:id="rId16"/>
    <p:sldId id="264" r:id="rId17"/>
    <p:sldId id="277" r:id="rId18"/>
    <p:sldId id="278" r:id="rId19"/>
    <p:sldId id="265" r:id="rId20"/>
    <p:sldId id="266" r:id="rId21"/>
    <p:sldId id="275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DDEB2-CE03-844B-92E5-953D6E9C1727}" v="1191" dt="2024-03-18T14:02:23.708"/>
    <p1510:client id="{66D14957-7F9B-8BDA-941D-F50E770B5743}" v="916" dt="2024-03-18T09:49:56.492"/>
    <p1510:client id="{6E028B53-715A-AC90-E141-37232E664A33}" v="1409" dt="2024-03-17T21:38:08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CBCB4-593D-CC41-BC87-2FDBE886E66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D87BC-1422-C249-AAAA-DF68518EE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9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D87BC-1422-C249-AAAA-DF68518EED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5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3E22-58C0-D944-9ED5-6CBF9F751CD7}" type="datetime1">
              <a:rPr lang="fr-FR" smtClean="0"/>
              <a:t>18/03/2024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A6C3-11C6-1E4F-A86B-FBC4B0B5BDBF}" type="datetime1">
              <a:rPr lang="fr-FR" smtClean="0"/>
              <a:t>18/03/2024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B6FE-27E1-3E42-9F2A-7142B2F73648}" type="datetime1">
              <a:rPr lang="fr-FR" smtClean="0"/>
              <a:t>18/03/2024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63F5-B916-F24B-B7E2-BF4D5AD9F5B2}" type="datetime1">
              <a:rPr lang="fr-FR" smtClean="0"/>
              <a:t>18/03/2024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BC17-F48B-E343-8212-AB4F69007CBB}" type="datetime1">
              <a:rPr lang="fr-FR" smtClean="0"/>
              <a:t>18/03/2024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C226-466A-2940-AC4D-BC73CD03AA1B}" type="datetime1">
              <a:rPr lang="fr-FR" smtClean="0"/>
              <a:t>18/03/2024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7129-C61B-CC45-8EA9-713F161FE858}" type="datetime1">
              <a:rPr lang="fr-FR" smtClean="0"/>
              <a:t>18/03/2024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7C36-68A6-634B-9936-F2311B33C702}" type="datetime1">
              <a:rPr lang="fr-FR" smtClean="0"/>
              <a:t>18/03/2024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C527-C6CE-B14D-B616-C908A102855A}" type="datetime1">
              <a:rPr lang="fr-FR" smtClean="0"/>
              <a:t>18/03/2024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726C-1E72-C045-AC68-33FBF716933E}" type="datetime1">
              <a:rPr lang="fr-FR" smtClean="0"/>
              <a:t>18/03/2024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C23CCF6-04F8-D84E-853D-D17185CB804A}" type="datetime1">
              <a:rPr lang="fr-FR" smtClean="0"/>
              <a:t>18/03/2024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A5F5DCF-B615-CF45-AD3F-0CD4D3DC9292}" type="datetime1">
              <a:rPr lang="fr-FR" smtClean="0"/>
              <a:t>18/03/2024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C1BC46-F0AF-CBAE-D5F1-0883A272F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Large </a:t>
            </a:r>
            <a:r>
              <a:rPr lang="fr-FR" err="1"/>
              <a:t>parsimony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5949F8-C3AB-86FD-9E7C-83BC02097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400"/>
              <a:t>INF589 - Final </a:t>
            </a:r>
            <a:r>
              <a:rPr lang="fr-FR" sz="2400" err="1"/>
              <a:t>project</a:t>
            </a:r>
            <a:endParaRPr lang="fr-FR" sz="2400"/>
          </a:p>
          <a:p>
            <a:r>
              <a:rPr lang="fr-FR"/>
              <a:t>Julien </a:t>
            </a:r>
            <a:r>
              <a:rPr lang="fr-FR" err="1"/>
              <a:t>Gadonneix</a:t>
            </a:r>
            <a:r>
              <a:rPr lang="fr-FR"/>
              <a:t>, Rémi Pommé, Inès Fonquernie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824E6F-884A-E6B9-B0D3-14A5CEC5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0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1C8D10E-FC73-6384-4830-9F9DD3B8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5540EF9-44AF-DF99-5EAB-0A4088B6A14D}"/>
              </a:ext>
            </a:extLst>
          </p:cNvPr>
          <p:cNvSpPr txBox="1"/>
          <p:nvPr/>
        </p:nvSpPr>
        <p:spPr>
          <a:xfrm>
            <a:off x="0" y="487025"/>
            <a:ext cx="7282543" cy="63709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200" b="0" i="0" u="none" strike="noStrike" err="1">
                <a:solidFill>
                  <a:srgbClr val="569CD6"/>
                </a:solidFill>
                <a:effectLst/>
                <a:latin typeface="Courier New"/>
                <a:cs typeface="Courier New"/>
              </a:rPr>
              <a:t>def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</a:t>
            </a:r>
            <a:r>
              <a:rPr lang="fr-FR" sz="1200" b="0" i="0" u="none" strike="noStrike" err="1">
                <a:solidFill>
                  <a:srgbClr val="DCDCAA"/>
                </a:solidFill>
                <a:effectLst/>
                <a:latin typeface="Courier New"/>
                <a:cs typeface="Courier New"/>
              </a:rPr>
              <a:t>nni_node_all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(</a:t>
            </a:r>
            <a:r>
              <a:rPr lang="fr-FR" sz="1200" b="0" i="0" u="none" strike="noStrike" err="1">
                <a:solidFill>
                  <a:srgbClr val="9CDCFE"/>
                </a:solidFill>
                <a:effectLst/>
                <a:latin typeface="Courier New"/>
                <a:cs typeface="Courier New"/>
              </a:rPr>
              <a:t>node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)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:</a:t>
            </a:r>
            <a:endParaRPr lang="fr-FR" sz="1200">
              <a:solidFill>
                <a:srgbClr val="D4D4D4"/>
              </a:solidFill>
              <a:latin typeface="Courier New"/>
              <a:cs typeface="Courier New"/>
            </a:endParaRPr>
          </a:p>
          <a:p>
            <a:r>
              <a:rPr lang="fr-FR" sz="1200">
                <a:latin typeface="Courier New"/>
              </a:rPr>
              <a:t> </a:t>
            </a:r>
            <a:r>
              <a:rPr lang="fr-FR" sz="1200">
                <a:solidFill>
                  <a:schemeClr val="bg1">
                    <a:lumMod val="85000"/>
                  </a:schemeClr>
                </a:solidFill>
                <a:latin typeface="Courier New"/>
              </a:rPr>
              <a:t>  subtrees_ = [</a:t>
            </a:r>
            <a:r>
              <a:rPr lang="fr-FR" sz="1200" err="1">
                <a:solidFill>
                  <a:schemeClr val="bg1">
                    <a:lumMod val="85000"/>
                  </a:schemeClr>
                </a:solidFill>
                <a:latin typeface="Courier New"/>
              </a:rPr>
              <a:t>node</a:t>
            </a:r>
            <a:r>
              <a:rPr lang="fr-FR" sz="1200">
                <a:solidFill>
                  <a:schemeClr val="bg1">
                    <a:lumMod val="85000"/>
                  </a:schemeClr>
                </a:solidFill>
                <a:latin typeface="Courier New"/>
              </a:rPr>
              <a:t>]</a:t>
            </a:r>
            <a:br>
              <a:rPr lang="fr-FR" sz="1200" b="0" i="0" u="none" strike="noStrike">
                <a:effectLst/>
                <a:latin typeface="Courier New" panose="02070309020205020404" pitchFamily="49" charset="0"/>
              </a:rPr>
            </a:b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	</a:t>
            </a:r>
            <a:r>
              <a:rPr lang="fr-FR" sz="1200" b="0" i="0" u="none" strike="noStrike">
                <a:solidFill>
                  <a:srgbClr val="C586C0"/>
                </a:solidFill>
                <a:effectLst/>
                <a:latin typeface="Courier New"/>
                <a:cs typeface="Courier New"/>
              </a:rPr>
              <a:t>if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</a:t>
            </a:r>
            <a:r>
              <a:rPr lang="fr-FR" sz="1200" b="0" i="0" u="none" strike="noStrike" err="1">
                <a:solidFill>
                  <a:srgbClr val="DCDCAA"/>
                </a:solidFill>
                <a:effectLst/>
                <a:latin typeface="Courier New"/>
                <a:cs typeface="Courier New"/>
              </a:rPr>
              <a:t>len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node.children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)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== 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/>
                <a:cs typeface="Courier New"/>
              </a:rPr>
              <a:t>2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</a:t>
            </a:r>
            <a:r>
              <a:rPr lang="fr-FR" sz="1200" b="0" i="0" u="none" strike="noStrike">
                <a:solidFill>
                  <a:srgbClr val="82C6FF"/>
                </a:solidFill>
                <a:effectLst/>
                <a:latin typeface="Courier New"/>
                <a:cs typeface="Courier New"/>
              </a:rPr>
              <a:t>and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</a:t>
            </a:r>
            <a:r>
              <a:rPr lang="fr-FR" sz="1200" b="0" i="0" u="none" strike="noStrike">
                <a:solidFill>
                  <a:srgbClr val="DCDCAA"/>
                </a:solidFill>
                <a:effectLst/>
                <a:latin typeface="Courier New"/>
                <a:cs typeface="Courier New"/>
              </a:rPr>
              <a:t>all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(</a:t>
            </a:r>
            <a:r>
              <a:rPr lang="fr-FR" sz="1200" b="0" i="0" u="none" strike="noStrike" err="1">
                <a:solidFill>
                  <a:srgbClr val="DCDCAA"/>
                </a:solidFill>
                <a:effectLst/>
                <a:latin typeface="Courier New"/>
                <a:cs typeface="Courier New"/>
              </a:rPr>
              <a:t>len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child.children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)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== 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/>
                <a:cs typeface="Courier New"/>
              </a:rPr>
              <a:t>2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</a:t>
            </a:r>
            <a:r>
              <a:rPr lang="fr-FR" sz="1200" b="0" i="0" u="none" strike="noStrike">
                <a:solidFill>
                  <a:srgbClr val="C586C0"/>
                </a:solidFill>
                <a:effectLst/>
                <a:latin typeface="Courier New"/>
                <a:cs typeface="Courier New"/>
              </a:rPr>
              <a:t>for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child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</a:t>
            </a:r>
            <a:r>
              <a:rPr lang="fr-FR" sz="1200" b="0" i="0" u="none" strike="noStrike">
                <a:solidFill>
                  <a:srgbClr val="82C6FF"/>
                </a:solidFill>
                <a:effectLst/>
                <a:latin typeface="Courier New"/>
                <a:cs typeface="Courier New"/>
              </a:rPr>
              <a:t>in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node.children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):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/>
              <a:cs typeface="Courier New"/>
            </a:endParaRPr>
          </a:p>
          <a:p>
            <a:pPr lvl="2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subtrees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_ = 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[]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/>
              <a:cs typeface="Courier New"/>
            </a:endParaRPr>
          </a:p>
          <a:p>
            <a:pPr lvl="2"/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children0 =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nni_node_all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node.children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[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/>
                <a:cs typeface="Courier New"/>
              </a:rPr>
              <a:t>0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])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/>
              <a:cs typeface="Courier New"/>
            </a:endParaRPr>
          </a:p>
          <a:p>
            <a:pPr lvl="2"/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children1 =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nni_node_all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node.children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[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/>
                <a:cs typeface="Courier New"/>
              </a:rPr>
              <a:t>1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])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/>
              <a:cs typeface="Courier New"/>
            </a:endParaRPr>
          </a:p>
          <a:p>
            <a:pPr lvl="2"/>
            <a:r>
              <a:rPr lang="fr-FR" sz="1200" b="0" i="0" u="none" strike="noStrike">
                <a:solidFill>
                  <a:srgbClr val="C586C0"/>
                </a:solidFill>
                <a:effectLst/>
                <a:latin typeface="Courier New"/>
                <a:cs typeface="Courier New"/>
              </a:rPr>
              <a:t>for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child0 </a:t>
            </a:r>
            <a:r>
              <a:rPr lang="fr-FR" sz="1200" b="0" i="0" u="none" strike="noStrike">
                <a:solidFill>
                  <a:srgbClr val="82C6FF"/>
                </a:solidFill>
                <a:effectLst/>
                <a:latin typeface="Courier New"/>
                <a:cs typeface="Courier New"/>
              </a:rPr>
              <a:t>in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children0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: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/>
              <a:cs typeface="Courier New"/>
            </a:endParaRPr>
          </a:p>
          <a:p>
            <a:pPr lvl="2"/>
            <a:r>
              <a:rPr lang="fr-FR" sz="1200" b="0" i="0" u="none" strike="noStrike">
                <a:solidFill>
                  <a:srgbClr val="C586C0"/>
                </a:solidFill>
                <a:effectLst/>
                <a:latin typeface="Courier New"/>
                <a:cs typeface="Courier New"/>
              </a:rPr>
              <a:t>	for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child1 </a:t>
            </a:r>
            <a:r>
              <a:rPr lang="fr-FR" sz="1200" b="0" i="0" u="none" strike="noStrike">
                <a:solidFill>
                  <a:srgbClr val="82C6FF"/>
                </a:solidFill>
                <a:effectLst/>
                <a:latin typeface="Courier New"/>
                <a:cs typeface="Courier New"/>
              </a:rPr>
              <a:t>in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children1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: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/>
              <a:cs typeface="Courier New"/>
            </a:endParaRPr>
          </a:p>
          <a:p>
            <a:pPr lvl="4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new_node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=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copy.deepcopy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node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)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/>
              <a:cs typeface="Courier New"/>
            </a:endParaRPr>
          </a:p>
          <a:p>
            <a:pPr lvl="4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new_node.children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[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/>
                <a:cs typeface="Courier New"/>
              </a:rPr>
              <a:t>0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]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= child0</a:t>
            </a:r>
          </a:p>
          <a:p>
            <a:pPr lvl="4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new_node.children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[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/>
                <a:cs typeface="Courier New"/>
              </a:rPr>
              <a:t>1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]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= child1</a:t>
            </a:r>
          </a:p>
          <a:p>
            <a:pPr lvl="4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subtrees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_.append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new_node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)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</a:t>
            </a:r>
            <a:r>
              <a:rPr lang="fr-FR" sz="1200" b="0" i="0" u="none" strike="noStrike">
                <a:solidFill>
                  <a:srgbClr val="6AA94F"/>
                </a:solidFill>
                <a:effectLst/>
                <a:latin typeface="Courier New"/>
                <a:cs typeface="Courier New"/>
              </a:rPr>
              <a:t>#No change : 1st version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/>
              <a:cs typeface="Courier New"/>
            </a:endParaRPr>
          </a:p>
          <a:p>
            <a:pPr lvl="4"/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new_node2 =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copy.deepcopy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new_node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)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/>
              <a:cs typeface="Courier New"/>
            </a:endParaRPr>
          </a:p>
          <a:p>
            <a:pPr lvl="4"/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new_node2.children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[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/>
                <a:cs typeface="Courier New"/>
              </a:rPr>
              <a:t>0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]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.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children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[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/>
                <a:cs typeface="Courier New"/>
              </a:rPr>
              <a:t>0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],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new_node2.children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[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/>
                <a:cs typeface="Courier New"/>
              </a:rPr>
              <a:t>1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]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.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children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[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/>
                <a:cs typeface="Courier New"/>
              </a:rPr>
              <a:t>0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]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= child1.children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[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/>
                <a:cs typeface="Courier New"/>
              </a:rPr>
              <a:t>0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],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child0.children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[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/>
                <a:cs typeface="Courier New"/>
              </a:rPr>
              <a:t>0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]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/>
              <a:cs typeface="Courier New"/>
            </a:endParaRPr>
          </a:p>
          <a:p>
            <a:pPr lvl="4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subtrees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_.append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(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new_node2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)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</a:t>
            </a:r>
            <a:r>
              <a:rPr lang="fr-FR" sz="1200" b="0" i="0" u="none" strike="noStrike">
                <a:solidFill>
                  <a:srgbClr val="6AA94F"/>
                </a:solidFill>
                <a:effectLst/>
                <a:latin typeface="Courier New"/>
                <a:cs typeface="Courier New"/>
              </a:rPr>
              <a:t>#2nd version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/>
              <a:cs typeface="Courier New"/>
            </a:endParaRPr>
          </a:p>
          <a:p>
            <a:pPr lvl="4"/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new_node3 =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copy.deepcopy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new_node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)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/>
              <a:cs typeface="Courier New"/>
            </a:endParaRPr>
          </a:p>
          <a:p>
            <a:pPr lvl="4"/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new_node3.children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[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/>
                <a:cs typeface="Courier New"/>
              </a:rPr>
              <a:t>0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]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.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children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[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/>
                <a:cs typeface="Courier New"/>
              </a:rPr>
              <a:t>0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],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new_node3.children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[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/>
                <a:cs typeface="Courier New"/>
              </a:rPr>
              <a:t>1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]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.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children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[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/>
                <a:cs typeface="Courier New"/>
              </a:rPr>
              <a:t>1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]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= child1.children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[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/>
                <a:cs typeface="Courier New"/>
              </a:rPr>
              <a:t>1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],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child0.children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[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/>
                <a:cs typeface="Courier New"/>
              </a:rPr>
              <a:t>0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]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/>
              <a:cs typeface="Courier New"/>
            </a:endParaRPr>
          </a:p>
          <a:p>
            <a:pPr lvl="4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subtrees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_.append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(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new_node3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)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</a:t>
            </a:r>
            <a:r>
              <a:rPr lang="fr-FR" sz="1200" b="0" i="0" u="none" strike="noStrike">
                <a:solidFill>
                  <a:srgbClr val="6AA94F"/>
                </a:solidFill>
                <a:effectLst/>
                <a:latin typeface="Courier New"/>
                <a:cs typeface="Courier New"/>
              </a:rPr>
              <a:t>#3rd version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/>
              <a:cs typeface="Courier New"/>
            </a:endParaRPr>
          </a:p>
          <a:p>
            <a:pPr lvl="1"/>
            <a:r>
              <a:rPr lang="fr-FR" sz="1200" b="0" i="0" u="none" strike="noStrike" err="1">
                <a:solidFill>
                  <a:srgbClr val="C586C0"/>
                </a:solidFill>
                <a:effectLst/>
                <a:latin typeface="Courier New"/>
                <a:cs typeface="Courier New"/>
              </a:rPr>
              <a:t>elif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</a:t>
            </a:r>
            <a:r>
              <a:rPr lang="fr-FR" sz="1200" b="0" i="0" u="none" strike="noStrike" err="1">
                <a:solidFill>
                  <a:srgbClr val="DCDCAA"/>
                </a:solidFill>
                <a:effectLst/>
                <a:latin typeface="Courier New"/>
                <a:cs typeface="Courier New"/>
              </a:rPr>
              <a:t>len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node.children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)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==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/>
                <a:cs typeface="Courier New"/>
              </a:rPr>
              <a:t>2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: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/>
              <a:cs typeface="Courier New"/>
            </a:endParaRPr>
          </a:p>
          <a:p>
            <a:pPr lvl="2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subtrees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_ = 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[]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/>
              <a:cs typeface="Courier New"/>
            </a:endParaRPr>
          </a:p>
          <a:p>
            <a:pPr lvl="2"/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children0 =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nni_node_all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node.children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[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/>
                <a:cs typeface="Courier New"/>
              </a:rPr>
              <a:t>0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])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/>
              <a:cs typeface="Courier New"/>
            </a:endParaRPr>
          </a:p>
          <a:p>
            <a:pPr lvl="2"/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children1 =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nni_node_all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node.children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[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/>
                <a:cs typeface="Courier New"/>
              </a:rPr>
              <a:t>1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])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/>
              <a:cs typeface="Courier New"/>
            </a:endParaRPr>
          </a:p>
          <a:p>
            <a:pPr lvl="2"/>
            <a:r>
              <a:rPr lang="fr-FR" sz="1200" b="0" i="0" u="none" strike="noStrike">
                <a:solidFill>
                  <a:srgbClr val="C586C0"/>
                </a:solidFill>
                <a:effectLst/>
                <a:latin typeface="Courier New"/>
                <a:cs typeface="Courier New"/>
              </a:rPr>
              <a:t>for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child0 </a:t>
            </a:r>
            <a:r>
              <a:rPr lang="fr-FR" sz="1200" b="0" i="0" u="none" strike="noStrike">
                <a:solidFill>
                  <a:srgbClr val="82C6FF"/>
                </a:solidFill>
                <a:effectLst/>
                <a:latin typeface="Courier New"/>
                <a:cs typeface="Courier New"/>
              </a:rPr>
              <a:t>in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children0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: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/>
              <a:cs typeface="Courier New"/>
            </a:endParaRPr>
          </a:p>
          <a:p>
            <a:pPr lvl="2"/>
            <a:r>
              <a:rPr lang="fr-FR" sz="1200" b="0" i="0" u="none" strike="noStrike">
                <a:solidFill>
                  <a:srgbClr val="C586C0"/>
                </a:solidFill>
                <a:effectLst/>
                <a:latin typeface="Courier New"/>
                <a:cs typeface="Courier New"/>
              </a:rPr>
              <a:t>	for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child1 </a:t>
            </a:r>
            <a:r>
              <a:rPr lang="fr-FR" sz="1200" b="0" i="0" u="none" strike="noStrike">
                <a:solidFill>
                  <a:srgbClr val="82C6FF"/>
                </a:solidFill>
                <a:effectLst/>
                <a:latin typeface="Courier New"/>
                <a:cs typeface="Courier New"/>
              </a:rPr>
              <a:t>in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children1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: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/>
              <a:cs typeface="Courier New"/>
            </a:endParaRPr>
          </a:p>
          <a:p>
            <a:pPr lvl="2"/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		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new_node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=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copy.deepcopy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node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)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/>
              <a:cs typeface="Courier New"/>
            </a:endParaRPr>
          </a:p>
          <a:p>
            <a:pPr lvl="2"/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		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new_node.children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[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/>
                <a:cs typeface="Courier New"/>
              </a:rPr>
              <a:t>0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],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new_node.children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[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/>
                <a:cs typeface="Courier New"/>
              </a:rPr>
              <a:t>1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]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= child0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,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child1</a:t>
            </a:r>
          </a:p>
          <a:p>
            <a:pPr lvl="1"/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			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subtrees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_.append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new_node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/>
                <a:cs typeface="Courier New"/>
              </a:rPr>
              <a:t>)</a:t>
            </a:r>
            <a:br>
              <a:rPr lang="fr-FR" sz="1200" b="0" i="0" u="none" strike="noStrike">
                <a:effectLst/>
                <a:latin typeface="Courier New" panose="02070309020205020404" pitchFamily="49" charset="0"/>
              </a:rPr>
            </a:br>
            <a:r>
              <a:rPr lang="fr-FR" sz="1200" b="0" i="0" u="none" strike="noStrike">
                <a:solidFill>
                  <a:srgbClr val="C586C0"/>
                </a:solidFill>
                <a:effectLst/>
                <a:latin typeface="Courier New"/>
                <a:cs typeface="Courier New"/>
              </a:rPr>
              <a:t>return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/>
                <a:cs typeface="Courier New"/>
              </a:rPr>
              <a:t>subtrees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/>
                <a:cs typeface="Courier New"/>
              </a:rPr>
              <a:t>_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ABC6090-FD1F-A450-E2BF-2E676D4312A1}"/>
              </a:ext>
            </a:extLst>
          </p:cNvPr>
          <p:cNvSpPr txBox="1"/>
          <p:nvPr/>
        </p:nvSpPr>
        <p:spPr>
          <a:xfrm>
            <a:off x="7739743" y="1228406"/>
            <a:ext cx="3973286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u="sng">
                <a:solidFill>
                  <a:schemeClr val="accent2">
                    <a:lumMod val="50000"/>
                  </a:schemeClr>
                </a:solidFill>
              </a:rPr>
              <a:t>Previous steps : </a:t>
            </a:r>
          </a:p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Step 1 : Generate sequences</a:t>
            </a:r>
          </a:p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Step 2 : Build the tree using </a:t>
            </a:r>
            <a:r>
              <a:rPr lang="en-US" i="1" err="1">
                <a:solidFill>
                  <a:schemeClr val="accent2">
                    <a:lumMod val="50000"/>
                  </a:schemeClr>
                </a:solidFill>
              </a:rPr>
              <a:t>guide_tree</a:t>
            </a:r>
            <a:endParaRPr lang="en-US" i="1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Step 3 : Convert the tree from tuple to an object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262C81A-962E-B270-ED18-F1967C9CD051}"/>
              </a:ext>
            </a:extLst>
          </p:cNvPr>
          <p:cNvSpPr txBox="1"/>
          <p:nvPr/>
        </p:nvSpPr>
        <p:spPr>
          <a:xfrm>
            <a:off x="7935896" y="3244334"/>
            <a:ext cx="3580980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u="sng">
                <a:solidFill>
                  <a:schemeClr val="accent2">
                    <a:lumMod val="50000"/>
                  </a:schemeClr>
                </a:solidFill>
              </a:rPr>
              <a:t>Output</a:t>
            </a: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 : list of all possible subtrees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891C22E-3386-8682-6CC9-92E7FF769A57}"/>
              </a:ext>
            </a:extLst>
          </p:cNvPr>
          <p:cNvSpPr txBox="1"/>
          <p:nvPr/>
        </p:nvSpPr>
        <p:spPr>
          <a:xfrm>
            <a:off x="7658310" y="4152266"/>
            <a:ext cx="4136152" cy="175432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u="sng">
                <a:solidFill>
                  <a:schemeClr val="accent2">
                    <a:lumMod val="50000"/>
                  </a:schemeClr>
                </a:solidFill>
              </a:rPr>
              <a:t>Next steps</a:t>
            </a: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 :</a:t>
            </a:r>
          </a:p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Step 1 :  Align the sequences using </a:t>
            </a:r>
            <a:r>
              <a:rPr lang="en-US" i="1" err="1">
                <a:solidFill>
                  <a:schemeClr val="accent2">
                    <a:lumMod val="50000"/>
                  </a:schemeClr>
                </a:solidFill>
              </a:rPr>
              <a:t>progressive_alignment</a:t>
            </a:r>
            <a:endParaRPr lang="en-US" i="1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Step 2 : Calculate the minimal score using small parsimony</a:t>
            </a:r>
          </a:p>
          <a:p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5D29CD6-21AD-CAF7-F73D-407F66758973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9726386" y="2705734"/>
            <a:ext cx="0" cy="538600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F8A5E55-4945-765B-3C83-0C55598F793F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9726386" y="3613666"/>
            <a:ext cx="0" cy="538600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1">
            <a:extLst>
              <a:ext uri="{FF2B5EF4-FFF2-40B4-BE49-F238E27FC236}">
                <a16:creationId xmlns:a16="http://schemas.microsoft.com/office/drawing/2014/main" id="{2F1002F5-5B80-FA23-7ACE-BF4A2A46F3E8}"/>
              </a:ext>
            </a:extLst>
          </p:cNvPr>
          <p:cNvSpPr txBox="1">
            <a:spLocks/>
          </p:cNvSpPr>
          <p:nvPr/>
        </p:nvSpPr>
        <p:spPr bwMode="black">
          <a:xfrm>
            <a:off x="2231136" y="166552"/>
            <a:ext cx="7729728" cy="36684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err="1"/>
              <a:t>Nearest</a:t>
            </a:r>
            <a:r>
              <a:rPr lang="fr-FR" sz="1800"/>
              <a:t> </a:t>
            </a:r>
            <a:r>
              <a:rPr lang="fr-FR" sz="1800" err="1"/>
              <a:t>neighbor</a:t>
            </a:r>
            <a:r>
              <a:rPr lang="fr-FR" sz="1800"/>
              <a:t> interchange - </a:t>
            </a:r>
            <a:r>
              <a:rPr lang="fr-FR" sz="1800" err="1"/>
              <a:t>implementation</a:t>
            </a:r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144344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1C8D10E-FC73-6384-4830-9F9DD3B8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F1002F5-5B80-FA23-7ACE-BF4A2A46F3E8}"/>
              </a:ext>
            </a:extLst>
          </p:cNvPr>
          <p:cNvSpPr txBox="1">
            <a:spLocks/>
          </p:cNvSpPr>
          <p:nvPr/>
        </p:nvSpPr>
        <p:spPr bwMode="black">
          <a:xfrm>
            <a:off x="2231136" y="166552"/>
            <a:ext cx="7729728" cy="36684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err="1"/>
              <a:t>Nearest</a:t>
            </a:r>
            <a:r>
              <a:rPr lang="fr-FR" sz="1800"/>
              <a:t> </a:t>
            </a:r>
            <a:r>
              <a:rPr lang="fr-FR" sz="1800" err="1"/>
              <a:t>neighbor</a:t>
            </a:r>
            <a:r>
              <a:rPr lang="fr-FR" sz="1800"/>
              <a:t> interchange – performance test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FBD7E38-89E6-1847-8025-E2FF8A92D724}"/>
              </a:ext>
            </a:extLst>
          </p:cNvPr>
          <p:cNvSpPr/>
          <p:nvPr/>
        </p:nvSpPr>
        <p:spPr>
          <a:xfrm>
            <a:off x="7696198" y="947057"/>
            <a:ext cx="4060373" cy="49638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444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The variation of the execution time is difficult to interpret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Best score increases linearly with sequence length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Best score reaches a plateau at a certain mutation rate</a:t>
            </a:r>
          </a:p>
          <a:p>
            <a:pPr algn="ctr"/>
            <a:endParaRPr lang="en-US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E00AE8D-3AA2-4310-424C-C115FAF3A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3" y="3646020"/>
            <a:ext cx="6901543" cy="292625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79E5130-9F32-99E8-988E-CD8C30FA2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12" y="626581"/>
            <a:ext cx="6901543" cy="292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1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1C8D10E-FC73-6384-4830-9F9DD3B8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5540EF9-44AF-DF99-5EAB-0A4088B6A14D}"/>
              </a:ext>
            </a:extLst>
          </p:cNvPr>
          <p:cNvSpPr txBox="1"/>
          <p:nvPr/>
        </p:nvSpPr>
        <p:spPr>
          <a:xfrm>
            <a:off x="0" y="0"/>
            <a:ext cx="8294914" cy="68634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100" b="0" i="0" u="none" strike="noStrike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nni_node_optimized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100" b="0" i="0" u="none" strike="noStrike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node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fr-FR" sz="1100" b="0" i="0" u="none" strike="noStrike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msa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node.children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&lt;= 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or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all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100" b="0" i="0" u="none" strike="noStrike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child.children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child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node.children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	score = 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	return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score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node</a:t>
            </a:r>
            <a:b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best_score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small_parsimony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msa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node.to_tuple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())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best_structure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node</a:t>
            </a:r>
            <a:b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fr-FR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node.children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all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100" b="0" i="0" u="none" strike="noStrike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child.children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child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node.children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	_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child0 =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nni_node_optimized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node.children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msa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child1 =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nni_node_optimized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node.children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msa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new_node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copy.deepcopy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node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#No change : 1st version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new_node.children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child0</a:t>
            </a:r>
          </a:p>
          <a:p>
            <a:pPr lvl="2"/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new_node.children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child1</a:t>
            </a:r>
          </a:p>
          <a:p>
            <a:pPr lvl="2"/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temp_score1 =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small_parsimony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msa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new_node.to_tuple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())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temp_score1 &lt;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best_score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best_score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temp_score1</a:t>
            </a:r>
          </a:p>
          <a:p>
            <a:pPr lvl="2"/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best_structure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new_node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new_node2 =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copy.deepcopy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new_node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#2nd version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new_node2.children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children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new_node2.children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children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child1.children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child0.children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temp_score2 =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small_parsimony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msa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new_node2.to_tuple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())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temp_score2 &lt;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best_score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best_score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temp_score2</a:t>
            </a:r>
          </a:p>
          <a:p>
            <a:pPr lvl="2"/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best_structure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new_node2</a:t>
            </a:r>
          </a:p>
          <a:p>
            <a:pPr lvl="2"/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new_node3 =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copy.deepcopy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new_node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#3rd version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new_node3.children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children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new_node3.children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children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child1.children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child0.children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temp_score3 =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small_parsimony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msa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new_node3.to_tuple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())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temp_score3 &lt;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best_score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best_score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temp_score3</a:t>
            </a:r>
          </a:p>
          <a:p>
            <a:pPr lvl="1"/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best_structure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new_node3</a:t>
            </a:r>
          </a:p>
          <a:p>
            <a:pPr lvl="1"/>
            <a:r>
              <a:rPr lang="fr-FR" sz="1100" b="0" i="0" u="none" strike="noStrike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child0 =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nni_node_optimized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node.children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msa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child1 =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nni_node_optimized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node.children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msa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new_node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copy.deepcopy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node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#3rd version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new_node.children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new_node.children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child0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child1</a:t>
            </a:r>
          </a:p>
          <a:p>
            <a:pPr lvl="2"/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temp_score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small_parsimony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msa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new_node.to_tuple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())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	if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temp_score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best_score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best_score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temp_score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best_structure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new_node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best_score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best_structure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ABC6090-FD1F-A450-E2BF-2E676D4312A1}"/>
              </a:ext>
            </a:extLst>
          </p:cNvPr>
          <p:cNvSpPr txBox="1"/>
          <p:nvPr/>
        </p:nvSpPr>
        <p:spPr>
          <a:xfrm>
            <a:off x="8403771" y="1604024"/>
            <a:ext cx="3575748" cy="2308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u="sng">
                <a:solidFill>
                  <a:schemeClr val="accent2">
                    <a:lumMod val="50000"/>
                  </a:schemeClr>
                </a:solidFill>
              </a:rPr>
              <a:t>Previous steps : </a:t>
            </a:r>
          </a:p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Step 1 : Generate sequences</a:t>
            </a:r>
          </a:p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Step 2 : Build the tree using </a:t>
            </a:r>
            <a:r>
              <a:rPr lang="en-US" i="1" err="1">
                <a:solidFill>
                  <a:schemeClr val="accent2">
                    <a:lumMod val="50000"/>
                  </a:schemeClr>
                </a:solidFill>
              </a:rPr>
              <a:t>guide_tree</a:t>
            </a:r>
            <a:endParaRPr lang="en-US" i="1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Step 3 : Convert the tree from tuple to an object</a:t>
            </a:r>
          </a:p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Step 4 :  Align the sequences using </a:t>
            </a:r>
            <a:r>
              <a:rPr lang="en-US" i="1" err="1">
                <a:solidFill>
                  <a:schemeClr val="accent2">
                    <a:lumMod val="50000"/>
                  </a:schemeClr>
                </a:solidFill>
              </a:rPr>
              <a:t>progressive_alignment</a:t>
            </a:r>
            <a:endParaRPr lang="en-US" i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262C81A-962E-B270-ED18-F1967C9CD051}"/>
              </a:ext>
            </a:extLst>
          </p:cNvPr>
          <p:cNvSpPr txBox="1"/>
          <p:nvPr/>
        </p:nvSpPr>
        <p:spPr>
          <a:xfrm>
            <a:off x="8719254" y="4884644"/>
            <a:ext cx="2944781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u="sng">
                <a:solidFill>
                  <a:schemeClr val="accent2">
                    <a:lumMod val="50000"/>
                  </a:schemeClr>
                </a:solidFill>
              </a:rPr>
              <a:t>Output</a:t>
            </a: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 : best score and tree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5D29CD6-21AD-CAF7-F73D-407F66758973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10191645" y="3912348"/>
            <a:ext cx="0" cy="972296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1">
            <a:extLst>
              <a:ext uri="{FF2B5EF4-FFF2-40B4-BE49-F238E27FC236}">
                <a16:creationId xmlns:a16="http://schemas.microsoft.com/office/drawing/2014/main" id="{2F1002F5-5B80-FA23-7ACE-BF4A2A46F3E8}"/>
              </a:ext>
            </a:extLst>
          </p:cNvPr>
          <p:cNvSpPr txBox="1">
            <a:spLocks/>
          </p:cNvSpPr>
          <p:nvPr/>
        </p:nvSpPr>
        <p:spPr bwMode="black">
          <a:xfrm>
            <a:off x="3020568" y="386079"/>
            <a:ext cx="6150864" cy="30372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err="1"/>
              <a:t>Nearest</a:t>
            </a:r>
            <a:r>
              <a:rPr lang="fr-FR" sz="1400"/>
              <a:t> </a:t>
            </a:r>
            <a:r>
              <a:rPr lang="fr-FR" sz="1400" err="1"/>
              <a:t>neighbor</a:t>
            </a:r>
            <a:r>
              <a:rPr lang="fr-FR" sz="1400"/>
              <a:t> interchange - </a:t>
            </a:r>
            <a:r>
              <a:rPr lang="fr-FR" sz="1400" err="1"/>
              <a:t>implementation</a:t>
            </a:r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633049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1C8D10E-FC73-6384-4830-9F9DD3B8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F1002F5-5B80-FA23-7ACE-BF4A2A46F3E8}"/>
              </a:ext>
            </a:extLst>
          </p:cNvPr>
          <p:cNvSpPr txBox="1">
            <a:spLocks/>
          </p:cNvSpPr>
          <p:nvPr/>
        </p:nvSpPr>
        <p:spPr bwMode="black">
          <a:xfrm>
            <a:off x="2231136" y="166552"/>
            <a:ext cx="7729728" cy="36684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err="1"/>
              <a:t>Nearest</a:t>
            </a:r>
            <a:r>
              <a:rPr lang="fr-FR" sz="1800"/>
              <a:t> </a:t>
            </a:r>
            <a:r>
              <a:rPr lang="fr-FR" sz="1800" err="1"/>
              <a:t>neighbor</a:t>
            </a:r>
            <a:r>
              <a:rPr lang="fr-FR" sz="1800"/>
              <a:t> interchange – performance test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FED0C8D-BC5F-3A7E-F471-1CEC3954D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2" y="3657426"/>
            <a:ext cx="6901543" cy="292625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C4216B8-6652-F8DC-A174-541CB97AC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13" y="632284"/>
            <a:ext cx="6901543" cy="2926254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8002483-E2E9-B4FD-DECC-8800A81A8CEB}"/>
              </a:ext>
            </a:extLst>
          </p:cNvPr>
          <p:cNvSpPr/>
          <p:nvPr/>
        </p:nvSpPr>
        <p:spPr>
          <a:xfrm>
            <a:off x="7696198" y="947057"/>
            <a:ext cx="4060373" cy="49638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444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The variations of best score and execution time are the same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It increases linearly with sequence length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It reaches a plateau at a certain mutation rate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8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1C8D10E-FC73-6384-4830-9F9DD3B8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F1002F5-5B80-FA23-7ACE-BF4A2A46F3E8}"/>
              </a:ext>
            </a:extLst>
          </p:cNvPr>
          <p:cNvSpPr txBox="1">
            <a:spLocks/>
          </p:cNvSpPr>
          <p:nvPr/>
        </p:nvSpPr>
        <p:spPr bwMode="black">
          <a:xfrm>
            <a:off x="2231136" y="166552"/>
            <a:ext cx="7729728" cy="36684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err="1"/>
              <a:t>Nearest</a:t>
            </a:r>
            <a:r>
              <a:rPr lang="fr-FR" sz="1800"/>
              <a:t> </a:t>
            </a:r>
            <a:r>
              <a:rPr lang="fr-FR" sz="1800" err="1"/>
              <a:t>neighbor</a:t>
            </a:r>
            <a:r>
              <a:rPr lang="fr-FR" sz="1800"/>
              <a:t> interchange – </a:t>
            </a:r>
            <a:r>
              <a:rPr lang="fr-FR" sz="1800" err="1"/>
              <a:t>comparison</a:t>
            </a:r>
            <a:endParaRPr lang="fr-FR" sz="180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A51A705-E64C-1958-B554-2F1AB5C7E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133" y="659239"/>
            <a:ext cx="9895733" cy="419579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327F1DA-014B-2CBB-87BC-1827D56A7FBE}"/>
              </a:ext>
            </a:extLst>
          </p:cNvPr>
          <p:cNvSpPr/>
          <p:nvPr/>
        </p:nvSpPr>
        <p:spPr>
          <a:xfrm>
            <a:off x="1458458" y="5002389"/>
            <a:ext cx="9275082" cy="10847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444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C7A8B20-B8A7-001D-F628-8D594E6912E9}"/>
              </a:ext>
            </a:extLst>
          </p:cNvPr>
          <p:cNvSpPr txBox="1"/>
          <p:nvPr/>
        </p:nvSpPr>
        <p:spPr>
          <a:xfrm>
            <a:off x="1666719" y="5083109"/>
            <a:ext cx="927508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/>
              <a:t>The size of the memory required is optimized, but the execution time can sometimes be better.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The best score obtained is the same.</a:t>
            </a:r>
          </a:p>
        </p:txBody>
      </p:sp>
    </p:spTree>
    <p:extLst>
      <p:ext uri="{BB962C8B-B14F-4D97-AF65-F5344CB8AC3E}">
        <p14:creationId xmlns:p14="http://schemas.microsoft.com/office/powerpoint/2010/main" val="242436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1652AA9-7F22-DDEC-9A04-6FF3C601FC66}"/>
              </a:ext>
            </a:extLst>
          </p:cNvPr>
          <p:cNvSpPr/>
          <p:nvPr/>
        </p:nvSpPr>
        <p:spPr>
          <a:xfrm>
            <a:off x="911152" y="1388952"/>
            <a:ext cx="3048840" cy="8098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err="1">
                <a:solidFill>
                  <a:schemeClr val="bg1"/>
                </a:solidFill>
              </a:rPr>
              <a:t>Random</a:t>
            </a:r>
            <a:r>
              <a:rPr lang="fr-FR" b="1">
                <a:solidFill>
                  <a:schemeClr val="bg1"/>
                </a:solidFill>
              </a:rPr>
              <a:t> </a:t>
            </a:r>
            <a:r>
              <a:rPr lang="fr-FR" b="1" err="1">
                <a:solidFill>
                  <a:schemeClr val="bg1"/>
                </a:solidFill>
              </a:rPr>
              <a:t>tree</a:t>
            </a:r>
            <a:endParaRPr lang="fr-FR" b="1">
              <a:solidFill>
                <a:schemeClr val="bg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4269078-6A36-84C4-86D9-39E9C7881D2D}"/>
              </a:ext>
            </a:extLst>
          </p:cNvPr>
          <p:cNvSpPr/>
          <p:nvPr/>
        </p:nvSpPr>
        <p:spPr>
          <a:xfrm>
            <a:off x="911151" y="2544800"/>
            <a:ext cx="3048841" cy="8098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err="1">
                <a:solidFill>
                  <a:schemeClr val="bg1"/>
                </a:solidFill>
              </a:rPr>
              <a:t>Evaluate</a:t>
            </a:r>
            <a:r>
              <a:rPr lang="fr-FR" b="1">
                <a:solidFill>
                  <a:schemeClr val="bg1"/>
                </a:solidFill>
              </a:rPr>
              <a:t> </a:t>
            </a:r>
            <a:r>
              <a:rPr lang="fr-FR" b="1" err="1">
                <a:solidFill>
                  <a:schemeClr val="bg1"/>
                </a:solidFill>
              </a:rPr>
              <a:t>it</a:t>
            </a:r>
            <a:r>
              <a:rPr lang="fr-FR" b="1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>
                <a:solidFill>
                  <a:schemeClr val="bg1"/>
                </a:solidFill>
              </a:rPr>
              <a:t>Small </a:t>
            </a:r>
            <a:r>
              <a:rPr lang="fr-FR" err="1">
                <a:solidFill>
                  <a:schemeClr val="bg1"/>
                </a:solidFill>
              </a:rPr>
              <a:t>parsimony</a:t>
            </a:r>
            <a:r>
              <a:rPr lang="fr-FR">
                <a:solidFill>
                  <a:schemeClr val="bg1"/>
                </a:solidFill>
              </a:rPr>
              <a:t> score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C3E6744-EFBA-4354-E18A-7202152F7989}"/>
              </a:ext>
            </a:extLst>
          </p:cNvPr>
          <p:cNvSpPr/>
          <p:nvPr/>
        </p:nvSpPr>
        <p:spPr>
          <a:xfrm>
            <a:off x="911151" y="3700648"/>
            <a:ext cx="3048841" cy="8098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err="1">
                <a:solidFill>
                  <a:schemeClr val="bg1"/>
                </a:solidFill>
              </a:rPr>
              <a:t>Generate</a:t>
            </a:r>
            <a:r>
              <a:rPr lang="fr-FR" b="1">
                <a:solidFill>
                  <a:schemeClr val="bg1"/>
                </a:solidFill>
              </a:rPr>
              <a:t> a new one</a:t>
            </a:r>
          </a:p>
          <a:p>
            <a:pPr algn="ctr"/>
            <a:r>
              <a:rPr lang="fr-FR">
                <a:solidFill>
                  <a:schemeClr val="bg1"/>
                </a:solidFill>
              </a:rPr>
              <a:t>Prune and </a:t>
            </a:r>
            <a:r>
              <a:rPr lang="fr-FR" err="1">
                <a:solidFill>
                  <a:schemeClr val="bg1"/>
                </a:solidFill>
              </a:rPr>
              <a:t>regrapht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F3C8898-B1CC-1458-41FD-775C8B1D3A70}"/>
              </a:ext>
            </a:extLst>
          </p:cNvPr>
          <p:cNvSpPr/>
          <p:nvPr/>
        </p:nvSpPr>
        <p:spPr>
          <a:xfrm>
            <a:off x="132648" y="5127771"/>
            <a:ext cx="4605844" cy="8098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bg1"/>
                </a:solidFill>
              </a:rPr>
              <a:t>If no more prune and </a:t>
            </a:r>
            <a:r>
              <a:rPr lang="fr-FR" err="1">
                <a:solidFill>
                  <a:schemeClr val="bg1"/>
                </a:solidFill>
              </a:rPr>
              <a:t>regrapht</a:t>
            </a:r>
          </a:p>
          <a:p>
            <a:pPr algn="ctr"/>
            <a:r>
              <a:rPr lang="fr-FR" b="1">
                <a:solidFill>
                  <a:schemeClr val="bg1"/>
                </a:solidFill>
              </a:rPr>
              <a:t>Return best score and best </a:t>
            </a:r>
            <a:r>
              <a:rPr lang="fr-FR" b="1" err="1">
                <a:solidFill>
                  <a:schemeClr val="bg1"/>
                </a:solidFill>
              </a:rPr>
              <a:t>tree</a:t>
            </a:r>
            <a:endParaRPr lang="fr-FR" b="1">
              <a:solidFill>
                <a:schemeClr val="bg1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9276A97-03F3-A345-87FF-7B1A98EDE92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435572" y="2198774"/>
            <a:ext cx="0" cy="346026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1EF09AE-BEC8-C78F-397B-B1BD385A2D0D}"/>
              </a:ext>
            </a:extLst>
          </p:cNvPr>
          <p:cNvCxnSpPr>
            <a:cxnSpLocks/>
          </p:cNvCxnSpPr>
          <p:nvPr/>
        </p:nvCxnSpPr>
        <p:spPr>
          <a:xfrm>
            <a:off x="2435570" y="3354622"/>
            <a:ext cx="0" cy="346026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8245FDD-13A6-AD3B-B08A-47538260E5F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35570" y="4510470"/>
            <a:ext cx="0" cy="617301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èche courbée vers le haut 19">
            <a:extLst>
              <a:ext uri="{FF2B5EF4-FFF2-40B4-BE49-F238E27FC236}">
                <a16:creationId xmlns:a16="http://schemas.microsoft.com/office/drawing/2014/main" id="{76AD90FB-90C9-CF2F-7E6B-82A9F59B7481}"/>
              </a:ext>
            </a:extLst>
          </p:cNvPr>
          <p:cNvSpPr/>
          <p:nvPr/>
        </p:nvSpPr>
        <p:spPr>
          <a:xfrm rot="16200000">
            <a:off x="3495697" y="3312405"/>
            <a:ext cx="1333500" cy="404911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2">
              <a:lumMod val="50000"/>
            </a:schemeClr>
          </a:solidFill>
          <a:ln cap="rnd">
            <a:solidFill>
              <a:schemeClr val="accent2">
                <a:lumMod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4757030-CA5F-F19D-A7E1-A8AB61F73089}"/>
              </a:ext>
            </a:extLst>
          </p:cNvPr>
          <p:cNvSpPr/>
          <p:nvPr/>
        </p:nvSpPr>
        <p:spPr>
          <a:xfrm>
            <a:off x="6573464" y="1163599"/>
            <a:ext cx="609600" cy="59555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/>
              <a:t>A1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562ECFD8-51DC-CBB8-2238-1FA9D1E8DA1D}"/>
              </a:ext>
            </a:extLst>
          </p:cNvPr>
          <p:cNvSpPr/>
          <p:nvPr/>
        </p:nvSpPr>
        <p:spPr>
          <a:xfrm>
            <a:off x="9452249" y="1603215"/>
            <a:ext cx="609600" cy="59555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BEB9ED9F-CC0A-2420-1503-989D0563D402}"/>
              </a:ext>
            </a:extLst>
          </p:cNvPr>
          <p:cNvSpPr/>
          <p:nvPr/>
        </p:nvSpPr>
        <p:spPr>
          <a:xfrm>
            <a:off x="6960326" y="2520060"/>
            <a:ext cx="609600" cy="59555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228146A-E162-B704-B698-2672BCC8A622}"/>
              </a:ext>
            </a:extLst>
          </p:cNvPr>
          <p:cNvSpPr/>
          <p:nvPr/>
        </p:nvSpPr>
        <p:spPr>
          <a:xfrm>
            <a:off x="9469013" y="2520060"/>
            <a:ext cx="609600" cy="59555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6A639AA-C8BD-8485-61E4-08B16F47B242}"/>
              </a:ext>
            </a:extLst>
          </p:cNvPr>
          <p:cNvCxnSpPr/>
          <p:nvPr/>
        </p:nvCxnSpPr>
        <p:spPr>
          <a:xfrm>
            <a:off x="7938226" y="2394697"/>
            <a:ext cx="1130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ADEFA92-F5A7-110E-5368-CE7970D3C8F7}"/>
              </a:ext>
            </a:extLst>
          </p:cNvPr>
          <p:cNvCxnSpPr>
            <a:cxnSpLocks/>
          </p:cNvCxnSpPr>
          <p:nvPr/>
        </p:nvCxnSpPr>
        <p:spPr>
          <a:xfrm flipH="1" flipV="1">
            <a:off x="7183064" y="1461379"/>
            <a:ext cx="368300" cy="4937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F1EB351-FE14-DA9C-2060-F9B10A111EBE}"/>
              </a:ext>
            </a:extLst>
          </p:cNvPr>
          <p:cNvCxnSpPr>
            <a:cxnSpLocks/>
          </p:cNvCxnSpPr>
          <p:nvPr/>
        </p:nvCxnSpPr>
        <p:spPr>
          <a:xfrm flipH="1">
            <a:off x="7569926" y="2394697"/>
            <a:ext cx="368300" cy="4231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736141C4-9615-CD38-2D11-5F50C709EFFF}"/>
              </a:ext>
            </a:extLst>
          </p:cNvPr>
          <p:cNvCxnSpPr>
            <a:cxnSpLocks/>
          </p:cNvCxnSpPr>
          <p:nvPr/>
        </p:nvCxnSpPr>
        <p:spPr>
          <a:xfrm flipV="1">
            <a:off x="9068526" y="1900995"/>
            <a:ext cx="383723" cy="4937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C3A8F26-49F5-3CBD-98C2-DB07DD88F1AC}"/>
              </a:ext>
            </a:extLst>
          </p:cNvPr>
          <p:cNvCxnSpPr>
            <a:cxnSpLocks/>
          </p:cNvCxnSpPr>
          <p:nvPr/>
        </p:nvCxnSpPr>
        <p:spPr>
          <a:xfrm>
            <a:off x="9068526" y="2394697"/>
            <a:ext cx="400487" cy="4231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20F139-1B2B-10B8-3291-9ABBDDDDBA05}"/>
              </a:ext>
            </a:extLst>
          </p:cNvPr>
          <p:cNvCxnSpPr/>
          <p:nvPr/>
        </p:nvCxnSpPr>
        <p:spPr>
          <a:xfrm>
            <a:off x="7420960" y="5209724"/>
            <a:ext cx="1130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50BED59-2BCB-587A-4AE1-2D427466ABF5}"/>
              </a:ext>
            </a:extLst>
          </p:cNvPr>
          <p:cNvSpPr/>
          <p:nvPr/>
        </p:nvSpPr>
        <p:spPr>
          <a:xfrm>
            <a:off x="6888485" y="4913056"/>
            <a:ext cx="609600" cy="59555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EA7EFE9A-CCCD-5783-13DE-1C036A617F3C}"/>
              </a:ext>
            </a:extLst>
          </p:cNvPr>
          <p:cNvCxnSpPr>
            <a:cxnSpLocks/>
          </p:cNvCxnSpPr>
          <p:nvPr/>
        </p:nvCxnSpPr>
        <p:spPr>
          <a:xfrm flipV="1">
            <a:off x="8551260" y="4716022"/>
            <a:ext cx="383723" cy="4937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398C95CA-4261-3941-C0E5-0019FC839D05}"/>
              </a:ext>
            </a:extLst>
          </p:cNvPr>
          <p:cNvCxnSpPr>
            <a:cxnSpLocks/>
          </p:cNvCxnSpPr>
          <p:nvPr/>
        </p:nvCxnSpPr>
        <p:spPr>
          <a:xfrm>
            <a:off x="8551260" y="5209724"/>
            <a:ext cx="400487" cy="4231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F602C47F-2404-3F72-1EAB-335199656730}"/>
              </a:ext>
            </a:extLst>
          </p:cNvPr>
          <p:cNvCxnSpPr>
            <a:cxnSpLocks/>
          </p:cNvCxnSpPr>
          <p:nvPr/>
        </p:nvCxnSpPr>
        <p:spPr>
          <a:xfrm>
            <a:off x="8501859" y="3263694"/>
            <a:ext cx="6794" cy="750276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1C8D10E-FC73-6384-4830-9F9DD3B8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F1002F5-5B80-FA23-7ACE-BF4A2A46F3E8}"/>
              </a:ext>
            </a:extLst>
          </p:cNvPr>
          <p:cNvSpPr txBox="1">
            <a:spLocks/>
          </p:cNvSpPr>
          <p:nvPr/>
        </p:nvSpPr>
        <p:spPr bwMode="black">
          <a:xfrm>
            <a:off x="2231136" y="166552"/>
            <a:ext cx="7729728" cy="36684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err="1"/>
              <a:t>Pruning</a:t>
            </a:r>
            <a:r>
              <a:rPr lang="fr-FR" sz="1800"/>
              <a:t> and </a:t>
            </a:r>
            <a:r>
              <a:rPr lang="fr-FR" sz="1800" err="1"/>
              <a:t>regraphting</a:t>
            </a:r>
            <a:r>
              <a:rPr lang="fr-FR" sz="1800"/>
              <a:t> </a:t>
            </a:r>
            <a:r>
              <a:rPr lang="fr-FR" sz="1800" err="1"/>
              <a:t>strategy</a:t>
            </a:r>
          </a:p>
        </p:txBody>
      </p:sp>
      <p:cxnSp>
        <p:nvCxnSpPr>
          <p:cNvPr id="2" name="Connecteur droit 27">
            <a:extLst>
              <a:ext uri="{FF2B5EF4-FFF2-40B4-BE49-F238E27FC236}">
                <a16:creationId xmlns:a16="http://schemas.microsoft.com/office/drawing/2014/main" id="{AE9FE07C-EC80-BF1E-7470-8D2AE9AD3D16}"/>
              </a:ext>
            </a:extLst>
          </p:cNvPr>
          <p:cNvCxnSpPr>
            <a:cxnSpLocks/>
          </p:cNvCxnSpPr>
          <p:nvPr/>
        </p:nvCxnSpPr>
        <p:spPr>
          <a:xfrm flipH="1" flipV="1">
            <a:off x="7523033" y="1918578"/>
            <a:ext cx="421053" cy="4819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29">
            <a:extLst>
              <a:ext uri="{FF2B5EF4-FFF2-40B4-BE49-F238E27FC236}">
                <a16:creationId xmlns:a16="http://schemas.microsoft.com/office/drawing/2014/main" id="{13C66953-FAE3-44DF-FC4B-0A21F8D48168}"/>
              </a:ext>
            </a:extLst>
          </p:cNvPr>
          <p:cNvCxnSpPr>
            <a:cxnSpLocks/>
          </p:cNvCxnSpPr>
          <p:nvPr/>
        </p:nvCxnSpPr>
        <p:spPr>
          <a:xfrm flipH="1">
            <a:off x="7089279" y="1814404"/>
            <a:ext cx="368300" cy="4231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22">
            <a:extLst>
              <a:ext uri="{FF2B5EF4-FFF2-40B4-BE49-F238E27FC236}">
                <a16:creationId xmlns:a16="http://schemas.microsoft.com/office/drawing/2014/main" id="{DED5B317-3069-C5EB-624E-6AF57CAC1D39}"/>
              </a:ext>
            </a:extLst>
          </p:cNvPr>
          <p:cNvSpPr/>
          <p:nvPr/>
        </p:nvSpPr>
        <p:spPr>
          <a:xfrm>
            <a:off x="6550018" y="1922182"/>
            <a:ext cx="609600" cy="59555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/>
              <a:t>A2</a:t>
            </a:r>
          </a:p>
        </p:txBody>
      </p:sp>
      <p:sp>
        <p:nvSpPr>
          <p:cNvPr id="31" name="Ellipse 23">
            <a:extLst>
              <a:ext uri="{FF2B5EF4-FFF2-40B4-BE49-F238E27FC236}">
                <a16:creationId xmlns:a16="http://schemas.microsoft.com/office/drawing/2014/main" id="{0F956568-6F40-C7BF-9EE9-A40301928B3E}"/>
              </a:ext>
            </a:extLst>
          </p:cNvPr>
          <p:cNvSpPr/>
          <p:nvPr/>
        </p:nvSpPr>
        <p:spPr>
          <a:xfrm>
            <a:off x="9351781" y="5755628"/>
            <a:ext cx="609600" cy="59555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</a:p>
        </p:txBody>
      </p:sp>
      <p:cxnSp>
        <p:nvCxnSpPr>
          <p:cNvPr id="32" name="Connecteur droit 35">
            <a:extLst>
              <a:ext uri="{FF2B5EF4-FFF2-40B4-BE49-F238E27FC236}">
                <a16:creationId xmlns:a16="http://schemas.microsoft.com/office/drawing/2014/main" id="{C75C0F43-2267-4B16-1A12-7FE8F316217D}"/>
              </a:ext>
            </a:extLst>
          </p:cNvPr>
          <p:cNvCxnSpPr>
            <a:cxnSpLocks/>
          </p:cNvCxnSpPr>
          <p:nvPr/>
        </p:nvCxnSpPr>
        <p:spPr>
          <a:xfrm flipV="1">
            <a:off x="8951294" y="5136563"/>
            <a:ext cx="383723" cy="4937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7">
            <a:extLst>
              <a:ext uri="{FF2B5EF4-FFF2-40B4-BE49-F238E27FC236}">
                <a16:creationId xmlns:a16="http://schemas.microsoft.com/office/drawing/2014/main" id="{C938261C-4E06-8666-F551-5FFB09A33B5B}"/>
              </a:ext>
            </a:extLst>
          </p:cNvPr>
          <p:cNvCxnSpPr>
            <a:cxnSpLocks/>
          </p:cNvCxnSpPr>
          <p:nvPr/>
        </p:nvCxnSpPr>
        <p:spPr>
          <a:xfrm>
            <a:off x="8951294" y="5630265"/>
            <a:ext cx="400487" cy="4231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F8F081DE-C311-A4BC-A4F2-3401DE73A7DF}"/>
              </a:ext>
            </a:extLst>
          </p:cNvPr>
          <p:cNvSpPr/>
          <p:nvPr/>
        </p:nvSpPr>
        <p:spPr>
          <a:xfrm>
            <a:off x="8876368" y="4301011"/>
            <a:ext cx="609600" cy="59555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B</a:t>
            </a:r>
          </a:p>
        </p:txBody>
      </p:sp>
      <p:cxnSp>
        <p:nvCxnSpPr>
          <p:cNvPr id="37" name="Connecteur droit 35">
            <a:extLst>
              <a:ext uri="{FF2B5EF4-FFF2-40B4-BE49-F238E27FC236}">
                <a16:creationId xmlns:a16="http://schemas.microsoft.com/office/drawing/2014/main" id="{C99F0355-D15F-AF50-AE14-D4A66CC94F15}"/>
              </a:ext>
            </a:extLst>
          </p:cNvPr>
          <p:cNvCxnSpPr>
            <a:cxnSpLocks/>
          </p:cNvCxnSpPr>
          <p:nvPr/>
        </p:nvCxnSpPr>
        <p:spPr>
          <a:xfrm flipV="1">
            <a:off x="9338156" y="4644194"/>
            <a:ext cx="383723" cy="4937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7">
            <a:extLst>
              <a:ext uri="{FF2B5EF4-FFF2-40B4-BE49-F238E27FC236}">
                <a16:creationId xmlns:a16="http://schemas.microsoft.com/office/drawing/2014/main" id="{1029DE0B-DCD4-BEEB-E6C9-FF0E0B9CC423}"/>
              </a:ext>
            </a:extLst>
          </p:cNvPr>
          <p:cNvCxnSpPr>
            <a:cxnSpLocks/>
          </p:cNvCxnSpPr>
          <p:nvPr/>
        </p:nvCxnSpPr>
        <p:spPr>
          <a:xfrm>
            <a:off x="9338156" y="5137896"/>
            <a:ext cx="400487" cy="4231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20">
            <a:extLst>
              <a:ext uri="{FF2B5EF4-FFF2-40B4-BE49-F238E27FC236}">
                <a16:creationId xmlns:a16="http://schemas.microsoft.com/office/drawing/2014/main" id="{D718844D-044A-2A58-52C5-D1682F0110E5}"/>
              </a:ext>
            </a:extLst>
          </p:cNvPr>
          <p:cNvSpPr/>
          <p:nvPr/>
        </p:nvSpPr>
        <p:spPr>
          <a:xfrm>
            <a:off x="9609740" y="4299521"/>
            <a:ext cx="609600" cy="59555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/>
              <a:t>A1</a:t>
            </a:r>
          </a:p>
        </p:txBody>
      </p:sp>
      <p:sp>
        <p:nvSpPr>
          <p:cNvPr id="41" name="Ellipse 22">
            <a:extLst>
              <a:ext uri="{FF2B5EF4-FFF2-40B4-BE49-F238E27FC236}">
                <a16:creationId xmlns:a16="http://schemas.microsoft.com/office/drawing/2014/main" id="{F171048D-4838-4E0A-39F6-549CA945A6BE}"/>
              </a:ext>
            </a:extLst>
          </p:cNvPr>
          <p:cNvSpPr/>
          <p:nvPr/>
        </p:nvSpPr>
        <p:spPr>
          <a:xfrm>
            <a:off x="9656632" y="5128443"/>
            <a:ext cx="609600" cy="59555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/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3069537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BABE8974-70B3-44EF-E911-8E753A6E3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978" y="5863"/>
            <a:ext cx="5245966" cy="6852137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1C8D10E-FC73-6384-4830-9F9DD3B8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3476" y="6276535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E33265DD-2467-343D-55EF-96BA5CD89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3" y="0"/>
            <a:ext cx="5752156" cy="6852138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2F1002F5-5B80-FA23-7ACE-BF4A2A46F3E8}"/>
              </a:ext>
            </a:extLst>
          </p:cNvPr>
          <p:cNvSpPr txBox="1">
            <a:spLocks/>
          </p:cNvSpPr>
          <p:nvPr/>
        </p:nvSpPr>
        <p:spPr bwMode="black">
          <a:xfrm>
            <a:off x="2808296" y="86247"/>
            <a:ext cx="6575407" cy="25891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err="1"/>
              <a:t>pruning</a:t>
            </a:r>
            <a:r>
              <a:rPr lang="fr-FR" sz="1400"/>
              <a:t> and </a:t>
            </a:r>
            <a:r>
              <a:rPr lang="fr-FR" sz="1400" err="1"/>
              <a:t>regraphting</a:t>
            </a:r>
            <a:r>
              <a:rPr lang="fr-FR" sz="1400"/>
              <a:t> </a:t>
            </a:r>
            <a:r>
              <a:rPr lang="fr-FR" sz="1400" err="1"/>
              <a:t>strategy</a:t>
            </a:r>
            <a:r>
              <a:rPr lang="fr-FR" sz="1400"/>
              <a:t>– </a:t>
            </a:r>
            <a:r>
              <a:rPr lang="fr-FR" sz="1400" err="1"/>
              <a:t>IMplementation</a:t>
            </a:r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2048677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1C8D10E-FC73-6384-4830-9F9DD3B8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F1002F5-5B80-FA23-7ACE-BF4A2A46F3E8}"/>
              </a:ext>
            </a:extLst>
          </p:cNvPr>
          <p:cNvSpPr txBox="1">
            <a:spLocks/>
          </p:cNvSpPr>
          <p:nvPr/>
        </p:nvSpPr>
        <p:spPr bwMode="black">
          <a:xfrm>
            <a:off x="2231136" y="166552"/>
            <a:ext cx="7729728" cy="36684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err="1"/>
              <a:t>pruning</a:t>
            </a:r>
            <a:r>
              <a:rPr lang="fr-FR" sz="1600"/>
              <a:t> and </a:t>
            </a:r>
            <a:r>
              <a:rPr lang="fr-FR" sz="1600" err="1"/>
              <a:t>regraphting</a:t>
            </a:r>
            <a:r>
              <a:rPr lang="fr-FR" sz="1600"/>
              <a:t> </a:t>
            </a:r>
            <a:r>
              <a:rPr lang="fr-FR" sz="1600" err="1"/>
              <a:t>strategy</a:t>
            </a:r>
            <a:r>
              <a:rPr lang="fr-FR" sz="1600"/>
              <a:t>– </a:t>
            </a:r>
            <a:r>
              <a:rPr lang="fr-FR" sz="1600" err="1"/>
              <a:t>IMplementation</a:t>
            </a:r>
            <a:endParaRPr lang="fr-FR" sz="1600"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F4E92FE-933A-55BA-5268-8FDEE2DDF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5571"/>
            <a:ext cx="6107723" cy="4105605"/>
          </a:xfrm>
          <a:prstGeom prst="rect">
            <a:avLst/>
          </a:prstGeom>
        </p:spPr>
      </p:pic>
      <p:sp>
        <p:nvSpPr>
          <p:cNvPr id="20" name="ZoneTexte 5">
            <a:extLst>
              <a:ext uri="{FF2B5EF4-FFF2-40B4-BE49-F238E27FC236}">
                <a16:creationId xmlns:a16="http://schemas.microsoft.com/office/drawing/2014/main" id="{D528CD22-FCD7-4B5D-AB71-7E924D12ABFC}"/>
              </a:ext>
            </a:extLst>
          </p:cNvPr>
          <p:cNvSpPr txBox="1"/>
          <p:nvPr/>
        </p:nvSpPr>
        <p:spPr>
          <a:xfrm>
            <a:off x="6590882" y="1451145"/>
            <a:ext cx="5438669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u="sng">
                <a:solidFill>
                  <a:schemeClr val="accent2">
                    <a:lumMod val="50000"/>
                  </a:schemeClr>
                </a:solidFill>
              </a:rPr>
              <a:t>Previous steps : </a:t>
            </a:r>
          </a:p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Step 1 : Generate sequences</a:t>
            </a:r>
          </a:p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Step 2 : Build the tree using </a:t>
            </a:r>
            <a:r>
              <a:rPr lang="en-US" i="1" err="1">
                <a:solidFill>
                  <a:schemeClr val="accent2">
                    <a:lumMod val="50000"/>
                  </a:schemeClr>
                </a:solidFill>
              </a:rPr>
              <a:t>guide_tree</a:t>
            </a:r>
            <a:endParaRPr lang="en-US" i="1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Step 3 : Convert the tree from tuple to an object</a:t>
            </a:r>
          </a:p>
          <a:p>
            <a:r>
              <a:rPr lang="en-US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Step 4 :  Align the sequences using </a:t>
            </a:r>
            <a:r>
              <a:rPr lang="en-US" i="1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progressive_alignment</a:t>
            </a:r>
            <a:endParaRPr lang="en-US" err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ZoneTexte 10">
            <a:extLst>
              <a:ext uri="{FF2B5EF4-FFF2-40B4-BE49-F238E27FC236}">
                <a16:creationId xmlns:a16="http://schemas.microsoft.com/office/drawing/2014/main" id="{9AC5ABCB-D004-D295-870A-C1D8863087AF}"/>
              </a:ext>
            </a:extLst>
          </p:cNvPr>
          <p:cNvSpPr txBox="1"/>
          <p:nvPr/>
        </p:nvSpPr>
        <p:spPr>
          <a:xfrm>
            <a:off x="8012096" y="3461211"/>
            <a:ext cx="2596288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u="sng">
                <a:solidFill>
                  <a:schemeClr val="accent2">
                    <a:lumMod val="50000"/>
                  </a:schemeClr>
                </a:solidFill>
              </a:rPr>
              <a:t>Output</a:t>
            </a: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 : rearranged tree</a:t>
            </a:r>
          </a:p>
        </p:txBody>
      </p:sp>
      <p:sp>
        <p:nvSpPr>
          <p:cNvPr id="24" name="ZoneTexte 11">
            <a:extLst>
              <a:ext uri="{FF2B5EF4-FFF2-40B4-BE49-F238E27FC236}">
                <a16:creationId xmlns:a16="http://schemas.microsoft.com/office/drawing/2014/main" id="{A93C4CB6-1C22-A50E-E4A3-7517AF155A40}"/>
              </a:ext>
            </a:extLst>
          </p:cNvPr>
          <p:cNvSpPr txBox="1"/>
          <p:nvPr/>
        </p:nvSpPr>
        <p:spPr>
          <a:xfrm>
            <a:off x="7212833" y="4375005"/>
            <a:ext cx="4136152" cy="923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u="sng">
                <a:solidFill>
                  <a:schemeClr val="accent2">
                    <a:lumMod val="50000"/>
                  </a:schemeClr>
                </a:solidFill>
              </a:rPr>
              <a:t>Next step</a:t>
            </a: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 :</a:t>
            </a:r>
          </a:p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Step 1 : Repeat this action a huge number of times</a:t>
            </a:r>
          </a:p>
        </p:txBody>
      </p:sp>
      <p:cxnSp>
        <p:nvCxnSpPr>
          <p:cNvPr id="26" name="Connecteur droit avec flèche 14">
            <a:extLst>
              <a:ext uri="{FF2B5EF4-FFF2-40B4-BE49-F238E27FC236}">
                <a16:creationId xmlns:a16="http://schemas.microsoft.com/office/drawing/2014/main" id="{6678F066-95A6-F6F5-D8C9-69D7130D9ED9}"/>
              </a:ext>
            </a:extLst>
          </p:cNvPr>
          <p:cNvCxnSpPr/>
          <p:nvPr/>
        </p:nvCxnSpPr>
        <p:spPr>
          <a:xfrm>
            <a:off x="9280909" y="2928473"/>
            <a:ext cx="0" cy="538600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6">
            <a:extLst>
              <a:ext uri="{FF2B5EF4-FFF2-40B4-BE49-F238E27FC236}">
                <a16:creationId xmlns:a16="http://schemas.microsoft.com/office/drawing/2014/main" id="{B662198A-BAA7-C0A4-551B-0A4BAE4BD3BE}"/>
              </a:ext>
            </a:extLst>
          </p:cNvPr>
          <p:cNvCxnSpPr/>
          <p:nvPr/>
        </p:nvCxnSpPr>
        <p:spPr>
          <a:xfrm>
            <a:off x="9280909" y="3836405"/>
            <a:ext cx="0" cy="538600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960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1C8D10E-FC73-6384-4830-9F9DD3B8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F1002F5-5B80-FA23-7ACE-BF4A2A46F3E8}"/>
              </a:ext>
            </a:extLst>
          </p:cNvPr>
          <p:cNvSpPr txBox="1">
            <a:spLocks/>
          </p:cNvSpPr>
          <p:nvPr/>
        </p:nvSpPr>
        <p:spPr bwMode="black">
          <a:xfrm>
            <a:off x="2231136" y="166552"/>
            <a:ext cx="7729728" cy="36684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err="1"/>
              <a:t>pruning</a:t>
            </a:r>
            <a:r>
              <a:rPr lang="fr-FR" sz="1600"/>
              <a:t> and </a:t>
            </a:r>
            <a:r>
              <a:rPr lang="fr-FR" sz="1600" err="1"/>
              <a:t>regraphting</a:t>
            </a:r>
            <a:r>
              <a:rPr lang="fr-FR" sz="1600"/>
              <a:t> </a:t>
            </a:r>
            <a:r>
              <a:rPr lang="fr-FR" sz="1600" err="1"/>
              <a:t>strategy</a:t>
            </a:r>
            <a:r>
              <a:rPr lang="fr-FR" sz="1600"/>
              <a:t>– </a:t>
            </a:r>
            <a:r>
              <a:rPr lang="fr-FR" sz="1600" err="1"/>
              <a:t>IMplementation</a:t>
            </a:r>
            <a:endParaRPr lang="fr-FR" sz="160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18EA788-F57A-0957-FAEF-C25DD6868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877" y="3384026"/>
            <a:ext cx="9472246" cy="2370084"/>
          </a:xfrm>
          <a:prstGeom prst="rect">
            <a:avLst/>
          </a:prstGeom>
        </p:spPr>
      </p:pic>
      <p:sp>
        <p:nvSpPr>
          <p:cNvPr id="7" name="ZoneTexte 5">
            <a:extLst>
              <a:ext uri="{FF2B5EF4-FFF2-40B4-BE49-F238E27FC236}">
                <a16:creationId xmlns:a16="http://schemas.microsoft.com/office/drawing/2014/main" id="{C2ADC10B-AB31-BE8F-263E-98F86CE04E34}"/>
              </a:ext>
            </a:extLst>
          </p:cNvPr>
          <p:cNvSpPr txBox="1"/>
          <p:nvPr/>
        </p:nvSpPr>
        <p:spPr>
          <a:xfrm>
            <a:off x="248697" y="1263575"/>
            <a:ext cx="4782177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u="sng">
                <a:solidFill>
                  <a:schemeClr val="accent2">
                    <a:lumMod val="50000"/>
                  </a:schemeClr>
                </a:solidFill>
              </a:rPr>
              <a:t>Previous steps : </a:t>
            </a:r>
          </a:p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Step 1 : Generate sequences</a:t>
            </a:r>
          </a:p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Step 2 : Build the tree using </a:t>
            </a:r>
            <a:r>
              <a:rPr lang="en-US" i="1" err="1">
                <a:solidFill>
                  <a:schemeClr val="accent2">
                    <a:lumMod val="50000"/>
                  </a:schemeClr>
                </a:solidFill>
              </a:rPr>
              <a:t>guide_tree</a:t>
            </a:r>
            <a:endParaRPr lang="en-US" i="1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Step 3 : Convert the tree from tuple to an object</a:t>
            </a:r>
          </a:p>
          <a:p>
            <a:r>
              <a:rPr lang="en-US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Step 4 :  Align the sequences using </a:t>
            </a:r>
            <a:r>
              <a:rPr lang="en-US" i="1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progressive_alignment</a:t>
            </a:r>
            <a:endParaRPr lang="en-US" err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515BA3-1BC7-7B35-81E7-B4EC31A48432}"/>
              </a:ext>
            </a:extLst>
          </p:cNvPr>
          <p:cNvSpPr txBox="1"/>
          <p:nvPr/>
        </p:nvSpPr>
        <p:spPr>
          <a:xfrm>
            <a:off x="5468188" y="1837564"/>
            <a:ext cx="2461766" cy="64633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u="sng">
                <a:solidFill>
                  <a:schemeClr val="accent2">
                    <a:lumMod val="50000"/>
                  </a:schemeClr>
                </a:solidFill>
              </a:rPr>
              <a:t>Output</a:t>
            </a: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 : list of all </a:t>
            </a:r>
          </a:p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possible </a:t>
            </a:r>
            <a:r>
              <a:rPr lang="en-US" err="1">
                <a:solidFill>
                  <a:schemeClr val="accent2">
                    <a:lumMod val="50000"/>
                  </a:schemeClr>
                </a:solidFill>
              </a:rPr>
              <a:t>regraphted</a:t>
            </a: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 tree</a:t>
            </a:r>
          </a:p>
        </p:txBody>
      </p:sp>
      <p:sp>
        <p:nvSpPr>
          <p:cNvPr id="15" name="ZoneTexte 11">
            <a:extLst>
              <a:ext uri="{FF2B5EF4-FFF2-40B4-BE49-F238E27FC236}">
                <a16:creationId xmlns:a16="http://schemas.microsoft.com/office/drawing/2014/main" id="{296775CB-CB0F-A0A2-8D2F-6928504C24EB}"/>
              </a:ext>
            </a:extLst>
          </p:cNvPr>
          <p:cNvSpPr txBox="1"/>
          <p:nvPr/>
        </p:nvSpPr>
        <p:spPr>
          <a:xfrm>
            <a:off x="8361695" y="1702143"/>
            <a:ext cx="3350706" cy="923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u="sng">
                <a:solidFill>
                  <a:schemeClr val="accent2">
                    <a:lumMod val="50000"/>
                  </a:schemeClr>
                </a:solidFill>
              </a:rPr>
              <a:t>Next step</a:t>
            </a: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 :</a:t>
            </a:r>
          </a:p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Step 1 : Repeat this action a huge number of times</a:t>
            </a:r>
          </a:p>
        </p:txBody>
      </p:sp>
      <p:cxnSp>
        <p:nvCxnSpPr>
          <p:cNvPr id="18" name="Connecteur droit avec flèche 14">
            <a:extLst>
              <a:ext uri="{FF2B5EF4-FFF2-40B4-BE49-F238E27FC236}">
                <a16:creationId xmlns:a16="http://schemas.microsoft.com/office/drawing/2014/main" id="{AD8BB84B-024A-58D5-B9AB-568EC69C368B}"/>
              </a:ext>
            </a:extLst>
          </p:cNvPr>
          <p:cNvCxnSpPr/>
          <p:nvPr/>
        </p:nvCxnSpPr>
        <p:spPr>
          <a:xfrm flipV="1">
            <a:off x="5037156" y="2165812"/>
            <a:ext cx="427893" cy="6522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14">
            <a:extLst>
              <a:ext uri="{FF2B5EF4-FFF2-40B4-BE49-F238E27FC236}">
                <a16:creationId xmlns:a16="http://schemas.microsoft.com/office/drawing/2014/main" id="{3BEFD6CF-716C-F343-8D70-CDD110A05ED3}"/>
              </a:ext>
            </a:extLst>
          </p:cNvPr>
          <p:cNvCxnSpPr>
            <a:cxnSpLocks/>
          </p:cNvCxnSpPr>
          <p:nvPr/>
        </p:nvCxnSpPr>
        <p:spPr>
          <a:xfrm flipV="1">
            <a:off x="7932755" y="2165811"/>
            <a:ext cx="427893" cy="6522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21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1C8D10E-FC73-6384-4830-9F9DD3B8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F1002F5-5B80-FA23-7ACE-BF4A2A46F3E8}"/>
              </a:ext>
            </a:extLst>
          </p:cNvPr>
          <p:cNvSpPr txBox="1">
            <a:spLocks/>
          </p:cNvSpPr>
          <p:nvPr/>
        </p:nvSpPr>
        <p:spPr bwMode="black">
          <a:xfrm>
            <a:off x="2231136" y="166552"/>
            <a:ext cx="7729728" cy="36684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err="1"/>
              <a:t>pruning</a:t>
            </a:r>
            <a:r>
              <a:rPr lang="fr-FR" sz="1600"/>
              <a:t> and </a:t>
            </a:r>
            <a:r>
              <a:rPr lang="fr-FR" sz="1600" err="1"/>
              <a:t>regraphting</a:t>
            </a:r>
            <a:r>
              <a:rPr lang="fr-FR" sz="1600"/>
              <a:t> </a:t>
            </a:r>
            <a:r>
              <a:rPr lang="fr-FR" sz="1600" err="1"/>
              <a:t>strategy</a:t>
            </a:r>
            <a:r>
              <a:rPr lang="fr-FR" sz="1600"/>
              <a:t>– performance test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2E79D1-13CA-283A-1E08-218EDFFC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48" y="3621064"/>
            <a:ext cx="6096000" cy="2590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8E6FA5-899C-486A-3377-1D0064D14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569" y="789493"/>
            <a:ext cx="6096000" cy="2594429"/>
          </a:xfrm>
          <a:prstGeom prst="rect">
            <a:avLst/>
          </a:prstGeom>
        </p:spPr>
      </p:pic>
      <p:sp>
        <p:nvSpPr>
          <p:cNvPr id="11" name="Rectangle : coins arrondis 8">
            <a:extLst>
              <a:ext uri="{FF2B5EF4-FFF2-40B4-BE49-F238E27FC236}">
                <a16:creationId xmlns:a16="http://schemas.microsoft.com/office/drawing/2014/main" id="{0FC471FF-07D3-A9C1-B1E1-0F290333C490}"/>
              </a:ext>
            </a:extLst>
          </p:cNvPr>
          <p:cNvSpPr/>
          <p:nvPr/>
        </p:nvSpPr>
        <p:spPr>
          <a:xfrm>
            <a:off x="7696198" y="947057"/>
            <a:ext cx="4060373" cy="49638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444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The variations of best score and execution time are the same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It increases linearly with sequence length 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It increases linearly with mutation rate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0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67CD7-C327-E045-05BD-5DCB2362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6552"/>
            <a:ext cx="7729728" cy="493776"/>
          </a:xfrm>
        </p:spPr>
        <p:txBody>
          <a:bodyPr>
            <a:normAutofit fontScale="90000"/>
          </a:bodyPr>
          <a:lstStyle/>
          <a:p>
            <a:r>
              <a:rPr lang="fr-FR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DE2687-D274-6EEE-0DC2-BBC43828E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52986"/>
            <a:ext cx="7729728" cy="3381757"/>
          </a:xfrm>
          <a:noFill/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err="1"/>
              <a:t>Some</a:t>
            </a:r>
            <a:r>
              <a:rPr lang="fr-FR" sz="2400"/>
              <a:t> </a:t>
            </a:r>
            <a:r>
              <a:rPr lang="fr-FR" sz="2400" err="1"/>
              <a:t>definitions</a:t>
            </a:r>
            <a:r>
              <a:rPr lang="fr-FR" sz="240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err="1"/>
              <a:t>Generation</a:t>
            </a:r>
            <a:r>
              <a:rPr lang="fr-FR" sz="2400"/>
              <a:t> of inputs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Small </a:t>
            </a:r>
            <a:r>
              <a:rPr lang="fr-FR" sz="2400" err="1"/>
              <a:t>parsimony</a:t>
            </a:r>
            <a:r>
              <a:rPr lang="fr-FR" sz="2400"/>
              <a:t> </a:t>
            </a:r>
            <a:r>
              <a:rPr lang="fr-FR" sz="2400" err="1"/>
              <a:t>strategy</a:t>
            </a:r>
            <a:endParaRPr lang="fr-FR" sz="2400"/>
          </a:p>
          <a:p>
            <a:pPr marL="342900" indent="-342900">
              <a:buFont typeface="+mj-lt"/>
              <a:buAutoNum type="arabicPeriod"/>
            </a:pPr>
            <a:r>
              <a:rPr lang="fr-FR" sz="2400" err="1"/>
              <a:t>Resolving</a:t>
            </a:r>
            <a:r>
              <a:rPr lang="fr-FR" sz="2400"/>
              <a:t> the </a:t>
            </a:r>
            <a:r>
              <a:rPr lang="fr-FR" sz="2400" err="1"/>
              <a:t>problem</a:t>
            </a:r>
            <a:r>
              <a:rPr lang="fr-FR" sz="2400"/>
              <a:t> by </a:t>
            </a:r>
            <a:r>
              <a:rPr lang="fr-FR" sz="2400" err="1"/>
              <a:t>using</a:t>
            </a:r>
            <a:r>
              <a:rPr lang="fr-FR" sz="2400"/>
              <a:t> the </a:t>
            </a:r>
            <a:r>
              <a:rPr lang="fr-FR" sz="2400" err="1"/>
              <a:t>nearest</a:t>
            </a:r>
            <a:r>
              <a:rPr lang="fr-FR" sz="2400"/>
              <a:t> </a:t>
            </a:r>
            <a:r>
              <a:rPr lang="fr-FR" sz="2400" err="1"/>
              <a:t>neighbor</a:t>
            </a:r>
            <a:r>
              <a:rPr lang="fr-FR" sz="2400"/>
              <a:t> interchange </a:t>
            </a:r>
            <a:r>
              <a:rPr lang="fr-FR" sz="2400" err="1"/>
              <a:t>strategy</a:t>
            </a:r>
            <a:r>
              <a:rPr lang="fr-FR" sz="240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err="1"/>
              <a:t>Another</a:t>
            </a:r>
            <a:r>
              <a:rPr lang="fr-FR" sz="2400"/>
              <a:t> </a:t>
            </a:r>
            <a:r>
              <a:rPr lang="fr-FR" sz="2400" err="1"/>
              <a:t>strategy</a:t>
            </a:r>
            <a:r>
              <a:rPr lang="fr-FR" sz="2400"/>
              <a:t> : </a:t>
            </a:r>
            <a:r>
              <a:rPr lang="fr-FR" sz="2400" err="1"/>
              <a:t>pruning</a:t>
            </a:r>
            <a:r>
              <a:rPr lang="fr-FR" sz="2400"/>
              <a:t> and </a:t>
            </a:r>
            <a:r>
              <a:rPr lang="fr-FR" sz="2400" err="1"/>
              <a:t>regraphting</a:t>
            </a:r>
            <a:r>
              <a:rPr lang="fr-FR" sz="2400"/>
              <a:t> </a:t>
            </a:r>
            <a:r>
              <a:rPr lang="fr-FR" sz="2400" err="1"/>
              <a:t>strategy</a:t>
            </a:r>
            <a:endParaRPr lang="fr-FR" sz="2400"/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Conclusion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A39B0DA-2ED4-B087-9575-D56BD1903FD8}"/>
              </a:ext>
            </a:extLst>
          </p:cNvPr>
          <p:cNvSpPr/>
          <p:nvPr/>
        </p:nvSpPr>
        <p:spPr>
          <a:xfrm>
            <a:off x="979714" y="1034143"/>
            <a:ext cx="10232572" cy="1045028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How </a:t>
            </a:r>
            <a:r>
              <a:rPr lang="fr-FR" b="1" err="1">
                <a:solidFill>
                  <a:schemeClr val="accent2">
                    <a:lumMod val="50000"/>
                  </a:schemeClr>
                </a:solidFill>
              </a:rPr>
              <a:t>could</a:t>
            </a:r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b="1" err="1">
                <a:solidFill>
                  <a:schemeClr val="accent2">
                    <a:lumMod val="50000"/>
                  </a:schemeClr>
                </a:solidFill>
              </a:rPr>
              <a:t>we</a:t>
            </a:r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b="1" err="1">
                <a:solidFill>
                  <a:schemeClr val="accent2">
                    <a:lumMod val="50000"/>
                  </a:schemeClr>
                </a:solidFill>
              </a:rPr>
              <a:t>address</a:t>
            </a:r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 the large </a:t>
            </a:r>
            <a:r>
              <a:rPr lang="fr-FR" b="1" err="1">
                <a:solidFill>
                  <a:schemeClr val="accent2">
                    <a:lumMod val="50000"/>
                  </a:schemeClr>
                </a:solidFill>
              </a:rPr>
              <a:t>parsimony</a:t>
            </a:r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b="1" err="1">
                <a:solidFill>
                  <a:schemeClr val="accent2">
                    <a:lumMod val="50000"/>
                  </a:schemeClr>
                </a:solidFill>
              </a:rPr>
              <a:t>problem</a:t>
            </a:r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b="1" err="1">
                <a:solidFill>
                  <a:schemeClr val="accent2">
                    <a:lumMod val="50000"/>
                  </a:schemeClr>
                </a:solidFill>
              </a:rPr>
              <a:t>starting</a:t>
            </a:r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b="1" err="1">
                <a:solidFill>
                  <a:schemeClr val="accent2">
                    <a:lumMod val="50000"/>
                  </a:schemeClr>
                </a:solidFill>
              </a:rPr>
              <a:t>from</a:t>
            </a:r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b="1" err="1">
                <a:solidFill>
                  <a:schemeClr val="accent2">
                    <a:lumMod val="50000"/>
                  </a:schemeClr>
                </a:solidFill>
              </a:rPr>
              <a:t>that</a:t>
            </a:r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 of </a:t>
            </a:r>
            <a:r>
              <a:rPr lang="fr-FR" b="1" err="1">
                <a:solidFill>
                  <a:schemeClr val="accent2">
                    <a:lumMod val="50000"/>
                  </a:schemeClr>
                </a:solidFill>
              </a:rPr>
              <a:t>small</a:t>
            </a:r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b="1" err="1">
                <a:solidFill>
                  <a:schemeClr val="accent2">
                    <a:lumMod val="50000"/>
                  </a:schemeClr>
                </a:solidFill>
              </a:rPr>
              <a:t>parsimony</a:t>
            </a:r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 ?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FD2085-728D-270F-EF2A-21E1230D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31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1C8D10E-FC73-6384-4830-9F9DD3B8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F1002F5-5B80-FA23-7ACE-BF4A2A46F3E8}"/>
              </a:ext>
            </a:extLst>
          </p:cNvPr>
          <p:cNvSpPr txBox="1">
            <a:spLocks/>
          </p:cNvSpPr>
          <p:nvPr/>
        </p:nvSpPr>
        <p:spPr bwMode="black">
          <a:xfrm>
            <a:off x="2231136" y="166552"/>
            <a:ext cx="7729728" cy="36684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err="1"/>
              <a:t>Comparison</a:t>
            </a:r>
            <a:r>
              <a:rPr lang="fr-FR" sz="1600"/>
              <a:t> of the </a:t>
            </a:r>
            <a:r>
              <a:rPr lang="fr-FR" sz="1600" err="1"/>
              <a:t>two</a:t>
            </a:r>
            <a:r>
              <a:rPr lang="fr-FR" sz="1600"/>
              <a:t> </a:t>
            </a:r>
            <a:r>
              <a:rPr lang="fr-FR" sz="1600" err="1"/>
              <a:t>strategies</a:t>
            </a:r>
            <a:endParaRPr lang="fr-FR" sz="16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8635D0-7EC8-39C2-7B73-CD108957F2E7}"/>
              </a:ext>
            </a:extLst>
          </p:cNvPr>
          <p:cNvSpPr/>
          <p:nvPr/>
        </p:nvSpPr>
        <p:spPr>
          <a:xfrm>
            <a:off x="478944" y="5408366"/>
            <a:ext cx="10204619" cy="12768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9D4677D4-5864-0F31-0E5F-37759C2D193A}"/>
              </a:ext>
            </a:extLst>
          </p:cNvPr>
          <p:cNvSpPr txBox="1"/>
          <p:nvPr/>
        </p:nvSpPr>
        <p:spPr>
          <a:xfrm>
            <a:off x="537144" y="5423365"/>
            <a:ext cx="1092664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/>
              <a:buChar char="-"/>
            </a:pPr>
            <a:r>
              <a:rPr lang="en-US"/>
              <a:t>Prune and </a:t>
            </a:r>
            <a:r>
              <a:rPr lang="en-US" err="1"/>
              <a:t>regrapht</a:t>
            </a:r>
            <a:r>
              <a:rPr lang="en-US"/>
              <a:t> strategy has better results than NNI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2AF6960E-61E9-C5D1-0460-2E7A22A7F87B}"/>
              </a:ext>
            </a:extLst>
          </p:cNvPr>
          <p:cNvSpPr txBox="1"/>
          <p:nvPr/>
        </p:nvSpPr>
        <p:spPr>
          <a:xfrm>
            <a:off x="537144" y="5794067"/>
            <a:ext cx="1092664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/>
              <a:buChar char="-"/>
            </a:pPr>
            <a:r>
              <a:rPr lang="en-US"/>
              <a:t>Prune and </a:t>
            </a:r>
            <a:r>
              <a:rPr lang="en-US" err="1"/>
              <a:t>regrapht</a:t>
            </a:r>
            <a:r>
              <a:rPr lang="en-US"/>
              <a:t> strategy has however a bigger execution time than NNI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5E2881DC-DB1B-1F26-4866-E33D37A7F9B5}"/>
              </a:ext>
            </a:extLst>
          </p:cNvPr>
          <p:cNvSpPr txBox="1"/>
          <p:nvPr/>
        </p:nvSpPr>
        <p:spPr>
          <a:xfrm>
            <a:off x="537144" y="6164769"/>
            <a:ext cx="1092664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/>
              <a:buChar char="-"/>
            </a:pPr>
            <a:r>
              <a:rPr lang="en-US"/>
              <a:t>The difference of results may be explained by the diversity of tree structure brought by the new strategy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AEAD11-14AD-C963-BB50-92D3AE880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" y="716756"/>
            <a:ext cx="11430001" cy="456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34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1C8D10E-FC73-6384-4830-9F9DD3B8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F1002F5-5B80-FA23-7ACE-BF4A2A46F3E8}"/>
              </a:ext>
            </a:extLst>
          </p:cNvPr>
          <p:cNvSpPr txBox="1">
            <a:spLocks/>
          </p:cNvSpPr>
          <p:nvPr/>
        </p:nvSpPr>
        <p:spPr bwMode="black">
          <a:xfrm>
            <a:off x="2231136" y="166552"/>
            <a:ext cx="7729728" cy="36684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err="1"/>
              <a:t>Comparison</a:t>
            </a:r>
            <a:r>
              <a:rPr lang="fr-FR" sz="1600"/>
              <a:t> of the </a:t>
            </a:r>
            <a:r>
              <a:rPr lang="fr-FR" sz="1600" err="1"/>
              <a:t>two</a:t>
            </a:r>
            <a:r>
              <a:rPr lang="fr-FR" sz="1600"/>
              <a:t> </a:t>
            </a:r>
            <a:r>
              <a:rPr lang="fr-FR" sz="1600" err="1"/>
              <a:t>strategies</a:t>
            </a:r>
            <a:r>
              <a:rPr lang="fr-FR" sz="1600"/>
              <a:t> on real </a:t>
            </a:r>
            <a:r>
              <a:rPr lang="fr-FR" sz="1600" err="1"/>
              <a:t>alignments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8635D0-7EC8-39C2-7B73-CD108957F2E7}"/>
              </a:ext>
            </a:extLst>
          </p:cNvPr>
          <p:cNvSpPr/>
          <p:nvPr/>
        </p:nvSpPr>
        <p:spPr>
          <a:xfrm>
            <a:off x="530429" y="5614313"/>
            <a:ext cx="10050162" cy="9164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5E2881DC-DB1B-1F26-4866-E33D37A7F9B5}"/>
              </a:ext>
            </a:extLst>
          </p:cNvPr>
          <p:cNvSpPr txBox="1"/>
          <p:nvPr/>
        </p:nvSpPr>
        <p:spPr>
          <a:xfrm>
            <a:off x="526847" y="5588121"/>
            <a:ext cx="10926646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/>
              <a:buChar char="-"/>
            </a:pPr>
            <a:r>
              <a:rPr lang="en-US"/>
              <a:t>We observe the same difference of results, which depends on the alignments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The 1st alignment is composed of a large number of small sequences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The two other alignments are composed of a small number of large sequences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D4387-76A4-D977-9B03-0DE2A3A4F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673029"/>
            <a:ext cx="11334751" cy="470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61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67CD7-C327-E045-05BD-5DCB2362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6552"/>
            <a:ext cx="7729728" cy="493776"/>
          </a:xfrm>
        </p:spPr>
        <p:txBody>
          <a:bodyPr>
            <a:normAutofit fontScale="90000"/>
          </a:bodyPr>
          <a:lstStyle/>
          <a:p>
            <a:r>
              <a:rPr lang="fr-FR"/>
              <a:t>conclusion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A39B0DA-2ED4-B087-9575-D56BD1903FD8}"/>
              </a:ext>
            </a:extLst>
          </p:cNvPr>
          <p:cNvSpPr/>
          <p:nvPr/>
        </p:nvSpPr>
        <p:spPr>
          <a:xfrm>
            <a:off x="979714" y="1034143"/>
            <a:ext cx="10232572" cy="1045028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How </a:t>
            </a:r>
            <a:r>
              <a:rPr lang="fr-FR" b="1" err="1">
                <a:solidFill>
                  <a:schemeClr val="accent2">
                    <a:lumMod val="50000"/>
                  </a:schemeClr>
                </a:solidFill>
              </a:rPr>
              <a:t>could</a:t>
            </a:r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b="1" err="1">
                <a:solidFill>
                  <a:schemeClr val="accent2">
                    <a:lumMod val="50000"/>
                  </a:schemeClr>
                </a:solidFill>
              </a:rPr>
              <a:t>we</a:t>
            </a:r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b="1" err="1">
                <a:solidFill>
                  <a:schemeClr val="accent2">
                    <a:lumMod val="50000"/>
                  </a:schemeClr>
                </a:solidFill>
              </a:rPr>
              <a:t>address</a:t>
            </a:r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 the large </a:t>
            </a:r>
            <a:r>
              <a:rPr lang="fr-FR" b="1" err="1">
                <a:solidFill>
                  <a:schemeClr val="accent2">
                    <a:lumMod val="50000"/>
                  </a:schemeClr>
                </a:solidFill>
              </a:rPr>
              <a:t>parsimony</a:t>
            </a:r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b="1" err="1">
                <a:solidFill>
                  <a:schemeClr val="accent2">
                    <a:lumMod val="50000"/>
                  </a:schemeClr>
                </a:solidFill>
              </a:rPr>
              <a:t>problem</a:t>
            </a:r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b="1" err="1">
                <a:solidFill>
                  <a:schemeClr val="accent2">
                    <a:lumMod val="50000"/>
                  </a:schemeClr>
                </a:solidFill>
              </a:rPr>
              <a:t>starting</a:t>
            </a:r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b="1" err="1">
                <a:solidFill>
                  <a:schemeClr val="accent2">
                    <a:lumMod val="50000"/>
                  </a:schemeClr>
                </a:solidFill>
              </a:rPr>
              <a:t>from</a:t>
            </a:r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b="1" err="1">
                <a:solidFill>
                  <a:schemeClr val="accent2">
                    <a:lumMod val="50000"/>
                  </a:schemeClr>
                </a:solidFill>
              </a:rPr>
              <a:t>that</a:t>
            </a:r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 of </a:t>
            </a:r>
            <a:r>
              <a:rPr lang="fr-FR" b="1" err="1">
                <a:solidFill>
                  <a:schemeClr val="accent2">
                    <a:lumMod val="50000"/>
                  </a:schemeClr>
                </a:solidFill>
              </a:rPr>
              <a:t>small</a:t>
            </a:r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b="1" err="1">
                <a:solidFill>
                  <a:schemeClr val="accent2">
                    <a:lumMod val="50000"/>
                  </a:schemeClr>
                </a:solidFill>
              </a:rPr>
              <a:t>parsimony</a:t>
            </a:r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 ?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FD2085-728D-270F-EF2A-21E1230D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19E2281-C5D6-97C5-A34E-5D382FAF3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059" y="2605386"/>
            <a:ext cx="7729728" cy="3123850"/>
          </a:xfr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/>
              <a:t>A </a:t>
            </a:r>
            <a:r>
              <a:rPr lang="fr-FR" sz="2400" err="1"/>
              <a:t>solid</a:t>
            </a:r>
            <a:r>
              <a:rPr lang="fr-FR" sz="2400"/>
              <a:t> constructive </a:t>
            </a:r>
            <a:r>
              <a:rPr lang="fr-FR" sz="2400" err="1"/>
              <a:t>heuristic</a:t>
            </a:r>
            <a:r>
              <a:rPr lang="fr-FR" sz="2400"/>
              <a:t> </a:t>
            </a:r>
            <a:r>
              <a:rPr lang="fr-FR" sz="2400" err="1"/>
              <a:t>thanks</a:t>
            </a:r>
            <a:r>
              <a:rPr lang="fr-FR" sz="2400"/>
              <a:t> to: </a:t>
            </a:r>
            <a:endParaRPr lang="en-US" err="1"/>
          </a:p>
          <a:p>
            <a:pPr>
              <a:buFont typeface="Calibri" panose="020B0604020202020204" pitchFamily="34" charset="0"/>
              <a:buChar char="-"/>
            </a:pPr>
            <a:r>
              <a:rPr lang="fr-FR" sz="2400"/>
              <a:t>UPGMA </a:t>
            </a:r>
            <a:endParaRPr lang="en-US"/>
          </a:p>
          <a:p>
            <a:pPr>
              <a:buFont typeface="Calibri" panose="020B0604020202020204" pitchFamily="34" charset="0"/>
              <a:buChar char="-"/>
            </a:pPr>
            <a:r>
              <a:rPr lang="fr-FR" sz="2400"/>
              <a:t>Multiple </a:t>
            </a:r>
            <a:r>
              <a:rPr lang="fr-FR" sz="2400" err="1"/>
              <a:t>sequence</a:t>
            </a:r>
            <a:r>
              <a:rPr lang="fr-FR" sz="2400"/>
              <a:t> </a:t>
            </a:r>
            <a:r>
              <a:rPr lang="fr-FR" sz="2400" err="1"/>
              <a:t>alignment</a:t>
            </a:r>
            <a:endParaRPr lang="en-US" err="1"/>
          </a:p>
          <a:p>
            <a:pPr>
              <a:buFont typeface="Calibri" panose="020B0604020202020204" pitchFamily="34" charset="0"/>
              <a:buChar char="-"/>
            </a:pPr>
            <a:r>
              <a:rPr lang="fr-FR" sz="2400"/>
              <a:t>Small </a:t>
            </a:r>
            <a:r>
              <a:rPr lang="fr-FR" sz="2400" err="1"/>
              <a:t>parsimony</a:t>
            </a:r>
            <a:endParaRPr lang="en-US"/>
          </a:p>
          <a:p>
            <a:pPr marL="0" indent="0">
              <a:buNone/>
            </a:pPr>
            <a:r>
              <a:rPr lang="fr-FR" sz="2400"/>
              <a:t>Efficient </a:t>
            </a:r>
            <a:r>
              <a:rPr lang="fr-FR" sz="2400" err="1"/>
              <a:t>improving</a:t>
            </a:r>
            <a:r>
              <a:rPr lang="fr-FR" sz="2400"/>
              <a:t> </a:t>
            </a:r>
            <a:r>
              <a:rPr lang="fr-FR" sz="2400" err="1"/>
              <a:t>heuristics</a:t>
            </a:r>
            <a:r>
              <a:rPr lang="fr-FR" sz="2400"/>
              <a:t> </a:t>
            </a:r>
            <a:r>
              <a:rPr lang="fr-FR" sz="2400" err="1"/>
              <a:t>with</a:t>
            </a:r>
            <a:r>
              <a:rPr lang="fr-FR" sz="2400"/>
              <a:t> the: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fr-FR" sz="2400" err="1"/>
              <a:t>nearest</a:t>
            </a:r>
            <a:r>
              <a:rPr lang="fr-FR" sz="2400"/>
              <a:t> </a:t>
            </a:r>
            <a:r>
              <a:rPr lang="fr-FR" sz="2400" err="1"/>
              <a:t>neighbor</a:t>
            </a:r>
            <a:r>
              <a:rPr lang="fr-FR" sz="2400"/>
              <a:t> interchange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fr-FR" sz="2400" err="1"/>
              <a:t>pruning</a:t>
            </a:r>
            <a:r>
              <a:rPr lang="fr-FR" sz="2400"/>
              <a:t> and </a:t>
            </a:r>
            <a:r>
              <a:rPr lang="fr-FR" sz="2400" err="1"/>
              <a:t>regraphting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BFAC4-6514-3CCA-6D27-ABDD5ABFAF58}"/>
              </a:ext>
            </a:extLst>
          </p:cNvPr>
          <p:cNvCxnSpPr/>
          <p:nvPr/>
        </p:nvCxnSpPr>
        <p:spPr>
          <a:xfrm>
            <a:off x="6869725" y="2561493"/>
            <a:ext cx="1207476" cy="1178169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7B5FF1-E567-855B-8F8A-71505B40AFF0}"/>
              </a:ext>
            </a:extLst>
          </p:cNvPr>
          <p:cNvCxnSpPr>
            <a:cxnSpLocks/>
          </p:cNvCxnSpPr>
          <p:nvPr/>
        </p:nvCxnSpPr>
        <p:spPr>
          <a:xfrm flipV="1">
            <a:off x="7567246" y="2561493"/>
            <a:ext cx="1693984" cy="169984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7656DD-3204-ADD4-25B4-FE92E7463EE5}"/>
              </a:ext>
            </a:extLst>
          </p:cNvPr>
          <p:cNvCxnSpPr>
            <a:cxnSpLocks/>
          </p:cNvCxnSpPr>
          <p:nvPr/>
        </p:nvCxnSpPr>
        <p:spPr>
          <a:xfrm>
            <a:off x="7913078" y="2561492"/>
            <a:ext cx="691661" cy="644769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0C7F10-EDC5-0272-F672-0C9A5BA9006D}"/>
              </a:ext>
            </a:extLst>
          </p:cNvPr>
          <p:cNvCxnSpPr>
            <a:cxnSpLocks/>
          </p:cNvCxnSpPr>
          <p:nvPr/>
        </p:nvCxnSpPr>
        <p:spPr>
          <a:xfrm>
            <a:off x="8241324" y="4589584"/>
            <a:ext cx="1207476" cy="1178169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678F9E-EDA3-96FC-EC68-455388BD0074}"/>
              </a:ext>
            </a:extLst>
          </p:cNvPr>
          <p:cNvCxnSpPr>
            <a:cxnSpLocks/>
          </p:cNvCxnSpPr>
          <p:nvPr/>
        </p:nvCxnSpPr>
        <p:spPr>
          <a:xfrm flipV="1">
            <a:off x="8938845" y="4589584"/>
            <a:ext cx="1693984" cy="169984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C51BAF-64FA-0FDA-B654-0939B83B0C9F}"/>
              </a:ext>
            </a:extLst>
          </p:cNvPr>
          <p:cNvCxnSpPr>
            <a:cxnSpLocks/>
          </p:cNvCxnSpPr>
          <p:nvPr/>
        </p:nvCxnSpPr>
        <p:spPr>
          <a:xfrm>
            <a:off x="9284677" y="4589583"/>
            <a:ext cx="691661" cy="644769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erson in a yellow shirt&#10;&#10;Description automatically generated">
            <a:extLst>
              <a:ext uri="{FF2B5EF4-FFF2-40B4-BE49-F238E27FC236}">
                <a16:creationId xmlns:a16="http://schemas.microsoft.com/office/drawing/2014/main" id="{5648AB71-555F-ECA5-E247-E4A5B79F8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14" y="4155830"/>
            <a:ext cx="531416" cy="756140"/>
          </a:xfrm>
          <a:prstGeom prst="rect">
            <a:avLst/>
          </a:prstGeom>
        </p:spPr>
      </p:pic>
      <p:pic>
        <p:nvPicPr>
          <p:cNvPr id="14" name="Picture 13" descr="A person in a yellow shirt&#10;&#10;Description automatically generated">
            <a:extLst>
              <a:ext uri="{FF2B5EF4-FFF2-40B4-BE49-F238E27FC236}">
                <a16:creationId xmlns:a16="http://schemas.microsoft.com/office/drawing/2014/main" id="{76EF5241-0A63-C4A6-50FB-0291D9AD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898" y="2321168"/>
            <a:ext cx="531416" cy="756140"/>
          </a:xfrm>
          <a:prstGeom prst="rect">
            <a:avLst/>
          </a:prstGeom>
        </p:spPr>
      </p:pic>
      <p:pic>
        <p:nvPicPr>
          <p:cNvPr id="15" name="Picture 14" descr="A person wearing a yellow hat&#10;&#10;Description automatically generated">
            <a:extLst>
              <a:ext uri="{FF2B5EF4-FFF2-40B4-BE49-F238E27FC236}">
                <a16:creationId xmlns:a16="http://schemas.microsoft.com/office/drawing/2014/main" id="{9B0F1350-A4C2-856E-6564-BE6C49063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608" y="4167553"/>
            <a:ext cx="633737" cy="679940"/>
          </a:xfrm>
          <a:prstGeom prst="rect">
            <a:avLst/>
          </a:prstGeom>
        </p:spPr>
      </p:pic>
      <p:pic>
        <p:nvPicPr>
          <p:cNvPr id="16" name="Picture 15" descr="A person wearing a yellow hat&#10;&#10;Description automatically generated">
            <a:extLst>
              <a:ext uri="{FF2B5EF4-FFF2-40B4-BE49-F238E27FC236}">
                <a16:creationId xmlns:a16="http://schemas.microsoft.com/office/drawing/2014/main" id="{D1B5FA05-9BBC-45D5-19B1-426A57051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130" y="2203937"/>
            <a:ext cx="633737" cy="679940"/>
          </a:xfrm>
          <a:prstGeom prst="rect">
            <a:avLst/>
          </a:prstGeom>
        </p:spPr>
      </p:pic>
      <p:pic>
        <p:nvPicPr>
          <p:cNvPr id="17" name="Picture 16" descr="A person with his hand in his mouth&#10;&#10;Description automatically generated">
            <a:extLst>
              <a:ext uri="{FF2B5EF4-FFF2-40B4-BE49-F238E27FC236}">
                <a16:creationId xmlns:a16="http://schemas.microsoft.com/office/drawing/2014/main" id="{2079E2AA-854D-BEA8-B825-459246BED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1994" y="2197344"/>
            <a:ext cx="637442" cy="792774"/>
          </a:xfrm>
          <a:prstGeom prst="rect">
            <a:avLst/>
          </a:prstGeom>
        </p:spPr>
      </p:pic>
      <p:pic>
        <p:nvPicPr>
          <p:cNvPr id="18" name="Picture 17" descr="A person with his hand in his mouth&#10;&#10;Description automatically generated">
            <a:extLst>
              <a:ext uri="{FF2B5EF4-FFF2-40B4-BE49-F238E27FC236}">
                <a16:creationId xmlns:a16="http://schemas.microsoft.com/office/drawing/2014/main" id="{32AD07D1-8C4F-D6CF-3F6F-B0668BC3B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593" y="4055451"/>
            <a:ext cx="637442" cy="79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573EB31-589F-E676-7540-EFEEC47424AD}"/>
              </a:ext>
            </a:extLst>
          </p:cNvPr>
          <p:cNvSpPr/>
          <p:nvPr/>
        </p:nvSpPr>
        <p:spPr>
          <a:xfrm>
            <a:off x="228600" y="1336653"/>
            <a:ext cx="7483366" cy="14609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Goal :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find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the </a:t>
            </a:r>
            <a:r>
              <a:rPr lang="fr-FR" b="1" err="1">
                <a:solidFill>
                  <a:schemeClr val="accent2">
                    <a:lumMod val="50000"/>
                  </a:schemeClr>
                </a:solidFill>
              </a:rPr>
              <a:t>most</a:t>
            </a:r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b="1" err="1">
                <a:solidFill>
                  <a:schemeClr val="accent2">
                    <a:lumMod val="50000"/>
                  </a:schemeClr>
                </a:solidFill>
              </a:rPr>
              <a:t>parsimonious</a:t>
            </a:r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 labels for the </a:t>
            </a:r>
            <a:r>
              <a:rPr lang="fr-FR" b="1" err="1">
                <a:solidFill>
                  <a:schemeClr val="accent2">
                    <a:lumMod val="50000"/>
                  </a:schemeClr>
                </a:solidFill>
              </a:rPr>
              <a:t>tree's</a:t>
            </a:r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b="1" err="1">
                <a:solidFill>
                  <a:schemeClr val="accent2">
                    <a:lumMod val="50000"/>
                  </a:schemeClr>
                </a:solidFill>
              </a:rPr>
              <a:t>internal</a:t>
            </a:r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b="1" err="1">
                <a:solidFill>
                  <a:schemeClr val="accent2">
                    <a:lumMod val="50000"/>
                  </a:schemeClr>
                </a:solidFill>
              </a:rPr>
              <a:t>nodes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We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already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have a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rooted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phylogenetic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tree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, and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each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leaf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is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labelled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with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a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sequence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3DF35E7-AA2D-84D9-F42C-1FE51AC355F8}"/>
              </a:ext>
            </a:extLst>
          </p:cNvPr>
          <p:cNvSpPr/>
          <p:nvPr/>
        </p:nvSpPr>
        <p:spPr>
          <a:xfrm>
            <a:off x="228600" y="3629752"/>
            <a:ext cx="7483366" cy="14609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Goal :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find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an </a:t>
            </a:r>
            <a:r>
              <a:rPr lang="fr-FR" b="1" err="1">
                <a:solidFill>
                  <a:schemeClr val="accent2">
                    <a:lumMod val="50000"/>
                  </a:schemeClr>
                </a:solidFill>
              </a:rPr>
              <a:t>unrooted</a:t>
            </a:r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b="1" err="1">
                <a:solidFill>
                  <a:schemeClr val="accent2">
                    <a:lumMod val="50000"/>
                  </a:schemeClr>
                </a:solidFill>
              </a:rPr>
              <a:t>tree</a:t>
            </a:r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that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b="1" err="1">
                <a:solidFill>
                  <a:schemeClr val="accent2">
                    <a:lumMod val="50000"/>
                  </a:schemeClr>
                </a:solidFill>
              </a:rPr>
              <a:t>minimizes</a:t>
            </a:r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 the </a:t>
            </a:r>
            <a:r>
              <a:rPr lang="fr-FR" b="1" err="1">
                <a:solidFill>
                  <a:schemeClr val="accent2">
                    <a:lumMod val="50000"/>
                  </a:schemeClr>
                </a:solidFill>
              </a:rPr>
              <a:t>parsimony</a:t>
            </a:r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 score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, i.e. the minimum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number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of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evolutionary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changes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needed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to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explain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the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differences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between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the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observed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sequences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4BF9601-7C64-34FD-5AA3-F0076EFE7EB3}"/>
              </a:ext>
            </a:extLst>
          </p:cNvPr>
          <p:cNvSpPr/>
          <p:nvPr/>
        </p:nvSpPr>
        <p:spPr>
          <a:xfrm>
            <a:off x="580696" y="1079149"/>
            <a:ext cx="2706414" cy="5150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bg1"/>
                </a:solidFill>
              </a:rPr>
              <a:t>Small </a:t>
            </a:r>
            <a:r>
              <a:rPr lang="fr-FR" b="1" err="1">
                <a:solidFill>
                  <a:schemeClr val="bg1"/>
                </a:solidFill>
              </a:rPr>
              <a:t>parsimony</a:t>
            </a:r>
            <a:endParaRPr lang="fr-FR" b="1">
              <a:solidFill>
                <a:schemeClr val="bg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BFCC29F-B9CB-8D9D-32A3-1A4D24EA05B8}"/>
              </a:ext>
            </a:extLst>
          </p:cNvPr>
          <p:cNvSpPr/>
          <p:nvPr/>
        </p:nvSpPr>
        <p:spPr>
          <a:xfrm>
            <a:off x="580696" y="3343345"/>
            <a:ext cx="2706414" cy="5150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bg1"/>
                </a:solidFill>
              </a:rPr>
              <a:t>Large </a:t>
            </a:r>
            <a:r>
              <a:rPr lang="fr-FR" b="1" err="1">
                <a:solidFill>
                  <a:schemeClr val="bg1"/>
                </a:solidFill>
              </a:rPr>
              <a:t>parsimony</a:t>
            </a:r>
            <a:endParaRPr lang="fr-FR" b="1">
              <a:solidFill>
                <a:schemeClr val="bg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FA3D0DE-A63E-8E76-7DB3-EC650D57C3C7}"/>
              </a:ext>
            </a:extLst>
          </p:cNvPr>
          <p:cNvSpPr txBox="1"/>
          <p:nvPr/>
        </p:nvSpPr>
        <p:spPr>
          <a:xfrm>
            <a:off x="580696" y="5177218"/>
            <a:ext cx="7131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Input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: Collection of strings of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equal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length</a:t>
            </a:r>
            <a:endParaRPr lang="fr-FR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Output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: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Unrooted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binary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tree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that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minimizes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the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parsimony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score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among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all possible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072162B-3874-EE86-DEAE-3CD709C66C14}"/>
              </a:ext>
            </a:extLst>
          </p:cNvPr>
          <p:cNvCxnSpPr/>
          <p:nvPr/>
        </p:nvCxnSpPr>
        <p:spPr>
          <a:xfrm>
            <a:off x="601716" y="5233970"/>
            <a:ext cx="0" cy="809826"/>
          </a:xfrm>
          <a:prstGeom prst="line">
            <a:avLst/>
          </a:prstGeom>
          <a:ln w="444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047787E-DC9C-7850-61A2-2791A41B04C1}"/>
              </a:ext>
            </a:extLst>
          </p:cNvPr>
          <p:cNvCxnSpPr>
            <a:stCxn id="7" idx="3"/>
          </p:cNvCxnSpPr>
          <p:nvPr/>
        </p:nvCxnSpPr>
        <p:spPr>
          <a:xfrm>
            <a:off x="7711966" y="4360221"/>
            <a:ext cx="1011620" cy="0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1FD9763-66BE-DC3B-0092-E57F49F9541D}"/>
              </a:ext>
            </a:extLst>
          </p:cNvPr>
          <p:cNvSpPr/>
          <p:nvPr/>
        </p:nvSpPr>
        <p:spPr>
          <a:xfrm>
            <a:off x="8723586" y="3955310"/>
            <a:ext cx="3239814" cy="8098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err="1">
                <a:solidFill>
                  <a:schemeClr val="bg1"/>
                </a:solidFill>
              </a:rPr>
              <a:t>Same</a:t>
            </a:r>
            <a:r>
              <a:rPr lang="fr-FR" b="1">
                <a:solidFill>
                  <a:schemeClr val="bg1"/>
                </a:solidFill>
              </a:rPr>
              <a:t> </a:t>
            </a:r>
            <a:r>
              <a:rPr lang="fr-FR" b="1" err="1">
                <a:solidFill>
                  <a:schemeClr val="bg1"/>
                </a:solidFill>
              </a:rPr>
              <a:t>problem</a:t>
            </a:r>
            <a:r>
              <a:rPr lang="fr-FR" b="1">
                <a:solidFill>
                  <a:schemeClr val="bg1"/>
                </a:solidFill>
              </a:rPr>
              <a:t> on a </a:t>
            </a:r>
            <a:r>
              <a:rPr lang="fr-FR" b="1" err="1">
                <a:solidFill>
                  <a:schemeClr val="bg1"/>
                </a:solidFill>
              </a:rPr>
              <a:t>larger</a:t>
            </a:r>
            <a:r>
              <a:rPr lang="fr-FR" b="1">
                <a:solidFill>
                  <a:schemeClr val="bg1"/>
                </a:solidFill>
              </a:rPr>
              <a:t> </a:t>
            </a:r>
            <a:r>
              <a:rPr lang="fr-FR" b="1" err="1">
                <a:solidFill>
                  <a:schemeClr val="bg1"/>
                </a:solidFill>
              </a:rPr>
              <a:t>scale</a:t>
            </a:r>
            <a:endParaRPr lang="fr-FR" b="1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9541B92-481D-9099-EC92-5C7A8CD3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893DA76-F4BC-2386-7601-F20B6F5A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6552"/>
            <a:ext cx="7729728" cy="366844"/>
          </a:xfrm>
        </p:spPr>
        <p:txBody>
          <a:bodyPr>
            <a:noAutofit/>
          </a:bodyPr>
          <a:lstStyle/>
          <a:p>
            <a:r>
              <a:rPr lang="fr-FR" sz="1800" err="1"/>
              <a:t>Definitions</a:t>
            </a:r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67401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9541B92-481D-9099-EC92-5C7A8CD3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893DA76-F4BC-2386-7601-F20B6F5A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6552"/>
            <a:ext cx="7729728" cy="366844"/>
          </a:xfrm>
        </p:spPr>
        <p:txBody>
          <a:bodyPr>
            <a:noAutofit/>
          </a:bodyPr>
          <a:lstStyle/>
          <a:p>
            <a:r>
              <a:rPr lang="fr-FR" sz="1800" err="1"/>
              <a:t>Generation</a:t>
            </a:r>
            <a:r>
              <a:rPr lang="fr-FR" sz="1800"/>
              <a:t> of inputs - </a:t>
            </a:r>
            <a:r>
              <a:rPr lang="fr-FR" sz="1800" err="1"/>
              <a:t>implementation</a:t>
            </a:r>
            <a:endParaRPr lang="fr-FR" sz="18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B167AC7-66BF-BF5D-43DD-237252562891}"/>
              </a:ext>
            </a:extLst>
          </p:cNvPr>
          <p:cNvSpPr txBox="1"/>
          <p:nvPr/>
        </p:nvSpPr>
        <p:spPr>
          <a:xfrm>
            <a:off x="1067318" y="659028"/>
            <a:ext cx="4823756" cy="47089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fr-FR" sz="1200" b="0" i="0" u="none" strike="noStrike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generate_seq_aligned_naive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200" b="0" i="0" u="none" strike="noStrike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k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alignment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bases = 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200" b="0" i="0" u="none" strike="noStrike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"A"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"C"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FR" sz="1200" b="0" i="0" u="none" strike="noStrike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</a:t>
            </a:r>
            <a:r>
              <a:rPr lang="fr-FR" sz="1200" b="0" i="0" u="none" strike="noStrike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"G"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epsilon_indel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0.05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epsilon_mut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0.1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i="0" u="none" strike="noStrike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""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2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_ </a:t>
            </a:r>
            <a:r>
              <a:rPr lang="fr-FR" sz="1200" b="0" i="0" u="none" strike="noStrike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2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np.random.rand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epsilon_indel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3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+=</a:t>
            </a:r>
            <a:r>
              <a:rPr lang="fr-FR" sz="1200" b="0" i="0" u="none" strike="noStrike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"-"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200" b="0" i="0" u="none" strike="noStrike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3"/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 =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np.random.randint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3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+=bases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3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alignment.append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2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_ </a:t>
            </a:r>
            <a:r>
              <a:rPr lang="fr-FR" sz="1200" b="0" i="0" u="none" strike="noStrike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k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i="0" u="none" strike="noStrike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""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2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j </a:t>
            </a:r>
            <a:r>
              <a:rPr lang="fr-FR" sz="1200" b="0" i="0" u="none" strike="noStrike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3"/>
            <a:r>
              <a:rPr lang="fr-FR" sz="12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np.random.rand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epsilon_indel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4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fr-FR" sz="1200" b="0" i="0" u="none" strike="noStrike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"-"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3"/>
            <a:r>
              <a:rPr lang="fr-FR" sz="1200" b="0" i="0" u="none" strike="noStrike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np.random.rand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epsilon_mut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4"/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 =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np.random.randint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4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+ bases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2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fr-FR" sz="1200" b="0" i="0" u="none" strike="noStrike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				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alignment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alignment.append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2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	return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alignment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8FD2B4-7F09-C77B-B462-EDF340FE232A}"/>
              </a:ext>
            </a:extLst>
          </p:cNvPr>
          <p:cNvSpPr txBox="1"/>
          <p:nvPr/>
        </p:nvSpPr>
        <p:spPr>
          <a:xfrm>
            <a:off x="1067318" y="5402018"/>
            <a:ext cx="48237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b="1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Input </a:t>
            </a:r>
            <a:r>
              <a:rPr lang="fr-FR" sz="16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n : the </a:t>
            </a:r>
            <a:r>
              <a:rPr lang="fr-FR" sz="16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length</a:t>
            </a:r>
            <a:r>
              <a:rPr lang="fr-FR" sz="16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 of the </a:t>
            </a:r>
            <a:r>
              <a:rPr lang="fr-FR" sz="16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desired</a:t>
            </a:r>
            <a:r>
              <a:rPr lang="fr-FR" sz="16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 </a:t>
            </a:r>
            <a:r>
              <a:rPr lang="fr-FR" sz="16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alignment</a:t>
            </a:r>
            <a:endParaRPr lang="fr-FR" sz="1600" b="0" i="0" u="none" strike="noStrike">
              <a:solidFill>
                <a:schemeClr val="accent2">
                  <a:lumMod val="50000"/>
                </a:schemeClr>
              </a:solidFill>
              <a:effectLst/>
              <a:latin typeface="Gill Sans MT" panose="020B0502020104020203" pitchFamily="34" charset="77"/>
            </a:endParaRPr>
          </a:p>
          <a:p>
            <a:pPr algn="l"/>
            <a:r>
              <a:rPr lang="fr-FR" sz="16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	  k : the </a:t>
            </a:r>
            <a:r>
              <a:rPr lang="fr-FR" sz="16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number</a:t>
            </a:r>
            <a:r>
              <a:rPr lang="fr-FR" sz="16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 of </a:t>
            </a:r>
            <a:r>
              <a:rPr lang="fr-FR" sz="16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sequences</a:t>
            </a:r>
            <a:r>
              <a:rPr lang="fr-FR" sz="16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 in the </a:t>
            </a:r>
            <a:r>
              <a:rPr lang="fr-FR" sz="16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alignment</a:t>
            </a:r>
            <a:br>
              <a:rPr lang="fr-FR" sz="16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</a:br>
            <a:r>
              <a:rPr lang="fr-FR" sz="1600" b="1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Output </a:t>
            </a:r>
            <a:r>
              <a:rPr lang="fr-FR" sz="16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alignment</a:t>
            </a:r>
            <a:r>
              <a:rPr lang="fr-FR" sz="16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 : an </a:t>
            </a:r>
            <a:r>
              <a:rPr lang="fr-FR" sz="16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array</a:t>
            </a:r>
            <a:r>
              <a:rPr lang="fr-FR" sz="16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 </a:t>
            </a:r>
            <a:r>
              <a:rPr lang="fr-FR" sz="16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containing</a:t>
            </a:r>
            <a:r>
              <a:rPr lang="fr-FR" sz="16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 all the </a:t>
            </a:r>
            <a:r>
              <a:rPr lang="fr-FR" sz="16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sequences</a:t>
            </a:r>
            <a:r>
              <a:rPr lang="fr-FR" sz="16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 </a:t>
            </a:r>
            <a:r>
              <a:rPr lang="fr-FR" sz="16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aligned</a:t>
            </a:r>
            <a:endParaRPr lang="fr-FR" sz="1600" b="0" i="0" u="none" strike="noStrike">
              <a:solidFill>
                <a:schemeClr val="accent2">
                  <a:lumMod val="50000"/>
                </a:schemeClr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375236-3DAA-B98B-2A47-8E7AB41A92F1}"/>
              </a:ext>
            </a:extLst>
          </p:cNvPr>
          <p:cNvSpPr txBox="1"/>
          <p:nvPr/>
        </p:nvSpPr>
        <p:spPr>
          <a:xfrm>
            <a:off x="6300926" y="659028"/>
            <a:ext cx="4823756" cy="47089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200" b="0" i="0" u="none" strike="noStrike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generate_seq_unaligned_naive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200" b="0" i="0" u="none" strike="noStrike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k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alignment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bases = 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200" b="0" i="0" u="none" strike="noStrike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"A"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"C"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FR" sz="1200" b="0" i="0" u="none" strike="noStrike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</a:t>
            </a:r>
            <a:r>
              <a:rPr lang="fr-FR" sz="1200" b="0" i="0" u="none" strike="noStrike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"G"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epsilon_mut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0.05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i="0" u="none" strike="noStrike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""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sigma = n//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8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i="0" u="none" strike="noStrike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np.random.normal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loc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scale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sigma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2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_ </a:t>
            </a:r>
            <a:r>
              <a:rPr lang="fr-FR" sz="1200" b="0" i="0" u="none" strike="noStrike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 =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np.random.randint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+=bases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alignment.append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2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_ </a:t>
            </a:r>
            <a:r>
              <a:rPr lang="fr-FR" sz="1200" b="0" i="0" u="none" strike="noStrike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k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i="0" u="none" strike="noStrike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""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i="0" u="none" strike="noStrike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np.random.normal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loc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scale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sigma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2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j </a:t>
            </a:r>
            <a:r>
              <a:rPr lang="fr-FR" sz="1200" b="0" i="0" u="none" strike="noStrike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3"/>
            <a:r>
              <a:rPr lang="fr-FR" sz="12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np.random.rand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epsilon_mut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or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j &gt;= </a:t>
            </a:r>
            <a:r>
              <a:rPr lang="fr-FR" sz="1200" b="0" i="0" u="none" strike="noStrike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alignment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]):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4"/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 =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np.random.randint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4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+ bases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2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fr-FR" sz="1200" b="0" i="0" u="none" strike="noStrike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				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alignment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alignment.append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2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	return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alignment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5B6BB52-0757-3790-07B5-D35443E3B56E}"/>
              </a:ext>
            </a:extLst>
          </p:cNvPr>
          <p:cNvSpPr txBox="1"/>
          <p:nvPr/>
        </p:nvSpPr>
        <p:spPr>
          <a:xfrm>
            <a:off x="6300926" y="5368009"/>
            <a:ext cx="48237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b="1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Input</a:t>
            </a:r>
            <a:r>
              <a:rPr lang="fr-FR" sz="16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 n : the </a:t>
            </a:r>
            <a:r>
              <a:rPr lang="fr-FR" sz="16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approximated</a:t>
            </a:r>
            <a:r>
              <a:rPr lang="fr-FR" sz="16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 </a:t>
            </a:r>
            <a:r>
              <a:rPr lang="fr-FR" sz="16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length</a:t>
            </a:r>
            <a:endParaRPr lang="fr-FR" sz="1600" b="0" i="0" u="none" strike="noStrike">
              <a:solidFill>
                <a:schemeClr val="accent2">
                  <a:lumMod val="50000"/>
                </a:schemeClr>
              </a:solidFill>
              <a:effectLst/>
              <a:latin typeface="Gill Sans MT" panose="020B0502020104020203" pitchFamily="34" charset="77"/>
            </a:endParaRPr>
          </a:p>
          <a:p>
            <a:pPr algn="l"/>
            <a:r>
              <a:rPr lang="fr-FR" sz="16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	   k : the </a:t>
            </a:r>
            <a:r>
              <a:rPr lang="fr-FR" sz="16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number</a:t>
            </a:r>
            <a:r>
              <a:rPr lang="fr-FR" sz="16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 of </a:t>
            </a:r>
            <a:r>
              <a:rPr lang="fr-FR" sz="16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sequences</a:t>
            </a:r>
            <a:br>
              <a:rPr lang="fr-FR" sz="16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</a:br>
            <a:r>
              <a:rPr lang="fr-FR" sz="1600" b="1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Output</a:t>
            </a:r>
            <a:r>
              <a:rPr lang="fr-FR" sz="16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 </a:t>
            </a:r>
            <a:r>
              <a:rPr lang="fr-FR" sz="16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alignment</a:t>
            </a:r>
            <a:r>
              <a:rPr lang="fr-FR" sz="16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 : an </a:t>
            </a:r>
            <a:r>
              <a:rPr lang="fr-FR" sz="16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array</a:t>
            </a:r>
            <a:r>
              <a:rPr lang="fr-FR" sz="16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 </a:t>
            </a:r>
            <a:r>
              <a:rPr lang="fr-FR" sz="16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containing</a:t>
            </a:r>
            <a:r>
              <a:rPr lang="fr-FR" sz="16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 all the </a:t>
            </a:r>
            <a:r>
              <a:rPr lang="fr-FR" sz="16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sequences</a:t>
            </a:r>
            <a:r>
              <a:rPr lang="fr-FR" sz="16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 </a:t>
            </a:r>
            <a:r>
              <a:rPr lang="fr-FR" sz="16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unaligned</a:t>
            </a:r>
            <a:endParaRPr lang="fr-FR" sz="1600" b="0" i="0" u="none" strike="noStrike">
              <a:solidFill>
                <a:schemeClr val="accent2">
                  <a:lumMod val="50000"/>
                </a:schemeClr>
              </a:solidFill>
              <a:effectLst/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1711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9541B92-481D-9099-EC92-5C7A8CD3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065" y="6283263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FCD5037-120E-D534-E0AE-E78469B00443}"/>
              </a:ext>
            </a:extLst>
          </p:cNvPr>
          <p:cNvSpPr txBox="1"/>
          <p:nvPr/>
        </p:nvSpPr>
        <p:spPr>
          <a:xfrm>
            <a:off x="0" y="-5417"/>
            <a:ext cx="5715000" cy="68634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100" b="0" i="0" u="none" strike="noStrike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generate_seq_aligned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100" b="0" i="0" u="none" strike="noStrike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100" b="0" i="0" u="none" strike="noStrike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k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alignment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bases = 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100" b="0" i="0" u="none" strike="noStrike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"A"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"C"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FR" sz="1100" b="0" i="0" u="none" strike="noStrike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</a:t>
            </a:r>
            <a:r>
              <a:rPr lang="fr-FR" sz="1100" b="0" i="0" u="none" strike="noStrike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"G"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epsilon_indel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0.05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epsilon_mut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0.1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100" b="0" i="0" u="none" strike="noStrike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""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_ </a:t>
            </a:r>
            <a:r>
              <a:rPr lang="fr-FR" sz="1100" b="0" i="0" u="none" strike="noStrike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np.random.rand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epsilon_indel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3"/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+=</a:t>
            </a:r>
            <a:r>
              <a:rPr lang="fr-FR" sz="1100" b="0" i="0" u="none" strike="noStrike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"-"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3"/>
            <a:r>
              <a:rPr lang="fr-FR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epsilon_indel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0.05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4"/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epsilon_indel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0.4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3"/>
            <a:r>
              <a:rPr lang="fr-FR" sz="1100" b="0" i="0" u="none" strike="noStrike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4"/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epsilon_indel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epsilon_indel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0.9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3"/>
            <a:r>
              <a:rPr lang="fr-FR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epsilon_indel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!= 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0.05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4"/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epsilon_indel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0.05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3"/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 =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np.random.randint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3"/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+=bases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3"/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alignment.append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_ </a:t>
            </a:r>
            <a:r>
              <a:rPr lang="fr-FR" sz="1100" b="0" i="0" u="none" strike="noStrike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k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100" b="0" i="0" u="none" strike="noStrike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""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j </a:t>
            </a:r>
            <a:r>
              <a:rPr lang="fr-FR" sz="1100" b="0" i="0" u="none" strike="noStrike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3"/>
            <a:r>
              <a:rPr lang="fr-FR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np.random.rand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epsilon_indel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3"/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fr-FR" sz="1100" b="0" i="0" u="none" strike="noStrike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"-"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		if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epsilon_indel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0.05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epsilon_indel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0.4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fr-FR" sz="1100" b="0" i="0" u="none" strike="noStrike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epsilon_indel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epsilon_indel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0.9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fr-FR" sz="1100" b="0" i="0" u="none" strike="noStrike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np.random.rand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epsilon_mut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or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alignment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fr-FR" sz="1100" b="0" i="0" u="none" strike="noStrike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"-"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np.random.rand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0.7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		if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epsilon_indel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!= 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0.05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epsilon_indel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0.05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		i =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np.random.randint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+ bases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fr-FR" sz="1100" b="0" i="0" u="none" strike="noStrike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			if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epsilon_indel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!= 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0.05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				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epsilon_indel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0.05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alignment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alignment.append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fr-FR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fr-FR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alignment</a:t>
            </a:r>
            <a:endParaRPr lang="en-US" sz="110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893DA76-F4BC-2386-7601-F20B6F5A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368" y="101238"/>
            <a:ext cx="6303264" cy="366844"/>
          </a:xfrm>
        </p:spPr>
        <p:txBody>
          <a:bodyPr>
            <a:noAutofit/>
          </a:bodyPr>
          <a:lstStyle/>
          <a:p>
            <a:r>
              <a:rPr lang="fr-FR" sz="1800" err="1"/>
              <a:t>Generation</a:t>
            </a:r>
            <a:r>
              <a:rPr lang="fr-FR" sz="1800"/>
              <a:t> of inputs - </a:t>
            </a:r>
            <a:r>
              <a:rPr lang="fr-FR" sz="1800" err="1"/>
              <a:t>implementation</a:t>
            </a:r>
            <a:endParaRPr lang="fr-FR" sz="180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16F8315-3F6F-875E-E042-A60EBCBC9D20}"/>
              </a:ext>
            </a:extLst>
          </p:cNvPr>
          <p:cNvSpPr txBox="1"/>
          <p:nvPr/>
        </p:nvSpPr>
        <p:spPr>
          <a:xfrm>
            <a:off x="5796861" y="749817"/>
            <a:ext cx="6303264" cy="175432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i="1" err="1">
                <a:solidFill>
                  <a:schemeClr val="accent2">
                    <a:lumMod val="50000"/>
                  </a:schemeClr>
                </a:solidFill>
              </a:rPr>
              <a:t>generate_seq_aligned</a:t>
            </a:r>
            <a:r>
              <a:rPr lang="en-US" i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dynamically adjusts the indel probability </a:t>
            </a: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based on recent events.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This approach attempts to simulate some form of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dependency between indel events</a:t>
            </a: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, unlike </a:t>
            </a:r>
            <a:r>
              <a:rPr lang="en-US" i="1" err="1">
                <a:solidFill>
                  <a:schemeClr val="accent2">
                    <a:lumMod val="50000"/>
                  </a:schemeClr>
                </a:solidFill>
              </a:rPr>
              <a:t>generate_seq_aligned_naive</a:t>
            </a: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, which uses a fixed probability for indels and mutations at each position.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FF9648D-B06A-F5E2-D44C-566512C23671}"/>
              </a:ext>
            </a:extLst>
          </p:cNvPr>
          <p:cNvSpPr txBox="1"/>
          <p:nvPr/>
        </p:nvSpPr>
        <p:spPr>
          <a:xfrm>
            <a:off x="5987146" y="2785878"/>
            <a:ext cx="31024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Example of alignment obtained with </a:t>
            </a:r>
            <a:r>
              <a:rPr lang="en-US" i="1" err="1">
                <a:solidFill>
                  <a:schemeClr val="accent2">
                    <a:lumMod val="50000"/>
                  </a:schemeClr>
                </a:solidFill>
              </a:rPr>
              <a:t>generate_seq_aligned</a:t>
            </a: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'TTGAGAACACTAGT-' 'TTGAGAACGCTAGTA' 'TTTAGAA--CTAGT-' 'GTGAGAACACTAGTC'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77DDF55-ADC3-62F2-92C8-9152DD037F68}"/>
              </a:ext>
            </a:extLst>
          </p:cNvPr>
          <p:cNvSpPr txBox="1"/>
          <p:nvPr/>
        </p:nvSpPr>
        <p:spPr>
          <a:xfrm>
            <a:off x="9089573" y="2774612"/>
            <a:ext cx="31024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Example of alignment obtained with </a:t>
            </a:r>
            <a:r>
              <a:rPr lang="en-US" i="1" err="1">
                <a:solidFill>
                  <a:schemeClr val="accent2">
                    <a:lumMod val="50000"/>
                  </a:schemeClr>
                </a:solidFill>
              </a:rPr>
              <a:t>generate_seq_aligned_naive</a:t>
            </a:r>
            <a:endParaRPr lang="fr-FR" b="1" i="0" u="none" strike="noStrike">
              <a:solidFill>
                <a:schemeClr val="accent2">
                  <a:lumMod val="50000"/>
                </a:schemeClr>
              </a:solidFill>
              <a:effectLst/>
              <a:latin typeface="Gill Sans MT" panose="020B0502020104020203" pitchFamily="34" charset="77"/>
            </a:endParaRPr>
          </a:p>
          <a:p>
            <a:r>
              <a:rPr lang="fr-FR" b="1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'-TGTAATCACTGTAC’ </a:t>
            </a:r>
          </a:p>
          <a:p>
            <a:r>
              <a:rPr lang="fr-FR" b="1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'-TGTAATTACTGTAC'</a:t>
            </a:r>
          </a:p>
          <a:p>
            <a:r>
              <a:rPr lang="fr-FR" b="1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‘-TGTAATCACTTTA-’</a:t>
            </a:r>
          </a:p>
          <a:p>
            <a:r>
              <a:rPr lang="fr-FR" b="1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'-TGTAATCACT-TA-'</a:t>
            </a:r>
            <a:endParaRPr lang="en-US" b="1">
              <a:solidFill>
                <a:schemeClr val="accent2">
                  <a:lumMod val="50000"/>
                </a:schemeClr>
              </a:solidFill>
              <a:latin typeface="Gill Sans MT" panose="020B0502020104020203" pitchFamily="34" charset="77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202655A-4251-79B6-DD89-AE20D4E3E2FC}"/>
              </a:ext>
            </a:extLst>
          </p:cNvPr>
          <p:cNvSpPr txBox="1"/>
          <p:nvPr/>
        </p:nvSpPr>
        <p:spPr>
          <a:xfrm>
            <a:off x="7212003" y="4646474"/>
            <a:ext cx="4071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Example of alignment obtained with </a:t>
            </a:r>
            <a:r>
              <a:rPr lang="en-US" i="1" err="1">
                <a:solidFill>
                  <a:schemeClr val="accent2">
                    <a:lumMod val="50000"/>
                  </a:schemeClr>
                </a:solidFill>
              </a:rPr>
              <a:t>generate_seq_unaligned_naive</a:t>
            </a:r>
            <a:endParaRPr lang="en-US" b="1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'GAGGACATAGCACATTCAAC' 'GAGGACATAGCACATTCAACTG''GAGAACATAGTACATCCAAC' 'GAGGACATAGCACATTCAACG'</a:t>
            </a:r>
          </a:p>
        </p:txBody>
      </p:sp>
    </p:spTree>
    <p:extLst>
      <p:ext uri="{BB962C8B-B14F-4D97-AF65-F5344CB8AC3E}">
        <p14:creationId xmlns:p14="http://schemas.microsoft.com/office/powerpoint/2010/main" val="304786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9541B92-481D-9099-EC92-5C7A8CD3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1270" y="6411955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893DA76-F4BC-2386-7601-F20B6F5A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6552"/>
            <a:ext cx="7729728" cy="366844"/>
          </a:xfrm>
        </p:spPr>
        <p:txBody>
          <a:bodyPr>
            <a:noAutofit/>
          </a:bodyPr>
          <a:lstStyle/>
          <a:p>
            <a:r>
              <a:rPr lang="fr-FR" sz="1800" err="1"/>
              <a:t>Generation</a:t>
            </a:r>
            <a:r>
              <a:rPr lang="fr-FR" sz="1800"/>
              <a:t> of inputs - </a:t>
            </a:r>
            <a:r>
              <a:rPr lang="fr-FR" sz="1800" err="1"/>
              <a:t>implementation</a:t>
            </a:r>
            <a:endParaRPr lang="fr-FR" sz="180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765045-FC0A-6575-DDD5-2864A8DAF2DD}"/>
              </a:ext>
            </a:extLst>
          </p:cNvPr>
          <p:cNvSpPr txBox="1"/>
          <p:nvPr/>
        </p:nvSpPr>
        <p:spPr>
          <a:xfrm>
            <a:off x="152401" y="1139607"/>
            <a:ext cx="5943599" cy="507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200" b="0" i="0" u="none" strike="noStrike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extend_or_truncate_sequence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reference_seq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i="0" u="none" strike="noStrike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target_length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seq_len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i="0" u="none" strike="noStrike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reference_seq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2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seq_len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target_length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factor = 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target_length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seq_len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//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seq_len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extended_seq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reference_seq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* factor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)[: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target_length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200" b="0" i="0" u="none" strike="noStrike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extended_seq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reference_seq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target_length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2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extended_seq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b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b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fr-FR" sz="1200" b="0" i="0" u="none" strike="noStrike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generate_similar_sequences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reference_seq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i="0" u="none" strike="noStrike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num_sequences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i="0" u="none" strike="noStrike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mutation_rate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i="0" u="none" strike="noStrike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target_length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extended_ref_seq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extend_or_truncate_sequence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reference_seq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target_length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sequences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extended_ref_seq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b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fr-FR" sz="12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_ </a:t>
            </a:r>
            <a:r>
              <a:rPr lang="fr-FR" sz="1200" b="0" i="0" u="none" strike="noStrike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num_sequences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fr-FR" sz="12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new_seq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i="0" u="none" strike="noStrike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extended_ref_seq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2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	for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lang="fr-FR" sz="1200" b="0" i="0" u="none" strike="noStrike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target_length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2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		if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random.random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mutation_rate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			bases = 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200" b="0" i="0" u="none" strike="noStrike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'G'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'T'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4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bases.remove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extended_ref_seq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4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new_base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random.choice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bases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4"/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new_seq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new_base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sequences.append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''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new_seq</a:t>
            </a:r>
            <a:r>
              <a:rPr lang="fr-FR" sz="12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)))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b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fr-FR" sz="12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fr-FR" sz="12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sequences</a:t>
            </a:r>
            <a:endParaRPr lang="fr-FR" sz="12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B88150-BC54-6DF6-0FDA-4E7555C9F873}"/>
              </a:ext>
            </a:extLst>
          </p:cNvPr>
          <p:cNvSpPr txBox="1"/>
          <p:nvPr/>
        </p:nvSpPr>
        <p:spPr>
          <a:xfrm>
            <a:off x="6210991" y="786036"/>
            <a:ext cx="2856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err="1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77"/>
              </a:rPr>
              <a:t>e</a:t>
            </a:r>
            <a:r>
              <a:rPr lang="fr-FR" sz="1400" b="1" i="1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xtend_or_truncate</a:t>
            </a:r>
            <a:r>
              <a:rPr lang="fr-FR" sz="1400" b="1" i="1" err="1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77"/>
              </a:rPr>
              <a:t>_sequence</a:t>
            </a:r>
            <a:endParaRPr lang="fr-FR" sz="1400" b="1" i="1" u="none" strike="noStrike">
              <a:solidFill>
                <a:schemeClr val="accent2">
                  <a:lumMod val="50000"/>
                </a:schemeClr>
              </a:solidFill>
              <a:effectLst/>
              <a:latin typeface="Gill Sans MT" panose="020B0502020104020203" pitchFamily="34" charset="77"/>
            </a:endParaRPr>
          </a:p>
          <a:p>
            <a:pPr algn="l"/>
            <a:r>
              <a:rPr lang="fr-FR" sz="1400" b="1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Input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err="1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77"/>
              </a:rPr>
              <a:t>reference_seq</a:t>
            </a:r>
            <a:r>
              <a:rPr lang="fr-FR" sz="14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 : </a:t>
            </a:r>
            <a:r>
              <a:rPr lang="fr-FR" sz="14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sequence</a:t>
            </a:r>
            <a:r>
              <a:rPr lang="fr-FR" sz="14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 of </a:t>
            </a:r>
            <a:r>
              <a:rPr lang="fr-FR" sz="14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reference</a:t>
            </a:r>
            <a:endParaRPr lang="fr-FR" sz="1400" b="0" i="0" u="none" strike="noStrike">
              <a:solidFill>
                <a:schemeClr val="accent2">
                  <a:lumMod val="50000"/>
                </a:schemeClr>
              </a:solidFill>
              <a:effectLst/>
              <a:latin typeface="Gill Sans MT" panose="020B0502020104020203" pitchFamily="34" charset="7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err="1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77"/>
              </a:rPr>
              <a:t>target_length</a:t>
            </a:r>
            <a:r>
              <a:rPr lang="fr-FR" sz="14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 : </a:t>
            </a:r>
            <a:r>
              <a:rPr lang="fr-FR" sz="14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target</a:t>
            </a:r>
            <a:r>
              <a:rPr lang="fr-FR" sz="14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 </a:t>
            </a:r>
            <a:r>
              <a:rPr lang="fr-FR" sz="14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length</a:t>
            </a:r>
            <a:r>
              <a:rPr lang="fr-FR" sz="14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 of the </a:t>
            </a:r>
            <a:r>
              <a:rPr lang="fr-FR" sz="14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sequence</a:t>
            </a:r>
            <a:endParaRPr lang="fr-FR" sz="1400">
              <a:solidFill>
                <a:schemeClr val="accent2">
                  <a:lumMod val="50000"/>
                </a:schemeClr>
              </a:solidFill>
              <a:latin typeface="Gill Sans MT" panose="020B0502020104020203" pitchFamily="34" charset="77"/>
            </a:endParaRPr>
          </a:p>
          <a:p>
            <a:pPr algn="l"/>
            <a:r>
              <a:rPr lang="fr-FR" sz="1400" b="1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Output </a:t>
            </a:r>
          </a:p>
          <a:p>
            <a:pPr algn="l"/>
            <a:r>
              <a:rPr lang="fr-FR" sz="1400" err="1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77"/>
              </a:rPr>
              <a:t>extended_seq</a:t>
            </a:r>
            <a:r>
              <a:rPr lang="fr-FR" sz="1400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77"/>
              </a:rPr>
              <a:t> : </a:t>
            </a:r>
            <a:r>
              <a:rPr lang="fr-FR" sz="1400" err="1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77"/>
              </a:rPr>
              <a:t>sequence</a:t>
            </a:r>
            <a:r>
              <a:rPr lang="fr-FR" sz="1400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77"/>
              </a:rPr>
              <a:t> </a:t>
            </a:r>
            <a:r>
              <a:rPr lang="fr-FR" sz="1400" err="1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77"/>
              </a:rPr>
              <a:t>truncated</a:t>
            </a:r>
            <a:r>
              <a:rPr lang="fr-FR" sz="1400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77"/>
              </a:rPr>
              <a:t> or </a:t>
            </a:r>
            <a:r>
              <a:rPr lang="fr-FR" sz="1400" err="1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77"/>
              </a:rPr>
              <a:t>extended</a:t>
            </a:r>
            <a:r>
              <a:rPr lang="fr-FR" sz="1400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77"/>
              </a:rPr>
              <a:t> to </a:t>
            </a:r>
            <a:r>
              <a:rPr lang="fr-FR" sz="1400" err="1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77"/>
              </a:rPr>
              <a:t>reach</a:t>
            </a:r>
            <a:r>
              <a:rPr lang="fr-FR" sz="1400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77"/>
              </a:rPr>
              <a:t> </a:t>
            </a:r>
            <a:r>
              <a:rPr lang="fr-FR" sz="1400" err="1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77"/>
              </a:rPr>
              <a:t>target</a:t>
            </a:r>
            <a:r>
              <a:rPr lang="fr-FR" sz="1400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77"/>
              </a:rPr>
              <a:t> </a:t>
            </a:r>
            <a:r>
              <a:rPr lang="fr-FR" sz="1400" err="1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77"/>
              </a:rPr>
              <a:t>length</a:t>
            </a:r>
            <a:endParaRPr lang="fr-FR" sz="1400" b="0" i="0" u="none" strike="noStrike">
              <a:solidFill>
                <a:schemeClr val="accent2">
                  <a:lumMod val="50000"/>
                </a:schemeClr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44A7BD1-DBDA-9C1D-C48B-6F7CACC29A64}"/>
              </a:ext>
            </a:extLst>
          </p:cNvPr>
          <p:cNvSpPr txBox="1"/>
          <p:nvPr/>
        </p:nvSpPr>
        <p:spPr>
          <a:xfrm>
            <a:off x="9182791" y="786036"/>
            <a:ext cx="28568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err="1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77"/>
              </a:rPr>
              <a:t>g</a:t>
            </a:r>
            <a:r>
              <a:rPr lang="fr-FR" sz="1400" b="1" i="1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enerate_similar_sequences</a:t>
            </a:r>
            <a:endParaRPr lang="fr-FR" sz="1400" b="1" i="1" u="none" strike="noStrike">
              <a:solidFill>
                <a:schemeClr val="accent2">
                  <a:lumMod val="50000"/>
                </a:schemeClr>
              </a:solidFill>
              <a:effectLst/>
              <a:latin typeface="Gill Sans MT" panose="020B0502020104020203" pitchFamily="34" charset="77"/>
            </a:endParaRPr>
          </a:p>
          <a:p>
            <a:pPr algn="l"/>
            <a:r>
              <a:rPr lang="fr-FR" sz="1400" b="1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Input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err="1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77"/>
              </a:rPr>
              <a:t>reference_seq</a:t>
            </a:r>
            <a:r>
              <a:rPr lang="fr-FR" sz="14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 : </a:t>
            </a:r>
            <a:r>
              <a:rPr lang="fr-FR" sz="14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sequence</a:t>
            </a:r>
            <a:r>
              <a:rPr lang="fr-FR" sz="14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 of </a:t>
            </a:r>
            <a:r>
              <a:rPr lang="fr-FR" sz="14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reference</a:t>
            </a:r>
            <a:endParaRPr lang="fr-FR" sz="1400" b="0" i="0" u="none" strike="noStrike">
              <a:solidFill>
                <a:schemeClr val="accent2">
                  <a:lumMod val="50000"/>
                </a:schemeClr>
              </a:solidFill>
              <a:effectLst/>
              <a:latin typeface="Gill Sans MT" panose="020B0502020104020203" pitchFamily="34" charset="7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num_sequences</a:t>
            </a:r>
            <a:r>
              <a:rPr lang="fr-FR" sz="14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 </a:t>
            </a:r>
            <a:r>
              <a:rPr lang="fr-FR" sz="1400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77"/>
              </a:rPr>
              <a:t>: </a:t>
            </a:r>
            <a:r>
              <a:rPr lang="fr-FR" sz="1400" err="1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77"/>
              </a:rPr>
              <a:t>number</a:t>
            </a:r>
            <a:r>
              <a:rPr lang="fr-FR" sz="1400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77"/>
              </a:rPr>
              <a:t> of </a:t>
            </a:r>
            <a:r>
              <a:rPr lang="fr-FR" sz="1400" err="1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77"/>
              </a:rPr>
              <a:t>sequences</a:t>
            </a:r>
            <a:r>
              <a:rPr lang="fr-FR" sz="1400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77"/>
              </a:rPr>
              <a:t> in the </a:t>
            </a:r>
            <a:r>
              <a:rPr lang="fr-FR" sz="1400" err="1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77"/>
              </a:rPr>
              <a:t>alignment</a:t>
            </a:r>
            <a:endParaRPr lang="fr-FR" sz="1400">
              <a:solidFill>
                <a:schemeClr val="accent2">
                  <a:lumMod val="50000"/>
                </a:schemeClr>
              </a:solidFill>
              <a:latin typeface="Gill Sans MT" panose="020B0502020104020203" pitchFamily="34" charset="7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err="1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77"/>
              </a:rPr>
              <a:t>m</a:t>
            </a:r>
            <a:r>
              <a:rPr lang="fr-FR" sz="14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utation_rate</a:t>
            </a:r>
            <a:r>
              <a:rPr lang="fr-FR" sz="14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 : mutation rate </a:t>
            </a:r>
            <a:r>
              <a:rPr lang="fr-FR" sz="14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between</a:t>
            </a:r>
            <a:r>
              <a:rPr lang="fr-FR" sz="14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 the </a:t>
            </a:r>
            <a:r>
              <a:rPr lang="fr-FR" sz="14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sequences</a:t>
            </a:r>
            <a:endParaRPr lang="fr-FR" sz="1400" b="0" i="0" u="none" strike="noStrike">
              <a:solidFill>
                <a:schemeClr val="accent2">
                  <a:lumMod val="50000"/>
                </a:schemeClr>
              </a:solidFill>
              <a:effectLst/>
              <a:latin typeface="Gill Sans MT" panose="020B0502020104020203" pitchFamily="34" charset="7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err="1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77"/>
              </a:rPr>
              <a:t>target_length</a:t>
            </a:r>
            <a:r>
              <a:rPr lang="fr-FR" sz="14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 : </a:t>
            </a:r>
            <a:r>
              <a:rPr lang="fr-FR" sz="14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target</a:t>
            </a:r>
            <a:r>
              <a:rPr lang="fr-FR" sz="14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 </a:t>
            </a:r>
            <a:r>
              <a:rPr lang="fr-FR" sz="14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length</a:t>
            </a:r>
            <a:r>
              <a:rPr lang="fr-FR" sz="14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 of the </a:t>
            </a:r>
            <a:r>
              <a:rPr lang="fr-FR" sz="1400" b="0" i="0" u="none" strike="noStrike" err="1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sequence</a:t>
            </a:r>
            <a:br>
              <a:rPr lang="fr-FR" sz="1400" b="0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</a:br>
            <a:r>
              <a:rPr lang="fr-FR" sz="1400" b="1" i="0" u="none" strike="noStrike">
                <a:solidFill>
                  <a:schemeClr val="accent2">
                    <a:lumMod val="50000"/>
                  </a:schemeClr>
                </a:solidFill>
                <a:effectLst/>
                <a:latin typeface="Gill Sans MT" panose="020B0502020104020203" pitchFamily="34" charset="77"/>
              </a:rPr>
              <a:t>Output </a:t>
            </a:r>
          </a:p>
          <a:p>
            <a:pPr algn="l"/>
            <a:r>
              <a:rPr lang="fr-FR" sz="1400" err="1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77"/>
              </a:rPr>
              <a:t>sequences</a:t>
            </a:r>
            <a:r>
              <a:rPr lang="fr-FR" sz="1400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77"/>
              </a:rPr>
              <a:t> : </a:t>
            </a:r>
            <a:r>
              <a:rPr lang="fr-FR" sz="1400" err="1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77"/>
              </a:rPr>
              <a:t>similar</a:t>
            </a:r>
            <a:r>
              <a:rPr lang="fr-FR" sz="1400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77"/>
              </a:rPr>
              <a:t> </a:t>
            </a:r>
            <a:r>
              <a:rPr lang="fr-FR" sz="1400" err="1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77"/>
              </a:rPr>
              <a:t>sequences</a:t>
            </a:r>
            <a:endParaRPr lang="fr-FR" sz="1400" b="0" i="0" u="none" strike="noStrike">
              <a:solidFill>
                <a:schemeClr val="accent2">
                  <a:lumMod val="50000"/>
                </a:schemeClr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295BB4-C7BE-E829-4ECF-579DCB568FA2}"/>
              </a:ext>
            </a:extLst>
          </p:cNvPr>
          <p:cNvSpPr txBox="1"/>
          <p:nvPr/>
        </p:nvSpPr>
        <p:spPr>
          <a:xfrm>
            <a:off x="6691447" y="3647702"/>
            <a:ext cx="4752703" cy="107721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>
                <a:solidFill>
                  <a:schemeClr val="accent2">
                    <a:lumMod val="50000"/>
                  </a:schemeClr>
                </a:solidFill>
              </a:rPr>
              <a:t>simulate genetic sequences that share a </a:t>
            </a:r>
            <a:r>
              <a:rPr lang="en-US" sz="1600" b="1">
                <a:solidFill>
                  <a:schemeClr val="accent2">
                    <a:lumMod val="50000"/>
                  </a:schemeClr>
                </a:solidFill>
              </a:rPr>
              <a:t>common origin </a:t>
            </a:r>
            <a:r>
              <a:rPr lang="en-US" sz="1600">
                <a:solidFill>
                  <a:schemeClr val="accent2">
                    <a:lumMod val="50000"/>
                  </a:schemeClr>
                </a:solidFill>
              </a:rPr>
              <a:t>but have undergone random mutations over time, while controlling the total length of the sequences generated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7588CBF-428E-A63E-E595-8574D0D9EFDF}"/>
              </a:ext>
            </a:extLst>
          </p:cNvPr>
          <p:cNvSpPr txBox="1"/>
          <p:nvPr/>
        </p:nvSpPr>
        <p:spPr>
          <a:xfrm>
            <a:off x="6691447" y="4809700"/>
            <a:ext cx="4373313" cy="95410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l"/>
            <a:r>
              <a:rPr lang="fr-FR" sz="14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reference_seq</a:t>
            </a:r>
            <a:r>
              <a:rPr lang="fr-FR" sz="14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Seq</a:t>
            </a:r>
            <a:r>
              <a:rPr lang="fr-FR" sz="14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400" b="0" i="0" u="none" strike="noStrike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"ATCGATCGATCGATCG"</a:t>
            </a:r>
            <a:r>
              <a:rPr lang="fr-FR" sz="14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fr-FR" sz="14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4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num_sequences</a:t>
            </a:r>
            <a:r>
              <a:rPr lang="fr-FR" sz="14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4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</a:t>
            </a:r>
            <a:endParaRPr lang="fr-FR" sz="14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4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mutation_rate</a:t>
            </a:r>
            <a:r>
              <a:rPr lang="fr-FR" sz="14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4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0.3</a:t>
            </a:r>
            <a:endParaRPr lang="fr-FR" sz="14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4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target_length</a:t>
            </a:r>
            <a:r>
              <a:rPr lang="fr-FR" sz="14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4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20</a:t>
            </a:r>
            <a:endParaRPr lang="fr-FR" sz="14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14E2196-9253-D00F-6C14-E82F54E5A9B6}"/>
              </a:ext>
            </a:extLst>
          </p:cNvPr>
          <p:cNvSpPr txBox="1"/>
          <p:nvPr/>
        </p:nvSpPr>
        <p:spPr>
          <a:xfrm>
            <a:off x="8902051" y="5179031"/>
            <a:ext cx="2954668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2">
                    <a:lumMod val="50000"/>
                  </a:schemeClr>
                </a:solidFill>
              </a:rPr>
              <a:t>ATCGATCGATCGATCGATCG ATCAATTCATCTATCGCACG ATCGCGCGAACGATCGATCG ATCGACCGTCAAATAGATCG CTCAGTCGATTGTTCGCTCG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E2967F2-11D9-14CA-B541-98F8718327A1}"/>
              </a:ext>
            </a:extLst>
          </p:cNvPr>
          <p:cNvCxnSpPr/>
          <p:nvPr/>
        </p:nvCxnSpPr>
        <p:spPr>
          <a:xfrm>
            <a:off x="8175171" y="6030686"/>
            <a:ext cx="702932" cy="0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71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9541B92-481D-9099-EC92-5C7A8CD3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1270" y="6411955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893DA76-F4BC-2386-7601-F20B6F5A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6552"/>
            <a:ext cx="7729728" cy="366844"/>
          </a:xfrm>
        </p:spPr>
        <p:txBody>
          <a:bodyPr>
            <a:noAutofit/>
          </a:bodyPr>
          <a:lstStyle/>
          <a:p>
            <a:r>
              <a:rPr lang="fr-FR" sz="1800" err="1"/>
              <a:t>Generation</a:t>
            </a:r>
            <a:r>
              <a:rPr lang="fr-FR" sz="1800"/>
              <a:t> of inputs - </a:t>
            </a:r>
            <a:r>
              <a:rPr lang="fr-FR" sz="1800" err="1"/>
              <a:t>implementation</a:t>
            </a:r>
            <a:endParaRPr lang="fr-FR" sz="1800"/>
          </a:p>
        </p:txBody>
      </p:sp>
      <p:sp>
        <p:nvSpPr>
          <p:cNvPr id="4" name="Rectangle : coins arrondis 6">
            <a:extLst>
              <a:ext uri="{FF2B5EF4-FFF2-40B4-BE49-F238E27FC236}">
                <a16:creationId xmlns:a16="http://schemas.microsoft.com/office/drawing/2014/main" id="{C9DBFC44-BA9C-8541-1CFA-CD1EC014D021}"/>
              </a:ext>
            </a:extLst>
          </p:cNvPr>
          <p:cNvSpPr/>
          <p:nvPr/>
        </p:nvSpPr>
        <p:spPr>
          <a:xfrm>
            <a:off x="2231139" y="782370"/>
            <a:ext cx="7729728" cy="6808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err="1">
                <a:solidFill>
                  <a:schemeClr val="bg1"/>
                </a:solidFill>
              </a:rPr>
              <a:t>Generation</a:t>
            </a:r>
            <a:r>
              <a:rPr lang="fr-FR" b="1">
                <a:solidFill>
                  <a:schemeClr val="bg1"/>
                </a:solidFill>
              </a:rPr>
              <a:t> of inputs</a:t>
            </a:r>
          </a:p>
        </p:txBody>
      </p:sp>
      <p:sp>
        <p:nvSpPr>
          <p:cNvPr id="5" name="Rectangle : coins arrondis 6">
            <a:extLst>
              <a:ext uri="{FF2B5EF4-FFF2-40B4-BE49-F238E27FC236}">
                <a16:creationId xmlns:a16="http://schemas.microsoft.com/office/drawing/2014/main" id="{554F7747-0239-EBF2-723F-0BA8BB4F6CF4}"/>
              </a:ext>
            </a:extLst>
          </p:cNvPr>
          <p:cNvSpPr/>
          <p:nvPr/>
        </p:nvSpPr>
        <p:spPr>
          <a:xfrm>
            <a:off x="2231136" y="4495190"/>
            <a:ext cx="7729729" cy="6808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err="1">
                <a:solidFill>
                  <a:schemeClr val="bg1"/>
                </a:solidFill>
              </a:rPr>
              <a:t>Alignment</a:t>
            </a:r>
            <a:r>
              <a:rPr lang="fr-FR" b="1">
                <a:solidFill>
                  <a:schemeClr val="bg1"/>
                </a:solidFill>
              </a:rPr>
              <a:t> : Multiple </a:t>
            </a:r>
            <a:r>
              <a:rPr lang="fr-FR" b="1" err="1">
                <a:solidFill>
                  <a:schemeClr val="bg1"/>
                </a:solidFill>
              </a:rPr>
              <a:t>Sequence</a:t>
            </a:r>
            <a:r>
              <a:rPr lang="fr-FR" b="1">
                <a:solidFill>
                  <a:schemeClr val="bg1"/>
                </a:solidFill>
              </a:rPr>
              <a:t> </a:t>
            </a:r>
            <a:r>
              <a:rPr lang="fr-FR" b="1" err="1">
                <a:solidFill>
                  <a:schemeClr val="bg1"/>
                </a:solidFill>
              </a:rPr>
              <a:t>Alignment</a:t>
            </a:r>
            <a:endParaRPr lang="fr-FR" b="1">
              <a:solidFill>
                <a:schemeClr val="bg1"/>
              </a:solidFill>
            </a:endParaRPr>
          </a:p>
        </p:txBody>
      </p:sp>
      <p:sp>
        <p:nvSpPr>
          <p:cNvPr id="8" name="Rectangle : coins arrondis 6">
            <a:extLst>
              <a:ext uri="{FF2B5EF4-FFF2-40B4-BE49-F238E27FC236}">
                <a16:creationId xmlns:a16="http://schemas.microsoft.com/office/drawing/2014/main" id="{B01C0ED2-3E69-B016-52FE-8C633FA4E3FD}"/>
              </a:ext>
            </a:extLst>
          </p:cNvPr>
          <p:cNvSpPr/>
          <p:nvPr/>
        </p:nvSpPr>
        <p:spPr>
          <a:xfrm>
            <a:off x="2231138" y="3258010"/>
            <a:ext cx="7729727" cy="6808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bg1"/>
                </a:solidFill>
              </a:rPr>
              <a:t>Building the guide </a:t>
            </a:r>
            <a:r>
              <a:rPr lang="fr-FR" b="1" err="1">
                <a:solidFill>
                  <a:schemeClr val="bg1"/>
                </a:solidFill>
              </a:rPr>
              <a:t>tree</a:t>
            </a:r>
            <a:endParaRPr lang="fr-FR" b="1">
              <a:solidFill>
                <a:schemeClr val="bg1"/>
              </a:solidFill>
            </a:endParaRPr>
          </a:p>
          <a:p>
            <a:pPr algn="ctr"/>
            <a:r>
              <a:rPr lang="fr-FR" sz="1600">
                <a:solidFill>
                  <a:schemeClr val="bg1"/>
                </a:solidFill>
              </a:rPr>
              <a:t>UPGMA</a:t>
            </a:r>
          </a:p>
        </p:txBody>
      </p:sp>
      <p:sp>
        <p:nvSpPr>
          <p:cNvPr id="11" name="Rectangle : coins arrondis 6">
            <a:extLst>
              <a:ext uri="{FF2B5EF4-FFF2-40B4-BE49-F238E27FC236}">
                <a16:creationId xmlns:a16="http://schemas.microsoft.com/office/drawing/2014/main" id="{BC9AEE82-FA23-C96E-7EC4-B637961A07A3}"/>
              </a:ext>
            </a:extLst>
          </p:cNvPr>
          <p:cNvSpPr/>
          <p:nvPr/>
        </p:nvSpPr>
        <p:spPr>
          <a:xfrm>
            <a:off x="2231139" y="2020830"/>
            <a:ext cx="7729729" cy="6808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bg1"/>
                </a:solidFill>
              </a:rPr>
              <a:t>Distance matrix</a:t>
            </a:r>
          </a:p>
          <a:p>
            <a:pPr algn="ctr"/>
            <a:r>
              <a:rPr lang="fr-FR" sz="1600" err="1">
                <a:solidFill>
                  <a:schemeClr val="bg1"/>
                </a:solidFill>
              </a:rPr>
              <a:t>Needleman-Wunsch</a:t>
            </a:r>
            <a:endParaRPr lang="fr-FR" sz="1600">
              <a:solidFill>
                <a:schemeClr val="bg1"/>
              </a:solidFill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B915895-F681-3BE4-946B-B4D7BA63A459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6096003" y="1463235"/>
            <a:ext cx="1" cy="557595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9B4FAF8-C874-472A-A166-C11A3FEB43C4}"/>
              </a:ext>
            </a:extLst>
          </p:cNvPr>
          <p:cNvCxnSpPr/>
          <p:nvPr/>
        </p:nvCxnSpPr>
        <p:spPr>
          <a:xfrm>
            <a:off x="6095999" y="2699135"/>
            <a:ext cx="1" cy="557595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5C69ADC-E3D7-99FD-3EAC-6FD3FA95CFD9}"/>
              </a:ext>
            </a:extLst>
          </p:cNvPr>
          <p:cNvCxnSpPr/>
          <p:nvPr/>
        </p:nvCxnSpPr>
        <p:spPr>
          <a:xfrm>
            <a:off x="6095999" y="3937595"/>
            <a:ext cx="1" cy="557595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869039B-B38C-1856-2207-E0524B88372D}"/>
              </a:ext>
            </a:extLst>
          </p:cNvPr>
          <p:cNvCxnSpPr/>
          <p:nvPr/>
        </p:nvCxnSpPr>
        <p:spPr>
          <a:xfrm>
            <a:off x="6095998" y="5174775"/>
            <a:ext cx="1" cy="55759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6">
            <a:extLst>
              <a:ext uri="{FF2B5EF4-FFF2-40B4-BE49-F238E27FC236}">
                <a16:creationId xmlns:a16="http://schemas.microsoft.com/office/drawing/2014/main" id="{7365D3D4-6F2A-921F-784A-74AE56A1A2D7}"/>
              </a:ext>
            </a:extLst>
          </p:cNvPr>
          <p:cNvSpPr/>
          <p:nvPr/>
        </p:nvSpPr>
        <p:spPr>
          <a:xfrm>
            <a:off x="3461654" y="5731089"/>
            <a:ext cx="5268687" cy="6808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bg1"/>
                </a:solidFill>
              </a:rPr>
              <a:t>Small </a:t>
            </a:r>
            <a:r>
              <a:rPr lang="fr-FR" b="1" err="1">
                <a:solidFill>
                  <a:schemeClr val="bg1"/>
                </a:solidFill>
              </a:rPr>
              <a:t>Parsimony</a:t>
            </a:r>
            <a:r>
              <a:rPr lang="fr-FR" b="1">
                <a:solidFill>
                  <a:schemeClr val="bg1"/>
                </a:solidFill>
              </a:rPr>
              <a:t> score + </a:t>
            </a:r>
            <a:r>
              <a:rPr lang="fr-FR" b="1" err="1">
                <a:solidFill>
                  <a:schemeClr val="bg1"/>
                </a:solidFill>
              </a:rPr>
              <a:t>corresponding</a:t>
            </a:r>
            <a:r>
              <a:rPr lang="fr-FR" b="1">
                <a:solidFill>
                  <a:schemeClr val="bg1"/>
                </a:solidFill>
              </a:rPr>
              <a:t> </a:t>
            </a:r>
            <a:r>
              <a:rPr lang="fr-FR" b="1" err="1">
                <a:solidFill>
                  <a:schemeClr val="bg1"/>
                </a:solidFill>
              </a:rPr>
              <a:t>tree</a:t>
            </a:r>
            <a:endParaRPr lang="fr-FR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01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1C8D10E-FC73-6384-4830-9F9DD3B8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F1002F5-5B80-FA23-7ACE-BF4A2A46F3E8}"/>
              </a:ext>
            </a:extLst>
          </p:cNvPr>
          <p:cNvSpPr txBox="1">
            <a:spLocks/>
          </p:cNvSpPr>
          <p:nvPr/>
        </p:nvSpPr>
        <p:spPr bwMode="black">
          <a:xfrm>
            <a:off x="2231136" y="166552"/>
            <a:ext cx="7729728" cy="36684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/>
              <a:t>Small </a:t>
            </a:r>
            <a:r>
              <a:rPr lang="fr-FR" sz="1800" err="1"/>
              <a:t>parsimony</a:t>
            </a:r>
            <a:r>
              <a:rPr lang="fr-FR" sz="1800"/>
              <a:t> </a:t>
            </a:r>
            <a:r>
              <a:rPr lang="fr-FR" sz="1800" err="1"/>
              <a:t>strategy</a:t>
            </a:r>
            <a:endParaRPr lang="fr-FR" sz="18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6B74E1-C4AC-5972-EB58-5666DC4F4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1" r="105" b="104"/>
          <a:stretch/>
        </p:blipFill>
        <p:spPr>
          <a:xfrm>
            <a:off x="4876799" y="1650206"/>
            <a:ext cx="6641455" cy="3468439"/>
          </a:xfrm>
          <a:prstGeom prst="rect">
            <a:avLst/>
          </a:prstGeom>
        </p:spPr>
      </p:pic>
      <p:sp>
        <p:nvSpPr>
          <p:cNvPr id="6" name="Rectangle : coins arrondis 6">
            <a:extLst>
              <a:ext uri="{FF2B5EF4-FFF2-40B4-BE49-F238E27FC236}">
                <a16:creationId xmlns:a16="http://schemas.microsoft.com/office/drawing/2014/main" id="{40797061-AEC0-0A98-FEDB-AA13CC32FB9C}"/>
              </a:ext>
            </a:extLst>
          </p:cNvPr>
          <p:cNvSpPr/>
          <p:nvPr/>
        </p:nvSpPr>
        <p:spPr>
          <a:xfrm>
            <a:off x="251535" y="1337089"/>
            <a:ext cx="3048840" cy="10981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bg1"/>
                </a:solidFill>
              </a:rPr>
              <a:t>For a </a:t>
            </a:r>
            <a:r>
              <a:rPr lang="fr-FR" b="1" err="1">
                <a:solidFill>
                  <a:schemeClr val="bg1"/>
                </a:solidFill>
              </a:rPr>
              <a:t>given</a:t>
            </a:r>
            <a:r>
              <a:rPr lang="fr-FR" b="1">
                <a:solidFill>
                  <a:schemeClr val="bg1"/>
                </a:solidFill>
              </a:rPr>
              <a:t> position in the </a:t>
            </a:r>
            <a:r>
              <a:rPr lang="fr-FR" b="1" err="1">
                <a:solidFill>
                  <a:schemeClr val="bg1"/>
                </a:solidFill>
              </a:rPr>
              <a:t>alignment</a:t>
            </a:r>
            <a:r>
              <a:rPr lang="fr-FR" b="1">
                <a:solidFill>
                  <a:schemeClr val="bg1"/>
                </a:solidFill>
              </a:rPr>
              <a:t>, </a:t>
            </a:r>
            <a:r>
              <a:rPr lang="fr-FR" b="1" err="1">
                <a:solidFill>
                  <a:schemeClr val="bg1"/>
                </a:solidFill>
              </a:rPr>
              <a:t>compute</a:t>
            </a:r>
            <a:r>
              <a:rPr lang="fr-FR" b="1">
                <a:solidFill>
                  <a:schemeClr val="bg1"/>
                </a:solidFill>
              </a:rPr>
              <a:t> the scores of </a:t>
            </a:r>
            <a:r>
              <a:rPr lang="fr-FR" b="1" err="1">
                <a:solidFill>
                  <a:schemeClr val="bg1"/>
                </a:solidFill>
              </a:rPr>
              <a:t>each</a:t>
            </a:r>
            <a:r>
              <a:rPr lang="fr-FR" b="1">
                <a:solidFill>
                  <a:schemeClr val="bg1"/>
                </a:solidFill>
              </a:rPr>
              <a:t> base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B26F904-C9A1-9280-196A-8FCAEE37B19F}"/>
              </a:ext>
            </a:extLst>
          </p:cNvPr>
          <p:cNvSpPr/>
          <p:nvPr/>
        </p:nvSpPr>
        <p:spPr>
          <a:xfrm>
            <a:off x="251535" y="2907310"/>
            <a:ext cx="3048841" cy="8098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err="1">
                <a:solidFill>
                  <a:schemeClr val="bg1"/>
                </a:solidFill>
              </a:rPr>
              <a:t>Sum</a:t>
            </a:r>
            <a:r>
              <a:rPr lang="fr-FR" b="1">
                <a:solidFill>
                  <a:schemeClr val="bg1"/>
                </a:solidFill>
              </a:rPr>
              <a:t> the scores of </a:t>
            </a:r>
            <a:r>
              <a:rPr lang="fr-FR" b="1" err="1">
                <a:solidFill>
                  <a:schemeClr val="bg1"/>
                </a:solidFill>
              </a:rPr>
              <a:t>each</a:t>
            </a:r>
            <a:r>
              <a:rPr lang="fr-FR" b="1">
                <a:solidFill>
                  <a:schemeClr val="bg1"/>
                </a:solidFill>
              </a:rPr>
              <a:t> </a:t>
            </a:r>
            <a:r>
              <a:rPr lang="fr-FR" b="1" err="1">
                <a:solidFill>
                  <a:schemeClr val="bg1"/>
                </a:solidFill>
              </a:rPr>
              <a:t>column</a:t>
            </a:r>
            <a:endParaRPr lang="en-US" err="1">
              <a:solidFill>
                <a:schemeClr val="bg1"/>
              </a:solidFill>
            </a:endParaRPr>
          </a:p>
        </p:txBody>
      </p:sp>
      <p:sp>
        <p:nvSpPr>
          <p:cNvPr id="10" name="Rectangle : coins arrondis 8">
            <a:extLst>
              <a:ext uri="{FF2B5EF4-FFF2-40B4-BE49-F238E27FC236}">
                <a16:creationId xmlns:a16="http://schemas.microsoft.com/office/drawing/2014/main" id="{2AE6B029-613F-A0A3-FCDF-95BB6CA8D8EB}"/>
              </a:ext>
            </a:extLst>
          </p:cNvPr>
          <p:cNvSpPr/>
          <p:nvPr/>
        </p:nvSpPr>
        <p:spPr>
          <a:xfrm>
            <a:off x="251535" y="4189208"/>
            <a:ext cx="3048841" cy="10054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err="1">
                <a:solidFill>
                  <a:schemeClr val="bg1"/>
                </a:solidFill>
              </a:rPr>
              <a:t>Get</a:t>
            </a:r>
            <a:r>
              <a:rPr lang="fr-FR" b="1">
                <a:solidFill>
                  <a:schemeClr val="bg1"/>
                </a:solidFill>
              </a:rPr>
              <a:t> the final minimum score (and an </a:t>
            </a:r>
            <a:r>
              <a:rPr lang="fr-FR" b="1" err="1">
                <a:solidFill>
                  <a:schemeClr val="bg1"/>
                </a:solidFill>
              </a:rPr>
              <a:t>ancestor</a:t>
            </a:r>
            <a:r>
              <a:rPr lang="fr-FR" b="1">
                <a:solidFill>
                  <a:schemeClr val="bg1"/>
                </a:solidFill>
              </a:rPr>
              <a:t> </a:t>
            </a:r>
            <a:r>
              <a:rPr lang="fr-FR" b="1" err="1">
                <a:solidFill>
                  <a:schemeClr val="bg1"/>
                </a:solidFill>
              </a:rPr>
              <a:t>sequence</a:t>
            </a:r>
            <a:r>
              <a:rPr lang="fr-FR" b="1">
                <a:solidFill>
                  <a:schemeClr val="bg1"/>
                </a:solidFill>
              </a:rPr>
              <a:t>)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4" name="Connecteur droit avec flèche 12">
            <a:extLst>
              <a:ext uri="{FF2B5EF4-FFF2-40B4-BE49-F238E27FC236}">
                <a16:creationId xmlns:a16="http://schemas.microsoft.com/office/drawing/2014/main" id="{8054CB5A-2A20-0B08-735D-460BA1B25A4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775955" y="2435234"/>
            <a:ext cx="1" cy="472076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8D239DF-7DDA-A5CF-F7D3-55F63696EAE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775956" y="3717132"/>
            <a:ext cx="0" cy="472076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èche courbée vers le haut 19">
            <a:extLst>
              <a:ext uri="{FF2B5EF4-FFF2-40B4-BE49-F238E27FC236}">
                <a16:creationId xmlns:a16="http://schemas.microsoft.com/office/drawing/2014/main" id="{4A747218-5B77-8EA2-D3F1-FE9A3D0C879C}"/>
              </a:ext>
            </a:extLst>
          </p:cNvPr>
          <p:cNvSpPr/>
          <p:nvPr/>
        </p:nvSpPr>
        <p:spPr>
          <a:xfrm rot="16200000">
            <a:off x="3287874" y="1723671"/>
            <a:ext cx="540609" cy="240155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2">
              <a:lumMod val="50000"/>
            </a:schemeClr>
          </a:solidFill>
          <a:ln cap="rnd">
            <a:solidFill>
              <a:schemeClr val="accent2">
                <a:lumMod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Rectangle : coins arrondis 7">
            <a:extLst>
              <a:ext uri="{FF2B5EF4-FFF2-40B4-BE49-F238E27FC236}">
                <a16:creationId xmlns:a16="http://schemas.microsoft.com/office/drawing/2014/main" id="{5257F6C3-8B9D-CBAA-7EC0-13DEDEE17D21}"/>
              </a:ext>
            </a:extLst>
          </p:cNvPr>
          <p:cNvSpPr/>
          <p:nvPr/>
        </p:nvSpPr>
        <p:spPr>
          <a:xfrm>
            <a:off x="3556967" y="1442613"/>
            <a:ext cx="1102653" cy="80982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000" b="1" err="1">
                <a:solidFill>
                  <a:schemeClr val="tx1"/>
                </a:solidFill>
              </a:rPr>
              <a:t>Repeat</a:t>
            </a:r>
            <a:r>
              <a:rPr lang="fr-FR" sz="1000" b="1">
                <a:solidFill>
                  <a:schemeClr val="tx1"/>
                </a:solidFill>
              </a:rPr>
              <a:t> </a:t>
            </a:r>
            <a:r>
              <a:rPr lang="fr-FR" sz="1000" b="1" err="1">
                <a:solidFill>
                  <a:schemeClr val="tx1"/>
                </a:solidFill>
              </a:rPr>
              <a:t>this</a:t>
            </a:r>
            <a:r>
              <a:rPr lang="fr-FR" sz="1000" b="1">
                <a:solidFill>
                  <a:schemeClr val="tx1"/>
                </a:solidFill>
              </a:rPr>
              <a:t> </a:t>
            </a:r>
            <a:r>
              <a:rPr lang="fr-FR" sz="1000" b="1" err="1">
                <a:solidFill>
                  <a:schemeClr val="tx1"/>
                </a:solidFill>
              </a:rPr>
              <a:t>step</a:t>
            </a:r>
            <a:r>
              <a:rPr lang="fr-FR" sz="1000" b="1">
                <a:solidFill>
                  <a:schemeClr val="tx1"/>
                </a:solidFill>
              </a:rPr>
              <a:t> for </a:t>
            </a:r>
            <a:r>
              <a:rPr lang="fr-FR" sz="1000" b="1" err="1">
                <a:solidFill>
                  <a:schemeClr val="tx1"/>
                </a:solidFill>
              </a:rPr>
              <a:t>each</a:t>
            </a:r>
            <a:r>
              <a:rPr lang="fr-FR" sz="1000" b="1">
                <a:solidFill>
                  <a:schemeClr val="tx1"/>
                </a:solidFill>
              </a:rPr>
              <a:t> </a:t>
            </a:r>
            <a:r>
              <a:rPr lang="fr-FR" sz="1000" b="1" err="1">
                <a:solidFill>
                  <a:schemeClr val="tx1"/>
                </a:solidFill>
              </a:rPr>
              <a:t>column</a:t>
            </a:r>
            <a:endParaRPr lang="fr-FR" sz="1000" b="1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F5F5CA-6A8B-9882-8B52-20944067D8AD}"/>
              </a:ext>
            </a:extLst>
          </p:cNvPr>
          <p:cNvSpPr txBox="1"/>
          <p:nvPr/>
        </p:nvSpPr>
        <p:spPr>
          <a:xfrm>
            <a:off x="1984146" y="5922338"/>
            <a:ext cx="86341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final score depends on the tree considered in the algorithm : it can be optimized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3BF46BB-B16A-40E3-9D82-262954CBEC8D}"/>
              </a:ext>
            </a:extLst>
          </p:cNvPr>
          <p:cNvSpPr/>
          <p:nvPr/>
        </p:nvSpPr>
        <p:spPr>
          <a:xfrm>
            <a:off x="1884868" y="5851602"/>
            <a:ext cx="8423189" cy="5766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0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1652AA9-7F22-DDEC-9A04-6FF3C601FC66}"/>
              </a:ext>
            </a:extLst>
          </p:cNvPr>
          <p:cNvSpPr/>
          <p:nvPr/>
        </p:nvSpPr>
        <p:spPr>
          <a:xfrm>
            <a:off x="911152" y="1388952"/>
            <a:ext cx="3048840" cy="8098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err="1">
                <a:solidFill>
                  <a:schemeClr val="bg1"/>
                </a:solidFill>
              </a:rPr>
              <a:t>Random</a:t>
            </a:r>
            <a:r>
              <a:rPr lang="fr-FR" b="1">
                <a:solidFill>
                  <a:schemeClr val="bg1"/>
                </a:solidFill>
              </a:rPr>
              <a:t> </a:t>
            </a:r>
            <a:r>
              <a:rPr lang="fr-FR" b="1" err="1">
                <a:solidFill>
                  <a:schemeClr val="bg1"/>
                </a:solidFill>
              </a:rPr>
              <a:t>tree</a:t>
            </a:r>
            <a:endParaRPr lang="fr-FR" b="1">
              <a:solidFill>
                <a:schemeClr val="bg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4269078-6A36-84C4-86D9-39E9C7881D2D}"/>
              </a:ext>
            </a:extLst>
          </p:cNvPr>
          <p:cNvSpPr/>
          <p:nvPr/>
        </p:nvSpPr>
        <p:spPr>
          <a:xfrm>
            <a:off x="911151" y="2544800"/>
            <a:ext cx="3048841" cy="8098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err="1">
                <a:solidFill>
                  <a:schemeClr val="bg1"/>
                </a:solidFill>
              </a:rPr>
              <a:t>Evaluate</a:t>
            </a:r>
            <a:r>
              <a:rPr lang="fr-FR" b="1">
                <a:solidFill>
                  <a:schemeClr val="bg1"/>
                </a:solidFill>
              </a:rPr>
              <a:t> </a:t>
            </a:r>
            <a:r>
              <a:rPr lang="fr-FR" b="1" err="1">
                <a:solidFill>
                  <a:schemeClr val="bg1"/>
                </a:solidFill>
              </a:rPr>
              <a:t>it</a:t>
            </a:r>
            <a:r>
              <a:rPr lang="fr-FR" b="1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>
                <a:solidFill>
                  <a:schemeClr val="bg1"/>
                </a:solidFill>
              </a:rPr>
              <a:t>Small </a:t>
            </a:r>
            <a:r>
              <a:rPr lang="fr-FR" err="1">
                <a:solidFill>
                  <a:schemeClr val="bg1"/>
                </a:solidFill>
              </a:rPr>
              <a:t>parsimony</a:t>
            </a:r>
            <a:r>
              <a:rPr lang="fr-FR">
                <a:solidFill>
                  <a:schemeClr val="bg1"/>
                </a:solidFill>
              </a:rPr>
              <a:t> score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C3E6744-EFBA-4354-E18A-7202152F7989}"/>
              </a:ext>
            </a:extLst>
          </p:cNvPr>
          <p:cNvSpPr/>
          <p:nvPr/>
        </p:nvSpPr>
        <p:spPr>
          <a:xfrm>
            <a:off x="911151" y="3700648"/>
            <a:ext cx="3048841" cy="8098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err="1">
                <a:solidFill>
                  <a:schemeClr val="bg1"/>
                </a:solidFill>
              </a:rPr>
              <a:t>Generate</a:t>
            </a:r>
            <a:r>
              <a:rPr lang="fr-FR" b="1">
                <a:solidFill>
                  <a:schemeClr val="bg1"/>
                </a:solidFill>
              </a:rPr>
              <a:t> a new one</a:t>
            </a:r>
          </a:p>
          <a:p>
            <a:pPr algn="ctr"/>
            <a:r>
              <a:rPr lang="fr-FR" err="1">
                <a:solidFill>
                  <a:schemeClr val="bg1"/>
                </a:solidFill>
              </a:rPr>
              <a:t>Nearest</a:t>
            </a:r>
            <a:r>
              <a:rPr lang="fr-FR">
                <a:solidFill>
                  <a:schemeClr val="bg1"/>
                </a:solidFill>
              </a:rPr>
              <a:t> </a:t>
            </a:r>
            <a:r>
              <a:rPr lang="fr-FR" err="1">
                <a:solidFill>
                  <a:schemeClr val="bg1"/>
                </a:solidFill>
              </a:rPr>
              <a:t>neighbor</a:t>
            </a:r>
            <a:r>
              <a:rPr lang="fr-FR">
                <a:solidFill>
                  <a:schemeClr val="bg1"/>
                </a:solidFill>
              </a:rPr>
              <a:t> interchange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F3C8898-B1CC-1458-41FD-775C8B1D3A70}"/>
              </a:ext>
            </a:extLst>
          </p:cNvPr>
          <p:cNvSpPr/>
          <p:nvPr/>
        </p:nvSpPr>
        <p:spPr>
          <a:xfrm>
            <a:off x="132648" y="5127771"/>
            <a:ext cx="4605844" cy="8098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/>
                </a:solidFill>
              </a:rPr>
              <a:t>If no more possible interchange</a:t>
            </a:r>
          </a:p>
          <a:p>
            <a:pPr algn="ctr"/>
            <a:r>
              <a:rPr lang="fr-FR" b="1">
                <a:solidFill>
                  <a:schemeClr val="bg1"/>
                </a:solidFill>
              </a:rPr>
              <a:t>Return best score and best </a:t>
            </a:r>
            <a:r>
              <a:rPr lang="fr-FR" b="1" err="1">
                <a:solidFill>
                  <a:schemeClr val="bg1"/>
                </a:solidFill>
              </a:rPr>
              <a:t>tree</a:t>
            </a:r>
            <a:endParaRPr lang="fr-FR" b="1">
              <a:solidFill>
                <a:schemeClr val="bg1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9276A97-03F3-A345-87FF-7B1A98EDE92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435572" y="2198774"/>
            <a:ext cx="0" cy="346026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1EF09AE-BEC8-C78F-397B-B1BD385A2D0D}"/>
              </a:ext>
            </a:extLst>
          </p:cNvPr>
          <p:cNvCxnSpPr>
            <a:cxnSpLocks/>
          </p:cNvCxnSpPr>
          <p:nvPr/>
        </p:nvCxnSpPr>
        <p:spPr>
          <a:xfrm>
            <a:off x="2435570" y="3354622"/>
            <a:ext cx="0" cy="346026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8245FDD-13A6-AD3B-B08A-47538260E5F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35570" y="4510470"/>
            <a:ext cx="0" cy="617301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èche courbée vers le haut 19">
            <a:extLst>
              <a:ext uri="{FF2B5EF4-FFF2-40B4-BE49-F238E27FC236}">
                <a16:creationId xmlns:a16="http://schemas.microsoft.com/office/drawing/2014/main" id="{76AD90FB-90C9-CF2F-7E6B-82A9F59B7481}"/>
              </a:ext>
            </a:extLst>
          </p:cNvPr>
          <p:cNvSpPr/>
          <p:nvPr/>
        </p:nvSpPr>
        <p:spPr>
          <a:xfrm rot="16200000">
            <a:off x="3495697" y="3312405"/>
            <a:ext cx="1333500" cy="404911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2">
              <a:lumMod val="50000"/>
            </a:schemeClr>
          </a:solidFill>
          <a:ln cap="rnd">
            <a:solidFill>
              <a:schemeClr val="accent2">
                <a:lumMod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4757030-CA5F-F19D-A7E1-A8AB61F73089}"/>
              </a:ext>
            </a:extLst>
          </p:cNvPr>
          <p:cNvSpPr/>
          <p:nvPr/>
        </p:nvSpPr>
        <p:spPr>
          <a:xfrm>
            <a:off x="7065834" y="1603215"/>
            <a:ext cx="609600" cy="59555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562ECFD8-51DC-CBB8-2238-1FA9D1E8DA1D}"/>
              </a:ext>
            </a:extLst>
          </p:cNvPr>
          <p:cNvSpPr/>
          <p:nvPr/>
        </p:nvSpPr>
        <p:spPr>
          <a:xfrm>
            <a:off x="9557757" y="1603215"/>
            <a:ext cx="609600" cy="59555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BEB9ED9F-CC0A-2420-1503-989D0563D402}"/>
              </a:ext>
            </a:extLst>
          </p:cNvPr>
          <p:cNvSpPr/>
          <p:nvPr/>
        </p:nvSpPr>
        <p:spPr>
          <a:xfrm>
            <a:off x="7065834" y="2520060"/>
            <a:ext cx="609600" cy="59555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228146A-E162-B704-B698-2672BCC8A622}"/>
              </a:ext>
            </a:extLst>
          </p:cNvPr>
          <p:cNvSpPr/>
          <p:nvPr/>
        </p:nvSpPr>
        <p:spPr>
          <a:xfrm>
            <a:off x="9574521" y="2520060"/>
            <a:ext cx="609600" cy="59555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6A639AA-C8BD-8485-61E4-08B16F47B242}"/>
              </a:ext>
            </a:extLst>
          </p:cNvPr>
          <p:cNvCxnSpPr/>
          <p:nvPr/>
        </p:nvCxnSpPr>
        <p:spPr>
          <a:xfrm>
            <a:off x="8043734" y="2394697"/>
            <a:ext cx="1130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ADEFA92-F5A7-110E-5368-CE7970D3C8F7}"/>
              </a:ext>
            </a:extLst>
          </p:cNvPr>
          <p:cNvCxnSpPr>
            <a:endCxn id="21" idx="6"/>
          </p:cNvCxnSpPr>
          <p:nvPr/>
        </p:nvCxnSpPr>
        <p:spPr>
          <a:xfrm flipH="1" flipV="1">
            <a:off x="7675434" y="1900995"/>
            <a:ext cx="368300" cy="4937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F1EB351-FE14-DA9C-2060-F9B10A111EBE}"/>
              </a:ext>
            </a:extLst>
          </p:cNvPr>
          <p:cNvCxnSpPr>
            <a:endCxn id="23" idx="6"/>
          </p:cNvCxnSpPr>
          <p:nvPr/>
        </p:nvCxnSpPr>
        <p:spPr>
          <a:xfrm flipH="1">
            <a:off x="7675434" y="2394697"/>
            <a:ext cx="368300" cy="4231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736141C4-9615-CD38-2D11-5F50C709EFFF}"/>
              </a:ext>
            </a:extLst>
          </p:cNvPr>
          <p:cNvCxnSpPr>
            <a:endCxn id="22" idx="2"/>
          </p:cNvCxnSpPr>
          <p:nvPr/>
        </p:nvCxnSpPr>
        <p:spPr>
          <a:xfrm flipV="1">
            <a:off x="9174034" y="1900995"/>
            <a:ext cx="383723" cy="4937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C3A8F26-49F5-3CBD-98C2-DB07DD88F1AC}"/>
              </a:ext>
            </a:extLst>
          </p:cNvPr>
          <p:cNvCxnSpPr>
            <a:endCxn id="24" idx="2"/>
          </p:cNvCxnSpPr>
          <p:nvPr/>
        </p:nvCxnSpPr>
        <p:spPr>
          <a:xfrm>
            <a:off x="9174034" y="2394697"/>
            <a:ext cx="400487" cy="4231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5518EB90-BFA2-643B-A7E3-42810CD1E88D}"/>
              </a:ext>
            </a:extLst>
          </p:cNvPr>
          <p:cNvSpPr/>
          <p:nvPr/>
        </p:nvSpPr>
        <p:spPr>
          <a:xfrm>
            <a:off x="5072910" y="3597627"/>
            <a:ext cx="609600" cy="59555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8B4DC38-AB00-C744-6814-A1C5F37ACE45}"/>
              </a:ext>
            </a:extLst>
          </p:cNvPr>
          <p:cNvSpPr/>
          <p:nvPr/>
        </p:nvSpPr>
        <p:spPr>
          <a:xfrm>
            <a:off x="7564833" y="3597627"/>
            <a:ext cx="609600" cy="59555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8A285D9B-7228-A186-43B8-06F5C9372FF9}"/>
              </a:ext>
            </a:extLst>
          </p:cNvPr>
          <p:cNvSpPr/>
          <p:nvPr/>
        </p:nvSpPr>
        <p:spPr>
          <a:xfrm>
            <a:off x="5072910" y="4514472"/>
            <a:ext cx="609600" cy="59555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A4BD9635-933A-F09D-EBFE-48A60390F5D2}"/>
              </a:ext>
            </a:extLst>
          </p:cNvPr>
          <p:cNvSpPr/>
          <p:nvPr/>
        </p:nvSpPr>
        <p:spPr>
          <a:xfrm>
            <a:off x="7581597" y="4514472"/>
            <a:ext cx="609600" cy="59555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78A8E6C-AF2A-38E2-0BBD-88FFBAAA16A1}"/>
              </a:ext>
            </a:extLst>
          </p:cNvPr>
          <p:cNvCxnSpPr/>
          <p:nvPr/>
        </p:nvCxnSpPr>
        <p:spPr>
          <a:xfrm>
            <a:off x="6050810" y="4389109"/>
            <a:ext cx="1130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3D48946-E465-07E4-D038-876BDEDBD29E}"/>
              </a:ext>
            </a:extLst>
          </p:cNvPr>
          <p:cNvCxnSpPr>
            <a:cxnSpLocks/>
            <a:endCxn id="50" idx="6"/>
          </p:cNvCxnSpPr>
          <p:nvPr/>
        </p:nvCxnSpPr>
        <p:spPr>
          <a:xfrm flipH="1" flipV="1">
            <a:off x="5682510" y="3895407"/>
            <a:ext cx="368300" cy="4937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F61AB24C-FE1C-6453-6FDA-F59469E128B8}"/>
              </a:ext>
            </a:extLst>
          </p:cNvPr>
          <p:cNvCxnSpPr>
            <a:endCxn id="52" idx="6"/>
          </p:cNvCxnSpPr>
          <p:nvPr/>
        </p:nvCxnSpPr>
        <p:spPr>
          <a:xfrm flipH="1">
            <a:off x="5682510" y="4389109"/>
            <a:ext cx="368300" cy="4231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0AE4DDF5-ECE9-06EE-622F-AAB967AEBCBC}"/>
              </a:ext>
            </a:extLst>
          </p:cNvPr>
          <p:cNvCxnSpPr>
            <a:endCxn id="51" idx="2"/>
          </p:cNvCxnSpPr>
          <p:nvPr/>
        </p:nvCxnSpPr>
        <p:spPr>
          <a:xfrm flipV="1">
            <a:off x="7181110" y="3895407"/>
            <a:ext cx="383723" cy="4937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B83687DF-65B1-B7FF-5A51-C9C9BC32CBFC}"/>
              </a:ext>
            </a:extLst>
          </p:cNvPr>
          <p:cNvCxnSpPr>
            <a:endCxn id="53" idx="2"/>
          </p:cNvCxnSpPr>
          <p:nvPr/>
        </p:nvCxnSpPr>
        <p:spPr>
          <a:xfrm>
            <a:off x="7181110" y="4389109"/>
            <a:ext cx="400487" cy="4231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406DB3B-3245-F90C-DC9E-253BAB76C4F5}"/>
              </a:ext>
            </a:extLst>
          </p:cNvPr>
          <p:cNvSpPr/>
          <p:nvPr/>
        </p:nvSpPr>
        <p:spPr>
          <a:xfrm>
            <a:off x="8940075" y="3597627"/>
            <a:ext cx="609600" cy="59555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F8F081DE-C311-A4BC-A4F2-3401DE73A7DF}"/>
              </a:ext>
            </a:extLst>
          </p:cNvPr>
          <p:cNvSpPr/>
          <p:nvPr/>
        </p:nvSpPr>
        <p:spPr>
          <a:xfrm>
            <a:off x="11431998" y="3597627"/>
            <a:ext cx="609600" cy="59555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8AC6EDBC-5AE1-EA35-6B43-0EBD092073C2}"/>
              </a:ext>
            </a:extLst>
          </p:cNvPr>
          <p:cNvSpPr/>
          <p:nvPr/>
        </p:nvSpPr>
        <p:spPr>
          <a:xfrm>
            <a:off x="8940075" y="4514472"/>
            <a:ext cx="609600" cy="59555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50BED59-2BCB-587A-4AE1-2D427466ABF5}"/>
              </a:ext>
            </a:extLst>
          </p:cNvPr>
          <p:cNvSpPr/>
          <p:nvPr/>
        </p:nvSpPr>
        <p:spPr>
          <a:xfrm>
            <a:off x="11448762" y="4514472"/>
            <a:ext cx="609600" cy="59555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20F139-1B2B-10B8-3291-9ABBDDDDBA05}"/>
              </a:ext>
            </a:extLst>
          </p:cNvPr>
          <p:cNvCxnSpPr/>
          <p:nvPr/>
        </p:nvCxnSpPr>
        <p:spPr>
          <a:xfrm>
            <a:off x="9917975" y="4389109"/>
            <a:ext cx="1130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18CE9F7-919D-2C4E-5C97-08D37FD4E640}"/>
              </a:ext>
            </a:extLst>
          </p:cNvPr>
          <p:cNvCxnSpPr>
            <a:endCxn id="59" idx="6"/>
          </p:cNvCxnSpPr>
          <p:nvPr/>
        </p:nvCxnSpPr>
        <p:spPr>
          <a:xfrm flipH="1" flipV="1">
            <a:off x="9549675" y="3895407"/>
            <a:ext cx="368300" cy="4937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38C5A7D-9BAE-8907-1AA4-204B83C6681A}"/>
              </a:ext>
            </a:extLst>
          </p:cNvPr>
          <p:cNvCxnSpPr>
            <a:endCxn id="61" idx="6"/>
          </p:cNvCxnSpPr>
          <p:nvPr/>
        </p:nvCxnSpPr>
        <p:spPr>
          <a:xfrm flipH="1">
            <a:off x="9549675" y="4389109"/>
            <a:ext cx="368300" cy="4231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EA7EFE9A-CCCD-5783-13DE-1C036A617F3C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11048275" y="3895407"/>
            <a:ext cx="383723" cy="4937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398C95CA-4261-3941-C0E5-0019FC839D05}"/>
              </a:ext>
            </a:extLst>
          </p:cNvPr>
          <p:cNvCxnSpPr>
            <a:endCxn id="62" idx="2"/>
          </p:cNvCxnSpPr>
          <p:nvPr/>
        </p:nvCxnSpPr>
        <p:spPr>
          <a:xfrm>
            <a:off x="11048275" y="4389109"/>
            <a:ext cx="400487" cy="4231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F30BC5B7-47CD-9AD8-B520-F67B23D4B6A2}"/>
              </a:ext>
            </a:extLst>
          </p:cNvPr>
          <p:cNvCxnSpPr/>
          <p:nvPr/>
        </p:nvCxnSpPr>
        <p:spPr>
          <a:xfrm flipH="1">
            <a:off x="6107161" y="3020609"/>
            <a:ext cx="676742" cy="648038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C0A84687-E29F-B26D-647F-16CCA5DDB80C}"/>
              </a:ext>
            </a:extLst>
          </p:cNvPr>
          <p:cNvCxnSpPr>
            <a:cxnSpLocks/>
          </p:cNvCxnSpPr>
          <p:nvPr/>
        </p:nvCxnSpPr>
        <p:spPr>
          <a:xfrm>
            <a:off x="10567844" y="2987050"/>
            <a:ext cx="663338" cy="715155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F602C47F-2404-3F72-1EAB-335199656730}"/>
              </a:ext>
            </a:extLst>
          </p:cNvPr>
          <p:cNvCxnSpPr>
            <a:cxnSpLocks/>
          </p:cNvCxnSpPr>
          <p:nvPr/>
        </p:nvCxnSpPr>
        <p:spPr>
          <a:xfrm>
            <a:off x="8191197" y="4389109"/>
            <a:ext cx="874301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1C8D10E-FC73-6384-4830-9F9DD3B8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F1002F5-5B80-FA23-7ACE-BF4A2A46F3E8}"/>
              </a:ext>
            </a:extLst>
          </p:cNvPr>
          <p:cNvSpPr txBox="1">
            <a:spLocks/>
          </p:cNvSpPr>
          <p:nvPr/>
        </p:nvSpPr>
        <p:spPr bwMode="black">
          <a:xfrm>
            <a:off x="2231136" y="166552"/>
            <a:ext cx="7729728" cy="36684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err="1"/>
              <a:t>Nearest</a:t>
            </a:r>
            <a:r>
              <a:rPr lang="fr-FR" sz="1800"/>
              <a:t> </a:t>
            </a:r>
            <a:r>
              <a:rPr lang="fr-FR" sz="1800" err="1"/>
              <a:t>neighbor</a:t>
            </a:r>
            <a:r>
              <a:rPr lang="fr-FR" sz="1800"/>
              <a:t> interchange </a:t>
            </a:r>
            <a:r>
              <a:rPr lang="fr-FR" sz="1800" err="1"/>
              <a:t>strategy</a:t>
            </a:r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1262106162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Colis</Template>
  <Application>Microsoft Office PowerPoint</Application>
  <PresentationFormat>Widescreen</PresentationFormat>
  <Slides>22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Colis</vt:lpstr>
      <vt:lpstr>Large parsimony</vt:lpstr>
      <vt:lpstr>Table Of contents</vt:lpstr>
      <vt:lpstr>Definitions</vt:lpstr>
      <vt:lpstr>Generation of inputs - implementation</vt:lpstr>
      <vt:lpstr>Generation of inputs - implementation</vt:lpstr>
      <vt:lpstr>Generation of inputs - implementation</vt:lpstr>
      <vt:lpstr>Generation of inputs -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parsimony</dc:title>
  <dc:creator>Inès Fonquernie X2021</dc:creator>
  <cp:revision>2</cp:revision>
  <dcterms:created xsi:type="dcterms:W3CDTF">2024-03-11T16:06:17Z</dcterms:created>
  <dcterms:modified xsi:type="dcterms:W3CDTF">2024-03-18T14:23:52Z</dcterms:modified>
</cp:coreProperties>
</file>