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6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3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69165C9D-B429-4790-BA5C-2F0473F26019}">
          <p14:sldIdLst>
            <p14:sldId id="256"/>
            <p14:sldId id="257"/>
            <p14:sldId id="258"/>
            <p14:sldId id="259"/>
            <p14:sldId id="264"/>
            <p14:sldId id="260"/>
            <p14:sldId id="265"/>
            <p14:sldId id="261"/>
            <p14:sldId id="266"/>
            <p14:sldId id="267"/>
            <p14:sldId id="268"/>
            <p14:sldId id="269"/>
            <p14:sldId id="270"/>
            <p14:sldId id="271"/>
            <p14:sldId id="272"/>
            <p14:sldId id="262"/>
            <p14:sldId id="273"/>
            <p14:sldId id="274"/>
            <p14:sldId id="275"/>
            <p14:sldId id="276"/>
            <p14:sldId id="277"/>
            <p14:sldId id="278"/>
            <p14:sldId id="279"/>
            <p14:sldId id="263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76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0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432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0314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31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23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335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26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30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34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1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43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71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3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10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3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598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76FEE5-F5B4-4285-9949-FDF3FA000CB4}" type="datetimeFigureOut">
              <a:rPr lang="en-GB" smtClean="0"/>
              <a:t>18/11/2024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8383A-0F29-4E83-A4C5-3D6B98B4144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3295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D7EB15-21FB-6D54-0B19-B05CC1C1A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9870854" cy="2428461"/>
          </a:xfrm>
        </p:spPr>
        <p:txBody>
          <a:bodyPr/>
          <a:lstStyle/>
          <a:p>
            <a:r>
              <a:rPr lang="en-GB" dirty="0"/>
              <a:t>Sentiment Analysis / Classification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CDC029C-F558-A8F4-2DAB-1A1A9132B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181" y="5791171"/>
            <a:ext cx="8825658" cy="86142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KALALA KABAMBI David</a:t>
            </a:r>
          </a:p>
          <a:p>
            <a:r>
              <a:rPr lang="en-GB" dirty="0"/>
              <a:t>NANFACK MATTHIEU</a:t>
            </a:r>
          </a:p>
          <a:p>
            <a:r>
              <a:rPr lang="en-GB" dirty="0"/>
              <a:t>Marty Julien</a:t>
            </a:r>
          </a:p>
        </p:txBody>
      </p:sp>
    </p:spTree>
    <p:extLst>
      <p:ext uri="{BB962C8B-B14F-4D97-AF65-F5344CB8AC3E}">
        <p14:creationId xmlns:p14="http://schemas.microsoft.com/office/powerpoint/2010/main" val="3856845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B579F-9D97-367E-67C4-EE831C15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024F7-88F6-90E0-C718-856D986C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5EC147-935C-BFF0-77D0-D710528A4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02953"/>
            <a:ext cx="8946541" cy="4195481"/>
          </a:xfrm>
        </p:spPr>
        <p:txBody>
          <a:bodyPr/>
          <a:lstStyle/>
          <a:p>
            <a:r>
              <a:rPr lang="en-GB" dirty="0"/>
              <a:t>A lot of confusion with the class number 5</a:t>
            </a:r>
          </a:p>
          <a:p>
            <a:pPr lvl="1"/>
            <a:r>
              <a:rPr lang="en-GB" dirty="0"/>
              <a:t>Over represented in the dataset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4151F44-C42D-D2E7-1647-DA96381ED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194" y="2423433"/>
            <a:ext cx="8779127" cy="432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83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1DA94-A8C7-1658-8A09-1D7250E9C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02A87-675E-3E7B-0B1A-499CD00A5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92AC755-4E0F-B523-D04C-FF12EE7F1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09" y="2052638"/>
            <a:ext cx="8625957" cy="4195762"/>
          </a:xfrm>
        </p:spPr>
      </p:pic>
    </p:spTree>
    <p:extLst>
      <p:ext uri="{BB962C8B-B14F-4D97-AF65-F5344CB8AC3E}">
        <p14:creationId xmlns:p14="http://schemas.microsoft.com/office/powerpoint/2010/main" val="268650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4FE9E-893D-091D-CF4C-C81D2F3C0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474E8-B7C6-16E0-5B77-663CABB03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78D3A7-2B95-5C18-1654-F20833547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82" y="2052638"/>
            <a:ext cx="8712412" cy="4195762"/>
          </a:xfrm>
        </p:spPr>
      </p:pic>
    </p:spTree>
    <p:extLst>
      <p:ext uri="{BB962C8B-B14F-4D97-AF65-F5344CB8AC3E}">
        <p14:creationId xmlns:p14="http://schemas.microsoft.com/office/powerpoint/2010/main" val="260482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90165-899D-42DB-4712-34E1697E6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2A7D1-3E70-E77A-8EB7-8CE51E8C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7E5AA59-7A45-D52A-EAE5-FCBD9C6FB5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487" y="2046012"/>
            <a:ext cx="8291026" cy="4195762"/>
          </a:xfrm>
        </p:spPr>
      </p:pic>
    </p:spTree>
    <p:extLst>
      <p:ext uri="{BB962C8B-B14F-4D97-AF65-F5344CB8AC3E}">
        <p14:creationId xmlns:p14="http://schemas.microsoft.com/office/powerpoint/2010/main" val="3273152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41908-2CEA-739C-BDE5-D311C022A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AE4F3-A3A0-0427-745A-8EC274CCA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0B76227-7663-B1AA-CEFB-890AA3047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787" y="1946620"/>
            <a:ext cx="8499108" cy="4195762"/>
          </a:xfrm>
        </p:spPr>
      </p:pic>
    </p:spTree>
    <p:extLst>
      <p:ext uri="{BB962C8B-B14F-4D97-AF65-F5344CB8AC3E}">
        <p14:creationId xmlns:p14="http://schemas.microsoft.com/office/powerpoint/2010/main" val="1996932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835FF-0578-78B4-FB52-F53BFB9B5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C63165-2E41-367D-1455-F25BD5E9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2E18AE42-AE8B-5AD7-F63A-6A6058338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620" y="2039386"/>
            <a:ext cx="8680222" cy="4195762"/>
          </a:xfrm>
        </p:spPr>
      </p:pic>
    </p:spTree>
    <p:extLst>
      <p:ext uri="{BB962C8B-B14F-4D97-AF65-F5344CB8AC3E}">
        <p14:creationId xmlns:p14="http://schemas.microsoft.com/office/powerpoint/2010/main" val="51430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C4051F-98E6-E0DC-255D-5082C3CC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Fine-Tuning : Model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7E2B6A-E31C-6EB4-028C-6BF047DEF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8849"/>
            <a:ext cx="8946541" cy="4540039"/>
          </a:xfrm>
        </p:spPr>
        <p:txBody>
          <a:bodyPr>
            <a:normAutofit/>
          </a:bodyPr>
          <a:lstStyle/>
          <a:p>
            <a:r>
              <a:rPr lang="en-GB" dirty="0"/>
              <a:t>Model </a:t>
            </a:r>
            <a:r>
              <a:rPr lang="en-GB" dirty="0" err="1"/>
              <a:t>DistilBERT</a:t>
            </a:r>
            <a:r>
              <a:rPr lang="en-GB" dirty="0"/>
              <a:t> : Less complex model to avoid overfitting</a:t>
            </a:r>
          </a:p>
          <a:p>
            <a:pPr lvl="1"/>
            <a:r>
              <a:rPr lang="en-GB" dirty="0"/>
              <a:t>35.000 samples</a:t>
            </a:r>
          </a:p>
          <a:p>
            <a:pPr lvl="1"/>
            <a:r>
              <a:rPr lang="en-GB" dirty="0"/>
              <a:t>13 epochs</a:t>
            </a:r>
          </a:p>
          <a:p>
            <a:pPr lvl="1"/>
            <a:r>
              <a:rPr lang="en-GB" dirty="0"/>
              <a:t>Balanced dataset</a:t>
            </a:r>
          </a:p>
          <a:p>
            <a:pPr lvl="1"/>
            <a:r>
              <a:rPr lang="en-GB" dirty="0"/>
              <a:t>To avoid overfitting :</a:t>
            </a:r>
          </a:p>
          <a:p>
            <a:pPr lvl="2"/>
            <a:r>
              <a:rPr lang="en-GB" dirty="0"/>
              <a:t>Weight Decay</a:t>
            </a:r>
          </a:p>
          <a:p>
            <a:pPr lvl="2"/>
            <a:r>
              <a:rPr lang="en-GB" dirty="0"/>
              <a:t>Feezed the first 4 layers of the model</a:t>
            </a:r>
          </a:p>
          <a:p>
            <a:pPr lvl="2"/>
            <a:r>
              <a:rPr lang="en-GB" dirty="0"/>
              <a:t>Learning rate scheduler (10% - 15% warmup step)</a:t>
            </a:r>
          </a:p>
          <a:p>
            <a:pPr lvl="2"/>
            <a:r>
              <a:rPr lang="en-GB" dirty="0"/>
              <a:t>Different learning depending of the layers (smaller for the already trained </a:t>
            </a:r>
            <a:r>
              <a:rPr lang="en-GB" dirty="0" err="1"/>
              <a:t>DistilBERT</a:t>
            </a:r>
            <a:r>
              <a:rPr lang="en-GB" dirty="0"/>
              <a:t> layers)</a:t>
            </a:r>
          </a:p>
          <a:p>
            <a:pPr lvl="2"/>
            <a:r>
              <a:rPr lang="en-GB" dirty="0"/>
              <a:t>Dropout</a:t>
            </a:r>
          </a:p>
          <a:p>
            <a:pPr lvl="2"/>
            <a:r>
              <a:rPr lang="en-GB" dirty="0"/>
              <a:t>Early stopping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7813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931536-23BB-99CD-18EA-B8328C2A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63BEB-8560-8FA3-4FC1-3721026B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2222"/>
            <a:ext cx="8946541" cy="4195481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BD9136D-D497-E02E-D274-CD3B06A85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93" y="1574267"/>
            <a:ext cx="9819861" cy="483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94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AF219-7953-D10B-0177-DA8E6911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1B189-9BC0-7DE1-BC09-1350687D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1D3F0C-2E8E-52E8-A705-A17621F1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2465"/>
            <a:ext cx="8946541" cy="4195481"/>
          </a:xfrm>
        </p:spPr>
        <p:txBody>
          <a:bodyPr/>
          <a:lstStyle/>
          <a:p>
            <a:r>
              <a:rPr lang="en-GB" dirty="0"/>
              <a:t>No more confusion with the 5</a:t>
            </a:r>
            <a:r>
              <a:rPr lang="en-GB" baseline="30000" dirty="0"/>
              <a:t>th</a:t>
            </a:r>
            <a:r>
              <a:rPr lang="en-GB" dirty="0"/>
              <a:t> class because of the more balanced dataset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E1A1E0B-7E23-CDFA-4C8C-85135A002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209" y="2411895"/>
            <a:ext cx="8447581" cy="412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47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3AD60-5DC5-AAB0-8F29-063F9F995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0841C9-9A44-2817-4555-25F9B96F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6379B63-7236-9576-9B5D-1930D27A5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55" y="1946620"/>
            <a:ext cx="8576543" cy="4195762"/>
          </a:xfrm>
        </p:spPr>
      </p:pic>
    </p:spTree>
    <p:extLst>
      <p:ext uri="{BB962C8B-B14F-4D97-AF65-F5344CB8AC3E}">
        <p14:creationId xmlns:p14="http://schemas.microsoft.com/office/powerpoint/2010/main" val="622378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667C5-0D70-A83C-775C-D2D7BF171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framing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F66EF8-0F79-B890-B328-A91EBA28C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Sentiment analysis / classification on books review</a:t>
            </a:r>
          </a:p>
          <a:p>
            <a:r>
              <a:rPr lang="en-GB" dirty="0"/>
              <a:t>Dataset : Amazon books review</a:t>
            </a:r>
          </a:p>
          <a:p>
            <a:endParaRPr lang="en-GB" dirty="0"/>
          </a:p>
          <a:p>
            <a:r>
              <a:rPr lang="en-GB" dirty="0"/>
              <a:t>Input:</a:t>
            </a:r>
          </a:p>
          <a:p>
            <a:pPr lvl="1"/>
            <a:r>
              <a:rPr lang="en-GB" dirty="0"/>
              <a:t>Review helpfulness [0, 1]</a:t>
            </a:r>
          </a:p>
          <a:p>
            <a:pPr lvl="1"/>
            <a:r>
              <a:rPr lang="en-GB" dirty="0"/>
              <a:t>Review summary (text)</a:t>
            </a:r>
          </a:p>
          <a:p>
            <a:pPr lvl="1"/>
            <a:r>
              <a:rPr lang="en-GB" dirty="0"/>
              <a:t>Review text (text)</a:t>
            </a:r>
          </a:p>
          <a:p>
            <a:pPr lvl="1"/>
            <a:endParaRPr lang="en-GB" dirty="0"/>
          </a:p>
          <a:p>
            <a:r>
              <a:rPr lang="en-GB" dirty="0"/>
              <a:t>Output:</a:t>
            </a:r>
          </a:p>
          <a:p>
            <a:pPr lvl="1"/>
            <a:r>
              <a:rPr lang="en-GB" dirty="0"/>
              <a:t>Vector of length 5, representing the probability density function of the 5 classes</a:t>
            </a:r>
          </a:p>
        </p:txBody>
      </p:sp>
    </p:spTree>
    <p:extLst>
      <p:ext uri="{BB962C8B-B14F-4D97-AF65-F5344CB8AC3E}">
        <p14:creationId xmlns:p14="http://schemas.microsoft.com/office/powerpoint/2010/main" val="66521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3FFC-85BC-7BCF-9635-F6EDAF514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9F4290-E2F3-1519-0AA2-5717FE8EA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9D2BA93-454E-22F2-DD6E-4B5E4995D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989" y="1953246"/>
            <a:ext cx="8896511" cy="4195762"/>
          </a:xfrm>
        </p:spPr>
      </p:pic>
    </p:spTree>
    <p:extLst>
      <p:ext uri="{BB962C8B-B14F-4D97-AF65-F5344CB8AC3E}">
        <p14:creationId xmlns:p14="http://schemas.microsoft.com/office/powerpoint/2010/main" val="228232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E7FF7-E756-52C3-020F-ACCFD4234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8ECD78-BB32-CCCD-398D-39F809257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D7F11A3-A52C-84BC-1791-06504EAEF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775" y="1853248"/>
            <a:ext cx="8561878" cy="4195762"/>
          </a:xfrm>
        </p:spPr>
      </p:pic>
    </p:spTree>
    <p:extLst>
      <p:ext uri="{BB962C8B-B14F-4D97-AF65-F5344CB8AC3E}">
        <p14:creationId xmlns:p14="http://schemas.microsoft.com/office/powerpoint/2010/main" val="3092947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42176-D108-8611-9B56-4E422E9D1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3140B8-0862-EF13-1038-A90F4011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2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ECB4814-8A30-2F15-68C0-6400D49DE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770" y="1853248"/>
            <a:ext cx="8691677" cy="4195762"/>
          </a:xfrm>
        </p:spPr>
      </p:pic>
    </p:spTree>
    <p:extLst>
      <p:ext uri="{BB962C8B-B14F-4D97-AF65-F5344CB8AC3E}">
        <p14:creationId xmlns:p14="http://schemas.microsoft.com/office/powerpoint/2010/main" val="1919523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20F1A-60B1-E18F-9541-1EA8D01B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7F6BD-529D-5ABB-7C12-BA20181FE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2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7C0C6805-5FF1-593F-6F07-BEBEDEECF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146" y="1993003"/>
            <a:ext cx="8536422" cy="4195762"/>
          </a:xfrm>
        </p:spPr>
      </p:pic>
    </p:spTree>
    <p:extLst>
      <p:ext uri="{BB962C8B-B14F-4D97-AF65-F5344CB8AC3E}">
        <p14:creationId xmlns:p14="http://schemas.microsoft.com/office/powerpoint/2010/main" val="3556592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A600-E3DE-BA5B-55B0-9CEB420EE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CE7509-FEB7-C8F7-7E9F-40BDFF72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Fine-Tuning : Model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DA0EDD-AD1C-DE65-6C62-C16DAA7D2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77618"/>
            <a:ext cx="8946541" cy="477078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Model </a:t>
            </a:r>
            <a:r>
              <a:rPr lang="en-GB" dirty="0" err="1"/>
              <a:t>DistilBERT</a:t>
            </a:r>
            <a:endParaRPr lang="en-GB" dirty="0"/>
          </a:p>
          <a:p>
            <a:r>
              <a:rPr lang="en-GB" dirty="0"/>
              <a:t>Tried another approach for comparison, a lot of samples with only one epoch</a:t>
            </a:r>
          </a:p>
          <a:p>
            <a:pPr lvl="1"/>
            <a:r>
              <a:rPr lang="en-GB" dirty="0"/>
              <a:t>200.000 samples</a:t>
            </a:r>
          </a:p>
          <a:p>
            <a:pPr lvl="1"/>
            <a:r>
              <a:rPr lang="en-GB" dirty="0"/>
              <a:t>1 epoch</a:t>
            </a:r>
          </a:p>
          <a:p>
            <a:pPr lvl="1"/>
            <a:r>
              <a:rPr lang="en-GB" dirty="0"/>
              <a:t>Balanced dataset</a:t>
            </a:r>
          </a:p>
          <a:p>
            <a:pPr lvl="1"/>
            <a:r>
              <a:rPr lang="en-GB" dirty="0"/>
              <a:t>To avoid overfitting:</a:t>
            </a:r>
          </a:p>
          <a:p>
            <a:pPr lvl="2"/>
            <a:r>
              <a:rPr lang="en-GB" dirty="0"/>
              <a:t>Weight Decay</a:t>
            </a:r>
          </a:p>
          <a:p>
            <a:pPr lvl="2"/>
            <a:r>
              <a:rPr lang="en-GB" dirty="0"/>
              <a:t>Froze the first 4 layers of the model</a:t>
            </a:r>
          </a:p>
          <a:p>
            <a:pPr lvl="2"/>
            <a:r>
              <a:rPr lang="en-GB" dirty="0"/>
              <a:t>Learning rate scheduler (10% - 15% warmup step)</a:t>
            </a:r>
          </a:p>
          <a:p>
            <a:pPr lvl="2"/>
            <a:r>
              <a:rPr lang="en-GB" dirty="0"/>
              <a:t>Different learning depending of the layers </a:t>
            </a:r>
            <a:r>
              <a:rPr lang="en-GB" dirty="0" err="1"/>
              <a:t>layers</a:t>
            </a:r>
            <a:r>
              <a:rPr lang="en-GB" dirty="0"/>
              <a:t> (smaller for the already trained </a:t>
            </a:r>
            <a:r>
              <a:rPr lang="en-GB" dirty="0" err="1"/>
              <a:t>DistilBERT</a:t>
            </a:r>
            <a:r>
              <a:rPr lang="en-GB" dirty="0"/>
              <a:t> layers)</a:t>
            </a:r>
          </a:p>
          <a:p>
            <a:pPr lvl="2"/>
            <a:r>
              <a:rPr lang="en-GB" dirty="0"/>
              <a:t>Dropout</a:t>
            </a:r>
          </a:p>
          <a:p>
            <a:r>
              <a:rPr lang="en-GB" dirty="0"/>
              <a:t>Similar average results but with a lot of variance in metrics values within the classes</a:t>
            </a:r>
          </a:p>
        </p:txBody>
      </p:sp>
    </p:spTree>
    <p:extLst>
      <p:ext uri="{BB962C8B-B14F-4D97-AF65-F5344CB8AC3E}">
        <p14:creationId xmlns:p14="http://schemas.microsoft.com/office/powerpoint/2010/main" val="326097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1EB196-4D10-20A6-70AE-630FA06E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35BA0A-06DA-3758-398D-3C036CA3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9336"/>
            <a:ext cx="8946541" cy="4195481"/>
          </a:xfrm>
        </p:spPr>
        <p:txBody>
          <a:bodyPr/>
          <a:lstStyle/>
          <a:p>
            <a:r>
              <a:rPr lang="en-GB" dirty="0"/>
              <a:t>Not very representative, because we trained for only one epoch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3E52B84-10FB-5330-E2B4-9E688791B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04" y="2174949"/>
            <a:ext cx="9090991" cy="44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562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94CF1-6412-E5AF-F502-8642753D0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F0393-2309-B9AE-8968-A3AB767AD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232400-DC91-9D75-F59E-3B9FCE805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225" y="1542709"/>
            <a:ext cx="8946541" cy="4195481"/>
          </a:xfrm>
        </p:spPr>
        <p:txBody>
          <a:bodyPr/>
          <a:lstStyle/>
          <a:p>
            <a:r>
              <a:rPr lang="en-GB" dirty="0"/>
              <a:t>Similar confusion matrix in comparison with fewer samples and more epochs for training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F5004E1-17A8-9890-998A-67997AA62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181" y="2359687"/>
            <a:ext cx="8251638" cy="4045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497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ADCC1-BB98-DEC6-1107-DDFDED08D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C4045-C23F-A9C7-7E7D-D6139E86A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CF3DC4-3215-F7D0-CC44-5075F257B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99" y="1403561"/>
            <a:ext cx="8946541" cy="4195481"/>
          </a:xfrm>
        </p:spPr>
        <p:txBody>
          <a:bodyPr/>
          <a:lstStyle/>
          <a:p>
            <a:r>
              <a:rPr lang="en-GB" dirty="0"/>
              <a:t>The results are a little worse but still pretty close in comparison with fewer samples and more epochs for training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5C712CD-2854-7FF1-E8C4-2CF62C0E9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461" y="2266305"/>
            <a:ext cx="8859078" cy="428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5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A0E05-E019-3A53-C14F-6DDFDDA7F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AC3103-E8ED-D9E2-9F93-E3D877A39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57C96-FEAD-CB1F-D139-218B76AFA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956" y="1522831"/>
            <a:ext cx="8946541" cy="4195481"/>
          </a:xfrm>
        </p:spPr>
        <p:txBody>
          <a:bodyPr/>
          <a:lstStyle/>
          <a:p>
            <a:r>
              <a:rPr lang="en-GB" dirty="0"/>
              <a:t>Class least represented in the dataset, the results are similar in comparison with fewer samples and more epochs for training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E536FC9-DFBE-26A7-E7A1-105E35443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052" y="2343468"/>
            <a:ext cx="8507896" cy="420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418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5685-3507-2F11-CDB1-273C69217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3E131-D455-F74E-2F5E-7ED0AA6B5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1370B1-FA72-A50B-689D-BBD1E6317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451" y="1277665"/>
            <a:ext cx="8946541" cy="4195481"/>
          </a:xfrm>
        </p:spPr>
        <p:txBody>
          <a:bodyPr/>
          <a:lstStyle/>
          <a:p>
            <a:r>
              <a:rPr lang="en-GB" dirty="0"/>
              <a:t>The second least represented class in the dataset, the results are very close in comparison with fewer samples and more epochs for training</a:t>
            </a:r>
          </a:p>
          <a:p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0AE70D5-B2D3-1F55-AC91-6548FA575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08" y="2407045"/>
            <a:ext cx="8799444" cy="427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019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715703-C25C-48BE-FCBF-D39EAB8A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and preparation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5868B7-7C41-BC5F-8B7C-FB6D6E83D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27" y="1561701"/>
            <a:ext cx="10822321" cy="2016387"/>
          </a:xfrm>
        </p:spPr>
        <p:txBody>
          <a:bodyPr>
            <a:normAutofit/>
          </a:bodyPr>
          <a:lstStyle/>
          <a:p>
            <a:r>
              <a:rPr lang="en-GB" dirty="0"/>
              <a:t>Very imbalanced dataset :</a:t>
            </a:r>
          </a:p>
          <a:p>
            <a:pPr lvl="1"/>
            <a:r>
              <a:rPr lang="en-GB" dirty="0"/>
              <a:t>3 m samples</a:t>
            </a:r>
          </a:p>
          <a:p>
            <a:pPr lvl="1"/>
            <a:r>
              <a:rPr lang="en-GB" dirty="0"/>
              <a:t>1.8 m 5 stars rating</a:t>
            </a:r>
          </a:p>
          <a:p>
            <a:pPr lvl="1"/>
            <a:r>
              <a:rPr lang="en-GB" dirty="0"/>
              <a:t>0.7 m 4 stars rating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F6030A-5498-26B2-F078-7B6BE3B333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95" y="3122308"/>
            <a:ext cx="8156713" cy="349573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6EBA74E-9FE8-E1AF-4927-37B16E0654DB}"/>
              </a:ext>
            </a:extLst>
          </p:cNvPr>
          <p:cNvSpPr txBox="1">
            <a:spLocks/>
          </p:cNvSpPr>
          <p:nvPr/>
        </p:nvSpPr>
        <p:spPr>
          <a:xfrm>
            <a:off x="57714" y="3402496"/>
            <a:ext cx="3747582" cy="3322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1"/>
            <a:endParaRPr lang="en-GB" dirty="0"/>
          </a:p>
          <a:p>
            <a:r>
              <a:rPr lang="en-GB" dirty="0"/>
              <a:t>Helpfulness score is the is an opinion given by other users on the review, helpful or nor (binary)</a:t>
            </a:r>
          </a:p>
          <a:p>
            <a:r>
              <a:rPr lang="en-GB" dirty="0"/>
              <a:t>Helpfulness score :</a:t>
            </a:r>
          </a:p>
          <a:p>
            <a:pPr lvl="1"/>
            <a:r>
              <a:rPr lang="en-GB" dirty="0"/>
              <a:t>0.9 m 0 helpfulness</a:t>
            </a:r>
          </a:p>
          <a:p>
            <a:pPr lvl="1"/>
            <a:r>
              <a:rPr lang="en-GB" dirty="0"/>
              <a:t>0.9 m 1 helpfulness</a:t>
            </a:r>
          </a:p>
          <a:p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65264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52272-920A-779F-265A-4A5AF6431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B958A-2B50-ABBE-56D5-18FA5289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8B2925-13C0-28AE-BB57-DA0506B21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2947" y="1436692"/>
            <a:ext cx="8946541" cy="4195481"/>
          </a:xfrm>
        </p:spPr>
        <p:txBody>
          <a:bodyPr/>
          <a:lstStyle/>
          <a:p>
            <a:r>
              <a:rPr lang="en-GB" dirty="0"/>
              <a:t>The second most represented class in the dataset, results a little worse in comparison with fewer samples and more epochs for training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7647FB-DCF5-13BD-C304-3C4820F14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47" y="2586454"/>
            <a:ext cx="8163339" cy="402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832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3885-552C-D7B9-E7CD-FF5553DBE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F47610-E190-3779-1E72-FD17FE88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8F6E52-810E-1099-3F1A-2BE68BF89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197" y="1257787"/>
            <a:ext cx="8946541" cy="4195481"/>
          </a:xfrm>
        </p:spPr>
        <p:txBody>
          <a:bodyPr/>
          <a:lstStyle/>
          <a:p>
            <a:r>
              <a:rPr lang="en-GB" dirty="0"/>
              <a:t>Most represented class in the dataset, the results are a little worse, the metrics values have more variance in comparison with fewer samples and more epochs for training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6C0D496-7B88-08C1-7D07-244B575A4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197" y="2333107"/>
            <a:ext cx="8946542" cy="439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522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6E8C0-5B85-1671-FBA9-F2D4738D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05CE0D-628B-3970-FC47-AB7BE8FC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Conclusion on model 3 metrics</a:t>
            </a:r>
          </a:p>
          <a:p>
            <a:pPr lvl="1"/>
            <a:r>
              <a:rPr lang="en-GB" sz="2400" dirty="0"/>
              <a:t>For all the classes, the results are similar or a bit worse but the metrics within the class have more variances in comparison with fewer samples and more epochs for training.</a:t>
            </a:r>
          </a:p>
        </p:txBody>
      </p:sp>
    </p:spTree>
    <p:extLst>
      <p:ext uri="{BB962C8B-B14F-4D97-AF65-F5344CB8AC3E}">
        <p14:creationId xmlns:p14="http://schemas.microsoft.com/office/powerpoint/2010/main" val="275950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8F8E9-B4A5-BA21-FD72-0A4062A8B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and preparation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C120F2-8D6E-B419-36C0-64A21BAE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286" y="2006536"/>
            <a:ext cx="8946541" cy="4195481"/>
          </a:xfrm>
        </p:spPr>
        <p:txBody>
          <a:bodyPr/>
          <a:lstStyle/>
          <a:p>
            <a:r>
              <a:rPr lang="en-GB" dirty="0"/>
              <a:t>Randomly remove some parts of the dataset :</a:t>
            </a:r>
          </a:p>
          <a:p>
            <a:pPr lvl="1"/>
            <a:r>
              <a:rPr lang="en-GB" dirty="0"/>
              <a:t>85% of the 5 stars review</a:t>
            </a:r>
          </a:p>
          <a:p>
            <a:pPr lvl="1"/>
            <a:r>
              <a:rPr lang="en-GB" dirty="0"/>
              <a:t>54% of the 4 stars review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0E912A-C083-BBE8-2877-72100E380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107" y="3173897"/>
            <a:ext cx="8220623" cy="352312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CEB2D29B-55F5-838C-76B3-BCCFD09A9776}"/>
              </a:ext>
            </a:extLst>
          </p:cNvPr>
          <p:cNvSpPr txBox="1">
            <a:spLocks/>
          </p:cNvSpPr>
          <p:nvPr/>
        </p:nvSpPr>
        <p:spPr>
          <a:xfrm>
            <a:off x="182286" y="3429000"/>
            <a:ext cx="3581331" cy="1899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GB" dirty="0"/>
              <a:t>This allowed to have a more balanced dataset</a:t>
            </a:r>
          </a:p>
          <a:p>
            <a:r>
              <a:rPr lang="en-GB" dirty="0"/>
              <a:t>Review helpfulness keep the same Density</a:t>
            </a:r>
          </a:p>
        </p:txBody>
      </p:sp>
    </p:spTree>
    <p:extLst>
      <p:ext uri="{BB962C8B-B14F-4D97-AF65-F5344CB8AC3E}">
        <p14:creationId xmlns:p14="http://schemas.microsoft.com/office/powerpoint/2010/main" val="272675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AA9A5B-B443-FC79-35CB-67F2E9AA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cleaning and preparation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27062-49D5-AC6F-4BE7-739E2C175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model output is a vector representing probabilities for each classes</a:t>
            </a:r>
          </a:p>
          <a:p>
            <a:pPr lvl="1"/>
            <a:r>
              <a:rPr lang="en-GB" dirty="0"/>
              <a:t>In the dataset we have scores from 1 to 5 as integers values</a:t>
            </a:r>
          </a:p>
          <a:p>
            <a:pPr lvl="1"/>
            <a:r>
              <a:rPr lang="en-GB" dirty="0"/>
              <a:t>Needed to convert the input to a vector of length 5 as input</a:t>
            </a:r>
          </a:p>
          <a:p>
            <a:pPr lvl="2"/>
            <a:r>
              <a:rPr lang="en-GB" dirty="0"/>
              <a:t>All the values in the vector are 0 except the index that represent the score which is 1</a:t>
            </a:r>
          </a:p>
          <a:p>
            <a:pPr lvl="2"/>
            <a:r>
              <a:rPr lang="en-GB" dirty="0"/>
              <a:t>Each value in the output vector, represent the probability of the class that correspond to the index in the vector</a:t>
            </a:r>
          </a:p>
          <a:p>
            <a:pPr lvl="2"/>
            <a:r>
              <a:rPr lang="en-GB" dirty="0"/>
              <a:t>Example : If the input is a 5 stars review, we want the input to be [0, 0, 0, 0, 1]</a:t>
            </a:r>
          </a:p>
          <a:p>
            <a:pPr lvl="2"/>
            <a:r>
              <a:rPr lang="en-GB" dirty="0"/>
              <a:t>We want the probability density function outputted by our model to be as close as the input [0, 0, 0, 0, 1] as possible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148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7D3D4-FC74-8AFD-E8B3-2550C7DD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selection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3C652-C17B-8B6C-6658-6C67AECBA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Used Deep Learning models</a:t>
            </a:r>
          </a:p>
          <a:p>
            <a:r>
              <a:rPr lang="en-GB" sz="2400" dirty="0"/>
              <a:t>We chose BERT model</a:t>
            </a:r>
          </a:p>
          <a:p>
            <a:pPr lvl="1"/>
            <a:r>
              <a:rPr lang="en-GB" sz="2000" dirty="0"/>
              <a:t>The best in natural language understanding</a:t>
            </a:r>
          </a:p>
          <a:p>
            <a:pPr lvl="1"/>
            <a:r>
              <a:rPr lang="en-GB" sz="2000" dirty="0"/>
              <a:t>We tried BERT but also used the </a:t>
            </a:r>
            <a:r>
              <a:rPr lang="en-GB" sz="2000" dirty="0" err="1"/>
              <a:t>DistilBERT</a:t>
            </a:r>
            <a:r>
              <a:rPr lang="en-GB" sz="2000" dirty="0"/>
              <a:t> model because it is less complex and can reduce overfitting</a:t>
            </a:r>
          </a:p>
        </p:txBody>
      </p:sp>
    </p:spTree>
    <p:extLst>
      <p:ext uri="{BB962C8B-B14F-4D97-AF65-F5344CB8AC3E}">
        <p14:creationId xmlns:p14="http://schemas.microsoft.com/office/powerpoint/2010/main" val="458176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77D922-7C07-CDA5-595C-9B13A6F8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EB9C2-A405-F9F2-8231-A9516E12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cross entropy loss</a:t>
            </a:r>
          </a:p>
          <a:p>
            <a:pPr lvl="1"/>
            <a:r>
              <a:rPr lang="en-GB" dirty="0"/>
              <a:t>Used for multiclass classification</a:t>
            </a:r>
          </a:p>
          <a:p>
            <a:pPr lvl="1"/>
            <a:r>
              <a:rPr lang="en-GB" dirty="0"/>
              <a:t>Designed to work with raw output (without </a:t>
            </a:r>
            <a:r>
              <a:rPr lang="en-GB" dirty="0" err="1"/>
              <a:t>softmax</a:t>
            </a:r>
            <a:r>
              <a:rPr lang="en-GB" dirty="0"/>
              <a:t> on the model output)</a:t>
            </a:r>
          </a:p>
          <a:p>
            <a:r>
              <a:rPr lang="en-GB" dirty="0"/>
              <a:t>Adam optimizer</a:t>
            </a:r>
          </a:p>
          <a:p>
            <a:pPr lvl="1"/>
            <a:r>
              <a:rPr lang="en-GB" dirty="0"/>
              <a:t>Allow adaptative learning rate</a:t>
            </a:r>
          </a:p>
          <a:p>
            <a:pPr lvl="1"/>
            <a:r>
              <a:rPr lang="en-GB" dirty="0"/>
              <a:t>Great optimizer overall</a:t>
            </a:r>
          </a:p>
          <a:p>
            <a:pPr lvl="1"/>
            <a:endParaRPr lang="en-GB" dirty="0"/>
          </a:p>
          <a:p>
            <a:r>
              <a:rPr lang="en-GB" dirty="0"/>
              <a:t>Trained on AMD GPU with </a:t>
            </a:r>
            <a:r>
              <a:rPr lang="en-GB" dirty="0" err="1"/>
              <a:t>ROCm</a:t>
            </a:r>
            <a:r>
              <a:rPr lang="en-GB" dirty="0"/>
              <a:t> docker image</a:t>
            </a:r>
          </a:p>
        </p:txBody>
      </p:sp>
    </p:spTree>
    <p:extLst>
      <p:ext uri="{BB962C8B-B14F-4D97-AF65-F5344CB8AC3E}">
        <p14:creationId xmlns:p14="http://schemas.microsoft.com/office/powerpoint/2010/main" val="3649888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DC6A8A-ED85-36AC-4652-36656CD3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Fine-Tuning : Model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3805B-7B26-C731-72A5-F9D0BD8F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806" y="1853248"/>
            <a:ext cx="8946541" cy="4632804"/>
          </a:xfrm>
        </p:spPr>
        <p:txBody>
          <a:bodyPr>
            <a:normAutofit/>
          </a:bodyPr>
          <a:lstStyle/>
          <a:p>
            <a:r>
              <a:rPr lang="en-GB" dirty="0"/>
              <a:t>We had a lot of over fitting despite using a large number of samples</a:t>
            </a:r>
          </a:p>
          <a:p>
            <a:r>
              <a:rPr lang="en-GB" dirty="0"/>
              <a:t>This is because we used the imbalanced dataset to show the importance of having a balanced dataset</a:t>
            </a:r>
          </a:p>
          <a:p>
            <a:pPr lvl="1"/>
            <a:r>
              <a:rPr lang="en-GB" dirty="0"/>
              <a:t>Model BERT (complex model, maybe too complex for our data)</a:t>
            </a:r>
          </a:p>
          <a:p>
            <a:pPr lvl="2"/>
            <a:r>
              <a:rPr lang="en-GB" dirty="0"/>
              <a:t>200.000 samples</a:t>
            </a:r>
          </a:p>
          <a:p>
            <a:pPr lvl="2"/>
            <a:r>
              <a:rPr lang="en-GB" dirty="0"/>
              <a:t>5 epochs</a:t>
            </a:r>
          </a:p>
          <a:p>
            <a:pPr lvl="2"/>
            <a:r>
              <a:rPr lang="en-GB" dirty="0"/>
              <a:t>To avoid overfitting : </a:t>
            </a:r>
          </a:p>
          <a:p>
            <a:pPr lvl="3"/>
            <a:r>
              <a:rPr lang="en-GB" dirty="0"/>
              <a:t>Weight decay</a:t>
            </a:r>
          </a:p>
          <a:p>
            <a:pPr lvl="3"/>
            <a:r>
              <a:rPr lang="en-GB" dirty="0"/>
              <a:t>Learning rate scheduler (10% - 15% warmup step)</a:t>
            </a:r>
          </a:p>
        </p:txBody>
      </p:sp>
    </p:spTree>
    <p:extLst>
      <p:ext uri="{BB962C8B-B14F-4D97-AF65-F5344CB8AC3E}">
        <p14:creationId xmlns:p14="http://schemas.microsoft.com/office/powerpoint/2010/main" val="231362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BAB4CA-462E-28AB-2954-4E547B720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1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F8A7409E-1831-3549-EC57-0B56A0653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49" y="1297265"/>
            <a:ext cx="10058089" cy="5323002"/>
          </a:xfrm>
        </p:spPr>
      </p:pic>
    </p:spTree>
    <p:extLst>
      <p:ext uri="{BB962C8B-B14F-4D97-AF65-F5344CB8AC3E}">
        <p14:creationId xmlns:p14="http://schemas.microsoft.com/office/powerpoint/2010/main" val="2736385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222</TotalTime>
  <Words>833</Words>
  <Application>Microsoft Office PowerPoint</Application>
  <PresentationFormat>Grand écran</PresentationFormat>
  <Paragraphs>122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Ion</vt:lpstr>
      <vt:lpstr>Sentiment Analysis / Classification</vt:lpstr>
      <vt:lpstr>Problem framing</vt:lpstr>
      <vt:lpstr>Data cleaning and preparation</vt:lpstr>
      <vt:lpstr>Data cleaning and preparation</vt:lpstr>
      <vt:lpstr>Data cleaning and preparation</vt:lpstr>
      <vt:lpstr>Model selection</vt:lpstr>
      <vt:lpstr>Training</vt:lpstr>
      <vt:lpstr>Fine-Tuning : Model 1</vt:lpstr>
      <vt:lpstr>Model 1</vt:lpstr>
      <vt:lpstr>Model 1</vt:lpstr>
      <vt:lpstr>Model 1</vt:lpstr>
      <vt:lpstr>Model 1</vt:lpstr>
      <vt:lpstr>Model 1</vt:lpstr>
      <vt:lpstr>Model 1</vt:lpstr>
      <vt:lpstr>Model 1</vt:lpstr>
      <vt:lpstr>Fine-Tuning : Model 2</vt:lpstr>
      <vt:lpstr>Model 2</vt:lpstr>
      <vt:lpstr>Model 2</vt:lpstr>
      <vt:lpstr>Model 2</vt:lpstr>
      <vt:lpstr>Model 2</vt:lpstr>
      <vt:lpstr>Model 2</vt:lpstr>
      <vt:lpstr>Model 2</vt:lpstr>
      <vt:lpstr>Model 2</vt:lpstr>
      <vt:lpstr>Fine-Tuning : Model 3</vt:lpstr>
      <vt:lpstr>Model 3</vt:lpstr>
      <vt:lpstr>Model 3</vt:lpstr>
      <vt:lpstr>Model 3</vt:lpstr>
      <vt:lpstr>Model 3</vt:lpstr>
      <vt:lpstr>Model 3</vt:lpstr>
      <vt:lpstr>Model 3</vt:lpstr>
      <vt:lpstr>Model 3</vt:lpstr>
      <vt:lpstr>Model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Marty</dc:creator>
  <cp:lastModifiedBy>Julien Marty</cp:lastModifiedBy>
  <cp:revision>143</cp:revision>
  <dcterms:created xsi:type="dcterms:W3CDTF">2024-11-18T07:16:16Z</dcterms:created>
  <dcterms:modified xsi:type="dcterms:W3CDTF">2024-11-18T10:59:00Z</dcterms:modified>
</cp:coreProperties>
</file>