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8" r:id="rId2"/>
    <p:sldId id="285" r:id="rId3"/>
    <p:sldId id="284" r:id="rId4"/>
    <p:sldId id="286" r:id="rId5"/>
    <p:sldId id="287" r:id="rId6"/>
    <p:sldId id="266" r:id="rId7"/>
    <p:sldId id="267" r:id="rId8"/>
    <p:sldId id="273" r:id="rId9"/>
    <p:sldId id="272" r:id="rId10"/>
    <p:sldId id="258" r:id="rId11"/>
    <p:sldId id="291" r:id="rId12"/>
    <p:sldId id="262" r:id="rId13"/>
    <p:sldId id="264" r:id="rId14"/>
    <p:sldId id="265" r:id="rId15"/>
    <p:sldId id="283" r:id="rId16"/>
    <p:sldId id="276" r:id="rId17"/>
    <p:sldId id="277" r:id="rId18"/>
    <p:sldId id="278" r:id="rId19"/>
    <p:sldId id="282" r:id="rId20"/>
    <p:sldId id="261" r:id="rId21"/>
    <p:sldId id="256" r:id="rId22"/>
    <p:sldId id="257" r:id="rId23"/>
    <p:sldId id="260" r:id="rId24"/>
    <p:sldId id="271" r:id="rId25"/>
    <p:sldId id="290" r:id="rId26"/>
    <p:sldId id="289" r:id="rId27"/>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534">
          <p15:clr>
            <a:srgbClr val="A4A3A4"/>
          </p15:clr>
        </p15:guide>
        <p15:guide id="2" orient="horz" pos="660">
          <p15:clr>
            <a:srgbClr val="A4A3A4"/>
          </p15:clr>
        </p15:guide>
        <p15:guide id="3" pos="2015">
          <p15:clr>
            <a:srgbClr val="A4A3A4"/>
          </p15:clr>
        </p15:guide>
        <p15:guide id="4" pos="3907">
          <p15:clr>
            <a:srgbClr val="A4A3A4"/>
          </p15:clr>
        </p15:guide>
        <p15:guide id="5" pos="306">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11893"/>
    <a:srgbClr val="0432FF"/>
    <a:srgbClr val="C60C30"/>
    <a:srgbClr val="EAEAEA"/>
    <a:srgbClr val="DBCEAC"/>
    <a:srgbClr val="3CB6CE"/>
    <a:srgbClr val="B6BF00"/>
    <a:srgbClr val="EC7A00"/>
    <a:srgbClr val="003C69"/>
    <a:srgbClr val="4523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030" autoAdjust="0"/>
    <p:restoredTop sz="86423" autoAdjust="0"/>
  </p:normalViewPr>
  <p:slideViewPr>
    <p:cSldViewPr snapToGrid="0">
      <p:cViewPr varScale="1">
        <p:scale>
          <a:sx n="189" d="100"/>
          <a:sy n="189" d="100"/>
        </p:scale>
        <p:origin x="712" y="168"/>
      </p:cViewPr>
      <p:guideLst>
        <p:guide orient="horz" pos="1534"/>
        <p:guide orient="horz" pos="660"/>
        <p:guide pos="2015"/>
        <p:guide pos="3907"/>
        <p:guide pos="3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118" d="100"/>
          <a:sy n="118" d="100"/>
        </p:scale>
        <p:origin x="-2004" y="-96"/>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3886200" y="0"/>
            <a:ext cx="4376738"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defTabSz="923828">
              <a:defRPr sz="1200">
                <a:latin typeface="Arial" charset="0"/>
              </a:defRPr>
            </a:lvl1pPr>
          </a:lstStyle>
          <a:p>
            <a:pPr>
              <a:defRPr/>
            </a:pPr>
            <a:endParaRPr lang="en-US"/>
          </a:p>
        </p:txBody>
      </p:sp>
      <p:sp>
        <p:nvSpPr>
          <p:cNvPr id="55299" name="Rectangle 3"/>
          <p:cNvSpPr>
            <a:spLocks noGrp="1" noChangeArrowheads="1"/>
          </p:cNvSpPr>
          <p:nvPr>
            <p:ph type="dt" sz="quarter" idx="1"/>
          </p:nvPr>
        </p:nvSpPr>
        <p:spPr bwMode="auto">
          <a:xfrm>
            <a:off x="8277225" y="0"/>
            <a:ext cx="1017588"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algn="r" defTabSz="923828">
              <a:defRPr sz="1200">
                <a:latin typeface="Arial" charset="0"/>
              </a:defRPr>
            </a:lvl1pPr>
          </a:lstStyle>
          <a:p>
            <a:pPr>
              <a:defRPr/>
            </a:pPr>
            <a:fld id="{97FB5D3D-3A0B-914D-B9FD-1B287EB44491}" type="datetime1">
              <a:rPr lang="en-US"/>
              <a:pPr>
                <a:defRPr/>
              </a:pPr>
              <a:t>3/28/18</a:t>
            </a:fld>
            <a:endParaRPr lang="en-US" dirty="0"/>
          </a:p>
        </p:txBody>
      </p:sp>
      <p:sp>
        <p:nvSpPr>
          <p:cNvPr id="55300" name="Rectangle 4"/>
          <p:cNvSpPr>
            <a:spLocks noGrp="1" noChangeArrowheads="1"/>
          </p:cNvSpPr>
          <p:nvPr>
            <p:ph type="ftr" sz="quarter" idx="2"/>
          </p:nvPr>
        </p:nvSpPr>
        <p:spPr bwMode="auto">
          <a:xfrm>
            <a:off x="0" y="6657975"/>
            <a:ext cx="4027488"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defTabSz="923828">
              <a:defRPr sz="1200">
                <a:latin typeface="Arial" charset="0"/>
              </a:defRPr>
            </a:lvl1pPr>
          </a:lstStyle>
          <a:p>
            <a:pPr>
              <a:defRPr/>
            </a:pPr>
            <a:endParaRPr lang="en-US"/>
          </a:p>
        </p:txBody>
      </p:sp>
      <p:sp>
        <p:nvSpPr>
          <p:cNvPr id="55301" name="Rectangle 5"/>
          <p:cNvSpPr>
            <a:spLocks noGrp="1" noChangeArrowheads="1"/>
          </p:cNvSpPr>
          <p:nvPr>
            <p:ph type="sldNum" sz="quarter" idx="3"/>
          </p:nvPr>
        </p:nvSpPr>
        <p:spPr bwMode="auto">
          <a:xfrm>
            <a:off x="5265738" y="6657975"/>
            <a:ext cx="4029075"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algn="r" defTabSz="922338">
              <a:defRPr sz="1200"/>
            </a:lvl1pPr>
          </a:lstStyle>
          <a:p>
            <a:fld id="{7E865E46-2660-F94E-B5DD-7EBAEC163EAD}" type="slidenum">
              <a:rPr lang="en-US" altLang="en-US"/>
              <a:pPr/>
              <a:t>‹#›</a:t>
            </a:fld>
            <a:endParaRPr lang="en-US" altLang="en-US"/>
          </a:p>
        </p:txBody>
      </p:sp>
      <p:sp>
        <p:nvSpPr>
          <p:cNvPr id="2" name="TextBox 1"/>
          <p:cNvSpPr txBox="1"/>
          <p:nvPr/>
        </p:nvSpPr>
        <p:spPr>
          <a:xfrm>
            <a:off x="0" y="7938"/>
            <a:ext cx="3757613" cy="277812"/>
          </a:xfrm>
          <a:prstGeom prst="rect">
            <a:avLst/>
          </a:prstGeom>
          <a:noFill/>
        </p:spPr>
        <p:txBody>
          <a:bodyPr lIns="91650" tIns="45825" rIns="91650" bIns="45825">
            <a:spAutoFit/>
          </a:bodyPr>
          <a:lstStyle/>
          <a:p>
            <a:pPr>
              <a:defRPr/>
            </a:pPr>
            <a:r>
              <a:rPr lang="en-US" sz="1200" spc="301" dirty="0">
                <a:latin typeface="Times New Roman" panose="02020603050405020304" pitchFamily="18" charset="0"/>
                <a:cs typeface="Times New Roman" panose="02020603050405020304" pitchFamily="18" charset="0"/>
              </a:rPr>
              <a:t>WASHINGTON STATE UNIVERSITY</a:t>
            </a:r>
          </a:p>
        </p:txBody>
      </p:sp>
    </p:spTree>
    <p:extLst>
      <p:ext uri="{BB962C8B-B14F-4D97-AF65-F5344CB8AC3E}">
        <p14:creationId xmlns:p14="http://schemas.microsoft.com/office/powerpoint/2010/main" val="14967571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4027488"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defTabSz="923828">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5265738" y="0"/>
            <a:ext cx="4029075"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algn="r" defTabSz="923828">
              <a:defRPr sz="1200">
                <a:latin typeface="Arial" charset="0"/>
              </a:defRPr>
            </a:lvl1pPr>
          </a:lstStyle>
          <a:p>
            <a:pPr>
              <a:defRPr/>
            </a:pPr>
            <a:fld id="{43F38372-7992-D34B-B257-9AD51527FAD7}" type="datetime1">
              <a:rPr lang="en-US"/>
              <a:pPr>
                <a:defRPr/>
              </a:pPr>
              <a:t>3/28/18</a:t>
            </a:fld>
            <a:endParaRPr lang="en-US"/>
          </a:p>
        </p:txBody>
      </p:sp>
      <p:sp>
        <p:nvSpPr>
          <p:cNvPr id="11268" name="Rectangle 4"/>
          <p:cNvSpPr>
            <a:spLocks noGrp="1" noRot="1" noChangeAspect="1" noChangeArrowheads="1" noTextEdit="1"/>
          </p:cNvSpPr>
          <p:nvPr>
            <p:ph type="sldImg" idx="2"/>
          </p:nvPr>
        </p:nvSpPr>
        <p:spPr bwMode="auto">
          <a:xfrm>
            <a:off x="2898775" y="527050"/>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293" name="Rectangle 5"/>
          <p:cNvSpPr>
            <a:spLocks noGrp="1" noChangeArrowheads="1"/>
          </p:cNvSpPr>
          <p:nvPr>
            <p:ph type="body" sz="quarter" idx="3"/>
          </p:nvPr>
        </p:nvSpPr>
        <p:spPr bwMode="auto">
          <a:xfrm>
            <a:off x="930275" y="3330575"/>
            <a:ext cx="7435850" cy="3152775"/>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6657975"/>
            <a:ext cx="4027488"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defTabSz="923828">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5265738" y="6657975"/>
            <a:ext cx="4029075"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algn="r" defTabSz="922338">
              <a:defRPr sz="1200"/>
            </a:lvl1pPr>
          </a:lstStyle>
          <a:p>
            <a:fld id="{3747CF05-9DD3-1345-BA2F-3B00010D91FC}" type="slidenum">
              <a:rPr lang="en-US" altLang="en-US"/>
              <a:pPr/>
              <a:t>‹#›</a:t>
            </a:fld>
            <a:endParaRPr lang="en-US" altLang="en-US"/>
          </a:p>
        </p:txBody>
      </p:sp>
    </p:spTree>
    <p:extLst>
      <p:ext uri="{BB962C8B-B14F-4D97-AF65-F5344CB8AC3E}">
        <p14:creationId xmlns:p14="http://schemas.microsoft.com/office/powerpoint/2010/main" val="71446884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ask for their help here or a bit later?</a:t>
            </a:r>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2</a:t>
            </a:fld>
            <a:endParaRPr lang="en-US" altLang="en-US"/>
          </a:p>
        </p:txBody>
      </p:sp>
    </p:spTree>
    <p:extLst>
      <p:ext uri="{BB962C8B-B14F-4D97-AF65-F5344CB8AC3E}">
        <p14:creationId xmlns:p14="http://schemas.microsoft.com/office/powerpoint/2010/main" val="3584604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diapause – photoperiod relationship as seen on the web site.</a:t>
            </a:r>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14</a:t>
            </a:fld>
            <a:endParaRPr lang="en-US" altLang="en-US"/>
          </a:p>
        </p:txBody>
      </p:sp>
    </p:spTree>
    <p:extLst>
      <p:ext uri="{BB962C8B-B14F-4D97-AF65-F5344CB8AC3E}">
        <p14:creationId xmlns:p14="http://schemas.microsoft.com/office/powerpoint/2010/main" val="1960174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another conceptual way to present the future forecasted changes. Rather than presenting in a graph or map of the %change relative to historical average, this uses the concept of a spatial analog (another location that currently has growing conditions similar to what we would expect in the future. This is far more useful way to represent the magnitude of what a few degrees of warming looks like. </a:t>
            </a:r>
          </a:p>
          <a:p>
            <a:endParaRPr lang="en-US" baseline="0" dirty="0"/>
          </a:p>
          <a:p>
            <a:r>
              <a:rPr lang="en-US" baseline="0" dirty="0"/>
              <a:t>Economics:…..</a:t>
            </a:r>
            <a:endParaRPr lang="en-US" dirty="0"/>
          </a:p>
        </p:txBody>
      </p:sp>
      <p:sp>
        <p:nvSpPr>
          <p:cNvPr id="4" name="Date Placeholder 3"/>
          <p:cNvSpPr>
            <a:spLocks noGrp="1"/>
          </p:cNvSpPr>
          <p:nvPr>
            <p:ph type="dt" idx="10"/>
          </p:nvPr>
        </p:nvSpPr>
        <p:spPr/>
        <p:txBody>
          <a:bodyPr/>
          <a:lstStyle/>
          <a:p>
            <a:fld id="{BE0D0A06-6B3B-418A-840E-5E04767DE54B}" type="datetime1">
              <a:rPr lang="en-US" smtClean="0"/>
              <a:pPr/>
              <a:t>3/28/18</a:t>
            </a:fld>
            <a:endParaRPr lang="en-US"/>
          </a:p>
        </p:txBody>
      </p:sp>
      <p:sp>
        <p:nvSpPr>
          <p:cNvPr id="5" name="Footer Placeholder 4"/>
          <p:cNvSpPr>
            <a:spLocks noGrp="1"/>
          </p:cNvSpPr>
          <p:nvPr>
            <p:ph type="ftr" sz="quarter" idx="11"/>
          </p:nvPr>
        </p:nvSpPr>
        <p:spPr/>
        <p:txBody>
          <a:bodyPr/>
          <a:lstStyle/>
          <a:p>
            <a:pPr>
              <a:defRPr/>
            </a:pPr>
            <a:r>
              <a:rPr lang="en-US"/>
              <a:t>Template B-curves</a:t>
            </a:r>
          </a:p>
        </p:txBody>
      </p:sp>
      <p:sp>
        <p:nvSpPr>
          <p:cNvPr id="6" name="Slide Number Placeholder 5"/>
          <p:cNvSpPr>
            <a:spLocks noGrp="1"/>
          </p:cNvSpPr>
          <p:nvPr>
            <p:ph type="sldNum" sz="quarter" idx="12"/>
          </p:nvPr>
        </p:nvSpPr>
        <p:spPr/>
        <p:txBody>
          <a:bodyPr/>
          <a:lstStyle/>
          <a:p>
            <a:fld id="{20CD6CF5-75B5-4851-AC92-727D849BD408}" type="slidenum">
              <a:rPr lang="en-US" smtClean="0"/>
              <a:pPr/>
              <a:t>18</a:t>
            </a:fld>
            <a:endParaRPr lang="en-US"/>
          </a:p>
        </p:txBody>
      </p:sp>
    </p:spTree>
    <p:extLst>
      <p:ext uri="{BB962C8B-B14F-4D97-AF65-F5344CB8AC3E}">
        <p14:creationId xmlns:p14="http://schemas.microsoft.com/office/powerpoint/2010/main" val="427653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to the management effects caused by climate change</a:t>
            </a:r>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20</a:t>
            </a:fld>
            <a:endParaRPr lang="en-US" altLang="en-US"/>
          </a:p>
        </p:txBody>
      </p:sp>
    </p:spTree>
    <p:extLst>
      <p:ext uri="{BB962C8B-B14F-4D97-AF65-F5344CB8AC3E}">
        <p14:creationId xmlns:p14="http://schemas.microsoft.com/office/powerpoint/2010/main" val="834445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control</a:t>
            </a:r>
            <a:r>
              <a:rPr lang="en-US" baseline="0" dirty="0"/>
              <a:t> effects only by larval generation.  On the left no diapause consideration, on the right considering diapause.  In the first and second larval generations, you can see the diapause effects.  A point to make Is that the difference in the scale on the left and right is the difference in overwintering individuals.  The other big takeaway is the importance of diapause and the huge difference in population as you add more generations.</a:t>
            </a:r>
            <a:endParaRPr lang="en-US" dirty="0"/>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21</a:t>
            </a:fld>
            <a:endParaRPr lang="en-US" altLang="en-US"/>
          </a:p>
        </p:txBody>
      </p:sp>
    </p:spTree>
    <p:extLst>
      <p:ext uri="{BB962C8B-B14F-4D97-AF65-F5344CB8AC3E}">
        <p14:creationId xmlns:p14="http://schemas.microsoft.com/office/powerpoint/2010/main" val="2315887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the same as the last slide, but under mating disruption</a:t>
            </a:r>
            <a:r>
              <a:rPr lang="en-US" baseline="0" dirty="0"/>
              <a:t> (no pesticides applied) by generation – same highlight of the diapause effects.  Big point here is that MD really reduces the population level you have to deal with compared to the control no MD treatment.</a:t>
            </a:r>
            <a:endParaRPr lang="en-US" dirty="0"/>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22</a:t>
            </a:fld>
            <a:endParaRPr lang="en-US" altLang="en-US"/>
          </a:p>
        </p:txBody>
      </p:sp>
    </p:spTree>
    <p:extLst>
      <p:ext uri="{BB962C8B-B14F-4D97-AF65-F5344CB8AC3E}">
        <p14:creationId xmlns:p14="http://schemas.microsoft.com/office/powerpoint/2010/main" val="2752025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one,</a:t>
            </a:r>
            <a:r>
              <a:rPr lang="en-US" baseline="0" dirty="0"/>
              <a:t> the generational totals are not brought out, just the total by the end of the season.  The first cluster of bars is using MD by itself, no pesticides.  The second group is pesticides by themselves with them applied as in slide #7 – the first two generations are treated with the most effective timing (timings are DD based, but the second spray of a generation is by residue longevity).  The third cluster is using MD but treating the first generation alone.</a:t>
            </a:r>
            <a:endParaRPr lang="en-US" dirty="0"/>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23</a:t>
            </a:fld>
            <a:endParaRPr lang="en-US" altLang="en-US"/>
          </a:p>
        </p:txBody>
      </p:sp>
    </p:spTree>
    <p:extLst>
      <p:ext uri="{BB962C8B-B14F-4D97-AF65-F5344CB8AC3E}">
        <p14:creationId xmlns:p14="http://schemas.microsoft.com/office/powerpoint/2010/main" val="164891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generalities that we need to explore in greater detail.</a:t>
            </a:r>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24</a:t>
            </a:fld>
            <a:endParaRPr lang="en-US" altLang="en-US"/>
          </a:p>
        </p:txBody>
      </p:sp>
    </p:spTree>
    <p:extLst>
      <p:ext uri="{BB962C8B-B14F-4D97-AF65-F5344CB8AC3E}">
        <p14:creationId xmlns:p14="http://schemas.microsoft.com/office/powerpoint/2010/main" val="280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a:t>
            </a:r>
            <a:r>
              <a:rPr lang="en-US" baseline="0" dirty="0"/>
              <a:t> implications of climate change for production….</a:t>
            </a:r>
          </a:p>
          <a:p>
            <a:r>
              <a:rPr lang="en-US" baseline="0" dirty="0"/>
              <a:t>End with a mention of relative advantages of PNW as compared to other regions..</a:t>
            </a:r>
            <a:endParaRPr lang="en-US" dirty="0"/>
          </a:p>
          <a:p>
            <a:endParaRPr lang="en-US" dirty="0"/>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3</a:t>
            </a:fld>
            <a:endParaRPr lang="en-US" altLang="en-US"/>
          </a:p>
        </p:txBody>
      </p:sp>
    </p:spTree>
    <p:extLst>
      <p:ext uri="{BB962C8B-B14F-4D97-AF65-F5344CB8AC3E}">
        <p14:creationId xmlns:p14="http://schemas.microsoft.com/office/powerpoint/2010/main" val="112432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cover very briefly for a point source, using the Tree Fruit Research and Extension Center as an example.  The web site actually has</a:t>
            </a:r>
            <a:r>
              <a:rPr lang="en-US" baseline="0" dirty="0"/>
              <a:t> the phenology and other changes over the major fruit growing regions.</a:t>
            </a:r>
            <a:endParaRPr lang="en-US" dirty="0"/>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6</a:t>
            </a:fld>
            <a:endParaRPr lang="en-US" altLang="en-US"/>
          </a:p>
        </p:txBody>
      </p:sp>
    </p:spTree>
    <p:extLst>
      <p:ext uri="{BB962C8B-B14F-4D97-AF65-F5344CB8AC3E}">
        <p14:creationId xmlns:p14="http://schemas.microsoft.com/office/powerpoint/2010/main" val="58123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just copied this from the presentation I gave Valent.  The idea is to give them a broad overview of climate change terminology that is used in the web site, but also to give them some background on the process</a:t>
            </a:r>
            <a:r>
              <a:rPr lang="en-US" baseline="0" dirty="0"/>
              <a:t> and how it works.</a:t>
            </a:r>
            <a:endParaRPr lang="en-US" dirty="0"/>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7</a:t>
            </a:fld>
            <a:endParaRPr lang="en-US" altLang="en-US"/>
          </a:p>
        </p:txBody>
      </p:sp>
    </p:spTree>
    <p:extLst>
      <p:ext uri="{BB962C8B-B14F-4D97-AF65-F5344CB8AC3E}">
        <p14:creationId xmlns:p14="http://schemas.microsoft.com/office/powerpoint/2010/main" val="249748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are fuzzy</a:t>
            </a:r>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8</a:t>
            </a:fld>
            <a:endParaRPr lang="en-US" altLang="en-US"/>
          </a:p>
        </p:txBody>
      </p:sp>
    </p:spTree>
    <p:extLst>
      <p:ext uri="{BB962C8B-B14F-4D97-AF65-F5344CB8AC3E}">
        <p14:creationId xmlns:p14="http://schemas.microsoft.com/office/powerpoint/2010/main" val="3247092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on the lower right is fuzzy</a:t>
            </a:r>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9</a:t>
            </a:fld>
            <a:endParaRPr lang="en-US" altLang="en-US"/>
          </a:p>
        </p:txBody>
      </p:sp>
    </p:spTree>
    <p:extLst>
      <p:ext uri="{BB962C8B-B14F-4D97-AF65-F5344CB8AC3E}">
        <p14:creationId xmlns:p14="http://schemas.microsoft.com/office/powerpoint/2010/main" val="132623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taken from Valent presentation.  I wanted</a:t>
            </a:r>
            <a:r>
              <a:rPr lang="en-US" baseline="0" dirty="0"/>
              <a:t> to let them know this isn’t just a single model, but a compilation of multiple ones and that we’re giving the middle of the road results.</a:t>
            </a:r>
            <a:endParaRPr lang="en-US" dirty="0"/>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10</a:t>
            </a:fld>
            <a:endParaRPr lang="en-US" altLang="en-US"/>
          </a:p>
        </p:txBody>
      </p:sp>
    </p:spTree>
    <p:extLst>
      <p:ext uri="{BB962C8B-B14F-4D97-AF65-F5344CB8AC3E}">
        <p14:creationId xmlns:p14="http://schemas.microsoft.com/office/powerpoint/2010/main" val="3304427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a:t>
            </a:r>
            <a:r>
              <a:rPr lang="en-US" baseline="0" dirty="0"/>
              <a:t> coarse view of how different things might be</a:t>
            </a:r>
            <a:endParaRPr lang="en-US" dirty="0"/>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12</a:t>
            </a:fld>
            <a:endParaRPr lang="en-US" altLang="en-US"/>
          </a:p>
        </p:txBody>
      </p:sp>
    </p:spTree>
    <p:extLst>
      <p:ext uri="{BB962C8B-B14F-4D97-AF65-F5344CB8AC3E}">
        <p14:creationId xmlns:p14="http://schemas.microsoft.com/office/powerpoint/2010/main" val="3831321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to help them understand the importance of diapause and how the change in times for first larval emergence explained</a:t>
            </a:r>
            <a:r>
              <a:rPr lang="en-US" baseline="0" dirty="0"/>
              <a:t> in the next few slides will happen</a:t>
            </a:r>
            <a:endParaRPr lang="en-US" dirty="0"/>
          </a:p>
        </p:txBody>
      </p:sp>
      <p:sp>
        <p:nvSpPr>
          <p:cNvPr id="4" name="Date Placeholder 3"/>
          <p:cNvSpPr>
            <a:spLocks noGrp="1"/>
          </p:cNvSpPr>
          <p:nvPr>
            <p:ph type="dt" idx="10"/>
          </p:nvPr>
        </p:nvSpPr>
        <p:spPr/>
        <p:txBody>
          <a:bodyPr/>
          <a:lstStyle/>
          <a:p>
            <a:pPr>
              <a:defRPr/>
            </a:pPr>
            <a:fld id="{43F38372-7992-D34B-B257-9AD51527FAD7}" type="datetime1">
              <a:rPr lang="en-US" smtClean="0"/>
              <a:pPr>
                <a:defRPr/>
              </a:pPr>
              <a:t>3/28/18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747CF05-9DD3-1345-BA2F-3B00010D91FC}" type="slidenum">
              <a:rPr lang="en-US" altLang="en-US" smtClean="0"/>
              <a:pPr/>
              <a:t>13</a:t>
            </a:fld>
            <a:endParaRPr lang="en-US" altLang="en-US"/>
          </a:p>
        </p:txBody>
      </p:sp>
    </p:spTree>
    <p:extLst>
      <p:ext uri="{BB962C8B-B14F-4D97-AF65-F5344CB8AC3E}">
        <p14:creationId xmlns:p14="http://schemas.microsoft.com/office/powerpoint/2010/main" val="354955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l="19514" t="25705" r="20018" b="25449"/>
          <a:stretch>
            <a:fillRect/>
          </a:stretch>
        </p:blipFill>
        <p:spPr bwMode="auto">
          <a:xfrm>
            <a:off x="0" y="0"/>
            <a:ext cx="4857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1047750"/>
            <a:ext cx="485775" cy="5810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6" name="Rectangle 4"/>
          <p:cNvSpPr>
            <a:spLocks noGrp="1" noChangeArrowheads="1"/>
          </p:cNvSpPr>
          <p:nvPr>
            <p:ph type="ctrTitle"/>
          </p:nvPr>
        </p:nvSpPr>
        <p:spPr bwMode="invGray">
          <a:xfrm>
            <a:off x="484093" y="2122098"/>
            <a:ext cx="8659903" cy="424732"/>
          </a:xfrm>
        </p:spPr>
        <p:txBody>
          <a:bodyPr/>
          <a:lstStyle>
            <a:lvl1pPr algn="ctr">
              <a:defRPr>
                <a:solidFill>
                  <a:schemeClr val="accent1"/>
                </a:solidFill>
                <a:effectLst/>
              </a:defRPr>
            </a:lvl1pPr>
          </a:lstStyle>
          <a:p>
            <a:r>
              <a:rPr lang="en-US"/>
              <a:t>Click to edit Master title style</a:t>
            </a:r>
            <a:endParaRPr lang="en-US" dirty="0"/>
          </a:p>
        </p:txBody>
      </p:sp>
      <p:sp>
        <p:nvSpPr>
          <p:cNvPr id="3077" name="Rectangle 5"/>
          <p:cNvSpPr>
            <a:spLocks noGrp="1" noChangeArrowheads="1"/>
          </p:cNvSpPr>
          <p:nvPr>
            <p:ph type="subTitle" idx="1"/>
          </p:nvPr>
        </p:nvSpPr>
        <p:spPr bwMode="invGray">
          <a:xfrm>
            <a:off x="484093" y="2754909"/>
            <a:ext cx="8659904" cy="430887"/>
          </a:xfrm>
        </p:spPr>
        <p:txBody>
          <a:bodyPr rIns="0"/>
          <a:lstStyle>
            <a:lvl1pPr marL="0" indent="0" algn="ctr">
              <a:buFont typeface="Arial" pitchFamily="34" charset="0"/>
              <a:buNone/>
              <a:defRPr sz="2200" b="0">
                <a:solidFill>
                  <a:schemeClr val="bg2">
                    <a:lumMod val="50000"/>
                    <a:lumOff val="50000"/>
                  </a:schemeClr>
                </a:solidFill>
                <a:effectLst/>
                <a:latin typeface="Helvetica Neue" charset="0"/>
                <a:ea typeface="Helvetica Neue" charset="0"/>
                <a:cs typeface="Helvetica Neue" charset="0"/>
              </a:defRPr>
            </a:lvl1pPr>
          </a:lstStyle>
          <a:p>
            <a:r>
              <a:rPr lang="en-US"/>
              <a:t>Click to edit Master subtitle style</a:t>
            </a:r>
            <a:endParaRPr lang="en-US" dirty="0"/>
          </a:p>
        </p:txBody>
      </p:sp>
      <p:sp>
        <p:nvSpPr>
          <p:cNvPr id="6" name="Rectangle 6"/>
          <p:cNvSpPr>
            <a:spLocks noGrp="1" noChangeArrowheads="1"/>
          </p:cNvSpPr>
          <p:nvPr userDrawn="1">
            <p:ph type="dt" sz="half" idx="10"/>
          </p:nvPr>
        </p:nvSpPr>
        <p:spPr>
          <a:xfrm>
            <a:off x="484188" y="6381750"/>
            <a:ext cx="1550987" cy="476250"/>
          </a:xfrm>
          <a:prstGeom prst="rect">
            <a:avLst/>
          </a:prstGeom>
        </p:spPr>
        <p:txBody>
          <a:bodyPr/>
          <a:lstStyle>
            <a:lvl1pPr>
              <a:defRPr sz="1000"/>
            </a:lvl1pPr>
          </a:lstStyle>
          <a:p>
            <a:pPr>
              <a:defRPr/>
            </a:pPr>
            <a:endParaRPr lang="en-US"/>
          </a:p>
        </p:txBody>
      </p:sp>
      <p:sp>
        <p:nvSpPr>
          <p:cNvPr id="7" name="Rectangle 7"/>
          <p:cNvSpPr>
            <a:spLocks noGrp="1" noChangeArrowheads="1"/>
          </p:cNvSpPr>
          <p:nvPr userDrawn="1">
            <p:ph type="ftr" sz="quarter" idx="11"/>
          </p:nvPr>
        </p:nvSpPr>
        <p:spPr>
          <a:xfrm>
            <a:off x="2066925" y="6381750"/>
            <a:ext cx="6100763" cy="476250"/>
          </a:xfrm>
          <a:prstGeom prst="rect">
            <a:avLst/>
          </a:prstGeom>
        </p:spPr>
        <p:txBody>
          <a:bodyPr anchorCtr="1"/>
          <a:lstStyle>
            <a:lvl1pPr>
              <a:defRPr sz="1000"/>
            </a:lvl1pPr>
          </a:lstStyle>
          <a:p>
            <a:pPr>
              <a:defRPr/>
            </a:pPr>
            <a:endParaRPr lang="en-US"/>
          </a:p>
        </p:txBody>
      </p:sp>
      <p:sp>
        <p:nvSpPr>
          <p:cNvPr id="8" name="Rectangle 8"/>
          <p:cNvSpPr>
            <a:spLocks noGrp="1" noChangeArrowheads="1"/>
          </p:cNvSpPr>
          <p:nvPr userDrawn="1">
            <p:ph type="sldNum" sz="quarter" idx="12"/>
          </p:nvPr>
        </p:nvSpPr>
        <p:spPr>
          <a:xfrm>
            <a:off x="8169275" y="6381750"/>
            <a:ext cx="974725" cy="476250"/>
          </a:xfrm>
          <a:prstGeom prst="rect">
            <a:avLst/>
          </a:prstGeom>
        </p:spPr>
        <p:txBody>
          <a:bodyPr/>
          <a:lstStyle>
            <a:lvl1pPr>
              <a:defRPr/>
            </a:lvl1pPr>
          </a:lstStyle>
          <a:p>
            <a:fld id="{ECF06356-3CEE-4841-B85F-E89ADBBFE80A}" type="slidenum">
              <a:rPr lang="en-US" altLang="en-US"/>
              <a:pPr/>
              <a:t>‹#›</a:t>
            </a:fld>
            <a:endParaRPr lang="en-US" altLang="en-US"/>
          </a:p>
        </p:txBody>
      </p:sp>
    </p:spTree>
    <p:extLst>
      <p:ext uri="{BB962C8B-B14F-4D97-AF65-F5344CB8AC3E}">
        <p14:creationId xmlns:p14="http://schemas.microsoft.com/office/powerpoint/2010/main" val="5383323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778" y="734315"/>
            <a:ext cx="8652222" cy="424732"/>
          </a:xfrm>
        </p:spPr>
        <p:txBody>
          <a:bodyPr lIns="182880" anchor="t" anchorCtr="0"/>
          <a:lstStyle>
            <a:lvl1pPr algn="l">
              <a:defRPr sz="2400">
                <a:latin typeface="Helvetica Neue" charset="0"/>
                <a:ea typeface="Helvetica Neue" charset="0"/>
                <a:cs typeface="Helvetica Neue" charset="0"/>
              </a:defRPr>
            </a:lvl1pPr>
          </a:lstStyle>
          <a:p>
            <a:r>
              <a:rPr lang="en-US"/>
              <a:t>Click to edit Master title style</a:t>
            </a:r>
            <a:endParaRPr lang="en-US" dirty="0"/>
          </a:p>
        </p:txBody>
      </p:sp>
      <p:sp>
        <p:nvSpPr>
          <p:cNvPr id="3" name="Content Placeholder 2"/>
          <p:cNvSpPr>
            <a:spLocks noGrp="1"/>
          </p:cNvSpPr>
          <p:nvPr>
            <p:ph idx="1"/>
          </p:nvPr>
        </p:nvSpPr>
        <p:spPr>
          <a:xfrm>
            <a:off x="745914" y="1507920"/>
            <a:ext cx="6145030" cy="1599412"/>
          </a:xfrm>
        </p:spPr>
        <p:txBody>
          <a:bodyPr lIns="91440" rIns="457200" anchor="t" anchorCtr="0">
            <a:noAutofit/>
          </a:bodyPr>
          <a:lstStyle>
            <a:lvl1pPr marL="344488" indent="-179388">
              <a:spcBef>
                <a:spcPts val="1200"/>
              </a:spcBef>
              <a:buSzPct val="100000"/>
              <a:buFont typeface="Arial" pitchFamily="34" charset="0"/>
              <a:buChar char="•"/>
              <a:defRPr sz="2000" b="0">
                <a:latin typeface="Helvetica Neue" charset="0"/>
                <a:ea typeface="Helvetica Neue" charset="0"/>
                <a:cs typeface="Helvetica Neue" charset="0"/>
              </a:defRPr>
            </a:lvl1pPr>
            <a:lvl2pPr marL="509588" indent="-165100">
              <a:spcBef>
                <a:spcPts val="400"/>
              </a:spcBef>
              <a:buSzPct val="75000"/>
              <a:buFont typeface="Wingdings" pitchFamily="2" charset="2"/>
              <a:buChar char="§"/>
              <a:defRPr sz="1800">
                <a:latin typeface="Helvetica Neue" charset="0"/>
                <a:ea typeface="Helvetica Neue" charset="0"/>
                <a:cs typeface="Helvetica Neue" charset="0"/>
              </a:defRPr>
            </a:lvl2pPr>
            <a:lvl3pPr marL="795337" indent="-219456">
              <a:spcBef>
                <a:spcPts val="400"/>
              </a:spcBef>
              <a:buSzPct val="100000"/>
              <a:buFont typeface="Arial" panose="020B0604020202020204" pitchFamily="34" charset="0"/>
              <a:buChar char="•"/>
              <a:defRPr sz="1800">
                <a:latin typeface="Helvetica Neue" charset="0"/>
                <a:ea typeface="Helvetica Neue" charset="0"/>
                <a:cs typeface="Helvetica Neue" charset="0"/>
              </a:defRPr>
            </a:lvl3pPr>
            <a:lvl4pPr marL="914400" indent="-165100">
              <a:spcBef>
                <a:spcPts val="400"/>
              </a:spcBef>
              <a:buSzPct val="100000"/>
              <a:buFont typeface="Arial" pitchFamily="34" charset="0"/>
              <a:buChar char="•"/>
              <a:defRPr sz="1600">
                <a:latin typeface="Helvetica Neue" charset="0"/>
                <a:ea typeface="Helvetica Neue" charset="0"/>
                <a:cs typeface="Helvetica Neue" charset="0"/>
              </a:defRPr>
            </a:lvl4pPr>
            <a:lvl5pPr marL="1079500" indent="-165100">
              <a:spcBef>
                <a:spcPts val="400"/>
              </a:spcBef>
              <a:buSzPct val="100000"/>
              <a:buFont typeface="Arial" pitchFamily="34" charset="0"/>
              <a:buChar char="•"/>
              <a:defRPr sz="1600">
                <a:latin typeface="Helvetica Neue" charset="0"/>
                <a:ea typeface="Helvetica Neue" charset="0"/>
                <a:cs typeface="Helvetica Neue"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userDrawn="1">
            <p:ph type="dt" sz="half" idx="10"/>
          </p:nvPr>
        </p:nvSpPr>
        <p:spPr>
          <a:xfrm>
            <a:off x="484188" y="6438900"/>
            <a:ext cx="1252537"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userDrawn="1">
            <p:ph type="ftr" sz="quarter" idx="11"/>
          </p:nvPr>
        </p:nvSpPr>
        <p:spPr>
          <a:xfrm>
            <a:off x="1736725" y="6438900"/>
            <a:ext cx="615315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userDrawn="1">
            <p:ph type="sldNum" sz="quarter" idx="12"/>
          </p:nvPr>
        </p:nvSpPr>
        <p:spPr>
          <a:xfrm>
            <a:off x="7899400" y="6438900"/>
            <a:ext cx="1244600" cy="476250"/>
          </a:xfrm>
          <a:prstGeom prst="rect">
            <a:avLst/>
          </a:prstGeom>
          <a:ln/>
        </p:spPr>
        <p:txBody>
          <a:bodyPr/>
          <a:lstStyle>
            <a:lvl1pPr>
              <a:defRPr/>
            </a:lvl1pPr>
          </a:lstStyle>
          <a:p>
            <a:fld id="{0B897455-1A81-8841-9FF4-E80F35ADC172}" type="slidenum">
              <a:rPr lang="en-US" altLang="en-US"/>
              <a:pPr/>
              <a:t>‹#›</a:t>
            </a:fld>
            <a:endParaRPr lang="en-US" altLang="en-US"/>
          </a:p>
        </p:txBody>
      </p:sp>
    </p:spTree>
    <p:extLst>
      <p:ext uri="{BB962C8B-B14F-4D97-AF65-F5344CB8AC3E}">
        <p14:creationId xmlns:p14="http://schemas.microsoft.com/office/powerpoint/2010/main" val="9724801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491778" y="344837"/>
            <a:ext cx="8652222" cy="369332"/>
          </a:xfrm>
        </p:spPr>
        <p:txBody>
          <a:bodyPr/>
          <a:lstStyle>
            <a:lvl1pPr algn="ctr">
              <a:lnSpc>
                <a:spcPct val="100000"/>
              </a:lnSpc>
              <a:defRPr sz="1800">
                <a:solidFill>
                  <a:schemeClr val="accent1"/>
                </a:solidFill>
                <a:effectLst/>
              </a:defRPr>
            </a:lvl1pPr>
          </a:lstStyle>
          <a:p>
            <a:r>
              <a:rPr lang="en-US"/>
              <a:t>Click to edit Master title style</a:t>
            </a:r>
            <a:endParaRPr lang="en-US" dirty="0"/>
          </a:p>
        </p:txBody>
      </p:sp>
      <p:sp>
        <p:nvSpPr>
          <p:cNvPr id="8" name="Rectangle 5"/>
          <p:cNvSpPr>
            <a:spLocks noGrp="1" noChangeArrowheads="1"/>
          </p:cNvSpPr>
          <p:nvPr>
            <p:ph type="subTitle" idx="1"/>
          </p:nvPr>
        </p:nvSpPr>
        <p:spPr>
          <a:xfrm>
            <a:off x="491778" y="709196"/>
            <a:ext cx="8652222" cy="338554"/>
          </a:xfrm>
        </p:spPr>
        <p:txBody>
          <a:bodyPr rIns="0"/>
          <a:lstStyle>
            <a:lvl1pPr marL="0" indent="0" algn="ctr">
              <a:buFontTx/>
              <a:buNone/>
              <a:defRPr sz="1600" b="0">
                <a:solidFill>
                  <a:schemeClr val="bg2">
                    <a:lumMod val="50000"/>
                    <a:lumOff val="50000"/>
                  </a:schemeClr>
                </a:solidFill>
                <a:effectLst/>
                <a:latin typeface="Helvetica Neue" charset="0"/>
                <a:ea typeface="Helvetica Neue" charset="0"/>
                <a:cs typeface="Helvetica Neue" charset="0"/>
              </a:defRPr>
            </a:lvl1pPr>
          </a:lstStyle>
          <a:p>
            <a:r>
              <a:rPr lang="en-US"/>
              <a:t>Click to edit Master subtitle style</a:t>
            </a:r>
            <a:endParaRPr lang="en-US" dirty="0"/>
          </a:p>
        </p:txBody>
      </p:sp>
      <p:sp>
        <p:nvSpPr>
          <p:cNvPr id="4" name="Rectangle 4"/>
          <p:cNvSpPr>
            <a:spLocks noGrp="1" noChangeArrowheads="1"/>
          </p:cNvSpPr>
          <p:nvPr userDrawn="1">
            <p:ph type="dt" sz="half" idx="10"/>
          </p:nvPr>
        </p:nvSpPr>
        <p:spPr>
          <a:xfrm>
            <a:off x="484188" y="6438900"/>
            <a:ext cx="1252537"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userDrawn="1">
            <p:ph type="ftr" sz="quarter" idx="11"/>
          </p:nvPr>
        </p:nvSpPr>
        <p:spPr>
          <a:xfrm>
            <a:off x="1736725" y="6438900"/>
            <a:ext cx="615315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userDrawn="1">
            <p:ph type="sldNum" sz="quarter" idx="12"/>
          </p:nvPr>
        </p:nvSpPr>
        <p:spPr>
          <a:xfrm>
            <a:off x="7899400" y="6438900"/>
            <a:ext cx="1244600" cy="476250"/>
          </a:xfrm>
          <a:prstGeom prst="rect">
            <a:avLst/>
          </a:prstGeom>
          <a:ln/>
        </p:spPr>
        <p:txBody>
          <a:bodyPr/>
          <a:lstStyle>
            <a:lvl1pPr>
              <a:defRPr/>
            </a:lvl1pPr>
          </a:lstStyle>
          <a:p>
            <a:fld id="{15E48E2A-01B8-E043-9B22-ACD38A152A05}" type="slidenum">
              <a:rPr lang="en-US" altLang="en-US"/>
              <a:pPr/>
              <a:t>‹#›</a:t>
            </a:fld>
            <a:endParaRPr lang="en-US" altLang="en-US"/>
          </a:p>
        </p:txBody>
      </p:sp>
    </p:spTree>
    <p:extLst>
      <p:ext uri="{BB962C8B-B14F-4D97-AF65-F5344CB8AC3E}">
        <p14:creationId xmlns:p14="http://schemas.microsoft.com/office/powerpoint/2010/main" val="21227223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4094" y="677600"/>
            <a:ext cx="8659907" cy="48013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25575" y="2098536"/>
            <a:ext cx="4002321" cy="1754326"/>
          </a:xfrm>
        </p:spPr>
        <p:txBody>
          <a:bodyPr anchorCtr="0">
            <a:noAutofit/>
          </a:bodyPr>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Helvetica Neue" charset="0"/>
                <a:ea typeface="Helvetica Neue" charset="0"/>
                <a:cs typeface="Helvetica Neue" charset="0"/>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Helvetica Neue" charset="0"/>
                <a:ea typeface="Helvetica Neue" charset="0"/>
                <a:cs typeface="Helvetica Neue" charset="0"/>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Helvetica Neue" charset="0"/>
                <a:ea typeface="Helvetica Neue" charset="0"/>
                <a:cs typeface="Helvetica Neue" charset="0"/>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Helvetica Neue" charset="0"/>
                <a:ea typeface="Helvetica Neue" charset="0"/>
                <a:cs typeface="Helvetica Neue" charset="0"/>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Helvetica Neue" charset="0"/>
                <a:ea typeface="Helvetica Neue" charset="0"/>
                <a:cs typeface="Helvetica Neue"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0295" y="2098536"/>
            <a:ext cx="3969948" cy="1754326"/>
          </a:xfrm>
        </p:spPr>
        <p:txBody>
          <a:bodyPr anchorCtr="0">
            <a:noAutofit/>
          </a:bodyPr>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Helvetica Neue" charset="0"/>
                <a:ea typeface="Helvetica Neue" charset="0"/>
                <a:cs typeface="Helvetica Neue" charset="0"/>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Helvetica Neue" charset="0"/>
                <a:ea typeface="Helvetica Neue" charset="0"/>
                <a:cs typeface="Helvetica Neue" charset="0"/>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Helvetica Neue" charset="0"/>
                <a:ea typeface="Helvetica Neue" charset="0"/>
                <a:cs typeface="Helvetica Neue" charset="0"/>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Helvetica Neue" charset="0"/>
                <a:ea typeface="Helvetica Neue" charset="0"/>
                <a:cs typeface="Helvetica Neue" charset="0"/>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Helvetica Neue" charset="0"/>
                <a:ea typeface="Helvetica Neue" charset="0"/>
                <a:cs typeface="Helvetica Neue"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ChangeArrowheads="1"/>
          </p:cNvSpPr>
          <p:nvPr userDrawn="1">
            <p:ph type="dt" sz="half" idx="10"/>
          </p:nvPr>
        </p:nvSpPr>
        <p:spPr>
          <a:xfrm>
            <a:off x="484188" y="6438900"/>
            <a:ext cx="1252537"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userDrawn="1">
            <p:ph type="ftr" sz="quarter" idx="11"/>
          </p:nvPr>
        </p:nvSpPr>
        <p:spPr>
          <a:xfrm>
            <a:off x="1736725" y="6438900"/>
            <a:ext cx="615315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userDrawn="1">
            <p:ph type="sldNum" sz="quarter" idx="12"/>
          </p:nvPr>
        </p:nvSpPr>
        <p:spPr>
          <a:xfrm>
            <a:off x="7899400" y="6438900"/>
            <a:ext cx="1244600" cy="476250"/>
          </a:xfrm>
          <a:prstGeom prst="rect">
            <a:avLst/>
          </a:prstGeom>
          <a:ln/>
        </p:spPr>
        <p:txBody>
          <a:bodyPr/>
          <a:lstStyle>
            <a:lvl1pPr>
              <a:defRPr/>
            </a:lvl1pPr>
          </a:lstStyle>
          <a:p>
            <a:fld id="{55066997-214E-3F4B-83AF-4440BB6532C1}" type="slidenum">
              <a:rPr lang="en-US" altLang="en-US"/>
              <a:pPr/>
              <a:t>‹#›</a:t>
            </a:fld>
            <a:endParaRPr lang="en-US" altLang="en-US"/>
          </a:p>
        </p:txBody>
      </p:sp>
    </p:spTree>
    <p:extLst>
      <p:ext uri="{BB962C8B-B14F-4D97-AF65-F5344CB8AC3E}">
        <p14:creationId xmlns:p14="http://schemas.microsoft.com/office/powerpoint/2010/main" val="4483390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2879"/>
            <a:ext cx="8686800" cy="480131"/>
          </a:xfrm>
        </p:spPr>
        <p:txBody>
          <a:bodyPr>
            <a:noAutofit/>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87722" y="1681734"/>
            <a:ext cx="4040188" cy="369332"/>
          </a:xfrm>
        </p:spPr>
        <p:txBody>
          <a:bodyPr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7721" y="2444231"/>
            <a:ext cx="4040188" cy="1498872"/>
          </a:xfrm>
        </p:spPr>
        <p:txBody>
          <a:bodyPr>
            <a:noAutofit/>
          </a:bodyPr>
          <a:lstStyle>
            <a:lvl1pPr>
              <a:defRPr lang="en-US" sz="2000" b="0" dirty="0" smtClean="0">
                <a:solidFill>
                  <a:schemeClr val="bg2"/>
                </a:solidFill>
                <a:latin typeface="Helvetica Neue" charset="0"/>
                <a:ea typeface="Helvetica Neue" charset="0"/>
                <a:cs typeface="Helvetica Neue" charset="0"/>
              </a:defRPr>
            </a:lvl1pPr>
            <a:lvl2pPr>
              <a:defRPr lang="en-US" sz="1800" dirty="0" smtClean="0">
                <a:solidFill>
                  <a:schemeClr val="bg2"/>
                </a:solidFill>
                <a:latin typeface="Helvetica Neue" charset="0"/>
                <a:ea typeface="Helvetica Neue" charset="0"/>
                <a:cs typeface="Helvetica Neue" charset="0"/>
              </a:defRPr>
            </a:lvl2pPr>
            <a:lvl3pPr>
              <a:defRPr lang="en-US" sz="1800" dirty="0" smtClean="0">
                <a:solidFill>
                  <a:schemeClr val="bg2"/>
                </a:solidFill>
                <a:latin typeface="Helvetica Neue" charset="0"/>
                <a:ea typeface="Helvetica Neue" charset="0"/>
                <a:cs typeface="Helvetica Neue" charset="0"/>
              </a:defRPr>
            </a:lvl3pPr>
            <a:lvl4pPr>
              <a:defRPr lang="en-US" sz="1600" dirty="0" smtClean="0">
                <a:solidFill>
                  <a:schemeClr val="bg2"/>
                </a:solidFill>
                <a:latin typeface="Helvetica Neue" charset="0"/>
                <a:ea typeface="Helvetica Neue" charset="0"/>
                <a:cs typeface="Helvetica Neue" charset="0"/>
              </a:defRPr>
            </a:lvl4pPr>
            <a:lvl5pPr>
              <a:defRPr lang="en-US" sz="1600" dirty="0">
                <a:solidFill>
                  <a:schemeClr val="bg2"/>
                </a:solidFill>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75547" y="1681734"/>
            <a:ext cx="4041775" cy="369332"/>
          </a:xfrm>
        </p:spPr>
        <p:txBody>
          <a:bodyPr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75546" y="2444231"/>
            <a:ext cx="4041775" cy="1498872"/>
          </a:xfrm>
        </p:spPr>
        <p:txBody>
          <a:bodyPr>
            <a:noAutofit/>
          </a:bodyPr>
          <a:lstStyle>
            <a:lvl1pPr>
              <a:defRPr lang="en-US" sz="2000" b="0" dirty="0" smtClean="0">
                <a:solidFill>
                  <a:schemeClr val="bg2"/>
                </a:solidFill>
                <a:latin typeface="Helvetica Neue" charset="0"/>
                <a:ea typeface="Helvetica Neue" charset="0"/>
                <a:cs typeface="Helvetica Neue" charset="0"/>
              </a:defRPr>
            </a:lvl1pPr>
            <a:lvl2pPr>
              <a:defRPr lang="en-US" sz="1800" dirty="0" smtClean="0">
                <a:solidFill>
                  <a:schemeClr val="bg2"/>
                </a:solidFill>
                <a:latin typeface="Helvetica Neue" charset="0"/>
                <a:ea typeface="Helvetica Neue" charset="0"/>
                <a:cs typeface="Helvetica Neue" charset="0"/>
              </a:defRPr>
            </a:lvl2pPr>
            <a:lvl3pPr>
              <a:defRPr lang="en-US" sz="1800" dirty="0" smtClean="0">
                <a:solidFill>
                  <a:schemeClr val="bg2"/>
                </a:solidFill>
                <a:latin typeface="Helvetica Neue" charset="0"/>
                <a:ea typeface="Helvetica Neue" charset="0"/>
                <a:cs typeface="Helvetica Neue" charset="0"/>
              </a:defRPr>
            </a:lvl3pPr>
            <a:lvl4pPr>
              <a:defRPr lang="en-US" sz="1600" dirty="0" smtClean="0">
                <a:solidFill>
                  <a:schemeClr val="bg2"/>
                </a:solidFill>
                <a:latin typeface="Helvetica Neue" charset="0"/>
                <a:ea typeface="Helvetica Neue" charset="0"/>
                <a:cs typeface="Helvetica Neue" charset="0"/>
              </a:defRPr>
            </a:lvl4pPr>
            <a:lvl5pPr>
              <a:defRPr lang="en-US" sz="1600" dirty="0">
                <a:solidFill>
                  <a:schemeClr val="bg2"/>
                </a:solidFill>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userDrawn="1">
            <p:ph type="dt" sz="half" idx="10"/>
          </p:nvPr>
        </p:nvSpPr>
        <p:spPr>
          <a:xfrm>
            <a:off x="484188" y="6438900"/>
            <a:ext cx="1252537"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userDrawn="1">
            <p:ph type="ftr" sz="quarter" idx="11"/>
          </p:nvPr>
        </p:nvSpPr>
        <p:spPr>
          <a:xfrm>
            <a:off x="1736725" y="6438900"/>
            <a:ext cx="6153150" cy="476250"/>
          </a:xfrm>
          <a:prstGeom prst="rect">
            <a:avLst/>
          </a:prstGeom>
          <a:ln/>
        </p:spPr>
        <p:txBody>
          <a:bodyPr/>
          <a:lstStyle>
            <a:lvl1pPr>
              <a:defRPr/>
            </a:lvl1pPr>
          </a:lstStyle>
          <a:p>
            <a:pPr>
              <a:defRPr/>
            </a:pPr>
            <a:endParaRPr lang="en-US"/>
          </a:p>
        </p:txBody>
      </p:sp>
      <p:sp>
        <p:nvSpPr>
          <p:cNvPr id="9" name="Rectangle 6"/>
          <p:cNvSpPr>
            <a:spLocks noGrp="1" noChangeArrowheads="1"/>
          </p:cNvSpPr>
          <p:nvPr userDrawn="1">
            <p:ph type="sldNum" sz="quarter" idx="12"/>
          </p:nvPr>
        </p:nvSpPr>
        <p:spPr>
          <a:xfrm>
            <a:off x="7899400" y="6438900"/>
            <a:ext cx="1244600" cy="476250"/>
          </a:xfrm>
          <a:prstGeom prst="rect">
            <a:avLst/>
          </a:prstGeom>
          <a:ln/>
        </p:spPr>
        <p:txBody>
          <a:bodyPr/>
          <a:lstStyle>
            <a:lvl1pPr>
              <a:defRPr/>
            </a:lvl1pPr>
          </a:lstStyle>
          <a:p>
            <a:fld id="{B2D5E2CB-3F65-984C-BDF9-D4A78782080B}" type="slidenum">
              <a:rPr lang="en-US" altLang="en-US"/>
              <a:pPr/>
              <a:t>‹#›</a:t>
            </a:fld>
            <a:endParaRPr lang="en-US" altLang="en-US"/>
          </a:p>
        </p:txBody>
      </p:sp>
    </p:spTree>
    <p:extLst>
      <p:ext uri="{BB962C8B-B14F-4D97-AF65-F5344CB8AC3E}">
        <p14:creationId xmlns:p14="http://schemas.microsoft.com/office/powerpoint/2010/main" val="18623679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726" y="2081092"/>
            <a:ext cx="8675274" cy="480131"/>
          </a:xfrm>
        </p:spPr>
        <p:txBody>
          <a:bodyPr/>
          <a:lstStyle/>
          <a:p>
            <a:r>
              <a:rPr lang="en-US"/>
              <a:t>Click to edit Master title style</a:t>
            </a:r>
            <a:endParaRPr lang="en-US" dirty="0"/>
          </a:p>
        </p:txBody>
      </p:sp>
      <p:sp>
        <p:nvSpPr>
          <p:cNvPr id="3" name="Rectangle 4"/>
          <p:cNvSpPr>
            <a:spLocks noGrp="1" noChangeArrowheads="1"/>
          </p:cNvSpPr>
          <p:nvPr userDrawn="1">
            <p:ph type="dt" sz="half" idx="10"/>
          </p:nvPr>
        </p:nvSpPr>
        <p:spPr>
          <a:xfrm>
            <a:off x="484188" y="6438900"/>
            <a:ext cx="1252537" cy="476250"/>
          </a:xfrm>
          <a:prstGeom prst="rect">
            <a:avLst/>
          </a:prstGeom>
          <a:ln/>
        </p:spPr>
        <p:txBody>
          <a:bodyPr/>
          <a:lstStyle>
            <a:lvl1pPr>
              <a:defRPr/>
            </a:lvl1pPr>
          </a:lstStyle>
          <a:p>
            <a:pPr>
              <a:defRPr/>
            </a:pPr>
            <a:endParaRPr lang="en-US"/>
          </a:p>
        </p:txBody>
      </p:sp>
      <p:sp>
        <p:nvSpPr>
          <p:cNvPr id="4" name="Rectangle 5"/>
          <p:cNvSpPr>
            <a:spLocks noGrp="1" noChangeArrowheads="1"/>
          </p:cNvSpPr>
          <p:nvPr userDrawn="1">
            <p:ph type="ftr" sz="quarter" idx="11"/>
          </p:nvPr>
        </p:nvSpPr>
        <p:spPr>
          <a:xfrm>
            <a:off x="1736725" y="6438900"/>
            <a:ext cx="615315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userDrawn="1">
            <p:ph type="sldNum" sz="quarter" idx="12"/>
          </p:nvPr>
        </p:nvSpPr>
        <p:spPr>
          <a:xfrm>
            <a:off x="7899400" y="6438900"/>
            <a:ext cx="1244600" cy="476250"/>
          </a:xfrm>
          <a:prstGeom prst="rect">
            <a:avLst/>
          </a:prstGeom>
          <a:ln/>
        </p:spPr>
        <p:txBody>
          <a:bodyPr/>
          <a:lstStyle>
            <a:lvl1pPr>
              <a:defRPr/>
            </a:lvl1pPr>
          </a:lstStyle>
          <a:p>
            <a:fld id="{9976B8FB-163B-FF4B-8FB5-304C5A19B70D}" type="slidenum">
              <a:rPr lang="en-US" altLang="en-US"/>
              <a:pPr/>
              <a:t>‹#›</a:t>
            </a:fld>
            <a:endParaRPr lang="en-US" altLang="en-US"/>
          </a:p>
        </p:txBody>
      </p:sp>
    </p:spTree>
    <p:extLst>
      <p:ext uri="{BB962C8B-B14F-4D97-AF65-F5344CB8AC3E}">
        <p14:creationId xmlns:p14="http://schemas.microsoft.com/office/powerpoint/2010/main" val="12434596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userDrawn="1">
            <p:ph type="dt" sz="half" idx="10"/>
          </p:nvPr>
        </p:nvSpPr>
        <p:spPr>
          <a:xfrm>
            <a:off x="484188" y="6438900"/>
            <a:ext cx="1252537"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userDrawn="1">
            <p:ph type="ftr" sz="quarter" idx="11"/>
          </p:nvPr>
        </p:nvSpPr>
        <p:spPr>
          <a:xfrm>
            <a:off x="1736725" y="6438900"/>
            <a:ext cx="615315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userDrawn="1">
            <p:ph type="sldNum" sz="quarter" idx="12"/>
          </p:nvPr>
        </p:nvSpPr>
        <p:spPr>
          <a:xfrm>
            <a:off x="7899400" y="6438900"/>
            <a:ext cx="1244600" cy="476250"/>
          </a:xfrm>
          <a:prstGeom prst="rect">
            <a:avLst/>
          </a:prstGeom>
          <a:ln/>
        </p:spPr>
        <p:txBody>
          <a:bodyPr/>
          <a:lstStyle>
            <a:lvl1pPr>
              <a:defRPr/>
            </a:lvl1pPr>
          </a:lstStyle>
          <a:p>
            <a:fld id="{46EC8F3D-F513-574F-A243-91A2B6398B83}" type="slidenum">
              <a:rPr lang="en-US" altLang="en-US"/>
              <a:pPr/>
              <a:t>‹#›</a:t>
            </a:fld>
            <a:endParaRPr lang="en-US" altLang="en-US"/>
          </a:p>
        </p:txBody>
      </p:sp>
    </p:spTree>
    <p:extLst>
      <p:ext uri="{BB962C8B-B14F-4D97-AF65-F5344CB8AC3E}">
        <p14:creationId xmlns:p14="http://schemas.microsoft.com/office/powerpoint/2010/main" val="16622626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64633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1" cy="1851276"/>
          </a:xfrm>
        </p:spPr>
        <p:txBody>
          <a:bodyPr/>
          <a:lstStyle>
            <a:lvl1pPr marL="165100" indent="-165100">
              <a:buSzPct val="125000"/>
              <a:buFont typeface="Arial" pitchFamily="34" charset="0"/>
              <a:buChar char="•"/>
              <a:defRPr lang="en-US" sz="2400" b="0" dirty="0" smtClean="0">
                <a:solidFill>
                  <a:schemeClr val="bg2"/>
                </a:solidFill>
                <a:latin typeface="Helvetica Neue" charset="0"/>
                <a:ea typeface="Helvetica Neue" charset="0"/>
                <a:cs typeface="Helvetica Neue" charset="0"/>
              </a:defRPr>
            </a:lvl1pPr>
            <a:lvl2pPr marL="457200" indent="-165100" defTabSz="914400">
              <a:buSzPct val="125000"/>
              <a:buFont typeface="Arial" pitchFamily="34" charset="0"/>
              <a:buChar char="•"/>
              <a:defRPr lang="en-US" sz="2200" dirty="0" smtClean="0">
                <a:solidFill>
                  <a:schemeClr val="bg2"/>
                </a:solidFill>
                <a:latin typeface="Helvetica Neue" charset="0"/>
                <a:ea typeface="Helvetica Neue" charset="0"/>
                <a:cs typeface="Helvetica Neue" charset="0"/>
              </a:defRPr>
            </a:lvl2pPr>
            <a:lvl3pPr>
              <a:buSzPct val="125000"/>
              <a:buFont typeface="Arial" pitchFamily="34" charset="0"/>
              <a:buChar char="•"/>
              <a:defRPr lang="en-US" sz="2200" dirty="0" smtClean="0">
                <a:solidFill>
                  <a:schemeClr val="bg2"/>
                </a:solidFill>
                <a:latin typeface="Helvetica Neue" charset="0"/>
                <a:ea typeface="Helvetica Neue" charset="0"/>
                <a:cs typeface="Helvetica Neue" charset="0"/>
              </a:defRPr>
            </a:lvl3pPr>
            <a:lvl4pPr marL="974725" indent="-180975">
              <a:buSzPct val="125000"/>
              <a:buFont typeface="Arial" pitchFamily="34" charset="0"/>
              <a:buChar char="•"/>
              <a:defRPr lang="en-US" sz="2000" dirty="0" smtClean="0">
                <a:solidFill>
                  <a:schemeClr val="bg2"/>
                </a:solidFill>
                <a:latin typeface="Helvetica Neue" charset="0"/>
                <a:ea typeface="Helvetica Neue" charset="0"/>
                <a:cs typeface="Helvetica Neue" charset="0"/>
              </a:defRPr>
            </a:lvl4pPr>
            <a:lvl5pPr>
              <a:buSzPct val="125000"/>
              <a:buFont typeface="Arial" pitchFamily="34" charset="0"/>
              <a:buChar char="•"/>
              <a:defRPr lang="en-US" sz="2000" dirty="0">
                <a:solidFill>
                  <a:schemeClr val="bg2"/>
                </a:solidFill>
                <a:latin typeface="Helvetica Neue" charset="0"/>
                <a:ea typeface="Helvetica Neue" charset="0"/>
                <a:cs typeface="Helvetica Neue"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0"/>
            <a:ext cx="3008313"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noChangeArrowheads="1"/>
          </p:cNvSpPr>
          <p:nvPr userDrawn="1">
            <p:ph type="dt" sz="half" idx="10"/>
          </p:nvPr>
        </p:nvSpPr>
        <p:spPr>
          <a:xfrm>
            <a:off x="484188" y="6438900"/>
            <a:ext cx="1252537"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userDrawn="1">
            <p:ph type="ftr" sz="quarter" idx="11"/>
          </p:nvPr>
        </p:nvSpPr>
        <p:spPr>
          <a:xfrm>
            <a:off x="1736725" y="6438900"/>
            <a:ext cx="615315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userDrawn="1">
            <p:ph type="sldNum" sz="quarter" idx="12"/>
          </p:nvPr>
        </p:nvSpPr>
        <p:spPr>
          <a:xfrm>
            <a:off x="7899400" y="6438900"/>
            <a:ext cx="1244600" cy="476250"/>
          </a:xfrm>
          <a:prstGeom prst="rect">
            <a:avLst/>
          </a:prstGeom>
          <a:ln/>
        </p:spPr>
        <p:txBody>
          <a:bodyPr/>
          <a:lstStyle>
            <a:lvl1pPr>
              <a:defRPr/>
            </a:lvl1pPr>
          </a:lstStyle>
          <a:p>
            <a:fld id="{CDBE96D9-E4ED-8F45-9B03-0E13BB03F182}" type="slidenum">
              <a:rPr lang="en-US" altLang="en-US"/>
              <a:pPr/>
              <a:t>‹#›</a:t>
            </a:fld>
            <a:endParaRPr lang="en-US" altLang="en-US"/>
          </a:p>
        </p:txBody>
      </p:sp>
    </p:spTree>
    <p:extLst>
      <p:ext uri="{BB962C8B-B14F-4D97-AF65-F5344CB8AC3E}">
        <p14:creationId xmlns:p14="http://schemas.microsoft.com/office/powerpoint/2010/main" val="10344182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23007"/>
            <a:ext cx="5486400" cy="369332"/>
          </a:xfrm>
        </p:spPr>
        <p:txBody>
          <a:bodyP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866801"/>
            <a:ext cx="54864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noChangeArrowheads="1"/>
          </p:cNvSpPr>
          <p:nvPr userDrawn="1">
            <p:ph type="dt" sz="half" idx="10"/>
          </p:nvPr>
        </p:nvSpPr>
        <p:spPr>
          <a:xfrm>
            <a:off x="484188" y="6438900"/>
            <a:ext cx="1252537"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userDrawn="1">
            <p:ph type="ftr" sz="quarter" idx="11"/>
          </p:nvPr>
        </p:nvSpPr>
        <p:spPr>
          <a:xfrm>
            <a:off x="1736725" y="6438900"/>
            <a:ext cx="615315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userDrawn="1">
            <p:ph type="sldNum" sz="quarter" idx="12"/>
          </p:nvPr>
        </p:nvSpPr>
        <p:spPr>
          <a:xfrm>
            <a:off x="7899400" y="6438900"/>
            <a:ext cx="1244600" cy="476250"/>
          </a:xfrm>
          <a:prstGeom prst="rect">
            <a:avLst/>
          </a:prstGeom>
          <a:ln/>
        </p:spPr>
        <p:txBody>
          <a:bodyPr/>
          <a:lstStyle>
            <a:lvl1pPr>
              <a:defRPr/>
            </a:lvl1pPr>
          </a:lstStyle>
          <a:p>
            <a:fld id="{86720558-03CF-5C4E-901F-602C6060C614}" type="slidenum">
              <a:rPr lang="en-US" altLang="en-US"/>
              <a:pPr/>
              <a:t>‹#›</a:t>
            </a:fld>
            <a:endParaRPr lang="en-US" altLang="en-US"/>
          </a:p>
        </p:txBody>
      </p:sp>
    </p:spTree>
    <p:extLst>
      <p:ext uri="{BB962C8B-B14F-4D97-AF65-F5344CB8AC3E}">
        <p14:creationId xmlns:p14="http://schemas.microsoft.com/office/powerpoint/2010/main" val="158774142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black">
          <a:xfrm>
            <a:off x="709871" y="1547813"/>
            <a:ext cx="6719888"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7" name="Rectangle 2"/>
          <p:cNvSpPr>
            <a:spLocks noGrp="1" noChangeArrowheads="1"/>
          </p:cNvSpPr>
          <p:nvPr>
            <p:ph type="title"/>
          </p:nvPr>
        </p:nvSpPr>
        <p:spPr bwMode="black">
          <a:xfrm>
            <a:off x="484188" y="731838"/>
            <a:ext cx="86598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45720" rIns="457200" bIns="45720" numCol="1" anchor="t" anchorCtr="0" compatLnSpc="1">
            <a:prstTxWarp prst="textNoShape">
              <a:avLst/>
            </a:prstTxWarp>
            <a:spAutoFit/>
          </a:bodyPr>
          <a:lstStyle/>
          <a:p>
            <a:pPr lvl="0"/>
            <a:r>
              <a:rPr lang="en-US" altLang="en-US"/>
              <a:t>Click to edit Master title style</a:t>
            </a:r>
            <a:endParaRPr lang="en-US" altLang="en-US" dirty="0"/>
          </a:p>
        </p:txBody>
      </p:sp>
      <p:sp>
        <p:nvSpPr>
          <p:cNvPr id="12" name="Rectangle 11"/>
          <p:cNvSpPr/>
          <p:nvPr userDrawn="1"/>
        </p:nvSpPr>
        <p:spPr>
          <a:xfrm>
            <a:off x="0" y="1047750"/>
            <a:ext cx="485775" cy="5810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 name="Picture 8"/>
          <p:cNvPicPr>
            <a:picLocks noChangeAspect="1"/>
          </p:cNvPicPr>
          <p:nvPr userDrawn="1"/>
        </p:nvPicPr>
        <p:blipFill>
          <a:blip r:embed="rId11">
            <a:extLst>
              <a:ext uri="{28A0092B-C50C-407E-A947-70E740481C1C}">
                <a14:useLocalDpi xmlns:a14="http://schemas.microsoft.com/office/drawing/2010/main" val="0"/>
              </a:ext>
            </a:extLst>
          </a:blip>
          <a:srcRect l="19514" t="25705" r="20018" b="25449"/>
          <a:stretch>
            <a:fillRect/>
          </a:stretch>
        </p:blipFill>
        <p:spPr bwMode="auto">
          <a:xfrm>
            <a:off x="0" y="0"/>
            <a:ext cx="4857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4141"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Lst>
  <p:transition/>
  <p:txStyles>
    <p:titleStyle>
      <a:lvl1pPr algn="l" rtl="0" eaLnBrk="1" fontAlgn="base" hangingPunct="1">
        <a:lnSpc>
          <a:spcPct val="90000"/>
        </a:lnSpc>
        <a:spcBef>
          <a:spcPct val="0"/>
        </a:spcBef>
        <a:spcAft>
          <a:spcPct val="0"/>
        </a:spcAft>
        <a:defRPr sz="2400" b="1">
          <a:solidFill>
            <a:schemeClr val="accent1"/>
          </a:solidFill>
          <a:latin typeface="Helvetica Neue" charset="0"/>
          <a:ea typeface="Helvetica Neue" charset="0"/>
          <a:cs typeface="Helvetica Neue" charset="0"/>
        </a:defRPr>
      </a:lvl1pPr>
      <a:lvl2pPr algn="ctr" rtl="0" eaLnBrk="1" fontAlgn="base" hangingPunct="1">
        <a:lnSpc>
          <a:spcPct val="90000"/>
        </a:lnSpc>
        <a:spcBef>
          <a:spcPct val="0"/>
        </a:spcBef>
        <a:spcAft>
          <a:spcPct val="0"/>
        </a:spcAft>
        <a:defRPr sz="2400" b="1">
          <a:solidFill>
            <a:schemeClr val="accent1"/>
          </a:solidFill>
          <a:latin typeface="Lucida Sans" pitchFamily="34" charset="0"/>
        </a:defRPr>
      </a:lvl2pPr>
      <a:lvl3pPr algn="ctr" rtl="0" eaLnBrk="1" fontAlgn="base" hangingPunct="1">
        <a:lnSpc>
          <a:spcPct val="90000"/>
        </a:lnSpc>
        <a:spcBef>
          <a:spcPct val="0"/>
        </a:spcBef>
        <a:spcAft>
          <a:spcPct val="0"/>
        </a:spcAft>
        <a:defRPr sz="2400" b="1">
          <a:solidFill>
            <a:schemeClr val="accent1"/>
          </a:solidFill>
          <a:latin typeface="Lucida Sans" pitchFamily="34" charset="0"/>
        </a:defRPr>
      </a:lvl3pPr>
      <a:lvl4pPr algn="ctr" rtl="0" eaLnBrk="1" fontAlgn="base" hangingPunct="1">
        <a:lnSpc>
          <a:spcPct val="90000"/>
        </a:lnSpc>
        <a:spcBef>
          <a:spcPct val="0"/>
        </a:spcBef>
        <a:spcAft>
          <a:spcPct val="0"/>
        </a:spcAft>
        <a:defRPr sz="2400" b="1">
          <a:solidFill>
            <a:schemeClr val="accent1"/>
          </a:solidFill>
          <a:latin typeface="Lucida Sans" pitchFamily="34" charset="0"/>
        </a:defRPr>
      </a:lvl4pPr>
      <a:lvl5pPr algn="ctr" rtl="0" eaLnBrk="1" fontAlgn="base" hangingPunct="1">
        <a:lnSpc>
          <a:spcPct val="90000"/>
        </a:lnSpc>
        <a:spcBef>
          <a:spcPct val="0"/>
        </a:spcBef>
        <a:spcAft>
          <a:spcPct val="0"/>
        </a:spcAft>
        <a:defRPr sz="2400" b="1">
          <a:solidFill>
            <a:schemeClr val="accent1"/>
          </a:solidFill>
          <a:latin typeface="Lucida Sans" pitchFamily="34"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p:titleStyle>
    <p:bodyStyle>
      <a:lvl1pPr marL="165100" indent="-165100" algn="l" rtl="0" eaLnBrk="1" fontAlgn="base" hangingPunct="1">
        <a:spcBef>
          <a:spcPct val="25000"/>
        </a:spcBef>
        <a:spcAft>
          <a:spcPct val="0"/>
        </a:spcAft>
        <a:buClr>
          <a:srgbClr val="C60C30"/>
        </a:buClr>
        <a:buSzPct val="100000"/>
        <a:buFont typeface="Arial" charset="0"/>
        <a:buChar char="•"/>
        <a:defRPr lang="en-US" sz="2000" dirty="0">
          <a:solidFill>
            <a:schemeClr val="bg2"/>
          </a:solidFill>
          <a:latin typeface="Helvetica Neue" charset="0"/>
          <a:ea typeface="Helvetica Neue" charset="0"/>
          <a:cs typeface="Helvetica Neue" charset="0"/>
        </a:defRPr>
      </a:lvl1pPr>
      <a:lvl2pPr marL="344488" indent="-179388" algn="l" rtl="0" eaLnBrk="1" fontAlgn="base" hangingPunct="1">
        <a:lnSpc>
          <a:spcPct val="95000"/>
        </a:lnSpc>
        <a:spcBef>
          <a:spcPct val="10000"/>
        </a:spcBef>
        <a:spcAft>
          <a:spcPct val="0"/>
        </a:spcAft>
        <a:buClr>
          <a:srgbClr val="C60C30"/>
        </a:buClr>
        <a:buSzPct val="100000"/>
        <a:buFont typeface="Arial" charset="0"/>
        <a:buChar char="•"/>
        <a:defRPr lang="en-US" dirty="0">
          <a:solidFill>
            <a:schemeClr val="bg2"/>
          </a:solidFill>
          <a:latin typeface="Helvetica Neue" charset="0"/>
          <a:ea typeface="Helvetica Neue" charset="0"/>
          <a:cs typeface="Helvetica Neue" charset="0"/>
        </a:defRPr>
      </a:lvl2pPr>
      <a:lvl3pPr marL="509588" indent="-165100" algn="l" rtl="0" eaLnBrk="1" fontAlgn="base" hangingPunct="1">
        <a:lnSpc>
          <a:spcPct val="95000"/>
        </a:lnSpc>
        <a:spcBef>
          <a:spcPct val="10000"/>
        </a:spcBef>
        <a:spcAft>
          <a:spcPct val="0"/>
        </a:spcAft>
        <a:buClr>
          <a:srgbClr val="C60C30"/>
        </a:buClr>
        <a:buSzPct val="100000"/>
        <a:buFont typeface="Arial" charset="0"/>
        <a:buChar char="•"/>
        <a:defRPr lang="en-US" dirty="0">
          <a:solidFill>
            <a:schemeClr val="bg2"/>
          </a:solidFill>
          <a:latin typeface="Helvetica Neue" charset="0"/>
          <a:ea typeface="Helvetica Neue" charset="0"/>
          <a:cs typeface="Helvetica Neue" charset="0"/>
        </a:defRPr>
      </a:lvl3pPr>
      <a:lvl4pPr marL="688975" indent="-179388" algn="l" rtl="0" eaLnBrk="1" fontAlgn="base" hangingPunct="1">
        <a:lnSpc>
          <a:spcPct val="95000"/>
        </a:lnSpc>
        <a:spcBef>
          <a:spcPct val="10000"/>
        </a:spcBef>
        <a:spcAft>
          <a:spcPct val="0"/>
        </a:spcAft>
        <a:buClr>
          <a:srgbClr val="C60C30"/>
        </a:buClr>
        <a:buSzPct val="100000"/>
        <a:buFont typeface="Arial" charset="0"/>
        <a:buChar char="•"/>
        <a:defRPr lang="en-US" sz="1600" dirty="0">
          <a:solidFill>
            <a:schemeClr val="bg2"/>
          </a:solidFill>
          <a:latin typeface="Helvetica Neue" charset="0"/>
          <a:ea typeface="Helvetica Neue" charset="0"/>
          <a:cs typeface="Helvetica Neue" charset="0"/>
        </a:defRPr>
      </a:lvl4pPr>
      <a:lvl5pPr marL="854075" indent="-165100" algn="l" rtl="0" eaLnBrk="1" fontAlgn="base" hangingPunct="1">
        <a:lnSpc>
          <a:spcPct val="95000"/>
        </a:lnSpc>
        <a:spcBef>
          <a:spcPct val="10000"/>
        </a:spcBef>
        <a:spcAft>
          <a:spcPct val="0"/>
        </a:spcAft>
        <a:buClr>
          <a:srgbClr val="C60C30"/>
        </a:buClr>
        <a:buSzPct val="100000"/>
        <a:buFont typeface="Arial" charset="0"/>
        <a:buChar char="•"/>
        <a:defRPr lang="en-US" sz="1600" dirty="0">
          <a:solidFill>
            <a:schemeClr val="bg2"/>
          </a:solidFill>
          <a:latin typeface="Helvetica Neue" charset="0"/>
          <a:ea typeface="Helvetica Neue" charset="0"/>
          <a:cs typeface="Helvetica Neue" charset="0"/>
        </a:defRPr>
      </a:lvl5pPr>
      <a:lvl6pPr marL="1141413" indent="222250" algn="l" rtl="0" eaLnBrk="1" fontAlgn="base" hangingPunct="1">
        <a:lnSpc>
          <a:spcPct val="95000"/>
        </a:lnSpc>
        <a:spcBef>
          <a:spcPct val="10000"/>
        </a:spcBef>
        <a:spcAft>
          <a:spcPct val="0"/>
        </a:spcAft>
        <a:buClr>
          <a:schemeClr val="accent1"/>
        </a:buClr>
        <a:buChar char="•"/>
        <a:defRPr sz="2000">
          <a:solidFill>
            <a:schemeClr val="tx1"/>
          </a:solidFill>
          <a:latin typeface="+mn-lt"/>
        </a:defRPr>
      </a:lvl6pPr>
      <a:lvl7pPr marL="1598613" indent="222250" algn="l" rtl="0" eaLnBrk="1" fontAlgn="base" hangingPunct="1">
        <a:lnSpc>
          <a:spcPct val="95000"/>
        </a:lnSpc>
        <a:spcBef>
          <a:spcPct val="10000"/>
        </a:spcBef>
        <a:spcAft>
          <a:spcPct val="0"/>
        </a:spcAft>
        <a:buClr>
          <a:schemeClr val="accent1"/>
        </a:buClr>
        <a:buChar char="•"/>
        <a:defRPr sz="2000">
          <a:solidFill>
            <a:schemeClr val="tx1"/>
          </a:solidFill>
          <a:latin typeface="+mn-lt"/>
        </a:defRPr>
      </a:lvl7pPr>
      <a:lvl8pPr marL="2055813" indent="222250" algn="l" rtl="0" eaLnBrk="1" fontAlgn="base" hangingPunct="1">
        <a:lnSpc>
          <a:spcPct val="95000"/>
        </a:lnSpc>
        <a:spcBef>
          <a:spcPct val="10000"/>
        </a:spcBef>
        <a:spcAft>
          <a:spcPct val="0"/>
        </a:spcAft>
        <a:buClr>
          <a:schemeClr val="accent1"/>
        </a:buClr>
        <a:buChar char="•"/>
        <a:defRPr sz="2000">
          <a:solidFill>
            <a:schemeClr val="tx1"/>
          </a:solidFill>
          <a:latin typeface="+mn-lt"/>
        </a:defRPr>
      </a:lvl8pPr>
      <a:lvl9pPr marL="2513013" indent="222250" algn="l" rtl="0" eaLnBrk="1" fontAlgn="base" hangingPunct="1">
        <a:lnSpc>
          <a:spcPct val="95000"/>
        </a:lnSpc>
        <a:spcBef>
          <a:spcPct val="1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hyperlink" Target="http://www.climatologylab.org/tool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dn.vox-cdn.com/thumbor/TGIMr9-iWLrPs8AFvGdRdIPfTbE=/0x0:446x480/1520x0/filters:focal(0x0:446x480):gifv():no_upscale()/cdn.vox-cdn.com/uploads/chorus_asset/file/6465873/spiral.gi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agclimatetools.cahnrs.wsu.edu/users/giridhar/codmoth/CSAN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388" y="5502166"/>
            <a:ext cx="2154769" cy="7724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agclimatetools.cahnrs.wsu.edu/users/giridhar/codmoth/WSU-DAS-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362" y="5502166"/>
            <a:ext cx="3247696" cy="6970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agclimatetools.cahnrs.wsu.edu/users/giridhar/codmoth/NW-Climate-Hub-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4264" y="5561631"/>
            <a:ext cx="2659736" cy="5781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88770" y="2248980"/>
            <a:ext cx="7455877" cy="2185214"/>
          </a:xfrm>
          <a:prstGeom prst="rect">
            <a:avLst/>
          </a:prstGeom>
          <a:noFill/>
        </p:spPr>
        <p:txBody>
          <a:bodyPr wrap="square" rtlCol="0">
            <a:spAutoFit/>
          </a:bodyPr>
          <a:lstStyle/>
          <a:p>
            <a:pPr algn="ctr"/>
            <a:r>
              <a:rPr lang="en-US" sz="3200" dirty="0">
                <a:solidFill>
                  <a:schemeClr val="bg2"/>
                </a:solidFill>
              </a:rPr>
              <a:t>Building resilience of NW tree fruit to changing codling moth pressures</a:t>
            </a:r>
          </a:p>
          <a:p>
            <a:pPr algn="ctr"/>
            <a:endParaRPr lang="en-US" sz="3200" dirty="0">
              <a:solidFill>
                <a:schemeClr val="bg2"/>
              </a:solidFill>
            </a:endParaRPr>
          </a:p>
          <a:p>
            <a:pPr algn="ctr"/>
            <a:r>
              <a:rPr lang="en-US" sz="2000" dirty="0">
                <a:solidFill>
                  <a:schemeClr val="bg2"/>
                </a:solidFill>
              </a:rPr>
              <a:t>Kirti Rajagopalan, Vince Jones, Ute Chambers, </a:t>
            </a:r>
            <a:r>
              <a:rPr lang="en-US" sz="2000" dirty="0">
                <a:solidFill>
                  <a:srgbClr val="FF0000"/>
                </a:solidFill>
              </a:rPr>
              <a:t>Sonia Hall</a:t>
            </a:r>
            <a:r>
              <a:rPr lang="en-US" sz="2000" dirty="0">
                <a:solidFill>
                  <a:schemeClr val="bg2"/>
                </a:solidFill>
              </a:rPr>
              <a:t>, Mingliang Liu</a:t>
            </a:r>
            <a:r>
              <a:rPr lang="en-US" sz="2000" dirty="0">
                <a:solidFill>
                  <a:srgbClr val="002060"/>
                </a:solidFill>
              </a:rPr>
              <a:t>,</a:t>
            </a:r>
            <a:r>
              <a:rPr lang="en-US" sz="2000" dirty="0">
                <a:solidFill>
                  <a:srgbClr val="FF0000"/>
                </a:solidFill>
              </a:rPr>
              <a:t> Sonia Hall</a:t>
            </a:r>
          </a:p>
        </p:txBody>
      </p:sp>
      <p:pic>
        <p:nvPicPr>
          <p:cNvPr id="6" name="Picture 5">
            <a:extLst>
              <a:ext uri="{FF2B5EF4-FFF2-40B4-BE49-F238E27FC236}">
                <a16:creationId xmlns:a16="http://schemas.microsoft.com/office/drawing/2014/main" id="{F500BC07-DB2B-AA4D-A072-590BBD673B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770" y="0"/>
            <a:ext cx="2491701" cy="1659512"/>
          </a:xfrm>
          <a:prstGeom prst="rect">
            <a:avLst/>
          </a:prstGeom>
        </p:spPr>
      </p:pic>
      <p:pic>
        <p:nvPicPr>
          <p:cNvPr id="13" name="Picture 12">
            <a:extLst>
              <a:ext uri="{FF2B5EF4-FFF2-40B4-BE49-F238E27FC236}">
                <a16:creationId xmlns:a16="http://schemas.microsoft.com/office/drawing/2014/main" id="{5E591E72-D19A-2A44-AFC5-C31C4A7477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484" y="0"/>
            <a:ext cx="2499030" cy="1659512"/>
          </a:xfrm>
          <a:prstGeom prst="rect">
            <a:avLst/>
          </a:prstGeom>
        </p:spPr>
      </p:pic>
      <p:pic>
        <p:nvPicPr>
          <p:cNvPr id="15" name="Picture 14">
            <a:extLst>
              <a:ext uri="{FF2B5EF4-FFF2-40B4-BE49-F238E27FC236}">
                <a16:creationId xmlns:a16="http://schemas.microsoft.com/office/drawing/2014/main" id="{65D0B46B-5B8F-B648-AAAA-AC7FC6EC26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9526" y="7857"/>
            <a:ext cx="2504041" cy="1662840"/>
          </a:xfrm>
          <a:prstGeom prst="rect">
            <a:avLst/>
          </a:prstGeom>
        </p:spPr>
      </p:pic>
    </p:spTree>
    <p:extLst>
      <p:ext uri="{BB962C8B-B14F-4D97-AF65-F5344CB8AC3E}">
        <p14:creationId xmlns:p14="http://schemas.microsoft.com/office/powerpoint/2010/main" val="30775700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FDFF-D797-F541-B044-F72900EEC837}"/>
              </a:ext>
            </a:extLst>
          </p:cNvPr>
          <p:cNvSpPr>
            <a:spLocks noGrp="1"/>
          </p:cNvSpPr>
          <p:nvPr>
            <p:ph type="title"/>
          </p:nvPr>
        </p:nvSpPr>
        <p:spPr/>
        <p:txBody>
          <a:bodyPr/>
          <a:lstStyle/>
          <a:p>
            <a:r>
              <a:rPr lang="en-US" dirty="0"/>
              <a:t>How to use the scenario’s</a:t>
            </a:r>
          </a:p>
        </p:txBody>
      </p:sp>
      <p:sp>
        <p:nvSpPr>
          <p:cNvPr id="3" name="Content Placeholder 2">
            <a:extLst>
              <a:ext uri="{FF2B5EF4-FFF2-40B4-BE49-F238E27FC236}">
                <a16:creationId xmlns:a16="http://schemas.microsoft.com/office/drawing/2014/main" id="{7D2FA10C-984B-3D46-B845-0CE996406ACC}"/>
              </a:ext>
            </a:extLst>
          </p:cNvPr>
          <p:cNvSpPr>
            <a:spLocks noGrp="1"/>
          </p:cNvSpPr>
          <p:nvPr>
            <p:ph idx="1"/>
          </p:nvPr>
        </p:nvSpPr>
        <p:spPr>
          <a:xfrm>
            <a:off x="745913" y="1507920"/>
            <a:ext cx="8230939" cy="5040364"/>
          </a:xfrm>
        </p:spPr>
        <p:txBody>
          <a:bodyPr/>
          <a:lstStyle/>
          <a:p>
            <a:r>
              <a:rPr lang="en-US" dirty="0"/>
              <a:t>Run the same climate scenarios on 10+ Global Climate Change (GCM) models to get an ensemble forecast</a:t>
            </a:r>
          </a:p>
          <a:p>
            <a:pPr lvl="1"/>
            <a:r>
              <a:rPr lang="en-US" dirty="0">
                <a:hlinkClick r:id="rId3"/>
              </a:rPr>
              <a:t>http://www.climatologylab.org/tools.html</a:t>
            </a:r>
            <a:r>
              <a:rPr lang="en-US" dirty="0"/>
              <a:t> </a:t>
            </a:r>
          </a:p>
          <a:p>
            <a:r>
              <a:rPr lang="en-US" dirty="0"/>
              <a:t>Each model will give slightly different version depending on the assumptions of the model</a:t>
            </a:r>
          </a:p>
          <a:p>
            <a:r>
              <a:rPr lang="en-US" dirty="0"/>
              <a:t>Take the median results of the 10+ models </a:t>
            </a:r>
          </a:p>
          <a:p>
            <a:pPr lvl="1"/>
            <a:r>
              <a:rPr lang="en-US" dirty="0"/>
              <a:t>Sort the results from lowest to highest and use the one in the middle</a:t>
            </a:r>
          </a:p>
          <a:p>
            <a:r>
              <a:rPr lang="en-US" dirty="0"/>
              <a:t>The climate change scenarios are available on-line</a:t>
            </a:r>
          </a:p>
          <a:p>
            <a:r>
              <a:rPr lang="en-US" dirty="0"/>
              <a:t>Can do this on a point basis (</a:t>
            </a:r>
            <a:r>
              <a:rPr lang="en-US" i="1" dirty="0"/>
              <a:t>e.g., </a:t>
            </a:r>
            <a:r>
              <a:rPr lang="en-US" dirty="0"/>
              <a:t>a 4x4 km grid) or regional</a:t>
            </a:r>
          </a:p>
          <a:p>
            <a:endParaRPr lang="en-US" dirty="0"/>
          </a:p>
        </p:txBody>
      </p:sp>
    </p:spTree>
    <p:extLst>
      <p:ext uri="{BB962C8B-B14F-4D97-AF65-F5344CB8AC3E}">
        <p14:creationId xmlns:p14="http://schemas.microsoft.com/office/powerpoint/2010/main" val="1202169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B10D589-3722-E24B-94C0-5EC55777EBFD}"/>
              </a:ext>
            </a:extLst>
          </p:cNvPr>
          <p:cNvGrpSpPr/>
          <p:nvPr/>
        </p:nvGrpSpPr>
        <p:grpSpPr>
          <a:xfrm>
            <a:off x="600556" y="946681"/>
            <a:ext cx="7772400" cy="4663440"/>
            <a:chOff x="704707" y="1314879"/>
            <a:chExt cx="7772400" cy="4663440"/>
          </a:xfrm>
        </p:grpSpPr>
        <p:pic>
          <p:nvPicPr>
            <p:cNvPr id="2" name="Picture 1">
              <a:extLst>
                <a:ext uri="{FF2B5EF4-FFF2-40B4-BE49-F238E27FC236}">
                  <a16:creationId xmlns:a16="http://schemas.microsoft.com/office/drawing/2014/main" id="{B7E83F7A-AB9D-8A4F-9A8A-96B38B8E7A24}"/>
                </a:ext>
              </a:extLst>
            </p:cNvPr>
            <p:cNvPicPr>
              <a:picLocks noChangeAspect="1"/>
            </p:cNvPicPr>
            <p:nvPr/>
          </p:nvPicPr>
          <p:blipFill>
            <a:blip r:embed="rId2"/>
            <a:stretch>
              <a:fillRect/>
            </a:stretch>
          </p:blipFill>
          <p:spPr>
            <a:xfrm>
              <a:off x="704707" y="1314879"/>
              <a:ext cx="7772400" cy="4663440"/>
            </a:xfrm>
            <a:prstGeom prst="rect">
              <a:avLst/>
            </a:prstGeom>
          </p:spPr>
        </p:pic>
        <p:sp>
          <p:nvSpPr>
            <p:cNvPr id="3" name="TextBox 2">
              <a:extLst>
                <a:ext uri="{FF2B5EF4-FFF2-40B4-BE49-F238E27FC236}">
                  <a16:creationId xmlns:a16="http://schemas.microsoft.com/office/drawing/2014/main" id="{56AFB939-86C5-B743-86B3-7ADF93B485C9}"/>
                </a:ext>
              </a:extLst>
            </p:cNvPr>
            <p:cNvSpPr txBox="1"/>
            <p:nvPr/>
          </p:nvSpPr>
          <p:spPr>
            <a:xfrm>
              <a:off x="3478846" y="4957010"/>
              <a:ext cx="575799" cy="276999"/>
            </a:xfrm>
            <a:prstGeom prst="rect">
              <a:avLst/>
            </a:prstGeom>
            <a:noFill/>
          </p:spPr>
          <p:txBody>
            <a:bodyPr wrap="none" rtlCol="0">
              <a:spAutoFit/>
            </a:bodyPr>
            <a:lstStyle/>
            <a:p>
              <a:r>
                <a:rPr lang="en-US" sz="1200" dirty="0">
                  <a:solidFill>
                    <a:schemeClr val="bg2"/>
                  </a:solidFill>
                </a:rPr>
                <a:t>146%</a:t>
              </a:r>
            </a:p>
          </p:txBody>
        </p:sp>
        <p:sp>
          <p:nvSpPr>
            <p:cNvPr id="4" name="TextBox 3">
              <a:extLst>
                <a:ext uri="{FF2B5EF4-FFF2-40B4-BE49-F238E27FC236}">
                  <a16:creationId xmlns:a16="http://schemas.microsoft.com/office/drawing/2014/main" id="{C71E8A48-AEAA-FD4D-BAC7-D2D72D6699E9}"/>
                </a:ext>
              </a:extLst>
            </p:cNvPr>
            <p:cNvSpPr txBox="1"/>
            <p:nvPr/>
          </p:nvSpPr>
          <p:spPr>
            <a:xfrm>
              <a:off x="5116287" y="4882529"/>
              <a:ext cx="575799" cy="276999"/>
            </a:xfrm>
            <a:prstGeom prst="rect">
              <a:avLst/>
            </a:prstGeom>
            <a:noFill/>
          </p:spPr>
          <p:txBody>
            <a:bodyPr wrap="none" rtlCol="0">
              <a:spAutoFit/>
            </a:bodyPr>
            <a:lstStyle/>
            <a:p>
              <a:r>
                <a:rPr lang="en-US" sz="1200" dirty="0">
                  <a:solidFill>
                    <a:schemeClr val="bg2"/>
                  </a:solidFill>
                </a:rPr>
                <a:t>178%</a:t>
              </a:r>
            </a:p>
          </p:txBody>
        </p:sp>
        <p:sp>
          <p:nvSpPr>
            <p:cNvPr id="5" name="TextBox 4">
              <a:extLst>
                <a:ext uri="{FF2B5EF4-FFF2-40B4-BE49-F238E27FC236}">
                  <a16:creationId xmlns:a16="http://schemas.microsoft.com/office/drawing/2014/main" id="{3CC557FD-C61B-294E-86C8-AAFDCC98C622}"/>
                </a:ext>
              </a:extLst>
            </p:cNvPr>
            <p:cNvSpPr txBox="1"/>
            <p:nvPr/>
          </p:nvSpPr>
          <p:spPr>
            <a:xfrm>
              <a:off x="6655180" y="4728136"/>
              <a:ext cx="625072" cy="276999"/>
            </a:xfrm>
            <a:prstGeom prst="rect">
              <a:avLst/>
            </a:prstGeom>
            <a:noFill/>
          </p:spPr>
          <p:txBody>
            <a:bodyPr wrap="square" rtlCol="0">
              <a:spAutoFit/>
            </a:bodyPr>
            <a:lstStyle/>
            <a:p>
              <a:r>
                <a:rPr lang="en-US" sz="1200" dirty="0">
                  <a:solidFill>
                    <a:schemeClr val="bg2"/>
                  </a:solidFill>
                </a:rPr>
                <a:t>219%</a:t>
              </a:r>
            </a:p>
          </p:txBody>
        </p:sp>
        <p:sp>
          <p:nvSpPr>
            <p:cNvPr id="6" name="TextBox 5">
              <a:extLst>
                <a:ext uri="{FF2B5EF4-FFF2-40B4-BE49-F238E27FC236}">
                  <a16:creationId xmlns:a16="http://schemas.microsoft.com/office/drawing/2014/main" id="{A15592A4-9DB6-9F41-BCE9-0FA1F5DF4B5F}"/>
                </a:ext>
              </a:extLst>
            </p:cNvPr>
            <p:cNvSpPr txBox="1"/>
            <p:nvPr/>
          </p:nvSpPr>
          <p:spPr>
            <a:xfrm>
              <a:off x="3920004" y="2311209"/>
              <a:ext cx="564385" cy="276999"/>
            </a:xfrm>
            <a:prstGeom prst="rect">
              <a:avLst/>
            </a:prstGeom>
            <a:noFill/>
          </p:spPr>
          <p:txBody>
            <a:bodyPr wrap="none" rtlCol="0">
              <a:spAutoFit/>
            </a:bodyPr>
            <a:lstStyle/>
            <a:p>
              <a:r>
                <a:rPr lang="en-US" sz="1200" dirty="0">
                  <a:solidFill>
                    <a:schemeClr val="bg2"/>
                  </a:solidFill>
                </a:rPr>
                <a:t>116%</a:t>
              </a:r>
            </a:p>
          </p:txBody>
        </p:sp>
        <p:sp>
          <p:nvSpPr>
            <p:cNvPr id="7" name="TextBox 6">
              <a:extLst>
                <a:ext uri="{FF2B5EF4-FFF2-40B4-BE49-F238E27FC236}">
                  <a16:creationId xmlns:a16="http://schemas.microsoft.com/office/drawing/2014/main" id="{6E667779-80A2-0F48-A784-F7A0534BC56B}"/>
                </a:ext>
              </a:extLst>
            </p:cNvPr>
            <p:cNvSpPr txBox="1"/>
            <p:nvPr/>
          </p:nvSpPr>
          <p:spPr>
            <a:xfrm>
              <a:off x="5543695" y="2034210"/>
              <a:ext cx="575799" cy="276999"/>
            </a:xfrm>
            <a:prstGeom prst="rect">
              <a:avLst/>
            </a:prstGeom>
            <a:noFill/>
          </p:spPr>
          <p:txBody>
            <a:bodyPr wrap="none" rtlCol="0">
              <a:spAutoFit/>
            </a:bodyPr>
            <a:lstStyle/>
            <a:p>
              <a:r>
                <a:rPr lang="en-US" sz="1200" dirty="0">
                  <a:solidFill>
                    <a:schemeClr val="bg2"/>
                  </a:solidFill>
                </a:rPr>
                <a:t>126%</a:t>
              </a:r>
            </a:p>
          </p:txBody>
        </p:sp>
        <p:sp>
          <p:nvSpPr>
            <p:cNvPr id="8" name="TextBox 7">
              <a:extLst>
                <a:ext uri="{FF2B5EF4-FFF2-40B4-BE49-F238E27FC236}">
                  <a16:creationId xmlns:a16="http://schemas.microsoft.com/office/drawing/2014/main" id="{0923B588-D612-0E44-8D50-4B1020AB46AF}"/>
                </a:ext>
              </a:extLst>
            </p:cNvPr>
            <p:cNvSpPr txBox="1"/>
            <p:nvPr/>
          </p:nvSpPr>
          <p:spPr>
            <a:xfrm>
              <a:off x="7178800" y="1829101"/>
              <a:ext cx="575799" cy="276999"/>
            </a:xfrm>
            <a:prstGeom prst="rect">
              <a:avLst/>
            </a:prstGeom>
            <a:noFill/>
          </p:spPr>
          <p:txBody>
            <a:bodyPr wrap="none" rtlCol="0">
              <a:spAutoFit/>
            </a:bodyPr>
            <a:lstStyle/>
            <a:p>
              <a:r>
                <a:rPr lang="en-US" sz="1200" dirty="0">
                  <a:solidFill>
                    <a:schemeClr val="bg2"/>
                  </a:solidFill>
                </a:rPr>
                <a:t>135%</a:t>
              </a:r>
            </a:p>
          </p:txBody>
        </p:sp>
        <p:sp>
          <p:nvSpPr>
            <p:cNvPr id="9" name="TextBox 8">
              <a:extLst>
                <a:ext uri="{FF2B5EF4-FFF2-40B4-BE49-F238E27FC236}">
                  <a16:creationId xmlns:a16="http://schemas.microsoft.com/office/drawing/2014/main" id="{E4430F19-E968-2247-AD43-031680E65B25}"/>
                </a:ext>
              </a:extLst>
            </p:cNvPr>
            <p:cNvSpPr txBox="1"/>
            <p:nvPr/>
          </p:nvSpPr>
          <p:spPr>
            <a:xfrm>
              <a:off x="4360016" y="4346264"/>
              <a:ext cx="575799" cy="276999"/>
            </a:xfrm>
            <a:prstGeom prst="rect">
              <a:avLst/>
            </a:prstGeom>
            <a:noFill/>
          </p:spPr>
          <p:txBody>
            <a:bodyPr wrap="none" rtlCol="0">
              <a:spAutoFit/>
            </a:bodyPr>
            <a:lstStyle/>
            <a:p>
              <a:r>
                <a:rPr lang="en-US" sz="1200" dirty="0">
                  <a:solidFill>
                    <a:schemeClr val="bg2"/>
                  </a:solidFill>
                </a:rPr>
                <a:t>121%</a:t>
              </a:r>
            </a:p>
          </p:txBody>
        </p:sp>
        <p:sp>
          <p:nvSpPr>
            <p:cNvPr id="10" name="TextBox 9">
              <a:extLst>
                <a:ext uri="{FF2B5EF4-FFF2-40B4-BE49-F238E27FC236}">
                  <a16:creationId xmlns:a16="http://schemas.microsoft.com/office/drawing/2014/main" id="{DB939CB1-C865-0B4A-98AB-A36C407452C2}"/>
                </a:ext>
              </a:extLst>
            </p:cNvPr>
            <p:cNvSpPr txBox="1"/>
            <p:nvPr/>
          </p:nvSpPr>
          <p:spPr>
            <a:xfrm>
              <a:off x="6011207" y="4164520"/>
              <a:ext cx="575799" cy="276999"/>
            </a:xfrm>
            <a:prstGeom prst="rect">
              <a:avLst/>
            </a:prstGeom>
            <a:noFill/>
          </p:spPr>
          <p:txBody>
            <a:bodyPr wrap="none" rtlCol="0">
              <a:spAutoFit/>
            </a:bodyPr>
            <a:lstStyle/>
            <a:p>
              <a:r>
                <a:rPr lang="en-US" sz="1200" dirty="0">
                  <a:solidFill>
                    <a:schemeClr val="bg2"/>
                  </a:solidFill>
                </a:rPr>
                <a:t>140%</a:t>
              </a:r>
            </a:p>
          </p:txBody>
        </p:sp>
        <p:sp>
          <p:nvSpPr>
            <p:cNvPr id="11" name="TextBox 10">
              <a:extLst>
                <a:ext uri="{FF2B5EF4-FFF2-40B4-BE49-F238E27FC236}">
                  <a16:creationId xmlns:a16="http://schemas.microsoft.com/office/drawing/2014/main" id="{146CE6A1-65A7-9D41-BA34-510FAB5C8FFC}"/>
                </a:ext>
              </a:extLst>
            </p:cNvPr>
            <p:cNvSpPr txBox="1"/>
            <p:nvPr/>
          </p:nvSpPr>
          <p:spPr>
            <a:xfrm>
              <a:off x="7573020" y="4026020"/>
              <a:ext cx="575799" cy="276999"/>
            </a:xfrm>
            <a:prstGeom prst="rect">
              <a:avLst/>
            </a:prstGeom>
            <a:noFill/>
          </p:spPr>
          <p:txBody>
            <a:bodyPr wrap="none" rtlCol="0">
              <a:spAutoFit/>
            </a:bodyPr>
            <a:lstStyle/>
            <a:p>
              <a:r>
                <a:rPr lang="en-US" sz="1200" dirty="0">
                  <a:solidFill>
                    <a:schemeClr val="bg2"/>
                  </a:solidFill>
                </a:rPr>
                <a:t>161%</a:t>
              </a:r>
            </a:p>
          </p:txBody>
        </p:sp>
      </p:grpSp>
      <p:sp>
        <p:nvSpPr>
          <p:cNvPr id="12" name="Title 11">
            <a:extLst>
              <a:ext uri="{FF2B5EF4-FFF2-40B4-BE49-F238E27FC236}">
                <a16:creationId xmlns:a16="http://schemas.microsoft.com/office/drawing/2014/main" id="{FADEF399-1618-7249-8D87-7F6CF2BCC391}"/>
              </a:ext>
            </a:extLst>
          </p:cNvPr>
          <p:cNvSpPr>
            <a:spLocks noGrp="1"/>
          </p:cNvSpPr>
          <p:nvPr>
            <p:ph type="title"/>
          </p:nvPr>
        </p:nvSpPr>
        <p:spPr>
          <a:xfrm>
            <a:off x="491778" y="343399"/>
            <a:ext cx="8652222" cy="424732"/>
          </a:xfrm>
        </p:spPr>
        <p:txBody>
          <a:bodyPr/>
          <a:lstStyle/>
          <a:p>
            <a:r>
              <a:rPr lang="en-US" dirty="0"/>
              <a:t>How DD accumulations change throughout the season</a:t>
            </a:r>
          </a:p>
        </p:txBody>
      </p:sp>
      <p:sp>
        <p:nvSpPr>
          <p:cNvPr id="15" name="Content Placeholder 14">
            <a:extLst>
              <a:ext uri="{FF2B5EF4-FFF2-40B4-BE49-F238E27FC236}">
                <a16:creationId xmlns:a16="http://schemas.microsoft.com/office/drawing/2014/main" id="{D940D6CC-CD7A-F743-AC39-2B31123287C6}"/>
              </a:ext>
            </a:extLst>
          </p:cNvPr>
          <p:cNvSpPr>
            <a:spLocks noGrp="1"/>
          </p:cNvSpPr>
          <p:nvPr>
            <p:ph idx="1"/>
          </p:nvPr>
        </p:nvSpPr>
        <p:spPr>
          <a:xfrm>
            <a:off x="600556" y="5788671"/>
            <a:ext cx="7881178" cy="921925"/>
          </a:xfrm>
        </p:spPr>
        <p:txBody>
          <a:bodyPr/>
          <a:lstStyle/>
          <a:p>
            <a:r>
              <a:rPr lang="en-US" dirty="0"/>
              <a:t>Biggest change percentage wise is Jan-April</a:t>
            </a:r>
          </a:p>
          <a:p>
            <a:r>
              <a:rPr lang="en-US" dirty="0"/>
              <a:t>Second largest change percentage wise is Sep-Dec.</a:t>
            </a:r>
          </a:p>
        </p:txBody>
      </p:sp>
    </p:spTree>
    <p:extLst>
      <p:ext uri="{BB962C8B-B14F-4D97-AF65-F5344CB8AC3E}">
        <p14:creationId xmlns:p14="http://schemas.microsoft.com/office/powerpoint/2010/main" val="41658987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C0DE-3B8B-324A-B44B-4F0E739DD9A7}"/>
              </a:ext>
            </a:extLst>
          </p:cNvPr>
          <p:cNvSpPr>
            <a:spLocks noGrp="1"/>
          </p:cNvSpPr>
          <p:nvPr>
            <p:ph type="title"/>
          </p:nvPr>
        </p:nvSpPr>
        <p:spPr/>
        <p:txBody>
          <a:bodyPr/>
          <a:lstStyle/>
          <a:p>
            <a:r>
              <a:rPr lang="en-US" dirty="0"/>
              <a:t>Overall Effects at TFREC</a:t>
            </a:r>
          </a:p>
        </p:txBody>
      </p:sp>
      <p:graphicFrame>
        <p:nvGraphicFramePr>
          <p:cNvPr id="4" name="Content Placeholder 3">
            <a:extLst>
              <a:ext uri="{FF2B5EF4-FFF2-40B4-BE49-F238E27FC236}">
                <a16:creationId xmlns:a16="http://schemas.microsoft.com/office/drawing/2014/main" id="{28E80DF7-C64D-A240-963A-2656D21653F9}"/>
              </a:ext>
            </a:extLst>
          </p:cNvPr>
          <p:cNvGraphicFramePr>
            <a:graphicFrameLocks noGrp="1"/>
          </p:cNvGraphicFramePr>
          <p:nvPr>
            <p:ph idx="1"/>
            <p:extLst>
              <p:ext uri="{D42A27DB-BD31-4B8C-83A1-F6EECF244321}">
                <p14:modId xmlns:p14="http://schemas.microsoft.com/office/powerpoint/2010/main" val="2960735676"/>
              </p:ext>
            </p:extLst>
          </p:nvPr>
        </p:nvGraphicFramePr>
        <p:xfrm>
          <a:off x="661574" y="1329995"/>
          <a:ext cx="6505183" cy="2123440"/>
        </p:xfrm>
        <a:graphic>
          <a:graphicData uri="http://schemas.openxmlformats.org/drawingml/2006/table">
            <a:tbl>
              <a:tblPr firstRow="1" bandRow="1">
                <a:tableStyleId>{5C22544A-7EE6-4342-B048-85BDC9FD1C3A}</a:tableStyleId>
              </a:tblPr>
              <a:tblGrid>
                <a:gridCol w="1435669">
                  <a:extLst>
                    <a:ext uri="{9D8B030D-6E8A-4147-A177-3AD203B41FA5}">
                      <a16:colId xmlns:a16="http://schemas.microsoft.com/office/drawing/2014/main" val="547382495"/>
                    </a:ext>
                  </a:extLst>
                </a:gridCol>
                <a:gridCol w="1685795">
                  <a:extLst>
                    <a:ext uri="{9D8B030D-6E8A-4147-A177-3AD203B41FA5}">
                      <a16:colId xmlns:a16="http://schemas.microsoft.com/office/drawing/2014/main" val="2836512174"/>
                    </a:ext>
                  </a:extLst>
                </a:gridCol>
                <a:gridCol w="1609591">
                  <a:extLst>
                    <a:ext uri="{9D8B030D-6E8A-4147-A177-3AD203B41FA5}">
                      <a16:colId xmlns:a16="http://schemas.microsoft.com/office/drawing/2014/main" val="2628133701"/>
                    </a:ext>
                  </a:extLst>
                </a:gridCol>
                <a:gridCol w="1774128">
                  <a:extLst>
                    <a:ext uri="{9D8B030D-6E8A-4147-A177-3AD203B41FA5}">
                      <a16:colId xmlns:a16="http://schemas.microsoft.com/office/drawing/2014/main" val="2257041549"/>
                    </a:ext>
                  </a:extLst>
                </a:gridCol>
              </a:tblGrid>
              <a:tr h="370840">
                <a:tc>
                  <a:txBody>
                    <a:bodyPr/>
                    <a:lstStyle/>
                    <a:p>
                      <a:r>
                        <a:rPr lang="en-US" dirty="0"/>
                        <a:t>Period</a:t>
                      </a:r>
                    </a:p>
                  </a:txBody>
                  <a:tcPr anchor="b"/>
                </a:tc>
                <a:tc>
                  <a:txBody>
                    <a:bodyPr/>
                    <a:lstStyle/>
                    <a:p>
                      <a:pPr algn="ctr"/>
                      <a:r>
                        <a:rPr lang="en-US" dirty="0"/>
                        <a:t>1</a:t>
                      </a:r>
                      <a:r>
                        <a:rPr lang="en-US" baseline="30000" dirty="0"/>
                        <a:t>st</a:t>
                      </a:r>
                      <a:r>
                        <a:rPr lang="en-US" dirty="0"/>
                        <a:t> moth</a:t>
                      </a:r>
                    </a:p>
                  </a:txBody>
                  <a:tcPr anchor="b"/>
                </a:tc>
                <a:tc>
                  <a:txBody>
                    <a:bodyPr/>
                    <a:lstStyle/>
                    <a:p>
                      <a:pPr algn="ctr"/>
                      <a:r>
                        <a:rPr lang="en-US" dirty="0"/>
                        <a:t>Total DD by 5 Nov</a:t>
                      </a:r>
                    </a:p>
                  </a:txBody>
                  <a:tcPr anchor="b"/>
                </a:tc>
                <a:tc>
                  <a:txBody>
                    <a:bodyPr/>
                    <a:lstStyle/>
                    <a:p>
                      <a:pPr algn="ctr"/>
                      <a:r>
                        <a:rPr lang="en-US" dirty="0"/>
                        <a:t>No. larval Gen. by 5 Nov</a:t>
                      </a:r>
                    </a:p>
                  </a:txBody>
                  <a:tcPr anchor="b"/>
                </a:tc>
                <a:extLst>
                  <a:ext uri="{0D108BD9-81ED-4DB2-BD59-A6C34878D82A}">
                    <a16:rowId xmlns:a16="http://schemas.microsoft.com/office/drawing/2014/main" val="3009848653"/>
                  </a:ext>
                </a:extLst>
              </a:tr>
              <a:tr h="370840">
                <a:tc>
                  <a:txBody>
                    <a:bodyPr/>
                    <a:lstStyle/>
                    <a:p>
                      <a:r>
                        <a:rPr lang="en-US" dirty="0"/>
                        <a:t>Historical</a:t>
                      </a:r>
                    </a:p>
                  </a:txBody>
                  <a:tcPr/>
                </a:tc>
                <a:tc>
                  <a:txBody>
                    <a:bodyPr/>
                    <a:lstStyle/>
                    <a:p>
                      <a:pPr algn="ctr"/>
                      <a:r>
                        <a:rPr lang="en-US" dirty="0"/>
                        <a:t>4/29 </a:t>
                      </a:r>
                    </a:p>
                  </a:txBody>
                  <a:tcPr/>
                </a:tc>
                <a:tc>
                  <a:txBody>
                    <a:bodyPr/>
                    <a:lstStyle/>
                    <a:p>
                      <a:pPr algn="ctr"/>
                      <a:r>
                        <a:rPr lang="en-US" dirty="0"/>
                        <a:t>3132</a:t>
                      </a:r>
                    </a:p>
                  </a:txBody>
                  <a:tcPr/>
                </a:tc>
                <a:tc>
                  <a:txBody>
                    <a:bodyPr/>
                    <a:lstStyle/>
                    <a:p>
                      <a:pPr algn="ctr"/>
                      <a:r>
                        <a:rPr lang="en-US" dirty="0"/>
                        <a:t>2.81</a:t>
                      </a:r>
                    </a:p>
                  </a:txBody>
                  <a:tcPr/>
                </a:tc>
                <a:extLst>
                  <a:ext uri="{0D108BD9-81ED-4DB2-BD59-A6C34878D82A}">
                    <a16:rowId xmlns:a16="http://schemas.microsoft.com/office/drawing/2014/main" val="699861052"/>
                  </a:ext>
                </a:extLst>
              </a:tr>
              <a:tr h="370840">
                <a:tc>
                  <a:txBody>
                    <a:bodyPr/>
                    <a:lstStyle/>
                    <a:p>
                      <a:r>
                        <a:rPr lang="en-US" dirty="0"/>
                        <a:t>2040</a:t>
                      </a:r>
                    </a:p>
                  </a:txBody>
                  <a:tcPr/>
                </a:tc>
                <a:tc>
                  <a:txBody>
                    <a:bodyPr/>
                    <a:lstStyle/>
                    <a:p>
                      <a:pPr algn="ctr"/>
                      <a:r>
                        <a:rPr lang="en-US" dirty="0"/>
                        <a:t>4/19 (-10 d)</a:t>
                      </a:r>
                    </a:p>
                  </a:txBody>
                  <a:tcPr/>
                </a:tc>
                <a:tc>
                  <a:txBody>
                    <a:bodyPr/>
                    <a:lstStyle/>
                    <a:p>
                      <a:pPr algn="ctr"/>
                      <a:r>
                        <a:rPr lang="en-US" dirty="0"/>
                        <a:t>3761</a:t>
                      </a:r>
                    </a:p>
                  </a:txBody>
                  <a:tcPr/>
                </a:tc>
                <a:tc>
                  <a:txBody>
                    <a:bodyPr/>
                    <a:lstStyle/>
                    <a:p>
                      <a:pPr algn="ctr"/>
                      <a:r>
                        <a:rPr lang="en-US" dirty="0"/>
                        <a:t>3.26</a:t>
                      </a:r>
                    </a:p>
                  </a:txBody>
                  <a:tcPr/>
                </a:tc>
                <a:extLst>
                  <a:ext uri="{0D108BD9-81ED-4DB2-BD59-A6C34878D82A}">
                    <a16:rowId xmlns:a16="http://schemas.microsoft.com/office/drawing/2014/main" val="370048346"/>
                  </a:ext>
                </a:extLst>
              </a:tr>
              <a:tr h="370840">
                <a:tc>
                  <a:txBody>
                    <a:bodyPr/>
                    <a:lstStyle/>
                    <a:p>
                      <a:r>
                        <a:rPr lang="en-US" dirty="0"/>
                        <a:t>2060</a:t>
                      </a:r>
                    </a:p>
                  </a:txBody>
                  <a:tcPr/>
                </a:tc>
                <a:tc>
                  <a:txBody>
                    <a:bodyPr/>
                    <a:lstStyle/>
                    <a:p>
                      <a:pPr algn="ctr"/>
                      <a:r>
                        <a:rPr lang="en-US" dirty="0"/>
                        <a:t>4/11 (-18d)</a:t>
                      </a:r>
                    </a:p>
                  </a:txBody>
                  <a:tcPr/>
                </a:tc>
                <a:tc>
                  <a:txBody>
                    <a:bodyPr/>
                    <a:lstStyle/>
                    <a:p>
                      <a:pPr algn="ctr"/>
                      <a:r>
                        <a:rPr lang="en-US" dirty="0"/>
                        <a:t>4194</a:t>
                      </a:r>
                    </a:p>
                  </a:txBody>
                  <a:tcPr/>
                </a:tc>
                <a:tc>
                  <a:txBody>
                    <a:bodyPr/>
                    <a:lstStyle/>
                    <a:p>
                      <a:pPr algn="ctr"/>
                      <a:r>
                        <a:rPr lang="en-US" dirty="0"/>
                        <a:t>3.8</a:t>
                      </a:r>
                    </a:p>
                  </a:txBody>
                  <a:tcPr/>
                </a:tc>
                <a:extLst>
                  <a:ext uri="{0D108BD9-81ED-4DB2-BD59-A6C34878D82A}">
                    <a16:rowId xmlns:a16="http://schemas.microsoft.com/office/drawing/2014/main" val="3325463687"/>
                  </a:ext>
                </a:extLst>
              </a:tr>
              <a:tr h="370840">
                <a:tc>
                  <a:txBody>
                    <a:bodyPr/>
                    <a:lstStyle/>
                    <a:p>
                      <a:r>
                        <a:rPr lang="en-US" dirty="0"/>
                        <a:t>2080*</a:t>
                      </a:r>
                    </a:p>
                  </a:txBody>
                  <a:tcPr/>
                </a:tc>
                <a:tc>
                  <a:txBody>
                    <a:bodyPr/>
                    <a:lstStyle/>
                    <a:p>
                      <a:pPr algn="ctr"/>
                      <a:r>
                        <a:rPr lang="en-US" dirty="0"/>
                        <a:t>4/3 (-26d)</a:t>
                      </a:r>
                    </a:p>
                  </a:txBody>
                  <a:tcPr/>
                </a:tc>
                <a:tc>
                  <a:txBody>
                    <a:bodyPr/>
                    <a:lstStyle/>
                    <a:p>
                      <a:pPr algn="ctr"/>
                      <a:r>
                        <a:rPr lang="en-US" dirty="0"/>
                        <a:t>4633</a:t>
                      </a:r>
                    </a:p>
                  </a:txBody>
                  <a:tcPr/>
                </a:tc>
                <a:tc>
                  <a:txBody>
                    <a:bodyPr/>
                    <a:lstStyle/>
                    <a:p>
                      <a:pPr algn="ctr"/>
                      <a:r>
                        <a:rPr lang="en-US" dirty="0"/>
                        <a:t>4+</a:t>
                      </a:r>
                    </a:p>
                  </a:txBody>
                  <a:tcPr/>
                </a:tc>
                <a:extLst>
                  <a:ext uri="{0D108BD9-81ED-4DB2-BD59-A6C34878D82A}">
                    <a16:rowId xmlns:a16="http://schemas.microsoft.com/office/drawing/2014/main" val="1379238669"/>
                  </a:ext>
                </a:extLst>
              </a:tr>
            </a:tbl>
          </a:graphicData>
        </a:graphic>
      </p:graphicFrame>
      <p:sp>
        <p:nvSpPr>
          <p:cNvPr id="6" name="TextBox 5">
            <a:extLst>
              <a:ext uri="{FF2B5EF4-FFF2-40B4-BE49-F238E27FC236}">
                <a16:creationId xmlns:a16="http://schemas.microsoft.com/office/drawing/2014/main" id="{87A2D283-C5FE-6F4B-A8CA-79E067777EEE}"/>
              </a:ext>
            </a:extLst>
          </p:cNvPr>
          <p:cNvSpPr txBox="1"/>
          <p:nvPr/>
        </p:nvSpPr>
        <p:spPr>
          <a:xfrm>
            <a:off x="6540402" y="6476793"/>
            <a:ext cx="2603598" cy="338554"/>
          </a:xfrm>
          <a:prstGeom prst="rect">
            <a:avLst/>
          </a:prstGeom>
          <a:noFill/>
        </p:spPr>
        <p:txBody>
          <a:bodyPr wrap="none" rtlCol="0">
            <a:spAutoFit/>
          </a:bodyPr>
          <a:lstStyle/>
          <a:p>
            <a:r>
              <a:rPr lang="en-US" sz="1600" i="1" dirty="0">
                <a:solidFill>
                  <a:schemeClr val="bg2"/>
                </a:solidFill>
              </a:rPr>
              <a:t>CM climate change effects</a:t>
            </a:r>
          </a:p>
        </p:txBody>
      </p:sp>
      <p:sp>
        <p:nvSpPr>
          <p:cNvPr id="7" name="TextBox 6">
            <a:extLst>
              <a:ext uri="{FF2B5EF4-FFF2-40B4-BE49-F238E27FC236}">
                <a16:creationId xmlns:a16="http://schemas.microsoft.com/office/drawing/2014/main" id="{770E462D-B3A5-EA42-9DD8-7D4CE5E96612}"/>
              </a:ext>
            </a:extLst>
          </p:cNvPr>
          <p:cNvSpPr txBox="1"/>
          <p:nvPr/>
        </p:nvSpPr>
        <p:spPr>
          <a:xfrm>
            <a:off x="661575" y="3624383"/>
            <a:ext cx="6505182" cy="369332"/>
          </a:xfrm>
          <a:prstGeom prst="rect">
            <a:avLst/>
          </a:prstGeom>
          <a:noFill/>
        </p:spPr>
        <p:txBody>
          <a:bodyPr wrap="square" rtlCol="0">
            <a:spAutoFit/>
          </a:bodyPr>
          <a:lstStyle/>
          <a:p>
            <a:r>
              <a:rPr lang="en-US" dirty="0">
                <a:solidFill>
                  <a:schemeClr val="bg2"/>
                </a:solidFill>
              </a:rPr>
              <a:t>*DD accumulations ran beyond current cm model by ≈170 DD</a:t>
            </a:r>
          </a:p>
        </p:txBody>
      </p:sp>
    </p:spTree>
    <p:extLst>
      <p:ext uri="{BB962C8B-B14F-4D97-AF65-F5344CB8AC3E}">
        <p14:creationId xmlns:p14="http://schemas.microsoft.com/office/powerpoint/2010/main" val="64369559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2FD651-4600-5241-AAE1-5F3B9C0418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85789"/>
            <a:ext cx="4572000" cy="4572000"/>
          </a:xfrm>
          <a:prstGeom prst="rect">
            <a:avLst/>
          </a:prstGeom>
        </p:spPr>
      </p:pic>
      <p:pic>
        <p:nvPicPr>
          <p:cNvPr id="7" name="Picture 6">
            <a:extLst>
              <a:ext uri="{FF2B5EF4-FFF2-40B4-BE49-F238E27FC236}">
                <a16:creationId xmlns:a16="http://schemas.microsoft.com/office/drawing/2014/main" id="{53B9D11F-BCD2-6E40-BA02-84493BE780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2465" y="1785789"/>
            <a:ext cx="4572000" cy="4572000"/>
          </a:xfrm>
          <a:prstGeom prst="rect">
            <a:avLst/>
          </a:prstGeom>
        </p:spPr>
      </p:pic>
      <p:sp>
        <p:nvSpPr>
          <p:cNvPr id="9" name="TextBox 8">
            <a:extLst>
              <a:ext uri="{FF2B5EF4-FFF2-40B4-BE49-F238E27FC236}">
                <a16:creationId xmlns:a16="http://schemas.microsoft.com/office/drawing/2014/main" id="{C5EF8B32-AD8C-D14E-9C49-242E9382B3E3}"/>
              </a:ext>
            </a:extLst>
          </p:cNvPr>
          <p:cNvSpPr txBox="1"/>
          <p:nvPr/>
        </p:nvSpPr>
        <p:spPr>
          <a:xfrm>
            <a:off x="6540402" y="6476793"/>
            <a:ext cx="2603598" cy="338554"/>
          </a:xfrm>
          <a:prstGeom prst="rect">
            <a:avLst/>
          </a:prstGeom>
          <a:noFill/>
        </p:spPr>
        <p:txBody>
          <a:bodyPr wrap="none" rtlCol="0">
            <a:spAutoFit/>
          </a:bodyPr>
          <a:lstStyle/>
          <a:p>
            <a:r>
              <a:rPr lang="en-US" sz="1600" i="1" dirty="0">
                <a:solidFill>
                  <a:schemeClr val="bg2"/>
                </a:solidFill>
              </a:rPr>
              <a:t>CM climate change effects</a:t>
            </a:r>
          </a:p>
        </p:txBody>
      </p:sp>
      <p:cxnSp>
        <p:nvCxnSpPr>
          <p:cNvPr id="11" name="Straight Connector 10">
            <a:extLst>
              <a:ext uri="{FF2B5EF4-FFF2-40B4-BE49-F238E27FC236}">
                <a16:creationId xmlns:a16="http://schemas.microsoft.com/office/drawing/2014/main" id="{06391B6B-53C9-7D47-880C-05A3EC953068}"/>
              </a:ext>
            </a:extLst>
          </p:cNvPr>
          <p:cNvCxnSpPr/>
          <p:nvPr/>
        </p:nvCxnSpPr>
        <p:spPr>
          <a:xfrm flipV="1">
            <a:off x="2434442" y="1810987"/>
            <a:ext cx="0" cy="3752603"/>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CF8A20-CF6E-D84E-80F1-7930D57749C6}"/>
              </a:ext>
            </a:extLst>
          </p:cNvPr>
          <p:cNvCxnSpPr/>
          <p:nvPr/>
        </p:nvCxnSpPr>
        <p:spPr>
          <a:xfrm flipV="1">
            <a:off x="7521039" y="1810987"/>
            <a:ext cx="0" cy="3752603"/>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3" name="Title 12">
            <a:extLst>
              <a:ext uri="{FF2B5EF4-FFF2-40B4-BE49-F238E27FC236}">
                <a16:creationId xmlns:a16="http://schemas.microsoft.com/office/drawing/2014/main" id="{73D19018-D3AA-0F4E-9172-619C9F940513}"/>
              </a:ext>
            </a:extLst>
          </p:cNvPr>
          <p:cNvSpPr>
            <a:spLocks noGrp="1"/>
          </p:cNvSpPr>
          <p:nvPr>
            <p:ph type="ctrTitle"/>
          </p:nvPr>
        </p:nvSpPr>
        <p:spPr/>
        <p:txBody>
          <a:bodyPr/>
          <a:lstStyle/>
          <a:p>
            <a:pPr algn="l"/>
            <a:r>
              <a:rPr lang="en-US" dirty="0"/>
              <a:t>Diapause Induction (real data!)</a:t>
            </a:r>
          </a:p>
        </p:txBody>
      </p:sp>
      <p:pic>
        <p:nvPicPr>
          <p:cNvPr id="3" name="Picture 2">
            <a:extLst>
              <a:ext uri="{FF2B5EF4-FFF2-40B4-BE49-F238E27FC236}">
                <a16:creationId xmlns:a16="http://schemas.microsoft.com/office/drawing/2014/main" id="{C3BE748C-08FE-0445-9E03-288CD385F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2113" y="0"/>
            <a:ext cx="2192977" cy="1644733"/>
          </a:xfrm>
          <a:prstGeom prst="rect">
            <a:avLst/>
          </a:prstGeom>
        </p:spPr>
      </p:pic>
    </p:spTree>
    <p:extLst>
      <p:ext uri="{BB962C8B-B14F-4D97-AF65-F5344CB8AC3E}">
        <p14:creationId xmlns:p14="http://schemas.microsoft.com/office/powerpoint/2010/main" val="17141342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F20BB4-05BD-314C-BC94-058C62565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
        <p:nvSpPr>
          <p:cNvPr id="5" name="TextBox 4">
            <a:extLst>
              <a:ext uri="{FF2B5EF4-FFF2-40B4-BE49-F238E27FC236}">
                <a16:creationId xmlns:a16="http://schemas.microsoft.com/office/drawing/2014/main" id="{D5101752-4024-4843-91E0-788EC0C1B334}"/>
              </a:ext>
            </a:extLst>
          </p:cNvPr>
          <p:cNvSpPr txBox="1"/>
          <p:nvPr/>
        </p:nvSpPr>
        <p:spPr>
          <a:xfrm>
            <a:off x="6540402" y="6476793"/>
            <a:ext cx="2603598" cy="338554"/>
          </a:xfrm>
          <a:prstGeom prst="rect">
            <a:avLst/>
          </a:prstGeom>
          <a:noFill/>
        </p:spPr>
        <p:txBody>
          <a:bodyPr wrap="none" rtlCol="0">
            <a:spAutoFit/>
          </a:bodyPr>
          <a:lstStyle/>
          <a:p>
            <a:r>
              <a:rPr lang="en-US" sz="1600" i="1" dirty="0">
                <a:solidFill>
                  <a:schemeClr val="bg2"/>
                </a:solidFill>
              </a:rPr>
              <a:t>CM climate change effects</a:t>
            </a:r>
          </a:p>
        </p:txBody>
      </p:sp>
    </p:spTree>
    <p:extLst>
      <p:ext uri="{BB962C8B-B14F-4D97-AF65-F5344CB8AC3E}">
        <p14:creationId xmlns:p14="http://schemas.microsoft.com/office/powerpoint/2010/main" val="25795346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C0DE-3B8B-324A-B44B-4F0E739DD9A7}"/>
              </a:ext>
            </a:extLst>
          </p:cNvPr>
          <p:cNvSpPr txBox="1">
            <a:spLocks/>
          </p:cNvSpPr>
          <p:nvPr/>
        </p:nvSpPr>
        <p:spPr>
          <a:xfrm>
            <a:off x="1090867" y="2705004"/>
            <a:ext cx="8652222" cy="424732"/>
          </a:xfrm>
          <a:prstGeom prst="rect">
            <a:avLst/>
          </a:prstGeom>
        </p:spPr>
        <p:txBody>
          <a:bodyPr/>
          <a:lstStyle>
            <a:lvl1pPr algn="l" rtl="0" eaLnBrk="1" fontAlgn="base" hangingPunct="1">
              <a:lnSpc>
                <a:spcPct val="90000"/>
              </a:lnSpc>
              <a:spcBef>
                <a:spcPct val="0"/>
              </a:spcBef>
              <a:spcAft>
                <a:spcPct val="0"/>
              </a:spcAft>
              <a:defRPr sz="2400" b="1">
                <a:solidFill>
                  <a:schemeClr val="accent1"/>
                </a:solidFill>
                <a:latin typeface="Helvetica Neue" charset="0"/>
                <a:ea typeface="Helvetica Neue" charset="0"/>
                <a:cs typeface="Helvetica Neue" charset="0"/>
              </a:defRPr>
            </a:lvl1pPr>
            <a:lvl2pPr algn="ctr" rtl="0" eaLnBrk="1" fontAlgn="base" hangingPunct="1">
              <a:lnSpc>
                <a:spcPct val="90000"/>
              </a:lnSpc>
              <a:spcBef>
                <a:spcPct val="0"/>
              </a:spcBef>
              <a:spcAft>
                <a:spcPct val="0"/>
              </a:spcAft>
              <a:defRPr sz="2400" b="1">
                <a:solidFill>
                  <a:schemeClr val="accent1"/>
                </a:solidFill>
                <a:latin typeface="Lucida Sans" pitchFamily="34" charset="0"/>
              </a:defRPr>
            </a:lvl2pPr>
            <a:lvl3pPr algn="ctr" rtl="0" eaLnBrk="1" fontAlgn="base" hangingPunct="1">
              <a:lnSpc>
                <a:spcPct val="90000"/>
              </a:lnSpc>
              <a:spcBef>
                <a:spcPct val="0"/>
              </a:spcBef>
              <a:spcAft>
                <a:spcPct val="0"/>
              </a:spcAft>
              <a:defRPr sz="2400" b="1">
                <a:solidFill>
                  <a:schemeClr val="accent1"/>
                </a:solidFill>
                <a:latin typeface="Lucida Sans" pitchFamily="34" charset="0"/>
              </a:defRPr>
            </a:lvl3pPr>
            <a:lvl4pPr algn="ctr" rtl="0" eaLnBrk="1" fontAlgn="base" hangingPunct="1">
              <a:lnSpc>
                <a:spcPct val="90000"/>
              </a:lnSpc>
              <a:spcBef>
                <a:spcPct val="0"/>
              </a:spcBef>
              <a:spcAft>
                <a:spcPct val="0"/>
              </a:spcAft>
              <a:defRPr sz="2400" b="1">
                <a:solidFill>
                  <a:schemeClr val="accent1"/>
                </a:solidFill>
                <a:latin typeface="Lucida Sans" pitchFamily="34" charset="0"/>
              </a:defRPr>
            </a:lvl4pPr>
            <a:lvl5pPr algn="ctr" rtl="0" eaLnBrk="1" fontAlgn="base" hangingPunct="1">
              <a:lnSpc>
                <a:spcPct val="90000"/>
              </a:lnSpc>
              <a:spcBef>
                <a:spcPct val="0"/>
              </a:spcBef>
              <a:spcAft>
                <a:spcPct val="0"/>
              </a:spcAft>
              <a:defRPr sz="2400" b="1">
                <a:solidFill>
                  <a:schemeClr val="accent1"/>
                </a:solidFill>
                <a:latin typeface="Lucida Sans" pitchFamily="34"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a:lstStyle>
          <a:p>
            <a:r>
              <a:rPr lang="en-US" sz="3200" kern="0" dirty="0"/>
              <a:t>Next Steps</a:t>
            </a:r>
          </a:p>
        </p:txBody>
      </p:sp>
    </p:spTree>
    <p:extLst>
      <p:ext uri="{BB962C8B-B14F-4D97-AF65-F5344CB8AC3E}">
        <p14:creationId xmlns:p14="http://schemas.microsoft.com/office/powerpoint/2010/main" val="8978792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70582" y="475649"/>
            <a:ext cx="8836025" cy="855663"/>
          </a:xfrm>
          <a:prstGeom prst="rect">
            <a:avLst/>
          </a:prstGeom>
        </p:spPr>
        <p:txBody>
          <a:bodyPr vert="horz" lIns="91440" tIns="45720" rIns="91440" bIns="45720" rtlCol="0" anchor="ctr">
            <a:noAutofit/>
          </a:bodyPr>
          <a:lstStyle>
            <a:lvl1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1pPr>
            <a:lvl2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a:lstStyle>
          <a:p>
            <a:pPr eaLnBrk="1" fontAlgn="auto" hangingPunct="1">
              <a:lnSpc>
                <a:spcPct val="100000"/>
              </a:lnSpc>
              <a:spcAft>
                <a:spcPts val="0"/>
              </a:spcAft>
              <a:defRPr/>
            </a:pPr>
            <a:r>
              <a:rPr lang="en-US" sz="3600" kern="1200" dirty="0">
                <a:solidFill>
                  <a:schemeClr val="accent1"/>
                </a:solidFill>
                <a:latin typeface="Calibri"/>
                <a:ea typeface="+mj-ea"/>
                <a:cs typeface="Calibri"/>
              </a:rPr>
              <a:t>Next steps</a:t>
            </a:r>
          </a:p>
        </p:txBody>
      </p:sp>
      <p:sp>
        <p:nvSpPr>
          <p:cNvPr id="3" name="TextBox 2"/>
          <p:cNvSpPr txBox="1"/>
          <p:nvPr/>
        </p:nvSpPr>
        <p:spPr>
          <a:xfrm>
            <a:off x="791308" y="1863969"/>
            <a:ext cx="7977047"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2"/>
                </a:solidFill>
              </a:rPr>
              <a:t>Pest pressure analogs</a:t>
            </a:r>
          </a:p>
          <a:p>
            <a:endParaRPr lang="en-US" sz="3200" dirty="0">
              <a:solidFill>
                <a:schemeClr val="bg2"/>
              </a:solidFill>
            </a:endParaRPr>
          </a:p>
          <a:p>
            <a:pPr marL="457200" indent="-457200">
              <a:buFont typeface="Arial" panose="020B0604020202020204" pitchFamily="34" charset="0"/>
              <a:buChar char="•"/>
            </a:pPr>
            <a:r>
              <a:rPr lang="en-US" sz="3200" dirty="0">
                <a:solidFill>
                  <a:schemeClr val="bg2"/>
                </a:solidFill>
              </a:rPr>
              <a:t>Better characterization of management implications</a:t>
            </a:r>
          </a:p>
          <a:p>
            <a:endParaRPr lang="en-US" sz="3200" dirty="0">
              <a:solidFill>
                <a:schemeClr val="bg2"/>
              </a:solidFill>
            </a:endParaRPr>
          </a:p>
          <a:p>
            <a:endParaRPr lang="en-US" sz="3200" dirty="0">
              <a:solidFill>
                <a:schemeClr val="bg2"/>
              </a:solidFill>
            </a:endParaRPr>
          </a:p>
          <a:p>
            <a:endParaRPr lang="en-US" sz="3200" dirty="0">
              <a:solidFill>
                <a:schemeClr val="bg2"/>
              </a:solidFill>
            </a:endParaRPr>
          </a:p>
        </p:txBody>
      </p:sp>
    </p:spTree>
    <p:extLst>
      <p:ext uri="{BB962C8B-B14F-4D97-AF65-F5344CB8AC3E}">
        <p14:creationId xmlns:p14="http://schemas.microsoft.com/office/powerpoint/2010/main" val="55335417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3285" y="368353"/>
            <a:ext cx="8836025" cy="855663"/>
          </a:xfrm>
          <a:prstGeom prst="rect">
            <a:avLst/>
          </a:prstGeom>
        </p:spPr>
        <p:txBody>
          <a:bodyPr vert="horz" lIns="91440" tIns="45720" rIns="91440" bIns="45720" rtlCol="0" anchor="ctr">
            <a:noAutofit/>
          </a:bodyPr>
          <a:lstStyle>
            <a:lvl1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1pPr>
            <a:lvl2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a:lstStyle>
          <a:p>
            <a:pPr eaLnBrk="1" fontAlgn="auto" hangingPunct="1">
              <a:lnSpc>
                <a:spcPct val="100000"/>
              </a:lnSpc>
              <a:spcAft>
                <a:spcPts val="0"/>
              </a:spcAft>
              <a:defRPr/>
            </a:pPr>
            <a:r>
              <a:rPr lang="en-US" sz="3600" kern="1200" dirty="0">
                <a:solidFill>
                  <a:schemeClr val="accent1"/>
                </a:solidFill>
                <a:latin typeface="Calibri"/>
                <a:ea typeface="+mj-ea"/>
                <a:cs typeface="Calibri"/>
              </a:rPr>
              <a:t>Climatic condition analogs</a:t>
            </a:r>
          </a:p>
        </p:txBody>
      </p:sp>
      <p:sp>
        <p:nvSpPr>
          <p:cNvPr id="3" name="TextBox 2"/>
          <p:cNvSpPr txBox="1"/>
          <p:nvPr/>
        </p:nvSpPr>
        <p:spPr>
          <a:xfrm>
            <a:off x="738554" y="1705708"/>
            <a:ext cx="7156938" cy="369332"/>
          </a:xfrm>
          <a:prstGeom prst="rect">
            <a:avLst/>
          </a:prstGeom>
          <a:noFill/>
        </p:spPr>
        <p:txBody>
          <a:bodyPr wrap="square" rtlCol="0">
            <a:spAutoFit/>
          </a:bodyPr>
          <a:lstStyle/>
          <a:p>
            <a:r>
              <a:rPr lang="en-US" dirty="0"/>
              <a:t>Location of Interest</a:t>
            </a:r>
          </a:p>
        </p:txBody>
      </p:sp>
      <p:sp>
        <p:nvSpPr>
          <p:cNvPr id="4" name="Oval 3"/>
          <p:cNvSpPr/>
          <p:nvPr/>
        </p:nvSpPr>
        <p:spPr>
          <a:xfrm>
            <a:off x="879230" y="2250831"/>
            <a:ext cx="2514601" cy="1565031"/>
          </a:xfrm>
          <a:prstGeom prst="ellipse">
            <a:avLst/>
          </a:prstGeom>
          <a:noFill/>
          <a:ln w="730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rPr>
              <a:t>Future Climate</a:t>
            </a:r>
            <a:r>
              <a:rPr lang="en-US" dirty="0"/>
              <a:t> </a:t>
            </a:r>
          </a:p>
        </p:txBody>
      </p:sp>
      <p:sp>
        <p:nvSpPr>
          <p:cNvPr id="8" name="TextBox 7"/>
          <p:cNvSpPr txBox="1"/>
          <p:nvPr/>
        </p:nvSpPr>
        <p:spPr>
          <a:xfrm>
            <a:off x="879231" y="1529917"/>
            <a:ext cx="2514600" cy="584775"/>
          </a:xfrm>
          <a:prstGeom prst="rect">
            <a:avLst/>
          </a:prstGeom>
          <a:noFill/>
        </p:spPr>
        <p:txBody>
          <a:bodyPr wrap="square" rtlCol="0">
            <a:spAutoFit/>
          </a:bodyPr>
          <a:lstStyle/>
          <a:p>
            <a:r>
              <a:rPr lang="en-US" sz="3200" b="1" dirty="0">
                <a:solidFill>
                  <a:schemeClr val="bg2"/>
                </a:solidFill>
              </a:rPr>
              <a:t>WA State</a:t>
            </a:r>
          </a:p>
        </p:txBody>
      </p:sp>
      <p:sp>
        <p:nvSpPr>
          <p:cNvPr id="9" name="TextBox 8"/>
          <p:cNvSpPr txBox="1"/>
          <p:nvPr/>
        </p:nvSpPr>
        <p:spPr>
          <a:xfrm>
            <a:off x="5820508" y="1597986"/>
            <a:ext cx="3001107" cy="584775"/>
          </a:xfrm>
          <a:prstGeom prst="rect">
            <a:avLst/>
          </a:prstGeom>
          <a:noFill/>
        </p:spPr>
        <p:txBody>
          <a:bodyPr wrap="square" rtlCol="0">
            <a:spAutoFit/>
          </a:bodyPr>
          <a:lstStyle/>
          <a:p>
            <a:r>
              <a:rPr lang="en-US" sz="3200" b="1" dirty="0">
                <a:solidFill>
                  <a:schemeClr val="bg2"/>
                </a:solidFill>
              </a:rPr>
              <a:t>Rest of the US</a:t>
            </a:r>
          </a:p>
        </p:txBody>
      </p:sp>
      <p:sp>
        <p:nvSpPr>
          <p:cNvPr id="10" name="Oval 9"/>
          <p:cNvSpPr/>
          <p:nvPr/>
        </p:nvSpPr>
        <p:spPr>
          <a:xfrm>
            <a:off x="5820508" y="2250831"/>
            <a:ext cx="2514601" cy="1565031"/>
          </a:xfrm>
          <a:prstGeom prst="ellipse">
            <a:avLst/>
          </a:prstGeom>
          <a:noFill/>
          <a:ln w="730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rPr>
              <a:t>Current Climate</a:t>
            </a:r>
            <a:endParaRPr lang="en-US" dirty="0"/>
          </a:p>
        </p:txBody>
      </p:sp>
      <p:sp>
        <p:nvSpPr>
          <p:cNvPr id="11" name="TextBox 10"/>
          <p:cNvSpPr txBox="1"/>
          <p:nvPr/>
        </p:nvSpPr>
        <p:spPr>
          <a:xfrm>
            <a:off x="487937" y="4137888"/>
            <a:ext cx="851364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2"/>
                </a:solidFill>
              </a:rPr>
              <a:t>Are there locations in the US whose current climatic conditions  resemble WA State future expected climate?</a:t>
            </a:r>
          </a:p>
          <a:p>
            <a:pPr marL="457200" indent="-457200">
              <a:buFont typeface="Arial" panose="020B0604020202020204" pitchFamily="34" charset="0"/>
              <a:buChar char="•"/>
            </a:pPr>
            <a:endParaRPr lang="en-US" sz="2800" dirty="0">
              <a:solidFill>
                <a:schemeClr val="bg2"/>
              </a:solidFill>
            </a:endParaRPr>
          </a:p>
          <a:p>
            <a:pPr marL="457200" indent="-457200">
              <a:buFont typeface="Arial" panose="020B0604020202020204" pitchFamily="34" charset="0"/>
              <a:buChar char="•"/>
            </a:pPr>
            <a:r>
              <a:rPr lang="en-US" sz="2800" dirty="0">
                <a:solidFill>
                  <a:schemeClr val="bg2"/>
                </a:solidFill>
              </a:rPr>
              <a:t>What can we learn from analog locations?</a:t>
            </a:r>
          </a:p>
        </p:txBody>
      </p:sp>
      <p:cxnSp>
        <p:nvCxnSpPr>
          <p:cNvPr id="13" name="Straight Arrow Connector 12"/>
          <p:cNvCxnSpPr>
            <a:stCxn id="4" idx="6"/>
          </p:cNvCxnSpPr>
          <p:nvPr/>
        </p:nvCxnSpPr>
        <p:spPr>
          <a:xfrm flipV="1">
            <a:off x="3393831" y="2497015"/>
            <a:ext cx="2567354" cy="536332"/>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546231" y="3033347"/>
            <a:ext cx="2098431" cy="15240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442310" y="3355373"/>
            <a:ext cx="2518875" cy="268523"/>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57299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splaying GrowingConditionAnalogue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p:cNvGrpSpPr/>
          <p:nvPr/>
        </p:nvGrpSpPr>
        <p:grpSpPr>
          <a:xfrm>
            <a:off x="684884" y="970124"/>
            <a:ext cx="6180668" cy="5583076"/>
            <a:chOff x="2503024" y="1767538"/>
            <a:chExt cx="5588924" cy="4895993"/>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820650" y="1767538"/>
              <a:ext cx="5271298" cy="4895993"/>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503024" y="2224681"/>
              <a:ext cx="1653560" cy="1717852"/>
            </a:xfrm>
            <a:prstGeom prst="rect">
              <a:avLst/>
            </a:prstGeom>
          </p:spPr>
        </p:pic>
      </p:grpSp>
      <p:pic>
        <p:nvPicPr>
          <p:cNvPr id="10" name="Picture 9"/>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80581" y="608498"/>
            <a:ext cx="711118" cy="1958928"/>
          </a:xfrm>
          <a:prstGeom prst="rect">
            <a:avLst/>
          </a:prstGeom>
        </p:spPr>
      </p:pic>
      <p:pic>
        <p:nvPicPr>
          <p:cNvPr id="2" name="Picture 1" descr="12919357674_4fff6106cd_z.jp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987374" y="3622966"/>
            <a:ext cx="3022273" cy="2841322"/>
          </a:xfrm>
          <a:prstGeom prst="rect">
            <a:avLst/>
          </a:prstGeom>
        </p:spPr>
      </p:pic>
      <p:sp>
        <p:nvSpPr>
          <p:cNvPr id="9" name="Title 1"/>
          <p:cNvSpPr txBox="1">
            <a:spLocks noGrp="1"/>
          </p:cNvSpPr>
          <p:nvPr>
            <p:ph type="title"/>
          </p:nvPr>
        </p:nvSpPr>
        <p:spPr>
          <a:xfrm>
            <a:off x="680581" y="132909"/>
            <a:ext cx="5723548" cy="855663"/>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i="0" u="none" strike="noStrike" kern="1200" cap="none" spc="0" normalizeH="0" baseline="0" noProof="0" dirty="0">
                <a:ln>
                  <a:noFill/>
                </a:ln>
                <a:solidFill>
                  <a:schemeClr val="accent1"/>
                </a:solidFill>
                <a:uLnTx/>
                <a:uFillTx/>
                <a:latin typeface="Calibri"/>
                <a:ea typeface="+mj-ea"/>
                <a:cs typeface="Calibri"/>
              </a:rPr>
              <a:t>Growing condition analogs</a:t>
            </a:r>
          </a:p>
        </p:txBody>
      </p:sp>
    </p:spTree>
    <p:extLst>
      <p:ext uri="{BB962C8B-B14F-4D97-AF65-F5344CB8AC3E}">
        <p14:creationId xmlns:p14="http://schemas.microsoft.com/office/powerpoint/2010/main" val="240291299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9C0DE-3B8B-324A-B44B-4F0E739DD9A7}"/>
              </a:ext>
            </a:extLst>
          </p:cNvPr>
          <p:cNvSpPr txBox="1">
            <a:spLocks/>
          </p:cNvSpPr>
          <p:nvPr/>
        </p:nvSpPr>
        <p:spPr>
          <a:xfrm>
            <a:off x="1090867" y="2705004"/>
            <a:ext cx="8652222" cy="424732"/>
          </a:xfrm>
          <a:prstGeom prst="rect">
            <a:avLst/>
          </a:prstGeom>
        </p:spPr>
        <p:txBody>
          <a:bodyPr/>
          <a:lstStyle>
            <a:lvl1pPr algn="l" rtl="0" eaLnBrk="1" fontAlgn="base" hangingPunct="1">
              <a:lnSpc>
                <a:spcPct val="90000"/>
              </a:lnSpc>
              <a:spcBef>
                <a:spcPct val="0"/>
              </a:spcBef>
              <a:spcAft>
                <a:spcPct val="0"/>
              </a:spcAft>
              <a:defRPr sz="2400" b="1">
                <a:solidFill>
                  <a:schemeClr val="accent1"/>
                </a:solidFill>
                <a:latin typeface="Helvetica Neue" charset="0"/>
                <a:ea typeface="Helvetica Neue" charset="0"/>
                <a:cs typeface="Helvetica Neue" charset="0"/>
              </a:defRPr>
            </a:lvl1pPr>
            <a:lvl2pPr algn="ctr" rtl="0" eaLnBrk="1" fontAlgn="base" hangingPunct="1">
              <a:lnSpc>
                <a:spcPct val="90000"/>
              </a:lnSpc>
              <a:spcBef>
                <a:spcPct val="0"/>
              </a:spcBef>
              <a:spcAft>
                <a:spcPct val="0"/>
              </a:spcAft>
              <a:defRPr sz="2400" b="1">
                <a:solidFill>
                  <a:schemeClr val="accent1"/>
                </a:solidFill>
                <a:latin typeface="Lucida Sans" pitchFamily="34" charset="0"/>
              </a:defRPr>
            </a:lvl2pPr>
            <a:lvl3pPr algn="ctr" rtl="0" eaLnBrk="1" fontAlgn="base" hangingPunct="1">
              <a:lnSpc>
                <a:spcPct val="90000"/>
              </a:lnSpc>
              <a:spcBef>
                <a:spcPct val="0"/>
              </a:spcBef>
              <a:spcAft>
                <a:spcPct val="0"/>
              </a:spcAft>
              <a:defRPr sz="2400" b="1">
                <a:solidFill>
                  <a:schemeClr val="accent1"/>
                </a:solidFill>
                <a:latin typeface="Lucida Sans" pitchFamily="34" charset="0"/>
              </a:defRPr>
            </a:lvl3pPr>
            <a:lvl4pPr algn="ctr" rtl="0" eaLnBrk="1" fontAlgn="base" hangingPunct="1">
              <a:lnSpc>
                <a:spcPct val="90000"/>
              </a:lnSpc>
              <a:spcBef>
                <a:spcPct val="0"/>
              </a:spcBef>
              <a:spcAft>
                <a:spcPct val="0"/>
              </a:spcAft>
              <a:defRPr sz="2400" b="1">
                <a:solidFill>
                  <a:schemeClr val="accent1"/>
                </a:solidFill>
                <a:latin typeface="Lucida Sans" pitchFamily="34" charset="0"/>
              </a:defRPr>
            </a:lvl4pPr>
            <a:lvl5pPr algn="ctr" rtl="0" eaLnBrk="1" fontAlgn="base" hangingPunct="1">
              <a:lnSpc>
                <a:spcPct val="90000"/>
              </a:lnSpc>
              <a:spcBef>
                <a:spcPct val="0"/>
              </a:spcBef>
              <a:spcAft>
                <a:spcPct val="0"/>
              </a:spcAft>
              <a:defRPr sz="2400" b="1">
                <a:solidFill>
                  <a:schemeClr val="accent1"/>
                </a:solidFill>
                <a:latin typeface="Lucida Sans" pitchFamily="34"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a:lstStyle>
          <a:p>
            <a:r>
              <a:rPr lang="en-US" kern="0" dirty="0"/>
              <a:t>Background for Management Discussion</a:t>
            </a:r>
          </a:p>
        </p:txBody>
      </p:sp>
    </p:spTree>
    <p:extLst>
      <p:ext uri="{BB962C8B-B14F-4D97-AF65-F5344CB8AC3E}">
        <p14:creationId xmlns:p14="http://schemas.microsoft.com/office/powerpoint/2010/main" val="13378046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0376" y="92892"/>
            <a:ext cx="8255732" cy="855663"/>
          </a:xfrm>
          <a:prstGeom prst="rect">
            <a:avLst/>
          </a:prstGeom>
        </p:spPr>
        <p:txBody>
          <a:bodyPr vert="horz" lIns="91440" tIns="45720" rIns="91440" bIns="45720" rtlCol="0" anchor="ctr">
            <a:noAutofit/>
          </a:bodyPr>
          <a:lstStyle>
            <a:lvl1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1pPr>
            <a:lvl2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a:lstStyle>
          <a:p>
            <a:pPr eaLnBrk="1" fontAlgn="auto" hangingPunct="1">
              <a:lnSpc>
                <a:spcPct val="100000"/>
              </a:lnSpc>
              <a:spcAft>
                <a:spcPts val="0"/>
              </a:spcAft>
              <a:defRPr/>
            </a:pPr>
            <a:r>
              <a:rPr lang="en-US" sz="3600" kern="1200" dirty="0">
                <a:solidFill>
                  <a:schemeClr val="accent1"/>
                </a:solidFill>
                <a:latin typeface="Calibri"/>
                <a:ea typeface="+mj-ea"/>
                <a:cs typeface="Calibri"/>
              </a:rPr>
              <a:t>Our Vision</a:t>
            </a:r>
          </a:p>
        </p:txBody>
      </p:sp>
      <p:sp>
        <p:nvSpPr>
          <p:cNvPr id="3" name="Title 1"/>
          <p:cNvSpPr txBox="1">
            <a:spLocks/>
          </p:cNvSpPr>
          <p:nvPr/>
        </p:nvSpPr>
        <p:spPr>
          <a:xfrm>
            <a:off x="460376" y="1490907"/>
            <a:ext cx="5723548" cy="855663"/>
          </a:xfrm>
          <a:prstGeom prst="rect">
            <a:avLst/>
          </a:prstGeom>
        </p:spPr>
        <p:txBody>
          <a:bodyPr vert="horz" lIns="91440" tIns="45720" rIns="91440" bIns="45720" rtlCol="0" anchor="ctr">
            <a:noAutofit/>
          </a:bodyPr>
          <a:lstStyle>
            <a:lvl1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1pPr>
            <a:lvl2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a:lstStyle>
          <a:p>
            <a:pPr eaLnBrk="1" fontAlgn="auto" hangingPunct="1">
              <a:lnSpc>
                <a:spcPct val="100000"/>
              </a:lnSpc>
              <a:spcAft>
                <a:spcPts val="0"/>
              </a:spcAft>
              <a:defRPr/>
            </a:pPr>
            <a:endParaRPr lang="en-US" sz="3600" kern="1200" dirty="0">
              <a:solidFill>
                <a:schemeClr val="accent1"/>
              </a:solidFill>
              <a:latin typeface="Calibri"/>
              <a:ea typeface="+mj-ea"/>
              <a:cs typeface="Calibri"/>
            </a:endParaRPr>
          </a:p>
        </p:txBody>
      </p:sp>
      <p:sp>
        <p:nvSpPr>
          <p:cNvPr id="4" name="TextBox 3"/>
          <p:cNvSpPr txBox="1"/>
          <p:nvPr/>
        </p:nvSpPr>
        <p:spPr>
          <a:xfrm>
            <a:off x="791308" y="1863969"/>
            <a:ext cx="7455877"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2"/>
                </a:solidFill>
              </a:rPr>
              <a:t>Management-oriented decision support for agriculture</a:t>
            </a:r>
          </a:p>
          <a:p>
            <a:pPr marL="457200" indent="-457200">
              <a:buFont typeface="Arial" panose="020B0604020202020204" pitchFamily="34" charset="0"/>
              <a:buChar char="•"/>
            </a:pPr>
            <a:endParaRPr lang="en-US" sz="3200" dirty="0">
              <a:solidFill>
                <a:schemeClr val="bg2"/>
              </a:solidFill>
            </a:endParaRPr>
          </a:p>
          <a:p>
            <a:pPr marL="457200" indent="-457200">
              <a:buFont typeface="Arial" panose="020B0604020202020204" pitchFamily="34" charset="0"/>
              <a:buChar char="•"/>
            </a:pPr>
            <a:r>
              <a:rPr lang="en-US" sz="3200" dirty="0">
                <a:solidFill>
                  <a:schemeClr val="bg2"/>
                </a:solidFill>
              </a:rPr>
              <a:t>Partnerships</a:t>
            </a:r>
          </a:p>
          <a:p>
            <a:pPr marL="914400" lvl="1" indent="-457200">
              <a:buFont typeface="Arial" panose="020B0604020202020204" pitchFamily="34" charset="0"/>
              <a:buChar char="•"/>
            </a:pPr>
            <a:r>
              <a:rPr lang="en-US" sz="3200" dirty="0">
                <a:solidFill>
                  <a:schemeClr val="bg2"/>
                </a:solidFill>
              </a:rPr>
              <a:t>Science community</a:t>
            </a:r>
          </a:p>
          <a:p>
            <a:pPr marL="914400" lvl="1" indent="-457200">
              <a:buFont typeface="Arial" panose="020B0604020202020204" pitchFamily="34" charset="0"/>
              <a:buChar char="•"/>
            </a:pPr>
            <a:r>
              <a:rPr lang="en-US" sz="3200" dirty="0">
                <a:solidFill>
                  <a:srgbClr val="011893"/>
                </a:solidFill>
              </a:rPr>
              <a:t>Growers/users affected</a:t>
            </a:r>
          </a:p>
          <a:p>
            <a:pPr lvl="1"/>
            <a:endParaRPr lang="en-US" sz="3200" dirty="0">
              <a:solidFill>
                <a:srgbClr val="011893"/>
              </a:solidFill>
            </a:endParaRPr>
          </a:p>
          <a:p>
            <a:endParaRPr lang="en-US" sz="3200" dirty="0">
              <a:solidFill>
                <a:schemeClr val="bg2"/>
              </a:solidFill>
            </a:endParaRPr>
          </a:p>
        </p:txBody>
      </p:sp>
    </p:spTree>
    <p:extLst>
      <p:ext uri="{BB962C8B-B14F-4D97-AF65-F5344CB8AC3E}">
        <p14:creationId xmlns:p14="http://schemas.microsoft.com/office/powerpoint/2010/main" val="4881452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69583C-972B-1241-8436-E728EA784BF4}"/>
              </a:ext>
            </a:extLst>
          </p:cNvPr>
          <p:cNvSpPr>
            <a:spLocks noGrp="1"/>
          </p:cNvSpPr>
          <p:nvPr>
            <p:ph type="title"/>
          </p:nvPr>
        </p:nvSpPr>
        <p:spPr/>
        <p:txBody>
          <a:bodyPr/>
          <a:lstStyle/>
          <a:p>
            <a:r>
              <a:rPr lang="en-US" dirty="0"/>
              <a:t>Pesticide &amp; MD effects</a:t>
            </a:r>
          </a:p>
        </p:txBody>
      </p:sp>
      <p:sp>
        <p:nvSpPr>
          <p:cNvPr id="5" name="Content Placeholder 4">
            <a:extLst>
              <a:ext uri="{FF2B5EF4-FFF2-40B4-BE49-F238E27FC236}">
                <a16:creationId xmlns:a16="http://schemas.microsoft.com/office/drawing/2014/main" id="{195169B1-0285-8A4D-9FDB-20C573A48787}"/>
              </a:ext>
            </a:extLst>
          </p:cNvPr>
          <p:cNvSpPr>
            <a:spLocks noGrp="1"/>
          </p:cNvSpPr>
          <p:nvPr>
            <p:ph idx="1"/>
          </p:nvPr>
        </p:nvSpPr>
        <p:spPr>
          <a:xfrm>
            <a:off x="745913" y="1276597"/>
            <a:ext cx="8243708" cy="5189517"/>
          </a:xfrm>
        </p:spPr>
        <p:txBody>
          <a:bodyPr/>
          <a:lstStyle/>
          <a:p>
            <a:r>
              <a:rPr lang="en-US" dirty="0"/>
              <a:t>Used climate change data for TFREC and used RCP 8.5 (severe)</a:t>
            </a:r>
          </a:p>
          <a:p>
            <a:r>
              <a:rPr lang="en-US" dirty="0"/>
              <a:t>Considered the effects of both MD &amp; pesticides &amp; combination</a:t>
            </a:r>
          </a:p>
          <a:p>
            <a:pPr lvl="1"/>
            <a:r>
              <a:rPr lang="en-US" dirty="0">
                <a:solidFill>
                  <a:srgbClr val="011893"/>
                </a:solidFill>
              </a:rPr>
              <a:t>Included consideration of diapause induction</a:t>
            </a:r>
          </a:p>
          <a:p>
            <a:r>
              <a:rPr lang="en-US" dirty="0"/>
              <a:t>Pesticides alone – compared the effects of treating the first two generations using a delayed first cover strategy</a:t>
            </a:r>
          </a:p>
          <a:p>
            <a:pPr lvl="1"/>
            <a:r>
              <a:rPr lang="en-US" dirty="0">
                <a:solidFill>
                  <a:srgbClr val="011893"/>
                </a:solidFill>
              </a:rPr>
              <a:t>Oil at 375 DD</a:t>
            </a:r>
          </a:p>
          <a:p>
            <a:pPr lvl="1"/>
            <a:r>
              <a:rPr lang="en-US" dirty="0">
                <a:solidFill>
                  <a:srgbClr val="011893"/>
                </a:solidFill>
              </a:rPr>
              <a:t>Oil + pesticide at 525 DD, 14 day residue, kills 90% neonate larvae</a:t>
            </a:r>
          </a:p>
          <a:p>
            <a:pPr lvl="1"/>
            <a:r>
              <a:rPr lang="en-US" dirty="0">
                <a:solidFill>
                  <a:srgbClr val="011893"/>
                </a:solidFill>
              </a:rPr>
              <a:t>Pesticide applied 2 weeks later</a:t>
            </a:r>
          </a:p>
          <a:p>
            <a:pPr lvl="1"/>
            <a:r>
              <a:rPr lang="en-US" dirty="0">
                <a:solidFill>
                  <a:srgbClr val="011893"/>
                </a:solidFill>
              </a:rPr>
              <a:t>Repeat procedure in second generation (1375, 1525 DD, + 14 days)</a:t>
            </a:r>
          </a:p>
          <a:p>
            <a:r>
              <a:rPr lang="en-US" dirty="0"/>
              <a:t>MD</a:t>
            </a:r>
          </a:p>
          <a:p>
            <a:pPr lvl="1"/>
            <a:r>
              <a:rPr lang="en-US" dirty="0">
                <a:solidFill>
                  <a:srgbClr val="011893"/>
                </a:solidFill>
              </a:rPr>
              <a:t>Assumed a 3 day delay in mating</a:t>
            </a:r>
          </a:p>
          <a:p>
            <a:pPr lvl="1"/>
            <a:r>
              <a:rPr lang="en-US" dirty="0">
                <a:solidFill>
                  <a:srgbClr val="011893"/>
                </a:solidFill>
              </a:rPr>
              <a:t>Also looked at using delayed first cover in first generation only</a:t>
            </a:r>
          </a:p>
        </p:txBody>
      </p:sp>
      <p:sp>
        <p:nvSpPr>
          <p:cNvPr id="7" name="TextBox 6">
            <a:extLst>
              <a:ext uri="{FF2B5EF4-FFF2-40B4-BE49-F238E27FC236}">
                <a16:creationId xmlns:a16="http://schemas.microsoft.com/office/drawing/2014/main" id="{7E601758-1200-C14B-8AFD-9B200BAB1961}"/>
              </a:ext>
            </a:extLst>
          </p:cNvPr>
          <p:cNvSpPr txBox="1"/>
          <p:nvPr/>
        </p:nvSpPr>
        <p:spPr>
          <a:xfrm>
            <a:off x="6540402" y="6476793"/>
            <a:ext cx="2603598" cy="338554"/>
          </a:xfrm>
          <a:prstGeom prst="rect">
            <a:avLst/>
          </a:prstGeom>
          <a:noFill/>
        </p:spPr>
        <p:txBody>
          <a:bodyPr wrap="none" rtlCol="0">
            <a:spAutoFit/>
          </a:bodyPr>
          <a:lstStyle/>
          <a:p>
            <a:r>
              <a:rPr lang="en-US" sz="1600" i="1" dirty="0">
                <a:solidFill>
                  <a:schemeClr val="bg2"/>
                </a:solidFill>
              </a:rPr>
              <a:t>CM climate change effects</a:t>
            </a:r>
          </a:p>
        </p:txBody>
      </p:sp>
    </p:spTree>
    <p:extLst>
      <p:ext uri="{BB962C8B-B14F-4D97-AF65-F5344CB8AC3E}">
        <p14:creationId xmlns:p14="http://schemas.microsoft.com/office/powerpoint/2010/main" val="4024907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8BD7188B-512E-9043-B00A-CAAF553FEDEF}"/>
              </a:ext>
            </a:extLst>
          </p:cNvPr>
          <p:cNvSpPr>
            <a:spLocks noGrp="1"/>
          </p:cNvSpPr>
          <p:nvPr>
            <p:ph type="ctrTitle"/>
          </p:nvPr>
        </p:nvSpPr>
        <p:spPr/>
        <p:txBody>
          <a:bodyPr/>
          <a:lstStyle/>
          <a:p>
            <a:r>
              <a:rPr lang="en-US" dirty="0"/>
              <a:t>No. Control larvae in different time periods RCP 8.5</a:t>
            </a:r>
          </a:p>
        </p:txBody>
      </p:sp>
      <p:pic>
        <p:nvPicPr>
          <p:cNvPr id="23" name="Picture 22">
            <a:extLst>
              <a:ext uri="{FF2B5EF4-FFF2-40B4-BE49-F238E27FC236}">
                <a16:creationId xmlns:a16="http://schemas.microsoft.com/office/drawing/2014/main" id="{B99C7064-22BF-1F45-A882-EB694D2762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63486"/>
            <a:ext cx="4572000" cy="4572000"/>
          </a:xfrm>
          <a:prstGeom prst="rect">
            <a:avLst/>
          </a:prstGeom>
        </p:spPr>
      </p:pic>
      <p:pic>
        <p:nvPicPr>
          <p:cNvPr id="25" name="Picture 24">
            <a:extLst>
              <a:ext uri="{FF2B5EF4-FFF2-40B4-BE49-F238E27FC236}">
                <a16:creationId xmlns:a16="http://schemas.microsoft.com/office/drawing/2014/main" id="{BB611A55-04B0-5F43-B81F-BAD6AAEFC9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763486"/>
            <a:ext cx="4572000" cy="4572000"/>
          </a:xfrm>
          <a:prstGeom prst="rect">
            <a:avLst/>
          </a:prstGeom>
        </p:spPr>
      </p:pic>
      <p:sp>
        <p:nvSpPr>
          <p:cNvPr id="28" name="Rectangle 27">
            <a:extLst>
              <a:ext uri="{FF2B5EF4-FFF2-40B4-BE49-F238E27FC236}">
                <a16:creationId xmlns:a16="http://schemas.microsoft.com/office/drawing/2014/main" id="{0C6EA809-B516-EE45-9724-5EF6F4291010}"/>
              </a:ext>
            </a:extLst>
          </p:cNvPr>
          <p:cNvSpPr/>
          <p:nvPr/>
        </p:nvSpPr>
        <p:spPr>
          <a:xfrm>
            <a:off x="5498275" y="4975756"/>
            <a:ext cx="682831" cy="9619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10343-A349-C34C-950F-56DFC9847499}"/>
              </a:ext>
            </a:extLst>
          </p:cNvPr>
          <p:cNvSpPr/>
          <p:nvPr/>
        </p:nvSpPr>
        <p:spPr>
          <a:xfrm>
            <a:off x="6175168" y="4118752"/>
            <a:ext cx="682831" cy="18189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BFF0D6C-097A-5B41-AAA4-FA7CFE3D2742}"/>
              </a:ext>
            </a:extLst>
          </p:cNvPr>
          <p:cNvSpPr txBox="1"/>
          <p:nvPr/>
        </p:nvSpPr>
        <p:spPr>
          <a:xfrm>
            <a:off x="1413164" y="6092531"/>
            <a:ext cx="1745673" cy="307777"/>
          </a:xfrm>
          <a:prstGeom prst="rect">
            <a:avLst/>
          </a:prstGeom>
          <a:noFill/>
        </p:spPr>
        <p:txBody>
          <a:bodyPr wrap="square" rtlCol="0">
            <a:spAutoFit/>
          </a:bodyPr>
          <a:lstStyle/>
          <a:p>
            <a:pPr algn="ctr"/>
            <a:r>
              <a:rPr lang="en-US" sz="1400" b="1" dirty="0">
                <a:solidFill>
                  <a:schemeClr val="bg2"/>
                </a:solidFill>
              </a:rPr>
              <a:t>Larval Generation</a:t>
            </a:r>
          </a:p>
        </p:txBody>
      </p:sp>
      <p:sp>
        <p:nvSpPr>
          <p:cNvPr id="31" name="TextBox 30">
            <a:extLst>
              <a:ext uri="{FF2B5EF4-FFF2-40B4-BE49-F238E27FC236}">
                <a16:creationId xmlns:a16="http://schemas.microsoft.com/office/drawing/2014/main" id="{B5CC7162-E116-5247-8BD8-9AFC4084634C}"/>
              </a:ext>
            </a:extLst>
          </p:cNvPr>
          <p:cNvSpPr txBox="1"/>
          <p:nvPr/>
        </p:nvSpPr>
        <p:spPr>
          <a:xfrm>
            <a:off x="6175168" y="6092531"/>
            <a:ext cx="1745673" cy="307777"/>
          </a:xfrm>
          <a:prstGeom prst="rect">
            <a:avLst/>
          </a:prstGeom>
          <a:noFill/>
        </p:spPr>
        <p:txBody>
          <a:bodyPr wrap="square" rtlCol="0">
            <a:spAutoFit/>
          </a:bodyPr>
          <a:lstStyle/>
          <a:p>
            <a:pPr algn="ctr"/>
            <a:r>
              <a:rPr lang="en-US" sz="1400" b="1" dirty="0">
                <a:solidFill>
                  <a:schemeClr val="bg2"/>
                </a:solidFill>
              </a:rPr>
              <a:t>Larval Generation</a:t>
            </a:r>
          </a:p>
        </p:txBody>
      </p:sp>
      <p:sp>
        <p:nvSpPr>
          <p:cNvPr id="2" name="TextBox 1">
            <a:extLst>
              <a:ext uri="{FF2B5EF4-FFF2-40B4-BE49-F238E27FC236}">
                <a16:creationId xmlns:a16="http://schemas.microsoft.com/office/drawing/2014/main" id="{B2452A51-FAA2-604D-994F-30C212E4BC1A}"/>
              </a:ext>
            </a:extLst>
          </p:cNvPr>
          <p:cNvSpPr txBox="1"/>
          <p:nvPr/>
        </p:nvSpPr>
        <p:spPr>
          <a:xfrm>
            <a:off x="581891" y="878774"/>
            <a:ext cx="8051470" cy="369332"/>
          </a:xfrm>
          <a:prstGeom prst="rect">
            <a:avLst/>
          </a:prstGeom>
          <a:noFill/>
        </p:spPr>
        <p:txBody>
          <a:bodyPr wrap="square" rtlCol="0">
            <a:spAutoFit/>
          </a:bodyPr>
          <a:lstStyle/>
          <a:p>
            <a:r>
              <a:rPr lang="en-US" b="1" dirty="0">
                <a:solidFill>
                  <a:srgbClr val="FF0000"/>
                </a:solidFill>
              </a:rPr>
              <a:t>2080’s ran past the model by ≈170 DD</a:t>
            </a:r>
          </a:p>
        </p:txBody>
      </p:sp>
      <p:sp>
        <p:nvSpPr>
          <p:cNvPr id="11" name="TextBox 10">
            <a:extLst>
              <a:ext uri="{FF2B5EF4-FFF2-40B4-BE49-F238E27FC236}">
                <a16:creationId xmlns:a16="http://schemas.microsoft.com/office/drawing/2014/main" id="{27A74677-805E-6B41-8686-D2BF95898AF9}"/>
              </a:ext>
            </a:extLst>
          </p:cNvPr>
          <p:cNvSpPr txBox="1"/>
          <p:nvPr/>
        </p:nvSpPr>
        <p:spPr>
          <a:xfrm>
            <a:off x="6540402" y="6476793"/>
            <a:ext cx="2603598" cy="338554"/>
          </a:xfrm>
          <a:prstGeom prst="rect">
            <a:avLst/>
          </a:prstGeom>
          <a:noFill/>
        </p:spPr>
        <p:txBody>
          <a:bodyPr wrap="none" rtlCol="0">
            <a:spAutoFit/>
          </a:bodyPr>
          <a:lstStyle/>
          <a:p>
            <a:r>
              <a:rPr lang="en-US" sz="1600" i="1" dirty="0">
                <a:solidFill>
                  <a:schemeClr val="bg2"/>
                </a:solidFill>
              </a:rPr>
              <a:t>CM climate change effects</a:t>
            </a:r>
          </a:p>
        </p:txBody>
      </p:sp>
    </p:spTree>
    <p:extLst>
      <p:ext uri="{BB962C8B-B14F-4D97-AF65-F5344CB8AC3E}">
        <p14:creationId xmlns:p14="http://schemas.microsoft.com/office/powerpoint/2010/main" val="977725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6A1C-75C1-EA48-B3EC-91B48D41694A}"/>
              </a:ext>
            </a:extLst>
          </p:cNvPr>
          <p:cNvSpPr>
            <a:spLocks noGrp="1"/>
          </p:cNvSpPr>
          <p:nvPr>
            <p:ph type="ctrTitle"/>
          </p:nvPr>
        </p:nvSpPr>
        <p:spPr/>
        <p:txBody>
          <a:bodyPr/>
          <a:lstStyle/>
          <a:p>
            <a:r>
              <a:rPr lang="en-US" dirty="0"/>
              <a:t>Controls with MD</a:t>
            </a:r>
          </a:p>
        </p:txBody>
      </p:sp>
      <p:pic>
        <p:nvPicPr>
          <p:cNvPr id="5" name="Picture 4">
            <a:extLst>
              <a:ext uri="{FF2B5EF4-FFF2-40B4-BE49-F238E27FC236}">
                <a16:creationId xmlns:a16="http://schemas.microsoft.com/office/drawing/2014/main" id="{23058D5E-2200-5D4A-BB77-44310E7B64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61605"/>
            <a:ext cx="4572000" cy="4572000"/>
          </a:xfrm>
          <a:prstGeom prst="rect">
            <a:avLst/>
          </a:prstGeom>
        </p:spPr>
      </p:pic>
      <p:pic>
        <p:nvPicPr>
          <p:cNvPr id="7" name="Picture 6">
            <a:extLst>
              <a:ext uri="{FF2B5EF4-FFF2-40B4-BE49-F238E27FC236}">
                <a16:creationId xmlns:a16="http://schemas.microsoft.com/office/drawing/2014/main" id="{BAD16827-4E48-9647-869C-9DD957F609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3717" y="1561605"/>
            <a:ext cx="4572000" cy="4572000"/>
          </a:xfrm>
          <a:prstGeom prst="rect">
            <a:avLst/>
          </a:prstGeom>
        </p:spPr>
      </p:pic>
      <p:sp>
        <p:nvSpPr>
          <p:cNvPr id="8" name="Rectangle 7">
            <a:extLst>
              <a:ext uri="{FF2B5EF4-FFF2-40B4-BE49-F238E27FC236}">
                <a16:creationId xmlns:a16="http://schemas.microsoft.com/office/drawing/2014/main" id="{CC8BD008-B9B8-6E4C-8AE8-84A0926206A4}"/>
              </a:ext>
            </a:extLst>
          </p:cNvPr>
          <p:cNvSpPr/>
          <p:nvPr/>
        </p:nvSpPr>
        <p:spPr>
          <a:xfrm>
            <a:off x="5409210" y="3170713"/>
            <a:ext cx="1389413" cy="25591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CA6548-2B98-3842-95E2-C9DB7041B17E}"/>
              </a:ext>
            </a:extLst>
          </p:cNvPr>
          <p:cNvSpPr txBox="1"/>
          <p:nvPr/>
        </p:nvSpPr>
        <p:spPr>
          <a:xfrm>
            <a:off x="1413163" y="5926768"/>
            <a:ext cx="1745673" cy="307777"/>
          </a:xfrm>
          <a:prstGeom prst="rect">
            <a:avLst/>
          </a:prstGeom>
          <a:noFill/>
        </p:spPr>
        <p:txBody>
          <a:bodyPr wrap="square" rtlCol="0">
            <a:spAutoFit/>
          </a:bodyPr>
          <a:lstStyle/>
          <a:p>
            <a:pPr algn="ctr"/>
            <a:r>
              <a:rPr lang="en-US" sz="1400" b="1" dirty="0">
                <a:solidFill>
                  <a:schemeClr val="bg2"/>
                </a:solidFill>
              </a:rPr>
              <a:t>Larval Generation</a:t>
            </a:r>
          </a:p>
        </p:txBody>
      </p:sp>
      <p:sp>
        <p:nvSpPr>
          <p:cNvPr id="10" name="TextBox 9">
            <a:extLst>
              <a:ext uri="{FF2B5EF4-FFF2-40B4-BE49-F238E27FC236}">
                <a16:creationId xmlns:a16="http://schemas.microsoft.com/office/drawing/2014/main" id="{2AFE697A-0B12-C540-9434-65DB2961F40F}"/>
              </a:ext>
            </a:extLst>
          </p:cNvPr>
          <p:cNvSpPr txBox="1"/>
          <p:nvPr/>
        </p:nvSpPr>
        <p:spPr>
          <a:xfrm>
            <a:off x="5985163" y="5971301"/>
            <a:ext cx="1745673" cy="307777"/>
          </a:xfrm>
          <a:prstGeom prst="rect">
            <a:avLst/>
          </a:prstGeom>
          <a:noFill/>
        </p:spPr>
        <p:txBody>
          <a:bodyPr wrap="square" rtlCol="0">
            <a:spAutoFit/>
          </a:bodyPr>
          <a:lstStyle/>
          <a:p>
            <a:pPr algn="ctr"/>
            <a:r>
              <a:rPr lang="en-US" sz="1400" b="1" dirty="0">
                <a:solidFill>
                  <a:schemeClr val="bg2"/>
                </a:solidFill>
              </a:rPr>
              <a:t>Larval Generation</a:t>
            </a:r>
          </a:p>
        </p:txBody>
      </p:sp>
      <p:sp>
        <p:nvSpPr>
          <p:cNvPr id="12" name="TextBox 11">
            <a:extLst>
              <a:ext uri="{FF2B5EF4-FFF2-40B4-BE49-F238E27FC236}">
                <a16:creationId xmlns:a16="http://schemas.microsoft.com/office/drawing/2014/main" id="{482DB6FD-C40C-B445-B518-4A53B4859FE2}"/>
              </a:ext>
            </a:extLst>
          </p:cNvPr>
          <p:cNvSpPr txBox="1"/>
          <p:nvPr/>
        </p:nvSpPr>
        <p:spPr>
          <a:xfrm>
            <a:off x="6540402" y="6476793"/>
            <a:ext cx="2603598" cy="338554"/>
          </a:xfrm>
          <a:prstGeom prst="rect">
            <a:avLst/>
          </a:prstGeom>
          <a:noFill/>
        </p:spPr>
        <p:txBody>
          <a:bodyPr wrap="none" rtlCol="0">
            <a:spAutoFit/>
          </a:bodyPr>
          <a:lstStyle/>
          <a:p>
            <a:r>
              <a:rPr lang="en-US" sz="1600" i="1" dirty="0">
                <a:solidFill>
                  <a:schemeClr val="bg2"/>
                </a:solidFill>
              </a:rPr>
              <a:t>CM climate change effects</a:t>
            </a:r>
          </a:p>
        </p:txBody>
      </p:sp>
    </p:spTree>
    <p:extLst>
      <p:ext uri="{BB962C8B-B14F-4D97-AF65-F5344CB8AC3E}">
        <p14:creationId xmlns:p14="http://schemas.microsoft.com/office/powerpoint/2010/main" val="1362768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D465-08A9-B448-9F15-59546E7A3C71}"/>
              </a:ext>
            </a:extLst>
          </p:cNvPr>
          <p:cNvSpPr>
            <a:spLocks noGrp="1"/>
          </p:cNvSpPr>
          <p:nvPr>
            <p:ph type="title"/>
          </p:nvPr>
        </p:nvSpPr>
        <p:spPr>
          <a:xfrm>
            <a:off x="491778" y="45547"/>
            <a:ext cx="8652222" cy="424732"/>
          </a:xfrm>
        </p:spPr>
        <p:txBody>
          <a:bodyPr/>
          <a:lstStyle/>
          <a:p>
            <a:r>
              <a:rPr lang="en-US" dirty="0"/>
              <a:t>Mating disruption versus pesticides – seasonal totals</a:t>
            </a:r>
          </a:p>
        </p:txBody>
      </p:sp>
      <p:sp>
        <p:nvSpPr>
          <p:cNvPr id="8" name="Content Placeholder 7">
            <a:extLst>
              <a:ext uri="{FF2B5EF4-FFF2-40B4-BE49-F238E27FC236}">
                <a16:creationId xmlns:a16="http://schemas.microsoft.com/office/drawing/2014/main" id="{58978BEA-D950-7146-886F-F083E6FFA177}"/>
              </a:ext>
            </a:extLst>
          </p:cNvPr>
          <p:cNvSpPr>
            <a:spLocks noGrp="1"/>
          </p:cNvSpPr>
          <p:nvPr>
            <p:ph idx="1"/>
          </p:nvPr>
        </p:nvSpPr>
        <p:spPr>
          <a:xfrm>
            <a:off x="641718" y="470279"/>
            <a:ext cx="8336027" cy="1067576"/>
          </a:xfrm>
        </p:spPr>
        <p:txBody>
          <a:bodyPr/>
          <a:lstStyle/>
          <a:p>
            <a:r>
              <a:rPr lang="en-US" dirty="0"/>
              <a:t>Pesticide 1</a:t>
            </a:r>
            <a:r>
              <a:rPr lang="en-US" baseline="30000" dirty="0"/>
              <a:t>st</a:t>
            </a:r>
            <a:r>
              <a:rPr lang="en-US" dirty="0"/>
              <a:t> 2 generations has no MD</a:t>
            </a:r>
          </a:p>
          <a:p>
            <a:r>
              <a:rPr lang="en-US" dirty="0"/>
              <a:t>MD 1</a:t>
            </a:r>
            <a:r>
              <a:rPr lang="en-US" baseline="30000" dirty="0"/>
              <a:t>st</a:t>
            </a:r>
            <a:r>
              <a:rPr lang="en-US" dirty="0"/>
              <a:t> generation – has MD all season + 1</a:t>
            </a:r>
            <a:r>
              <a:rPr lang="en-US" baseline="30000" dirty="0"/>
              <a:t>st</a:t>
            </a:r>
            <a:r>
              <a:rPr lang="en-US" dirty="0"/>
              <a:t> gen treated as above</a:t>
            </a:r>
          </a:p>
        </p:txBody>
      </p:sp>
      <p:pic>
        <p:nvPicPr>
          <p:cNvPr id="5" name="Picture 4">
            <a:extLst>
              <a:ext uri="{FF2B5EF4-FFF2-40B4-BE49-F238E27FC236}">
                <a16:creationId xmlns:a16="http://schemas.microsoft.com/office/drawing/2014/main" id="{07965D6E-065A-D549-904B-628FB1489B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822862"/>
            <a:ext cx="4572000" cy="4572000"/>
          </a:xfrm>
          <a:prstGeom prst="rect">
            <a:avLst/>
          </a:prstGeom>
        </p:spPr>
      </p:pic>
      <p:pic>
        <p:nvPicPr>
          <p:cNvPr id="7" name="Picture 6">
            <a:extLst>
              <a:ext uri="{FF2B5EF4-FFF2-40B4-BE49-F238E27FC236}">
                <a16:creationId xmlns:a16="http://schemas.microsoft.com/office/drawing/2014/main" id="{5E15EC44-4F66-674E-BD96-797E7ECFF4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822862"/>
            <a:ext cx="4572000" cy="4572000"/>
          </a:xfrm>
          <a:prstGeom prst="rect">
            <a:avLst/>
          </a:prstGeom>
        </p:spPr>
      </p:pic>
      <p:sp>
        <p:nvSpPr>
          <p:cNvPr id="9" name="TextBox 8">
            <a:extLst>
              <a:ext uri="{FF2B5EF4-FFF2-40B4-BE49-F238E27FC236}">
                <a16:creationId xmlns:a16="http://schemas.microsoft.com/office/drawing/2014/main" id="{71C513F6-039B-0E41-8A2F-4B9691754771}"/>
              </a:ext>
            </a:extLst>
          </p:cNvPr>
          <p:cNvSpPr txBox="1"/>
          <p:nvPr/>
        </p:nvSpPr>
        <p:spPr>
          <a:xfrm>
            <a:off x="6540402" y="6476793"/>
            <a:ext cx="2603598" cy="338554"/>
          </a:xfrm>
          <a:prstGeom prst="rect">
            <a:avLst/>
          </a:prstGeom>
          <a:noFill/>
        </p:spPr>
        <p:txBody>
          <a:bodyPr wrap="none" rtlCol="0">
            <a:spAutoFit/>
          </a:bodyPr>
          <a:lstStyle/>
          <a:p>
            <a:r>
              <a:rPr lang="en-US" sz="1600" i="1" dirty="0">
                <a:solidFill>
                  <a:schemeClr val="bg2"/>
                </a:solidFill>
              </a:rPr>
              <a:t>CM climate change effects</a:t>
            </a:r>
          </a:p>
        </p:txBody>
      </p:sp>
    </p:spTree>
    <p:extLst>
      <p:ext uri="{BB962C8B-B14F-4D97-AF65-F5344CB8AC3E}">
        <p14:creationId xmlns:p14="http://schemas.microsoft.com/office/powerpoint/2010/main" val="2366612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2B9F-5EF2-E24E-AF50-6C68665D0FD2}"/>
              </a:ext>
            </a:extLst>
          </p:cNvPr>
          <p:cNvSpPr>
            <a:spLocks noGrp="1"/>
          </p:cNvSpPr>
          <p:nvPr>
            <p:ph type="title"/>
          </p:nvPr>
        </p:nvSpPr>
        <p:spPr>
          <a:xfrm>
            <a:off x="491778" y="301695"/>
            <a:ext cx="8652222" cy="757130"/>
          </a:xfrm>
        </p:spPr>
        <p:txBody>
          <a:bodyPr/>
          <a:lstStyle/>
          <a:p>
            <a:r>
              <a:rPr lang="en-US" dirty="0"/>
              <a:t>What happens when it gets warmer for CM management?</a:t>
            </a:r>
          </a:p>
        </p:txBody>
      </p:sp>
      <p:sp>
        <p:nvSpPr>
          <p:cNvPr id="3" name="Content Placeholder 2">
            <a:extLst>
              <a:ext uri="{FF2B5EF4-FFF2-40B4-BE49-F238E27FC236}">
                <a16:creationId xmlns:a16="http://schemas.microsoft.com/office/drawing/2014/main" id="{01722063-71D8-FE4D-8AA4-B33B2E4492B0}"/>
              </a:ext>
            </a:extLst>
          </p:cNvPr>
          <p:cNvSpPr>
            <a:spLocks noGrp="1"/>
          </p:cNvSpPr>
          <p:nvPr>
            <p:ph idx="1"/>
          </p:nvPr>
        </p:nvSpPr>
        <p:spPr>
          <a:xfrm>
            <a:off x="491778" y="1507919"/>
            <a:ext cx="8652222" cy="4765061"/>
          </a:xfrm>
        </p:spPr>
        <p:txBody>
          <a:bodyPr/>
          <a:lstStyle/>
          <a:p>
            <a:r>
              <a:rPr lang="en-US" sz="2400" dirty="0"/>
              <a:t>More generations = more pest pressure</a:t>
            </a:r>
          </a:p>
          <a:p>
            <a:r>
              <a:rPr lang="en-US" sz="2400" dirty="0"/>
              <a:t>Overwintering populations may be higher</a:t>
            </a:r>
          </a:p>
          <a:p>
            <a:r>
              <a:rPr lang="en-US" sz="2400" dirty="0"/>
              <a:t>Mating disruption and pesticides both work better when it is warmer</a:t>
            </a:r>
          </a:p>
          <a:p>
            <a:r>
              <a:rPr lang="en-US" sz="2400" dirty="0"/>
              <a:t>Treatment windows are narrower </a:t>
            </a:r>
          </a:p>
          <a:p>
            <a:pPr lvl="1"/>
            <a:r>
              <a:rPr lang="en-US" sz="2000" dirty="0">
                <a:solidFill>
                  <a:srgbClr val="011893"/>
                </a:solidFill>
              </a:rPr>
              <a:t>Missing the right timings will allow more individuals to escape control if you are late</a:t>
            </a:r>
          </a:p>
          <a:p>
            <a:r>
              <a:rPr lang="en-US" sz="2400" dirty="0"/>
              <a:t>Crops will be off the tree earlier, so later generations may not have as many hosts to attack</a:t>
            </a:r>
          </a:p>
          <a:p>
            <a:r>
              <a:rPr lang="en-US" sz="2400" dirty="0"/>
              <a:t>Warmer fall means that some insects that escape diapause induction in the late fall, will make it to the overwinter stage</a:t>
            </a:r>
          </a:p>
        </p:txBody>
      </p:sp>
    </p:spTree>
    <p:extLst>
      <p:ext uri="{BB962C8B-B14F-4D97-AF65-F5344CB8AC3E}">
        <p14:creationId xmlns:p14="http://schemas.microsoft.com/office/powerpoint/2010/main" val="6527458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B4CE-9475-2A42-B468-233B4FECFB7A}"/>
              </a:ext>
            </a:extLst>
          </p:cNvPr>
          <p:cNvSpPr>
            <a:spLocks noGrp="1"/>
          </p:cNvSpPr>
          <p:nvPr>
            <p:ph type="title"/>
          </p:nvPr>
        </p:nvSpPr>
        <p:spPr/>
        <p:txBody>
          <a:bodyPr/>
          <a:lstStyle/>
          <a:p>
            <a:r>
              <a:rPr lang="en-US" dirty="0"/>
              <a:t>How late can an egg be laid and reach OW stage</a:t>
            </a:r>
          </a:p>
        </p:txBody>
      </p:sp>
      <p:graphicFrame>
        <p:nvGraphicFramePr>
          <p:cNvPr id="4" name="Content Placeholder 3">
            <a:extLst>
              <a:ext uri="{FF2B5EF4-FFF2-40B4-BE49-F238E27FC236}">
                <a16:creationId xmlns:a16="http://schemas.microsoft.com/office/drawing/2014/main" id="{77754888-7756-A542-9D9E-1BFB0CC21820}"/>
              </a:ext>
            </a:extLst>
          </p:cNvPr>
          <p:cNvGraphicFramePr>
            <a:graphicFrameLocks noGrp="1"/>
          </p:cNvGraphicFramePr>
          <p:nvPr>
            <p:ph idx="1"/>
            <p:extLst>
              <p:ext uri="{D42A27DB-BD31-4B8C-83A1-F6EECF244321}">
                <p14:modId xmlns:p14="http://schemas.microsoft.com/office/powerpoint/2010/main" val="1852261776"/>
              </p:ext>
            </p:extLst>
          </p:nvPr>
        </p:nvGraphicFramePr>
        <p:xfrm>
          <a:off x="746125" y="1508125"/>
          <a:ext cx="6795957" cy="1854200"/>
        </p:xfrm>
        <a:graphic>
          <a:graphicData uri="http://schemas.openxmlformats.org/drawingml/2006/table">
            <a:tbl>
              <a:tblPr firstRow="1" bandRow="1">
                <a:tableStyleId>{5C22544A-7EE6-4342-B048-85BDC9FD1C3A}</a:tableStyleId>
              </a:tblPr>
              <a:tblGrid>
                <a:gridCol w="2265319">
                  <a:extLst>
                    <a:ext uri="{9D8B030D-6E8A-4147-A177-3AD203B41FA5}">
                      <a16:colId xmlns:a16="http://schemas.microsoft.com/office/drawing/2014/main" val="3394939371"/>
                    </a:ext>
                  </a:extLst>
                </a:gridCol>
                <a:gridCol w="2265319">
                  <a:extLst>
                    <a:ext uri="{9D8B030D-6E8A-4147-A177-3AD203B41FA5}">
                      <a16:colId xmlns:a16="http://schemas.microsoft.com/office/drawing/2014/main" val="2168140139"/>
                    </a:ext>
                  </a:extLst>
                </a:gridCol>
                <a:gridCol w="2265319">
                  <a:extLst>
                    <a:ext uri="{9D8B030D-6E8A-4147-A177-3AD203B41FA5}">
                      <a16:colId xmlns:a16="http://schemas.microsoft.com/office/drawing/2014/main" val="3682712870"/>
                    </a:ext>
                  </a:extLst>
                </a:gridCol>
              </a:tblGrid>
              <a:tr h="370840">
                <a:tc>
                  <a:txBody>
                    <a:bodyPr/>
                    <a:lstStyle/>
                    <a:p>
                      <a:r>
                        <a:rPr lang="en-US" dirty="0"/>
                        <a:t>Period</a:t>
                      </a:r>
                    </a:p>
                  </a:txBody>
                  <a:tcPr/>
                </a:tc>
                <a:tc>
                  <a:txBody>
                    <a:bodyPr/>
                    <a:lstStyle/>
                    <a:p>
                      <a:pPr algn="ctr"/>
                      <a:r>
                        <a:rPr lang="en-US" dirty="0"/>
                        <a:t>Date</a:t>
                      </a:r>
                    </a:p>
                  </a:txBody>
                  <a:tcPr/>
                </a:tc>
                <a:tc>
                  <a:txBody>
                    <a:bodyPr/>
                    <a:lstStyle/>
                    <a:p>
                      <a:r>
                        <a:rPr lang="en-US" dirty="0"/>
                        <a:t>DD 20 Aug -15 Nov</a:t>
                      </a:r>
                    </a:p>
                  </a:txBody>
                  <a:tcPr/>
                </a:tc>
                <a:extLst>
                  <a:ext uri="{0D108BD9-81ED-4DB2-BD59-A6C34878D82A}">
                    <a16:rowId xmlns:a16="http://schemas.microsoft.com/office/drawing/2014/main" val="2496489034"/>
                  </a:ext>
                </a:extLst>
              </a:tr>
              <a:tr h="370840">
                <a:tc>
                  <a:txBody>
                    <a:bodyPr/>
                    <a:lstStyle/>
                    <a:p>
                      <a:r>
                        <a:rPr lang="en-US" dirty="0"/>
                        <a:t>Historic</a:t>
                      </a:r>
                    </a:p>
                  </a:txBody>
                  <a:tcPr/>
                </a:tc>
                <a:tc>
                  <a:txBody>
                    <a:bodyPr/>
                    <a:lstStyle/>
                    <a:p>
                      <a:pPr algn="ctr"/>
                      <a:r>
                        <a:rPr lang="en-US" dirty="0"/>
                        <a:t>24 Aug</a:t>
                      </a:r>
                    </a:p>
                  </a:txBody>
                  <a:tcPr/>
                </a:tc>
                <a:tc>
                  <a:txBody>
                    <a:bodyPr/>
                    <a:lstStyle/>
                    <a:p>
                      <a:pPr algn="ctr"/>
                      <a:r>
                        <a:rPr lang="en-US" dirty="0"/>
                        <a:t>815*</a:t>
                      </a:r>
                    </a:p>
                  </a:txBody>
                  <a:tcPr/>
                </a:tc>
                <a:extLst>
                  <a:ext uri="{0D108BD9-81ED-4DB2-BD59-A6C34878D82A}">
                    <a16:rowId xmlns:a16="http://schemas.microsoft.com/office/drawing/2014/main" val="1215701998"/>
                  </a:ext>
                </a:extLst>
              </a:tr>
              <a:tr h="370840">
                <a:tc>
                  <a:txBody>
                    <a:bodyPr/>
                    <a:lstStyle/>
                    <a:p>
                      <a:r>
                        <a:rPr lang="en-US" dirty="0"/>
                        <a:t>2040</a:t>
                      </a:r>
                    </a:p>
                  </a:txBody>
                  <a:tcPr/>
                </a:tc>
                <a:tc>
                  <a:txBody>
                    <a:bodyPr/>
                    <a:lstStyle/>
                    <a:p>
                      <a:pPr algn="ctr"/>
                      <a:r>
                        <a:rPr lang="en-US" dirty="0"/>
                        <a:t>31 Aug (+7 d)</a:t>
                      </a:r>
                    </a:p>
                  </a:txBody>
                  <a:tcPr/>
                </a:tc>
                <a:tc>
                  <a:txBody>
                    <a:bodyPr/>
                    <a:lstStyle/>
                    <a:p>
                      <a:pPr algn="ctr"/>
                      <a:r>
                        <a:rPr lang="en-US" dirty="0"/>
                        <a:t>1002</a:t>
                      </a:r>
                    </a:p>
                  </a:txBody>
                  <a:tcPr/>
                </a:tc>
                <a:extLst>
                  <a:ext uri="{0D108BD9-81ED-4DB2-BD59-A6C34878D82A}">
                    <a16:rowId xmlns:a16="http://schemas.microsoft.com/office/drawing/2014/main" val="1397318355"/>
                  </a:ext>
                </a:extLst>
              </a:tr>
              <a:tr h="370840">
                <a:tc>
                  <a:txBody>
                    <a:bodyPr/>
                    <a:lstStyle/>
                    <a:p>
                      <a:r>
                        <a:rPr lang="en-US" dirty="0"/>
                        <a:t>2060</a:t>
                      </a:r>
                    </a:p>
                  </a:txBody>
                  <a:tcPr/>
                </a:tc>
                <a:tc>
                  <a:txBody>
                    <a:bodyPr/>
                    <a:lstStyle/>
                    <a:p>
                      <a:pPr algn="ctr"/>
                      <a:r>
                        <a:rPr lang="en-US" dirty="0"/>
                        <a:t>6 Sept (+13 d)</a:t>
                      </a:r>
                    </a:p>
                  </a:txBody>
                  <a:tcPr/>
                </a:tc>
                <a:tc>
                  <a:txBody>
                    <a:bodyPr/>
                    <a:lstStyle/>
                    <a:p>
                      <a:pPr algn="ctr"/>
                      <a:r>
                        <a:rPr lang="en-US" dirty="0"/>
                        <a:t>1154</a:t>
                      </a:r>
                    </a:p>
                  </a:txBody>
                  <a:tcPr/>
                </a:tc>
                <a:extLst>
                  <a:ext uri="{0D108BD9-81ED-4DB2-BD59-A6C34878D82A}">
                    <a16:rowId xmlns:a16="http://schemas.microsoft.com/office/drawing/2014/main" val="1545018579"/>
                  </a:ext>
                </a:extLst>
              </a:tr>
              <a:tr h="370840">
                <a:tc>
                  <a:txBody>
                    <a:bodyPr/>
                    <a:lstStyle/>
                    <a:p>
                      <a:r>
                        <a:rPr lang="en-US" dirty="0"/>
                        <a:t>2080</a:t>
                      </a:r>
                    </a:p>
                  </a:txBody>
                  <a:tcPr/>
                </a:tc>
                <a:tc>
                  <a:txBody>
                    <a:bodyPr/>
                    <a:lstStyle/>
                    <a:p>
                      <a:pPr algn="ctr"/>
                      <a:r>
                        <a:rPr lang="en-US" dirty="0"/>
                        <a:t>10 Sept (+ 17 d)</a:t>
                      </a:r>
                    </a:p>
                  </a:txBody>
                  <a:tcPr/>
                </a:tc>
                <a:tc>
                  <a:txBody>
                    <a:bodyPr/>
                    <a:lstStyle/>
                    <a:p>
                      <a:pPr algn="ctr"/>
                      <a:r>
                        <a:rPr lang="en-US" dirty="0"/>
                        <a:t>1318</a:t>
                      </a:r>
                    </a:p>
                  </a:txBody>
                  <a:tcPr/>
                </a:tc>
                <a:extLst>
                  <a:ext uri="{0D108BD9-81ED-4DB2-BD59-A6C34878D82A}">
                    <a16:rowId xmlns:a16="http://schemas.microsoft.com/office/drawing/2014/main" val="751150311"/>
                  </a:ext>
                </a:extLst>
              </a:tr>
            </a:tbl>
          </a:graphicData>
        </a:graphic>
      </p:graphicFrame>
      <p:sp>
        <p:nvSpPr>
          <p:cNvPr id="5" name="TextBox 4">
            <a:extLst>
              <a:ext uri="{FF2B5EF4-FFF2-40B4-BE49-F238E27FC236}">
                <a16:creationId xmlns:a16="http://schemas.microsoft.com/office/drawing/2014/main" id="{77B3AB52-AF82-E948-B0A4-3988B37AFF18}"/>
              </a:ext>
            </a:extLst>
          </p:cNvPr>
          <p:cNvSpPr txBox="1"/>
          <p:nvPr/>
        </p:nvSpPr>
        <p:spPr>
          <a:xfrm>
            <a:off x="746125" y="3767603"/>
            <a:ext cx="7088319" cy="369332"/>
          </a:xfrm>
          <a:prstGeom prst="rect">
            <a:avLst/>
          </a:prstGeom>
          <a:noFill/>
        </p:spPr>
        <p:txBody>
          <a:bodyPr wrap="square" rtlCol="0">
            <a:spAutoFit/>
          </a:bodyPr>
          <a:lstStyle/>
          <a:p>
            <a:r>
              <a:rPr lang="en-US" dirty="0">
                <a:solidFill>
                  <a:schemeClr val="bg2"/>
                </a:solidFill>
              </a:rPr>
              <a:t>*730 DDF required for development from egg-through larval stage</a:t>
            </a:r>
          </a:p>
        </p:txBody>
      </p:sp>
    </p:spTree>
    <p:extLst>
      <p:ext uri="{BB962C8B-B14F-4D97-AF65-F5344CB8AC3E}">
        <p14:creationId xmlns:p14="http://schemas.microsoft.com/office/powerpoint/2010/main" val="36806093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9979-E77A-FC40-BCF1-252B27339B64}"/>
              </a:ext>
            </a:extLst>
          </p:cNvPr>
          <p:cNvSpPr>
            <a:spLocks noGrp="1"/>
          </p:cNvSpPr>
          <p:nvPr>
            <p:ph type="title"/>
          </p:nvPr>
        </p:nvSpPr>
        <p:spPr>
          <a:xfrm>
            <a:off x="491778" y="321803"/>
            <a:ext cx="8652222" cy="424732"/>
          </a:xfrm>
        </p:spPr>
        <p:txBody>
          <a:bodyPr/>
          <a:lstStyle/>
          <a:p>
            <a:r>
              <a:rPr lang="en-US" dirty="0"/>
              <a:t>From Full Diapause Induction to 15 Nov.</a:t>
            </a:r>
          </a:p>
        </p:txBody>
      </p:sp>
      <p:pic>
        <p:nvPicPr>
          <p:cNvPr id="4" name="Picture 3">
            <a:extLst>
              <a:ext uri="{FF2B5EF4-FFF2-40B4-BE49-F238E27FC236}">
                <a16:creationId xmlns:a16="http://schemas.microsoft.com/office/drawing/2014/main" id="{75C1C0BA-F4B3-5541-8B39-505FCB52925F}"/>
              </a:ext>
            </a:extLst>
          </p:cNvPr>
          <p:cNvPicPr>
            <a:picLocks noChangeAspect="1"/>
          </p:cNvPicPr>
          <p:nvPr/>
        </p:nvPicPr>
        <p:blipFill>
          <a:blip r:embed="rId2"/>
          <a:stretch>
            <a:fillRect/>
          </a:stretch>
        </p:blipFill>
        <p:spPr>
          <a:xfrm>
            <a:off x="491778" y="1930210"/>
            <a:ext cx="6692793" cy="4015676"/>
          </a:xfrm>
          <a:prstGeom prst="rect">
            <a:avLst/>
          </a:prstGeom>
        </p:spPr>
      </p:pic>
      <p:sp>
        <p:nvSpPr>
          <p:cNvPr id="8" name="TextBox 7">
            <a:extLst>
              <a:ext uri="{FF2B5EF4-FFF2-40B4-BE49-F238E27FC236}">
                <a16:creationId xmlns:a16="http://schemas.microsoft.com/office/drawing/2014/main" id="{0F38CBFA-9C12-334A-B562-F6DF97CDBC39}"/>
              </a:ext>
            </a:extLst>
          </p:cNvPr>
          <p:cNvSpPr txBox="1"/>
          <p:nvPr/>
        </p:nvSpPr>
        <p:spPr>
          <a:xfrm>
            <a:off x="6957691" y="3623224"/>
            <a:ext cx="1766922" cy="523220"/>
          </a:xfrm>
          <a:prstGeom prst="rect">
            <a:avLst/>
          </a:prstGeom>
          <a:noFill/>
        </p:spPr>
        <p:txBody>
          <a:bodyPr wrap="square" rtlCol="0">
            <a:spAutoFit/>
          </a:bodyPr>
          <a:lstStyle/>
          <a:p>
            <a:pPr algn="ctr"/>
            <a:r>
              <a:rPr lang="en-US" sz="1400" dirty="0">
                <a:solidFill>
                  <a:schemeClr val="bg2"/>
                </a:solidFill>
              </a:rPr>
              <a:t>DD required</a:t>
            </a:r>
          </a:p>
          <a:p>
            <a:pPr algn="ctr"/>
            <a:r>
              <a:rPr lang="en-US" sz="1400" dirty="0">
                <a:solidFill>
                  <a:schemeClr val="bg2"/>
                </a:solidFill>
              </a:rPr>
              <a:t>To reach OW stage</a:t>
            </a:r>
          </a:p>
        </p:txBody>
      </p:sp>
    </p:spTree>
    <p:extLst>
      <p:ext uri="{BB962C8B-B14F-4D97-AF65-F5344CB8AC3E}">
        <p14:creationId xmlns:p14="http://schemas.microsoft.com/office/powerpoint/2010/main" val="8756981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Climate change: implications for agriculture</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116" y="1243241"/>
            <a:ext cx="7086603" cy="4998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54473" y="6211669"/>
            <a:ext cx="8808720" cy="646331"/>
          </a:xfrm>
          <a:prstGeom prst="rect">
            <a:avLst/>
          </a:prstGeom>
          <a:noFill/>
        </p:spPr>
        <p:txBody>
          <a:bodyPr wrap="square" rtlCol="0">
            <a:spAutoFit/>
          </a:bodyPr>
          <a:lstStyle/>
          <a:p>
            <a:r>
              <a:rPr lang="en-US" dirty="0" err="1">
                <a:solidFill>
                  <a:schemeClr val="bg2"/>
                </a:solidFill>
              </a:rPr>
              <a:t>Bisbis</a:t>
            </a:r>
            <a:r>
              <a:rPr lang="en-US" dirty="0">
                <a:solidFill>
                  <a:schemeClr val="bg2"/>
                </a:solidFill>
              </a:rPr>
              <a:t> et.al. 2018.</a:t>
            </a:r>
          </a:p>
          <a:p>
            <a:r>
              <a:rPr lang="en-US" dirty="0">
                <a:solidFill>
                  <a:schemeClr val="bg2"/>
                </a:solidFill>
              </a:rPr>
              <a:t>Pests, diseases, water availability for </a:t>
            </a:r>
            <a:r>
              <a:rPr lang="en-US" dirty="0" err="1">
                <a:solidFill>
                  <a:schemeClr val="bg2"/>
                </a:solidFill>
              </a:rPr>
              <a:t>irrigaion</a:t>
            </a:r>
            <a:r>
              <a:rPr lang="en-US" dirty="0">
                <a:solidFill>
                  <a:schemeClr val="bg2"/>
                </a:solidFill>
              </a:rPr>
              <a:t> </a:t>
            </a:r>
          </a:p>
        </p:txBody>
      </p:sp>
    </p:spTree>
    <p:extLst>
      <p:ext uri="{BB962C8B-B14F-4D97-AF65-F5344CB8AC3E}">
        <p14:creationId xmlns:p14="http://schemas.microsoft.com/office/powerpoint/2010/main" val="38574853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0376" y="92892"/>
            <a:ext cx="8255732" cy="855663"/>
          </a:xfrm>
          <a:prstGeom prst="rect">
            <a:avLst/>
          </a:prstGeom>
        </p:spPr>
        <p:txBody>
          <a:bodyPr vert="horz" lIns="91440" tIns="45720" rIns="91440" bIns="45720" rtlCol="0" anchor="ctr">
            <a:noAutofit/>
          </a:bodyPr>
          <a:lstStyle>
            <a:lvl1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1pPr>
            <a:lvl2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a:lstStyle>
          <a:p>
            <a:pPr eaLnBrk="1" fontAlgn="auto" hangingPunct="1">
              <a:lnSpc>
                <a:spcPct val="100000"/>
              </a:lnSpc>
              <a:spcAft>
                <a:spcPts val="0"/>
              </a:spcAft>
              <a:defRPr/>
            </a:pPr>
            <a:r>
              <a:rPr lang="en-US" sz="3600" dirty="0">
                <a:solidFill>
                  <a:schemeClr val="accent1"/>
                </a:solidFill>
                <a:latin typeface="Calibri"/>
                <a:ea typeface="+mj-ea"/>
                <a:cs typeface="Calibri"/>
              </a:rPr>
              <a:t>Tree Fruit Production Risks: </a:t>
            </a:r>
            <a:r>
              <a:rPr lang="en-US" sz="3600" kern="1200" dirty="0">
                <a:solidFill>
                  <a:schemeClr val="accent1"/>
                </a:solidFill>
                <a:latin typeface="Calibri"/>
                <a:ea typeface="+mj-ea"/>
                <a:cs typeface="Calibri"/>
              </a:rPr>
              <a:t>Ongoing Work </a:t>
            </a:r>
          </a:p>
        </p:txBody>
      </p:sp>
      <p:sp>
        <p:nvSpPr>
          <p:cNvPr id="3" name="Title 1"/>
          <p:cNvSpPr txBox="1">
            <a:spLocks/>
          </p:cNvSpPr>
          <p:nvPr/>
        </p:nvSpPr>
        <p:spPr>
          <a:xfrm>
            <a:off x="460376" y="1490907"/>
            <a:ext cx="5723548" cy="855663"/>
          </a:xfrm>
          <a:prstGeom prst="rect">
            <a:avLst/>
          </a:prstGeom>
        </p:spPr>
        <p:txBody>
          <a:bodyPr vert="horz" lIns="91440" tIns="45720" rIns="91440" bIns="45720" rtlCol="0" anchor="ctr">
            <a:noAutofit/>
          </a:bodyPr>
          <a:lstStyle>
            <a:lvl1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1pPr>
            <a:lvl2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bg2"/>
                </a:solidFill>
                <a:latin typeface="Lucida Sans" pitchFamily="34"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a:lstStyle>
          <a:p>
            <a:pPr eaLnBrk="1" fontAlgn="auto" hangingPunct="1">
              <a:lnSpc>
                <a:spcPct val="100000"/>
              </a:lnSpc>
              <a:spcAft>
                <a:spcPts val="0"/>
              </a:spcAft>
              <a:defRPr/>
            </a:pPr>
            <a:endParaRPr lang="en-US" sz="3600" kern="1200" dirty="0">
              <a:solidFill>
                <a:schemeClr val="accent1"/>
              </a:solidFill>
              <a:latin typeface="Calibri"/>
              <a:ea typeface="+mj-ea"/>
              <a:cs typeface="Calibri"/>
            </a:endParaRPr>
          </a:p>
        </p:txBody>
      </p:sp>
      <p:sp>
        <p:nvSpPr>
          <p:cNvPr id="4" name="TextBox 3"/>
          <p:cNvSpPr txBox="1"/>
          <p:nvPr/>
        </p:nvSpPr>
        <p:spPr>
          <a:xfrm>
            <a:off x="612554" y="1836468"/>
            <a:ext cx="8215188" cy="5201424"/>
          </a:xfrm>
          <a:prstGeom prst="rect">
            <a:avLst/>
          </a:prstGeom>
          <a:noFill/>
        </p:spPr>
        <p:txBody>
          <a:bodyPr wrap="square" rtlCol="0">
            <a:spAutoFit/>
          </a:bodyPr>
          <a:lstStyle/>
          <a:p>
            <a:r>
              <a:rPr lang="en-US" sz="3200" b="1" dirty="0">
                <a:solidFill>
                  <a:schemeClr val="bg2"/>
                </a:solidFill>
              </a:rPr>
              <a:t>This project: </a:t>
            </a:r>
          </a:p>
          <a:p>
            <a:r>
              <a:rPr lang="en-US" sz="2800" dirty="0">
                <a:solidFill>
                  <a:srgbClr val="011893"/>
                </a:solidFill>
              </a:rPr>
              <a:t>Codling moth pest pressures under a warmer climate</a:t>
            </a:r>
          </a:p>
          <a:p>
            <a:endParaRPr lang="en-US" sz="3200" b="1" dirty="0">
              <a:solidFill>
                <a:schemeClr val="bg2"/>
              </a:solidFill>
            </a:endParaRPr>
          </a:p>
          <a:p>
            <a:r>
              <a:rPr lang="en-US" sz="3200" b="1" dirty="0">
                <a:solidFill>
                  <a:schemeClr val="bg2"/>
                </a:solidFill>
              </a:rPr>
              <a:t>Other production risks:</a:t>
            </a:r>
          </a:p>
          <a:p>
            <a:pPr marL="457200" indent="-457200">
              <a:buFont typeface="Arial" panose="020B0604020202020204" pitchFamily="34" charset="0"/>
              <a:buChar char="•"/>
            </a:pPr>
            <a:r>
              <a:rPr lang="en-US" sz="2800" dirty="0">
                <a:solidFill>
                  <a:srgbClr val="011893"/>
                </a:solidFill>
              </a:rPr>
              <a:t>Insufficient chill accumulation</a:t>
            </a:r>
          </a:p>
          <a:p>
            <a:pPr marL="457200" indent="-457200">
              <a:buFont typeface="Arial" panose="020B0604020202020204" pitchFamily="34" charset="0"/>
              <a:buChar char="•"/>
            </a:pPr>
            <a:r>
              <a:rPr lang="en-US" sz="2800" dirty="0">
                <a:solidFill>
                  <a:srgbClr val="011893"/>
                </a:solidFill>
              </a:rPr>
              <a:t>Elevated sunburn risk</a:t>
            </a:r>
          </a:p>
          <a:p>
            <a:pPr marL="457200" indent="-457200">
              <a:buFont typeface="Arial" panose="020B0604020202020204" pitchFamily="34" charset="0"/>
              <a:buChar char="•"/>
            </a:pPr>
            <a:r>
              <a:rPr lang="en-US" sz="2800" dirty="0">
                <a:solidFill>
                  <a:srgbClr val="011893"/>
                </a:solidFill>
              </a:rPr>
              <a:t>Cold damage risk</a:t>
            </a:r>
          </a:p>
          <a:p>
            <a:pPr marL="457200" indent="-457200">
              <a:buFont typeface="Arial" panose="020B0604020202020204" pitchFamily="34" charset="0"/>
              <a:buChar char="•"/>
            </a:pPr>
            <a:r>
              <a:rPr lang="en-US" sz="2800" dirty="0">
                <a:solidFill>
                  <a:srgbClr val="011893"/>
                </a:solidFill>
              </a:rPr>
              <a:t>Honeybee forage and bloom timing being out of sync  </a:t>
            </a:r>
          </a:p>
          <a:p>
            <a:endParaRPr lang="en-US" sz="3200" dirty="0">
              <a:solidFill>
                <a:schemeClr val="bg2"/>
              </a:solidFill>
            </a:endParaRPr>
          </a:p>
        </p:txBody>
      </p:sp>
    </p:spTree>
    <p:extLst>
      <p:ext uri="{BB962C8B-B14F-4D97-AF65-F5344CB8AC3E}">
        <p14:creationId xmlns:p14="http://schemas.microsoft.com/office/powerpoint/2010/main" val="37168769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C0DE-3B8B-324A-B44B-4F0E739DD9A7}"/>
              </a:ext>
            </a:extLst>
          </p:cNvPr>
          <p:cNvSpPr txBox="1">
            <a:spLocks/>
          </p:cNvSpPr>
          <p:nvPr/>
        </p:nvSpPr>
        <p:spPr>
          <a:xfrm>
            <a:off x="1090867" y="2705004"/>
            <a:ext cx="8652222" cy="424732"/>
          </a:xfrm>
          <a:prstGeom prst="rect">
            <a:avLst/>
          </a:prstGeom>
        </p:spPr>
        <p:txBody>
          <a:bodyPr/>
          <a:lstStyle>
            <a:lvl1pPr algn="l" rtl="0" eaLnBrk="1" fontAlgn="base" hangingPunct="1">
              <a:lnSpc>
                <a:spcPct val="90000"/>
              </a:lnSpc>
              <a:spcBef>
                <a:spcPct val="0"/>
              </a:spcBef>
              <a:spcAft>
                <a:spcPct val="0"/>
              </a:spcAft>
              <a:defRPr sz="2400" b="1">
                <a:solidFill>
                  <a:schemeClr val="accent1"/>
                </a:solidFill>
                <a:latin typeface="Helvetica Neue" charset="0"/>
                <a:ea typeface="Helvetica Neue" charset="0"/>
                <a:cs typeface="Helvetica Neue" charset="0"/>
              </a:defRPr>
            </a:lvl1pPr>
            <a:lvl2pPr algn="ctr" rtl="0" eaLnBrk="1" fontAlgn="base" hangingPunct="1">
              <a:lnSpc>
                <a:spcPct val="90000"/>
              </a:lnSpc>
              <a:spcBef>
                <a:spcPct val="0"/>
              </a:spcBef>
              <a:spcAft>
                <a:spcPct val="0"/>
              </a:spcAft>
              <a:defRPr sz="2400" b="1">
                <a:solidFill>
                  <a:schemeClr val="accent1"/>
                </a:solidFill>
                <a:latin typeface="Lucida Sans" pitchFamily="34" charset="0"/>
              </a:defRPr>
            </a:lvl2pPr>
            <a:lvl3pPr algn="ctr" rtl="0" eaLnBrk="1" fontAlgn="base" hangingPunct="1">
              <a:lnSpc>
                <a:spcPct val="90000"/>
              </a:lnSpc>
              <a:spcBef>
                <a:spcPct val="0"/>
              </a:spcBef>
              <a:spcAft>
                <a:spcPct val="0"/>
              </a:spcAft>
              <a:defRPr sz="2400" b="1">
                <a:solidFill>
                  <a:schemeClr val="accent1"/>
                </a:solidFill>
                <a:latin typeface="Lucida Sans" pitchFamily="34" charset="0"/>
              </a:defRPr>
            </a:lvl3pPr>
            <a:lvl4pPr algn="ctr" rtl="0" eaLnBrk="1" fontAlgn="base" hangingPunct="1">
              <a:lnSpc>
                <a:spcPct val="90000"/>
              </a:lnSpc>
              <a:spcBef>
                <a:spcPct val="0"/>
              </a:spcBef>
              <a:spcAft>
                <a:spcPct val="0"/>
              </a:spcAft>
              <a:defRPr sz="2400" b="1">
                <a:solidFill>
                  <a:schemeClr val="accent1"/>
                </a:solidFill>
                <a:latin typeface="Lucida Sans" pitchFamily="34" charset="0"/>
              </a:defRPr>
            </a:lvl4pPr>
            <a:lvl5pPr algn="ctr" rtl="0" eaLnBrk="1" fontAlgn="base" hangingPunct="1">
              <a:lnSpc>
                <a:spcPct val="90000"/>
              </a:lnSpc>
              <a:spcBef>
                <a:spcPct val="0"/>
              </a:spcBef>
              <a:spcAft>
                <a:spcPct val="0"/>
              </a:spcAft>
              <a:defRPr sz="2400" b="1">
                <a:solidFill>
                  <a:schemeClr val="accent1"/>
                </a:solidFill>
                <a:latin typeface="Lucida Sans" pitchFamily="34" charset="0"/>
              </a:defRPr>
            </a:lvl5pPr>
            <a:lvl6pPr marL="457200" algn="l" rtl="0" eaLnBrk="1" fontAlgn="base" hangingPunct="1">
              <a:lnSpc>
                <a:spcPct val="90000"/>
              </a:lnSpc>
              <a:spcBef>
                <a:spcPct val="0"/>
              </a:spcBef>
              <a:spcAft>
                <a:spcPct val="0"/>
              </a:spcAft>
              <a:defRPr sz="2800" b="1">
                <a:solidFill>
                  <a:schemeClr val="accent2"/>
                </a:solidFill>
                <a:latin typeface="Arial" charset="0"/>
              </a:defRPr>
            </a:lvl6pPr>
            <a:lvl7pPr marL="914400" algn="l" rtl="0" eaLnBrk="1" fontAlgn="base" hangingPunct="1">
              <a:lnSpc>
                <a:spcPct val="90000"/>
              </a:lnSpc>
              <a:spcBef>
                <a:spcPct val="0"/>
              </a:spcBef>
              <a:spcAft>
                <a:spcPct val="0"/>
              </a:spcAft>
              <a:defRPr sz="2800" b="1">
                <a:solidFill>
                  <a:schemeClr val="accent2"/>
                </a:solidFill>
                <a:latin typeface="Arial" charset="0"/>
              </a:defRPr>
            </a:lvl7pPr>
            <a:lvl8pPr marL="1371600" algn="l" rtl="0" eaLnBrk="1" fontAlgn="base" hangingPunct="1">
              <a:lnSpc>
                <a:spcPct val="90000"/>
              </a:lnSpc>
              <a:spcBef>
                <a:spcPct val="0"/>
              </a:spcBef>
              <a:spcAft>
                <a:spcPct val="0"/>
              </a:spcAft>
              <a:defRPr sz="2800" b="1">
                <a:solidFill>
                  <a:schemeClr val="accent2"/>
                </a:solidFill>
                <a:latin typeface="Arial" charset="0"/>
              </a:defRPr>
            </a:lvl8pPr>
            <a:lvl9pPr marL="1828800" algn="l" rtl="0" eaLnBrk="1" fontAlgn="base" hangingPunct="1">
              <a:lnSpc>
                <a:spcPct val="90000"/>
              </a:lnSpc>
              <a:spcBef>
                <a:spcPct val="0"/>
              </a:spcBef>
              <a:spcAft>
                <a:spcPct val="0"/>
              </a:spcAft>
              <a:defRPr sz="2800" b="1">
                <a:solidFill>
                  <a:schemeClr val="accent2"/>
                </a:solidFill>
                <a:latin typeface="Arial" charset="0"/>
              </a:defRPr>
            </a:lvl9pPr>
          </a:lstStyle>
          <a:p>
            <a:r>
              <a:rPr lang="en-US" sz="3200" kern="0" dirty="0"/>
              <a:t>Background</a:t>
            </a:r>
          </a:p>
        </p:txBody>
      </p:sp>
    </p:spTree>
    <p:extLst>
      <p:ext uri="{BB962C8B-B14F-4D97-AF65-F5344CB8AC3E}">
        <p14:creationId xmlns:p14="http://schemas.microsoft.com/office/powerpoint/2010/main" val="19900458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38AE-CD6B-AF44-B022-D07DBA90B05E}"/>
              </a:ext>
            </a:extLst>
          </p:cNvPr>
          <p:cNvSpPr>
            <a:spLocks noGrp="1"/>
          </p:cNvSpPr>
          <p:nvPr>
            <p:ph type="title"/>
          </p:nvPr>
        </p:nvSpPr>
        <p:spPr/>
        <p:txBody>
          <a:bodyPr/>
          <a:lstStyle/>
          <a:p>
            <a:r>
              <a:rPr lang="en-US" dirty="0"/>
              <a:t>Broad overview</a:t>
            </a:r>
          </a:p>
        </p:txBody>
      </p:sp>
      <p:sp>
        <p:nvSpPr>
          <p:cNvPr id="3" name="Content Placeholder 2">
            <a:extLst>
              <a:ext uri="{FF2B5EF4-FFF2-40B4-BE49-F238E27FC236}">
                <a16:creationId xmlns:a16="http://schemas.microsoft.com/office/drawing/2014/main" id="{671E4A12-D051-4548-939A-A078805DA95B}"/>
              </a:ext>
            </a:extLst>
          </p:cNvPr>
          <p:cNvSpPr>
            <a:spLocks noGrp="1"/>
          </p:cNvSpPr>
          <p:nvPr>
            <p:ph idx="1"/>
          </p:nvPr>
        </p:nvSpPr>
        <p:spPr>
          <a:xfrm>
            <a:off x="745914" y="1507920"/>
            <a:ext cx="7899322" cy="5019340"/>
          </a:xfrm>
        </p:spPr>
        <p:txBody>
          <a:bodyPr/>
          <a:lstStyle/>
          <a:p>
            <a:r>
              <a:rPr lang="en-US" dirty="0"/>
              <a:t>Temperature makes the tree fruit world go around!</a:t>
            </a:r>
          </a:p>
          <a:p>
            <a:pPr lvl="1"/>
            <a:r>
              <a:rPr lang="en-US" dirty="0">
                <a:solidFill>
                  <a:srgbClr val="011893"/>
                </a:solidFill>
              </a:rPr>
              <a:t>Tree growth, harvest time</a:t>
            </a:r>
          </a:p>
          <a:p>
            <a:pPr lvl="1"/>
            <a:r>
              <a:rPr lang="en-US" dirty="0">
                <a:solidFill>
                  <a:srgbClr val="011893"/>
                </a:solidFill>
              </a:rPr>
              <a:t>Insects</a:t>
            </a:r>
          </a:p>
          <a:p>
            <a:pPr lvl="1"/>
            <a:r>
              <a:rPr lang="en-US" dirty="0">
                <a:solidFill>
                  <a:srgbClr val="011893"/>
                </a:solidFill>
              </a:rPr>
              <a:t>Diseases</a:t>
            </a:r>
          </a:p>
          <a:p>
            <a:r>
              <a:rPr lang="en-US" dirty="0"/>
              <a:t>Climate Change Scenarios</a:t>
            </a:r>
          </a:p>
          <a:p>
            <a:r>
              <a:rPr lang="en-US" dirty="0"/>
              <a:t>Summary at TFREC</a:t>
            </a:r>
          </a:p>
          <a:p>
            <a:r>
              <a:rPr lang="en-US" dirty="0"/>
              <a:t>Diapause Induction</a:t>
            </a:r>
          </a:p>
          <a:p>
            <a:pPr lvl="1"/>
            <a:r>
              <a:rPr lang="en-US" dirty="0">
                <a:solidFill>
                  <a:srgbClr val="011893"/>
                </a:solidFill>
              </a:rPr>
              <a:t>Limits the number of generations</a:t>
            </a:r>
          </a:p>
          <a:p>
            <a:pPr lvl="1"/>
            <a:r>
              <a:rPr lang="en-US" dirty="0">
                <a:solidFill>
                  <a:srgbClr val="011893"/>
                </a:solidFill>
              </a:rPr>
              <a:t>A certain percentage of larvae of every generation enter diapause</a:t>
            </a:r>
          </a:p>
          <a:p>
            <a:pPr lvl="1"/>
            <a:r>
              <a:rPr lang="en-US" dirty="0">
                <a:solidFill>
                  <a:srgbClr val="011893"/>
                </a:solidFill>
              </a:rPr>
              <a:t>After ≈21 August, all larvae are induced into diapause</a:t>
            </a:r>
          </a:p>
          <a:p>
            <a:pPr lvl="1"/>
            <a:r>
              <a:rPr lang="en-US" dirty="0">
                <a:solidFill>
                  <a:srgbClr val="011893"/>
                </a:solidFill>
              </a:rPr>
              <a:t>Must complete the development from young larvae to overwintering stage to survive</a:t>
            </a:r>
          </a:p>
          <a:p>
            <a:r>
              <a:rPr lang="en-US" dirty="0"/>
              <a:t>Effects on management </a:t>
            </a:r>
          </a:p>
        </p:txBody>
      </p:sp>
    </p:spTree>
    <p:extLst>
      <p:ext uri="{BB962C8B-B14F-4D97-AF65-F5344CB8AC3E}">
        <p14:creationId xmlns:p14="http://schemas.microsoft.com/office/powerpoint/2010/main" val="4375045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7930-E07B-6F4B-B771-F57D35310D6E}"/>
              </a:ext>
            </a:extLst>
          </p:cNvPr>
          <p:cNvSpPr>
            <a:spLocks noGrp="1"/>
          </p:cNvSpPr>
          <p:nvPr>
            <p:ph type="title"/>
          </p:nvPr>
        </p:nvSpPr>
        <p:spPr/>
        <p:txBody>
          <a:bodyPr/>
          <a:lstStyle/>
          <a:p>
            <a:r>
              <a:rPr lang="en-US" dirty="0"/>
              <a:t>Climate Change Scenarios</a:t>
            </a:r>
          </a:p>
        </p:txBody>
      </p:sp>
      <p:sp>
        <p:nvSpPr>
          <p:cNvPr id="22" name="Content Placeholder 21">
            <a:extLst>
              <a:ext uri="{FF2B5EF4-FFF2-40B4-BE49-F238E27FC236}">
                <a16:creationId xmlns:a16="http://schemas.microsoft.com/office/drawing/2014/main" id="{DCAE4A0C-AC4A-CB4F-997B-19A1A76CE125}"/>
              </a:ext>
            </a:extLst>
          </p:cNvPr>
          <p:cNvSpPr>
            <a:spLocks noGrp="1"/>
          </p:cNvSpPr>
          <p:nvPr>
            <p:ph idx="1"/>
          </p:nvPr>
        </p:nvSpPr>
        <p:spPr>
          <a:xfrm>
            <a:off x="688313" y="1313520"/>
            <a:ext cx="7826421" cy="4856880"/>
          </a:xfrm>
        </p:spPr>
        <p:txBody>
          <a:bodyPr/>
          <a:lstStyle/>
          <a:p>
            <a:r>
              <a:rPr lang="en-US" dirty="0">
                <a:hlinkClick r:id="rId3"/>
              </a:rPr>
              <a:t>climate spiral</a:t>
            </a:r>
            <a:endParaRPr lang="en-US" dirty="0"/>
          </a:p>
          <a:p>
            <a:r>
              <a:rPr lang="en-US" dirty="0"/>
              <a:t>Representative Concentration Pathways</a:t>
            </a:r>
          </a:p>
          <a:p>
            <a:pPr lvl="1"/>
            <a:r>
              <a:rPr lang="en-US" dirty="0">
                <a:solidFill>
                  <a:srgbClr val="011893"/>
                </a:solidFill>
              </a:rPr>
              <a:t>Standardized greenhouse gas concentration trajectories</a:t>
            </a:r>
          </a:p>
          <a:p>
            <a:pPr lvl="1"/>
            <a:r>
              <a:rPr lang="en-US" dirty="0">
                <a:solidFill>
                  <a:srgbClr val="011893"/>
                </a:solidFill>
              </a:rPr>
              <a:t>RCP 4.5</a:t>
            </a:r>
          </a:p>
          <a:p>
            <a:pPr lvl="2"/>
            <a:r>
              <a:rPr lang="en-US" dirty="0"/>
              <a:t>CO</a:t>
            </a:r>
            <a:r>
              <a:rPr lang="en-US" baseline="-25000" dirty="0"/>
              <a:t>2</a:t>
            </a:r>
            <a:r>
              <a:rPr lang="en-US" dirty="0"/>
              <a:t> emissions peak around 2040, then decline</a:t>
            </a:r>
          </a:p>
          <a:p>
            <a:pPr lvl="2"/>
            <a:r>
              <a:rPr lang="en-US" dirty="0"/>
              <a:t>650 ppm CO</a:t>
            </a:r>
            <a:r>
              <a:rPr lang="en-US" baseline="-25000" dirty="0"/>
              <a:t>2</a:t>
            </a:r>
            <a:r>
              <a:rPr lang="en-US" dirty="0"/>
              <a:t> after 2100</a:t>
            </a:r>
          </a:p>
          <a:p>
            <a:pPr lvl="2"/>
            <a:r>
              <a:rPr lang="en-US" dirty="0"/>
              <a:t>+3.25°F mean increase</a:t>
            </a:r>
          </a:p>
          <a:p>
            <a:pPr lvl="1"/>
            <a:r>
              <a:rPr lang="en-US" dirty="0">
                <a:solidFill>
                  <a:srgbClr val="011893"/>
                </a:solidFill>
              </a:rPr>
              <a:t>RCP 8.5</a:t>
            </a:r>
          </a:p>
          <a:p>
            <a:pPr lvl="2"/>
            <a:r>
              <a:rPr lang="en-US" dirty="0"/>
              <a:t>CO</a:t>
            </a:r>
            <a:r>
              <a:rPr lang="en-US" baseline="-25000" dirty="0"/>
              <a:t>2</a:t>
            </a:r>
            <a:r>
              <a:rPr lang="en-US" dirty="0"/>
              <a:t> emissions rise throughout the 21</a:t>
            </a:r>
            <a:r>
              <a:rPr lang="en-US" baseline="30000" dirty="0"/>
              <a:t>st</a:t>
            </a:r>
            <a:r>
              <a:rPr lang="en-US" dirty="0"/>
              <a:t> century</a:t>
            </a:r>
          </a:p>
          <a:p>
            <a:pPr lvl="2"/>
            <a:r>
              <a:rPr lang="en-US" dirty="0"/>
              <a:t>CO</a:t>
            </a:r>
            <a:r>
              <a:rPr lang="en-US" baseline="-25000" dirty="0"/>
              <a:t>2</a:t>
            </a:r>
            <a:r>
              <a:rPr lang="en-US" dirty="0"/>
              <a:t> ppm1380 ppm and still rising at 2100</a:t>
            </a:r>
          </a:p>
          <a:p>
            <a:pPr lvl="2"/>
            <a:r>
              <a:rPr lang="en-US" dirty="0"/>
              <a:t>+6.6°F mean increase</a:t>
            </a:r>
          </a:p>
          <a:p>
            <a:r>
              <a:rPr lang="en-US" dirty="0"/>
              <a:t>The standardized RCP conditions used in climate models</a:t>
            </a:r>
          </a:p>
          <a:p>
            <a:r>
              <a:rPr lang="en-US" dirty="0"/>
              <a:t>Many different climate models, but all use the same RCP scenarios</a:t>
            </a:r>
          </a:p>
        </p:txBody>
      </p:sp>
    </p:spTree>
    <p:extLst>
      <p:ext uri="{BB962C8B-B14F-4D97-AF65-F5344CB8AC3E}">
        <p14:creationId xmlns:p14="http://schemas.microsoft.com/office/powerpoint/2010/main" val="20445557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media.springernature.com/lw785/springer-static/image/art%3A10.1007%2Fs10584-011-0148-z/MediaObjects/10584_2011_148_Fig6_HTML.gif"/>
          <p:cNvPicPr>
            <a:picLocks noChangeAspect="1" noChangeArrowheads="1"/>
          </p:cNvPicPr>
          <p:nvPr/>
        </p:nvPicPr>
        <p:blipFill rotWithShape="1">
          <a:blip r:embed="rId3">
            <a:extLst>
              <a:ext uri="{28A0092B-C50C-407E-A947-70E740481C1C}">
                <a14:useLocalDpi xmlns:a14="http://schemas.microsoft.com/office/drawing/2010/main" val="0"/>
              </a:ext>
            </a:extLst>
          </a:blip>
          <a:srcRect r="68381"/>
          <a:stretch/>
        </p:blipFill>
        <p:spPr bwMode="auto">
          <a:xfrm>
            <a:off x="5322278" y="1480998"/>
            <a:ext cx="3049104" cy="33709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media.springernature.com/original/springer-static/image/art%3A10.1007%2Fs10584-011-0148-z/MediaObjects/10584_2011_148_Fig9_HTML.gif"/>
          <p:cNvPicPr>
            <a:picLocks noChangeAspect="1" noChangeArrowheads="1"/>
          </p:cNvPicPr>
          <p:nvPr/>
        </p:nvPicPr>
        <p:blipFill rotWithShape="1">
          <a:blip r:embed="rId4">
            <a:extLst>
              <a:ext uri="{28A0092B-C50C-407E-A947-70E740481C1C}">
                <a14:useLocalDpi xmlns:a14="http://schemas.microsoft.com/office/drawing/2010/main" val="0"/>
              </a:ext>
            </a:extLst>
          </a:blip>
          <a:srcRect r="66639"/>
          <a:stretch/>
        </p:blipFill>
        <p:spPr bwMode="auto">
          <a:xfrm>
            <a:off x="808891" y="1480998"/>
            <a:ext cx="3432033" cy="34172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edia.springernature.com/original/springer-static/image/art%3A10.1007%2Fs10584-011-0148-z/MediaObjects/10584_2011_148_Fig9_HTML.gif"/>
          <p:cNvPicPr>
            <a:picLocks noChangeAspect="1" noChangeArrowheads="1"/>
          </p:cNvPicPr>
          <p:nvPr/>
        </p:nvPicPr>
        <p:blipFill rotWithShape="1">
          <a:blip r:embed="rId4">
            <a:extLst>
              <a:ext uri="{28A0092B-C50C-407E-A947-70E740481C1C}">
                <a14:useLocalDpi xmlns:a14="http://schemas.microsoft.com/office/drawing/2010/main" val="0"/>
              </a:ext>
            </a:extLst>
          </a:blip>
          <a:srcRect l="83831" t="49185" r="644" b="34465"/>
          <a:stretch/>
        </p:blipFill>
        <p:spPr bwMode="auto">
          <a:xfrm>
            <a:off x="1585268" y="5890849"/>
            <a:ext cx="1859753" cy="6506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media.springernature.com/original/springer-static/image/art%3A10.1007%2Fs10584-011-0148-z/MediaObjects/10584_2011_148_Fig9_HTML.gif"/>
          <p:cNvPicPr>
            <a:picLocks noChangeAspect="1" noChangeArrowheads="1"/>
          </p:cNvPicPr>
          <p:nvPr/>
        </p:nvPicPr>
        <p:blipFill rotWithShape="1">
          <a:blip r:embed="rId4">
            <a:extLst>
              <a:ext uri="{28A0092B-C50C-407E-A947-70E740481C1C}">
                <a14:useLocalDpi xmlns:a14="http://schemas.microsoft.com/office/drawing/2010/main" val="0"/>
              </a:ext>
            </a:extLst>
          </a:blip>
          <a:srcRect l="83831" t="63326" r="644" b="18434"/>
          <a:stretch/>
        </p:blipFill>
        <p:spPr bwMode="auto">
          <a:xfrm>
            <a:off x="5322278" y="5890849"/>
            <a:ext cx="1859753" cy="72583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CEC7930-E07B-6F4B-B771-F57D35310D6E}"/>
              </a:ext>
            </a:extLst>
          </p:cNvPr>
          <p:cNvSpPr>
            <a:spLocks noGrp="1"/>
          </p:cNvSpPr>
          <p:nvPr>
            <p:ph type="title"/>
          </p:nvPr>
        </p:nvSpPr>
        <p:spPr/>
        <p:txBody>
          <a:bodyPr/>
          <a:lstStyle/>
          <a:p>
            <a:r>
              <a:rPr lang="en-US" dirty="0"/>
              <a:t>Climate Change Scenarios</a:t>
            </a:r>
          </a:p>
        </p:txBody>
      </p:sp>
    </p:spTree>
    <p:extLst>
      <p:ext uri="{BB962C8B-B14F-4D97-AF65-F5344CB8AC3E}">
        <p14:creationId xmlns:p14="http://schemas.microsoft.com/office/powerpoint/2010/main" val="8987903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22474" t="29172" r="28905" b="5489"/>
          <a:stretch/>
        </p:blipFill>
        <p:spPr>
          <a:xfrm>
            <a:off x="488731" y="736426"/>
            <a:ext cx="4378569" cy="3496919"/>
          </a:xfrm>
          <a:prstGeom prst="rect">
            <a:avLst/>
          </a:prstGeom>
        </p:spPr>
      </p:pic>
      <p:grpSp>
        <p:nvGrpSpPr>
          <p:cNvPr id="5" name="Group 4"/>
          <p:cNvGrpSpPr/>
          <p:nvPr/>
        </p:nvGrpSpPr>
        <p:grpSpPr>
          <a:xfrm>
            <a:off x="4618627" y="2729097"/>
            <a:ext cx="4525373" cy="4008146"/>
            <a:chOff x="1665027" y="1119048"/>
            <a:chExt cx="7472886" cy="4949375"/>
          </a:xfrm>
        </p:grpSpPr>
        <p:grpSp>
          <p:nvGrpSpPr>
            <p:cNvPr id="6" name="Group 5"/>
            <p:cNvGrpSpPr/>
            <p:nvPr/>
          </p:nvGrpSpPr>
          <p:grpSpPr>
            <a:xfrm>
              <a:off x="1665027" y="1119048"/>
              <a:ext cx="7472886" cy="4949375"/>
              <a:chOff x="1665027" y="1119048"/>
              <a:chExt cx="7472886" cy="4949375"/>
            </a:xfrm>
          </p:grpSpPr>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8907" b="2785"/>
              <a:stretch/>
            </p:blipFill>
            <p:spPr bwMode="auto">
              <a:xfrm>
                <a:off x="1665027" y="1119048"/>
                <a:ext cx="7472886" cy="49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654106" y="3422185"/>
                <a:ext cx="460032" cy="21051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41626" y="3105509"/>
                <a:ext cx="460032" cy="22119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46398" y="3105509"/>
                <a:ext cx="460032" cy="23643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51170" y="2898475"/>
                <a:ext cx="460032" cy="2680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476062" y="3188901"/>
                <a:ext cx="460032" cy="23643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494777" y="1499095"/>
              <a:ext cx="876219" cy="3866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
            <a:extLst>
              <a:ext uri="{FF2B5EF4-FFF2-40B4-BE49-F238E27FC236}">
                <a16:creationId xmlns:a16="http://schemas.microsoft.com/office/drawing/2014/main" id="{1CEC7930-E07B-6F4B-B771-F57D35310D6E}"/>
              </a:ext>
            </a:extLst>
          </p:cNvPr>
          <p:cNvSpPr>
            <a:spLocks noGrp="1"/>
          </p:cNvSpPr>
          <p:nvPr>
            <p:ph type="title"/>
          </p:nvPr>
        </p:nvSpPr>
        <p:spPr>
          <a:xfrm>
            <a:off x="541189" y="215600"/>
            <a:ext cx="8652222" cy="424732"/>
          </a:xfrm>
        </p:spPr>
        <p:txBody>
          <a:bodyPr/>
          <a:lstStyle/>
          <a:p>
            <a:r>
              <a:rPr lang="en-US" dirty="0"/>
              <a:t>Temperature Projections for PNW</a:t>
            </a:r>
          </a:p>
        </p:txBody>
      </p:sp>
    </p:spTree>
    <p:extLst>
      <p:ext uri="{BB962C8B-B14F-4D97-AF65-F5344CB8AC3E}">
        <p14:creationId xmlns:p14="http://schemas.microsoft.com/office/powerpoint/2010/main" val="2889211374"/>
      </p:ext>
    </p:extLst>
  </p:cSld>
  <p:clrMapOvr>
    <a:masterClrMapping/>
  </p:clrMapOvr>
  <p:transition/>
</p:sld>
</file>

<file path=ppt/theme/theme1.xml><?xml version="1.0" encoding="utf-8"?>
<a:theme xmlns:a="http://schemas.openxmlformats.org/drawingml/2006/main" name="Default Design">
  <a:themeElements>
    <a:clrScheme name="brand 2014">
      <a:dk1>
        <a:srgbClr val="000000"/>
      </a:dk1>
      <a:lt1>
        <a:srgbClr val="FFFFFF"/>
      </a:lt1>
      <a:dk2>
        <a:srgbClr val="B67233"/>
      </a:dk2>
      <a:lt2>
        <a:srgbClr val="EDDCCC"/>
      </a:lt2>
      <a:accent1>
        <a:srgbClr val="981E32"/>
      </a:accent1>
      <a:accent2>
        <a:srgbClr val="5E6A71"/>
      </a:accent2>
      <a:accent3>
        <a:srgbClr val="C60C30"/>
      </a:accent3>
      <a:accent4>
        <a:srgbClr val="C69214"/>
      </a:accent4>
      <a:accent5>
        <a:srgbClr val="4F868E"/>
      </a:accent5>
      <a:accent6>
        <a:srgbClr val="8F7E35"/>
      </a:accent6>
      <a:hlink>
        <a:srgbClr val="C60C30"/>
      </a:hlink>
      <a:folHlink>
        <a:srgbClr val="5E6A7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oneybee model" id="{0AD849CB-2D10-AD4E-85DF-C0DD6675E10D}" vid="{BB97EB30-8093-3A42-BDF7-2582807FDC3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Design</Template>
  <TotalTime>408</TotalTime>
  <Words>1460</Words>
  <Application>Microsoft Macintosh PowerPoint</Application>
  <PresentationFormat>On-screen Show (4:3)</PresentationFormat>
  <Paragraphs>220</Paragraphs>
  <Slides>26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ＭＳ Ｐゴシック</vt:lpstr>
      <vt:lpstr>Arial</vt:lpstr>
      <vt:lpstr>Calibri</vt:lpstr>
      <vt:lpstr>Helvetica Neue</vt:lpstr>
      <vt:lpstr>Lucida Sans</vt:lpstr>
      <vt:lpstr>Times New Roman</vt:lpstr>
      <vt:lpstr>Wingdings</vt:lpstr>
      <vt:lpstr>Default Design</vt:lpstr>
      <vt:lpstr>PowerPoint Presentation</vt:lpstr>
      <vt:lpstr>PowerPoint Presentation</vt:lpstr>
      <vt:lpstr>Climate change: implications for agriculture</vt:lpstr>
      <vt:lpstr>PowerPoint Presentation</vt:lpstr>
      <vt:lpstr>PowerPoint Presentation</vt:lpstr>
      <vt:lpstr>Broad overview</vt:lpstr>
      <vt:lpstr>Climate Change Scenarios</vt:lpstr>
      <vt:lpstr>Climate Change Scenarios</vt:lpstr>
      <vt:lpstr>Temperature Projections for PNW</vt:lpstr>
      <vt:lpstr>How to use the scenario’s</vt:lpstr>
      <vt:lpstr>How DD accumulations change throughout the season</vt:lpstr>
      <vt:lpstr>Overall Effects at TFREC</vt:lpstr>
      <vt:lpstr>Diapause Induction (real data!)</vt:lpstr>
      <vt:lpstr>PowerPoint Presentation</vt:lpstr>
      <vt:lpstr>PowerPoint Presentation</vt:lpstr>
      <vt:lpstr>PowerPoint Presentation</vt:lpstr>
      <vt:lpstr>PowerPoint Presentation</vt:lpstr>
      <vt:lpstr>Growing condition analogs</vt:lpstr>
      <vt:lpstr>PowerPoint Presentation</vt:lpstr>
      <vt:lpstr>Pesticide &amp; MD effects</vt:lpstr>
      <vt:lpstr>No. Control larvae in different time periods RCP 8.5</vt:lpstr>
      <vt:lpstr>Controls with MD</vt:lpstr>
      <vt:lpstr>Mating disruption versus pesticides – seasonal totals</vt:lpstr>
      <vt:lpstr>What happens when it gets warmer for CM management?</vt:lpstr>
      <vt:lpstr>How late can an egg be laid and reach OW stage</vt:lpstr>
      <vt:lpstr>From Full Diapause Induction to 15 Nov.</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Vincent</dc:creator>
  <cp:lastModifiedBy>Jones, Vincent</cp:lastModifiedBy>
  <cp:revision>39</cp:revision>
  <cp:lastPrinted>2017-02-21T22:57:25Z</cp:lastPrinted>
  <dcterms:created xsi:type="dcterms:W3CDTF">2018-03-23T20:56:18Z</dcterms:created>
  <dcterms:modified xsi:type="dcterms:W3CDTF">2018-03-28T20:39:09Z</dcterms:modified>
</cp:coreProperties>
</file>