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5"/>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731" r:id="rId69"/>
    <p:sldId id="350" r:id="rId70"/>
    <p:sldId id="533" r:id="rId71"/>
    <p:sldId id="523" r:id="rId72"/>
    <p:sldId id="524" r:id="rId73"/>
    <p:sldId id="525" r:id="rId74"/>
    <p:sldId id="351" r:id="rId75"/>
    <p:sldId id="352" r:id="rId76"/>
    <p:sldId id="353" r:id="rId77"/>
    <p:sldId id="531" r:id="rId78"/>
    <p:sldId id="354" r:id="rId79"/>
    <p:sldId id="374" r:id="rId80"/>
    <p:sldId id="355" r:id="rId81"/>
    <p:sldId id="356" r:id="rId82"/>
    <p:sldId id="357" r:id="rId83"/>
    <p:sldId id="358" r:id="rId84"/>
    <p:sldId id="359" r:id="rId85"/>
    <p:sldId id="360" r:id="rId86"/>
    <p:sldId id="361" r:id="rId87"/>
    <p:sldId id="532" r:id="rId88"/>
    <p:sldId id="362" r:id="rId89"/>
    <p:sldId id="363" r:id="rId90"/>
    <p:sldId id="365" r:id="rId91"/>
    <p:sldId id="366" r:id="rId92"/>
    <p:sldId id="377" r:id="rId93"/>
    <p:sldId id="375" r:id="rId94"/>
    <p:sldId id="376" r:id="rId95"/>
    <p:sldId id="378" r:id="rId96"/>
    <p:sldId id="379" r:id="rId97"/>
    <p:sldId id="732" r:id="rId98"/>
    <p:sldId id="380" r:id="rId99"/>
    <p:sldId id="381" r:id="rId100"/>
    <p:sldId id="382" r:id="rId101"/>
    <p:sldId id="383" r:id="rId102"/>
    <p:sldId id="527" r:id="rId103"/>
    <p:sldId id="530" r:id="rId104"/>
    <p:sldId id="384" r:id="rId105"/>
    <p:sldId id="385" r:id="rId106"/>
    <p:sldId id="386" r:id="rId107"/>
    <p:sldId id="387" r:id="rId108"/>
    <p:sldId id="388" r:id="rId109"/>
    <p:sldId id="389" r:id="rId110"/>
    <p:sldId id="390" r:id="rId111"/>
    <p:sldId id="391" r:id="rId112"/>
    <p:sldId id="392" r:id="rId113"/>
    <p:sldId id="393" r:id="rId114"/>
    <p:sldId id="394" r:id="rId115"/>
    <p:sldId id="395" r:id="rId116"/>
    <p:sldId id="396" r:id="rId117"/>
    <p:sldId id="397" r:id="rId118"/>
    <p:sldId id="398" r:id="rId119"/>
    <p:sldId id="399" r:id="rId120"/>
    <p:sldId id="400" r:id="rId121"/>
    <p:sldId id="403" r:id="rId122"/>
    <p:sldId id="401" r:id="rId123"/>
    <p:sldId id="402" r:id="rId124"/>
    <p:sldId id="404" r:id="rId125"/>
    <p:sldId id="405" r:id="rId126"/>
    <p:sldId id="406" r:id="rId127"/>
    <p:sldId id="407" r:id="rId128"/>
    <p:sldId id="408" r:id="rId129"/>
    <p:sldId id="409" r:id="rId130"/>
    <p:sldId id="410" r:id="rId131"/>
    <p:sldId id="411" r:id="rId132"/>
    <p:sldId id="412" r:id="rId133"/>
    <p:sldId id="413" r:id="rId134"/>
    <p:sldId id="414" r:id="rId135"/>
    <p:sldId id="416" r:id="rId136"/>
    <p:sldId id="417" r:id="rId137"/>
    <p:sldId id="418" r:id="rId138"/>
    <p:sldId id="419" r:id="rId139"/>
    <p:sldId id="420" r:id="rId140"/>
    <p:sldId id="421" r:id="rId141"/>
    <p:sldId id="529" r:id="rId142"/>
    <p:sldId id="422" r:id="rId143"/>
    <p:sldId id="423" r:id="rId144"/>
    <p:sldId id="424" r:id="rId145"/>
    <p:sldId id="425" r:id="rId146"/>
    <p:sldId id="426" r:id="rId147"/>
    <p:sldId id="427" r:id="rId148"/>
    <p:sldId id="428" r:id="rId149"/>
    <p:sldId id="429" r:id="rId150"/>
    <p:sldId id="733" r:id="rId151"/>
    <p:sldId id="734" r:id="rId152"/>
    <p:sldId id="735" r:id="rId153"/>
    <p:sldId id="736" r:id="rId154"/>
    <p:sldId id="737" r:id="rId155"/>
    <p:sldId id="738" r:id="rId156"/>
    <p:sldId id="739" r:id="rId157"/>
    <p:sldId id="740" r:id="rId158"/>
    <p:sldId id="741" r:id="rId159"/>
    <p:sldId id="742" r:id="rId160"/>
    <p:sldId id="743" r:id="rId161"/>
    <p:sldId id="744" r:id="rId162"/>
    <p:sldId id="745" r:id="rId163"/>
    <p:sldId id="746" r:id="rId164"/>
    <p:sldId id="747" r:id="rId165"/>
    <p:sldId id="748" r:id="rId166"/>
    <p:sldId id="749" r:id="rId167"/>
    <p:sldId id="750" r:id="rId168"/>
    <p:sldId id="751" r:id="rId169"/>
    <p:sldId id="752" r:id="rId170"/>
    <p:sldId id="753" r:id="rId171"/>
    <p:sldId id="754" r:id="rId172"/>
    <p:sldId id="755" r:id="rId173"/>
    <p:sldId id="756" r:id="rId174"/>
    <p:sldId id="757" r:id="rId175"/>
    <p:sldId id="758" r:id="rId176"/>
    <p:sldId id="528" r:id="rId177"/>
    <p:sldId id="430" r:id="rId178"/>
    <p:sldId id="431" r:id="rId179"/>
    <p:sldId id="432" r:id="rId180"/>
    <p:sldId id="433" r:id="rId181"/>
    <p:sldId id="434" r:id="rId182"/>
    <p:sldId id="435" r:id="rId183"/>
    <p:sldId id="436" r:id="rId184"/>
    <p:sldId id="437" r:id="rId185"/>
    <p:sldId id="438" r:id="rId186"/>
    <p:sldId id="439" r:id="rId187"/>
    <p:sldId id="440" r:id="rId188"/>
    <p:sldId id="441" r:id="rId189"/>
    <p:sldId id="442" r:id="rId190"/>
    <p:sldId id="443" r:id="rId191"/>
    <p:sldId id="444" r:id="rId192"/>
    <p:sldId id="445" r:id="rId193"/>
    <p:sldId id="446" r:id="rId194"/>
    <p:sldId id="447" r:id="rId195"/>
    <p:sldId id="448" r:id="rId196"/>
    <p:sldId id="449" r:id="rId197"/>
    <p:sldId id="450" r:id="rId198"/>
    <p:sldId id="451" r:id="rId199"/>
    <p:sldId id="452" r:id="rId200"/>
    <p:sldId id="453" r:id="rId201"/>
    <p:sldId id="454" r:id="rId202"/>
    <p:sldId id="455" r:id="rId203"/>
    <p:sldId id="456" r:id="rId204"/>
    <p:sldId id="457" r:id="rId205"/>
    <p:sldId id="458" r:id="rId206"/>
    <p:sldId id="459" r:id="rId207"/>
    <p:sldId id="460" r:id="rId208"/>
    <p:sldId id="461" r:id="rId209"/>
    <p:sldId id="463" r:id="rId210"/>
    <p:sldId id="462" r:id="rId211"/>
    <p:sldId id="464" r:id="rId212"/>
    <p:sldId id="465" r:id="rId213"/>
    <p:sldId id="466" r:id="rId214"/>
    <p:sldId id="467" r:id="rId215"/>
    <p:sldId id="468" r:id="rId216"/>
    <p:sldId id="469" r:id="rId217"/>
    <p:sldId id="470" r:id="rId218"/>
    <p:sldId id="471" r:id="rId219"/>
    <p:sldId id="472" r:id="rId220"/>
    <p:sldId id="473" r:id="rId221"/>
    <p:sldId id="474" r:id="rId222"/>
    <p:sldId id="475" r:id="rId223"/>
    <p:sldId id="477" r:id="rId224"/>
    <p:sldId id="476" r:id="rId225"/>
    <p:sldId id="669" r:id="rId226"/>
    <p:sldId id="478" r:id="rId227"/>
    <p:sldId id="480" r:id="rId228"/>
    <p:sldId id="670" r:id="rId229"/>
    <p:sldId id="672" r:id="rId230"/>
    <p:sldId id="481" r:id="rId231"/>
    <p:sldId id="671" r:id="rId232"/>
    <p:sldId id="482" r:id="rId233"/>
    <p:sldId id="673" r:id="rId234"/>
    <p:sldId id="483" r:id="rId235"/>
    <p:sldId id="503" r:id="rId236"/>
    <p:sldId id="484" r:id="rId237"/>
    <p:sldId id="485" r:id="rId238"/>
    <p:sldId id="486" r:id="rId239"/>
    <p:sldId id="487" r:id="rId240"/>
    <p:sldId id="488" r:id="rId241"/>
    <p:sldId id="489" r:id="rId242"/>
    <p:sldId id="490" r:id="rId243"/>
    <p:sldId id="491" r:id="rId244"/>
    <p:sldId id="492" r:id="rId245"/>
    <p:sldId id="674" r:id="rId246"/>
    <p:sldId id="493" r:id="rId247"/>
    <p:sldId id="494" r:id="rId248"/>
    <p:sldId id="495" r:id="rId249"/>
    <p:sldId id="496" r:id="rId250"/>
    <p:sldId id="497" r:id="rId251"/>
    <p:sldId id="498" r:id="rId252"/>
    <p:sldId id="499" r:id="rId253"/>
    <p:sldId id="500" r:id="rId254"/>
    <p:sldId id="501" r:id="rId255"/>
    <p:sldId id="502" r:id="rId256"/>
    <p:sldId id="504" r:id="rId257"/>
    <p:sldId id="505" r:id="rId258"/>
    <p:sldId id="506" r:id="rId259"/>
    <p:sldId id="507" r:id="rId260"/>
    <p:sldId id="508" r:id="rId261"/>
    <p:sldId id="509" r:id="rId262"/>
    <p:sldId id="510" r:id="rId263"/>
    <p:sldId id="511" r:id="rId264"/>
    <p:sldId id="512" r:id="rId265"/>
    <p:sldId id="675" r:id="rId266"/>
    <p:sldId id="513" r:id="rId267"/>
    <p:sldId id="514" r:id="rId268"/>
    <p:sldId id="515" r:id="rId269"/>
    <p:sldId id="516" r:id="rId270"/>
    <p:sldId id="518" r:id="rId271"/>
    <p:sldId id="517" r:id="rId272"/>
    <p:sldId id="519" r:id="rId273"/>
    <p:sldId id="520" r:id="rId274"/>
    <p:sldId id="521" r:id="rId275"/>
    <p:sldId id="522" r:id="rId276"/>
    <p:sldId id="536" r:id="rId277"/>
    <p:sldId id="537" r:id="rId278"/>
    <p:sldId id="538" r:id="rId279"/>
    <p:sldId id="676" r:id="rId280"/>
    <p:sldId id="539" r:id="rId281"/>
    <p:sldId id="540" r:id="rId282"/>
    <p:sldId id="541" r:id="rId283"/>
    <p:sldId id="542" r:id="rId284"/>
    <p:sldId id="543" r:id="rId285"/>
    <p:sldId id="544" r:id="rId286"/>
    <p:sldId id="545" r:id="rId287"/>
    <p:sldId id="546" r:id="rId288"/>
    <p:sldId id="547" r:id="rId289"/>
    <p:sldId id="548" r:id="rId290"/>
    <p:sldId id="549" r:id="rId291"/>
    <p:sldId id="677" r:id="rId292"/>
    <p:sldId id="550" r:id="rId293"/>
    <p:sldId id="551" r:id="rId294"/>
    <p:sldId id="552" r:id="rId295"/>
    <p:sldId id="553" r:id="rId296"/>
    <p:sldId id="554" r:id="rId297"/>
    <p:sldId id="555" r:id="rId298"/>
    <p:sldId id="556" r:id="rId299"/>
    <p:sldId id="557" r:id="rId300"/>
    <p:sldId id="558" r:id="rId301"/>
    <p:sldId id="678" r:id="rId302"/>
    <p:sldId id="559" r:id="rId303"/>
    <p:sldId id="560" r:id="rId304"/>
    <p:sldId id="561" r:id="rId305"/>
    <p:sldId id="562" r:id="rId306"/>
    <p:sldId id="679" r:id="rId307"/>
    <p:sldId id="563" r:id="rId308"/>
    <p:sldId id="680" r:id="rId309"/>
    <p:sldId id="564" r:id="rId310"/>
    <p:sldId id="565" r:id="rId311"/>
    <p:sldId id="566" r:id="rId312"/>
    <p:sldId id="681" r:id="rId313"/>
    <p:sldId id="567" r:id="rId314"/>
    <p:sldId id="568" r:id="rId315"/>
    <p:sldId id="569" r:id="rId316"/>
    <p:sldId id="570" r:id="rId317"/>
    <p:sldId id="571" r:id="rId318"/>
    <p:sldId id="572" r:id="rId319"/>
    <p:sldId id="573" r:id="rId320"/>
    <p:sldId id="574" r:id="rId321"/>
    <p:sldId id="575" r:id="rId322"/>
    <p:sldId id="576" r:id="rId323"/>
    <p:sldId id="577" r:id="rId324"/>
    <p:sldId id="578" r:id="rId325"/>
    <p:sldId id="579" r:id="rId326"/>
    <p:sldId id="580" r:id="rId327"/>
    <p:sldId id="581" r:id="rId328"/>
    <p:sldId id="582" r:id="rId329"/>
    <p:sldId id="583" r:id="rId330"/>
    <p:sldId id="584" r:id="rId331"/>
    <p:sldId id="585" r:id="rId332"/>
    <p:sldId id="587" r:id="rId333"/>
    <p:sldId id="586" r:id="rId334"/>
    <p:sldId id="588" r:id="rId335"/>
    <p:sldId id="589" r:id="rId336"/>
    <p:sldId id="590" r:id="rId337"/>
    <p:sldId id="591" r:id="rId338"/>
    <p:sldId id="682" r:id="rId339"/>
    <p:sldId id="592" r:id="rId340"/>
    <p:sldId id="684" r:id="rId341"/>
    <p:sldId id="683" r:id="rId342"/>
    <p:sldId id="593" r:id="rId343"/>
    <p:sldId id="594" r:id="rId344"/>
    <p:sldId id="595" r:id="rId345"/>
    <p:sldId id="596" r:id="rId346"/>
    <p:sldId id="597" r:id="rId347"/>
    <p:sldId id="685" r:id="rId348"/>
    <p:sldId id="598" r:id="rId349"/>
    <p:sldId id="599" r:id="rId350"/>
    <p:sldId id="686" r:id="rId351"/>
    <p:sldId id="600" r:id="rId352"/>
    <p:sldId id="601" r:id="rId353"/>
    <p:sldId id="602" r:id="rId354"/>
    <p:sldId id="603" r:id="rId355"/>
    <p:sldId id="604" r:id="rId356"/>
    <p:sldId id="687" r:id="rId357"/>
    <p:sldId id="605" r:id="rId358"/>
    <p:sldId id="606" r:id="rId359"/>
    <p:sldId id="607" r:id="rId360"/>
    <p:sldId id="608" r:id="rId361"/>
    <p:sldId id="609" r:id="rId362"/>
    <p:sldId id="610" r:id="rId363"/>
    <p:sldId id="611" r:id="rId364"/>
    <p:sldId id="612" r:id="rId365"/>
    <p:sldId id="613" r:id="rId366"/>
    <p:sldId id="614" r:id="rId367"/>
    <p:sldId id="615" r:id="rId368"/>
    <p:sldId id="616" r:id="rId369"/>
    <p:sldId id="617" r:id="rId370"/>
    <p:sldId id="688" r:id="rId371"/>
    <p:sldId id="618" r:id="rId372"/>
    <p:sldId id="689" r:id="rId373"/>
    <p:sldId id="619" r:id="rId374"/>
    <p:sldId id="620" r:id="rId375"/>
    <p:sldId id="621" r:id="rId376"/>
    <p:sldId id="622" r:id="rId377"/>
    <p:sldId id="623" r:id="rId378"/>
    <p:sldId id="690" r:id="rId379"/>
    <p:sldId id="624" r:id="rId380"/>
    <p:sldId id="625" r:id="rId381"/>
    <p:sldId id="626" r:id="rId382"/>
    <p:sldId id="627" r:id="rId383"/>
    <p:sldId id="628" r:id="rId384"/>
    <p:sldId id="629" r:id="rId385"/>
    <p:sldId id="630" r:id="rId386"/>
    <p:sldId id="631" r:id="rId387"/>
    <p:sldId id="632" r:id="rId388"/>
    <p:sldId id="633" r:id="rId389"/>
    <p:sldId id="634" r:id="rId390"/>
    <p:sldId id="635" r:id="rId391"/>
    <p:sldId id="636" r:id="rId392"/>
    <p:sldId id="637" r:id="rId393"/>
    <p:sldId id="638" r:id="rId394"/>
    <p:sldId id="639" r:id="rId395"/>
    <p:sldId id="640" r:id="rId396"/>
    <p:sldId id="641" r:id="rId397"/>
    <p:sldId id="691" r:id="rId398"/>
    <p:sldId id="642" r:id="rId399"/>
    <p:sldId id="643" r:id="rId400"/>
    <p:sldId id="644" r:id="rId401"/>
    <p:sldId id="645" r:id="rId402"/>
    <p:sldId id="692" r:id="rId403"/>
    <p:sldId id="646" r:id="rId404"/>
    <p:sldId id="647" r:id="rId405"/>
    <p:sldId id="648" r:id="rId406"/>
    <p:sldId id="649" r:id="rId407"/>
    <p:sldId id="650" r:id="rId408"/>
    <p:sldId id="651" r:id="rId409"/>
    <p:sldId id="652" r:id="rId410"/>
    <p:sldId id="653" r:id="rId411"/>
    <p:sldId id="654" r:id="rId412"/>
    <p:sldId id="693" r:id="rId413"/>
    <p:sldId id="655" r:id="rId414"/>
    <p:sldId id="656" r:id="rId415"/>
    <p:sldId id="657" r:id="rId416"/>
    <p:sldId id="658" r:id="rId417"/>
    <p:sldId id="659" r:id="rId418"/>
    <p:sldId id="660" r:id="rId419"/>
    <p:sldId id="661" r:id="rId420"/>
    <p:sldId id="662" r:id="rId421"/>
    <p:sldId id="663" r:id="rId422"/>
    <p:sldId id="664" r:id="rId423"/>
    <p:sldId id="665" r:id="rId424"/>
    <p:sldId id="666" r:id="rId425"/>
    <p:sldId id="667" r:id="rId426"/>
    <p:sldId id="668" r:id="rId427"/>
    <p:sldId id="694" r:id="rId428"/>
    <p:sldId id="695" r:id="rId429"/>
    <p:sldId id="696" r:id="rId430"/>
    <p:sldId id="697" r:id="rId431"/>
    <p:sldId id="698" r:id="rId432"/>
    <p:sldId id="699" r:id="rId433"/>
    <p:sldId id="700" r:id="rId434"/>
    <p:sldId id="701" r:id="rId435"/>
    <p:sldId id="702" r:id="rId436"/>
    <p:sldId id="703" r:id="rId437"/>
    <p:sldId id="704" r:id="rId438"/>
    <p:sldId id="705" r:id="rId439"/>
    <p:sldId id="706" r:id="rId440"/>
    <p:sldId id="707" r:id="rId441"/>
    <p:sldId id="708" r:id="rId442"/>
    <p:sldId id="709" r:id="rId443"/>
    <p:sldId id="710" r:id="rId444"/>
    <p:sldId id="711" r:id="rId445"/>
    <p:sldId id="712" r:id="rId446"/>
    <p:sldId id="713" r:id="rId447"/>
    <p:sldId id="714" r:id="rId448"/>
    <p:sldId id="715" r:id="rId449"/>
    <p:sldId id="716" r:id="rId450"/>
    <p:sldId id="717" r:id="rId451"/>
    <p:sldId id="718" r:id="rId452"/>
    <p:sldId id="719" r:id="rId453"/>
    <p:sldId id="720" r:id="rId454"/>
    <p:sldId id="721" r:id="rId455"/>
    <p:sldId id="722" r:id="rId456"/>
    <p:sldId id="723" r:id="rId457"/>
    <p:sldId id="724" r:id="rId458"/>
    <p:sldId id="725" r:id="rId459"/>
    <p:sldId id="726" r:id="rId460"/>
    <p:sldId id="727" r:id="rId461"/>
    <p:sldId id="728" r:id="rId462"/>
    <p:sldId id="729" r:id="rId463"/>
    <p:sldId id="730" r:id="rId46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2222"/>
    <a:srgbClr val="D0CBF1"/>
    <a:srgbClr val="E3E6E7"/>
    <a:srgbClr val="2903B5"/>
    <a:srgbClr val="CCFCFE"/>
    <a:srgbClr val="0386B5"/>
    <a:srgbClr val="FEEDCC"/>
    <a:srgbClr val="F5F8D2"/>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98" d="100"/>
          <a:sy n="98" d="100"/>
        </p:scale>
        <p:origin x="1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414" Type="http://schemas.openxmlformats.org/officeDocument/2006/relationships/slide" Target="slides/slide413.xml"/><Relationship Id="rId435" Type="http://schemas.openxmlformats.org/officeDocument/2006/relationships/slide" Target="slides/slide434.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viewProps" Target="viewProps.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notesMaster" Target="notesMasters/notesMaster1.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24/04/2020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8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s://docs.python.org/py3k/library/string.html#string-formatting"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hyperlink" Target="https://www.python.org/dev/peps/pep-0307/"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5/library/stdtypes.html#numeric-types-int-float-comple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a:t>
            </a:r>
          </a:p>
          <a:p>
            <a:pPr lvl="0" eaLnBrk="0" fontAlgn="base" hangingPunct="0">
              <a:spcBef>
                <a:spcPct val="0"/>
              </a:spcBef>
              <a:spcAft>
                <a:spcPct val="0"/>
              </a:spcAft>
            </a:pPr>
            <a:r>
              <a:rPr lang="fr-FR" altLang="fr-FR" sz="1400" dirty="0"/>
              <a:t>la fonction ainsi :fonction(parametre='a'), vous aurez, dans le dictionnaire capturant les paramètres nommés, une clé '</a:t>
            </a:r>
            <a:r>
              <a:rPr lang="fr-FR" altLang="fr-FR" sz="1400" dirty="0" err="1"/>
              <a:t>parametre</a:t>
            </a:r>
            <a:r>
              <a:rPr lang="fr-FR" altLang="fr-FR" sz="1400" dirty="0"/>
              <a:t>’ liée à la valeur 'a'.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9/9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Unpickler.</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a:t>
            </a:r>
            <a:r>
              <a:rPr lang="fr-FR" sz="1200" dirty="0" err="1"/>
              <a:t>parametre.methode_pour_modifier</a:t>
            </a:r>
            <a:r>
              <a:rPr lang="fr-FR" sz="1200" dirty="0"/>
              <a:t>(…),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'__delattr__',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'__delattr__',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954523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b="1" dirty="0"/>
              <a:t>Appliquez des méthodes spéciales</a:t>
            </a:r>
          </a:p>
          <a:p>
            <a:endParaRPr lang="fr-FR" sz="1200" dirty="0"/>
          </a:p>
          <a:p>
            <a:r>
              <a:rPr lang="fr-FR" sz="1200" dirty="0"/>
              <a:t>Les méthodes spéciales sont des méthodes d'instance que Python reconnaît et sait utiliser, dans certains contextes. Elles peuvent servir à indiquer à Python ce qu'il doit faire quand il se retrouve devant une expression comme </a:t>
            </a:r>
            <a:r>
              <a:rPr lang="fr-FR" sz="1200" dirty="0">
                <a:highlight>
                  <a:srgbClr val="C0C0C0"/>
                </a:highlight>
              </a:rPr>
              <a:t>mon_objet1 + mon_objet2</a:t>
            </a:r>
            <a:r>
              <a:rPr lang="fr-FR" sz="1200" dirty="0"/>
              <a:t>, voire </a:t>
            </a:r>
            <a:r>
              <a:rPr lang="fr-FR" sz="1200" dirty="0" err="1">
                <a:highlight>
                  <a:srgbClr val="C0C0C0"/>
                </a:highlight>
              </a:rPr>
              <a:t>mon_objet</a:t>
            </a:r>
            <a:r>
              <a:rPr lang="fr-FR" sz="1200" dirty="0">
                <a:highlight>
                  <a:srgbClr val="C0C0C0"/>
                </a:highlight>
              </a:rPr>
              <a:t>[indice]</a:t>
            </a:r>
            <a:r>
              <a:rPr lang="fr-FR" sz="1200" dirty="0"/>
              <a:t>. Et, encore plus fort, elles contrôlent la façon dont un objet se crée, ainsi que l'accès à ses attributs.</a:t>
            </a:r>
          </a:p>
          <a:p>
            <a:endParaRPr lang="fr-FR" sz="1200" dirty="0"/>
          </a:p>
          <a:p>
            <a:r>
              <a:rPr lang="fr-FR" sz="1200" dirty="0"/>
              <a:t>Bref, encore une fonctionnalité puissante et utile du langage, que je vous invite à découvrir. Prenez note du fait que je ne peux pas expliquer dans ce chapitre la totalité des méthodes spéciales. Il y en a qui ne sont pas de notre niveau, il y en a sur lesquelles je passerai plus vite que d'autres. En cas de doute, ou si vous êtes curieux, je vous encourage d'autant plus à aller faire un tour sur le site officiel de Python.</a:t>
            </a:r>
          </a:p>
        </p:txBody>
      </p:sp>
    </p:spTree>
    <p:extLst>
      <p:ext uri="{BB962C8B-B14F-4D97-AF65-F5344CB8AC3E}">
        <p14:creationId xmlns:p14="http://schemas.microsoft.com/office/powerpoint/2010/main" val="30458661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dirty="0"/>
              <a:t>Vous avez déjà vu, dès le début de cette troisième partie, un exemple de </a:t>
            </a:r>
            <a:r>
              <a:rPr lang="fr-FR" sz="1200" b="1" dirty="0"/>
              <a:t>méthode</a:t>
            </a:r>
            <a:r>
              <a:rPr lang="fr-FR" sz="1200" dirty="0"/>
              <a:t> </a:t>
            </a:r>
            <a:r>
              <a:rPr lang="fr-FR" sz="1200" b="1" dirty="0"/>
              <a:t>spéciale</a:t>
            </a:r>
            <a:r>
              <a:rPr lang="fr-FR" sz="1200" dirty="0"/>
              <a:t>. Pour ceux qui ont la mémoire courte, il s'agit de notre constructeur. Une méthode spéciale, en Python, voit son nom entouré de part et d'autre par deux signes « souligné » _. Le nom d'une méthode spéciale prend donc la forme </a:t>
            </a:r>
            <a:r>
              <a:rPr lang="fr-FR" sz="1200" dirty="0">
                <a:highlight>
                  <a:srgbClr val="C0C0C0"/>
                </a:highlight>
              </a:rPr>
              <a:t>:__</a:t>
            </a:r>
            <a:r>
              <a:rPr lang="fr-FR" sz="1200" dirty="0" err="1">
                <a:highlight>
                  <a:srgbClr val="C0C0C0"/>
                </a:highlight>
              </a:rPr>
              <a:t>methodespeciale</a:t>
            </a:r>
            <a:r>
              <a:rPr lang="fr-FR" sz="1200" dirty="0">
                <a:highlight>
                  <a:srgbClr val="C0C0C0"/>
                </a:highlight>
              </a:rPr>
              <a:t>__.</a:t>
            </a:r>
          </a:p>
          <a:p>
            <a:endParaRPr lang="fr-FR" sz="1200" dirty="0"/>
          </a:p>
          <a:p>
            <a:r>
              <a:rPr lang="fr-FR" sz="1200" dirty="0"/>
              <a:t>Pour commencer, nous allons voir les méthodes qui travaillent directement sur l'objet. Nous verrons ensuite, plus spécifiquement, les méthodes qui permettent d'accéder aux attributs.</a:t>
            </a:r>
          </a:p>
          <a:p>
            <a:endParaRPr lang="fr-FR" sz="1200" b="1" dirty="0"/>
          </a:p>
          <a:p>
            <a:r>
              <a:rPr lang="fr-FR" sz="1200" b="1" dirty="0"/>
              <a:t>Édition de l'objet</a:t>
            </a:r>
          </a:p>
          <a:p>
            <a:endParaRPr lang="fr-FR" sz="1200" dirty="0"/>
          </a:p>
          <a:p>
            <a:r>
              <a:rPr lang="fr-FR" sz="1200" dirty="0"/>
              <a:t>Les méthodes que nous allons voir permettent de travailler sur l'objet. Elles interviennent au moment de le créer et au moment de le supprimer. La première, vous devriez la reconnaître : c'est notre constructeur. Elle s'appelle </a:t>
            </a:r>
            <a:r>
              <a:rPr lang="fr-FR" sz="1200" dirty="0">
                <a:highlight>
                  <a:srgbClr val="C0C0C0"/>
                </a:highlight>
              </a:rPr>
              <a:t>__init__</a:t>
            </a:r>
            <a:r>
              <a:rPr lang="fr-FR" sz="1200" dirty="0"/>
              <a:t>, prend un nombre variable d'arguments et permet de contrôler la création de nos attributs.</a:t>
            </a:r>
          </a:p>
        </p:txBody>
      </p:sp>
      <p:sp>
        <p:nvSpPr>
          <p:cNvPr id="6" name="ZoneTexte 5">
            <a:extLst>
              <a:ext uri="{FF2B5EF4-FFF2-40B4-BE49-F238E27FC236}">
                <a16:creationId xmlns:a16="http://schemas.microsoft.com/office/drawing/2014/main" id="{414AD4BA-1BC8-44D6-BE0A-391033C35EC1}"/>
              </a:ext>
            </a:extLst>
          </p:cNvPr>
          <p:cNvSpPr txBox="1"/>
          <p:nvPr/>
        </p:nvSpPr>
        <p:spPr>
          <a:xfrm>
            <a:off x="209554" y="2880824"/>
            <a:ext cx="2951935" cy="1107996"/>
          </a:xfrm>
          <a:prstGeom prst="rect">
            <a:avLst/>
          </a:prstGeom>
          <a:solidFill>
            <a:schemeClr val="tx1"/>
          </a:solidFill>
        </p:spPr>
        <p:txBody>
          <a:bodyPr wrap="square" rtlCol="0">
            <a:spAutoFit/>
          </a:bodyPr>
          <a:lstStyle/>
          <a:p>
            <a:r>
              <a:rPr lang="fr-FR" sz="1100" dirty="0">
                <a:solidFill>
                  <a:schemeClr val="bg1"/>
                </a:solidFill>
              </a:rPr>
              <a:t>class Exemple:</a:t>
            </a:r>
          </a:p>
          <a:p>
            <a:r>
              <a:rPr lang="fr-FR" sz="1100" dirty="0">
                <a:solidFill>
                  <a:schemeClr val="bg1"/>
                </a:solidFill>
              </a:rPr>
              <a:t>    """Un petit exemple de classe"""</a:t>
            </a:r>
          </a:p>
          <a:p>
            <a:r>
              <a:rPr lang="fr-FR" sz="1100" dirty="0">
                <a:solidFill>
                  <a:schemeClr val="bg1"/>
                </a:solidFill>
              </a:rPr>
              <a:t>    def __init__(self, nom):</a:t>
            </a:r>
          </a:p>
          <a:p>
            <a:r>
              <a:rPr lang="fr-FR" sz="1100" dirty="0">
                <a:solidFill>
                  <a:schemeClr val="bg1"/>
                </a:solidFill>
              </a:rPr>
              <a:t>        """Exemple de constructeur"""</a:t>
            </a:r>
          </a:p>
          <a:p>
            <a:r>
              <a:rPr lang="fr-FR" sz="1100" dirty="0">
                <a:solidFill>
                  <a:schemeClr val="bg1"/>
                </a:solidFill>
              </a:rPr>
              <a:t>        self.nom = nom</a:t>
            </a:r>
          </a:p>
          <a:p>
            <a:r>
              <a:rPr lang="fr-FR" sz="1100" dirty="0">
                <a:solidFill>
                  <a:schemeClr val="bg1"/>
                </a:solidFill>
              </a:rPr>
              <a:t>        self.autre_attribut = "une valeur"</a:t>
            </a:r>
          </a:p>
        </p:txBody>
      </p:sp>
      <p:sp>
        <p:nvSpPr>
          <p:cNvPr id="7" name="ZoneTexte 6">
            <a:extLst>
              <a:ext uri="{FF2B5EF4-FFF2-40B4-BE49-F238E27FC236}">
                <a16:creationId xmlns:a16="http://schemas.microsoft.com/office/drawing/2014/main" id="{75C07007-9BEC-4819-A514-D63D3B1D51C8}"/>
              </a:ext>
            </a:extLst>
          </p:cNvPr>
          <p:cNvSpPr txBox="1"/>
          <p:nvPr/>
        </p:nvSpPr>
        <p:spPr>
          <a:xfrm>
            <a:off x="209554" y="4090192"/>
            <a:ext cx="11715748" cy="276999"/>
          </a:xfrm>
          <a:prstGeom prst="rect">
            <a:avLst/>
          </a:prstGeom>
          <a:noFill/>
        </p:spPr>
        <p:txBody>
          <a:bodyPr wrap="square" rtlCol="0">
            <a:spAutoFit/>
          </a:bodyPr>
          <a:lstStyle/>
          <a:p>
            <a:r>
              <a:rPr lang="fr-FR" sz="1200" dirty="0"/>
              <a:t>Pour créer notre objet, nous utilisons le nom de la classe et nous passons, entre parenthèses, les informations qu'attend notre constructeur :</a:t>
            </a:r>
          </a:p>
        </p:txBody>
      </p:sp>
      <p:sp>
        <p:nvSpPr>
          <p:cNvPr id="8" name="ZoneTexte 7">
            <a:extLst>
              <a:ext uri="{FF2B5EF4-FFF2-40B4-BE49-F238E27FC236}">
                <a16:creationId xmlns:a16="http://schemas.microsoft.com/office/drawing/2014/main" id="{A703B602-6542-4927-9611-83DD918CC817}"/>
              </a:ext>
            </a:extLst>
          </p:cNvPr>
          <p:cNvSpPr txBox="1"/>
          <p:nvPr/>
        </p:nvSpPr>
        <p:spPr>
          <a:xfrm>
            <a:off x="209554" y="4468563"/>
            <a:ext cx="2951935" cy="261610"/>
          </a:xfrm>
          <a:prstGeom prst="rect">
            <a:avLst/>
          </a:prstGeom>
          <a:solidFill>
            <a:schemeClr val="tx1"/>
          </a:solidFill>
        </p:spPr>
        <p:txBody>
          <a:bodyPr wrap="square" rtlCol="0">
            <a:spAutoFit/>
          </a:bodyPr>
          <a:lstStyle/>
          <a:p>
            <a:r>
              <a:rPr lang="fr-FR" sz="1100" dirty="0" err="1">
                <a:solidFill>
                  <a:schemeClr val="bg1"/>
                </a:solidFill>
              </a:rPr>
              <a:t>mon_objet</a:t>
            </a:r>
            <a:r>
              <a:rPr lang="fr-FR" sz="1100" dirty="0">
                <a:solidFill>
                  <a:schemeClr val="bg1"/>
                </a:solidFill>
              </a:rPr>
              <a:t> = Exemple("un premier exemple")</a:t>
            </a:r>
          </a:p>
        </p:txBody>
      </p:sp>
      <p:sp>
        <p:nvSpPr>
          <p:cNvPr id="9" name="ZoneTexte 8">
            <a:extLst>
              <a:ext uri="{FF2B5EF4-FFF2-40B4-BE49-F238E27FC236}">
                <a16:creationId xmlns:a16="http://schemas.microsoft.com/office/drawing/2014/main" id="{71B22B11-7AD1-4AA2-BB16-3CE2D15B94F5}"/>
              </a:ext>
            </a:extLst>
          </p:cNvPr>
          <p:cNvSpPr txBox="1"/>
          <p:nvPr/>
        </p:nvSpPr>
        <p:spPr>
          <a:xfrm>
            <a:off x="209554" y="4869162"/>
            <a:ext cx="11715748" cy="1938992"/>
          </a:xfrm>
          <a:prstGeom prst="rect">
            <a:avLst/>
          </a:prstGeom>
          <a:noFill/>
        </p:spPr>
        <p:txBody>
          <a:bodyPr wrap="square" rtlCol="0">
            <a:spAutoFit/>
          </a:bodyPr>
          <a:lstStyle/>
          <a:p>
            <a:r>
              <a:rPr lang="fr-FR" sz="1200" dirty="0"/>
              <a:t>J'ai un peu simplifié ce qui se passe mais, pour l'instant, c'est tout ce qu'il vous faut retenir. Comme vous pouvez le voir, à partir du moment où l'objet est créé, on peut accéder à ses attributs grâce à </a:t>
            </a:r>
            <a:r>
              <a:rPr lang="fr-FR" sz="1200" dirty="0" err="1">
                <a:highlight>
                  <a:srgbClr val="C0C0C0"/>
                </a:highlight>
              </a:rPr>
              <a:t>mon_objet.nom_attribut</a:t>
            </a:r>
            <a:r>
              <a:rPr lang="fr-FR" sz="1200" dirty="0"/>
              <a:t> et exécuter ses méthodes grâce à </a:t>
            </a:r>
            <a:r>
              <a:rPr lang="fr-FR" sz="1200" dirty="0" err="1">
                <a:highlight>
                  <a:srgbClr val="C0C0C0"/>
                </a:highlight>
              </a:rPr>
              <a:t>mon_objet.nom_methode</a:t>
            </a:r>
            <a:r>
              <a:rPr lang="fr-FR" sz="1200" dirty="0">
                <a:highlight>
                  <a:srgbClr val="C0C0C0"/>
                </a:highlight>
              </a:rPr>
              <a:t>(…)</a:t>
            </a:r>
            <a:r>
              <a:rPr lang="fr-FR" sz="1200" dirty="0"/>
              <a:t>.</a:t>
            </a:r>
          </a:p>
          <a:p>
            <a:endParaRPr lang="fr-FR" sz="1200" dirty="0"/>
          </a:p>
          <a:p>
            <a:r>
              <a:rPr lang="fr-FR" sz="1200" dirty="0"/>
              <a:t>Il existe également une autre </a:t>
            </a:r>
            <a:r>
              <a:rPr lang="fr-FR" sz="1200" dirty="0" err="1"/>
              <a:t>méthode</a:t>
            </a:r>
            <a:r>
              <a:rPr lang="fr-FR" sz="1200" dirty="0" err="1">
                <a:highlight>
                  <a:srgbClr val="C0C0C0"/>
                </a:highlight>
              </a:rPr>
              <a:t>,__del</a:t>
            </a:r>
            <a:r>
              <a:rPr lang="fr-FR" sz="1200" dirty="0">
                <a:highlight>
                  <a:srgbClr val="C0C0C0"/>
                </a:highlight>
              </a:rPr>
              <a:t>__</a:t>
            </a:r>
            <a:r>
              <a:rPr lang="fr-FR" sz="1200" dirty="0"/>
              <a:t>, qui va être appelée au moment de la destruction de l'objet.</a:t>
            </a:r>
          </a:p>
          <a:p>
            <a:endParaRPr lang="fr-FR" sz="1200" dirty="0"/>
          </a:p>
          <a:p>
            <a:r>
              <a:rPr lang="fr-FR" sz="1200" dirty="0">
                <a:highlight>
                  <a:srgbClr val="C0C0C0"/>
                </a:highlight>
              </a:rPr>
              <a:t>La destruction ? Quand un objet se détruit-il ?</a:t>
            </a:r>
          </a:p>
          <a:p>
            <a:endParaRPr lang="fr-FR" sz="1200" dirty="0"/>
          </a:p>
          <a:p>
            <a:r>
              <a:rPr lang="fr-FR" sz="1200" dirty="0"/>
              <a:t>Bonne question. Il y a plusieurs cas : d'abord, quand vous voulez le supprimer explicitement, grâce au mot-clé </a:t>
            </a:r>
            <a:r>
              <a:rPr lang="fr-FR" sz="1200" dirty="0">
                <a:highlight>
                  <a:srgbClr val="C0C0C0"/>
                </a:highlight>
              </a:rPr>
              <a:t>del(del </a:t>
            </a:r>
            <a:r>
              <a:rPr lang="fr-FR" sz="1200" dirty="0" err="1">
                <a:highlight>
                  <a:srgbClr val="C0C0C0"/>
                </a:highlight>
              </a:rPr>
              <a:t>mon_objet</a:t>
            </a:r>
            <a:r>
              <a:rPr lang="fr-FR" sz="1200" dirty="0">
                <a:highlight>
                  <a:srgbClr val="C0C0C0"/>
                </a:highlight>
              </a:rPr>
              <a:t>)</a:t>
            </a:r>
            <a:r>
              <a:rPr lang="fr-FR" sz="1200" dirty="0"/>
              <a:t>. Ensuite, si l'espace de noms contenant l'objet est détruit, l'objet l'est également. Par exemple, si vous instanciez l'objet dans le corps d'une fonction : à la fin de l'appel à la fonction, la méthode </a:t>
            </a:r>
            <a:r>
              <a:rPr lang="fr-FR" sz="1200" dirty="0">
                <a:highlight>
                  <a:srgbClr val="C0C0C0"/>
                </a:highlight>
              </a:rPr>
              <a:t>__del__</a:t>
            </a:r>
            <a:r>
              <a:rPr lang="fr-FR" sz="1200" dirty="0"/>
              <a:t> de l'objet sera appelée. Enfin, si votre objet résiste envers et contre tout pendant l'exécution du programme, il sera supprimé à la fin de l'exécution.</a:t>
            </a:r>
          </a:p>
        </p:txBody>
      </p:sp>
    </p:spTree>
    <p:extLst>
      <p:ext uri="{BB962C8B-B14F-4D97-AF65-F5344CB8AC3E}">
        <p14:creationId xmlns:p14="http://schemas.microsoft.com/office/powerpoint/2010/main" val="32403638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09553" y="679406"/>
            <a:ext cx="3525867" cy="600164"/>
          </a:xfrm>
          <a:prstGeom prst="rect">
            <a:avLst/>
          </a:prstGeom>
          <a:solidFill>
            <a:schemeClr val="tx1"/>
          </a:solidFill>
        </p:spPr>
        <p:txBody>
          <a:bodyPr wrap="square" rtlCol="0">
            <a:spAutoFit/>
          </a:bodyPr>
          <a:lstStyle/>
          <a:p>
            <a:r>
              <a:rPr lang="fr-FR" sz="1100" dirty="0">
                <a:solidFill>
                  <a:schemeClr val="bg1"/>
                </a:solidFill>
              </a:rPr>
              <a:t>def __del__(self):</a:t>
            </a:r>
          </a:p>
          <a:p>
            <a:r>
              <a:rPr lang="fr-FR" sz="1100" dirty="0">
                <a:solidFill>
                  <a:schemeClr val="bg1"/>
                </a:solidFill>
              </a:rPr>
              <a:t>        """Méthode appelée quand l'objet est supprimé"""</a:t>
            </a:r>
          </a:p>
          <a:p>
            <a:r>
              <a:rPr lang="fr-FR" sz="1100" dirty="0">
                <a:solidFill>
                  <a:schemeClr val="bg1"/>
                </a:solidFill>
              </a:rPr>
              <a:t>        print("C'est la fin ! On me supprime !")</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492990"/>
          </a:xfrm>
          <a:prstGeom prst="rect">
            <a:avLst/>
          </a:prstGeom>
          <a:noFill/>
        </p:spPr>
        <p:txBody>
          <a:bodyPr wrap="square" rtlCol="0">
            <a:spAutoFit/>
          </a:bodyPr>
          <a:lstStyle/>
          <a:p>
            <a:r>
              <a:rPr lang="fr-FR" sz="1200" dirty="0">
                <a:highlight>
                  <a:srgbClr val="C0C0C0"/>
                </a:highlight>
              </a:rPr>
              <a:t>À quoi cela peut-il bien servir, de contrôler la destruction d'un objet ?</a:t>
            </a:r>
          </a:p>
          <a:p>
            <a:endParaRPr lang="fr-FR" sz="1200" dirty="0"/>
          </a:p>
          <a:p>
            <a:r>
              <a:rPr lang="fr-FR" sz="1200" dirty="0"/>
              <a:t>Souvent, à rien. Python s'en sort comme un grand garçon, il n'a pas besoin d'aide. Parfois, on peut vouloir récupérer des informations d'état sur l'objet au moment de sa suppression. Mais ce n'est qu'un exemple : les méthodes spéciales sont un moyen d'exécuter des actions personnalisées sur certains objets, dans un cas précis. Si l'utilité ne saute pas aux yeux, vous pourrez en trouver une un beau jour, en codant votre projet.</a:t>
            </a:r>
          </a:p>
          <a:p>
            <a:endParaRPr lang="fr-FR" sz="1200" dirty="0"/>
          </a:p>
          <a:p>
            <a:r>
              <a:rPr lang="fr-FR" sz="1200" dirty="0"/>
              <a:t>Souvenez-vous que si vous ne définissez pas de méthode spéciale pour telle ou telle action, Python aura un comportement par défaut dans le contexte où cette méthode est appelée. Écrire une méthode spéciale permet de modifier ce comportement par défaut. Dans l'absolu, vous n'êtes même pas obligés d'écrire un constructeur.</a:t>
            </a:r>
          </a:p>
          <a:p>
            <a:endParaRPr lang="fr-FR" sz="1200" b="1" dirty="0"/>
          </a:p>
          <a:p>
            <a:r>
              <a:rPr lang="fr-FR" sz="1200" b="1" dirty="0"/>
              <a:t>Représentation de l'objet</a:t>
            </a:r>
          </a:p>
          <a:p>
            <a:endParaRPr lang="fr-FR" sz="1200" dirty="0"/>
          </a:p>
          <a:p>
            <a:r>
              <a:rPr lang="fr-FR" sz="1200" dirty="0"/>
              <a:t>Nous allons voir deux méthodes spéciales qui permettent de contrôler comment l'objet est représenté et affiché. Vous avez sûrement déjà pu constater que, quand on instancie des objets issus de nos propres classes, si on essaye de les afficher directement dans l'interpréteur ou grâce à </a:t>
            </a:r>
            <a:r>
              <a:rPr lang="fr-FR" sz="1200" dirty="0">
                <a:highlight>
                  <a:srgbClr val="C0C0C0"/>
                </a:highlight>
              </a:rPr>
              <a:t>print</a:t>
            </a:r>
            <a:r>
              <a:rPr lang="fr-FR" sz="1200" dirty="0"/>
              <a:t>, on obtient quelque chose d'assez laid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3820335"/>
            <a:ext cx="3525867" cy="261610"/>
          </a:xfrm>
          <a:prstGeom prst="rect">
            <a:avLst/>
          </a:prstGeom>
          <a:solidFill>
            <a:schemeClr val="tx1"/>
          </a:solidFill>
        </p:spPr>
        <p:txBody>
          <a:bodyPr wrap="square" rtlCol="0">
            <a:spAutoFit/>
          </a:bodyPr>
          <a:lstStyle/>
          <a:p>
            <a:r>
              <a:rPr lang="en-US" sz="1100" dirty="0">
                <a:solidFill>
                  <a:schemeClr val="bg1"/>
                </a:solidFill>
              </a:rPr>
              <a:t>&lt;__main__.XXX object at 0x00B46A70&gt;</a:t>
            </a:r>
            <a:endParaRPr lang="fr-FR" sz="1100" dirty="0">
              <a:solidFill>
                <a:schemeClr val="bg1"/>
              </a:solidFill>
            </a:endParaRP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4129720"/>
            <a:ext cx="11715748" cy="646331"/>
          </a:xfrm>
          <a:prstGeom prst="rect">
            <a:avLst/>
          </a:prstGeom>
          <a:noFill/>
        </p:spPr>
        <p:txBody>
          <a:bodyPr wrap="square" rtlCol="0">
            <a:spAutoFit/>
          </a:bodyPr>
          <a:lstStyle/>
          <a:p>
            <a:r>
              <a:rPr lang="fr-FR" sz="1200" dirty="0"/>
              <a:t>On a certes les informations utiles, mais pas forcément celles qu'on veut, et l'ensemble n'est pas magnifique, il faut bien le reconnaître.</a:t>
            </a:r>
          </a:p>
          <a:p>
            <a:r>
              <a:rPr lang="fr-FR" sz="1200" dirty="0"/>
              <a:t>La première méthode permettant de remédier à cet état de fait est </a:t>
            </a:r>
            <a:r>
              <a:rPr lang="fr-FR" sz="1200" dirty="0">
                <a:highlight>
                  <a:srgbClr val="C0C0C0"/>
                </a:highlight>
              </a:rPr>
              <a:t>__repr__</a:t>
            </a:r>
            <a:r>
              <a:rPr lang="fr-FR" sz="1200" dirty="0"/>
              <a:t>. Elle affecte la façon dont est affiché l'objet quand on tape directement son nom. On la redéfinit quand on souhaite faciliter le </a:t>
            </a:r>
            <a:r>
              <a:rPr lang="fr-FR" sz="1200" b="1" dirty="0"/>
              <a:t>debug</a:t>
            </a:r>
            <a:r>
              <a:rPr lang="fr-FR" sz="1200" dirty="0"/>
              <a:t> sur certains objets :</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19280" y="4713486"/>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__repr__(self):</a:t>
            </a:r>
          </a:p>
          <a:p>
            <a:r>
              <a:rPr lang="en-US" sz="1100" dirty="0">
                <a:solidFill>
                  <a:schemeClr val="bg1"/>
                </a:solidFill>
              </a:rPr>
              <a:t>        """Quand on entre notre objet dans l'interpréteur"""</a:t>
            </a:r>
          </a:p>
          <a:p>
            <a:r>
              <a:rPr lang="en-US" sz="1100" dirty="0">
                <a:solidFill>
                  <a:schemeClr val="bg1"/>
                </a:solidFill>
              </a:rPr>
              <a:t>        return "Personne: nom({}), prénom({}), âge({})".format(</a:t>
            </a:r>
          </a:p>
          <a:p>
            <a:r>
              <a:rPr lang="en-US" sz="1100" dirty="0">
                <a:solidFill>
                  <a:schemeClr val="bg1"/>
                </a:solidFill>
              </a:rPr>
              <a:t>                self.nom, self.prenom, self.age)</a:t>
            </a:r>
            <a:endParaRPr lang="fr-FR" sz="1100" dirty="0">
              <a:solidFill>
                <a:schemeClr val="bg1"/>
              </a:solidFill>
            </a:endParaRPr>
          </a:p>
        </p:txBody>
      </p:sp>
    </p:spTree>
    <p:extLst>
      <p:ext uri="{BB962C8B-B14F-4D97-AF65-F5344CB8AC3E}">
        <p14:creationId xmlns:p14="http://schemas.microsoft.com/office/powerpoint/2010/main" val="3296944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1535836"/>
            <a:ext cx="3525867" cy="600164"/>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p1</a:t>
            </a:r>
          </a:p>
          <a:p>
            <a:r>
              <a:rPr lang="fr-FR" sz="1100" dirty="0">
                <a:solidFill>
                  <a:schemeClr val="bg1"/>
                </a:solidFill>
              </a:rPr>
              <a:t>Personne: nom(Micado), prénom(Jean), âge(33)</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76999"/>
          </a:xfrm>
          <a:prstGeom prst="rect">
            <a:avLst/>
          </a:prstGeom>
          <a:noFill/>
        </p:spPr>
        <p:txBody>
          <a:bodyPr wrap="square" rtlCol="0">
            <a:spAutoFit/>
          </a:bodyPr>
          <a:lstStyle/>
          <a:p>
            <a:r>
              <a:rPr lang="fr-FR" sz="1200" dirty="0"/>
              <a:t>Et le résultat en images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2988007"/>
            <a:ext cx="3525867" cy="769441"/>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repr(p1)</a:t>
            </a:r>
          </a:p>
          <a:p>
            <a:r>
              <a:rPr lang="fr-FR" sz="1100" dirty="0">
                <a:solidFill>
                  <a:schemeClr val="bg1"/>
                </a:solidFill>
              </a:rPr>
              <a:t>'Personne: nom(Micado), prénom(Jean), âge(33)'</a:t>
            </a:r>
          </a:p>
          <a:p>
            <a:r>
              <a:rPr lang="fr-FR" sz="1100" dirty="0">
                <a:solidFill>
                  <a:schemeClr val="bg1"/>
                </a:solidFill>
              </a:rPr>
              <a:t>&gt;&gt;&gt;</a:t>
            </a: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3856629"/>
            <a:ext cx="11715748" cy="461665"/>
          </a:xfrm>
          <a:prstGeom prst="rect">
            <a:avLst/>
          </a:prstGeom>
          <a:noFill/>
        </p:spPr>
        <p:txBody>
          <a:bodyPr wrap="square" rtlCol="0">
            <a:spAutoFit/>
          </a:bodyPr>
          <a:lstStyle/>
          <a:p>
            <a:r>
              <a:rPr lang="fr-FR" sz="1200" dirty="0"/>
              <a:t>Il existe une seconde méthode spéciale,__str__, spécialement utilisée pour afficher l'objet avecprint. Par défaut, si aucune méthode__str__n'est définie, Python appelle la méthode__repr__de l'objet. La méthode__str__est également appelée si vous désirez convertir votre objet en chaîne avec le constructeurstr.</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09554" y="4329821"/>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__str__(self):</a:t>
            </a:r>
          </a:p>
          <a:p>
            <a:r>
              <a:rPr lang="en-US" sz="1100" dirty="0">
                <a:solidFill>
                  <a:schemeClr val="bg1"/>
                </a:solidFill>
              </a:rPr>
              <a:t>        """Méthode permettant d'afficher plus joliment notre objet"""</a:t>
            </a:r>
          </a:p>
          <a:p>
            <a:r>
              <a:rPr lang="en-US" sz="1100" dirty="0">
                <a:solidFill>
                  <a:schemeClr val="bg1"/>
                </a:solidFill>
              </a:rPr>
              <a:t>        return "{} {}, âgé de {} ans".format(</a:t>
            </a:r>
          </a:p>
          <a:p>
            <a:r>
              <a:rPr lang="en-US" sz="1100" dirty="0">
                <a:solidFill>
                  <a:schemeClr val="bg1"/>
                </a:solidFill>
              </a:rPr>
              <a:t>                self.prenom, self.nom, self.age)</a:t>
            </a:r>
            <a:endParaRPr lang="fr-FR" sz="1100" dirty="0">
              <a:solidFill>
                <a:schemeClr val="bg1"/>
              </a:solidFill>
            </a:endParaRPr>
          </a:p>
        </p:txBody>
      </p:sp>
      <p:sp>
        <p:nvSpPr>
          <p:cNvPr id="13" name="ZoneTexte 12">
            <a:extLst>
              <a:ext uri="{FF2B5EF4-FFF2-40B4-BE49-F238E27FC236}">
                <a16:creationId xmlns:a16="http://schemas.microsoft.com/office/drawing/2014/main" id="{4A5F36E7-466A-4C57-99E9-CADEAD1D1587}"/>
              </a:ext>
            </a:extLst>
          </p:cNvPr>
          <p:cNvSpPr txBox="1"/>
          <p:nvPr/>
        </p:nvSpPr>
        <p:spPr>
          <a:xfrm>
            <a:off x="102549" y="2121737"/>
            <a:ext cx="11715748" cy="830997"/>
          </a:xfrm>
          <a:prstGeom prst="rect">
            <a:avLst/>
          </a:prstGeom>
          <a:noFill/>
        </p:spPr>
        <p:txBody>
          <a:bodyPr wrap="square" rtlCol="0">
            <a:spAutoFit/>
          </a:bodyPr>
          <a:lstStyle/>
          <a:p>
            <a:r>
              <a:rPr lang="fr-FR" sz="1200" dirty="0"/>
              <a:t>Comme vous le voyez, la méthode__repr__ne prend aucun paramètre (sauf, bien entendu,self) et renvoie une chaîne de caractères : la chaîne à afficher quand on entre l'objet directement dans l'interpréteur.</a:t>
            </a:r>
          </a:p>
          <a:p>
            <a:endParaRPr lang="fr-FR" sz="1200" dirty="0"/>
          </a:p>
          <a:p>
            <a:r>
              <a:rPr lang="fr-FR" sz="1200" dirty="0"/>
              <a:t>On peut également obtenir cette chaîne grâce à la fonctionrepr, qui se contente d'appeler la méthode spéciale__repr__de l'objet passé en paramètre :</a:t>
            </a:r>
          </a:p>
        </p:txBody>
      </p:sp>
    </p:spTree>
    <p:extLst>
      <p:ext uri="{BB962C8B-B14F-4D97-AF65-F5344CB8AC3E}">
        <p14:creationId xmlns:p14="http://schemas.microsoft.com/office/powerpoint/2010/main" val="9067803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971631"/>
            <a:ext cx="3525867" cy="1107996"/>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print(p1)</a:t>
            </a:r>
          </a:p>
          <a:p>
            <a:r>
              <a:rPr lang="fr-FR" sz="1100" dirty="0">
                <a:solidFill>
                  <a:schemeClr val="bg1"/>
                </a:solidFill>
              </a:rPr>
              <a:t>Jean Micado, âgé de 33 ans</a:t>
            </a:r>
          </a:p>
          <a:p>
            <a:r>
              <a:rPr lang="fr-FR" sz="1100" dirty="0">
                <a:solidFill>
                  <a:schemeClr val="bg1"/>
                </a:solidFill>
              </a:rPr>
              <a:t>&gt;&gt;&gt; chaine = str(p1)</a:t>
            </a:r>
          </a:p>
          <a:p>
            <a:r>
              <a:rPr lang="fr-FR" sz="1100" dirty="0">
                <a:solidFill>
                  <a:schemeClr val="bg1"/>
                </a:solidFill>
              </a:rPr>
              <a:t>&gt;&gt;&gt; chaine</a:t>
            </a:r>
          </a:p>
          <a:p>
            <a:r>
              <a:rPr lang="fr-FR" sz="1100" dirty="0">
                <a:solidFill>
                  <a:schemeClr val="bg1"/>
                </a:solidFill>
              </a:rPr>
              <a:t>'Jean Micado, âgé de 33 ans'</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715365"/>
            <a:ext cx="11715748" cy="276999"/>
          </a:xfrm>
          <a:prstGeom prst="rect">
            <a:avLst/>
          </a:prstGeom>
          <a:noFill/>
        </p:spPr>
        <p:txBody>
          <a:bodyPr wrap="square" rtlCol="0">
            <a:spAutoFit/>
          </a:bodyPr>
          <a:lstStyle/>
          <a:p>
            <a:r>
              <a:rPr lang="fr-FR" sz="1200" dirty="0"/>
              <a:t>Et en pratique :</a:t>
            </a:r>
          </a:p>
        </p:txBody>
      </p:sp>
      <p:sp>
        <p:nvSpPr>
          <p:cNvPr id="14" name="ZoneTexte 13">
            <a:extLst>
              <a:ext uri="{FF2B5EF4-FFF2-40B4-BE49-F238E27FC236}">
                <a16:creationId xmlns:a16="http://schemas.microsoft.com/office/drawing/2014/main" id="{5E0D26E2-F2EF-4F52-B659-03BB149789DA}"/>
              </a:ext>
            </a:extLst>
          </p:cNvPr>
          <p:cNvSpPr txBox="1"/>
          <p:nvPr/>
        </p:nvSpPr>
        <p:spPr>
          <a:xfrm>
            <a:off x="102549" y="2178808"/>
            <a:ext cx="11715748" cy="1938992"/>
          </a:xfrm>
          <a:prstGeom prst="rect">
            <a:avLst/>
          </a:prstGeom>
          <a:noFill/>
        </p:spPr>
        <p:txBody>
          <a:bodyPr wrap="square" rtlCol="0">
            <a:spAutoFit/>
          </a:bodyPr>
          <a:lstStyle/>
          <a:p>
            <a:r>
              <a:rPr lang="fr-FR" sz="1200" dirty="0"/>
              <a:t>Accès aux attributs de notre objet</a:t>
            </a:r>
          </a:p>
          <a:p>
            <a:endParaRPr lang="fr-FR" sz="1200" dirty="0"/>
          </a:p>
          <a:p>
            <a:r>
              <a:rPr lang="fr-FR" sz="1200" dirty="0"/>
              <a:t>Nous allons découvrir trois méthodes permettant de définir comment accéder à nos attributs et les modifier.</a:t>
            </a:r>
          </a:p>
          <a:p>
            <a:r>
              <a:rPr lang="fr-FR" sz="1200" dirty="0"/>
              <a:t>La méthode__getattr__</a:t>
            </a:r>
          </a:p>
          <a:p>
            <a:endParaRPr lang="fr-FR" sz="1200" dirty="0"/>
          </a:p>
          <a:p>
            <a:r>
              <a:rPr lang="fr-FR" sz="1200" dirty="0"/>
              <a:t>La méthode spéciale__getattr__permet de définir une méthode d'accès à nos attributs plus large que celle que Python propose par défaut. En fait, cette méthode est appelée quand vous tapezobjet.attribut(non pas pour modifier l'attribut mais simplement pour y accéder). Python recherche l'attribut et, s'il ne le trouve pas dans l'objet et si une </a:t>
            </a:r>
            <a:r>
              <a:rPr lang="fr-FR" sz="1200" dirty="0" err="1"/>
              <a:t>méthode__getattr__existe</a:t>
            </a:r>
            <a:r>
              <a:rPr lang="fr-FR" sz="1200" dirty="0"/>
              <a:t>, il va l'appeler en lui passant en paramètre le nom de l'attribut recherché, sous la forme d'une chaîne de caractères.</a:t>
            </a:r>
          </a:p>
          <a:p>
            <a:endParaRPr lang="fr-FR" sz="1200" dirty="0"/>
          </a:p>
          <a:p>
            <a:r>
              <a:rPr lang="fr-FR" sz="1200" dirty="0"/>
              <a:t>Un petit exemple ?</a:t>
            </a:r>
          </a:p>
        </p:txBody>
      </p:sp>
    </p:spTree>
    <p:extLst>
      <p:ext uri="{BB962C8B-B14F-4D97-AF65-F5344CB8AC3E}">
        <p14:creationId xmlns:p14="http://schemas.microsoft.com/office/powerpoint/2010/main" val="19274602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2314AAA4-7A32-48E1-8865-277E92C6F42C}"/>
              </a:ext>
            </a:extLst>
          </p:cNvPr>
          <p:cNvSpPr txBox="1"/>
          <p:nvPr/>
        </p:nvSpPr>
        <p:spPr>
          <a:xfrm>
            <a:off x="209554" y="801295"/>
            <a:ext cx="3525867" cy="5001369"/>
          </a:xfrm>
          <a:prstGeom prst="rect">
            <a:avLst/>
          </a:prstGeom>
          <a:solidFill>
            <a:schemeClr val="tx1"/>
          </a:solidFill>
        </p:spPr>
        <p:txBody>
          <a:bodyPr wrap="square" rtlCol="0">
            <a:spAutoFit/>
          </a:bodyPr>
          <a:lstStyle/>
          <a:p>
            <a:r>
              <a:rPr lang="fr-FR" sz="1100" dirty="0">
                <a:solidFill>
                  <a:schemeClr val="bg1"/>
                </a:solidFill>
              </a:rPr>
              <a:t>&gt;&gt;&gt; class </a:t>
            </a:r>
            <a:r>
              <a:rPr lang="fr-FR" sz="1100" dirty="0" err="1">
                <a:solidFill>
                  <a:schemeClr val="bg1"/>
                </a:solidFill>
              </a:rPr>
              <a:t>Protege</a:t>
            </a:r>
            <a:r>
              <a:rPr lang="fr-FR" sz="1100" dirty="0">
                <a:solidFill>
                  <a:schemeClr val="bg1"/>
                </a:solidFill>
              </a:rPr>
              <a:t>:</a:t>
            </a:r>
          </a:p>
          <a:p>
            <a:r>
              <a:rPr lang="fr-FR" sz="1100" dirty="0">
                <a:solidFill>
                  <a:schemeClr val="bg1"/>
                </a:solidFill>
              </a:rPr>
              <a:t>...     """Classe possédant une méthode particulière d'accès à ses attributs :</a:t>
            </a:r>
          </a:p>
          <a:p>
            <a:r>
              <a:rPr lang="fr-FR" sz="1100" dirty="0">
                <a:solidFill>
                  <a:schemeClr val="bg1"/>
                </a:solidFill>
              </a:rPr>
              <a:t>...     Si l'attribut n'est pas trouvé, on affiche une alerte et renvoie None"""</a:t>
            </a:r>
          </a:p>
          <a:p>
            <a:r>
              <a:rPr lang="fr-FR" sz="1100" dirty="0">
                <a:solidFill>
                  <a:schemeClr val="bg1"/>
                </a:solidFill>
              </a:rPr>
              <a:t>...</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"""On crée quelques attributs par défaut"""</a:t>
            </a:r>
          </a:p>
          <a:p>
            <a:r>
              <a:rPr lang="fr-FR" sz="1100" dirty="0">
                <a:solidFill>
                  <a:schemeClr val="bg1"/>
                </a:solidFill>
              </a:rPr>
              <a:t>...         </a:t>
            </a:r>
            <a:r>
              <a:rPr lang="fr-FR" sz="1100" dirty="0" err="1">
                <a:solidFill>
                  <a:schemeClr val="bg1"/>
                </a:solidFill>
              </a:rPr>
              <a:t>self.a</a:t>
            </a:r>
            <a:r>
              <a:rPr lang="fr-FR" sz="1100" dirty="0">
                <a:solidFill>
                  <a:schemeClr val="bg1"/>
                </a:solidFill>
              </a:rPr>
              <a:t> = 1</a:t>
            </a:r>
          </a:p>
          <a:p>
            <a:r>
              <a:rPr lang="fr-FR" sz="1100" dirty="0">
                <a:solidFill>
                  <a:schemeClr val="bg1"/>
                </a:solidFill>
              </a:rPr>
              <a:t>...         </a:t>
            </a:r>
            <a:r>
              <a:rPr lang="fr-FR" sz="1100" dirty="0" err="1">
                <a:solidFill>
                  <a:schemeClr val="bg1"/>
                </a:solidFill>
              </a:rPr>
              <a:t>self.b</a:t>
            </a:r>
            <a:r>
              <a:rPr lang="fr-FR" sz="1100" dirty="0">
                <a:solidFill>
                  <a:schemeClr val="bg1"/>
                </a:solidFill>
              </a:rPr>
              <a:t> = 2</a:t>
            </a:r>
          </a:p>
          <a:p>
            <a:r>
              <a:rPr lang="fr-FR" sz="1100" dirty="0">
                <a:solidFill>
                  <a:schemeClr val="bg1"/>
                </a:solidFill>
              </a:rPr>
              <a:t>...         </a:t>
            </a:r>
            <a:r>
              <a:rPr lang="fr-FR" sz="1100" dirty="0" err="1">
                <a:solidFill>
                  <a:schemeClr val="bg1"/>
                </a:solidFill>
              </a:rPr>
              <a:t>self.c</a:t>
            </a:r>
            <a:r>
              <a:rPr lang="fr-FR" sz="1100" dirty="0">
                <a:solidFill>
                  <a:schemeClr val="bg1"/>
                </a:solidFill>
              </a:rPr>
              <a:t> = 3</a:t>
            </a:r>
          </a:p>
          <a:p>
            <a:r>
              <a:rPr lang="fr-FR" sz="1100" dirty="0">
                <a:solidFill>
                  <a:schemeClr val="bg1"/>
                </a:solidFill>
              </a:rPr>
              <a:t>...     def __getattr__(self, nom):</a:t>
            </a:r>
          </a:p>
          <a:p>
            <a:r>
              <a:rPr lang="fr-FR" sz="1100" dirty="0">
                <a:solidFill>
                  <a:schemeClr val="bg1"/>
                </a:solidFill>
              </a:rPr>
              <a:t>...         """Si Python ne trouve pas l'attribut nommé nom, il appelle</a:t>
            </a:r>
          </a:p>
          <a:p>
            <a:r>
              <a:rPr lang="fr-FR" sz="1100" dirty="0">
                <a:solidFill>
                  <a:schemeClr val="bg1"/>
                </a:solidFill>
              </a:rPr>
              <a:t>...         cette méthode. On affiche une alerte"""</a:t>
            </a:r>
          </a:p>
          <a:p>
            <a:r>
              <a:rPr lang="fr-FR" sz="1100" dirty="0">
                <a:solidFill>
                  <a:schemeClr val="bg1"/>
                </a:solidFill>
              </a:rPr>
              <a:t>...</a:t>
            </a:r>
          </a:p>
          <a:p>
            <a:r>
              <a:rPr lang="fr-FR" sz="1100" dirty="0">
                <a:solidFill>
                  <a:schemeClr val="bg1"/>
                </a:solidFill>
              </a:rPr>
              <a:t>...         </a:t>
            </a:r>
          </a:p>
          <a:p>
            <a:r>
              <a:rPr lang="fr-FR" sz="1100" dirty="0">
                <a:solidFill>
                  <a:schemeClr val="bg1"/>
                </a:solidFill>
              </a:rPr>
              <a:t>...         print("Alerte ! Il n'y a pas d'attribut {} ici !".format(nom))</a:t>
            </a:r>
          </a:p>
          <a:p>
            <a:r>
              <a:rPr lang="fr-FR" sz="1100" dirty="0">
                <a:solidFill>
                  <a:schemeClr val="bg1"/>
                </a:solidFill>
              </a:rPr>
              <a:t>...</a:t>
            </a:r>
          </a:p>
          <a:p>
            <a:r>
              <a:rPr lang="fr-FR" sz="1100" dirty="0">
                <a:solidFill>
                  <a:schemeClr val="bg1"/>
                </a:solidFill>
              </a:rPr>
              <a:t>&gt;&gt;&gt; pro = </a:t>
            </a:r>
            <a:r>
              <a:rPr lang="fr-FR" sz="1100" dirty="0" err="1">
                <a:solidFill>
                  <a:schemeClr val="bg1"/>
                </a:solidFill>
              </a:rPr>
              <a:t>Protege</a:t>
            </a:r>
            <a:r>
              <a:rPr lang="fr-FR" sz="1100" dirty="0">
                <a:solidFill>
                  <a:schemeClr val="bg1"/>
                </a:solidFill>
              </a:rPr>
              <a:t>()</a:t>
            </a:r>
          </a:p>
          <a:p>
            <a:r>
              <a:rPr lang="fr-FR" sz="1100" dirty="0">
                <a:solidFill>
                  <a:schemeClr val="bg1"/>
                </a:solidFill>
              </a:rPr>
              <a:t>&gt;&gt;&gt; </a:t>
            </a:r>
            <a:r>
              <a:rPr lang="fr-FR" sz="1100" dirty="0" err="1">
                <a:solidFill>
                  <a:schemeClr val="bg1"/>
                </a:solidFill>
              </a:rPr>
              <a:t>pro.a</a:t>
            </a:r>
            <a:endParaRPr lang="fr-FR" sz="1100" dirty="0">
              <a:solidFill>
                <a:schemeClr val="bg1"/>
              </a:solidFill>
            </a:endParaRPr>
          </a:p>
          <a:p>
            <a:r>
              <a:rPr lang="fr-FR" sz="1100" dirty="0">
                <a:solidFill>
                  <a:schemeClr val="bg1"/>
                </a:solidFill>
              </a:rPr>
              <a:t>1</a:t>
            </a:r>
          </a:p>
          <a:p>
            <a:r>
              <a:rPr lang="fr-FR" sz="1100" dirty="0">
                <a:solidFill>
                  <a:schemeClr val="bg1"/>
                </a:solidFill>
              </a:rPr>
              <a:t>&gt;&gt;&gt; </a:t>
            </a:r>
            <a:r>
              <a:rPr lang="fr-FR" sz="1100" dirty="0" err="1">
                <a:solidFill>
                  <a:schemeClr val="bg1"/>
                </a:solidFill>
              </a:rPr>
              <a:t>pro.c</a:t>
            </a:r>
            <a:endParaRPr lang="fr-FR" sz="1100" dirty="0">
              <a:solidFill>
                <a:schemeClr val="bg1"/>
              </a:solidFill>
            </a:endParaRPr>
          </a:p>
          <a:p>
            <a:r>
              <a:rPr lang="fr-FR" sz="1100" dirty="0">
                <a:solidFill>
                  <a:schemeClr val="bg1"/>
                </a:solidFill>
              </a:rPr>
              <a:t>3</a:t>
            </a:r>
          </a:p>
          <a:p>
            <a:r>
              <a:rPr lang="fr-FR" sz="1100" dirty="0">
                <a:solidFill>
                  <a:schemeClr val="bg1"/>
                </a:solidFill>
              </a:rPr>
              <a:t>&gt;&gt;&gt; </a:t>
            </a:r>
            <a:r>
              <a:rPr lang="fr-FR" sz="1100" dirty="0" err="1">
                <a:solidFill>
                  <a:schemeClr val="bg1"/>
                </a:solidFill>
              </a:rPr>
              <a:t>pro.e</a:t>
            </a:r>
            <a:endParaRPr lang="fr-FR" sz="1100" dirty="0">
              <a:solidFill>
                <a:schemeClr val="bg1"/>
              </a:solidFill>
            </a:endParaRPr>
          </a:p>
          <a:p>
            <a:r>
              <a:rPr lang="fr-FR" sz="1100" dirty="0">
                <a:solidFill>
                  <a:schemeClr val="bg1"/>
                </a:solidFill>
              </a:rPr>
              <a:t>Alerte ! Il n'y a pas d'attribut e ici !</a:t>
            </a:r>
          </a:p>
        </p:txBody>
      </p:sp>
    </p:spTree>
    <p:extLst>
      <p:ext uri="{BB962C8B-B14F-4D97-AF65-F5344CB8AC3E}">
        <p14:creationId xmlns:p14="http://schemas.microsoft.com/office/powerpoint/2010/main" val="29664137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754326"/>
          </a:xfrm>
          <a:prstGeom prst="rect">
            <a:avLst/>
          </a:prstGeom>
          <a:noFill/>
        </p:spPr>
        <p:txBody>
          <a:bodyPr wrap="square" rtlCol="0">
            <a:spAutoFit/>
          </a:bodyPr>
          <a:lstStyle/>
          <a:p>
            <a:r>
              <a:rPr lang="fr-FR" sz="1200" dirty="0"/>
              <a:t>Vous comprenez le principe ? Si l'attribut auquel on souhaite accéder existe, notre méthode n'est pas appelée. En revanche, si l'attribut n'existe pas, notre méthode </a:t>
            </a:r>
            <a:r>
              <a:rPr lang="fr-FR" sz="1200" dirty="0">
                <a:highlight>
                  <a:srgbClr val="C0C0C0"/>
                </a:highlight>
              </a:rPr>
              <a:t>__getattr__ </a:t>
            </a:r>
            <a:r>
              <a:rPr lang="fr-FR" sz="1200" dirty="0"/>
              <a:t>est appelée. On lui passe en paramètre le nom de l'attribut auquel Python essaye d'accéder. Ici, on se contente d'afficher une alerte. Mais on pourrait tout aussi bien rediriger vers un autre attribut. Par exemple, si on essaye d'accéder à un attribut qui n'existe pas, on redirige vers </a:t>
            </a:r>
            <a:r>
              <a:rPr lang="fr-FR" sz="1200" dirty="0" err="1">
                <a:highlight>
                  <a:srgbClr val="C0C0C0"/>
                </a:highlight>
              </a:rPr>
              <a:t>self.c</a:t>
            </a:r>
            <a:r>
              <a:rPr lang="fr-FR" sz="1200" dirty="0"/>
              <a:t>. Je vous laisse faire l'essai, cela n'a rien de difficile.</a:t>
            </a:r>
          </a:p>
          <a:p>
            <a:endParaRPr lang="fr-FR" sz="1200" b="1" dirty="0"/>
          </a:p>
          <a:p>
            <a:r>
              <a:rPr lang="fr-FR" sz="1200" b="1" dirty="0"/>
              <a:t>La méthode __setattr__</a:t>
            </a:r>
          </a:p>
          <a:p>
            <a:endParaRPr lang="fr-FR" sz="1200" dirty="0"/>
          </a:p>
          <a:p>
            <a:r>
              <a:rPr lang="fr-FR" sz="1200" dirty="0"/>
              <a:t>Cette méthode définit l'accès à un attribut destiné à être modifié. Si vous écrivez </a:t>
            </a:r>
            <a:r>
              <a:rPr lang="fr-FR" sz="1200" dirty="0">
                <a:highlight>
                  <a:srgbClr val="C0C0C0"/>
                </a:highlight>
              </a:rPr>
              <a:t>objet.nom_attribut = nouvelle_valeur</a:t>
            </a:r>
            <a:r>
              <a:rPr lang="fr-FR" sz="1200" dirty="0"/>
              <a:t>, la méthode spéciale </a:t>
            </a:r>
            <a:r>
              <a:rPr lang="fr-FR" sz="1200" dirty="0">
                <a:highlight>
                  <a:srgbClr val="C0C0C0"/>
                </a:highlight>
              </a:rPr>
              <a:t>__setattr__ </a:t>
            </a:r>
            <a:r>
              <a:rPr lang="fr-FR" sz="1200" dirty="0"/>
              <a:t>sera appelée ainsi : </a:t>
            </a:r>
            <a:r>
              <a:rPr lang="fr-FR" sz="1200" dirty="0">
                <a:highlight>
                  <a:srgbClr val="C0C0C0"/>
                </a:highlight>
              </a:rPr>
              <a:t>objet. __setattr__("nom_attribut", nouvelle_valeur)</a:t>
            </a:r>
            <a:r>
              <a:rPr lang="fr-FR" sz="1200" dirty="0"/>
              <a:t>. Là encore, le nom de l'attribut recherché est passé sous la forme d'une chaîne de caractères. Cette méthode permet de déclencher une action dès qu'un attribut est modifié, par exemple enregistrer l'objet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09553" y="2725876"/>
            <a:ext cx="11555651" cy="1277273"/>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objet.nom_attr</a:t>
            </a:r>
            <a:r>
              <a:rPr lang="fr-FR" sz="1100" dirty="0">
                <a:solidFill>
                  <a:schemeClr val="bg1"/>
                </a:solidFill>
              </a:rPr>
              <a:t> = </a:t>
            </a:r>
            <a:r>
              <a:rPr lang="fr-FR" sz="1100" dirty="0" err="1">
                <a:solidFill>
                  <a:schemeClr val="bg1"/>
                </a:solidFill>
              </a:rPr>
              <a:t>val_attr</a:t>
            </a:r>
            <a:r>
              <a:rPr lang="fr-FR" sz="1100" dirty="0">
                <a:solidFill>
                  <a:schemeClr val="bg1"/>
                </a:solidFill>
              </a:rPr>
              <a:t>.</a:t>
            </a:r>
          </a:p>
          <a:p>
            <a:r>
              <a:rPr lang="fr-FR" sz="1100" dirty="0">
                <a:solidFill>
                  <a:schemeClr val="bg1"/>
                </a:solidFill>
              </a:rPr>
              <a:t>        On se charge d'enregistrer l'objet"""</a:t>
            </a:r>
          </a:p>
          <a:p>
            <a:r>
              <a:rPr lang="fr-FR" sz="1100" dirty="0">
                <a:solidFill>
                  <a:schemeClr val="bg1"/>
                </a:solidFill>
              </a:rPr>
              <a:t>        </a:t>
            </a:r>
          </a:p>
          <a:p>
            <a:r>
              <a:rPr lang="fr-FR" sz="1100" dirty="0">
                <a:solidFill>
                  <a:schemeClr val="bg1"/>
                </a:solidFill>
              </a:rPr>
              <a:t>        </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a:t>
            </a:r>
            <a:r>
              <a:rPr lang="fr-FR" sz="1100" dirty="0" err="1">
                <a:solidFill>
                  <a:schemeClr val="bg1"/>
                </a:solidFill>
              </a:rPr>
              <a:t>self.enregistrer</a:t>
            </a:r>
            <a:r>
              <a:rPr lang="fr-FR" sz="1100" dirty="0">
                <a:solidFill>
                  <a:schemeClr val="bg1"/>
                </a:solidFill>
              </a:rPr>
              <a:t>()</a:t>
            </a:r>
          </a:p>
        </p:txBody>
      </p:sp>
      <p:sp>
        <p:nvSpPr>
          <p:cNvPr id="8" name="ZoneTexte 7">
            <a:extLst>
              <a:ext uri="{FF2B5EF4-FFF2-40B4-BE49-F238E27FC236}">
                <a16:creationId xmlns:a16="http://schemas.microsoft.com/office/drawing/2014/main" id="{705352E0-E3CE-41CE-B4F2-39EBC3C3C751}"/>
              </a:ext>
            </a:extLst>
          </p:cNvPr>
          <p:cNvSpPr txBox="1"/>
          <p:nvPr/>
        </p:nvSpPr>
        <p:spPr>
          <a:xfrm>
            <a:off x="209552" y="4065551"/>
            <a:ext cx="11555651" cy="1938992"/>
          </a:xfrm>
          <a:prstGeom prst="rect">
            <a:avLst/>
          </a:prstGeom>
          <a:noFill/>
        </p:spPr>
        <p:txBody>
          <a:bodyPr wrap="square" rtlCol="0">
            <a:spAutoFit/>
          </a:bodyPr>
          <a:lstStyle/>
          <a:p>
            <a:r>
              <a:rPr lang="fr-FR" sz="1200" dirty="0"/>
              <a:t>Une explication s'impose concernant la ligne 6, je pense. Je vais faire de mon mieux, sachant que j'expliquerai bien plus en détail, au prochain chapitre, le concept d'héritage. Pour l'instant, il vous suffit de savoir que toutes les classes que nous créons sont héritées de la classeobject. Cela veut dire essentiellement qu'elles reprennent les mêmes méthodes. La classe object est définie par Python. Je disais plus haut que, si vous ne définissiez pas une certaine méthode spéciale, Python avait un comportement par défaut : ce comportement est défini par la classeobject.</a:t>
            </a:r>
          </a:p>
          <a:p>
            <a:endParaRPr lang="fr-FR" sz="1200" dirty="0"/>
          </a:p>
          <a:p>
            <a:r>
              <a:rPr lang="fr-FR" sz="1200" dirty="0"/>
              <a:t>La plupart des méthodes spéciales sont déclarées dans object. Si vous faites par exemple objet.attribut = valeur sans avoir défini de méthode__setattr__dans votre classe, c'est la méthode__setattr__de la classe object qui sera appelée.</a:t>
            </a:r>
          </a:p>
          <a:p>
            <a:endParaRPr lang="fr-FR" sz="1200" dirty="0"/>
          </a:p>
          <a:p>
            <a:r>
              <a:rPr lang="fr-FR" sz="1200" dirty="0"/>
              <a:t>Mais si vous redéfinissez la méthode__setattr__dans votre classe, la méthode appelée sera alors celle que vous définissez, et non celle de object. Oui mais… vous ne savez pas comment Python fait, réellement, pour modifier la valeur d'un attribut. Le mécanisme derrière la méthode vous est inconnu.</a:t>
            </a:r>
          </a:p>
        </p:txBody>
      </p:sp>
    </p:spTree>
    <p:extLst>
      <p:ext uri="{BB962C8B-B14F-4D97-AF65-F5344CB8AC3E}">
        <p14:creationId xmlns:p14="http://schemas.microsoft.com/office/powerpoint/2010/main" val="50757539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218713129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349166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015663"/>
          </a:xfrm>
          <a:prstGeom prst="rect">
            <a:avLst/>
          </a:prstGeom>
          <a:noFill/>
        </p:spPr>
        <p:txBody>
          <a:bodyPr wrap="square" rtlCol="0">
            <a:spAutoFit/>
          </a:bodyPr>
          <a:lstStyle/>
          <a:p>
            <a:r>
              <a:rPr lang="fr-FR" sz="1200" dirty="0"/>
              <a:t>Peut-être ne voyez-vous pas trop l'intérêt de ces fonctions qui prennent toutes, en premier paramètre, l'objet sur lequel travailler et en second le nom de l'attribut (sous la forme d'une chaîne). Toutefois, cela peut être très pratique parfois de travailler avec des chaînes de caractères plutôt qu'avec des noms d'attributs. D'ailleurs, c'est un peu ce que nous venons de faire, dans nos redéfinitions de méthodes accédant aux attributs.</a:t>
            </a:r>
          </a:p>
          <a:p>
            <a:endParaRPr lang="fr-FR" sz="1200" dirty="0"/>
          </a:p>
          <a:p>
            <a:r>
              <a:rPr lang="fr-FR" sz="1200" dirty="0"/>
              <a:t>Là encore, si l'intérêt ne saute pas aux yeux, laissez ces fonctions de côté. Vous pourrez les retrouver par la suite.</a:t>
            </a:r>
          </a:p>
        </p:txBody>
      </p:sp>
    </p:spTree>
    <p:extLst>
      <p:ext uri="{BB962C8B-B14F-4D97-AF65-F5344CB8AC3E}">
        <p14:creationId xmlns:p14="http://schemas.microsoft.com/office/powerpoint/2010/main" val="36549168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4154984"/>
          </a:xfrm>
          <a:prstGeom prst="rect">
            <a:avLst/>
          </a:prstGeom>
          <a:noFill/>
        </p:spPr>
        <p:txBody>
          <a:bodyPr wrap="square" rtlCol="0">
            <a:spAutoFit/>
          </a:bodyPr>
          <a:lstStyle/>
          <a:p>
            <a:r>
              <a:rPr lang="fr-FR" sz="1200" dirty="0"/>
              <a:t>Nous allons commencer à travailler sur ce que l'on appelle la surcharge d'opérateurs. Il s'agit assez simplement d'expliquer à Python quoi faire quand on utilise tel ou tel opérateur. Nous allons ici voir quatre méthodes spéciales qui interviennent quand on travaille sur des objets conteneurs.</a:t>
            </a:r>
          </a:p>
          <a:p>
            <a:endParaRPr lang="fr-FR" sz="1200" b="1" dirty="0"/>
          </a:p>
          <a:p>
            <a:r>
              <a:rPr lang="fr-FR" sz="1200" b="1" dirty="0"/>
              <a:t>Accès aux éléments d'un conteneur</a:t>
            </a:r>
          </a:p>
          <a:p>
            <a:endParaRPr lang="fr-FR" sz="1200" dirty="0"/>
          </a:p>
          <a:p>
            <a:r>
              <a:rPr lang="fr-FR" sz="1200" dirty="0"/>
              <a:t>Les objets conteneurs, j'espère que vous vous en souvenez, ce sont les chaînes de caractères, les listes et les dictionnaires, entre autres. Tous ont un point commun : ils contiennent d'autres objets, auxquels on peut accéder grâce à l'opérateur</a:t>
            </a:r>
            <a:r>
              <a:rPr lang="fr-FR" sz="1200" dirty="0">
                <a:highlight>
                  <a:srgbClr val="C0C0C0"/>
                </a:highlight>
              </a:rPr>
              <a:t>[]</a:t>
            </a:r>
            <a:r>
              <a:rPr lang="fr-FR" sz="1200" dirty="0"/>
              <a:t>.</a:t>
            </a:r>
          </a:p>
          <a:p>
            <a:endParaRPr lang="fr-FR" sz="1200" dirty="0"/>
          </a:p>
          <a:p>
            <a:r>
              <a:rPr lang="fr-FR" sz="1200" dirty="0"/>
              <a:t>Les trois premières méthodes que nous allons voir sont</a:t>
            </a:r>
            <a:r>
              <a:rPr lang="fr-FR" sz="1200" dirty="0">
                <a:highlight>
                  <a:srgbClr val="C0C0C0"/>
                </a:highlight>
              </a:rPr>
              <a:t>__getitem__,__setitem__et__delitem__</a:t>
            </a:r>
            <a:r>
              <a:rPr lang="fr-FR" sz="1200" dirty="0"/>
              <a:t>.</a:t>
            </a:r>
            <a:r>
              <a:rPr lang="fr-FR" sz="1200" dirty="0">
                <a:highlight>
                  <a:srgbClr val="C0C0C0"/>
                </a:highlight>
              </a:rPr>
              <a:t> </a:t>
            </a:r>
            <a:r>
              <a:rPr lang="fr-FR" sz="1200" dirty="0"/>
              <a:t>Elles servent respectivement à définir quoi faire quand on écrit :</a:t>
            </a:r>
          </a:p>
          <a:p>
            <a:endParaRPr lang="fr-FR" sz="1200" dirty="0"/>
          </a:p>
          <a:p>
            <a:r>
              <a:rPr lang="fr-FR" sz="1200" dirty="0"/>
              <a:t>    </a:t>
            </a:r>
            <a:r>
              <a:rPr lang="fr-FR" sz="1200" dirty="0">
                <a:highlight>
                  <a:srgbClr val="C0C0C0"/>
                </a:highlight>
              </a:rPr>
              <a:t>objet[index];</a:t>
            </a:r>
          </a:p>
          <a:p>
            <a:endParaRPr lang="fr-FR" sz="1200" dirty="0"/>
          </a:p>
          <a:p>
            <a:r>
              <a:rPr lang="fr-FR" sz="1200" dirty="0">
                <a:highlight>
                  <a:srgbClr val="C0C0C0"/>
                </a:highlight>
              </a:rPr>
              <a:t>    objet[index] = valeur;</a:t>
            </a:r>
          </a:p>
          <a:p>
            <a:endParaRPr lang="fr-FR" sz="1200" dirty="0"/>
          </a:p>
          <a:p>
            <a:r>
              <a:rPr lang="fr-FR" sz="1200" dirty="0">
                <a:highlight>
                  <a:srgbClr val="C0C0C0"/>
                </a:highlight>
              </a:rPr>
              <a:t>    del objet[index];</a:t>
            </a:r>
          </a:p>
          <a:p>
            <a:endParaRPr lang="fr-FR" sz="1200" dirty="0"/>
          </a:p>
          <a:p>
            <a:r>
              <a:rPr lang="fr-FR" sz="1200" dirty="0"/>
              <a:t>Pour cet exemple, nous allons voir une classe enveloppe de dictionnaire. Les classes enveloppes sont des classes qui ressemblent à d'autres classes mais n'en sont pas réellement. Cela vous avance ?</a:t>
            </a:r>
          </a:p>
          <a:p>
            <a:endParaRPr lang="fr-FR" sz="1200" dirty="0"/>
          </a:p>
          <a:p>
            <a:r>
              <a:rPr lang="fr-FR" sz="1200" dirty="0"/>
              <a:t>Nous allons créer une classe que nous allons appeler </a:t>
            </a:r>
            <a:r>
              <a:rPr lang="fr-FR" sz="1200" dirty="0">
                <a:highlight>
                  <a:srgbClr val="C0C0C0"/>
                </a:highlight>
              </a:rPr>
              <a:t>ZDict</a:t>
            </a:r>
            <a:r>
              <a:rPr lang="fr-FR" sz="1200" dirty="0"/>
              <a:t>. Elle va posséder un attribut auquel on ne devra pas accéder de l'extérieur de la classe, un dictionnaire que nous appellerons </a:t>
            </a:r>
            <a:r>
              <a:rPr lang="fr-FR" sz="1200" dirty="0">
                <a:highlight>
                  <a:srgbClr val="C0C0C0"/>
                </a:highlight>
              </a:rPr>
              <a:t>_dictionnaire</a:t>
            </a:r>
            <a:r>
              <a:rPr lang="fr-FR" sz="1200" dirty="0"/>
              <a:t>. Quand on créera un objet de type </a:t>
            </a:r>
            <a:r>
              <a:rPr lang="fr-FR" sz="1200" dirty="0">
                <a:highlight>
                  <a:srgbClr val="C0C0C0"/>
                </a:highlight>
              </a:rPr>
              <a:t>ZDictet</a:t>
            </a:r>
            <a:r>
              <a:rPr lang="fr-FR" sz="1200" dirty="0"/>
              <a:t> qu'on voudra faire </a:t>
            </a:r>
            <a:r>
              <a:rPr lang="fr-FR" sz="1200" dirty="0">
                <a:highlight>
                  <a:srgbClr val="C0C0C0"/>
                </a:highlight>
              </a:rPr>
              <a:t>objet[index]</a:t>
            </a:r>
            <a:r>
              <a:rPr lang="fr-FR" sz="1200" dirty="0"/>
              <a:t>, à l'intérieur de la classe on fera </a:t>
            </a:r>
            <a:r>
              <a:rPr lang="fr-FR" sz="1200" dirty="0">
                <a:highlight>
                  <a:srgbClr val="C0C0C0"/>
                </a:highlight>
              </a:rPr>
              <a:t>self._dictionnaire[index]. </a:t>
            </a:r>
            <a:r>
              <a:rPr lang="fr-FR" sz="1200" dirty="0"/>
              <a:t>En réalité, notre classe fera semblant d'être un dictionnaire, elle réagira de la même manière, mais elle n'en sera pas réellement un.</a:t>
            </a:r>
          </a:p>
        </p:txBody>
      </p:sp>
    </p:spTree>
    <p:extLst>
      <p:ext uri="{BB962C8B-B14F-4D97-AF65-F5344CB8AC3E}">
        <p14:creationId xmlns:p14="http://schemas.microsoft.com/office/powerpoint/2010/main" val="177006586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862322"/>
          </a:xfrm>
          <a:prstGeom prst="rect">
            <a:avLst/>
          </a:prstGeom>
          <a:solidFill>
            <a:schemeClr val="tx1"/>
          </a:solidFill>
        </p:spPr>
        <p:txBody>
          <a:bodyPr wrap="square" rtlCol="0">
            <a:spAutoFit/>
          </a:bodyPr>
          <a:lstStyle/>
          <a:p>
            <a:r>
              <a:rPr lang="fr-FR" sz="1200" dirty="0">
                <a:solidFill>
                  <a:schemeClr val="bg1"/>
                </a:solidFill>
              </a:rPr>
              <a:t>class ZDict:</a:t>
            </a:r>
          </a:p>
          <a:p>
            <a:r>
              <a:rPr lang="fr-FR" sz="1200" dirty="0">
                <a:solidFill>
                  <a:schemeClr val="bg1"/>
                </a:solidFill>
              </a:rPr>
              <a:t>    """Classe enveloppe d'un dictionnaire"""</a:t>
            </a:r>
          </a:p>
          <a:p>
            <a:r>
              <a:rPr lang="fr-FR" sz="1200" dirty="0">
                <a:solidFill>
                  <a:schemeClr val="bg1"/>
                </a:solidFill>
              </a:rPr>
              <a:t>    def __init__(self):</a:t>
            </a:r>
          </a:p>
          <a:p>
            <a:r>
              <a:rPr lang="fr-FR" sz="1200" dirty="0">
                <a:solidFill>
                  <a:schemeClr val="bg1"/>
                </a:solidFill>
              </a:rPr>
              <a:t>        """Notre classe n'accepte aucun paramètre"""</a:t>
            </a:r>
          </a:p>
          <a:p>
            <a:r>
              <a:rPr lang="fr-FR" sz="1200" dirty="0">
                <a:solidFill>
                  <a:schemeClr val="bg1"/>
                </a:solidFill>
              </a:rPr>
              <a:t>        self._dictionnaire = {}</a:t>
            </a:r>
          </a:p>
          <a:p>
            <a:r>
              <a:rPr lang="fr-FR" sz="1200" dirty="0">
                <a:solidFill>
                  <a:schemeClr val="bg1"/>
                </a:solidFill>
              </a:rPr>
              <a:t>    def __getitem__(self, index):</a:t>
            </a:r>
          </a:p>
          <a:p>
            <a:r>
              <a:rPr lang="fr-FR" sz="1200" dirty="0">
                <a:solidFill>
                  <a:schemeClr val="bg1"/>
                </a:solidFill>
              </a:rPr>
              <a:t>        """Cette méthode spéciale est appelée quand on fait objet[index]</a:t>
            </a:r>
          </a:p>
          <a:p>
            <a:r>
              <a:rPr lang="fr-FR" sz="1200" dirty="0">
                <a:solidFill>
                  <a:schemeClr val="bg1"/>
                </a:solidFill>
              </a:rPr>
              <a:t>        Elle redirige vers self._dictionnaire[index]"""</a:t>
            </a:r>
          </a:p>
          <a:p>
            <a:r>
              <a:rPr lang="fr-FR" sz="1200" dirty="0">
                <a:solidFill>
                  <a:schemeClr val="bg1"/>
                </a:solidFill>
              </a:rPr>
              <a:t>        </a:t>
            </a:r>
          </a:p>
          <a:p>
            <a:r>
              <a:rPr lang="fr-FR" sz="1200" dirty="0">
                <a:solidFill>
                  <a:schemeClr val="bg1"/>
                </a:solidFill>
              </a:rPr>
              <a:t>        return self._dictionnaire[index]</a:t>
            </a:r>
          </a:p>
          <a:p>
            <a:r>
              <a:rPr lang="fr-FR" sz="1200" dirty="0">
                <a:solidFill>
                  <a:schemeClr val="bg1"/>
                </a:solidFill>
              </a:rPr>
              <a:t>    def __setitem__(self, index, valeur):</a:t>
            </a:r>
          </a:p>
          <a:p>
            <a:r>
              <a:rPr lang="fr-FR" sz="1200" dirty="0">
                <a:solidFill>
                  <a:schemeClr val="bg1"/>
                </a:solidFill>
              </a:rPr>
              <a:t>        """Cette méthode est appelée quand on écrit objet[index] = valeur</a:t>
            </a:r>
          </a:p>
          <a:p>
            <a:r>
              <a:rPr lang="fr-FR" sz="1200" dirty="0">
                <a:solidFill>
                  <a:schemeClr val="bg1"/>
                </a:solidFill>
              </a:rPr>
              <a:t>        On redirige vers self._dictionnaire[index] = valeur"""</a:t>
            </a:r>
          </a:p>
          <a:p>
            <a:r>
              <a:rPr lang="fr-FR" sz="1200" dirty="0">
                <a:solidFill>
                  <a:schemeClr val="bg1"/>
                </a:solidFill>
              </a:rPr>
              <a:t>        </a:t>
            </a:r>
          </a:p>
          <a:p>
            <a:r>
              <a:rPr lang="fr-FR" sz="1200" dirty="0">
                <a:solidFill>
                  <a:schemeClr val="bg1"/>
                </a:solidFill>
              </a:rPr>
              <a:t>        self._dictionnaire[index] = valeur</a:t>
            </a:r>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3829009"/>
            <a:ext cx="11555650" cy="1754326"/>
          </a:xfrm>
          <a:prstGeom prst="rect">
            <a:avLst/>
          </a:prstGeom>
          <a:noFill/>
        </p:spPr>
        <p:txBody>
          <a:bodyPr wrap="square" rtlCol="0">
            <a:spAutoFit/>
          </a:bodyPr>
          <a:lstStyle/>
          <a:p>
            <a:r>
              <a:rPr lang="fr-FR" sz="1200" dirty="0"/>
              <a:t>Vous avez un exemple d'utilisation des deux méthodes </a:t>
            </a:r>
            <a:r>
              <a:rPr lang="fr-FR" sz="1200" dirty="0">
                <a:highlight>
                  <a:srgbClr val="C0C0C0"/>
                </a:highlight>
              </a:rPr>
              <a:t>__getitem__</a:t>
            </a:r>
            <a:r>
              <a:rPr lang="fr-FR" sz="1200" dirty="0"/>
              <a:t> et </a:t>
            </a:r>
            <a:r>
              <a:rPr lang="fr-FR" sz="1200" dirty="0">
                <a:highlight>
                  <a:srgbClr val="C0C0C0"/>
                </a:highlight>
              </a:rPr>
              <a:t>__setitem__</a:t>
            </a:r>
            <a:r>
              <a:rPr lang="fr-FR" sz="1200" dirty="0"/>
              <a:t> qui, je pense, est assez clair. Pour </a:t>
            </a:r>
            <a:r>
              <a:rPr lang="fr-FR" sz="1200" dirty="0">
                <a:highlight>
                  <a:srgbClr val="C0C0C0"/>
                </a:highlight>
              </a:rPr>
              <a:t>__delitem__</a:t>
            </a:r>
            <a:r>
              <a:rPr lang="fr-FR" sz="1200" dirty="0"/>
              <a:t> , je crois que c'est assez évident, elle ne prend qu'un seul paramètre qui est l'index que l'on souhaite supprimer. Vous pouvez étendre cet exemple avec d'autres méthodes que nous avons vues plus haut, notamment </a:t>
            </a:r>
            <a:r>
              <a:rPr lang="fr-FR" sz="1200" dirty="0">
                <a:highlight>
                  <a:srgbClr val="C0C0C0"/>
                </a:highlight>
              </a:rPr>
              <a:t>__repr__</a:t>
            </a:r>
            <a:r>
              <a:rPr lang="fr-FR" sz="1200" dirty="0"/>
              <a:t> et </a:t>
            </a:r>
            <a:r>
              <a:rPr lang="fr-FR" sz="1200" dirty="0">
                <a:highlight>
                  <a:srgbClr val="C0C0C0"/>
                </a:highlight>
              </a:rPr>
              <a:t>__str__</a:t>
            </a:r>
            <a:r>
              <a:rPr lang="fr-FR" sz="1200" dirty="0"/>
              <a:t>. N'hésitez pas, entraînez-vous, tout cela peut vous servir.</a:t>
            </a:r>
          </a:p>
          <a:p>
            <a:endParaRPr lang="fr-FR" sz="1200" b="1" dirty="0"/>
          </a:p>
          <a:p>
            <a:r>
              <a:rPr lang="fr-FR" sz="1200" b="1" dirty="0"/>
              <a:t>La méthode spéciale derrière le mot-clé </a:t>
            </a:r>
            <a:r>
              <a:rPr lang="fr-FR" sz="1200" b="1" dirty="0">
                <a:highlight>
                  <a:srgbClr val="C0C0C0"/>
                </a:highlight>
              </a:rPr>
              <a:t>in</a:t>
            </a:r>
          </a:p>
          <a:p>
            <a:endParaRPr lang="fr-FR" sz="1200" dirty="0"/>
          </a:p>
          <a:p>
            <a:r>
              <a:rPr lang="fr-FR" sz="1200" dirty="0"/>
              <a:t>Il existe une quatrième méthode, appelée </a:t>
            </a:r>
            <a:r>
              <a:rPr lang="fr-FR" sz="1200" dirty="0">
                <a:highlight>
                  <a:srgbClr val="C0C0C0"/>
                </a:highlight>
              </a:rPr>
              <a:t>__contains__ </a:t>
            </a:r>
            <a:r>
              <a:rPr lang="fr-FR" sz="1200" dirty="0"/>
              <a:t>, qui est utilisée quand on souhaite savoir si un objet se trouve dans un conteneur.</a:t>
            </a:r>
          </a:p>
          <a:p>
            <a:endParaRPr lang="fr-FR" sz="1200" dirty="0"/>
          </a:p>
          <a:p>
            <a:r>
              <a:rPr lang="fr-FR" sz="1200" dirty="0"/>
              <a:t>Exemple classique :</a:t>
            </a:r>
          </a:p>
        </p:txBody>
      </p:sp>
      <p:sp>
        <p:nvSpPr>
          <p:cNvPr id="7" name="ZoneTexte 6">
            <a:extLst>
              <a:ext uri="{FF2B5EF4-FFF2-40B4-BE49-F238E27FC236}">
                <a16:creationId xmlns:a16="http://schemas.microsoft.com/office/drawing/2014/main" id="{CE9828BA-AD39-4F54-B14E-3F23F60A8D33}"/>
              </a:ext>
            </a:extLst>
          </p:cNvPr>
          <p:cNvSpPr txBox="1"/>
          <p:nvPr/>
        </p:nvSpPr>
        <p:spPr>
          <a:xfrm>
            <a:off x="209550" y="5574335"/>
            <a:ext cx="11555651" cy="646331"/>
          </a:xfrm>
          <a:prstGeom prst="rect">
            <a:avLst/>
          </a:prstGeom>
          <a:solidFill>
            <a:schemeClr val="tx1"/>
          </a:solidFill>
        </p:spPr>
        <p:txBody>
          <a:bodyPr wrap="square" rtlCol="0">
            <a:spAutoFit/>
          </a:bodyPr>
          <a:lstStyle/>
          <a:p>
            <a:r>
              <a:rPr lang="fr-FR" sz="1200" dirty="0" err="1">
                <a:solidFill>
                  <a:schemeClr val="bg1"/>
                </a:solidFill>
              </a:rPr>
              <a:t>ma_liste</a:t>
            </a:r>
            <a:r>
              <a:rPr lang="fr-FR" sz="1200" dirty="0">
                <a:solidFill>
                  <a:schemeClr val="bg1"/>
                </a:solidFill>
              </a:rPr>
              <a:t> = [1, 2, 3, 4, 5]</a:t>
            </a:r>
          </a:p>
          <a:p>
            <a:r>
              <a:rPr lang="fr-FR" sz="1200" dirty="0">
                <a:solidFill>
                  <a:schemeClr val="bg1"/>
                </a:solidFill>
              </a:rPr>
              <a:t>8 in </a:t>
            </a:r>
            <a:r>
              <a:rPr lang="fr-FR" sz="1200" dirty="0" err="1">
                <a:solidFill>
                  <a:schemeClr val="bg1"/>
                </a:solidFill>
              </a:rPr>
              <a:t>ma_liste</a:t>
            </a:r>
            <a:r>
              <a:rPr lang="fr-FR" sz="1200" dirty="0">
                <a:solidFill>
                  <a:schemeClr val="bg1"/>
                </a:solidFill>
              </a:rPr>
              <a:t> # Revient au même que ...</a:t>
            </a:r>
          </a:p>
          <a:p>
            <a:r>
              <a:rPr lang="fr-FR" sz="1200" dirty="0" err="1">
                <a:solidFill>
                  <a:schemeClr val="bg1"/>
                </a:solidFill>
              </a:rPr>
              <a:t>ma_liste.__contains</a:t>
            </a:r>
            <a:r>
              <a:rPr lang="fr-FR" sz="1200" dirty="0">
                <a:solidFill>
                  <a:schemeClr val="bg1"/>
                </a:solidFill>
              </a:rPr>
              <a:t>__(8)</a:t>
            </a:r>
          </a:p>
        </p:txBody>
      </p:sp>
    </p:spTree>
    <p:extLst>
      <p:ext uri="{BB962C8B-B14F-4D97-AF65-F5344CB8AC3E}">
        <p14:creationId xmlns:p14="http://schemas.microsoft.com/office/powerpoint/2010/main" val="32609232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938992"/>
          </a:xfrm>
          <a:prstGeom prst="rect">
            <a:avLst/>
          </a:prstGeom>
          <a:noFill/>
        </p:spPr>
        <p:txBody>
          <a:bodyPr wrap="square" rtlCol="0">
            <a:spAutoFit/>
          </a:bodyPr>
          <a:lstStyle/>
          <a:p>
            <a:r>
              <a:rPr lang="fr-FR" sz="1200" dirty="0"/>
              <a:t>Ainsi, si vous voulez que votre classe enveloppe puisse utiliser le mot-clé in comme une liste ou un dictionnaire, vous devez redéfinir cette méthode__contains__qui prend en paramètre, outreself, l'objet qui nous intéresse. Si l'objet est dans le conteneur, on doit renvoyer True; sinon False.</a:t>
            </a:r>
          </a:p>
          <a:p>
            <a:endParaRPr lang="fr-FR" sz="1200" dirty="0"/>
          </a:p>
          <a:p>
            <a:r>
              <a:rPr lang="fr-FR" sz="1200" dirty="0"/>
              <a:t>Je vous laisse redéfinir cette méthode, vous avez toutes les indications nécessaires.</a:t>
            </a:r>
          </a:p>
          <a:p>
            <a:endParaRPr lang="fr-FR" sz="1200" dirty="0"/>
          </a:p>
          <a:p>
            <a:r>
              <a:rPr lang="fr-FR" sz="1200" b="1" dirty="0"/>
              <a:t>Connaître la taille d'un conteneur</a:t>
            </a:r>
          </a:p>
          <a:p>
            <a:endParaRPr lang="fr-FR" sz="1200" dirty="0"/>
          </a:p>
          <a:p>
            <a:r>
              <a:rPr lang="fr-FR" sz="1200" dirty="0"/>
              <a:t>Il existe enfin une méthode spéciale </a:t>
            </a:r>
            <a:r>
              <a:rPr lang="fr-FR" sz="1200" dirty="0">
                <a:highlight>
                  <a:srgbClr val="C0C0C0"/>
                </a:highlight>
              </a:rPr>
              <a:t>__len__</a:t>
            </a:r>
            <a:r>
              <a:rPr lang="fr-FR" sz="1200" dirty="0"/>
              <a:t>,</a:t>
            </a:r>
            <a:r>
              <a:rPr lang="fr-FR" sz="1200" dirty="0">
                <a:highlight>
                  <a:srgbClr val="C0C0C0"/>
                </a:highlight>
              </a:rPr>
              <a:t> </a:t>
            </a:r>
            <a:r>
              <a:rPr lang="fr-FR" sz="1200" dirty="0"/>
              <a:t>appelée quand on souhaite connaître la taille d'un objet conteneur, grâce à la fonction </a:t>
            </a:r>
            <a:r>
              <a:rPr lang="fr-FR" sz="1200" dirty="0">
                <a:highlight>
                  <a:srgbClr val="C0C0C0"/>
                </a:highlight>
              </a:rPr>
              <a:t>len</a:t>
            </a:r>
            <a:r>
              <a:rPr lang="fr-FR" sz="1200" dirty="0"/>
              <a:t>.</a:t>
            </a:r>
          </a:p>
          <a:p>
            <a:endParaRPr lang="fr-FR" sz="1200" dirty="0"/>
          </a:p>
          <a:p>
            <a:r>
              <a:rPr lang="fr-FR" sz="1200" dirty="0">
                <a:highlight>
                  <a:srgbClr val="C0C0C0"/>
                </a:highlight>
              </a:rPr>
              <a:t>len(objet) </a:t>
            </a:r>
            <a:r>
              <a:rPr lang="fr-FR" sz="1200" dirty="0"/>
              <a:t>équivaut à </a:t>
            </a:r>
            <a:r>
              <a:rPr lang="fr-FR" sz="1200" dirty="0">
                <a:highlight>
                  <a:srgbClr val="C0C0C0"/>
                </a:highlight>
              </a:rPr>
              <a:t>objet. __len__()</a:t>
            </a:r>
            <a:r>
              <a:rPr lang="fr-FR" sz="1200" dirty="0"/>
              <a:t>. Cette méthode spéciale ne prend aucun paramètre et renvoie une taille sous la forme d'un entier. Là encore, je vous laisse faire l'essai.</a:t>
            </a:r>
          </a:p>
        </p:txBody>
      </p:sp>
    </p:spTree>
    <p:extLst>
      <p:ext uri="{BB962C8B-B14F-4D97-AF65-F5344CB8AC3E}">
        <p14:creationId xmlns:p14="http://schemas.microsoft.com/office/powerpoint/2010/main" val="212838602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384995"/>
          </a:xfrm>
          <a:prstGeom prst="rect">
            <a:avLst/>
          </a:prstGeom>
          <a:noFill/>
        </p:spPr>
        <p:txBody>
          <a:bodyPr wrap="square" rtlCol="0">
            <a:spAutoFit/>
          </a:bodyPr>
          <a:lstStyle/>
          <a:p>
            <a:r>
              <a:rPr lang="fr-FR" sz="1200" dirty="0"/>
              <a:t>Pour cette section, nous allons continuer à voir les méthodes spéciales permettant la surcharge d'opérateurs mathématiques, comme+,-,*et j'en passe.</a:t>
            </a:r>
          </a:p>
          <a:p>
            <a:r>
              <a:rPr lang="fr-FR" sz="1200" dirty="0"/>
              <a:t>Ce qu'il faut savoir</a:t>
            </a:r>
          </a:p>
          <a:p>
            <a:endParaRPr lang="fr-FR" sz="1200" dirty="0"/>
          </a:p>
          <a:p>
            <a:r>
              <a:rPr lang="fr-FR" sz="1200" dirty="0"/>
              <a:t>Pour cette section, nous allons utiliser un nouvel exemple, une classe capable de contenir des durées. Ces durées seront contenues sous la forme d'un nombre de minutes et un nombre de secondes.</a:t>
            </a:r>
          </a:p>
          <a:p>
            <a:endParaRPr lang="fr-FR" sz="1200" dirty="0"/>
          </a:p>
          <a:p>
            <a:r>
              <a:rPr lang="fr-FR" sz="1200" dirty="0"/>
              <a:t>Voici le corps de la classe, gardez-le sous la main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9546" y="2257364"/>
            <a:ext cx="10651787" cy="1954381"/>
          </a:xfrm>
          <a:prstGeom prst="rect">
            <a:avLst/>
          </a:prstGeom>
          <a:solidFill>
            <a:schemeClr val="tx1"/>
          </a:solidFill>
        </p:spPr>
        <p:txBody>
          <a:bodyPr wrap="square" rtlCol="0">
            <a:spAutoFit/>
          </a:bodyPr>
          <a:lstStyle/>
          <a:p>
            <a:r>
              <a:rPr lang="fr-FR" sz="1100" dirty="0">
                <a:solidFill>
                  <a:schemeClr val="bg1"/>
                </a:solidFill>
              </a:rPr>
              <a:t>class Duree:</a:t>
            </a:r>
          </a:p>
          <a:p>
            <a:r>
              <a:rPr lang="fr-FR" sz="1100" dirty="0">
                <a:solidFill>
                  <a:schemeClr val="bg1"/>
                </a:solidFill>
              </a:rPr>
              <a:t>    """Classe contenant des durées sous la forme d'un nombre de minutes</a:t>
            </a:r>
          </a:p>
          <a:p>
            <a:r>
              <a:rPr lang="fr-FR" sz="1100" dirty="0">
                <a:solidFill>
                  <a:schemeClr val="bg1"/>
                </a:solidFill>
              </a:rPr>
              <a:t>    et de secondes"""</a:t>
            </a:r>
          </a:p>
          <a:p>
            <a:r>
              <a:rPr lang="fr-FR" sz="1100" dirty="0">
                <a:solidFill>
                  <a:schemeClr val="bg1"/>
                </a:solidFill>
              </a:rPr>
              <a:t>    </a:t>
            </a:r>
          </a:p>
          <a:p>
            <a:r>
              <a:rPr lang="fr-FR" sz="1100" dirty="0">
                <a:solidFill>
                  <a:schemeClr val="bg1"/>
                </a:solidFill>
              </a:rPr>
              <a:t>    def __init__(self, min=0, sec=0):</a:t>
            </a:r>
          </a:p>
          <a:p>
            <a:r>
              <a:rPr lang="fr-FR" sz="1100" dirty="0">
                <a:solidFill>
                  <a:schemeClr val="bg1"/>
                </a:solidFill>
              </a:rPr>
              <a:t>        """Constructeur de la classe"""</a:t>
            </a:r>
          </a:p>
          <a:p>
            <a:r>
              <a:rPr lang="fr-FR" sz="1100" dirty="0">
                <a:solidFill>
                  <a:schemeClr val="bg1"/>
                </a:solidFill>
              </a:rPr>
              <a:t>        </a:t>
            </a:r>
            <a:r>
              <a:rPr lang="fr-FR" sz="1100" dirty="0" err="1">
                <a:solidFill>
                  <a:schemeClr val="bg1"/>
                </a:solidFill>
              </a:rPr>
              <a:t>self.min</a:t>
            </a:r>
            <a:r>
              <a:rPr lang="fr-FR" sz="1100" dirty="0">
                <a:solidFill>
                  <a:schemeClr val="bg1"/>
                </a:solidFill>
              </a:rPr>
              <a:t> = min # Nombre de minutes</a:t>
            </a:r>
          </a:p>
          <a:p>
            <a:r>
              <a:rPr lang="fr-FR" sz="1100" dirty="0">
                <a:solidFill>
                  <a:schemeClr val="bg1"/>
                </a:solidFill>
              </a:rPr>
              <a:t>        </a:t>
            </a:r>
            <a:r>
              <a:rPr lang="fr-FR" sz="1100" dirty="0" err="1">
                <a:solidFill>
                  <a:schemeClr val="bg1"/>
                </a:solidFill>
              </a:rPr>
              <a:t>self.sec</a:t>
            </a:r>
            <a:r>
              <a:rPr lang="fr-FR" sz="1100" dirty="0">
                <a:solidFill>
                  <a:schemeClr val="bg1"/>
                </a:solidFill>
              </a:rPr>
              <a:t> = sec # Nombre de secondes</a:t>
            </a:r>
          </a:p>
          <a:p>
            <a:r>
              <a:rPr lang="fr-FR" sz="1100" dirty="0">
                <a:solidFill>
                  <a:schemeClr val="bg1"/>
                </a:solidFill>
              </a:rPr>
              <a:t>    def __str__(self):</a:t>
            </a:r>
          </a:p>
          <a:p>
            <a:r>
              <a:rPr lang="fr-FR" sz="1100" dirty="0">
                <a:solidFill>
                  <a:schemeClr val="bg1"/>
                </a:solidFill>
              </a:rPr>
              <a:t>        """Affichage un peu plus joli de nos objets"""</a:t>
            </a:r>
          </a:p>
          <a:p>
            <a:r>
              <a:rPr lang="fr-FR" sz="1100" dirty="0">
                <a:solidFill>
                  <a:schemeClr val="bg1"/>
                </a:solidFill>
              </a:rPr>
              <a:t>        return "{0:02}:{1:02}".format(</a:t>
            </a:r>
            <a:r>
              <a:rPr lang="fr-FR" sz="1100" dirty="0" err="1">
                <a:solidFill>
                  <a:schemeClr val="bg1"/>
                </a:solidFill>
              </a:rPr>
              <a:t>self.min</a:t>
            </a:r>
            <a:r>
              <a:rPr lang="fr-FR" sz="1100" dirty="0">
                <a:solidFill>
                  <a:schemeClr val="bg1"/>
                </a:solidFill>
              </a:rPr>
              <a:t>, </a:t>
            </a:r>
            <a:r>
              <a:rPr lang="fr-FR" sz="1100" dirty="0" err="1">
                <a:solidFill>
                  <a:schemeClr val="bg1"/>
                </a:solidFill>
              </a:rPr>
              <a:t>self.sec</a:t>
            </a:r>
            <a:r>
              <a:rPr lang="fr-FR" sz="1100" dirty="0">
                <a:solidFill>
                  <a:schemeClr val="bg1"/>
                </a:solidFill>
              </a:rPr>
              <a:t>)</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7923" y="4260019"/>
            <a:ext cx="11555650" cy="1015663"/>
          </a:xfrm>
          <a:prstGeom prst="rect">
            <a:avLst/>
          </a:prstGeom>
          <a:noFill/>
        </p:spPr>
        <p:txBody>
          <a:bodyPr wrap="square" rtlCol="0">
            <a:spAutoFit/>
          </a:bodyPr>
          <a:lstStyle/>
          <a:p>
            <a:r>
              <a:rPr lang="fr-FR" sz="1200" dirty="0"/>
              <a:t>On définit simplement deux attributs contenant notre nombre de minutes et notre nombre de secondes, ainsi qu'une méthode pour afficher tout cela un peu mieux. Si vous vous interrogez sur l'utilisation de la méthode </a:t>
            </a:r>
            <a:r>
              <a:rPr lang="fr-FR" sz="1200" dirty="0">
                <a:highlight>
                  <a:srgbClr val="C0C0C0"/>
                </a:highlight>
              </a:rPr>
              <a:t>format</a:t>
            </a:r>
            <a:r>
              <a:rPr lang="fr-FR" sz="1200" dirty="0"/>
              <a:t> dans la méthode </a:t>
            </a:r>
            <a:r>
              <a:rPr lang="fr-FR" sz="1200" dirty="0">
                <a:highlight>
                  <a:srgbClr val="C0C0C0"/>
                </a:highlight>
              </a:rPr>
              <a:t>__str__</a:t>
            </a:r>
            <a:r>
              <a:rPr lang="fr-FR" sz="1200" dirty="0"/>
              <a:t>, sachez simplement que le but est de voir la durée sous la forme </a:t>
            </a:r>
            <a:r>
              <a:rPr lang="fr-FR" sz="1200" dirty="0">
                <a:highlight>
                  <a:srgbClr val="C0C0C0"/>
                </a:highlight>
              </a:rPr>
              <a:t>MM:SS</a:t>
            </a:r>
            <a:r>
              <a:rPr lang="fr-FR" sz="1200" dirty="0"/>
              <a:t>; pour plus d'informations sur le formatage des chaînes, vous pouvez consulter </a:t>
            </a:r>
            <a:r>
              <a:rPr lang="fr-FR" sz="1200" dirty="0">
                <a:hlinkClick r:id="rId2"/>
              </a:rPr>
              <a:t>la documentation de Python</a:t>
            </a:r>
            <a:r>
              <a:rPr lang="fr-FR" sz="1200" dirty="0"/>
              <a:t>.</a:t>
            </a:r>
          </a:p>
          <a:p>
            <a:endParaRPr lang="fr-FR" sz="1200" dirty="0"/>
          </a:p>
          <a:p>
            <a:r>
              <a:rPr lang="fr-FR" sz="1200" dirty="0"/>
              <a:t>Créons un premier objet </a:t>
            </a:r>
            <a:r>
              <a:rPr lang="fr-FR" sz="1200" dirty="0">
                <a:highlight>
                  <a:srgbClr val="C0C0C0"/>
                </a:highlight>
              </a:rPr>
              <a:t>Duree</a:t>
            </a:r>
            <a:r>
              <a:rPr lang="fr-FR" sz="1200" dirty="0"/>
              <a:t> que nous appelons d1.</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46" y="5323956"/>
            <a:ext cx="10651787" cy="769441"/>
          </a:xfrm>
          <a:prstGeom prst="rect">
            <a:avLst/>
          </a:prstGeom>
          <a:solidFill>
            <a:schemeClr val="tx1"/>
          </a:solidFill>
        </p:spPr>
        <p:txBody>
          <a:bodyPr wrap="square" rtlCol="0">
            <a:spAutoFit/>
          </a:bodyPr>
          <a:lstStyle/>
          <a:p>
            <a:r>
              <a:rPr lang="fr-FR" sz="1100" dirty="0">
                <a:solidFill>
                  <a:schemeClr val="bg1"/>
                </a:solidFill>
              </a:rPr>
              <a:t>&gt;&gt;&gt; d1 = Duree(3, 5)</a:t>
            </a:r>
          </a:p>
          <a:p>
            <a:r>
              <a:rPr lang="fr-FR" sz="1100" dirty="0">
                <a:solidFill>
                  <a:schemeClr val="bg1"/>
                </a:solidFill>
              </a:rPr>
              <a:t>&gt;&gt;&gt; print(d1)</a:t>
            </a:r>
          </a:p>
          <a:p>
            <a:r>
              <a:rPr lang="fr-FR" sz="1100" dirty="0">
                <a:solidFill>
                  <a:schemeClr val="bg1"/>
                </a:solidFill>
              </a:rPr>
              <a:t>03:05</a:t>
            </a:r>
          </a:p>
          <a:p>
            <a:r>
              <a:rPr lang="fr-FR" sz="1100" dirty="0">
                <a:solidFill>
                  <a:schemeClr val="bg1"/>
                </a:solidFill>
              </a:rPr>
              <a:t>&gt;&gt;&gt;</a:t>
            </a:r>
          </a:p>
        </p:txBody>
      </p:sp>
    </p:spTree>
    <p:extLst>
      <p:ext uri="{BB962C8B-B14F-4D97-AF65-F5344CB8AC3E}">
        <p14:creationId xmlns:p14="http://schemas.microsoft.com/office/powerpoint/2010/main" val="18552642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830997"/>
          </a:xfrm>
          <a:prstGeom prst="rect">
            <a:avLst/>
          </a:prstGeom>
          <a:noFill/>
        </p:spPr>
        <p:txBody>
          <a:bodyPr wrap="square" rtlCol="0">
            <a:spAutoFit/>
          </a:bodyPr>
          <a:lstStyle/>
          <a:p>
            <a:r>
              <a:rPr lang="fr-FR" sz="1200" dirty="0"/>
              <a:t>Si vous essayez de faired1 + 4, par exemple, vous allez obtenir une erreur. Python ne sait pas comment additionner un typeDureeet un </a:t>
            </a:r>
            <a:r>
              <a:rPr lang="fr-FR" sz="1200" dirty="0" err="1"/>
              <a:t>int</a:t>
            </a:r>
            <a:r>
              <a:rPr lang="fr-FR" sz="1200" dirty="0"/>
              <a:t>. Il ne sait même pas comment ajouter deux durées ! Nous allons donc lui expliquer.</a:t>
            </a:r>
          </a:p>
          <a:p>
            <a:endParaRPr lang="fr-FR" sz="1200" dirty="0"/>
          </a:p>
          <a:p>
            <a:r>
              <a:rPr lang="fr-FR" sz="1200" dirty="0"/>
              <a:t>La méthode spéciale à redéfinir est__add__. Elle prend en paramètre l'objet que l'on souhaite ajouter. Voici deux lignes de code qui reviennent au même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7923" y="1744738"/>
            <a:ext cx="10651787" cy="430887"/>
          </a:xfrm>
          <a:prstGeom prst="rect">
            <a:avLst/>
          </a:prstGeom>
          <a:solidFill>
            <a:schemeClr val="tx1"/>
          </a:solidFill>
        </p:spPr>
        <p:txBody>
          <a:bodyPr wrap="square" rtlCol="0">
            <a:spAutoFit/>
          </a:bodyPr>
          <a:lstStyle/>
          <a:p>
            <a:r>
              <a:rPr lang="fr-FR" sz="1100" dirty="0">
                <a:solidFill>
                  <a:schemeClr val="bg1"/>
                </a:solidFill>
              </a:rPr>
              <a:t>d1 + 4</a:t>
            </a:r>
          </a:p>
          <a:p>
            <a:r>
              <a:rPr lang="fr-FR" sz="1100" dirty="0">
                <a:solidFill>
                  <a:schemeClr val="bg1"/>
                </a:solidFill>
              </a:rPr>
              <a:t>d1.__add__(4)</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9550" y="2274806"/>
            <a:ext cx="11555650" cy="830997"/>
          </a:xfrm>
          <a:prstGeom prst="rect">
            <a:avLst/>
          </a:prstGeom>
          <a:noFill/>
        </p:spPr>
        <p:txBody>
          <a:bodyPr wrap="square" rtlCol="0">
            <a:spAutoFit/>
          </a:bodyPr>
          <a:lstStyle/>
          <a:p>
            <a:r>
              <a:rPr lang="fr-FR" sz="1200" dirty="0"/>
              <a:t>Comme vous le voyez, quand vous utilisez le symbole+ainsi, c'est en fait la méthode__add__de l'objet Duree qui est appelée. Elle prend en paramètre l'objet que l'on souhaite ajouter, peu importe le type de l'objet en question. Et elle doit renvoyer un objet exploitable, ici il serait plus logique que ce soit une nouvelle durée.</a:t>
            </a:r>
          </a:p>
          <a:p>
            <a:endParaRPr lang="fr-FR" sz="1200" dirty="0"/>
          </a:p>
          <a:p>
            <a:r>
              <a:rPr lang="fr-FR" sz="1200" dirty="0"/>
              <a:t>Si vous devez faire différentes actions en fonction du type de l'objet à ajouter, testez le résultat de type(objet_a_ajouter).</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7923" y="3185366"/>
            <a:ext cx="10651787" cy="2462213"/>
          </a:xfrm>
          <a:prstGeom prst="rect">
            <a:avLst/>
          </a:prstGeom>
          <a:solidFill>
            <a:schemeClr val="tx1"/>
          </a:solidFill>
        </p:spPr>
        <p:txBody>
          <a:bodyPr wrap="square" rtlCol="0">
            <a:spAutoFit/>
          </a:bodyPr>
          <a:lstStyle/>
          <a:p>
            <a:r>
              <a:rPr lang="fr-FR" sz="1100" dirty="0">
                <a:solidFill>
                  <a:schemeClr val="bg1"/>
                </a:solidFill>
              </a:rPr>
              <a:t>def __add__(self, objet_a_ajouter):</a:t>
            </a:r>
          </a:p>
          <a:p>
            <a:r>
              <a:rPr lang="fr-FR" sz="1100" dirty="0">
                <a:solidFill>
                  <a:schemeClr val="bg1"/>
                </a:solidFill>
              </a:rPr>
              <a:t>        """L'objet à ajouter est un entier, le nombre de secondes"""</a:t>
            </a:r>
          </a:p>
          <a:p>
            <a:r>
              <a:rPr lang="fr-FR" sz="1100" dirty="0">
                <a:solidFill>
                  <a:schemeClr val="bg1"/>
                </a:solidFill>
              </a:rPr>
              <a:t>        nouvelle_duree = Duree()</a:t>
            </a:r>
          </a:p>
          <a:p>
            <a:r>
              <a:rPr lang="fr-FR" sz="1100" dirty="0">
                <a:solidFill>
                  <a:schemeClr val="bg1"/>
                </a:solidFill>
              </a:rPr>
              <a:t>        # On va copier self dans l'objet créé pour avoir la même durée</a:t>
            </a:r>
          </a:p>
          <a:p>
            <a:r>
              <a:rPr lang="fr-FR" sz="1100" dirty="0">
                <a:solidFill>
                  <a:schemeClr val="bg1"/>
                </a:solidFill>
              </a:rPr>
              <a:t>        nouvelle_duree.min = self.min</a:t>
            </a:r>
          </a:p>
          <a:p>
            <a:r>
              <a:rPr lang="fr-FR" sz="1100" dirty="0">
                <a:solidFill>
                  <a:schemeClr val="bg1"/>
                </a:solidFill>
              </a:rPr>
              <a:t>        nouvelle_duree.sec = self.sec</a:t>
            </a:r>
          </a:p>
          <a:p>
            <a:r>
              <a:rPr lang="fr-FR" sz="1100" dirty="0">
                <a:solidFill>
                  <a:schemeClr val="bg1"/>
                </a:solidFill>
              </a:rPr>
              <a:t>        # On ajoute la durée</a:t>
            </a:r>
          </a:p>
          <a:p>
            <a:r>
              <a:rPr lang="fr-FR" sz="1100" dirty="0">
                <a:solidFill>
                  <a:schemeClr val="bg1"/>
                </a:solidFill>
              </a:rPr>
              <a:t>        nouvelle_duree.sec += objet_a_ajouter</a:t>
            </a:r>
          </a:p>
          <a:p>
            <a:r>
              <a:rPr lang="fr-FR" sz="1100" dirty="0">
                <a:solidFill>
                  <a:schemeClr val="bg1"/>
                </a:solidFill>
              </a:rPr>
              <a:t>        # Si le nombre de secondes &gt;= 60</a:t>
            </a:r>
          </a:p>
          <a:p>
            <a:r>
              <a:rPr lang="fr-FR" sz="1100" dirty="0">
                <a:solidFill>
                  <a:schemeClr val="bg1"/>
                </a:solidFill>
              </a:rPr>
              <a:t>        if nouvelle_duree.sec &gt;= 60:</a:t>
            </a:r>
          </a:p>
          <a:p>
            <a:r>
              <a:rPr lang="fr-FR" sz="1100" dirty="0">
                <a:solidFill>
                  <a:schemeClr val="bg1"/>
                </a:solidFill>
              </a:rPr>
              <a:t>            nouvelle_duree.min += nouvelle_duree.sec // 60</a:t>
            </a:r>
          </a:p>
          <a:p>
            <a:r>
              <a:rPr lang="fr-FR" sz="1100" dirty="0">
                <a:solidFill>
                  <a:schemeClr val="bg1"/>
                </a:solidFill>
              </a:rPr>
              <a:t>            nouvelle_duree.sec = nouvelle_duree.sec % 60</a:t>
            </a:r>
          </a:p>
          <a:p>
            <a:r>
              <a:rPr lang="fr-FR" sz="1100" dirty="0">
                <a:solidFill>
                  <a:schemeClr val="bg1"/>
                </a:solidFill>
              </a:rPr>
              <a:t>        # On renvoie la nouvelle durée</a:t>
            </a:r>
          </a:p>
          <a:p>
            <a:r>
              <a:rPr lang="fr-FR" sz="1100" dirty="0">
                <a:solidFill>
                  <a:schemeClr val="bg1"/>
                </a:solidFill>
              </a:rPr>
              <a:t>        return nouvelle_duree</a:t>
            </a:r>
          </a:p>
        </p:txBody>
      </p:sp>
    </p:spTree>
    <p:extLst>
      <p:ext uri="{BB962C8B-B14F-4D97-AF65-F5344CB8AC3E}">
        <p14:creationId xmlns:p14="http://schemas.microsoft.com/office/powerpoint/2010/main" val="38631192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04777" y="872369"/>
            <a:ext cx="11555650" cy="646331"/>
          </a:xfrm>
          <a:prstGeom prst="rect">
            <a:avLst/>
          </a:prstGeom>
          <a:noFill/>
        </p:spPr>
        <p:txBody>
          <a:bodyPr wrap="square" rtlCol="0">
            <a:spAutoFit/>
          </a:bodyPr>
          <a:lstStyle/>
          <a:p>
            <a:r>
              <a:rPr lang="fr-FR" sz="1200" dirty="0"/>
              <a:t>Prenez le temps de comprendre le mécanisme et le petit calcul pour vous assurer d'avoir une durée cohérente. D'abord, on crée une nouvelle durée qui est l'équivalent de la durée contenue dans self. On l'augmente du nombre de secondes à ajouter et on s'assure que le temps est cohérent (le nombre de secondes n'atteint pas 60). Si le temps n'est pas cohérent, on le corrige. On renvoie enfin notre nouvel objet modifié. Voici un petit code qui montre comment utiliser notre méthode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104773" y="1518700"/>
            <a:ext cx="10651787" cy="1107996"/>
          </a:xfrm>
          <a:prstGeom prst="rect">
            <a:avLst/>
          </a:prstGeom>
          <a:solidFill>
            <a:schemeClr val="tx1"/>
          </a:solidFill>
        </p:spPr>
        <p:txBody>
          <a:bodyPr wrap="square" rtlCol="0">
            <a:spAutoFit/>
          </a:bodyPr>
          <a:lstStyle/>
          <a:p>
            <a:r>
              <a:rPr lang="fr-FR" sz="1100" dirty="0">
                <a:solidFill>
                  <a:schemeClr val="bg1"/>
                </a:solidFill>
              </a:rPr>
              <a:t>&gt;&gt;&gt; d1 = Duree(12, 8)</a:t>
            </a:r>
          </a:p>
          <a:p>
            <a:r>
              <a:rPr lang="fr-FR" sz="1100" dirty="0">
                <a:solidFill>
                  <a:schemeClr val="bg1"/>
                </a:solidFill>
              </a:rPr>
              <a:t>&gt;&gt;&gt; print(d1)</a:t>
            </a:r>
          </a:p>
          <a:p>
            <a:r>
              <a:rPr lang="fr-FR" sz="1100" dirty="0">
                <a:solidFill>
                  <a:schemeClr val="bg1"/>
                </a:solidFill>
              </a:rPr>
              <a:t>12:08</a:t>
            </a:r>
          </a:p>
          <a:p>
            <a:r>
              <a:rPr lang="fr-FR" sz="1100" dirty="0">
                <a:solidFill>
                  <a:schemeClr val="bg1"/>
                </a:solidFill>
              </a:rPr>
              <a:t>&gt;&gt;&gt; d2 = d1 + 54 # d1 + 54 secondes</a:t>
            </a:r>
          </a:p>
          <a:p>
            <a:r>
              <a:rPr lang="fr-FR" sz="1100" dirty="0">
                <a:solidFill>
                  <a:schemeClr val="bg1"/>
                </a:solidFill>
              </a:rPr>
              <a:t>&gt;&gt;&gt; print(d2)</a:t>
            </a:r>
          </a:p>
          <a:p>
            <a:r>
              <a:rPr lang="fr-FR" sz="1100" dirty="0">
                <a:solidFill>
                  <a:schemeClr val="bg1"/>
                </a:solidFill>
              </a:rPr>
              <a:t>13:02</a:t>
            </a:r>
          </a:p>
        </p:txBody>
      </p:sp>
      <p:sp>
        <p:nvSpPr>
          <p:cNvPr id="9" name="ZoneTexte 8">
            <a:extLst>
              <a:ext uri="{FF2B5EF4-FFF2-40B4-BE49-F238E27FC236}">
                <a16:creationId xmlns:a16="http://schemas.microsoft.com/office/drawing/2014/main" id="{BDEFE36F-64E7-482B-9957-0F8BBFB689CF}"/>
              </a:ext>
            </a:extLst>
          </p:cNvPr>
          <p:cNvSpPr txBox="1"/>
          <p:nvPr/>
        </p:nvSpPr>
        <p:spPr>
          <a:xfrm>
            <a:off x="104773" y="2737119"/>
            <a:ext cx="11555650" cy="2677656"/>
          </a:xfrm>
          <a:prstGeom prst="rect">
            <a:avLst/>
          </a:prstGeom>
          <a:noFill/>
        </p:spPr>
        <p:txBody>
          <a:bodyPr wrap="square" rtlCol="0">
            <a:spAutoFit/>
          </a:bodyPr>
          <a:lstStyle/>
          <a:p>
            <a:r>
              <a:rPr lang="fr-FR" sz="1200" dirty="0"/>
              <a:t>Pour mieux comprendre, remplacezd2 = d1 + 54pard2 = d1.__add__(54): cela revient au même. Ce remplacement ne sert qu'à bien comprendre le mécanisme. Il va de soi que ces méthodes spéciales ne sont pas à appeler directement depuis l'extérieur de la classe, les opérateurs n'ont pas été inventés pour rien.</a:t>
            </a:r>
          </a:p>
          <a:p>
            <a:endParaRPr lang="fr-FR" sz="1200" dirty="0"/>
          </a:p>
          <a:p>
            <a:r>
              <a:rPr lang="fr-FR" sz="1200" dirty="0"/>
              <a:t>Sachez que sur le même modèle, il existe les méthodes :</a:t>
            </a:r>
          </a:p>
          <a:p>
            <a:endParaRPr lang="fr-FR" sz="1200" dirty="0"/>
          </a:p>
          <a:p>
            <a:pPr marL="171450" indent="-171450">
              <a:buFont typeface="Arial" panose="020B0604020202020204" pitchFamily="34" charset="0"/>
              <a:buChar char="•"/>
            </a:pPr>
            <a:r>
              <a:rPr lang="fr-FR" sz="1200" dirty="0"/>
              <a:t>__sub__: surcharge de l'opérateur-;</a:t>
            </a:r>
          </a:p>
          <a:p>
            <a:pPr marL="171450" indent="-171450">
              <a:buFont typeface="Arial" panose="020B0604020202020204" pitchFamily="34" charset="0"/>
              <a:buChar char="•"/>
            </a:pPr>
            <a:r>
              <a:rPr lang="fr-FR" sz="1200" dirty="0"/>
              <a:t>__mul__: surcharge de l'opérateur*;</a:t>
            </a:r>
          </a:p>
          <a:p>
            <a:pPr marL="171450" indent="-171450">
              <a:buFont typeface="Arial" panose="020B0604020202020204" pitchFamily="34" charset="0"/>
              <a:buChar char="•"/>
            </a:pPr>
            <a:r>
              <a:rPr lang="fr-FR" sz="1200" dirty="0"/>
              <a:t>__truediv__: surcharge de l'opérateur/;</a:t>
            </a:r>
          </a:p>
          <a:p>
            <a:pPr marL="171450" indent="-171450">
              <a:buFont typeface="Arial" panose="020B0604020202020204" pitchFamily="34" charset="0"/>
              <a:buChar char="•"/>
            </a:pPr>
            <a:r>
              <a:rPr lang="fr-FR" sz="1200" dirty="0"/>
              <a:t>__floordiv__: surcharge de l'opérateur//(division entière) ;</a:t>
            </a:r>
          </a:p>
          <a:p>
            <a:pPr marL="171450" indent="-171450">
              <a:buFont typeface="Arial" panose="020B0604020202020204" pitchFamily="34" charset="0"/>
              <a:buChar char="•"/>
            </a:pPr>
            <a:r>
              <a:rPr lang="fr-FR" sz="1200" dirty="0"/>
              <a:t>__mod__: surcharge de l'opérateur%(modulo) ;</a:t>
            </a:r>
          </a:p>
          <a:p>
            <a:pPr marL="171450" indent="-171450">
              <a:buFont typeface="Arial" panose="020B0604020202020204" pitchFamily="34" charset="0"/>
              <a:buChar char="•"/>
            </a:pPr>
            <a:r>
              <a:rPr lang="fr-FR" sz="1200" dirty="0"/>
              <a:t>__pow__: surcharge de l'opérateur**(puissance) ;</a:t>
            </a:r>
          </a:p>
          <a:p>
            <a:pPr marL="171450" indent="-171450">
              <a:buFont typeface="Arial" panose="020B0604020202020204" pitchFamily="34" charset="0"/>
              <a:buChar char="•"/>
            </a:pPr>
            <a:r>
              <a:rPr lang="fr-FR" sz="1200" dirty="0"/>
              <a:t>…</a:t>
            </a:r>
          </a:p>
          <a:p>
            <a:endParaRPr lang="fr-FR" sz="1200" dirty="0"/>
          </a:p>
          <a:p>
            <a:r>
              <a:rPr lang="fr-FR" sz="1200" dirty="0"/>
              <a:t>Il y en a d'autres que vous pouvez consulter sur le site web de Python.</a:t>
            </a:r>
          </a:p>
        </p:txBody>
      </p:sp>
    </p:spTree>
    <p:extLst>
      <p:ext uri="{BB962C8B-B14F-4D97-AF65-F5344CB8AC3E}">
        <p14:creationId xmlns:p14="http://schemas.microsoft.com/office/powerpoint/2010/main" val="174593210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318171" y="4328984"/>
            <a:ext cx="11555650" cy="1754326"/>
          </a:xfrm>
          <a:prstGeom prst="rect">
            <a:avLst/>
          </a:prstGeom>
          <a:noFill/>
        </p:spPr>
        <p:txBody>
          <a:bodyPr wrap="square" rtlCol="0">
            <a:spAutoFit/>
          </a:bodyPr>
          <a:lstStyle/>
          <a:p>
            <a:r>
              <a:rPr lang="fr-FR" sz="1200" dirty="0"/>
              <a:t>À présent, on peut écrire </a:t>
            </a:r>
            <a:r>
              <a:rPr lang="fr-FR" sz="1200" dirty="0">
                <a:highlight>
                  <a:srgbClr val="C0C0C0"/>
                </a:highlight>
              </a:rPr>
              <a:t>4 + d1</a:t>
            </a:r>
            <a:r>
              <a:rPr lang="fr-FR" sz="1200" dirty="0"/>
              <a:t>, cela revient au même que </a:t>
            </a:r>
            <a:r>
              <a:rPr lang="fr-FR" sz="1200" dirty="0">
                <a:highlight>
                  <a:srgbClr val="C0C0C0"/>
                </a:highlight>
              </a:rPr>
              <a:t>d1 + 4</a:t>
            </a:r>
            <a:r>
              <a:rPr lang="fr-FR" sz="1200" dirty="0"/>
              <a:t>.</a:t>
            </a:r>
          </a:p>
          <a:p>
            <a:endParaRPr lang="fr-FR" sz="1200" dirty="0"/>
          </a:p>
          <a:p>
            <a:r>
              <a:rPr lang="fr-FR" sz="1200" dirty="0"/>
              <a:t>N'hésitez pas à relire ces exemples s'ils vous paraissent peu clairs.</a:t>
            </a:r>
          </a:p>
          <a:p>
            <a:endParaRPr lang="fr-FR" sz="1200" b="1" dirty="0"/>
          </a:p>
          <a:p>
            <a:r>
              <a:rPr lang="fr-FR" sz="1200" b="1" dirty="0"/>
              <a:t>D'autres opérateurs</a:t>
            </a:r>
          </a:p>
          <a:p>
            <a:endParaRPr lang="fr-FR" sz="1200" dirty="0"/>
          </a:p>
          <a:p>
            <a:r>
              <a:rPr lang="fr-FR" sz="1200" dirty="0"/>
              <a:t>Il est également possible de surcharger les opérateurs </a:t>
            </a:r>
            <a:r>
              <a:rPr lang="fr-FR" sz="1200" dirty="0">
                <a:highlight>
                  <a:srgbClr val="C0C0C0"/>
                </a:highlight>
              </a:rPr>
              <a:t>+=</a:t>
            </a:r>
            <a:r>
              <a:rPr lang="fr-FR" sz="1200" dirty="0"/>
              <a:t>, </a:t>
            </a:r>
            <a:r>
              <a:rPr lang="fr-FR" sz="1200" dirty="0">
                <a:highlight>
                  <a:srgbClr val="C0C0C0"/>
                </a:highlight>
              </a:rPr>
              <a:t>-=</a:t>
            </a:r>
            <a:r>
              <a:rPr lang="fr-FR" sz="1200" dirty="0"/>
              <a:t>, etc. On préfixe cette fois-ci les noms de méthode que nous avons vus par un </a:t>
            </a:r>
            <a:r>
              <a:rPr lang="fr-FR" sz="1200" dirty="0">
                <a:highlight>
                  <a:srgbClr val="C0C0C0"/>
                </a:highlight>
              </a:rPr>
              <a:t>i</a:t>
            </a:r>
            <a:r>
              <a:rPr lang="fr-FR" sz="1200" dirty="0"/>
              <a:t>.</a:t>
            </a:r>
          </a:p>
          <a:p>
            <a:endParaRPr lang="fr-FR" sz="1200" dirty="0"/>
          </a:p>
          <a:p>
            <a:r>
              <a:rPr lang="fr-FR" sz="1200" dirty="0"/>
              <a:t>Exemple de méthode </a:t>
            </a:r>
            <a:r>
              <a:rPr lang="fr-FR" sz="1200" dirty="0">
                <a:highlight>
                  <a:srgbClr val="C0C0C0"/>
                </a:highlight>
              </a:rPr>
              <a:t>__</a:t>
            </a:r>
            <a:r>
              <a:rPr lang="fr-FR" sz="1200" dirty="0" err="1">
                <a:highlight>
                  <a:srgbClr val="C0C0C0"/>
                </a:highlight>
              </a:rPr>
              <a:t>iadd</a:t>
            </a:r>
            <a:r>
              <a:rPr lang="fr-FR" sz="1200" dirty="0">
                <a:highlight>
                  <a:srgbClr val="C0C0C0"/>
                </a:highlight>
              </a:rPr>
              <a:t> __</a:t>
            </a:r>
            <a:r>
              <a:rPr lang="fr-FR" sz="1200" dirty="0"/>
              <a:t> pour notre classe </a:t>
            </a:r>
            <a:r>
              <a:rPr lang="fr-FR" sz="1200" dirty="0">
                <a:highlight>
                  <a:srgbClr val="C0C0C0"/>
                </a:highlight>
              </a:rPr>
              <a:t>Duree</a:t>
            </a:r>
            <a:r>
              <a:rPr lang="fr-FR" sz="1200" dirty="0"/>
              <a:t>:</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2852113"/>
            <a:ext cx="10651787" cy="1446550"/>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radd</a:t>
            </a:r>
            <a:r>
              <a:rPr lang="fr-FR" sz="1100" dirty="0">
                <a:solidFill>
                  <a:schemeClr val="bg1"/>
                </a:solidFill>
              </a:rPr>
              <a:t>__(self, objet_a_ajouter):</a:t>
            </a:r>
          </a:p>
          <a:p>
            <a:r>
              <a:rPr lang="fr-FR" sz="1100" dirty="0">
                <a:solidFill>
                  <a:schemeClr val="bg1"/>
                </a:solidFill>
              </a:rPr>
              <a:t>        """Cette méthode est appelée si on écrit 4 + objet et que</a:t>
            </a:r>
          </a:p>
          <a:p>
            <a:r>
              <a:rPr lang="fr-FR" sz="1100" dirty="0">
                <a:solidFill>
                  <a:schemeClr val="bg1"/>
                </a:solidFill>
              </a:rPr>
              <a:t>        le premier objet (4 dans cet exemple) ne sait pas comment ajouter</a:t>
            </a:r>
          </a:p>
          <a:p>
            <a:r>
              <a:rPr lang="fr-FR" sz="1100" dirty="0">
                <a:solidFill>
                  <a:schemeClr val="bg1"/>
                </a:solidFill>
              </a:rPr>
              <a:t>        le second. On se contente de rediriger sur __add__ puisque,</a:t>
            </a:r>
          </a:p>
          <a:p>
            <a:r>
              <a:rPr lang="fr-FR" sz="1100" dirty="0">
                <a:solidFill>
                  <a:schemeClr val="bg1"/>
                </a:solidFill>
              </a:rPr>
              <a:t>        ici, cela revient au même : l'opération doit avoir le même résultat,</a:t>
            </a:r>
          </a:p>
          <a:p>
            <a:r>
              <a:rPr lang="fr-FR" sz="1100" dirty="0">
                <a:solidFill>
                  <a:schemeClr val="bg1"/>
                </a:solidFill>
              </a:rPr>
              <a:t>        posée dans un sens ou dans l'autre"""</a:t>
            </a:r>
          </a:p>
          <a:p>
            <a:r>
              <a:rPr lang="fr-FR" sz="1100" dirty="0">
                <a:solidFill>
                  <a:schemeClr val="bg1"/>
                </a:solidFill>
              </a:rPr>
              <a:t>        </a:t>
            </a:r>
          </a:p>
          <a:p>
            <a:r>
              <a:rPr lang="fr-FR" sz="1100" dirty="0">
                <a:solidFill>
                  <a:schemeClr val="bg1"/>
                </a:solidFill>
              </a:rPr>
              <a:t>        return self + objet_a_ajouter</a:t>
            </a:r>
          </a:p>
        </p:txBody>
      </p:sp>
      <p:sp>
        <p:nvSpPr>
          <p:cNvPr id="10" name="ZoneTexte 9">
            <a:extLst>
              <a:ext uri="{FF2B5EF4-FFF2-40B4-BE49-F238E27FC236}">
                <a16:creationId xmlns:a16="http://schemas.microsoft.com/office/drawing/2014/main" id="{5086755C-F61F-4D7D-9986-E851E518FF0F}"/>
              </a:ext>
            </a:extLst>
          </p:cNvPr>
          <p:cNvSpPr txBox="1"/>
          <p:nvPr/>
        </p:nvSpPr>
        <p:spPr>
          <a:xfrm>
            <a:off x="318171" y="689669"/>
            <a:ext cx="11555650" cy="2123658"/>
          </a:xfrm>
          <a:prstGeom prst="rect">
            <a:avLst/>
          </a:prstGeom>
          <a:noFill/>
        </p:spPr>
        <p:txBody>
          <a:bodyPr wrap="square" rtlCol="0">
            <a:spAutoFit/>
          </a:bodyPr>
          <a:lstStyle/>
          <a:p>
            <a:r>
              <a:rPr lang="fr-FR" sz="1200" dirty="0"/>
              <a:t>Tout dépend du sens</a:t>
            </a:r>
          </a:p>
          <a:p>
            <a:endParaRPr lang="fr-FR" sz="1200" dirty="0"/>
          </a:p>
          <a:p>
            <a:r>
              <a:rPr lang="fr-FR" sz="1200" dirty="0"/>
              <a:t>Vous l'avez peut-être remarqué, et c'est assez logique si vous avez suivi mes explications, mais écrire </a:t>
            </a:r>
            <a:r>
              <a:rPr lang="fr-FR" sz="1200" dirty="0">
                <a:highlight>
                  <a:srgbClr val="C0C0C0"/>
                </a:highlight>
              </a:rPr>
              <a:t>objet1 + objet2</a:t>
            </a:r>
            <a:r>
              <a:rPr lang="fr-FR" sz="1200" dirty="0"/>
              <a:t> ne revient pas au même qu'écrire </a:t>
            </a:r>
            <a:r>
              <a:rPr lang="fr-FR" sz="1200" dirty="0">
                <a:highlight>
                  <a:srgbClr val="C0C0C0"/>
                </a:highlight>
              </a:rPr>
              <a:t>objet2 + objet1</a:t>
            </a:r>
            <a:r>
              <a:rPr lang="fr-FR" sz="1200" dirty="0"/>
              <a:t> si les deux objets ont des types différents.</a:t>
            </a:r>
          </a:p>
          <a:p>
            <a:endParaRPr lang="fr-FR" sz="1200" dirty="0"/>
          </a:p>
          <a:p>
            <a:r>
              <a:rPr lang="fr-FR" sz="1200" dirty="0"/>
              <a:t>En effet, suivant le cas, c'est la méthode </a:t>
            </a:r>
            <a:r>
              <a:rPr lang="fr-FR" sz="1200" dirty="0">
                <a:highlight>
                  <a:srgbClr val="C0C0C0"/>
                </a:highlight>
              </a:rPr>
              <a:t>__add__</a:t>
            </a:r>
            <a:r>
              <a:rPr lang="fr-FR" sz="1200" dirty="0"/>
              <a:t> de l'un ou l'autre des objets qui est appelée.</a:t>
            </a:r>
          </a:p>
          <a:p>
            <a:endParaRPr lang="fr-FR" sz="1200" dirty="0"/>
          </a:p>
          <a:p>
            <a:r>
              <a:rPr lang="fr-FR" sz="1200" dirty="0"/>
              <a:t>Cela signifie que, lorsqu'on utilise la classe </a:t>
            </a:r>
            <a:r>
              <a:rPr lang="fr-FR" sz="1200" dirty="0">
                <a:highlight>
                  <a:srgbClr val="C0C0C0"/>
                </a:highlight>
              </a:rPr>
              <a:t>Duree</a:t>
            </a:r>
            <a:r>
              <a:rPr lang="fr-FR" sz="1200" dirty="0"/>
              <a:t>, si on écrit </a:t>
            </a:r>
            <a:r>
              <a:rPr lang="fr-FR" sz="1200" dirty="0">
                <a:highlight>
                  <a:srgbClr val="C0C0C0"/>
                </a:highlight>
              </a:rPr>
              <a:t>d1 + 4</a:t>
            </a:r>
            <a:r>
              <a:rPr lang="fr-FR" sz="1200" dirty="0"/>
              <a:t> cela fonctionne, alors que </a:t>
            </a:r>
            <a:r>
              <a:rPr lang="fr-FR" sz="1200" dirty="0">
                <a:highlight>
                  <a:srgbClr val="C0C0C0"/>
                </a:highlight>
              </a:rPr>
              <a:t>4 + d1</a:t>
            </a:r>
            <a:r>
              <a:rPr lang="fr-FR" sz="1200" dirty="0"/>
              <a:t> ne marche pas. En effet, la class </a:t>
            </a:r>
            <a:r>
              <a:rPr lang="fr-FR" sz="1200" dirty="0" err="1">
                <a:highlight>
                  <a:srgbClr val="C0C0C0"/>
                </a:highlight>
              </a:rPr>
              <a:t>int</a:t>
            </a:r>
            <a:r>
              <a:rPr lang="fr-FR" sz="1200" dirty="0"/>
              <a:t> ne sait pas quoi faire de votre objet </a:t>
            </a:r>
            <a:r>
              <a:rPr lang="fr-FR" sz="1200" dirty="0">
                <a:highlight>
                  <a:srgbClr val="C0C0C0"/>
                </a:highlight>
              </a:rPr>
              <a:t>Duree</a:t>
            </a:r>
            <a:r>
              <a:rPr lang="fr-FR" sz="1200" dirty="0"/>
              <a:t>.</a:t>
            </a:r>
          </a:p>
          <a:p>
            <a:endParaRPr lang="fr-FR" sz="1200" dirty="0"/>
          </a:p>
          <a:p>
            <a:r>
              <a:rPr lang="fr-FR" sz="1200" dirty="0"/>
              <a:t>Il existe cependant une panoplie de méthodes spéciales pour faire le travail de </a:t>
            </a:r>
            <a:r>
              <a:rPr lang="fr-FR" sz="1200" dirty="0">
                <a:highlight>
                  <a:srgbClr val="C0C0C0"/>
                </a:highlight>
              </a:rPr>
              <a:t>__add__ </a:t>
            </a:r>
            <a:r>
              <a:rPr lang="fr-FR" sz="1200" dirty="0"/>
              <a:t>si vous écrivez l'opération dans l'autre sens. Il suffit de préfixer le nom des méthodes spéciales par un </a:t>
            </a:r>
            <a:r>
              <a:rPr lang="fr-FR" sz="1200" dirty="0">
                <a:highlight>
                  <a:srgbClr val="C0C0C0"/>
                </a:highlight>
              </a:rPr>
              <a:t>r</a:t>
            </a:r>
            <a:r>
              <a:rPr lang="fr-FR" sz="1200" dirty="0"/>
              <a:t>.</a:t>
            </a:r>
          </a:p>
        </p:txBody>
      </p:sp>
    </p:spTree>
    <p:extLst>
      <p:ext uri="{BB962C8B-B14F-4D97-AF65-F5344CB8AC3E}">
        <p14:creationId xmlns:p14="http://schemas.microsoft.com/office/powerpoint/2010/main" val="297326433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2826750"/>
            <a:ext cx="11555650" cy="276999"/>
          </a:xfrm>
          <a:prstGeom prst="rect">
            <a:avLst/>
          </a:prstGeom>
          <a:noFill/>
        </p:spPr>
        <p:txBody>
          <a:bodyPr wrap="square" rtlCol="0">
            <a:spAutoFit/>
          </a:bodyPr>
          <a:lstStyle/>
          <a:p>
            <a:r>
              <a:rPr lang="fr-FR" sz="1200" dirty="0"/>
              <a:t>Et en images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872369"/>
            <a:ext cx="10651787" cy="195438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iadd</a:t>
            </a:r>
            <a:r>
              <a:rPr lang="fr-FR" sz="1100" dirty="0">
                <a:solidFill>
                  <a:schemeClr val="bg1"/>
                </a:solidFill>
              </a:rPr>
              <a:t>__(self, objet_a_ajouter):</a:t>
            </a:r>
          </a:p>
          <a:p>
            <a:r>
              <a:rPr lang="fr-FR" sz="1100" dirty="0">
                <a:solidFill>
                  <a:schemeClr val="bg1"/>
                </a:solidFill>
              </a:rPr>
              <a:t>        """L'objet à ajouter est un entier, le nombre de secondes"""</a:t>
            </a:r>
          </a:p>
          <a:p>
            <a:r>
              <a:rPr lang="fr-FR" sz="1100" dirty="0">
                <a:solidFill>
                  <a:schemeClr val="bg1"/>
                </a:solidFill>
              </a:rPr>
              <a:t>        # On travaille directement sur self cette fois</a:t>
            </a:r>
          </a:p>
          <a:p>
            <a:r>
              <a:rPr lang="fr-FR" sz="1100" dirty="0">
                <a:solidFill>
                  <a:schemeClr val="bg1"/>
                </a:solidFill>
              </a:rPr>
              <a:t>        # On ajoute la durée</a:t>
            </a:r>
          </a:p>
          <a:p>
            <a:r>
              <a:rPr lang="fr-FR" sz="1100" dirty="0">
                <a:solidFill>
                  <a:schemeClr val="bg1"/>
                </a:solidFill>
              </a:rPr>
              <a:t>        self.sec += objet_a_ajouter</a:t>
            </a:r>
          </a:p>
          <a:p>
            <a:r>
              <a:rPr lang="fr-FR" sz="1100" dirty="0">
                <a:solidFill>
                  <a:schemeClr val="bg1"/>
                </a:solidFill>
              </a:rPr>
              <a:t>        # Si le nombre de secondes &gt;= 60</a:t>
            </a:r>
          </a:p>
          <a:p>
            <a:r>
              <a:rPr lang="fr-FR" sz="1100" dirty="0">
                <a:solidFill>
                  <a:schemeClr val="bg1"/>
                </a:solidFill>
              </a:rPr>
              <a:t>        if self.sec &gt;= 60:</a:t>
            </a:r>
          </a:p>
          <a:p>
            <a:r>
              <a:rPr lang="fr-FR" sz="1100" dirty="0">
                <a:solidFill>
                  <a:schemeClr val="bg1"/>
                </a:solidFill>
              </a:rPr>
              <a:t>            self.min += self.sec // 60</a:t>
            </a:r>
          </a:p>
          <a:p>
            <a:r>
              <a:rPr lang="fr-FR" sz="1100" dirty="0">
                <a:solidFill>
                  <a:schemeClr val="bg1"/>
                </a:solidFill>
              </a:rPr>
              <a:t>            self.sec = self.sec % 60</a:t>
            </a:r>
          </a:p>
          <a:p>
            <a:r>
              <a:rPr lang="fr-FR" sz="1100" dirty="0">
                <a:solidFill>
                  <a:schemeClr val="bg1"/>
                </a:solidFill>
              </a:rPr>
              <a:t>        # On renvoie self</a:t>
            </a:r>
          </a:p>
          <a:p>
            <a:r>
              <a:rPr lang="fr-FR" sz="1100" dirty="0">
                <a:solidFill>
                  <a:schemeClr val="bg1"/>
                </a:solidFill>
              </a:rPr>
              <a:t>        return self</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3103749"/>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972371"/>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24401193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22005" y="907794"/>
            <a:ext cx="11555650" cy="1384995"/>
          </a:xfrm>
          <a:prstGeom prst="rect">
            <a:avLst/>
          </a:prstGeom>
          <a:noFill/>
        </p:spPr>
        <p:txBody>
          <a:bodyPr wrap="square" rtlCol="0">
            <a:spAutoFit/>
          </a:bodyPr>
          <a:lstStyle/>
          <a:p>
            <a:r>
              <a:rPr lang="fr-FR" sz="1200" dirty="0"/>
              <a:t>Pour finir, nous allons voir la surcharge des opérateurs de comparaison que vous connaissez depuis quelque temps maintenant : </a:t>
            </a:r>
            <a:r>
              <a:rPr lang="fr-FR" sz="1200" dirty="0">
                <a:highlight>
                  <a:srgbClr val="C0C0C0"/>
                </a:highlight>
              </a:rPr>
              <a:t>==,!=,&lt;,&gt;,&lt;=,&gt;=</a:t>
            </a:r>
            <a:r>
              <a:rPr lang="fr-FR" sz="1200" dirty="0"/>
              <a:t>.</a:t>
            </a:r>
          </a:p>
          <a:p>
            <a:endParaRPr lang="fr-FR" sz="1200" dirty="0"/>
          </a:p>
          <a:p>
            <a:r>
              <a:rPr lang="fr-FR" sz="1200" dirty="0"/>
              <a:t>Ces méthodes sont donc appelées si vous tentez de comparer deux objets entre eux. Comment Python </a:t>
            </a:r>
            <a:r>
              <a:rPr lang="fr-FR" sz="1200" dirty="0" err="1"/>
              <a:t>sait-il</a:t>
            </a:r>
            <a:r>
              <a:rPr lang="fr-FR" sz="1200" dirty="0"/>
              <a:t> que 3 est inférieur à 18 ? Une méthode spéciale de la classe </a:t>
            </a:r>
            <a:r>
              <a:rPr lang="fr-FR" sz="1200" dirty="0" err="1">
                <a:highlight>
                  <a:srgbClr val="C0C0C0"/>
                </a:highlight>
              </a:rPr>
              <a:t>int</a:t>
            </a:r>
            <a:r>
              <a:rPr lang="fr-FR" sz="1200" dirty="0"/>
              <a:t> le permet, en simplifiant. Donc si vous voulez comparer des durées, par exemple, vous allez devoir redéfinir certaines méthodes que je vais présenter plus bas. Elles devront prendre en paramètre l'objet à comparer à </a:t>
            </a:r>
            <a:r>
              <a:rPr lang="fr-FR" sz="1200" dirty="0">
                <a:highlight>
                  <a:srgbClr val="C0C0C0"/>
                </a:highlight>
              </a:rPr>
              <a:t>self</a:t>
            </a:r>
            <a:r>
              <a:rPr lang="fr-FR" sz="1200" dirty="0"/>
              <a:t>, et doivent renvoyer un booléen (</a:t>
            </a:r>
            <a:r>
              <a:rPr lang="fr-FR" sz="1200" dirty="0">
                <a:highlight>
                  <a:srgbClr val="C0C0C0"/>
                </a:highlight>
              </a:rPr>
              <a:t>True</a:t>
            </a:r>
            <a:r>
              <a:rPr lang="fr-FR" sz="1200" dirty="0"/>
              <a:t> ou </a:t>
            </a:r>
            <a:r>
              <a:rPr lang="fr-FR" sz="1200" dirty="0">
                <a:highlight>
                  <a:srgbClr val="C0C0C0"/>
                </a:highlight>
              </a:rPr>
              <a:t>False</a:t>
            </a:r>
            <a:r>
              <a:rPr lang="fr-FR" sz="1200" dirty="0"/>
              <a:t>).</a:t>
            </a:r>
          </a:p>
          <a:p>
            <a:endParaRPr lang="fr-FR" sz="1200" dirty="0"/>
          </a:p>
          <a:p>
            <a:r>
              <a:rPr lang="fr-FR" sz="1200" dirty="0"/>
              <a:t>Je vais me contenter de vous faire un petit tableau récapitulatif des méthodes à redéfinir pour comparer deux objets entre eux :</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2328214"/>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077140"/>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423755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1DD83E14-EED0-4EF0-BB0E-B5419118DC15}"/>
              </a:ext>
            </a:extLst>
          </p:cNvPr>
          <p:cNvPicPr>
            <a:picLocks noChangeAspect="1"/>
          </p:cNvPicPr>
          <p:nvPr/>
        </p:nvPicPr>
        <p:blipFill>
          <a:blip r:embed="rId2"/>
          <a:stretch>
            <a:fillRect/>
          </a:stretch>
        </p:blipFill>
        <p:spPr>
          <a:xfrm>
            <a:off x="2598907" y="1319197"/>
            <a:ext cx="5737698" cy="4534375"/>
          </a:xfrm>
          <a:prstGeom prst="rect">
            <a:avLst/>
          </a:prstGeom>
        </p:spPr>
      </p:pic>
    </p:spTree>
    <p:extLst>
      <p:ext uri="{BB962C8B-B14F-4D97-AF65-F5344CB8AC3E}">
        <p14:creationId xmlns:p14="http://schemas.microsoft.com/office/powerpoint/2010/main" val="17529916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22005" y="907794"/>
            <a:ext cx="11555650" cy="1200329"/>
          </a:xfrm>
          <a:prstGeom prst="rect">
            <a:avLst/>
          </a:prstGeom>
          <a:noFill/>
        </p:spPr>
        <p:txBody>
          <a:bodyPr wrap="square" rtlCol="0">
            <a:spAutoFit/>
          </a:bodyPr>
          <a:lstStyle/>
          <a:p>
            <a:r>
              <a:rPr lang="fr-FR" sz="1200" dirty="0"/>
              <a:t>Sachez que ce sont ces méthodes spéciales qui sont appelées si, par exemple, vous voulez trier une liste contenant vos objets.</a:t>
            </a:r>
          </a:p>
          <a:p>
            <a:endParaRPr lang="fr-FR" sz="1200" dirty="0"/>
          </a:p>
          <a:p>
            <a:r>
              <a:rPr lang="fr-FR" sz="1200" dirty="0"/>
              <a:t>Sachez également que, si Python n'arrive pas à faireobjet1 &lt; objet2, il essayera l'opération inverse, soitobjet2 &gt;= objet1. Cela vaut aussi pour les autres opérateurs de comparaison que nous venons de voir.</a:t>
            </a:r>
          </a:p>
          <a:p>
            <a:endParaRPr lang="fr-FR" sz="1200" dirty="0"/>
          </a:p>
          <a:p>
            <a:r>
              <a:rPr lang="fr-FR" sz="1200" dirty="0"/>
              <a:t>Allez, je vais vous mettre deux exemples malgré tout, il ne tient qu'à vous de redéfinir les autres méthodes présentées plus haut :</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09550" y="2328214"/>
            <a:ext cx="10651787" cy="1615827"/>
          </a:xfrm>
          <a:prstGeom prst="rect">
            <a:avLst/>
          </a:prstGeom>
          <a:solidFill>
            <a:schemeClr val="tx1"/>
          </a:solidFill>
        </p:spPr>
        <p:txBody>
          <a:bodyPr wrap="square" rtlCol="0">
            <a:spAutoFit/>
          </a:bodyPr>
          <a:lstStyle/>
          <a:p>
            <a:r>
              <a:rPr lang="fr-FR" sz="1100" dirty="0">
                <a:solidFill>
                  <a:schemeClr val="bg1"/>
                </a:solidFill>
              </a:rPr>
              <a:t>def __eq__(self, autre_duree):</a:t>
            </a:r>
          </a:p>
          <a:p>
            <a:r>
              <a:rPr lang="fr-FR" sz="1100" dirty="0">
                <a:solidFill>
                  <a:schemeClr val="bg1"/>
                </a:solidFill>
              </a:rPr>
              <a:t>        """Test si self et autre_duree sont égales"""</a:t>
            </a:r>
          </a:p>
          <a:p>
            <a:r>
              <a:rPr lang="fr-FR" sz="1100" dirty="0">
                <a:solidFill>
                  <a:schemeClr val="bg1"/>
                </a:solidFill>
              </a:rPr>
              <a:t>        return self.sec == autre_duree.sec and self.min == autre_duree.min</a:t>
            </a:r>
          </a:p>
          <a:p>
            <a:r>
              <a:rPr lang="fr-FR" sz="1100" dirty="0">
                <a:solidFill>
                  <a:schemeClr val="bg1"/>
                </a:solidFill>
              </a:rPr>
              <a:t>def __gt__(self, autre_duree):</a:t>
            </a:r>
          </a:p>
          <a:p>
            <a:r>
              <a:rPr lang="fr-FR" sz="1100" dirty="0">
                <a:solidFill>
                  <a:schemeClr val="bg1"/>
                </a:solidFill>
              </a:rPr>
              <a:t>        """Test si self &gt; autre_duree"""</a:t>
            </a:r>
          </a:p>
          <a:p>
            <a:r>
              <a:rPr lang="fr-FR" sz="1100" dirty="0">
                <a:solidFill>
                  <a:schemeClr val="bg1"/>
                </a:solidFill>
              </a:rPr>
              <a:t>        # On calcule le nombre de secondes de self et autre_duree</a:t>
            </a:r>
          </a:p>
          <a:p>
            <a:r>
              <a:rPr lang="fr-FR" sz="1100" dirty="0">
                <a:solidFill>
                  <a:schemeClr val="bg1"/>
                </a:solidFill>
              </a:rPr>
              <a:t>        nb_sec1 = self.sec + self.min * 60</a:t>
            </a:r>
          </a:p>
          <a:p>
            <a:r>
              <a:rPr lang="fr-FR" sz="1100" dirty="0">
                <a:solidFill>
                  <a:schemeClr val="bg1"/>
                </a:solidFill>
              </a:rPr>
              <a:t>        nb_sec2 = autre_duree.sec + autre_duree.min * 60</a:t>
            </a:r>
          </a:p>
          <a:p>
            <a:r>
              <a:rPr lang="fr-FR" sz="1100" dirty="0">
                <a:solidFill>
                  <a:schemeClr val="bg1"/>
                </a:solidFill>
              </a:rPr>
              <a:t>        return nb_sec1 &gt; nb_sec2</a:t>
            </a:r>
          </a:p>
        </p:txBody>
      </p:sp>
      <p:sp>
        <p:nvSpPr>
          <p:cNvPr id="8" name="ZoneTexte 7">
            <a:extLst>
              <a:ext uri="{FF2B5EF4-FFF2-40B4-BE49-F238E27FC236}">
                <a16:creationId xmlns:a16="http://schemas.microsoft.com/office/drawing/2014/main" id="{82A562F4-E353-4535-9844-7D3950764CA5}"/>
              </a:ext>
            </a:extLst>
          </p:cNvPr>
          <p:cNvSpPr txBox="1"/>
          <p:nvPr/>
        </p:nvSpPr>
        <p:spPr>
          <a:xfrm>
            <a:off x="122005" y="4079903"/>
            <a:ext cx="11555650" cy="276999"/>
          </a:xfrm>
          <a:prstGeom prst="rect">
            <a:avLst/>
          </a:prstGeom>
          <a:noFill/>
        </p:spPr>
        <p:txBody>
          <a:bodyPr wrap="square" rtlCol="0">
            <a:spAutoFit/>
          </a:bodyPr>
          <a:lstStyle/>
          <a:p>
            <a:r>
              <a:rPr lang="fr-FR" sz="1200" dirty="0"/>
              <a:t>Ces exemples devraient vous suffire, je pense.</a:t>
            </a:r>
          </a:p>
        </p:txBody>
      </p:sp>
    </p:spTree>
    <p:extLst>
      <p:ext uri="{BB962C8B-B14F-4D97-AF65-F5344CB8AC3E}">
        <p14:creationId xmlns:p14="http://schemas.microsoft.com/office/powerpoint/2010/main" val="26131378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599839"/>
            <a:ext cx="11555650" cy="3785652"/>
          </a:xfrm>
          <a:prstGeom prst="rect">
            <a:avLst/>
          </a:prstGeom>
          <a:noFill/>
        </p:spPr>
        <p:txBody>
          <a:bodyPr wrap="square" rtlCol="0">
            <a:spAutoFit/>
          </a:bodyPr>
          <a:lstStyle/>
          <a:p>
            <a:r>
              <a:rPr lang="fr-FR" sz="1200" dirty="0"/>
              <a:t>Vous vous souvenez de </a:t>
            </a:r>
            <a:r>
              <a:rPr lang="fr-FR" sz="1200" dirty="0">
                <a:highlight>
                  <a:srgbClr val="C0C0C0"/>
                </a:highlight>
              </a:rPr>
              <a:t>pickle</a:t>
            </a:r>
            <a:r>
              <a:rPr lang="fr-FR" sz="1200" dirty="0"/>
              <a:t>, j'espère. Pour conclure ce chapitre sur les méthodes spéciales, nous allons en voir deux qui sont utilisées par ce module pour influencer la façon dont nos objets sont enregistrés dans des fichiers.</a:t>
            </a:r>
          </a:p>
          <a:p>
            <a:endParaRPr lang="fr-FR" sz="1200" dirty="0"/>
          </a:p>
          <a:p>
            <a:r>
              <a:rPr lang="fr-FR" sz="1200" dirty="0"/>
              <a:t>Prenons un cas concret, d'une utilité pratique discutable.</a:t>
            </a:r>
          </a:p>
          <a:p>
            <a:endParaRPr lang="fr-FR" sz="1200" dirty="0"/>
          </a:p>
          <a:p>
            <a:r>
              <a:rPr lang="fr-FR" sz="1200" dirty="0"/>
              <a:t>On crée une classe qui va contenir plusieurs attributs. Un de ces attributs possède une valeur temporaire, qui n'est utile que pendant l'exécution du programme. Si on arrête ce programme et qu'on le relance, on doit récupérer le même objet mais la valeur temporaire doit être remise à </a:t>
            </a:r>
            <a:r>
              <a:rPr lang="fr-FR" sz="1200" dirty="0">
                <a:highlight>
                  <a:srgbClr val="C0C0C0"/>
                </a:highlight>
              </a:rPr>
              <a:t>0</a:t>
            </a:r>
            <a:r>
              <a:rPr lang="fr-FR" sz="1200" dirty="0"/>
              <a:t>, par exemple.</a:t>
            </a:r>
          </a:p>
          <a:p>
            <a:endParaRPr lang="fr-FR" sz="1200" dirty="0"/>
          </a:p>
          <a:p>
            <a:r>
              <a:rPr lang="fr-FR" sz="1200" dirty="0"/>
              <a:t>Il y a d'autres moyens d'y parvenir, je le reconnais. Mais les autres applications que j'ai en tête sont plus dures à développer et à expliquer rapidement, donc gardons cet exemple.</a:t>
            </a:r>
          </a:p>
          <a:p>
            <a:endParaRPr lang="fr-FR" sz="1200" b="1" dirty="0"/>
          </a:p>
          <a:p>
            <a:r>
              <a:rPr lang="fr-FR" sz="1200" b="1" dirty="0"/>
              <a:t>La méthode spéciale </a:t>
            </a:r>
            <a:r>
              <a:rPr lang="fr-FR" sz="1200" dirty="0">
                <a:highlight>
                  <a:srgbClr val="C0C0C0"/>
                </a:highlight>
              </a:rPr>
              <a:t>__getstate__</a:t>
            </a:r>
          </a:p>
          <a:p>
            <a:endParaRPr lang="fr-FR" sz="1200" dirty="0"/>
          </a:p>
          <a:p>
            <a:r>
              <a:rPr lang="fr-FR" sz="1200" dirty="0"/>
              <a:t>La méthode </a:t>
            </a:r>
            <a:r>
              <a:rPr lang="fr-FR" sz="1200" dirty="0">
                <a:highlight>
                  <a:srgbClr val="C0C0C0"/>
                </a:highlight>
              </a:rPr>
              <a:t>__getstate__</a:t>
            </a:r>
            <a:r>
              <a:rPr lang="fr-FR" sz="1200" dirty="0"/>
              <a:t> est appelée au moment de sérialiser l'objet. Quand vous voulez enregistrer l'objet à l'aide du module </a:t>
            </a:r>
            <a:r>
              <a:rPr lang="fr-FR" sz="1200" dirty="0">
                <a:highlight>
                  <a:srgbClr val="C0C0C0"/>
                </a:highlight>
              </a:rPr>
              <a:t>pickle</a:t>
            </a:r>
            <a:r>
              <a:rPr lang="fr-FR" sz="1200" dirty="0"/>
              <a:t>, </a:t>
            </a:r>
            <a:r>
              <a:rPr lang="fr-FR" sz="1200" dirty="0">
                <a:highlight>
                  <a:srgbClr val="C0C0C0"/>
                </a:highlight>
              </a:rPr>
              <a:t>__getstate__</a:t>
            </a:r>
            <a:r>
              <a:rPr lang="fr-FR" sz="1200" dirty="0"/>
              <a:t> va être appelée juste avant l'enregistrement.</a:t>
            </a:r>
          </a:p>
          <a:p>
            <a:endParaRPr lang="fr-FR" sz="1200" dirty="0"/>
          </a:p>
          <a:p>
            <a:r>
              <a:rPr lang="fr-FR" sz="1200" dirty="0"/>
              <a:t>Si aucune méthode </a:t>
            </a:r>
            <a:r>
              <a:rPr lang="fr-FR" sz="1200" dirty="0">
                <a:highlight>
                  <a:srgbClr val="C0C0C0"/>
                </a:highlight>
              </a:rPr>
              <a:t>__getstate__</a:t>
            </a:r>
            <a:r>
              <a:rPr lang="fr-FR" sz="1200" dirty="0"/>
              <a:t> n'est définie, </a:t>
            </a:r>
            <a:r>
              <a:rPr lang="fr-FR" sz="1200" dirty="0">
                <a:highlight>
                  <a:srgbClr val="C0C0C0"/>
                </a:highlight>
              </a:rPr>
              <a:t>pickle</a:t>
            </a:r>
            <a:r>
              <a:rPr lang="fr-FR" sz="1200" dirty="0"/>
              <a:t> en registre le dictionnaire des attributs de l'objet à enregistrer. Vous vous rappelez ? Il est contenu dans objet. </a:t>
            </a:r>
            <a:r>
              <a:rPr lang="fr-FR" sz="1200" dirty="0">
                <a:highlight>
                  <a:srgbClr val="C0C0C0"/>
                </a:highlight>
              </a:rPr>
              <a:t>__dict__</a:t>
            </a:r>
            <a:r>
              <a:rPr lang="fr-FR" sz="1200" dirty="0"/>
              <a:t>.</a:t>
            </a:r>
          </a:p>
          <a:p>
            <a:endParaRPr lang="fr-FR" sz="1200" dirty="0"/>
          </a:p>
          <a:p>
            <a:r>
              <a:rPr lang="fr-FR" sz="1200" dirty="0"/>
              <a:t>Sinon, </a:t>
            </a:r>
            <a:r>
              <a:rPr lang="fr-FR" sz="1200" dirty="0">
                <a:highlight>
                  <a:srgbClr val="C0C0C0"/>
                </a:highlight>
              </a:rPr>
              <a:t>pickle</a:t>
            </a:r>
            <a:r>
              <a:rPr lang="fr-FR" sz="1200" dirty="0"/>
              <a:t> en registre dans le fichier la valeur renvoyée par</a:t>
            </a:r>
            <a:r>
              <a:rPr lang="fr-FR" sz="1200" dirty="0">
                <a:highlight>
                  <a:srgbClr val="C0C0C0"/>
                </a:highlight>
              </a:rPr>
              <a:t>__getstate__</a:t>
            </a:r>
            <a:r>
              <a:rPr lang="fr-FR" sz="1200" dirty="0"/>
              <a:t> (généralement, un dictionnaire d'attributs modifié).</a:t>
            </a:r>
          </a:p>
          <a:p>
            <a:endParaRPr lang="fr-FR" sz="1200" dirty="0"/>
          </a:p>
          <a:p>
            <a:r>
              <a:rPr lang="fr-FR" sz="1200" dirty="0"/>
              <a:t>Voyons un peu comment coder notre exemple grâce à </a:t>
            </a:r>
            <a:r>
              <a:rPr lang="fr-FR" sz="1200" dirty="0">
                <a:highlight>
                  <a:srgbClr val="C0C0C0"/>
                </a:highlight>
              </a:rPr>
              <a:t>__getstate__</a:t>
            </a:r>
            <a:r>
              <a:rPr lang="fr-FR" sz="1200" dirty="0"/>
              <a:t>:</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97098" y="4385491"/>
            <a:ext cx="10651787" cy="2462213"/>
          </a:xfrm>
          <a:prstGeom prst="rect">
            <a:avLst/>
          </a:prstGeom>
          <a:solidFill>
            <a:schemeClr val="tx1"/>
          </a:solidFill>
        </p:spPr>
        <p:txBody>
          <a:bodyPr wrap="square" rtlCol="0">
            <a:spAutoFit/>
          </a:bodyPr>
          <a:lstStyle/>
          <a:p>
            <a:r>
              <a:rPr lang="fr-FR" sz="1100" dirty="0">
                <a:solidFill>
                  <a:schemeClr val="bg1"/>
                </a:solidFill>
              </a:rPr>
              <a:t>class Temp:</a:t>
            </a:r>
          </a:p>
          <a:p>
            <a:r>
              <a:rPr lang="fr-FR" sz="1100" dirty="0">
                <a:solidFill>
                  <a:schemeClr val="bg1"/>
                </a:solidFill>
              </a:rPr>
              <a:t>    """Classe contenant plusieurs attributs, dont un temporaire"""</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"""Constructeur de notre objet"""</a:t>
            </a:r>
          </a:p>
          <a:p>
            <a:r>
              <a:rPr lang="fr-FR" sz="1100" dirty="0">
                <a:solidFill>
                  <a:schemeClr val="bg1"/>
                </a:solidFill>
              </a:rPr>
              <a:t>        self.attribut_1 = "une valeur"</a:t>
            </a:r>
          </a:p>
          <a:p>
            <a:r>
              <a:rPr lang="fr-FR" sz="1100" dirty="0">
                <a:solidFill>
                  <a:schemeClr val="bg1"/>
                </a:solidFill>
              </a:rPr>
              <a:t>        self.attribut_2 = "une autre valeur"</a:t>
            </a:r>
          </a:p>
          <a:p>
            <a:r>
              <a:rPr lang="fr-FR" sz="1100" dirty="0">
                <a:solidFill>
                  <a:schemeClr val="bg1"/>
                </a:solidFill>
              </a:rPr>
              <a:t>        self.attribut_temporaire = 5</a:t>
            </a:r>
          </a:p>
          <a:p>
            <a:r>
              <a:rPr lang="fr-FR" sz="1100" dirty="0">
                <a:solidFill>
                  <a:schemeClr val="bg1"/>
                </a:solidFill>
              </a:rPr>
              <a:t>   </a:t>
            </a:r>
          </a:p>
          <a:p>
            <a:r>
              <a:rPr lang="fr-FR" sz="1100" dirty="0">
                <a:solidFill>
                  <a:schemeClr val="bg1"/>
                </a:solidFill>
              </a:rPr>
              <a:t>    def __getstate__(self):</a:t>
            </a:r>
          </a:p>
          <a:p>
            <a:r>
              <a:rPr lang="fr-FR" sz="1100" dirty="0">
                <a:solidFill>
                  <a:schemeClr val="bg1"/>
                </a:solidFill>
              </a:rPr>
              <a:t>        """Renvoie le dictionnaire d'attributs à sérialiser"""</a:t>
            </a:r>
          </a:p>
          <a:p>
            <a:r>
              <a:rPr lang="fr-FR" sz="1100" dirty="0">
                <a:solidFill>
                  <a:schemeClr val="bg1"/>
                </a:solidFill>
              </a:rPr>
              <a:t>        dict_attr = dict(self.__dict__)</a:t>
            </a:r>
          </a:p>
          <a:p>
            <a:r>
              <a:rPr lang="fr-FR" sz="1100" dirty="0">
                <a:solidFill>
                  <a:schemeClr val="bg1"/>
                </a:solidFill>
              </a:rPr>
              <a:t>        dict_attr["attribut_temporaire"] = 0</a:t>
            </a:r>
          </a:p>
          <a:p>
            <a:r>
              <a:rPr lang="fr-FR" sz="1100" dirty="0">
                <a:solidFill>
                  <a:schemeClr val="bg1"/>
                </a:solidFill>
              </a:rPr>
              <a:t>        return dict_attr</a:t>
            </a:r>
          </a:p>
        </p:txBody>
      </p:sp>
    </p:spTree>
    <p:extLst>
      <p:ext uri="{BB962C8B-B14F-4D97-AF65-F5344CB8AC3E}">
        <p14:creationId xmlns:p14="http://schemas.microsoft.com/office/powerpoint/2010/main" val="37995964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612843"/>
            <a:ext cx="11555650" cy="5816977"/>
          </a:xfrm>
          <a:prstGeom prst="rect">
            <a:avLst/>
          </a:prstGeom>
          <a:noFill/>
        </p:spPr>
        <p:txBody>
          <a:bodyPr wrap="square" rtlCol="0">
            <a:spAutoFit/>
          </a:bodyPr>
          <a:lstStyle/>
          <a:p>
            <a:r>
              <a:rPr lang="fr-FR" sz="1200" dirty="0"/>
              <a:t>Avant de revenir sur le code, vous pouvez en voir les effets. Si vous tentez d'enregistrer cet objet grâce à </a:t>
            </a:r>
            <a:r>
              <a:rPr lang="fr-FR" sz="1200" dirty="0">
                <a:highlight>
                  <a:srgbClr val="C0C0C0"/>
                </a:highlight>
              </a:rPr>
              <a:t>pickle</a:t>
            </a:r>
            <a:r>
              <a:rPr lang="fr-FR" sz="1200" dirty="0"/>
              <a:t> et que vous le récupérez ensuite depuis le fichier, vous constatez que l'attribut </a:t>
            </a:r>
            <a:r>
              <a:rPr lang="fr-FR" sz="1200" dirty="0">
                <a:highlight>
                  <a:srgbClr val="C0C0C0"/>
                </a:highlight>
              </a:rPr>
              <a:t>attribut_temporaire </a:t>
            </a:r>
            <a:r>
              <a:rPr lang="fr-FR" sz="1200" dirty="0"/>
              <a:t>est à </a:t>
            </a:r>
            <a:r>
              <a:rPr lang="fr-FR" sz="1200" dirty="0">
                <a:highlight>
                  <a:srgbClr val="C0C0C0"/>
                </a:highlight>
              </a:rPr>
              <a:t>0</a:t>
            </a:r>
            <a:r>
              <a:rPr lang="fr-FR" sz="1200" dirty="0"/>
              <a:t>, peu importe sa valeur d'origine.</a:t>
            </a:r>
          </a:p>
          <a:p>
            <a:endParaRPr lang="fr-FR" sz="1200" dirty="0"/>
          </a:p>
          <a:p>
            <a:r>
              <a:rPr lang="fr-FR" sz="1200" dirty="0"/>
              <a:t>Voyons le code de </a:t>
            </a:r>
            <a:r>
              <a:rPr lang="fr-FR" sz="1200" dirty="0">
                <a:highlight>
                  <a:srgbClr val="C0C0C0"/>
                </a:highlight>
              </a:rPr>
              <a:t>__getstate__</a:t>
            </a:r>
            <a:r>
              <a:rPr lang="fr-FR" sz="1200" dirty="0"/>
              <a:t>. La méthode ne prend aucun argument (excepté </a:t>
            </a:r>
            <a:r>
              <a:rPr lang="fr-FR" sz="1200" dirty="0">
                <a:highlight>
                  <a:srgbClr val="C0C0C0"/>
                </a:highlight>
              </a:rPr>
              <a:t>self</a:t>
            </a:r>
            <a:r>
              <a:rPr lang="fr-FR" sz="1200" dirty="0"/>
              <a:t> puisque c'est une méthode d'instance).</a:t>
            </a:r>
          </a:p>
          <a:p>
            <a:endParaRPr lang="fr-FR" sz="1200" dirty="0"/>
          </a:p>
          <a:p>
            <a:r>
              <a:rPr lang="fr-FR" sz="1200" dirty="0"/>
              <a:t>Elle enregistre le dictionnaire des attributs dans une variable locale </a:t>
            </a:r>
            <a:r>
              <a:rPr lang="fr-FR" sz="1200" dirty="0">
                <a:highlight>
                  <a:srgbClr val="C0C0C0"/>
                </a:highlight>
              </a:rPr>
              <a:t>dict_attr</a:t>
            </a:r>
            <a:r>
              <a:rPr lang="fr-FR" sz="1200" dirty="0"/>
              <a:t>. Ce dictionnaire a le même contenu que </a:t>
            </a:r>
            <a:r>
              <a:rPr lang="fr-FR" sz="1200" dirty="0">
                <a:highlight>
                  <a:srgbClr val="C0C0C0"/>
                </a:highlight>
              </a:rPr>
              <a:t>self.__dict__</a:t>
            </a:r>
            <a:r>
              <a:rPr lang="fr-FR" sz="1200" dirty="0"/>
              <a:t> (le dictionnaire des attributs de l'objet). En revanche, il a une référence différente. Sans cela, à la ligne suivante, au moment de modifier </a:t>
            </a:r>
            <a:r>
              <a:rPr lang="fr-FR" sz="1200" dirty="0">
                <a:highlight>
                  <a:srgbClr val="C0C0C0"/>
                </a:highlight>
              </a:rPr>
              <a:t>attribut_temporaire</a:t>
            </a:r>
            <a:r>
              <a:rPr lang="fr-FR" sz="1200" dirty="0"/>
              <a:t>, le changement aurait été également appliqué à l'objet, ce que l'on veut éviter.</a:t>
            </a:r>
          </a:p>
          <a:p>
            <a:endParaRPr lang="fr-FR" sz="1200" dirty="0"/>
          </a:p>
          <a:p>
            <a:r>
              <a:rPr lang="fr-FR" sz="1200" dirty="0"/>
              <a:t>À la ligne suivante, donc, on change la valeur de l'</a:t>
            </a:r>
            <a:r>
              <a:rPr lang="fr-FR" sz="1200" dirty="0" err="1">
                <a:highlight>
                  <a:srgbClr val="C0C0C0"/>
                </a:highlight>
              </a:rPr>
              <a:t>attributattribut_temporaire</a:t>
            </a:r>
            <a:r>
              <a:rPr lang="fr-FR" sz="1200" dirty="0"/>
              <a:t>. Étant donné que </a:t>
            </a:r>
            <a:r>
              <a:rPr lang="fr-FR" sz="1200" dirty="0">
                <a:highlight>
                  <a:srgbClr val="C0C0C0"/>
                </a:highlight>
              </a:rPr>
              <a:t>dict_attr</a:t>
            </a:r>
            <a:r>
              <a:rPr lang="fr-FR" sz="1200" dirty="0"/>
              <a:t> et </a:t>
            </a:r>
            <a:r>
              <a:rPr lang="fr-FR" sz="1200" dirty="0">
                <a:highlight>
                  <a:srgbClr val="C0C0C0"/>
                </a:highlight>
              </a:rPr>
              <a:t>self.__dict__</a:t>
            </a:r>
            <a:r>
              <a:rPr lang="fr-FR" sz="1200" dirty="0"/>
              <a:t> n'ont pas la même référence, l'attribut n'est changé que dans </a:t>
            </a:r>
            <a:r>
              <a:rPr lang="fr-FR" sz="1200" dirty="0">
                <a:highlight>
                  <a:srgbClr val="C0C0C0"/>
                </a:highlight>
              </a:rPr>
              <a:t>dict_attr</a:t>
            </a:r>
            <a:r>
              <a:rPr lang="fr-FR" sz="1200" dirty="0"/>
              <a:t> et le dictionnaire de </a:t>
            </a:r>
            <a:r>
              <a:rPr lang="fr-FR" sz="1200" dirty="0">
                <a:highlight>
                  <a:srgbClr val="C0C0C0"/>
                </a:highlight>
              </a:rPr>
              <a:t>self</a:t>
            </a:r>
            <a:r>
              <a:rPr lang="fr-FR" sz="1200" dirty="0"/>
              <a:t> n'est pas modifié.</a:t>
            </a:r>
          </a:p>
          <a:p>
            <a:endParaRPr lang="fr-FR" sz="1200" dirty="0"/>
          </a:p>
          <a:p>
            <a:r>
              <a:rPr lang="fr-FR" sz="1200" dirty="0"/>
              <a:t>Enfin, on renvoie </a:t>
            </a:r>
            <a:r>
              <a:rPr lang="fr-FR" sz="1200" dirty="0">
                <a:highlight>
                  <a:srgbClr val="C0C0C0"/>
                </a:highlight>
              </a:rPr>
              <a:t>dict_attr</a:t>
            </a:r>
            <a:r>
              <a:rPr lang="fr-FR" sz="1200" dirty="0"/>
              <a:t>. Au lieu d'enregistrer dans notre fichier </a:t>
            </a:r>
            <a:r>
              <a:rPr lang="fr-FR" sz="1200" dirty="0">
                <a:highlight>
                  <a:srgbClr val="C0C0C0"/>
                </a:highlight>
              </a:rPr>
              <a:t>self.__dict__,pickle</a:t>
            </a:r>
            <a:r>
              <a:rPr lang="fr-FR" sz="1200" dirty="0"/>
              <a:t> enregistre notre dictionnaire modifié, </a:t>
            </a:r>
            <a:r>
              <a:rPr lang="fr-FR" sz="1200" dirty="0">
                <a:highlight>
                  <a:srgbClr val="C0C0C0"/>
                </a:highlight>
              </a:rPr>
              <a:t>dict_attr</a:t>
            </a:r>
            <a:r>
              <a:rPr lang="fr-FR" sz="1200" dirty="0"/>
              <a:t>.</a:t>
            </a:r>
          </a:p>
          <a:p>
            <a:endParaRPr lang="fr-FR" sz="1200" dirty="0"/>
          </a:p>
          <a:p>
            <a:r>
              <a:rPr lang="fr-FR" sz="1200" dirty="0"/>
              <a:t>Si ce n'est pas assez clair, je vous encourage à tester par vous-mêmes, essayez de modifier la méthode__getstate__et manipulez </a:t>
            </a:r>
            <a:r>
              <a:rPr lang="fr-FR" sz="1200" dirty="0">
                <a:highlight>
                  <a:srgbClr val="C0C0C0"/>
                </a:highlight>
              </a:rPr>
              <a:t>self.__dict__</a:t>
            </a:r>
            <a:r>
              <a:rPr lang="fr-FR" sz="1200" dirty="0"/>
              <a:t> pour bien comprendre le code.</a:t>
            </a:r>
          </a:p>
          <a:p>
            <a:endParaRPr lang="fr-FR" sz="1200" b="1" dirty="0"/>
          </a:p>
          <a:p>
            <a:r>
              <a:rPr lang="fr-FR" sz="1200" b="1" dirty="0"/>
              <a:t>La méthode </a:t>
            </a:r>
            <a:r>
              <a:rPr lang="fr-FR" sz="1200" dirty="0">
                <a:highlight>
                  <a:srgbClr val="C0C0C0"/>
                </a:highlight>
              </a:rPr>
              <a:t>__setstate__</a:t>
            </a:r>
          </a:p>
          <a:p>
            <a:endParaRPr lang="fr-FR" sz="1200" dirty="0"/>
          </a:p>
          <a:p>
            <a:r>
              <a:rPr lang="fr-FR" sz="1200" dirty="0"/>
              <a:t>À la différence de </a:t>
            </a:r>
            <a:r>
              <a:rPr lang="fr-FR" sz="1200" dirty="0">
                <a:highlight>
                  <a:srgbClr val="C0C0C0"/>
                </a:highlight>
              </a:rPr>
              <a:t>__getstate__</a:t>
            </a:r>
            <a:r>
              <a:rPr lang="fr-FR" sz="1200" dirty="0"/>
              <a:t>, la méthode </a:t>
            </a:r>
            <a:r>
              <a:rPr lang="fr-FR" sz="1200" dirty="0">
                <a:highlight>
                  <a:srgbClr val="C0C0C0"/>
                </a:highlight>
              </a:rPr>
              <a:t>__setstate__</a:t>
            </a:r>
            <a:r>
              <a:rPr lang="fr-FR" sz="1200" dirty="0"/>
              <a:t> est appelée au moment de désérialiser l'objet. Concrètement, si vous récupérez un objet à partir d'un fichier sérialisé, </a:t>
            </a:r>
            <a:r>
              <a:rPr lang="fr-FR" sz="1200" dirty="0">
                <a:highlight>
                  <a:srgbClr val="C0C0C0"/>
                </a:highlight>
              </a:rPr>
              <a:t>__setstate__</a:t>
            </a:r>
            <a:r>
              <a:rPr lang="fr-FR" sz="1200" dirty="0"/>
              <a:t> sera appelée après la récupération du dictionnaire des attributs.</a:t>
            </a:r>
          </a:p>
          <a:p>
            <a:endParaRPr lang="fr-FR" sz="1200" dirty="0"/>
          </a:p>
          <a:p>
            <a:r>
              <a:rPr lang="fr-FR" sz="1200" dirty="0"/>
              <a:t>Pour schématiser, voici l'exécution que l'on va observer derrière </a:t>
            </a:r>
            <a:r>
              <a:rPr lang="fr-FR" sz="1200" dirty="0">
                <a:highlight>
                  <a:srgbClr val="C0C0C0"/>
                </a:highlight>
              </a:rPr>
              <a:t>unpickler.load()</a:t>
            </a:r>
            <a:r>
              <a:rPr lang="fr-FR" sz="1200" dirty="0"/>
              <a:t>:</a:t>
            </a:r>
          </a:p>
          <a:p>
            <a:endParaRPr lang="fr-FR" sz="1200" dirty="0"/>
          </a:p>
          <a:p>
            <a:pPr marL="228600" indent="-228600">
              <a:buFont typeface="+mj-lt"/>
              <a:buAutoNum type="arabicPeriod"/>
            </a:pPr>
            <a:r>
              <a:rPr lang="fr-FR" sz="1200" dirty="0"/>
              <a:t>    L'objet </a:t>
            </a:r>
            <a:r>
              <a:rPr lang="fr-FR" sz="1200" b="1" dirty="0"/>
              <a:t>Unpickler</a:t>
            </a:r>
            <a:r>
              <a:rPr lang="fr-FR" sz="1200" dirty="0"/>
              <a:t> lit le fichier.</a:t>
            </a:r>
          </a:p>
          <a:p>
            <a:pPr marL="228600" indent="-228600">
              <a:buFont typeface="+mj-lt"/>
              <a:buAutoNum type="arabicPeriod"/>
            </a:pPr>
            <a:endParaRPr lang="fr-FR" sz="1200" dirty="0"/>
          </a:p>
          <a:p>
            <a:pPr marL="228600" indent="-228600">
              <a:buFont typeface="+mj-lt"/>
              <a:buAutoNum type="arabicPeriod"/>
            </a:pPr>
            <a:r>
              <a:rPr lang="fr-FR" sz="1200" dirty="0"/>
              <a:t>    Il récupère le dictionnaire des attributs. Je vous rappelle que si aucune méthode </a:t>
            </a:r>
            <a:r>
              <a:rPr lang="fr-FR" sz="1200" dirty="0">
                <a:highlight>
                  <a:srgbClr val="C0C0C0"/>
                </a:highlight>
              </a:rPr>
              <a:t>__getstate__</a:t>
            </a:r>
            <a:r>
              <a:rPr lang="fr-FR" sz="1200" dirty="0"/>
              <a:t> n'est définie dans notre classe, ce dictionnaire est celui contenu dans l'attribut spécial </a:t>
            </a:r>
            <a:r>
              <a:rPr lang="fr-FR" sz="1200" dirty="0">
                <a:highlight>
                  <a:srgbClr val="C0C0C0"/>
                </a:highlight>
              </a:rPr>
              <a:t>__dict__</a:t>
            </a:r>
            <a:r>
              <a:rPr lang="fr-FR" sz="1200" dirty="0"/>
              <a:t> de l'objet au moment de sa sérialisation.</a:t>
            </a:r>
          </a:p>
          <a:p>
            <a:pPr marL="228600" indent="-228600">
              <a:buFont typeface="+mj-lt"/>
              <a:buAutoNum type="arabicPeriod"/>
            </a:pPr>
            <a:endParaRPr lang="fr-FR" sz="1200" dirty="0"/>
          </a:p>
          <a:p>
            <a:pPr marL="228600" indent="-228600">
              <a:buFont typeface="+mj-lt"/>
              <a:buAutoNum type="arabicPeriod"/>
            </a:pPr>
            <a:r>
              <a:rPr lang="fr-FR" sz="1200" dirty="0"/>
              <a:t>    Ce dictionnaire récupéré est envoyé à la méthode </a:t>
            </a:r>
            <a:r>
              <a:rPr lang="fr-FR" sz="1200" dirty="0">
                <a:highlight>
                  <a:srgbClr val="C0C0C0"/>
                </a:highlight>
              </a:rPr>
              <a:t>__setstate__</a:t>
            </a:r>
            <a:r>
              <a:rPr lang="fr-FR" sz="1200" dirty="0"/>
              <a:t> si elle existe. Si elle n'existe pas, Python considère que c'est le dictionnaire des attributs de l'objet à récupérer et écrit donc l'attribut </a:t>
            </a:r>
            <a:r>
              <a:rPr lang="fr-FR" sz="1200" dirty="0">
                <a:highlight>
                  <a:srgbClr val="C0C0C0"/>
                </a:highlight>
              </a:rPr>
              <a:t>__dict__</a:t>
            </a:r>
            <a:r>
              <a:rPr lang="fr-FR" sz="1200" dirty="0"/>
              <a:t> de l'objet en y plaçant ce dictionnaire récupéré.</a:t>
            </a:r>
          </a:p>
          <a:p>
            <a:endParaRPr lang="fr-FR" sz="1200" dirty="0"/>
          </a:p>
          <a:p>
            <a:r>
              <a:rPr lang="fr-FR" sz="1200" dirty="0"/>
              <a:t>Le même exemple mais, cette fois, par la méthode </a:t>
            </a:r>
            <a:r>
              <a:rPr lang="fr-FR" sz="1200" dirty="0">
                <a:highlight>
                  <a:srgbClr val="C0C0C0"/>
                </a:highlight>
              </a:rPr>
              <a:t>__setstate__</a:t>
            </a:r>
            <a:r>
              <a:rPr lang="fr-FR" sz="1200" dirty="0"/>
              <a:t>:</a:t>
            </a:r>
          </a:p>
        </p:txBody>
      </p:sp>
    </p:spTree>
    <p:extLst>
      <p:ext uri="{BB962C8B-B14F-4D97-AF65-F5344CB8AC3E}">
        <p14:creationId xmlns:p14="http://schemas.microsoft.com/office/powerpoint/2010/main" val="341811201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5262979"/>
          </a:xfrm>
          <a:prstGeom prst="rect">
            <a:avLst/>
          </a:prstGeom>
          <a:noFill/>
        </p:spPr>
        <p:txBody>
          <a:bodyPr wrap="square" rtlCol="0">
            <a:spAutoFit/>
          </a:bodyPr>
          <a:lstStyle/>
          <a:p>
            <a:r>
              <a:rPr lang="fr-FR" sz="1200" dirty="0">
                <a:highlight>
                  <a:srgbClr val="C0C0C0"/>
                </a:highlight>
              </a:rPr>
              <a:t>Quelle est la différence entre les deux méthodes que nous avons vues ?</a:t>
            </a:r>
          </a:p>
          <a:p>
            <a:endParaRPr lang="fr-FR" sz="1200" dirty="0"/>
          </a:p>
          <a:p>
            <a:r>
              <a:rPr lang="fr-FR" sz="1200" dirty="0"/>
              <a:t>L'objectif que nous nous étions fixé peut être atteint par ces deux méthodes. Soit notre classe met en œuvre une méthode </a:t>
            </a:r>
            <a:r>
              <a:rPr lang="fr-FR" sz="1200" dirty="0">
                <a:highlight>
                  <a:srgbClr val="C0C0C0"/>
                </a:highlight>
              </a:rPr>
              <a:t>__getstate__</a:t>
            </a:r>
            <a:r>
              <a:rPr lang="fr-FR" sz="1200" dirty="0"/>
              <a:t>,</a:t>
            </a:r>
            <a:r>
              <a:rPr lang="fr-FR" sz="1200" dirty="0">
                <a:highlight>
                  <a:srgbClr val="C0C0C0"/>
                </a:highlight>
              </a:rPr>
              <a:t> </a:t>
            </a:r>
            <a:r>
              <a:rPr lang="fr-FR" sz="1200" dirty="0"/>
              <a:t>soit elle met en œuvre une méthode </a:t>
            </a:r>
            <a:r>
              <a:rPr lang="fr-FR" sz="1200" dirty="0">
                <a:highlight>
                  <a:srgbClr val="C0C0C0"/>
                </a:highlight>
              </a:rPr>
              <a:t>__setstate__</a:t>
            </a:r>
            <a:r>
              <a:rPr lang="fr-FR" sz="1200" dirty="0"/>
              <a:t>.</a:t>
            </a:r>
          </a:p>
          <a:p>
            <a:endParaRPr lang="fr-FR" sz="1200" dirty="0"/>
          </a:p>
          <a:p>
            <a:r>
              <a:rPr lang="fr-FR" sz="1200" dirty="0"/>
              <a:t>Dans le premier cas, on modifie le dictionnaire des attributs avant la sérialisation. Le dictionnaire des attributs enregistré est celui que nous avons modifié avec la valeur de notre attribut temporaire à </a:t>
            </a:r>
            <a:r>
              <a:rPr lang="fr-FR" sz="1200" dirty="0">
                <a:highlight>
                  <a:srgbClr val="C0C0C0"/>
                </a:highlight>
              </a:rPr>
              <a:t>0</a:t>
            </a:r>
            <a:r>
              <a:rPr lang="fr-FR" sz="1200" dirty="0"/>
              <a:t>.</a:t>
            </a:r>
          </a:p>
          <a:p>
            <a:endParaRPr lang="fr-FR" sz="1200" dirty="0"/>
          </a:p>
          <a:p>
            <a:r>
              <a:rPr lang="fr-FR" sz="1200" dirty="0"/>
              <a:t>Dans le second cas, on modifie le dictionnaire d'attributs après la désérialisation. Le dictionnaire que l'on récupère contient un attribut </a:t>
            </a:r>
            <a:r>
              <a:rPr lang="fr-FR" sz="1200" dirty="0">
                <a:highlight>
                  <a:srgbClr val="C0C0C0"/>
                </a:highlight>
              </a:rPr>
              <a:t>attribut_temporaire</a:t>
            </a:r>
            <a:r>
              <a:rPr lang="fr-FR" sz="1200" dirty="0"/>
              <a:t> avec une valeur quelconque (on ne sait pas laquelle) mais après avoir récupéré l'objet qui est déjà instancié (et avant le retour de la désérialisation !), on met cette valeur à </a:t>
            </a:r>
            <a:r>
              <a:rPr lang="fr-FR" sz="1200" dirty="0">
                <a:highlight>
                  <a:srgbClr val="C0C0C0"/>
                </a:highlight>
              </a:rPr>
              <a:t>0</a:t>
            </a:r>
            <a:r>
              <a:rPr lang="fr-FR" sz="1200" dirty="0"/>
              <a:t>.</a:t>
            </a:r>
          </a:p>
          <a:p>
            <a:endParaRPr lang="fr-FR" sz="1200" dirty="0"/>
          </a:p>
          <a:p>
            <a:r>
              <a:rPr lang="fr-FR" sz="1200" dirty="0"/>
              <a:t>Ce sont deux moyens différents, qui ici reviennent au même. À vous de choisir la meilleure méthode en fonction de vos besoins (les deux peuvent être présentes dans la même classe si nécessaire).</a:t>
            </a:r>
          </a:p>
          <a:p>
            <a:endParaRPr lang="fr-FR" sz="1200" dirty="0"/>
          </a:p>
          <a:p>
            <a:r>
              <a:rPr lang="fr-FR" sz="1200" dirty="0"/>
              <a:t>Là encore, je vous encourage à faire des essais si ce n'est pas très clair.</a:t>
            </a:r>
          </a:p>
          <a:p>
            <a:endParaRPr lang="fr-FR" sz="1200" dirty="0"/>
          </a:p>
          <a:p>
            <a:r>
              <a:rPr lang="fr-FR" sz="1200" b="1" dirty="0"/>
              <a:t>On peut enregistrer dans un fichier autre chose que des dictionnaires</a:t>
            </a:r>
          </a:p>
          <a:p>
            <a:endParaRPr lang="fr-FR" sz="1200" dirty="0"/>
          </a:p>
          <a:p>
            <a:r>
              <a:rPr lang="fr-FR" sz="1200" dirty="0"/>
              <a:t>Votre méthode </a:t>
            </a:r>
            <a:r>
              <a:rPr lang="fr-FR" sz="1200" dirty="0">
                <a:highlight>
                  <a:srgbClr val="C0C0C0"/>
                </a:highlight>
              </a:rPr>
              <a:t>__getstate__</a:t>
            </a:r>
            <a:r>
              <a:rPr lang="fr-FR" sz="1200" dirty="0"/>
              <a:t> n'est pas obligée de renvoyer un dictionnaire d'attributs. Elle peut renvoyer un autre objet, un entier, un flottant, mais dans ce cas une méthode </a:t>
            </a:r>
            <a:r>
              <a:rPr lang="fr-FR" sz="1200" dirty="0">
                <a:highlight>
                  <a:srgbClr val="C0C0C0"/>
                </a:highlight>
              </a:rPr>
              <a:t>__setstate__</a:t>
            </a:r>
            <a:r>
              <a:rPr lang="fr-FR" sz="1200" dirty="0"/>
              <a:t> devra exister pour savoir « quoi faire » avec l'objet enregistré. Si ce n'est pas un dictionnaire d'attributs, Python ne peut pas le deviner !</a:t>
            </a:r>
          </a:p>
          <a:p>
            <a:endParaRPr lang="fr-FR" sz="1200" dirty="0"/>
          </a:p>
          <a:p>
            <a:r>
              <a:rPr lang="fr-FR" sz="1200" dirty="0"/>
              <a:t>Là encore, je vous laisse tester si cela vous intéresse.</a:t>
            </a:r>
          </a:p>
          <a:p>
            <a:endParaRPr lang="fr-FR" sz="1200" b="1" dirty="0"/>
          </a:p>
          <a:p>
            <a:r>
              <a:rPr lang="fr-FR" sz="1200" b="1" dirty="0"/>
              <a:t>Je veux encore plus puissant !</a:t>
            </a:r>
          </a:p>
          <a:p>
            <a:endParaRPr lang="fr-FR" sz="1200" dirty="0"/>
          </a:p>
          <a:p>
            <a:r>
              <a:rPr lang="fr-FR" sz="1200" dirty="0">
                <a:highlight>
                  <a:srgbClr val="C0C0C0"/>
                </a:highlight>
              </a:rPr>
              <a:t>__getstate__</a:t>
            </a:r>
            <a:r>
              <a:rPr lang="fr-FR" sz="1200" dirty="0"/>
              <a:t> et </a:t>
            </a:r>
            <a:r>
              <a:rPr lang="fr-FR" sz="1200" dirty="0">
                <a:highlight>
                  <a:srgbClr val="C0C0C0"/>
                </a:highlight>
              </a:rPr>
              <a:t>__setstate__</a:t>
            </a:r>
            <a:r>
              <a:rPr lang="fr-FR" sz="1200" dirty="0"/>
              <a:t> sont les deux méthodes les plus connues pour agir sur la sérialisation d'objets. Mais il en existe d'autres, plus complexes.</a:t>
            </a:r>
          </a:p>
          <a:p>
            <a:endParaRPr lang="fr-FR" sz="1200" dirty="0"/>
          </a:p>
          <a:p>
            <a:r>
              <a:rPr lang="fr-FR" sz="1200" dirty="0"/>
              <a:t>Si vous êtes intéressés, jetez un œil du côté de la </a:t>
            </a:r>
            <a:r>
              <a:rPr lang="fr-FR" sz="1200" dirty="0">
                <a:hlinkClick r:id="rId2"/>
              </a:rPr>
              <a:t>PEP 307</a:t>
            </a:r>
            <a:r>
              <a:rPr lang="fr-FR" sz="1200" dirty="0"/>
              <a:t>.</a:t>
            </a:r>
          </a:p>
        </p:txBody>
      </p:sp>
      <p:sp>
        <p:nvSpPr>
          <p:cNvPr id="5" name="ZoneTexte 4">
            <a:extLst>
              <a:ext uri="{FF2B5EF4-FFF2-40B4-BE49-F238E27FC236}">
                <a16:creationId xmlns:a16="http://schemas.microsoft.com/office/drawing/2014/main" id="{0BC22821-06BE-4D37-9567-2A75AD2B9270}"/>
              </a:ext>
            </a:extLst>
          </p:cNvPr>
          <p:cNvSpPr txBox="1"/>
          <p:nvPr/>
        </p:nvSpPr>
        <p:spPr>
          <a:xfrm>
            <a:off x="321013" y="706926"/>
            <a:ext cx="11048590" cy="938719"/>
          </a:xfrm>
          <a:prstGeom prst="rect">
            <a:avLst/>
          </a:prstGeom>
          <a:solidFill>
            <a:schemeClr val="tx1"/>
          </a:solidFill>
        </p:spPr>
        <p:txBody>
          <a:bodyPr wrap="square" rtlCol="0">
            <a:spAutoFit/>
          </a:bodyPr>
          <a:lstStyle/>
          <a:p>
            <a:r>
              <a:rPr lang="fr-FR" sz="1100" dirty="0">
                <a:solidFill>
                  <a:schemeClr val="bg1"/>
                </a:solidFill>
              </a:rPr>
              <a:t>...</a:t>
            </a:r>
          </a:p>
          <a:p>
            <a:r>
              <a:rPr lang="fr-FR" sz="1100" dirty="0">
                <a:solidFill>
                  <a:schemeClr val="bg1"/>
                </a:solidFill>
              </a:rPr>
              <a:t>    def __setstate__(self, dict_attr):</a:t>
            </a:r>
          </a:p>
          <a:p>
            <a:r>
              <a:rPr lang="fr-FR" sz="1100" dirty="0">
                <a:solidFill>
                  <a:schemeClr val="bg1"/>
                </a:solidFill>
              </a:rPr>
              <a:t>        """Méthode appelée lors de la désérialisation de l'objet"""</a:t>
            </a:r>
          </a:p>
          <a:p>
            <a:r>
              <a:rPr lang="fr-FR" sz="1100" dirty="0">
                <a:solidFill>
                  <a:schemeClr val="bg1"/>
                </a:solidFill>
              </a:rPr>
              <a:t>        dict_attr["attribut_temporaire"] = 0</a:t>
            </a:r>
          </a:p>
          <a:p>
            <a:r>
              <a:rPr lang="fr-FR" sz="1100" dirty="0">
                <a:solidFill>
                  <a:schemeClr val="bg1"/>
                </a:solidFill>
              </a:rPr>
              <a:t>        self.__dict__ = dict_attr</a:t>
            </a:r>
          </a:p>
        </p:txBody>
      </p:sp>
    </p:spTree>
    <p:extLst>
      <p:ext uri="{BB962C8B-B14F-4D97-AF65-F5344CB8AC3E}">
        <p14:creationId xmlns:p14="http://schemas.microsoft.com/office/powerpoint/2010/main" val="192841910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2492990"/>
          </a:xfrm>
          <a:prstGeom prst="rect">
            <a:avLst/>
          </a:prstGeom>
          <a:noFill/>
        </p:spPr>
        <p:txBody>
          <a:bodyPr wrap="square" rtlCol="0">
            <a:spAutoFit/>
          </a:bodyPr>
          <a:lstStyle/>
          <a:p>
            <a:r>
              <a:rPr lang="fr-FR" sz="1200" dirty="0"/>
              <a:t>En résumé</a:t>
            </a:r>
          </a:p>
          <a:p>
            <a:endParaRPr lang="fr-FR" sz="1200" dirty="0"/>
          </a:p>
          <a:p>
            <a:r>
              <a:rPr lang="fr-FR" sz="1200" dirty="0"/>
              <a:t>    Les méthodes spéciales permettent d'influencer la manière dont Python accède aux attributs d'une instance et réagit à certains opérateurs ou conversions.</a:t>
            </a:r>
          </a:p>
          <a:p>
            <a:endParaRPr lang="fr-FR" sz="1200" dirty="0"/>
          </a:p>
          <a:p>
            <a:r>
              <a:rPr lang="fr-FR" sz="1200" dirty="0"/>
              <a:t>    Les méthodes spéciales sont toutes entourées de deux signes « souligné » (_).</a:t>
            </a:r>
          </a:p>
          <a:p>
            <a:endParaRPr lang="fr-FR" sz="1200" dirty="0"/>
          </a:p>
          <a:p>
            <a:r>
              <a:rPr lang="fr-FR" sz="1200" dirty="0"/>
              <a:t>    Les méthodes </a:t>
            </a:r>
            <a:r>
              <a:rPr lang="fr-FR" sz="1200" dirty="0">
                <a:highlight>
                  <a:srgbClr val="C0C0C0"/>
                </a:highlight>
              </a:rPr>
              <a:t>__getattr__</a:t>
            </a:r>
            <a:r>
              <a:rPr lang="fr-FR" sz="1200" dirty="0"/>
              <a:t>, </a:t>
            </a:r>
            <a:r>
              <a:rPr lang="fr-FR" sz="1200" dirty="0">
                <a:highlight>
                  <a:srgbClr val="C0C0C0"/>
                </a:highlight>
              </a:rPr>
              <a:t>__setattr__</a:t>
            </a:r>
            <a:r>
              <a:rPr lang="fr-FR" sz="1200" dirty="0"/>
              <a:t> et </a:t>
            </a:r>
            <a:r>
              <a:rPr lang="fr-FR" sz="1200" dirty="0">
                <a:highlight>
                  <a:srgbClr val="C0C0C0"/>
                </a:highlight>
              </a:rPr>
              <a:t>__delattr__</a:t>
            </a:r>
            <a:r>
              <a:rPr lang="fr-FR" sz="1200" dirty="0"/>
              <a:t> contrôlent l'accès aux attributs de l'instance.</a:t>
            </a:r>
          </a:p>
          <a:p>
            <a:endParaRPr lang="fr-FR" sz="1200" dirty="0"/>
          </a:p>
          <a:p>
            <a:r>
              <a:rPr lang="fr-FR" sz="1200" dirty="0"/>
              <a:t>    Les méthodes </a:t>
            </a:r>
            <a:r>
              <a:rPr lang="fr-FR" sz="1200" dirty="0">
                <a:highlight>
                  <a:srgbClr val="C0C0C0"/>
                </a:highlight>
              </a:rPr>
              <a:t>__getitem__</a:t>
            </a:r>
            <a:r>
              <a:rPr lang="fr-FR" sz="1200" dirty="0"/>
              <a:t>, </a:t>
            </a:r>
            <a:r>
              <a:rPr lang="fr-FR" sz="1200" dirty="0">
                <a:highlight>
                  <a:srgbClr val="C0C0C0"/>
                </a:highlight>
              </a:rPr>
              <a:t>__setitem__</a:t>
            </a:r>
            <a:r>
              <a:rPr lang="fr-FR" sz="1200" dirty="0"/>
              <a:t> et </a:t>
            </a:r>
            <a:r>
              <a:rPr lang="fr-FR" sz="1200" dirty="0">
                <a:highlight>
                  <a:srgbClr val="C0C0C0"/>
                </a:highlight>
              </a:rPr>
              <a:t>__delitem__</a:t>
            </a:r>
            <a:r>
              <a:rPr lang="fr-FR" sz="1200" dirty="0"/>
              <a:t> surchargent l'indexation ([]).</a:t>
            </a:r>
          </a:p>
          <a:p>
            <a:endParaRPr lang="fr-FR" sz="1200" dirty="0"/>
          </a:p>
          <a:p>
            <a:r>
              <a:rPr lang="fr-FR" sz="1200" dirty="0"/>
              <a:t>    Les méthodes </a:t>
            </a:r>
            <a:r>
              <a:rPr lang="fr-FR" sz="1200" dirty="0">
                <a:highlight>
                  <a:srgbClr val="C0C0C0"/>
                </a:highlight>
              </a:rPr>
              <a:t>__add__</a:t>
            </a:r>
            <a:r>
              <a:rPr lang="fr-FR" sz="1200" dirty="0"/>
              <a:t>, </a:t>
            </a:r>
            <a:r>
              <a:rPr lang="fr-FR" sz="1200" dirty="0">
                <a:highlight>
                  <a:srgbClr val="C0C0C0"/>
                </a:highlight>
              </a:rPr>
              <a:t>__sub__</a:t>
            </a:r>
            <a:r>
              <a:rPr lang="fr-FR" sz="1200" dirty="0"/>
              <a:t>, </a:t>
            </a:r>
            <a:r>
              <a:rPr lang="fr-FR" sz="1200" dirty="0">
                <a:highlight>
                  <a:srgbClr val="C0C0C0"/>
                </a:highlight>
              </a:rPr>
              <a:t>__mul__</a:t>
            </a:r>
            <a:r>
              <a:rPr lang="fr-FR" sz="1200" dirty="0"/>
              <a:t> … surchargent les opérateurs mathématiques.</a:t>
            </a:r>
          </a:p>
          <a:p>
            <a:endParaRPr lang="fr-FR" sz="1200" dirty="0"/>
          </a:p>
          <a:p>
            <a:r>
              <a:rPr lang="fr-FR" sz="1200" dirty="0"/>
              <a:t>    Les méthodes </a:t>
            </a:r>
            <a:r>
              <a:rPr lang="fr-FR" sz="1200" dirty="0">
                <a:highlight>
                  <a:srgbClr val="C0C0C0"/>
                </a:highlight>
              </a:rPr>
              <a:t>__eq__</a:t>
            </a:r>
            <a:r>
              <a:rPr lang="fr-FR" sz="1200" dirty="0"/>
              <a:t>, </a:t>
            </a:r>
            <a:r>
              <a:rPr lang="fr-FR" sz="1200" dirty="0">
                <a:highlight>
                  <a:srgbClr val="C0C0C0"/>
                </a:highlight>
              </a:rPr>
              <a:t>__ne__</a:t>
            </a:r>
            <a:r>
              <a:rPr lang="fr-FR" sz="1200" dirty="0"/>
              <a:t>, </a:t>
            </a:r>
            <a:r>
              <a:rPr lang="fr-FR" sz="1200" dirty="0">
                <a:highlight>
                  <a:srgbClr val="C0C0C0"/>
                </a:highlight>
              </a:rPr>
              <a:t>__gt__</a:t>
            </a:r>
            <a:r>
              <a:rPr lang="fr-FR" sz="1200" dirty="0"/>
              <a:t> … surchargent les opérateurs de comparaison.</a:t>
            </a:r>
          </a:p>
        </p:txBody>
      </p:sp>
    </p:spTree>
    <p:extLst>
      <p:ext uri="{BB962C8B-B14F-4D97-AF65-F5344CB8AC3E}">
        <p14:creationId xmlns:p14="http://schemas.microsoft.com/office/powerpoint/2010/main" val="4756357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than)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mon_objet.ma_methode() revenait au même que </a:t>
            </a:r>
            <a:r>
              <a:rPr lang="fr-FR" sz="1200" dirty="0" err="1"/>
              <a:t>MaClasse.ma_methode</a:t>
            </a:r>
            <a:r>
              <a:rPr lang="fr-FR" sz="12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nom_attribut,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ClasseMere.methode(self).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__repr__(self):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True</a:t>
            </a: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repr(cle) + ": " + repr(valeur)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__contains__(self,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__getitem__(self,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__setitem__(self,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'__delattr__',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'__repr__', '_</a:t>
            </a:r>
          </a:p>
          <a:p>
            <a:r>
              <a:rPr lang="fr-FR" sz="1000" dirty="0">
                <a:solidFill>
                  <a:schemeClr val="bg1"/>
                </a:solidFill>
              </a:rPr>
              <a:t>_setattr__',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sub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re.sub</a:t>
            </a:r>
            <a:r>
              <a:rPr lang="fr-FR" sz="1000" dirty="0">
                <a:solidFill>
                  <a:schemeClr val="bg1"/>
                </a:solidFill>
              </a:rPr>
              <a:t>(r"(ab)",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a:t>
            </a:r>
            <a:r>
              <a:rPr lang="fr-FR" sz="1000" dirty="0" err="1">
                <a:solidFill>
                  <a:schemeClr val="bg1"/>
                </a:solidFill>
              </a:rPr>
              <a:t>re.sub</a:t>
            </a:r>
            <a:r>
              <a:rPr lang="fr-FR" sz="1000" dirty="0">
                <a:solidFill>
                  <a:schemeClr val="bg1"/>
                </a:solidFill>
              </a:rPr>
              <a:t>(</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sub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err="1"/>
              <a:t>datetime.now</a:t>
            </a:r>
            <a:r>
              <a:rPr lang="fr-FR" sz="1200" i="1" dirty="0"/>
              <a:t>()</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t>
            </a:r>
            <a:r>
              <a:rPr lang="fr-FR" sz="1200" dirty="0" err="1"/>
              <a:t>add_argument</a:t>
            </a:r>
            <a:r>
              <a:rPr lang="fr-FR" sz="1200" dirty="0"/>
              <a: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a:t>
            </a:r>
            <a:r>
              <a:rPr lang="fr-FR" sz="1200" dirty="0" err="1"/>
              <a:t>store_true</a:t>
            </a:r>
            <a:r>
              <a:rPr lang="fr-FR" sz="1200" dirty="0"/>
              <a:t>",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pow(5,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a:t>
            </a:r>
            <a:r>
              <a:rPr lang="fr-FR" sz="1200" dirty="0" err="1"/>
              <a:t>cherrypy</a:t>
            </a:r>
            <a:r>
              <a:rPr lang="fr-FR" sz="1200" dirty="0"/>
              <a:t>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a:t>
            </a:r>
            <a:r>
              <a:rPr lang="fr-FR" sz="1200" dirty="0" err="1"/>
              <a:t>cherrypy</a:t>
            </a:r>
            <a:r>
              <a:rPr lang="fr-FR" sz="1200" dirty="0"/>
              <a:t>/fonctionnalite.py) et le test de cette fonctionnalité dans un module spécifique (</a:t>
            </a:r>
            <a:r>
              <a:rPr lang="fr-FR" sz="1200" dirty="0" err="1"/>
              <a:t>cherrypy</a:t>
            </a:r>
            <a:r>
              <a:rPr lang="fr-FR" sz="1200" dirty="0"/>
              <a:t>/test/test_fonctionnalite.py).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une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only).</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a:solidFill>
                  <a:schemeClr val="bg1"/>
                </a:solidFill>
              </a:rPr>
              <a:t>from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1898"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93236017"/>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28573" y="1056046"/>
            <a:ext cx="11715748" cy="1754326"/>
          </a:xfrm>
          <a:prstGeom prst="rect">
            <a:avLst/>
          </a:prstGeom>
          <a:noFill/>
        </p:spPr>
        <p:txBody>
          <a:bodyPr wrap="square" rtlCol="0">
            <a:spAutoFit/>
          </a:bodyPr>
          <a:lstStyle/>
          <a:p>
            <a:r>
              <a:rPr lang="fr-FR" sz="1200" dirty="0"/>
              <a:t>Nous allons à présent nous intéresser à quelques bonnes pratiques de codage en Python.</a:t>
            </a:r>
          </a:p>
          <a:p>
            <a:endParaRPr lang="fr-FR" sz="1200" dirty="0"/>
          </a:p>
          <a:p>
            <a:r>
              <a:rPr lang="fr-FR" sz="1200" dirty="0"/>
              <a:t>Les conventions que nous allons voir sont, naturellement, des propositions. Vous pouvez coder en Python sans les suivre.</a:t>
            </a:r>
          </a:p>
          <a:p>
            <a:endParaRPr lang="fr-FR" sz="1200" dirty="0"/>
          </a:p>
          <a:p>
            <a:r>
              <a:rPr lang="fr-FR" sz="1200" dirty="0"/>
              <a:t>Toutefois, prenez le temps de considérer les quelques affirmations ci-dessous. Si vous vous sentez concernés, ne serait-ce que par une d'entre elles, je vous invite à lire ce chapitre :</a:t>
            </a:r>
          </a:p>
          <a:p>
            <a:endParaRPr lang="fr-FR" sz="1200" dirty="0"/>
          </a:p>
          <a:p>
            <a:pPr marL="171450" indent="-171450">
              <a:buFont typeface="Arial" panose="020B0604020202020204" pitchFamily="34" charset="0"/>
              <a:buChar char="•"/>
            </a:pPr>
            <a:r>
              <a:rPr lang="fr-FR" sz="1200" dirty="0"/>
              <a:t>Un code dont on est l'auteur peut être difficile à relire si on l'abandonne quelque temps.</a:t>
            </a:r>
          </a:p>
          <a:p>
            <a:pPr marL="171450" indent="-171450">
              <a:buFont typeface="Arial" panose="020B0604020202020204" pitchFamily="34" charset="0"/>
              <a:buChar char="•"/>
            </a:pPr>
            <a:r>
              <a:rPr lang="fr-FR" sz="1200" dirty="0"/>
              <a:t>Lire le code d'un autre développeur est toujours plus délicat.</a:t>
            </a:r>
          </a:p>
          <a:p>
            <a:pPr marL="171450" indent="-171450">
              <a:buFont typeface="Arial" panose="020B0604020202020204" pitchFamily="34" charset="0"/>
              <a:buChar char="•"/>
            </a:pPr>
            <a:r>
              <a:rPr lang="fr-FR" sz="1200" dirty="0"/>
              <a:t>Si votre code doit être utilisé par d'autres, il doit être facile à reprendre (à lire et à comprendre).</a:t>
            </a:r>
          </a:p>
        </p:txBody>
      </p:sp>
    </p:spTree>
    <p:extLst>
      <p:ext uri="{BB962C8B-B14F-4D97-AF65-F5344CB8AC3E}">
        <p14:creationId xmlns:p14="http://schemas.microsoft.com/office/powerpoint/2010/main" val="1570868869"/>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3" y="312517"/>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suivre les conventions des PEP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0" y="1975783"/>
            <a:ext cx="11715748" cy="1938992"/>
          </a:xfrm>
          <a:prstGeom prst="rect">
            <a:avLst/>
          </a:prstGeom>
          <a:noFill/>
        </p:spPr>
        <p:txBody>
          <a:bodyPr wrap="square" rtlCol="0">
            <a:spAutoFit/>
          </a:bodyPr>
          <a:lstStyle/>
          <a:p>
            <a:r>
              <a:rPr lang="fr-FR" sz="1200" dirty="0"/>
              <a:t>Vous avez absolument le droit de répondre en disant que personne ne lira votre code de toute façon et que vous n'aurez aucun mal à comprendre votre propre code. Seulement, si votre code prend des proportions importantes, si l'application que vous développez devient de plus en plus utilisée ou si vous vous lancez dans un gros projet, il est préférable pour vous d'adopter quelques conventions clairement définies dès le début. Et, étant donné qu'il n'est jamais certain qu'un projet, même démarré comme un amusement passager, ne devienne pas un jour énorme, ayez les bons réflexes dès le début !</a:t>
            </a:r>
          </a:p>
          <a:p>
            <a:endParaRPr lang="fr-FR" sz="1200" dirty="0"/>
          </a:p>
          <a:p>
            <a:r>
              <a:rPr lang="fr-FR" sz="1200" dirty="0"/>
              <a:t>En outre, vous ne pouvez jamais être sûrs à cent pour cent qu'aucun développeur ne vous rejoindra, à terme, sur le projet. Si votre application est utilisée par d'autres, là encore, ce jour arrivera peut-être lorsque vous n'aurez pas assez de temps pour poursuivre seul son développement.</a:t>
            </a:r>
          </a:p>
          <a:p>
            <a:endParaRPr lang="fr-FR" sz="1200" dirty="0"/>
          </a:p>
          <a:p>
            <a:r>
              <a:rPr lang="fr-FR" sz="1200" dirty="0"/>
              <a:t>Quoi qu'il en soit, je vais vous présenter plusieurs conventions qui nous sont proposées au travers de PEP (Python </a:t>
            </a:r>
            <a:r>
              <a:rPr lang="fr-FR" sz="1200" dirty="0" err="1"/>
              <a:t>Enhancement</a:t>
            </a:r>
            <a:r>
              <a:rPr lang="fr-FR" sz="1200" dirty="0"/>
              <a:t> </a:t>
            </a:r>
            <a:r>
              <a:rPr lang="fr-FR" sz="1200" dirty="0" err="1"/>
              <a:t>Proposal</a:t>
            </a:r>
            <a:r>
              <a:rPr lang="fr-FR" sz="1200" dirty="0"/>
              <a:t> : proposition d'amélioration de Python). Encore une fois, il s'agit de propositions et vous pouvez choisir d'autres conventions si celles-ci ne vous plaisent pas.</a:t>
            </a:r>
          </a:p>
        </p:txBody>
      </p:sp>
    </p:spTree>
    <p:extLst>
      <p:ext uri="{BB962C8B-B14F-4D97-AF65-F5344CB8AC3E}">
        <p14:creationId xmlns:p14="http://schemas.microsoft.com/office/powerpoint/2010/main" val="846428261"/>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6001643"/>
          </a:xfrm>
          <a:prstGeom prst="rect">
            <a:avLst/>
          </a:prstGeom>
          <a:noFill/>
        </p:spPr>
        <p:txBody>
          <a:bodyPr wrap="square" rtlCol="0">
            <a:spAutoFit/>
          </a:bodyPr>
          <a:lstStyle/>
          <a:p>
            <a:r>
              <a:rPr lang="fr-FR" sz="1200" dirty="0"/>
              <a:t>La PEP 20, intitulée The Zen of Python, nous donne des conseils très généraux sur le développement. Elle est disponible sur le site de Python.</a:t>
            </a:r>
          </a:p>
          <a:p>
            <a:endParaRPr lang="fr-FR" sz="1200" dirty="0"/>
          </a:p>
          <a:p>
            <a:r>
              <a:rPr lang="fr-FR" sz="1200" dirty="0"/>
              <a:t>Bien entendu, ce sont davantage des conseils axés sur « comment programmer en Python » mais la plupart d'entre eux peuvent s'appliquer à la programmation en général.</a:t>
            </a:r>
          </a:p>
          <a:p>
            <a:endParaRPr lang="fr-FR" sz="1200" dirty="0"/>
          </a:p>
          <a:p>
            <a:r>
              <a:rPr lang="fr-FR" sz="1200" dirty="0"/>
              <a:t>Je vous propose une traduction de cette PEP :</a:t>
            </a:r>
          </a:p>
          <a:p>
            <a:endParaRPr lang="fr-FR" sz="1200" dirty="0"/>
          </a:p>
          <a:p>
            <a:pPr marL="171450" indent="-171450">
              <a:buFont typeface="Arial" panose="020B0604020202020204" pitchFamily="34" charset="0"/>
              <a:buChar char="•"/>
            </a:pPr>
            <a:r>
              <a:rPr lang="fr-FR" sz="1200" dirty="0"/>
              <a:t>    Beautiful is better than ugly : le beau est préférable au laid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Explicit is better than implicit : l'explicite est préférable à l'implicite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Simple is better than complex : le simple est préférable au complexe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Complex is better than complicated : le complexe est préférable au compliqué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Flat is better than nested : le plat est préférable à l'imbriqué. Moins littéralement, du code trop imbriqué (par exemple une boucle imbriquée dans une boucle imbriquée dans une boucle…) est plus difficile à lire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Sparse is better than dense : l'aéré est préférable au compact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Readability counts : la lisibilité compte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Special cases aren't special enough to break the rules : les cas particuliers ne sont pas suffisamment particuliers pour casser la règle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dirty="0">
                <a:solidFill>
                  <a:schemeClr val="bg2"/>
                </a:solidFill>
              </a:rPr>
              <a:t>Although practicality beats purity : même si l'aspect pratique doit prendre le pas sur la pureté. Moins littéralement, il est difficile de faire un code à la fois fonctionnel et « pur »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Errors should never pass silently : les erreurs ne devraient jamais passer silencieusement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Unless explicitly silenced : à moins qu'elles n'aient été explicitement réduites au silence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In the face of ambiguity, refuse the temptation to guess : en cas d'ambiguïté, résistez à la tentation de deviner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There should be one -- and preferably only one -- obvious way to do it : il devrait exister une (et de préférence une seule) manière évidente de procéder ;</a:t>
            </a:r>
          </a:p>
        </p:txBody>
      </p:sp>
    </p:spTree>
    <p:extLst>
      <p:ext uri="{BB962C8B-B14F-4D97-AF65-F5344CB8AC3E}">
        <p14:creationId xmlns:p14="http://schemas.microsoft.com/office/powerpoint/2010/main" val="1099736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4893647"/>
          </a:xfrm>
          <a:prstGeom prst="rect">
            <a:avLst/>
          </a:prstGeom>
          <a:noFill/>
        </p:spPr>
        <p:txBody>
          <a:bodyPr wrap="square" rtlCol="0">
            <a:spAutoFit/>
          </a:bodyPr>
          <a:lstStyle/>
          <a:p>
            <a:pPr marL="171450" indent="-171450">
              <a:buFont typeface="Arial" panose="020B0604020202020204" pitchFamily="34" charset="0"/>
              <a:buChar char="•"/>
            </a:pPr>
            <a:r>
              <a:rPr lang="fr-FR" sz="1200" dirty="0"/>
              <a:t>Although that way may not be obvious at first unless you're Dutch : même si cette manière n'est pas forcément évidente au premier abord, à moins que vous ne soyez Néerlandais ; % il faudrait peut-être indiquer que c'est une blague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Now is better than never : maintenant est préférable à jamais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Although never is often better than *right* now : mais jamais est parfois préférable à immédiatement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hard to explain, it's a bad idea : si la mise en œuvre est difficile à expliquer, c'est une mauvaise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easy to explain, it may be a good idea : si la mise en œuvre est facile à expliquer, ce peut être une bonne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Namespaces are one honking great idea -- let's do more of those : les espaces de noms sont une très bonne idée (faisons-en plus !).</a:t>
            </a:r>
          </a:p>
          <a:p>
            <a:pPr marL="171450" indent="-171450">
              <a:buFont typeface="Arial" panose="020B0604020202020204" pitchFamily="34" charset="0"/>
              <a:buChar char="•"/>
            </a:pPr>
            <a:endParaRPr lang="fr-FR" sz="1200" dirty="0"/>
          </a:p>
          <a:p>
            <a:r>
              <a:rPr lang="fr-FR" sz="1200" dirty="0"/>
              <a:t>Comme vous le voyez, c'est une liste d'aphorismes très simples. Ils donnent des idées sur le développement Python mais, en les lisant pour la première fois, vous n'y voyez sans doute que peu de conseils pratiques.</a:t>
            </a:r>
          </a:p>
          <a:p>
            <a:endParaRPr lang="fr-FR" sz="1200" dirty="0"/>
          </a:p>
          <a:p>
            <a:r>
              <a:rPr lang="fr-FR" sz="1200" dirty="0"/>
              <a:t>Cependant, cette liste est vraiment importante et peut se révéler très utile. Certaines des idées qui s'y trouvent couvrent des pans entiers de la philosophie de Python.</a:t>
            </a:r>
          </a:p>
          <a:p>
            <a:endParaRPr lang="fr-FR" sz="1200" dirty="0"/>
          </a:p>
          <a:p>
            <a:r>
              <a:rPr lang="fr-FR" sz="1200" dirty="0"/>
              <a:t>Si vous travaillez sur un projet en équipe, un autre développeur pourra contester la mise en œuvre d'un extrait de code quelconque en se basant sur l'un des aphorismes cités plus haut.</a:t>
            </a:r>
          </a:p>
          <a:p>
            <a:endParaRPr lang="fr-FR" sz="1200" dirty="0"/>
          </a:p>
          <a:p>
            <a:r>
              <a:rPr lang="fr-FR" sz="1200" dirty="0"/>
              <a:t>Quand bien même vous travailleriez seul, il est toujours préférable de comprendre et d'appliquer la philosophie d'un langage quand on l'utilise pour du développement.</a:t>
            </a:r>
          </a:p>
          <a:p>
            <a:endParaRPr lang="fr-FR" sz="1200" dirty="0"/>
          </a:p>
          <a:p>
            <a:r>
              <a:rPr lang="fr-FR" sz="1200" dirty="0"/>
              <a:t>Je vous conseille donc de garder sous les yeux, autant que possible, cette synthèse de la philosophie de Python et de vous y référer à la moindre occasion. Commencez par lire chaque proposition. Les lignes sont courtes, prenez le temps de bien comprendre ce qu'elles veulent dire.</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endParaRPr lang="fr-FR" sz="1200" dirty="0">
              <a:solidFill>
                <a:schemeClr val="bg2"/>
              </a:solidFill>
            </a:endParaRPr>
          </a:p>
        </p:txBody>
      </p:sp>
    </p:spTree>
    <p:extLst>
      <p:ext uri="{BB962C8B-B14F-4D97-AF65-F5344CB8AC3E}">
        <p14:creationId xmlns:p14="http://schemas.microsoft.com/office/powerpoint/2010/main" val="2822040280"/>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Sans trop détailler ce qui se trouve au-dessus (cela prendrait trop de temps), je signale à votre attention que plusieurs de ces aphorismes parlent surtout de l'allure du code. L'idée qui semble se dissimuler derrière, c'est qu'un code fonctionnel n'est pas suffisant : il faut, autant que possible, faire du « beau code ». Qui fonctionne, naturellement… mais ce n'est pas suffisant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Maintenant, nous allons nous intéresser à deux autres PEP qui vous donnent des conseils très pratiques sur votre développement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première nous donne des conseils très précis sur la présentation du code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seconde nous donne des conseils sur la documentation au cœur de notre code.</a:t>
            </a:r>
            <a:endParaRPr lang="fr-FR" sz="1200" dirty="0">
              <a:solidFill>
                <a:schemeClr val="bg2"/>
              </a:solidFill>
            </a:endParaRPr>
          </a:p>
        </p:txBody>
      </p:sp>
    </p:spTree>
    <p:extLst>
      <p:ext uri="{BB962C8B-B14F-4D97-AF65-F5344CB8AC3E}">
        <p14:creationId xmlns:p14="http://schemas.microsoft.com/office/powerpoint/2010/main" val="601397138"/>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4154984"/>
          </a:xfrm>
          <a:prstGeom prst="rect">
            <a:avLst/>
          </a:prstGeom>
          <a:noFill/>
        </p:spPr>
        <p:txBody>
          <a:bodyPr wrap="square" rtlCol="0">
            <a:spAutoFit/>
          </a:bodyPr>
          <a:lstStyle/>
          <a:p>
            <a:r>
              <a:rPr lang="fr-FR" sz="1200" dirty="0"/>
              <a:t>Maintenant que nous avons vu des directives très générales, nous allons nous intéresser à une autre proposition d'amélioration, la PEP 8. Elle nous donne des conseils très précis sur la forme du code. Là encore, c'est à vous de voir : vous pouvez appliquer la totalité des conseils donnés ici ou une partie seulement. Vous pouvez retrouver </a:t>
            </a:r>
            <a:r>
              <a:rPr lang="fr-FR" sz="1200" dirty="0">
                <a:hlinkClick r:id="rId2"/>
              </a:rPr>
              <a:t>la PEP 8 sur le site de Python</a:t>
            </a:r>
            <a:r>
              <a:rPr lang="fr-FR" sz="1200" dirty="0"/>
              <a:t>.</a:t>
            </a:r>
          </a:p>
          <a:p>
            <a:endParaRPr lang="fr-FR" sz="1200" dirty="0"/>
          </a:p>
          <a:p>
            <a:r>
              <a:rPr lang="fr-FR" sz="1200" dirty="0"/>
              <a:t>Je ne vais pas reprendre tout ce qui figure dans cette PEP mais je vais expliquer la plupart des conseils en les simplifiant. Par conséquent, si l'une des propositions présentées dans cette section manque d'explications à vos yeux, je vous conseille d'aller faire un tour sur la PEP originale. Ce qui suit n'est pas une traduction complète, j'insiste sur ce point.</a:t>
            </a:r>
          </a:p>
          <a:p>
            <a:endParaRPr lang="fr-FR" sz="1200" b="1" dirty="0"/>
          </a:p>
          <a:p>
            <a:r>
              <a:rPr lang="fr-FR" sz="1200" b="1" dirty="0"/>
              <a:t>Introduction</a:t>
            </a:r>
          </a:p>
          <a:p>
            <a:endParaRPr lang="fr-FR" sz="1200" dirty="0"/>
          </a:p>
          <a:p>
            <a:r>
              <a:rPr lang="fr-FR" sz="1200" dirty="0"/>
              <a:t>L'une des convictions de Guido (Guido Van </a:t>
            </a:r>
            <a:r>
              <a:rPr lang="fr-FR" sz="1200" dirty="0" err="1"/>
              <a:t>Rossum</a:t>
            </a:r>
            <a:r>
              <a:rPr lang="fr-FR" sz="1200" dirty="0"/>
              <a:t>, créateur et BDFL, </a:t>
            </a:r>
            <a:r>
              <a:rPr lang="fr-FR" sz="1200" dirty="0" err="1"/>
              <a:t>Benevolent</a:t>
            </a:r>
            <a:r>
              <a:rPr lang="fr-FR" sz="1200" dirty="0"/>
              <a:t> </a:t>
            </a:r>
            <a:r>
              <a:rPr lang="fr-FR" sz="1200" dirty="0" err="1"/>
              <a:t>Dictator</a:t>
            </a:r>
            <a:r>
              <a:rPr lang="fr-FR" sz="1200" dirty="0"/>
              <a:t> For Life soit « dictateur bienveillant à vie » de Python) est que le code est lu beaucoup plus souvent qu'il n'est écrit. Les conseils donnés ici sont censés améliorer la lisibilité du code. Comme le dit la PEP 20, la lisibilité compte !</a:t>
            </a:r>
          </a:p>
          <a:p>
            <a:endParaRPr lang="fr-FR" sz="1200" dirty="0"/>
          </a:p>
          <a:p>
            <a:r>
              <a:rPr lang="fr-FR" sz="1200" dirty="0"/>
              <a:t>Un guide comme celui-ci parle de cohérence. La cohérence au cœur d'un projet est importante. La cohérence au sein d'une fonction ou d'un module est encore plus importante.</a:t>
            </a:r>
          </a:p>
          <a:p>
            <a:endParaRPr lang="fr-FR" sz="1200" dirty="0"/>
          </a:p>
          <a:p>
            <a:r>
              <a:rPr lang="fr-FR" sz="1200" dirty="0"/>
              <a:t>Mais il est encore plus essentiel de savoir « quand » être incohérent (parfois, les conseils de style donnés ici ne s'appliquent pas). En cas de doute, remettez-vous-en à votre bon sens. Regardez plusieurs exemples et choisissez celui qui semble le meilleur.</a:t>
            </a:r>
          </a:p>
          <a:p>
            <a:endParaRPr lang="fr-FR" sz="1200" dirty="0"/>
          </a:p>
          <a:p>
            <a:r>
              <a:rPr lang="fr-FR" sz="1200" dirty="0"/>
              <a:t>Il y a deux bonnes raisons de ne pas respecter une règle donnée :</a:t>
            </a:r>
          </a:p>
          <a:p>
            <a:endParaRPr lang="fr-FR" sz="1200" dirty="0"/>
          </a:p>
          <a:p>
            <a:pPr marL="228600" indent="-228600">
              <a:buFont typeface="+mj-lt"/>
              <a:buAutoNum type="arabicPeriod"/>
            </a:pPr>
            <a:r>
              <a:rPr lang="fr-FR" sz="1200" dirty="0"/>
              <a:t>Quand appliquer la règle rend le code moins lisible.</a:t>
            </a:r>
          </a:p>
          <a:p>
            <a:pPr marL="228600" indent="-228600">
              <a:buFont typeface="+mj-lt"/>
              <a:buAutoNum type="arabicPeriod"/>
            </a:pPr>
            <a:endParaRPr lang="fr-FR" sz="1200" dirty="0"/>
          </a:p>
          <a:p>
            <a:pPr marL="228600" indent="-228600">
              <a:buFont typeface="+mj-lt"/>
              <a:buAutoNum type="arabicPeriod"/>
            </a:pPr>
            <a:r>
              <a:rPr lang="fr-FR" sz="1200" dirty="0"/>
              <a:t>Dans un soucis de cohérence avec du code existant qui ne respecte pas cette règle non plus. Ce cas peut se produire si vous utilisez un module ou une bibliothèque qui ne respecte pas les mêmes conventions que celles définies ici.</a:t>
            </a:r>
            <a:endParaRPr lang="fr-FR" sz="1200" dirty="0">
              <a:solidFill>
                <a:schemeClr val="bg2"/>
              </a:solidFill>
            </a:endParaRPr>
          </a:p>
        </p:txBody>
      </p:sp>
    </p:spTree>
    <p:extLst>
      <p:ext uri="{BB962C8B-B14F-4D97-AF65-F5344CB8AC3E}">
        <p14:creationId xmlns:p14="http://schemas.microsoft.com/office/powerpoint/2010/main" val="1965563392"/>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2123658"/>
          </a:xfrm>
          <a:prstGeom prst="rect">
            <a:avLst/>
          </a:prstGeom>
          <a:noFill/>
        </p:spPr>
        <p:txBody>
          <a:bodyPr wrap="square" rtlCol="0">
            <a:spAutoFit/>
          </a:bodyPr>
          <a:lstStyle/>
          <a:p>
            <a:r>
              <a:rPr lang="fr-FR" sz="1200" dirty="0"/>
              <a:t>Forme du code</a:t>
            </a:r>
          </a:p>
          <a:p>
            <a:endParaRPr lang="fr-FR" sz="1200" dirty="0"/>
          </a:p>
          <a:p>
            <a:r>
              <a:rPr lang="fr-FR" sz="1200" dirty="0"/>
              <a:t>        Indentation : utilisez 4 espaces par niveau d'indentation.</a:t>
            </a:r>
          </a:p>
          <a:p>
            <a:endParaRPr lang="fr-FR" sz="1200" dirty="0"/>
          </a:p>
          <a:p>
            <a:r>
              <a:rPr lang="fr-FR" sz="1200" dirty="0"/>
              <a:t>        Tabulations ou espaces : ne mélangez jamais, dans le même projet, des indentations à base d'espaces et d'autres à base de tabulations. À choisir, on préfère généralement les espaces mais les tabulations peuvent être également utilisées pour marquer l'indentation.</a:t>
            </a:r>
          </a:p>
          <a:p>
            <a:endParaRPr lang="fr-FR" sz="1200" dirty="0"/>
          </a:p>
          <a:p>
            <a:r>
              <a:rPr lang="fr-FR" sz="1200" dirty="0"/>
              <a:t>        Longueur maximum d'une ligne : limitez vos lignes à un maximum de 79 caractères. De nombreux éditeurs favorisent des lignes de 79 caractères maximum. Pour les blocs de texte relativement longs (docstrings, par exemple), limitez-vous de préférence à 72 caractères par ligne.</a:t>
            </a:r>
          </a:p>
          <a:p>
            <a:endParaRPr lang="fr-FR" sz="1200" dirty="0"/>
          </a:p>
          <a:p>
            <a:r>
              <a:rPr lang="fr-FR" sz="1200" dirty="0"/>
              <a:t>Quand cela est possible, découpez vos lignes en utilisant des parenthèses, crochets ou accolades plutôt que l'anti-slash\.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4" y="3034368"/>
            <a:ext cx="4381017" cy="553998"/>
          </a:xfrm>
          <a:prstGeom prst="rect">
            <a:avLst/>
          </a:prstGeom>
          <a:solidFill>
            <a:schemeClr val="tx1"/>
          </a:solidFill>
        </p:spPr>
        <p:txBody>
          <a:bodyPr wrap="square" rtlCol="0">
            <a:spAutoFit/>
          </a:bodyPr>
          <a:lstStyle/>
          <a:p>
            <a:r>
              <a:rPr lang="fr-FR" sz="1000" dirty="0">
                <a:solidFill>
                  <a:schemeClr val="bg1"/>
                </a:solidFill>
              </a:rPr>
              <a:t>appel_d_une_fonction(parametre_1, parametre_2,</a:t>
            </a:r>
          </a:p>
          <a:p>
            <a:r>
              <a:rPr lang="fr-FR" sz="1000" dirty="0">
                <a:solidFill>
                  <a:schemeClr val="bg1"/>
                </a:solidFill>
              </a:rPr>
              <a:t>        parametre_3, parametre_4):</a:t>
            </a:r>
          </a:p>
          <a:p>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4" y="3646026"/>
            <a:ext cx="6266481" cy="276999"/>
          </a:xfrm>
          <a:prstGeom prst="rect">
            <a:avLst/>
          </a:prstGeom>
          <a:noFill/>
        </p:spPr>
        <p:txBody>
          <a:bodyPr wrap="square" rtlCol="0">
            <a:spAutoFit/>
          </a:bodyPr>
          <a:lstStyle/>
          <a:p>
            <a:r>
              <a:rPr lang="fr-FR" sz="1200" dirty="0"/>
              <a:t>Si vous devez découper une ligne trop longue, faites la césure après l'opérateur, pas avant.</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4" y="4046039"/>
            <a:ext cx="438101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 \</a:t>
            </a:r>
          </a:p>
          <a:p>
            <a:r>
              <a:rPr lang="fr-FR" sz="1000" dirty="0">
                <a:solidFill>
                  <a:schemeClr val="bg1"/>
                </a:solidFill>
              </a:rPr>
              <a:t>            taux * 100</a:t>
            </a:r>
          </a:p>
          <a:p>
            <a:r>
              <a:rPr lang="fr-FR" sz="1000" dirty="0">
                <a:solidFill>
                  <a:schemeClr val="bg1"/>
                </a:solidFill>
              </a:rPr>
              <a:t>    </a:t>
            </a:r>
          </a:p>
          <a:p>
            <a:r>
              <a:rPr lang="fr-FR" sz="1000" dirty="0">
                <a:solidFill>
                  <a:schemeClr val="bg1"/>
                </a:solidFill>
              </a:rPr>
              <a:t># Non</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a:t>
            </a:r>
          </a:p>
          <a:p>
            <a:r>
              <a:rPr lang="fr-FR" sz="1000" dirty="0">
                <a:solidFill>
                  <a:schemeClr val="bg1"/>
                </a:solidFill>
              </a:rPr>
              <a:t>            + taux * 100</a:t>
            </a:r>
            <a:r>
              <a:rPr lang="fr-FR" sz="1000" dirty="0"/>
              <a:t>   ...</a:t>
            </a:r>
          </a:p>
        </p:txBody>
      </p:sp>
      <p:sp>
        <p:nvSpPr>
          <p:cNvPr id="9" name="ZoneTexte 8">
            <a:extLst>
              <a:ext uri="{FF2B5EF4-FFF2-40B4-BE49-F238E27FC236}">
                <a16:creationId xmlns:a16="http://schemas.microsoft.com/office/drawing/2014/main" id="{0E0D2AE9-80E6-4D80-A388-7AA6BBCA83F3}"/>
              </a:ext>
            </a:extLst>
          </p:cNvPr>
          <p:cNvSpPr txBox="1"/>
          <p:nvPr/>
        </p:nvSpPr>
        <p:spPr>
          <a:xfrm>
            <a:off x="209554" y="5436630"/>
            <a:ext cx="11851266" cy="1200329"/>
          </a:xfrm>
          <a:prstGeom prst="rect">
            <a:avLst/>
          </a:prstGeom>
          <a:noFill/>
        </p:spPr>
        <p:txBody>
          <a:bodyPr wrap="square" rtlCol="0">
            <a:spAutoFit/>
          </a:bodyPr>
          <a:lstStyle/>
          <a:p>
            <a:r>
              <a:rPr lang="fr-FR" sz="1200" dirty="0">
                <a:solidFill>
                  <a:schemeClr val="bg1"/>
                </a:solidFill>
              </a:rPr>
              <a:t> Sauts de ligne : séparez par deux sauts de ligne la définition d'une fonction et la définition d'une classe.</a:t>
            </a:r>
          </a:p>
          <a:p>
            <a:endParaRPr lang="fr-FR" sz="1200" dirty="0">
              <a:solidFill>
                <a:schemeClr val="bg1"/>
              </a:solidFill>
            </a:endParaRPr>
          </a:p>
          <a:p>
            <a:r>
              <a:rPr lang="fr-FR" sz="1200" dirty="0">
                <a:solidFill>
                  <a:schemeClr val="bg1"/>
                </a:solidFill>
              </a:rPr>
              <a:t>Les définitions de méthodes au cœur d'une classe sont séparées par une ligne vide. Des sauts de ligne peuvent également être utilisés, parcimonieusement, pour délimiter des portions de code</a:t>
            </a:r>
          </a:p>
          <a:p>
            <a:endParaRPr lang="fr-FR" sz="1200" dirty="0">
              <a:solidFill>
                <a:schemeClr val="bg1"/>
              </a:solidFill>
            </a:endParaRPr>
          </a:p>
          <a:p>
            <a:r>
              <a:rPr lang="fr-FR" sz="1200" dirty="0">
                <a:solidFill>
                  <a:schemeClr val="bg1"/>
                </a:solidFill>
              </a:rPr>
              <a:t>    Encodage : à partir de Python 3.0, il est conseillé d'utiliser, dans du code comportant des accents, l'encodage Utf-8.</a:t>
            </a:r>
          </a:p>
        </p:txBody>
      </p:sp>
    </p:spTree>
    <p:extLst>
      <p:ext uri="{BB962C8B-B14F-4D97-AF65-F5344CB8AC3E}">
        <p14:creationId xmlns:p14="http://schemas.microsoft.com/office/powerpoint/2010/main" val="666990796"/>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646331"/>
          </a:xfrm>
          <a:prstGeom prst="rect">
            <a:avLst/>
          </a:prstGeom>
          <a:noFill/>
        </p:spPr>
        <p:txBody>
          <a:bodyPr wrap="square" rtlCol="0">
            <a:spAutoFit/>
          </a:bodyPr>
          <a:lstStyle/>
          <a:p>
            <a:r>
              <a:rPr lang="fr-FR" sz="1200" b="1" dirty="0"/>
              <a:t>Directives d'importation</a:t>
            </a:r>
          </a:p>
          <a:p>
            <a:endParaRPr lang="fr-FR" sz="1200" dirty="0"/>
          </a:p>
          <a:p>
            <a:pPr marL="171450" indent="-171450">
              <a:buFont typeface="Arial" panose="020B0604020202020204" pitchFamily="34" charset="0"/>
              <a:buChar char="•"/>
            </a:pPr>
            <a:r>
              <a:rPr lang="fr-FR" sz="1200" dirty="0"/>
              <a:t>Les directives d'importation doivent préférentiellement se trouver sur plusieurs lignes. Par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3" y="1614840"/>
            <a:ext cx="4381017"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a:solidFill>
                  <a:schemeClr val="bg1"/>
                </a:solidFill>
              </a:rPr>
              <a:t>import </a:t>
            </a:r>
            <a:r>
              <a:rPr lang="fr-FR" sz="1000" dirty="0" err="1">
                <a:solidFill>
                  <a:schemeClr val="bg1"/>
                </a:solidFill>
              </a:rPr>
              <a:t>sys</a:t>
            </a:r>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3" y="2070564"/>
            <a:ext cx="6266481" cy="276999"/>
          </a:xfrm>
          <a:prstGeom prst="rect">
            <a:avLst/>
          </a:prstGeom>
          <a:noFill/>
        </p:spPr>
        <p:txBody>
          <a:bodyPr wrap="square" rtlCol="0">
            <a:spAutoFit/>
          </a:bodyPr>
          <a:lstStyle/>
          <a:p>
            <a:r>
              <a:rPr lang="fr-FR" sz="1200" dirty="0"/>
              <a:t>plutôt que :</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2403177"/>
            <a:ext cx="4381017" cy="246221"/>
          </a:xfrm>
          <a:prstGeom prst="rect">
            <a:avLst/>
          </a:prstGeom>
          <a:solidFill>
            <a:schemeClr val="tx1"/>
          </a:solidFill>
        </p:spPr>
        <p:txBody>
          <a:bodyPr wrap="square" rtlCol="0">
            <a:spAutoFit/>
          </a:bodyPr>
          <a:lstStyle/>
          <a:p>
            <a:r>
              <a:rPr lang="fr-FR" sz="1000" dirty="0">
                <a:solidFill>
                  <a:schemeClr val="bg1"/>
                </a:solidFill>
              </a:rPr>
              <a:t>import os, </a:t>
            </a:r>
            <a:r>
              <a:rPr lang="fr-FR" sz="1000" dirty="0" err="1">
                <a:solidFill>
                  <a:schemeClr val="bg1"/>
                </a:solidFill>
              </a:rPr>
              <a:t>sys</a:t>
            </a:r>
            <a:endParaRPr lang="fr-FR" sz="1000" dirty="0"/>
          </a:p>
        </p:txBody>
      </p:sp>
      <p:sp>
        <p:nvSpPr>
          <p:cNvPr id="9" name="ZoneTexte 8">
            <a:extLst>
              <a:ext uri="{FF2B5EF4-FFF2-40B4-BE49-F238E27FC236}">
                <a16:creationId xmlns:a16="http://schemas.microsoft.com/office/drawing/2014/main" id="{0E0D2AE9-80E6-4D80-A388-7AA6BBCA83F3}"/>
              </a:ext>
            </a:extLst>
          </p:cNvPr>
          <p:cNvSpPr txBox="1"/>
          <p:nvPr/>
        </p:nvSpPr>
        <p:spPr>
          <a:xfrm>
            <a:off x="209553" y="2720401"/>
            <a:ext cx="11851266" cy="276999"/>
          </a:xfrm>
          <a:prstGeom prst="rect">
            <a:avLst/>
          </a:prstGeom>
          <a:noFill/>
        </p:spPr>
        <p:txBody>
          <a:bodyPr wrap="square" rtlCol="0">
            <a:spAutoFit/>
          </a:bodyPr>
          <a:lstStyle/>
          <a:p>
            <a:r>
              <a:rPr lang="fr-FR" sz="1200" dirty="0">
                <a:solidFill>
                  <a:schemeClr val="bg1"/>
                </a:solidFill>
              </a:rPr>
              <a:t> </a:t>
            </a:r>
            <a:r>
              <a:rPr lang="fr-FR" sz="1200" dirty="0"/>
              <a:t>Cette syntaxe est cependant acceptée quand on importe certaines données d'un module :</a:t>
            </a:r>
          </a:p>
        </p:txBody>
      </p:sp>
      <p:sp>
        <p:nvSpPr>
          <p:cNvPr id="10" name="ZoneTexte 9">
            <a:extLst>
              <a:ext uri="{FF2B5EF4-FFF2-40B4-BE49-F238E27FC236}">
                <a16:creationId xmlns:a16="http://schemas.microsoft.com/office/drawing/2014/main" id="{A6D60DBE-247B-49B3-8E76-B9354C142F83}"/>
              </a:ext>
            </a:extLst>
          </p:cNvPr>
          <p:cNvSpPr txBox="1"/>
          <p:nvPr/>
        </p:nvSpPr>
        <p:spPr>
          <a:xfrm>
            <a:off x="209553" y="3053014"/>
            <a:ext cx="4381017" cy="246221"/>
          </a:xfrm>
          <a:prstGeom prst="rect">
            <a:avLst/>
          </a:prstGeom>
          <a:solidFill>
            <a:schemeClr val="tx1"/>
          </a:solidFill>
        </p:spPr>
        <p:txBody>
          <a:bodyPr wrap="square" rtlCol="0">
            <a:spAutoFit/>
          </a:bodyPr>
          <a:lstStyle/>
          <a:p>
            <a:r>
              <a:rPr lang="en-US" sz="1000" dirty="0">
                <a:solidFill>
                  <a:schemeClr val="bg1"/>
                </a:solidFill>
              </a:rPr>
              <a:t>from subprocess import </a:t>
            </a:r>
            <a:r>
              <a:rPr lang="en-US" sz="1000" dirty="0" err="1">
                <a:solidFill>
                  <a:schemeClr val="bg1"/>
                </a:solidFill>
              </a:rPr>
              <a:t>Popen</a:t>
            </a:r>
            <a:r>
              <a:rPr lang="en-US" sz="1000" dirty="0">
                <a:solidFill>
                  <a:schemeClr val="bg1"/>
                </a:solidFill>
              </a:rPr>
              <a:t>, PIPE</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209553" y="3370238"/>
            <a:ext cx="11851266" cy="2677656"/>
          </a:xfrm>
          <a:prstGeom prst="rect">
            <a:avLst/>
          </a:prstGeom>
          <a:noFill/>
        </p:spPr>
        <p:txBody>
          <a:bodyPr wrap="square" rtlCol="0">
            <a:spAutoFit/>
          </a:bodyPr>
          <a:lstStyle/>
          <a:p>
            <a:r>
              <a:rPr lang="fr-FR" sz="1200" dirty="0">
                <a:solidFill>
                  <a:schemeClr val="bg1"/>
                </a:solidFill>
              </a:rPr>
              <a:t> </a:t>
            </a:r>
            <a:r>
              <a:rPr lang="fr-FR" sz="1200" dirty="0"/>
              <a:t> </a:t>
            </a:r>
            <a:r>
              <a:rPr lang="fr-FR" sz="1200" dirty="0">
                <a:solidFill>
                  <a:schemeClr val="bg1"/>
                </a:solidFill>
              </a:rPr>
              <a:t>Les directives d'importation doivent toujours se trouver en tête du fichier, sous la documentation éventuelle du module mais avant la définition de variables globales ou de constantes du module.</a:t>
            </a:r>
          </a:p>
          <a:p>
            <a:endParaRPr lang="fr-FR" sz="1200" dirty="0">
              <a:solidFill>
                <a:schemeClr val="bg1"/>
              </a:solidFill>
            </a:endParaRPr>
          </a:p>
          <a:p>
            <a:r>
              <a:rPr lang="fr-FR" sz="1200" dirty="0">
                <a:solidFill>
                  <a:schemeClr val="bg1"/>
                </a:solidFill>
              </a:rPr>
              <a:t>    Les directives d'importation doivent être divisées en trois groupes, dans l'ordre :</a:t>
            </a:r>
          </a:p>
          <a:p>
            <a:endParaRPr lang="fr-FR" sz="1200" dirty="0">
              <a:solidFill>
                <a:schemeClr val="bg1"/>
              </a:solidFill>
            </a:endParaRPr>
          </a:p>
          <a:p>
            <a:r>
              <a:rPr lang="fr-FR" sz="1200" dirty="0">
                <a:solidFill>
                  <a:schemeClr val="bg1"/>
                </a:solidFill>
              </a:rPr>
              <a:t>        les directives d'importation faisant référence à la bibliothèque standard ;</a:t>
            </a:r>
          </a:p>
          <a:p>
            <a:endParaRPr lang="fr-FR" sz="1200" dirty="0">
              <a:solidFill>
                <a:schemeClr val="bg1"/>
              </a:solidFill>
            </a:endParaRPr>
          </a:p>
          <a:p>
            <a:r>
              <a:rPr lang="fr-FR" sz="1200" dirty="0">
                <a:solidFill>
                  <a:schemeClr val="bg1"/>
                </a:solidFill>
              </a:rPr>
              <a:t>        les directives d'importation faisant référence à des bibliothèques tierces ;</a:t>
            </a:r>
          </a:p>
          <a:p>
            <a:endParaRPr lang="fr-FR" sz="1200" dirty="0">
              <a:solidFill>
                <a:schemeClr val="bg1"/>
              </a:solidFill>
            </a:endParaRPr>
          </a:p>
          <a:p>
            <a:r>
              <a:rPr lang="fr-FR" sz="1200" dirty="0">
                <a:solidFill>
                  <a:schemeClr val="bg1"/>
                </a:solidFill>
              </a:rPr>
              <a:t>        les directives d'importation faisant référence à des modules de votre projet.</a:t>
            </a:r>
          </a:p>
          <a:p>
            <a:endParaRPr lang="fr-FR" sz="1200" dirty="0">
              <a:solidFill>
                <a:schemeClr val="bg1"/>
              </a:solidFill>
            </a:endParaRPr>
          </a:p>
          <a:p>
            <a:r>
              <a:rPr lang="fr-FR" sz="1200" dirty="0">
                <a:solidFill>
                  <a:schemeClr val="bg1"/>
                </a:solidFill>
              </a:rPr>
              <a:t>    Il devrait y avoir un saut de ligne entre chaque groupe de directives d'importation.</a:t>
            </a:r>
          </a:p>
          <a:p>
            <a:endParaRPr lang="fr-FR" sz="1200" dirty="0">
              <a:solidFill>
                <a:schemeClr val="bg1"/>
              </a:solidFill>
            </a:endParaRPr>
          </a:p>
          <a:p>
            <a:r>
              <a:rPr lang="fr-FR" sz="1200" dirty="0">
                <a:solidFill>
                  <a:schemeClr val="bg1"/>
                </a:solidFill>
              </a:rPr>
              <a:t>    Dans vos directives d'importation, utilisez des chemins absolus plutôt que relatifs. Autrement dit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6047894"/>
            <a:ext cx="4381017" cy="707886"/>
          </a:xfrm>
          <a:prstGeom prst="rect">
            <a:avLst/>
          </a:prstGeom>
          <a:solidFill>
            <a:schemeClr val="tx1"/>
          </a:solidFill>
        </p:spPr>
        <p:txBody>
          <a:bodyPr wrap="square" rtlCol="0">
            <a:spAutoFit/>
          </a:bodyPr>
          <a:lstStyle/>
          <a:p>
            <a:r>
              <a:rPr lang="fr-FR" sz="1000" dirty="0">
                <a:solidFill>
                  <a:schemeClr val="bg1"/>
                </a:solidFill>
              </a:rPr>
              <a:t>from paquet.souspaquet import module</a:t>
            </a:r>
          </a:p>
          <a:p>
            <a:endParaRPr lang="fr-FR" sz="1000" dirty="0">
              <a:solidFill>
                <a:schemeClr val="bg1"/>
              </a:solidFill>
            </a:endParaRPr>
          </a:p>
          <a:p>
            <a:r>
              <a:rPr lang="fr-FR" sz="1000" dirty="0">
                <a:solidFill>
                  <a:schemeClr val="bg1"/>
                </a:solidFill>
              </a:rPr>
              <a:t># Est préférable à</a:t>
            </a:r>
          </a:p>
          <a:p>
            <a:r>
              <a:rPr lang="fr-FR" sz="1000" dirty="0">
                <a:solidFill>
                  <a:schemeClr val="bg1"/>
                </a:solidFill>
              </a:rPr>
              <a:t>from . import module</a:t>
            </a:r>
            <a:endParaRPr lang="fr-FR" sz="1000" dirty="0"/>
          </a:p>
        </p:txBody>
      </p:sp>
    </p:spTree>
    <p:extLst>
      <p:ext uri="{BB962C8B-B14F-4D97-AF65-F5344CB8AC3E}">
        <p14:creationId xmlns:p14="http://schemas.microsoft.com/office/powerpoint/2010/main" val="2049966856"/>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1015663"/>
          </a:xfrm>
          <a:prstGeom prst="rect">
            <a:avLst/>
          </a:prstGeom>
          <a:noFill/>
        </p:spPr>
        <p:txBody>
          <a:bodyPr wrap="square" rtlCol="0">
            <a:spAutoFit/>
          </a:bodyPr>
          <a:lstStyle/>
          <a:p>
            <a:r>
              <a:rPr lang="fr-FR" sz="1200" b="1" dirty="0"/>
              <a:t>Le signe espace dans les expressions et instructions</a:t>
            </a:r>
          </a:p>
          <a:p>
            <a:endParaRPr lang="fr-FR" sz="1200" b="1" dirty="0"/>
          </a:p>
          <a:p>
            <a:pPr marL="171450" indent="-171450">
              <a:buFont typeface="Arial" panose="020B0604020202020204" pitchFamily="34" charset="0"/>
              <a:buChar char="•"/>
            </a:pPr>
            <a:r>
              <a:rPr lang="fr-FR" sz="1200" dirty="0"/>
              <a:t>Évitez le signe espace dans les situations suivantes :</a:t>
            </a:r>
          </a:p>
          <a:p>
            <a:pPr marL="171450" indent="-171450">
              <a:buFont typeface="Arial" panose="020B0604020202020204" pitchFamily="34" charset="0"/>
              <a:buChar char="•"/>
            </a:pPr>
            <a:endParaRPr lang="fr-FR" sz="1200" dirty="0"/>
          </a:p>
          <a:p>
            <a:pPr marL="628650" lvl="1" indent="-171450">
              <a:buFont typeface="Courier New" panose="02070309020205020404" pitchFamily="49" charset="0"/>
              <a:buChar char="o"/>
            </a:pPr>
            <a:r>
              <a:rPr lang="fr-FR" sz="1200" dirty="0"/>
              <a:t> Au cœur des parenthèses, crochets et accolades :</a:t>
            </a:r>
            <a:endParaRPr lang="fr-FR" sz="1200" dirty="0">
              <a:solidFill>
                <a:schemeClr val="bg2"/>
              </a:solidFill>
            </a:endParaRP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914241"/>
            <a:ext cx="4381017" cy="861774"/>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spam(</a:t>
            </a:r>
            <a:r>
              <a:rPr lang="fr-FR" sz="1000" dirty="0" err="1">
                <a:solidFill>
                  <a:schemeClr val="bg1"/>
                </a:solidFill>
              </a:rPr>
              <a:t>ham</a:t>
            </a:r>
            <a:r>
              <a:rPr lang="fr-FR" sz="1000" dirty="0">
                <a:solidFill>
                  <a:schemeClr val="bg1"/>
                </a:solidFill>
              </a:rPr>
              <a:t>[1], {</a:t>
            </a:r>
            <a:r>
              <a:rPr lang="fr-FR" sz="1000" dirty="0" err="1">
                <a:solidFill>
                  <a:schemeClr val="bg1"/>
                </a:solidFill>
              </a:rPr>
              <a:t>eggs</a:t>
            </a:r>
            <a:r>
              <a:rPr lang="fr-FR" sz="1000" dirty="0">
                <a:solidFill>
                  <a:schemeClr val="bg1"/>
                </a:solidFill>
              </a:rPr>
              <a:t>: 2})</a:t>
            </a:r>
          </a:p>
          <a:p>
            <a:endParaRPr lang="fr-FR" sz="1000" dirty="0">
              <a:solidFill>
                <a:schemeClr val="bg1"/>
              </a:solidFill>
            </a:endParaRPr>
          </a:p>
          <a:p>
            <a:r>
              <a:rPr lang="fr-FR" sz="1000" dirty="0">
                <a:solidFill>
                  <a:schemeClr val="bg1"/>
                </a:solidFill>
              </a:rPr>
              <a:t># Non</a:t>
            </a:r>
          </a:p>
          <a:p>
            <a:r>
              <a:rPr lang="fr-FR" sz="1000" dirty="0">
                <a:solidFill>
                  <a:schemeClr val="bg1"/>
                </a:solidFill>
              </a:rPr>
              <a:t>    spam( </a:t>
            </a:r>
            <a:r>
              <a:rPr lang="fr-FR" sz="1000" dirty="0" err="1">
                <a:solidFill>
                  <a:schemeClr val="bg1"/>
                </a:solidFill>
              </a:rPr>
              <a:t>ham</a:t>
            </a:r>
            <a:r>
              <a:rPr lang="fr-FR" sz="1000" dirty="0">
                <a:solidFill>
                  <a:schemeClr val="bg1"/>
                </a:solidFill>
              </a:rPr>
              <a:t>[ 1 ], { </a:t>
            </a:r>
            <a:r>
              <a:rPr lang="fr-FR" sz="1000" dirty="0" err="1">
                <a:solidFill>
                  <a:schemeClr val="bg1"/>
                </a:solidFill>
              </a:rPr>
              <a:t>eggs</a:t>
            </a:r>
            <a:r>
              <a:rPr lang="fr-FR" sz="1000" dirty="0">
                <a:solidFill>
                  <a:schemeClr val="bg1"/>
                </a:solidFill>
              </a:rPr>
              <a:t>: 2 } )</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170367" y="2899111"/>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une virgule, un point-virgule ou un signe deux points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3206889"/>
            <a:ext cx="4381017" cy="861774"/>
          </a:xfrm>
          <a:prstGeom prst="rect">
            <a:avLst/>
          </a:prstGeom>
          <a:solidFill>
            <a:schemeClr val="tx1"/>
          </a:solidFill>
        </p:spPr>
        <p:txBody>
          <a:bodyPr wrap="square" rtlCol="0">
            <a:spAutoFit/>
          </a:bodyPr>
          <a:lstStyle/>
          <a:p>
            <a:r>
              <a:rPr lang="es-ES" sz="1000" dirty="0">
                <a:solidFill>
                  <a:schemeClr val="bg1"/>
                </a:solidFill>
              </a:rPr>
              <a:t># </a:t>
            </a:r>
            <a:r>
              <a:rPr lang="es-ES" sz="1000" dirty="0" err="1">
                <a:solidFill>
                  <a:schemeClr val="bg1"/>
                </a:solidFill>
              </a:rPr>
              <a:t>Oui</a:t>
            </a:r>
            <a:endParaRPr lang="es-ES" sz="1000" dirty="0">
              <a:solidFill>
                <a:schemeClr val="bg1"/>
              </a:solidFill>
            </a:endParaRPr>
          </a:p>
          <a:p>
            <a:r>
              <a:rPr lang="es-ES" sz="1000" dirty="0">
                <a:solidFill>
                  <a:schemeClr val="bg1"/>
                </a:solidFill>
              </a:rPr>
              <a:t>    </a:t>
            </a:r>
            <a:r>
              <a:rPr lang="es-ES" sz="1000" dirty="0" err="1">
                <a:solidFill>
                  <a:schemeClr val="bg1"/>
                </a:solidFill>
              </a:rPr>
              <a:t>if</a:t>
            </a:r>
            <a:r>
              <a:rPr lang="es-ES" sz="1000" dirty="0">
                <a:solidFill>
                  <a:schemeClr val="bg1"/>
                </a:solidFill>
              </a:rPr>
              <a:t> x == 4: </a:t>
            </a:r>
            <a:r>
              <a:rPr lang="es-ES" sz="1000" dirty="0" err="1">
                <a:solidFill>
                  <a:schemeClr val="bg1"/>
                </a:solidFill>
              </a:rPr>
              <a:t>print</a:t>
            </a:r>
            <a:r>
              <a:rPr lang="es-ES" sz="1000" dirty="0">
                <a:solidFill>
                  <a:schemeClr val="bg1"/>
                </a:solidFill>
              </a:rPr>
              <a:t> x, y; x, y = y, x</a:t>
            </a:r>
          </a:p>
          <a:p>
            <a:endParaRPr lang="es-ES" sz="1000" dirty="0">
              <a:solidFill>
                <a:schemeClr val="bg1"/>
              </a:solidFill>
            </a:endParaRPr>
          </a:p>
          <a:p>
            <a:r>
              <a:rPr lang="es-ES" sz="1000" dirty="0">
                <a:solidFill>
                  <a:schemeClr val="bg1"/>
                </a:solidFill>
              </a:rPr>
              <a:t># Non</a:t>
            </a:r>
          </a:p>
          <a:p>
            <a:r>
              <a:rPr lang="es-ES" sz="1000" dirty="0">
                <a:solidFill>
                  <a:schemeClr val="bg1"/>
                </a:solidFill>
              </a:rPr>
              <a:t>    </a:t>
            </a:r>
            <a:r>
              <a:rPr lang="es-ES" sz="1000" dirty="0" err="1">
                <a:solidFill>
                  <a:schemeClr val="bg1"/>
                </a:solidFill>
              </a:rPr>
              <a:t>if</a:t>
            </a:r>
            <a:r>
              <a:rPr lang="es-ES" sz="1000" dirty="0">
                <a:solidFill>
                  <a:schemeClr val="bg1"/>
                </a:solidFill>
              </a:rPr>
              <a:t> x == 4 : </a:t>
            </a:r>
            <a:r>
              <a:rPr lang="es-ES" sz="1000" dirty="0" err="1">
                <a:solidFill>
                  <a:schemeClr val="bg1"/>
                </a:solidFill>
              </a:rPr>
              <a:t>print</a:t>
            </a:r>
            <a:r>
              <a:rPr lang="es-ES" sz="1000" dirty="0">
                <a:solidFill>
                  <a:schemeClr val="bg1"/>
                </a:solidFill>
              </a:rPr>
              <a:t> x , y ; x , y = y , x</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09553" y="4116279"/>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09553" y="4491727"/>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spam(1)</a:t>
            </a:r>
          </a:p>
          <a:p>
            <a:endParaRPr lang="it-IT" sz="1000" dirty="0">
              <a:solidFill>
                <a:schemeClr val="bg1"/>
              </a:solidFill>
            </a:endParaRPr>
          </a:p>
          <a:p>
            <a:r>
              <a:rPr lang="it-IT" sz="1000" dirty="0">
                <a:solidFill>
                  <a:schemeClr val="bg1"/>
                </a:solidFill>
              </a:rPr>
              <a:t># Non</a:t>
            </a:r>
          </a:p>
          <a:p>
            <a:r>
              <a:rPr lang="it-IT" sz="1000" dirty="0">
                <a:solidFill>
                  <a:schemeClr val="bg1"/>
                </a:solidFill>
              </a:rPr>
              <a:t>    spam (1)</a:t>
            </a:r>
            <a:endParaRPr lang="fr-FR" sz="1000" dirty="0"/>
          </a:p>
        </p:txBody>
      </p:sp>
      <p:sp>
        <p:nvSpPr>
          <p:cNvPr id="15" name="ZoneTexte 14">
            <a:extLst>
              <a:ext uri="{FF2B5EF4-FFF2-40B4-BE49-F238E27FC236}">
                <a16:creationId xmlns:a16="http://schemas.microsoft.com/office/drawing/2014/main" id="{E8DCD3C5-307C-4975-9AF7-102C63F58B40}"/>
              </a:ext>
            </a:extLst>
          </p:cNvPr>
          <p:cNvSpPr txBox="1"/>
          <p:nvPr/>
        </p:nvSpPr>
        <p:spPr>
          <a:xfrm>
            <a:off x="218661" y="5430015"/>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6" name="ZoneTexte 15">
            <a:extLst>
              <a:ext uri="{FF2B5EF4-FFF2-40B4-BE49-F238E27FC236}">
                <a16:creationId xmlns:a16="http://schemas.microsoft.com/office/drawing/2014/main" id="{42F5CFD0-2B3F-4B46-BFDB-A36EC1914756}"/>
              </a:ext>
            </a:extLst>
          </p:cNvPr>
          <p:cNvSpPr txBox="1"/>
          <p:nvPr/>
        </p:nvSpPr>
        <p:spPr>
          <a:xfrm>
            <a:off x="218661" y="5784375"/>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dict['key'] = list[index]</a:t>
            </a:r>
          </a:p>
          <a:p>
            <a:endParaRPr lang="it-IT" sz="1000" dirty="0">
              <a:solidFill>
                <a:schemeClr val="bg1"/>
              </a:solidFill>
            </a:endParaRPr>
          </a:p>
          <a:p>
            <a:r>
              <a:rPr lang="it-IT" sz="1000" dirty="0">
                <a:solidFill>
                  <a:schemeClr val="bg1"/>
                </a:solidFill>
              </a:rPr>
              <a:t># Non</a:t>
            </a:r>
          </a:p>
          <a:p>
            <a:r>
              <a:rPr lang="it-IT" sz="1000" dirty="0">
                <a:solidFill>
                  <a:schemeClr val="bg1"/>
                </a:solidFill>
              </a:rPr>
              <a:t>    dict ['key'] = list [index]</a:t>
            </a:r>
            <a:endParaRPr lang="fr-FR" sz="1000" dirty="0"/>
          </a:p>
        </p:txBody>
      </p:sp>
    </p:spTree>
    <p:extLst>
      <p:ext uri="{BB962C8B-B14F-4D97-AF65-F5344CB8AC3E}">
        <p14:creationId xmlns:p14="http://schemas.microsoft.com/office/powerpoint/2010/main" val="1634186322"/>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173462"/>
            <a:ext cx="4381017"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p>
          <a:p>
            <a:endParaRPr lang="fr-FR" sz="1000" dirty="0">
              <a:solidFill>
                <a:schemeClr val="bg1"/>
              </a:solidFill>
            </a:endParaRPr>
          </a:p>
          <a:p>
            <a:r>
              <a:rPr lang="fr-FR" sz="1000" dirty="0">
                <a:solidFill>
                  <a:schemeClr val="bg1"/>
                </a:solidFill>
              </a:rPr>
              <a:t># Non</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18661" y="2732640"/>
            <a:ext cx="1185126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Toujours entourer les opérateurs suivants d'un espace (un avant le symbole, un après)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affectation :=,+=,-=, etc.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comparaison :&lt;,&gt;,&lt;=, …,in,not in,is,is 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booléens :and,or,not;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arithmétiques :+,-,*, etc.</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18661" y="4486966"/>
            <a:ext cx="4381017" cy="2092881"/>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 = i + 1</a:t>
            </a:r>
          </a:p>
          <a:p>
            <a:r>
              <a:rPr lang="en-US" sz="1000" dirty="0">
                <a:solidFill>
                  <a:schemeClr val="bg1"/>
                </a:solidFill>
              </a:rPr>
              <a:t>    submitted += 1</a:t>
            </a:r>
          </a:p>
          <a:p>
            <a:r>
              <a:rPr lang="en-US" sz="1000" dirty="0">
                <a:solidFill>
                  <a:schemeClr val="bg1"/>
                </a:solidFill>
              </a:rPr>
              <a:t>    x = x * 2 - 1</a:t>
            </a:r>
          </a:p>
          <a:p>
            <a:r>
              <a:rPr lang="en-US" sz="1000" dirty="0">
                <a:solidFill>
                  <a:schemeClr val="bg1"/>
                </a:solidFill>
              </a:rPr>
              <a:t>    hypot2 = x * x + y * y</a:t>
            </a:r>
          </a:p>
          <a:p>
            <a:r>
              <a:rPr lang="en-US" sz="1000" dirty="0">
                <a:solidFill>
                  <a:schemeClr val="bg1"/>
                </a:solidFill>
              </a:rPr>
              <a:t>    c = (a + b) * (a - b)</a:t>
            </a:r>
          </a:p>
          <a:p>
            <a:endParaRPr lang="en-US" sz="1000" dirty="0">
              <a:solidFill>
                <a:schemeClr val="bg1"/>
              </a:solidFill>
            </a:endParaRPr>
          </a:p>
          <a:p>
            <a:r>
              <a:rPr lang="en-US" sz="1000" dirty="0">
                <a:solidFill>
                  <a:schemeClr val="bg1"/>
                </a:solidFill>
              </a:rPr>
              <a:t># Non</a:t>
            </a:r>
          </a:p>
          <a:p>
            <a:r>
              <a:rPr lang="en-US" sz="1000" dirty="0">
                <a:solidFill>
                  <a:schemeClr val="bg1"/>
                </a:solidFill>
              </a:rPr>
              <a:t>    i=i+1</a:t>
            </a:r>
          </a:p>
          <a:p>
            <a:r>
              <a:rPr lang="en-US" sz="1000" dirty="0">
                <a:solidFill>
                  <a:schemeClr val="bg1"/>
                </a:solidFill>
              </a:rPr>
              <a:t>    submitted +=1</a:t>
            </a:r>
          </a:p>
          <a:p>
            <a:r>
              <a:rPr lang="en-US" sz="1000" dirty="0">
                <a:solidFill>
                  <a:schemeClr val="bg1"/>
                </a:solidFill>
              </a:rPr>
              <a:t>    x = x*2 - 1</a:t>
            </a:r>
          </a:p>
          <a:p>
            <a:r>
              <a:rPr lang="en-US" sz="1000" dirty="0">
                <a:solidFill>
                  <a:schemeClr val="bg1"/>
                </a:solidFill>
              </a:rPr>
              <a:t>    hypot2 = x*x + y*y</a:t>
            </a:r>
          </a:p>
          <a:p>
            <a:r>
              <a:rPr lang="en-US" sz="1000" dirty="0">
                <a:solidFill>
                  <a:schemeClr val="bg1"/>
                </a:solidFill>
              </a:rPr>
              <a:t>    c = (</a:t>
            </a:r>
            <a:r>
              <a:rPr lang="en-US" sz="1000" dirty="0" err="1">
                <a:solidFill>
                  <a:schemeClr val="bg1"/>
                </a:solidFill>
              </a:rPr>
              <a:t>a+b</a:t>
            </a:r>
            <a:r>
              <a:rPr lang="en-US" sz="1000" dirty="0">
                <a:solidFill>
                  <a:schemeClr val="bg1"/>
                </a:solidFill>
              </a:rPr>
              <a:t>) * (a-b)</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Plus d'un espace autour de l'opérateur d'affectation=(ou autre) pour l'aligner avec une autre instruction :</a:t>
            </a:r>
          </a:p>
        </p:txBody>
      </p:sp>
    </p:spTree>
    <p:extLst>
      <p:ext uri="{BB962C8B-B14F-4D97-AF65-F5344CB8AC3E}">
        <p14:creationId xmlns:p14="http://schemas.microsoft.com/office/powerpoint/2010/main" val="382491106"/>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85718" y="1463521"/>
            <a:ext cx="11851266"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def fonction(parametre=5):</a:t>
            </a:r>
          </a:p>
          <a:p>
            <a:r>
              <a:rPr lang="fr-FR" sz="1000" dirty="0">
                <a:solidFill>
                  <a:schemeClr val="bg1"/>
                </a:solidFill>
              </a:rPr>
              <a:t>        ...</a:t>
            </a:r>
          </a:p>
          <a:p>
            <a:r>
              <a:rPr lang="fr-FR" sz="1000" dirty="0">
                <a:solidFill>
                  <a:schemeClr val="bg1"/>
                </a:solidFill>
              </a:rPr>
              <a:t>    fonction(parametre=32)</a:t>
            </a:r>
          </a:p>
          <a:p>
            <a:endParaRPr lang="fr-FR" sz="1000" dirty="0">
              <a:solidFill>
                <a:schemeClr val="bg1"/>
              </a:solidFill>
            </a:endParaRPr>
          </a:p>
          <a:p>
            <a:r>
              <a:rPr lang="fr-FR" sz="1000" dirty="0">
                <a:solidFill>
                  <a:schemeClr val="bg1"/>
                </a:solidFill>
              </a:rPr>
              <a:t># Non</a:t>
            </a:r>
          </a:p>
          <a:p>
            <a:r>
              <a:rPr lang="fr-FR" sz="1000" dirty="0">
                <a:solidFill>
                  <a:schemeClr val="bg1"/>
                </a:solidFill>
              </a:rPr>
              <a:t>    def fonction(parametre = 5):</a:t>
            </a:r>
          </a:p>
          <a:p>
            <a:r>
              <a:rPr lang="fr-FR" sz="1000" dirty="0">
                <a:solidFill>
                  <a:schemeClr val="bg1"/>
                </a:solidFill>
              </a:rPr>
              <a:t>        ...</a:t>
            </a:r>
          </a:p>
          <a:p>
            <a:r>
              <a:rPr lang="fr-FR" sz="1000" dirty="0">
                <a:solidFill>
                  <a:schemeClr val="bg1"/>
                </a:solidFill>
              </a:rPr>
              <a:t>    fonction(parametre = 32)</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85718" y="3455413"/>
            <a:ext cx="4381017" cy="1631216"/>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if foo == 'blah':</a:t>
            </a:r>
          </a:p>
          <a:p>
            <a:r>
              <a:rPr lang="en-US" sz="1000" dirty="0">
                <a:solidFill>
                  <a:schemeClr val="bg1"/>
                </a:solidFill>
              </a:rPr>
              <a:t>        do_blah_thing()</a:t>
            </a:r>
          </a:p>
          <a:p>
            <a:r>
              <a:rPr lang="en-US" sz="1000" dirty="0">
                <a:solidFill>
                  <a:schemeClr val="bg1"/>
                </a:solidFill>
              </a:rPr>
              <a:t>    do_one()</a:t>
            </a:r>
          </a:p>
          <a:p>
            <a:r>
              <a:rPr lang="en-US" sz="1000" dirty="0">
                <a:solidFill>
                  <a:schemeClr val="bg1"/>
                </a:solidFill>
              </a:rPr>
              <a:t>    do_two()</a:t>
            </a:r>
          </a:p>
          <a:p>
            <a:r>
              <a:rPr lang="en-US" sz="1000" dirty="0">
                <a:solidFill>
                  <a:schemeClr val="bg1"/>
                </a:solidFill>
              </a:rPr>
              <a:t>    do_three()</a:t>
            </a:r>
          </a:p>
          <a:p>
            <a:endParaRPr lang="en-US" sz="1000" dirty="0">
              <a:solidFill>
                <a:schemeClr val="bg1"/>
              </a:solidFill>
            </a:endParaRPr>
          </a:p>
          <a:p>
            <a:r>
              <a:rPr lang="en-US" sz="1000" dirty="0">
                <a:solidFill>
                  <a:schemeClr val="bg1"/>
                </a:solidFill>
              </a:rPr>
              <a:t># Plutôt que</a:t>
            </a:r>
          </a:p>
          <a:p>
            <a:r>
              <a:rPr lang="en-US" sz="1000" dirty="0">
                <a:solidFill>
                  <a:schemeClr val="bg1"/>
                </a:solidFill>
              </a:rPr>
              <a:t>    if foo == 'blah': do_blah_thing()</a:t>
            </a:r>
          </a:p>
          <a:p>
            <a:r>
              <a:rPr lang="en-US" sz="1000" dirty="0">
                <a:solidFill>
                  <a:schemeClr val="bg1"/>
                </a:solidFill>
              </a:rPr>
              <a:t>    do_one(); do_two(); do_three()</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461665"/>
          </a:xfrm>
          <a:prstGeom prst="rect">
            <a:avLst/>
          </a:prstGeom>
          <a:noFill/>
        </p:spPr>
        <p:txBody>
          <a:bodyPr wrap="square" rtlCol="0">
            <a:spAutoFit/>
          </a:bodyPr>
          <a:lstStyle/>
          <a:p>
            <a:pPr lvl="1"/>
            <a:r>
              <a:rPr lang="fr-FR" sz="1200" dirty="0">
                <a:highlight>
                  <a:srgbClr val="C0C0C0"/>
                </a:highlight>
              </a:rPr>
              <a:t>Attention : n'utilisez pas d'espaces autour du signe=si c'est dans le contexte d'un paramètre ayant une valeur par défaut (définition d'une fonction) ou d'un appel de paramètre (appel de fonction).</a:t>
            </a:r>
          </a:p>
        </p:txBody>
      </p:sp>
      <p:sp>
        <p:nvSpPr>
          <p:cNvPr id="9" name="ZoneTexte 8">
            <a:extLst>
              <a:ext uri="{FF2B5EF4-FFF2-40B4-BE49-F238E27FC236}">
                <a16:creationId xmlns:a16="http://schemas.microsoft.com/office/drawing/2014/main" id="{8D54C139-FB80-4B46-BB9D-CAB03EE5EB0B}"/>
              </a:ext>
            </a:extLst>
          </p:cNvPr>
          <p:cNvSpPr txBox="1"/>
          <p:nvPr/>
        </p:nvSpPr>
        <p:spPr>
          <a:xfrm>
            <a:off x="0" y="3072349"/>
            <a:ext cx="11851266" cy="27699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Il est déconseillé de mettre plusieurs instructions sur une même ligne :</a:t>
            </a:r>
          </a:p>
        </p:txBody>
      </p:sp>
      <p:sp>
        <p:nvSpPr>
          <p:cNvPr id="10" name="ZoneTexte 9">
            <a:extLst>
              <a:ext uri="{FF2B5EF4-FFF2-40B4-BE49-F238E27FC236}">
                <a16:creationId xmlns:a16="http://schemas.microsoft.com/office/drawing/2014/main" id="{9B5B5101-8ED0-4AF1-8C4F-D367B56BE25F}"/>
              </a:ext>
            </a:extLst>
          </p:cNvPr>
          <p:cNvSpPr txBox="1"/>
          <p:nvPr/>
        </p:nvSpPr>
        <p:spPr>
          <a:xfrm>
            <a:off x="74036" y="5227872"/>
            <a:ext cx="11851266" cy="461665"/>
          </a:xfrm>
          <a:prstGeom prst="rect">
            <a:avLst/>
          </a:prstGeom>
          <a:noFill/>
        </p:spPr>
        <p:txBody>
          <a:bodyPr wrap="square" rtlCol="0">
            <a:spAutoFit/>
          </a:bodyPr>
          <a:lstStyle/>
          <a:p>
            <a:pPr lvl="1"/>
            <a:r>
              <a:rPr lang="fr-FR" sz="1200" dirty="0">
                <a:highlight>
                  <a:srgbClr val="C0C0C0"/>
                </a:highlight>
              </a:rPr>
              <a:t>Les commentaires qui contredisent le code sont pires qu'une absence de commentaire. Lorsque le code doit changer, faites passer parmi vos priorités absolues la mise à jour des commentaires !</a:t>
            </a:r>
          </a:p>
        </p:txBody>
      </p:sp>
    </p:spTree>
    <p:extLst>
      <p:ext uri="{BB962C8B-B14F-4D97-AF65-F5344CB8AC3E}">
        <p14:creationId xmlns:p14="http://schemas.microsoft.com/office/powerpoint/2010/main" val="2710892088"/>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120032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Les commentaires doivent être des phrases complètes, commençant par une majuscule. Le point terminant la phrase peut être absent si le commentaire est court.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Si vous écrivez en anglais, les règles de langue définies par </a:t>
            </a:r>
            <a:r>
              <a:rPr lang="fr-FR" sz="1200" dirty="0" err="1"/>
              <a:t>Strunk</a:t>
            </a:r>
            <a:r>
              <a:rPr lang="fr-FR" sz="1200" dirty="0"/>
              <a:t> and White dans « The </a:t>
            </a:r>
            <a:r>
              <a:rPr lang="fr-FR" sz="1200" dirty="0" err="1"/>
              <a:t>Elements</a:t>
            </a:r>
            <a:r>
              <a:rPr lang="fr-FR" sz="1200" dirty="0"/>
              <a:t> of Style » s'appliquent.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À l'attention des codeurs non-anglophones : s'il vous plaît, écrivez vos commentaires en anglais, sauf si vous êtes sûrs à 120% que votre code ne sera jamais lu par quelqu'un qui ne comprend pas votre langue (ou que vous ne parlez vraiment pas un mot d'anglais !).</a:t>
            </a:r>
            <a:endParaRPr lang="fr-FR" sz="1200" dirty="0">
              <a:highlight>
                <a:srgbClr val="C0C0C0"/>
              </a:highlight>
            </a:endParaRPr>
          </a:p>
        </p:txBody>
      </p:sp>
    </p:spTree>
    <p:extLst>
      <p:ext uri="{BB962C8B-B14F-4D97-AF65-F5344CB8AC3E}">
        <p14:creationId xmlns:p14="http://schemas.microsoft.com/office/powerpoint/2010/main" val="1830895597"/>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5663089"/>
          </a:xfrm>
          <a:prstGeom prst="rect">
            <a:avLst/>
          </a:prstGeom>
          <a:noFill/>
        </p:spPr>
        <p:txBody>
          <a:bodyPr wrap="square" rtlCol="0">
            <a:spAutoFit/>
          </a:bodyPr>
          <a:lstStyle/>
          <a:p>
            <a:pPr lvl="1"/>
            <a:r>
              <a:rPr lang="fr-FR" sz="1400" b="1" dirty="0"/>
              <a:t>Conventions de nommage</a:t>
            </a:r>
          </a:p>
          <a:p>
            <a:pPr lvl="1"/>
            <a:endParaRPr lang="fr-FR" sz="1200" b="1" dirty="0"/>
          </a:p>
          <a:p>
            <a:pPr lvl="1"/>
            <a:r>
              <a:rPr lang="fr-FR" sz="1200" b="1" dirty="0"/>
              <a:t>Noms à éviter</a:t>
            </a:r>
          </a:p>
          <a:p>
            <a:pPr lvl="1"/>
            <a:endParaRPr lang="fr-FR" sz="1200" dirty="0"/>
          </a:p>
          <a:p>
            <a:pPr lvl="1"/>
            <a:r>
              <a:rPr lang="fr-FR" sz="1200" dirty="0"/>
              <a:t>N'utilisez jamais les caractères suivants de manière isolée comme noms de variables :l(L minuscule),O(o majuscule) </a:t>
            </a:r>
            <a:r>
              <a:rPr lang="fr-FR" sz="1200" dirty="0" err="1"/>
              <a:t>etI</a:t>
            </a:r>
            <a:r>
              <a:rPr lang="fr-FR" sz="1200" dirty="0"/>
              <a:t>(i majuscule). L'affichage de ces caractères dans certaines polices fait qu'ils peuvent être aisément confondus avec les chiffres0ou1.</a:t>
            </a:r>
          </a:p>
          <a:p>
            <a:pPr lvl="1"/>
            <a:endParaRPr lang="fr-FR" sz="1200" dirty="0"/>
          </a:p>
          <a:p>
            <a:pPr lvl="1"/>
            <a:r>
              <a:rPr lang="fr-FR" sz="1200" b="1" dirty="0"/>
              <a:t>Noms des modules et packages</a:t>
            </a:r>
          </a:p>
          <a:p>
            <a:pPr lvl="1"/>
            <a:endParaRPr lang="fr-FR" sz="1200" dirty="0"/>
          </a:p>
          <a:p>
            <a:pPr lvl="1"/>
            <a:r>
              <a:rPr lang="fr-FR" sz="1200" dirty="0"/>
              <a:t>Les modules et packages doivent avoir des noms courts, constitués de lettres minuscules. Les noms de modules peuvent contenir des signes_(souligné). Bien que les noms de packages puissent également en contenir, la PEP 8 nous le déconseille.</a:t>
            </a:r>
          </a:p>
          <a:p>
            <a:pPr lvl="1"/>
            <a:endParaRPr lang="fr-FR" sz="1200" dirty="0"/>
          </a:p>
          <a:p>
            <a:pPr lvl="1"/>
            <a:r>
              <a:rPr lang="fr-FR" sz="1200" b="1" dirty="0"/>
              <a:t>Noms de classes</a:t>
            </a:r>
          </a:p>
          <a:p>
            <a:pPr lvl="1"/>
            <a:endParaRPr lang="fr-FR" sz="1200" dirty="0"/>
          </a:p>
          <a:p>
            <a:pPr lvl="1"/>
            <a:r>
              <a:rPr lang="fr-FR" sz="1200" dirty="0"/>
              <a:t>Sans presque aucune exception, les noms de classes utilisent la convention suivante : la variable est écrite en minuscules, exceptée la première lettre de chaque mot qui la constitue. Par exemple :MaClasse.</a:t>
            </a:r>
          </a:p>
          <a:p>
            <a:pPr lvl="1"/>
            <a:endParaRPr lang="fr-FR" sz="1200" dirty="0"/>
          </a:p>
          <a:p>
            <a:pPr lvl="1"/>
            <a:r>
              <a:rPr lang="fr-FR" sz="1200" b="1" dirty="0"/>
              <a:t>Noms d'exceptions</a:t>
            </a:r>
          </a:p>
          <a:p>
            <a:pPr lvl="1"/>
            <a:endParaRPr lang="fr-FR" sz="1200" dirty="0"/>
          </a:p>
          <a:p>
            <a:pPr lvl="1"/>
            <a:r>
              <a:rPr lang="fr-FR" sz="1200" dirty="0"/>
              <a:t>Les exceptions étant des classes, elles suivent la même convention. En anglais, si l'exception est une erreur, on fait suivre le nom du suffixeError(vous retrouvez cette convention dansSyntaxError,IndexError…).</a:t>
            </a:r>
          </a:p>
          <a:p>
            <a:pPr lvl="1"/>
            <a:endParaRPr lang="fr-FR" sz="1200" dirty="0"/>
          </a:p>
          <a:p>
            <a:pPr lvl="1"/>
            <a:r>
              <a:rPr lang="fr-FR" sz="1200" b="1" dirty="0">
                <a:solidFill>
                  <a:schemeClr val="bg1"/>
                </a:solidFill>
              </a:rPr>
              <a:t>Noms de variables, fonctions et méthodes</a:t>
            </a:r>
          </a:p>
          <a:p>
            <a:pPr lvl="1"/>
            <a:endParaRPr lang="fr-FR" sz="1200" dirty="0">
              <a:solidFill>
                <a:schemeClr val="bg1"/>
              </a:solidFill>
            </a:endParaRPr>
          </a:p>
          <a:p>
            <a:pPr lvl="1"/>
            <a:r>
              <a:rPr lang="fr-FR" sz="1200" dirty="0">
                <a:solidFill>
                  <a:schemeClr val="bg1"/>
                </a:solidFill>
              </a:rPr>
              <a:t>La même convention est utilisée pour les noms de variables (instances d'objets), de fonctions ou de méthodes : le nom est entièrement écrit en minuscules et les mots sont séparés par des signes soulignés (_). Exemple :nom_de_fonction.</a:t>
            </a:r>
          </a:p>
          <a:p>
            <a:pPr lvl="1"/>
            <a:endParaRPr lang="fr-FR" sz="1200" b="1" dirty="0">
              <a:solidFill>
                <a:schemeClr val="bg1"/>
              </a:solidFill>
            </a:endParaRPr>
          </a:p>
          <a:p>
            <a:pPr lvl="1"/>
            <a:r>
              <a:rPr lang="fr-FR" sz="1200" b="1" dirty="0">
                <a:solidFill>
                  <a:schemeClr val="bg1"/>
                </a:solidFill>
              </a:rPr>
              <a:t>Constantes</a:t>
            </a:r>
          </a:p>
          <a:p>
            <a:pPr lvl="1"/>
            <a:endParaRPr lang="fr-FR" sz="1200" dirty="0">
              <a:solidFill>
                <a:schemeClr val="bg1"/>
              </a:solidFill>
            </a:endParaRPr>
          </a:p>
          <a:p>
            <a:pPr lvl="1"/>
            <a:r>
              <a:rPr lang="fr-FR" sz="1200" dirty="0">
                <a:solidFill>
                  <a:schemeClr val="bg1"/>
                </a:solidFill>
              </a:rPr>
              <a:t>Les constantes doivent être écrites entièrement en majuscules, les mots étant séparés par un signe souligné (_). Exemple :NOM_DE_MA_CONSTANTE.</a:t>
            </a:r>
            <a:endParaRPr lang="fr-FR" sz="1200" dirty="0">
              <a:solidFill>
                <a:schemeClr val="bg1"/>
              </a:solidFill>
              <a:highlight>
                <a:srgbClr val="C0C0C0"/>
              </a:highlight>
            </a:endParaRPr>
          </a:p>
        </p:txBody>
      </p:sp>
    </p:spTree>
    <p:extLst>
      <p:ext uri="{BB962C8B-B14F-4D97-AF65-F5344CB8AC3E}">
        <p14:creationId xmlns:p14="http://schemas.microsoft.com/office/powerpoint/2010/main" val="463631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677108"/>
          </a:xfrm>
          <a:prstGeom prst="rect">
            <a:avLst/>
          </a:prstGeom>
          <a:noFill/>
        </p:spPr>
        <p:txBody>
          <a:bodyPr wrap="square" rtlCol="0">
            <a:spAutoFit/>
          </a:bodyPr>
          <a:lstStyle/>
          <a:p>
            <a:pPr lvl="1"/>
            <a:r>
              <a:rPr lang="fr-FR" sz="1400" b="1" dirty="0"/>
              <a:t>Conventions de programmation</a:t>
            </a:r>
          </a:p>
          <a:p>
            <a:pPr lvl="1"/>
            <a:r>
              <a:rPr lang="fr-FR" sz="1200" b="1" dirty="0"/>
              <a:t>Comparaisons</a:t>
            </a:r>
            <a:endParaRPr lang="fr-FR" sz="1200" dirty="0"/>
          </a:p>
          <a:p>
            <a:pPr lvl="1"/>
            <a:r>
              <a:rPr lang="fr-FR" sz="1200" dirty="0"/>
              <a:t>Les comparaisons avec des singletons (comme </a:t>
            </a:r>
            <a:r>
              <a:rPr lang="fr-FR" sz="1200" dirty="0">
                <a:highlight>
                  <a:srgbClr val="C0C0C0"/>
                </a:highlight>
              </a:rPr>
              <a:t>None</a:t>
            </a:r>
            <a:r>
              <a:rPr lang="fr-FR" sz="1200" dirty="0"/>
              <a:t>) doivent toujours se faire avec les opérateurs </a:t>
            </a:r>
            <a:r>
              <a:rPr lang="fr-FR" sz="1200" dirty="0">
                <a:highlight>
                  <a:srgbClr val="C0C0C0"/>
                </a:highlight>
              </a:rPr>
              <a:t>is</a:t>
            </a:r>
            <a:r>
              <a:rPr lang="fr-FR" sz="1200" dirty="0"/>
              <a:t> et </a:t>
            </a:r>
            <a:r>
              <a:rPr lang="fr-FR" sz="1200" dirty="0">
                <a:highlight>
                  <a:srgbClr val="C0C0C0"/>
                </a:highlight>
              </a:rPr>
              <a:t>is not</a:t>
            </a:r>
            <a:r>
              <a:rPr lang="fr-FR" sz="1200" dirty="0"/>
              <a:t>, jamais avec les opérateurs </a:t>
            </a:r>
            <a:r>
              <a:rPr lang="fr-FR" sz="1200" dirty="0">
                <a:highlight>
                  <a:srgbClr val="C0C0C0"/>
                </a:highlight>
              </a:rPr>
              <a:t>==</a:t>
            </a:r>
            <a:r>
              <a:rPr lang="fr-FR" sz="1200" dirty="0"/>
              <a:t> ou </a:t>
            </a:r>
            <a:r>
              <a:rPr lang="fr-FR" sz="1200" dirty="0">
                <a:highlight>
                  <a:srgbClr val="C0C0C0"/>
                </a:highlight>
              </a:rPr>
              <a:t>!=.</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20" y="1698783"/>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objet is None:</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objet == None: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899113"/>
            <a:ext cx="11851266" cy="646331"/>
          </a:xfrm>
          <a:prstGeom prst="rect">
            <a:avLst/>
          </a:prstGeom>
          <a:noFill/>
        </p:spPr>
        <p:txBody>
          <a:bodyPr wrap="square" rtlCol="0">
            <a:spAutoFit/>
          </a:bodyPr>
          <a:lstStyle/>
          <a:p>
            <a:pPr lvl="1"/>
            <a:r>
              <a:rPr lang="fr-FR" sz="1200" dirty="0"/>
              <a:t>Quand cela est possible, utilisez l'instruction </a:t>
            </a:r>
            <a:r>
              <a:rPr lang="fr-FR" sz="1200" dirty="0">
                <a:highlight>
                  <a:srgbClr val="C0C0C0"/>
                </a:highlight>
              </a:rPr>
              <a:t>if objet:</a:t>
            </a:r>
            <a:r>
              <a:rPr lang="fr-FR" sz="1200" dirty="0"/>
              <a:t> si vous voulez dire </a:t>
            </a:r>
            <a:r>
              <a:rPr lang="fr-FR" sz="1200" dirty="0">
                <a:highlight>
                  <a:srgbClr val="C0C0C0"/>
                </a:highlight>
              </a:rPr>
              <a:t>if objet is not None:</a:t>
            </a:r>
            <a:r>
              <a:rPr lang="fr-FR" sz="1200" dirty="0"/>
              <a:t> .</a:t>
            </a:r>
          </a:p>
          <a:p>
            <a:pPr lvl="1"/>
            <a:endParaRPr lang="fr-FR" sz="1200" dirty="0"/>
          </a:p>
          <a:p>
            <a:pPr lvl="1"/>
            <a:r>
              <a:rPr lang="fr-FR" sz="1200" dirty="0"/>
              <a:t>La vérification du type d'un objet doit se faire avec la fonction </a:t>
            </a:r>
            <a:r>
              <a:rPr lang="fr-FR" sz="1200" dirty="0">
                <a:highlight>
                  <a:srgbClr val="C0C0C0"/>
                </a:highlight>
              </a:rPr>
              <a:t>isinstance</a:t>
            </a:r>
            <a:r>
              <a:rPr lang="fr-FR" sz="1200" dirty="0"/>
              <a: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648674E1-76D7-43A7-B096-F2A7C03F3524}"/>
              </a:ext>
            </a:extLst>
          </p:cNvPr>
          <p:cNvSpPr txBox="1"/>
          <p:nvPr/>
        </p:nvSpPr>
        <p:spPr>
          <a:xfrm>
            <a:off x="150468" y="3626348"/>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isinstance(variable, str):</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type(variable) == str:</a:t>
            </a:r>
          </a:p>
          <a:p>
            <a:r>
              <a:rPr lang="fr-FR" sz="1000" dirty="0">
                <a:solidFill>
                  <a:schemeClr val="bg1"/>
                </a:solidFill>
              </a:rPr>
              <a:t>        ...</a:t>
            </a:r>
          </a:p>
        </p:txBody>
      </p:sp>
      <p:sp>
        <p:nvSpPr>
          <p:cNvPr id="9" name="ZoneTexte 8">
            <a:extLst>
              <a:ext uri="{FF2B5EF4-FFF2-40B4-BE49-F238E27FC236}">
                <a16:creationId xmlns:a16="http://schemas.microsoft.com/office/drawing/2014/main" id="{DBBD3A2A-213C-46F3-8860-0A5ED36DF626}"/>
              </a:ext>
            </a:extLst>
          </p:cNvPr>
          <p:cNvSpPr txBox="1"/>
          <p:nvPr/>
        </p:nvSpPr>
        <p:spPr>
          <a:xfrm>
            <a:off x="-447677" y="4795899"/>
            <a:ext cx="11851266" cy="276999"/>
          </a:xfrm>
          <a:prstGeom prst="rect">
            <a:avLst/>
          </a:prstGeom>
          <a:noFill/>
        </p:spPr>
        <p:txBody>
          <a:bodyPr wrap="square" rtlCol="0">
            <a:spAutoFit/>
          </a:bodyPr>
          <a:lstStyle/>
          <a:p>
            <a:pPr lvl="1"/>
            <a:r>
              <a:rPr lang="fr-FR" sz="1200" dirty="0"/>
              <a:t>Quand vous comparez des séquences, utilisez le fait qu'une séquence vide est </a:t>
            </a:r>
            <a:r>
              <a:rPr lang="fr-FR" sz="1200" dirty="0">
                <a:highlight>
                  <a:srgbClr val="C0C0C0"/>
                </a:highlight>
              </a:rPr>
              <a:t>False</a:t>
            </a:r>
            <a:r>
              <a:rPr lang="fr-FR" sz="1200" dirty="0"/>
              <a:t>.</a:t>
            </a:r>
            <a:endParaRPr lang="fr-FR" sz="1200" dirty="0">
              <a:solidFill>
                <a:schemeClr val="bg1"/>
              </a:solidFill>
              <a:highlight>
                <a:srgbClr val="C0C0C0"/>
              </a:highlight>
            </a:endParaRPr>
          </a:p>
        </p:txBody>
      </p:sp>
      <p:sp>
        <p:nvSpPr>
          <p:cNvPr id="11" name="ZoneTexte 10">
            <a:extLst>
              <a:ext uri="{FF2B5EF4-FFF2-40B4-BE49-F238E27FC236}">
                <a16:creationId xmlns:a16="http://schemas.microsoft.com/office/drawing/2014/main" id="{73FDA602-DF93-43CE-A156-9CD2BD6EF321}"/>
              </a:ext>
            </a:extLst>
          </p:cNvPr>
          <p:cNvSpPr txBox="1"/>
          <p:nvPr/>
        </p:nvSpPr>
        <p:spPr>
          <a:xfrm>
            <a:off x="127319" y="5119063"/>
            <a:ext cx="1770927" cy="246221"/>
          </a:xfrm>
          <a:prstGeom prst="rect">
            <a:avLst/>
          </a:prstGeom>
          <a:solidFill>
            <a:schemeClr val="tx1"/>
          </a:solidFill>
        </p:spPr>
        <p:txBody>
          <a:bodyPr wrap="square" rtlCol="0">
            <a:spAutoFit/>
          </a:bodyPr>
          <a:lstStyle/>
          <a:p>
            <a:r>
              <a:rPr lang="fr-FR" sz="1000" dirty="0">
                <a:solidFill>
                  <a:schemeClr val="bg1"/>
                </a:solidFill>
              </a:rPr>
              <a:t>if liste: # La liste n'est pas vide</a:t>
            </a:r>
          </a:p>
        </p:txBody>
      </p:sp>
    </p:spTree>
    <p:extLst>
      <p:ext uri="{BB962C8B-B14F-4D97-AF65-F5344CB8AC3E}">
        <p14:creationId xmlns:p14="http://schemas.microsoft.com/office/powerpoint/2010/main" val="2603900186"/>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Enfin, ne comparez pas des booléens à True ou False:</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2400657"/>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est vrai</a:t>
            </a:r>
          </a:p>
          <a:p>
            <a:r>
              <a:rPr lang="fr-FR" sz="1000" dirty="0">
                <a:solidFill>
                  <a:schemeClr val="bg1"/>
                </a:solidFill>
              </a:rPr>
              <a:t>        ...</a:t>
            </a:r>
          </a:p>
          <a:p>
            <a:r>
              <a:rPr lang="fr-FR" sz="1000" dirty="0">
                <a:solidFill>
                  <a:schemeClr val="bg1"/>
                </a:solidFill>
              </a:rPr>
              <a:t>    if not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n'est pas vrai</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a:t>
            </a:r>
            <a:r>
              <a:rPr lang="fr-FR" sz="1000" dirty="0" err="1">
                <a:solidFill>
                  <a:schemeClr val="bg1"/>
                </a:solidFill>
              </a:rPr>
              <a:t>booleen</a:t>
            </a:r>
            <a:r>
              <a:rPr lang="fr-FR" sz="1000" dirty="0">
                <a:solidFill>
                  <a:schemeClr val="bg1"/>
                </a:solidFill>
              </a:rPr>
              <a:t> == True:</a:t>
            </a:r>
          </a:p>
          <a:p>
            <a:r>
              <a:rPr lang="fr-FR" sz="1000" dirty="0">
                <a:solidFill>
                  <a:schemeClr val="bg1"/>
                </a:solidFill>
              </a:rPr>
              <a:t>        ...</a:t>
            </a:r>
          </a:p>
          <a:p>
            <a:endParaRPr lang="fr-FR" sz="1000" dirty="0">
              <a:solidFill>
                <a:schemeClr val="bg1"/>
              </a:solidFill>
            </a:endParaRPr>
          </a:p>
          <a:p>
            <a:r>
              <a:rPr lang="fr-FR" sz="1000" dirty="0">
                <a:solidFill>
                  <a:schemeClr val="bg1"/>
                </a:solidFill>
              </a:rPr>
              <a:t># Encore pire</a:t>
            </a:r>
          </a:p>
          <a:p>
            <a:r>
              <a:rPr lang="fr-FR" sz="1000" dirty="0">
                <a:solidFill>
                  <a:schemeClr val="bg1"/>
                </a:solidFill>
              </a:rPr>
              <a:t>    if </a:t>
            </a:r>
            <a:r>
              <a:rPr lang="fr-FR" sz="1000" dirty="0" err="1">
                <a:solidFill>
                  <a:schemeClr val="bg1"/>
                </a:solidFill>
              </a:rPr>
              <a:t>booleen</a:t>
            </a:r>
            <a:r>
              <a:rPr lang="fr-FR" sz="1000" dirty="0">
                <a:solidFill>
                  <a:schemeClr val="bg1"/>
                </a:solidFill>
              </a:rPr>
              <a:t> is True: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4181027"/>
            <a:ext cx="11851266" cy="830997"/>
          </a:xfrm>
          <a:prstGeom prst="rect">
            <a:avLst/>
          </a:prstGeom>
          <a:noFill/>
        </p:spPr>
        <p:txBody>
          <a:bodyPr wrap="square" rtlCol="0">
            <a:spAutoFit/>
          </a:bodyPr>
          <a:lstStyle/>
          <a:p>
            <a:pPr lvl="1"/>
            <a:r>
              <a:rPr lang="fr-FR" sz="1200" b="1" dirty="0"/>
              <a:t>Conclusion</a:t>
            </a:r>
          </a:p>
          <a:p>
            <a:pPr lvl="1"/>
            <a:endParaRPr lang="fr-FR" sz="1200" dirty="0"/>
          </a:p>
          <a:p>
            <a:pPr lvl="1"/>
            <a:r>
              <a:rPr lang="fr-FR" sz="1200" dirty="0"/>
              <a:t>Voilà pour la PEP 8 ! Elle contient beaucoup de conventions et toutes ne figurent pas dans cette section. Celles que j'ai présentées ici, dans tous les cas, sont moins détaillées. Je vous invite donc à faire un tour du côté du texte original si vous désirez en savoir plus.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3032612191"/>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Nous allons nous intéresser à présent à la PEP 257 qui définit d'autres conventions concernant la documentation via les docstrings. Consultez-la sur le site de Python.</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707886"/>
          </a:xfrm>
          <a:prstGeom prst="rect">
            <a:avLst/>
          </a:prstGeom>
          <a:solidFill>
            <a:schemeClr val="tx1"/>
          </a:solidFill>
        </p:spPr>
        <p:txBody>
          <a:bodyPr wrap="square" rtlCol="0">
            <a:spAutoFit/>
          </a:bodyPr>
          <a:lstStyle/>
          <a:p>
            <a:r>
              <a:rPr lang="fr-FR" sz="1000" dirty="0">
                <a:solidFill>
                  <a:schemeClr val="bg1"/>
                </a:solidFill>
              </a:rPr>
              <a:t>def fonction(parametre1, parametre2):</a:t>
            </a:r>
          </a:p>
          <a:p>
            <a:r>
              <a:rPr lang="fr-FR" sz="1000" dirty="0">
                <a:solidFill>
                  <a:schemeClr val="bg1"/>
                </a:solidFill>
              </a:rPr>
              <a:t>    """Documentation de la fonction."""</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459504"/>
            <a:ext cx="11851266" cy="1938992"/>
          </a:xfrm>
          <a:prstGeom prst="rect">
            <a:avLst/>
          </a:prstGeom>
          <a:noFill/>
        </p:spPr>
        <p:txBody>
          <a:bodyPr wrap="square" rtlCol="0">
            <a:spAutoFit/>
          </a:bodyPr>
          <a:lstStyle/>
          <a:p>
            <a:pPr lvl="1"/>
            <a:r>
              <a:rPr lang="fr-FR" sz="1200" dirty="0"/>
              <a:t>La ligne 2 de ce code, que vous avez sans doute reconnue, est une docstring. Nous allons voir quelques conventions autour de l'écriture de ces docstrings (comment les rédiger, qu'y faire figurer, etc.).</a:t>
            </a:r>
          </a:p>
          <a:p>
            <a:pPr lvl="1"/>
            <a:endParaRPr lang="fr-FR" sz="1200" dirty="0"/>
          </a:p>
          <a:p>
            <a:pPr lvl="1"/>
            <a:r>
              <a:rPr lang="fr-FR" sz="1200" dirty="0"/>
              <a:t>Une fois de plus, je vais prendre quelques libertés avec le texte original de la PEP. Je ne vous proposerai pas une traduction complète de la PEP mais je reviendrai sur les points que je considère importants.</a:t>
            </a:r>
          </a:p>
          <a:p>
            <a:pPr lvl="1"/>
            <a:endParaRPr lang="fr-FR" sz="1200" dirty="0"/>
          </a:p>
          <a:p>
            <a:pPr lvl="1"/>
            <a:r>
              <a:rPr lang="fr-FR" sz="1200" b="1" dirty="0"/>
              <a:t>Qu'est-ce qu'une docstring ?</a:t>
            </a:r>
          </a:p>
          <a:p>
            <a:pPr lvl="1"/>
            <a:endParaRPr lang="fr-FR" sz="1200" dirty="0"/>
          </a:p>
          <a:p>
            <a:pPr lvl="1"/>
            <a:r>
              <a:rPr lang="fr-FR" sz="1200" dirty="0"/>
              <a:t>La docstring (chaîne de documentation, en français) est une chaîne de caractères placée juste après la définition d'un module, d'une classe, fonction ou méthode. Cette chaîne de caractères devient l'attribut spécial__doc__de l'objet.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BA22B2BA-314A-4CD8-8D3D-7F13CCEB9332}"/>
              </a:ext>
            </a:extLst>
          </p:cNvPr>
          <p:cNvSpPr txBox="1"/>
          <p:nvPr/>
        </p:nvSpPr>
        <p:spPr>
          <a:xfrm>
            <a:off x="209554" y="4398818"/>
            <a:ext cx="1770927" cy="553998"/>
          </a:xfrm>
          <a:prstGeom prst="rect">
            <a:avLst/>
          </a:prstGeom>
          <a:solidFill>
            <a:schemeClr val="tx1"/>
          </a:solidFill>
        </p:spPr>
        <p:txBody>
          <a:bodyPr wrap="square" rtlCol="0">
            <a:spAutoFit/>
          </a:bodyPr>
          <a:lstStyle/>
          <a:p>
            <a:r>
              <a:rPr lang="fr-FR" sz="1000" dirty="0">
                <a:solidFill>
                  <a:schemeClr val="bg1"/>
                </a:solidFill>
              </a:rPr>
              <a:t>&gt;&gt;&gt; fonction.__doc__</a:t>
            </a:r>
          </a:p>
          <a:p>
            <a:r>
              <a:rPr lang="fr-FR" sz="1000" dirty="0">
                <a:solidFill>
                  <a:schemeClr val="bg1"/>
                </a:solidFill>
              </a:rPr>
              <a:t>'Documentation de la fonction.'</a:t>
            </a:r>
          </a:p>
        </p:txBody>
      </p:sp>
      <p:sp>
        <p:nvSpPr>
          <p:cNvPr id="9" name="ZoneTexte 8">
            <a:extLst>
              <a:ext uri="{FF2B5EF4-FFF2-40B4-BE49-F238E27FC236}">
                <a16:creationId xmlns:a16="http://schemas.microsoft.com/office/drawing/2014/main" id="{E150E2A5-F212-497C-83CE-E30559814225}"/>
              </a:ext>
            </a:extLst>
          </p:cNvPr>
          <p:cNvSpPr txBox="1"/>
          <p:nvPr/>
        </p:nvSpPr>
        <p:spPr>
          <a:xfrm>
            <a:off x="-330001" y="5028245"/>
            <a:ext cx="11851266" cy="1754326"/>
          </a:xfrm>
          <a:prstGeom prst="rect">
            <a:avLst/>
          </a:prstGeom>
          <a:noFill/>
        </p:spPr>
        <p:txBody>
          <a:bodyPr wrap="square" rtlCol="0">
            <a:spAutoFit/>
          </a:bodyPr>
          <a:lstStyle/>
          <a:p>
            <a:pPr lvl="1"/>
            <a:r>
              <a:rPr lang="fr-FR" sz="1200" dirty="0">
                <a:solidFill>
                  <a:schemeClr val="bg1"/>
                </a:solidFill>
              </a:rPr>
              <a:t>Tous les modules doivent être documentés grâce aux docstrings. Les fonctions et classes exportées par un module doivent également être documentées ainsi. Cela vaut aussi pour les méthodes publiques d'une classe (y compris le constructeur__init__). Un package peut être documenté via une docstring placée dans le fichier__init__.py.</a:t>
            </a:r>
          </a:p>
          <a:p>
            <a:pPr lvl="1"/>
            <a:endParaRPr lang="fr-FR" sz="1200" dirty="0">
              <a:solidFill>
                <a:schemeClr val="bg1"/>
              </a:solidFill>
            </a:endParaRPr>
          </a:p>
          <a:p>
            <a:pPr lvl="1"/>
            <a:r>
              <a:rPr lang="fr-FR" sz="1200" dirty="0">
                <a:solidFill>
                  <a:schemeClr val="bg1"/>
                </a:solidFill>
              </a:rPr>
              <a:t>Pour des raisons de cohérence, utilisez toujours des guillemets triples """ autour de vos docstrings. Utilisez"""chaîne de documentation"""si votre chaîne comporte des anti-slash\.</a:t>
            </a:r>
          </a:p>
          <a:p>
            <a:pPr lvl="1"/>
            <a:endParaRPr lang="fr-FR" sz="1200" dirty="0">
              <a:solidFill>
                <a:schemeClr val="bg1"/>
              </a:solidFill>
            </a:endParaRPr>
          </a:p>
          <a:p>
            <a:pPr lvl="1"/>
            <a:r>
              <a:rPr lang="fr-FR" sz="1200" dirty="0">
                <a:solidFill>
                  <a:schemeClr val="bg1"/>
                </a:solidFill>
              </a:rPr>
              <a:t>On peut trouver les docstrings sous deux formes :</a:t>
            </a:r>
          </a:p>
          <a:p>
            <a:pPr lvl="1"/>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sur une seule ligne ;</a:t>
            </a:r>
          </a:p>
          <a:p>
            <a:pPr marL="628650" lvl="1" indent="-171450">
              <a:buFont typeface="Arial" panose="020B0604020202020204" pitchFamily="34" charset="0"/>
              <a:buChar char="•"/>
            </a:pPr>
            <a:r>
              <a:rPr lang="fr-FR" sz="1200" dirty="0">
                <a:solidFill>
                  <a:schemeClr val="bg1"/>
                </a:solidFill>
              </a:rPr>
              <a:t>sur plusieurs lignes.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614026593"/>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1384995"/>
          </a:xfrm>
          <a:prstGeom prst="rect">
            <a:avLst/>
          </a:prstGeom>
          <a:noFill/>
        </p:spPr>
        <p:txBody>
          <a:bodyPr wrap="square" rtlCol="0">
            <a:spAutoFit/>
          </a:bodyPr>
          <a:lstStyle/>
          <a:p>
            <a:pPr lvl="1"/>
            <a:r>
              <a:rPr lang="fr-FR" sz="1200" b="1" dirty="0"/>
              <a:t>Notes</a:t>
            </a:r>
          </a:p>
          <a:p>
            <a:pPr lvl="1"/>
            <a:endParaRPr lang="fr-FR" sz="1200" dirty="0"/>
          </a:p>
          <a:p>
            <a:pPr marL="628650" lvl="1" indent="-171450">
              <a:buFont typeface="Arial" panose="020B0604020202020204" pitchFamily="34" charset="0"/>
              <a:buChar char="•"/>
            </a:pPr>
            <a:r>
              <a:rPr lang="fr-FR" sz="1200" dirty="0"/>
              <a:t>Les guillemets triples sont utilisés même si la chaîne tient sur une seule ligne. Il est plus simple de l'étendre par la suite dans ces conditions.</a:t>
            </a:r>
          </a:p>
          <a:p>
            <a:pPr marL="628650" lvl="1" indent="-171450">
              <a:buFont typeface="Arial" panose="020B0604020202020204" pitchFamily="34" charset="0"/>
              <a:buChar char="•"/>
            </a:pPr>
            <a:r>
              <a:rPr lang="fr-FR" sz="1200" dirty="0"/>
              <a:t>Les trois guillemets """ fermant la chaîne sont sur la même ligne que les trois guillemets qui l'ouvrent. Ceci est préférable pour une docstring d'une seule ligne.</a:t>
            </a:r>
          </a:p>
          <a:p>
            <a:pPr marL="628650" lvl="1" indent="-171450">
              <a:buFont typeface="Arial" panose="020B0604020202020204" pitchFamily="34" charset="0"/>
              <a:buChar char="•"/>
            </a:pPr>
            <a:r>
              <a:rPr lang="fr-FR" sz="1200" dirty="0"/>
              <a:t>Il n'y a aucun saut de ligne avant ou après la docstring.</a:t>
            </a:r>
          </a:p>
          <a:p>
            <a:pPr marL="628650" lvl="1" indent="-171450">
              <a:buFont typeface="Arial" panose="020B0604020202020204" pitchFamily="34" charset="0"/>
              <a:buChar char="•"/>
            </a:pPr>
            <a:r>
              <a:rPr lang="fr-FR" sz="1200" dirty="0"/>
              <a:t>La chaîne de documentation est une phrase, elle se termine par un point..</a:t>
            </a:r>
          </a:p>
          <a:p>
            <a:pPr marL="628650" lvl="1" indent="-171450">
              <a:buFont typeface="Arial" panose="020B0604020202020204" pitchFamily="34" charset="0"/>
              <a:buChar char="•"/>
            </a:pPr>
            <a:r>
              <a:rPr lang="fr-FR" sz="1200" dirty="0"/>
              <a:t>La docstring sur une seule ligne ne doit pas décrire la signature des paramètres à passer à la fonction/méthode, ou son type de retour. N'écrivez pas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2744491"/>
            <a:ext cx="1794079" cy="400110"/>
          </a:xfrm>
          <a:prstGeom prst="rect">
            <a:avLst/>
          </a:prstGeom>
          <a:solidFill>
            <a:schemeClr val="tx1"/>
          </a:solidFill>
        </p:spPr>
        <p:txBody>
          <a:bodyPr wrap="square" rtlCol="0">
            <a:spAutoFit/>
          </a:bodyPr>
          <a:lstStyle/>
          <a:p>
            <a:r>
              <a:rPr lang="fr-FR" sz="1000" dirty="0">
                <a:solidFill>
                  <a:schemeClr val="bg1"/>
                </a:solidFill>
              </a:rPr>
              <a:t>def fonction(a, b):</a:t>
            </a:r>
          </a:p>
          <a:p>
            <a:r>
              <a:rPr lang="fr-FR" sz="1000" dirty="0">
                <a:solidFill>
                  <a:schemeClr val="bg1"/>
                </a:solidFill>
              </a:rPr>
              <a:t>    """fonction(a, b) -&gt; </a:t>
            </a:r>
            <a:r>
              <a:rPr lang="fr-FR" sz="1000" dirty="0" err="1">
                <a:solidFill>
                  <a:schemeClr val="bg1"/>
                </a:solidFill>
              </a:rPr>
              <a:t>list</a:t>
            </a:r>
            <a:r>
              <a:rPr lang="fr-FR" sz="1000" dirty="0">
                <a:solidFill>
                  <a:schemeClr val="bg1"/>
                </a:solidFill>
              </a:rPr>
              <a:t>"""</a:t>
            </a:r>
          </a:p>
        </p:txBody>
      </p:sp>
      <p:sp>
        <p:nvSpPr>
          <p:cNvPr id="8" name="ZoneTexte 7">
            <a:extLst>
              <a:ext uri="{FF2B5EF4-FFF2-40B4-BE49-F238E27FC236}">
                <a16:creationId xmlns:a16="http://schemas.microsoft.com/office/drawing/2014/main" id="{BA22B2BA-314A-4CD8-8D3D-7F13CCEB9332}"/>
              </a:ext>
            </a:extLst>
          </p:cNvPr>
          <p:cNvSpPr txBox="1"/>
          <p:nvPr/>
        </p:nvSpPr>
        <p:spPr>
          <a:xfrm>
            <a:off x="127318" y="3989448"/>
            <a:ext cx="2777928" cy="246221"/>
          </a:xfrm>
          <a:prstGeom prst="rect">
            <a:avLst/>
          </a:prstGeom>
          <a:solidFill>
            <a:schemeClr val="tx1"/>
          </a:solidFill>
        </p:spPr>
        <p:txBody>
          <a:bodyPr wrap="square" rtlCol="0">
            <a:spAutoFit/>
          </a:bodyPr>
          <a:lstStyle/>
          <a:p>
            <a:r>
              <a:rPr lang="fr-FR" sz="1000" dirty="0">
                <a:solidFill>
                  <a:schemeClr val="bg1"/>
                </a:solidFill>
              </a:rPr>
              <a:t>"""Fonction faisant cela et renvoyant une liste."""</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646331"/>
          </a:xfrm>
          <a:prstGeom prst="rect">
            <a:avLst/>
          </a:prstGeom>
          <a:noFill/>
        </p:spPr>
        <p:txBody>
          <a:bodyPr wrap="square" rtlCol="0">
            <a:spAutoFit/>
          </a:bodyPr>
          <a:lstStyle/>
          <a:p>
            <a:pPr lvl="1"/>
            <a:r>
              <a:rPr lang="fr-FR" sz="1200" dirty="0"/>
              <a:t>Cette syntaxe est uniquement valable pour les fonctions C (comme les </a:t>
            </a:r>
            <a:r>
              <a:rPr lang="fr-FR" sz="1200" dirty="0" err="1"/>
              <a:t>built-ins</a:t>
            </a:r>
            <a:r>
              <a:rPr lang="fr-FR" sz="1200" dirty="0"/>
              <a:t>). Pour les fonctions Python, l'introspection peut être utilisée pour déterminer les paramètres attendus. L'introspection ne peut cependant pas être utilisée pour déterminer le type de retour de la fonction/méthode. Si vous voulez le préciser, incluez-le dans la docstring sous une forme explicite :</a:t>
            </a:r>
            <a:endParaRPr lang="fr-FR" sz="1200" dirty="0">
              <a:highlight>
                <a:srgbClr val="C0C0C0"/>
              </a:highlight>
            </a:endParaRPr>
          </a:p>
        </p:txBody>
      </p:sp>
      <p:sp>
        <p:nvSpPr>
          <p:cNvPr id="10" name="ZoneTexte 9">
            <a:extLst>
              <a:ext uri="{FF2B5EF4-FFF2-40B4-BE49-F238E27FC236}">
                <a16:creationId xmlns:a16="http://schemas.microsoft.com/office/drawing/2014/main" id="{A5B65937-B222-41D2-A5C7-3025F883A532}"/>
              </a:ext>
            </a:extLst>
          </p:cNvPr>
          <p:cNvSpPr txBox="1"/>
          <p:nvPr/>
        </p:nvSpPr>
        <p:spPr>
          <a:xfrm>
            <a:off x="-447677" y="4277051"/>
            <a:ext cx="11851266" cy="830997"/>
          </a:xfrm>
          <a:prstGeom prst="rect">
            <a:avLst/>
          </a:prstGeom>
          <a:noFill/>
        </p:spPr>
        <p:txBody>
          <a:bodyPr wrap="square" rtlCol="0">
            <a:spAutoFit/>
          </a:bodyPr>
          <a:lstStyle/>
          <a:p>
            <a:pPr lvl="1"/>
            <a:r>
              <a:rPr lang="fr-FR" sz="1200" b="1" dirty="0"/>
              <a:t>Les docstrings sur plusieurs lignes</a:t>
            </a:r>
          </a:p>
          <a:p>
            <a:pPr lvl="1"/>
            <a:endParaRPr lang="fr-FR" sz="1200" dirty="0"/>
          </a:p>
          <a:p>
            <a:pPr lvl="1"/>
            <a:r>
              <a:rPr lang="fr-FR" sz="1200" dirty="0"/>
              <a:t>Les docstrings sur plusieurs lignes sont constituées d'une première ligne résumant brièvement l'objet (fonction, méthode, classe, module), suivie d'un saut de ligne, suivi d'une description plus longue. Respectez autant que faire se peut cette convention : une ligne de description brève, un saut de ligne puis une description plus longue.</a:t>
            </a:r>
            <a:endParaRPr lang="fr-FR" sz="1200" dirty="0">
              <a:highlight>
                <a:srgbClr val="C0C0C0"/>
              </a:highlight>
            </a:endParaRPr>
          </a:p>
        </p:txBody>
      </p:sp>
    </p:spTree>
    <p:extLst>
      <p:ext uri="{BB962C8B-B14F-4D97-AF65-F5344CB8AC3E}">
        <p14:creationId xmlns:p14="http://schemas.microsoft.com/office/powerpoint/2010/main" val="492634549"/>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461665"/>
          </a:xfrm>
          <a:prstGeom prst="rect">
            <a:avLst/>
          </a:prstGeom>
          <a:noFill/>
        </p:spPr>
        <p:txBody>
          <a:bodyPr wrap="square" rtlCol="0">
            <a:spAutoFit/>
          </a:bodyPr>
          <a:lstStyle/>
          <a:p>
            <a:pPr lvl="1"/>
            <a:r>
              <a:rPr lang="fr-FR" sz="1200" dirty="0"/>
              <a:t>La première ligne de la docstring peut se trouver juste après les guillemets ouvrant la chaîne ou juste en-dessous.</a:t>
            </a:r>
          </a:p>
          <a:p>
            <a:pPr lvl="1"/>
            <a:r>
              <a:rPr lang="fr-FR" sz="1200" dirty="0"/>
              <a:t>Dans tous les cas, le reste de la docstring doit être indenté au même niveau que la première ligne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1745732"/>
            <a:ext cx="2963123" cy="1323439"/>
          </a:xfrm>
          <a:prstGeom prst="rect">
            <a:avLst/>
          </a:prstGeom>
          <a:solidFill>
            <a:schemeClr val="tx1"/>
          </a:solidFill>
        </p:spPr>
        <p:txBody>
          <a:bodyPr wrap="square" rtlCol="0">
            <a:spAutoFit/>
          </a:bodyPr>
          <a:lstStyle/>
          <a:p>
            <a:r>
              <a:rPr lang="fr-FR" sz="1000" dirty="0">
                <a:solidFill>
                  <a:schemeClr val="bg1"/>
                </a:solidFill>
              </a:rPr>
              <a:t>class MaClasse:</a:t>
            </a:r>
          </a:p>
          <a:p>
            <a:r>
              <a:rPr lang="fr-FR" sz="1000" dirty="0">
                <a:solidFill>
                  <a:schemeClr val="bg1"/>
                </a:solidFill>
              </a:rPr>
              <a:t>    def __init__(self, ...):</a:t>
            </a:r>
          </a:p>
          <a:p>
            <a:r>
              <a:rPr lang="fr-FR" sz="1000" dirty="0">
                <a:solidFill>
                  <a:schemeClr val="bg1"/>
                </a:solidFill>
              </a:rPr>
              <a:t>        """Constructeur de la classe MaClasse</a:t>
            </a:r>
          </a:p>
          <a:p>
            <a:endParaRPr lang="fr-FR" sz="1000" dirty="0">
              <a:solidFill>
                <a:schemeClr val="bg1"/>
              </a:solidFill>
            </a:endParaRPr>
          </a:p>
          <a:p>
            <a:r>
              <a:rPr lang="fr-FR" sz="1000" dirty="0">
                <a:solidFill>
                  <a:schemeClr val="bg1"/>
                </a:solidFill>
              </a:rPr>
              <a:t>        Une description plus longue...</a:t>
            </a:r>
          </a:p>
          <a:p>
            <a:r>
              <a:rPr lang="fr-FR" sz="1000" dirty="0">
                <a:solidFill>
                  <a:schemeClr val="bg1"/>
                </a:solidFill>
              </a:rPr>
              <a:t>        sur plusieurs lignes...</a:t>
            </a:r>
          </a:p>
          <a:p>
            <a:r>
              <a:rPr lang="fr-FR" sz="1000" dirty="0">
                <a:solidFill>
                  <a:schemeClr val="bg1"/>
                </a:solidFill>
              </a:rPr>
              <a:t>        </a:t>
            </a:r>
          </a:p>
          <a:p>
            <a:r>
              <a:rPr lang="fr-FR" sz="1000" dirty="0">
                <a:solidFill>
                  <a:schemeClr val="bg1"/>
                </a:solidFill>
              </a:rPr>
              <a:t>        """</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1569660"/>
          </a:xfrm>
          <a:prstGeom prst="rect">
            <a:avLst/>
          </a:prstGeom>
          <a:noFill/>
        </p:spPr>
        <p:txBody>
          <a:bodyPr wrap="square" rtlCol="0">
            <a:spAutoFit/>
          </a:bodyPr>
          <a:lstStyle/>
          <a:p>
            <a:pPr lvl="1"/>
            <a:r>
              <a:rPr lang="fr-FR" sz="1200" dirty="0"/>
              <a:t>Insérez un saut de ligne avant et après chaque docstring documentant une classe.</a:t>
            </a:r>
          </a:p>
          <a:p>
            <a:pPr lvl="1"/>
            <a:endParaRPr lang="fr-FR" sz="1200" dirty="0"/>
          </a:p>
          <a:p>
            <a:pPr lvl="1"/>
            <a:r>
              <a:rPr lang="fr-FR" sz="1200" dirty="0"/>
              <a:t>La docstring d'un module doit généralement dresser la liste des classes, exceptions et fonctions, ainsi que des autres objets exportés par ce module (une ligne de description par objet). Cette ligne de description donne généralement moins d'informations sur l'objet que sa propre documentation. La documentation d'un package (la docstring se trouvant dans le fichier </a:t>
            </a:r>
            <a:r>
              <a:rPr lang="fr-FR" sz="1200" dirty="0">
                <a:highlight>
                  <a:srgbClr val="C0C0C0"/>
                </a:highlight>
              </a:rPr>
              <a:t>__init__.py</a:t>
            </a:r>
            <a:r>
              <a:rPr lang="fr-FR" sz="1200" dirty="0"/>
              <a:t>) doit également dresser la liste des modules et sous-packages qu'il exporte.</a:t>
            </a:r>
          </a:p>
          <a:p>
            <a:pPr lvl="1"/>
            <a:endParaRPr lang="fr-FR" sz="1200" dirty="0"/>
          </a:p>
          <a:p>
            <a:pPr lvl="1"/>
            <a:r>
              <a:rPr lang="fr-FR" sz="1200" dirty="0"/>
              <a:t>La documentation d'une fonction ou méthode doit décrire son comportement et documenter ses arguments, sa valeur de retour, ses effets de bord, les exceptions qu'elle peut lever et les restrictions concernant son appel (quand ou dans quelles conditions appeler cette fonction). Les paramètres optionnels doivent également être documentés.</a:t>
            </a:r>
            <a:endParaRPr lang="fr-FR" sz="1200" dirty="0">
              <a:highlight>
                <a:srgbClr val="C0C0C0"/>
              </a:highlight>
            </a:endParaRPr>
          </a:p>
        </p:txBody>
      </p:sp>
      <p:sp>
        <p:nvSpPr>
          <p:cNvPr id="11" name="ZoneTexte 10">
            <a:extLst>
              <a:ext uri="{FF2B5EF4-FFF2-40B4-BE49-F238E27FC236}">
                <a16:creationId xmlns:a16="http://schemas.microsoft.com/office/drawing/2014/main" id="{CFC35B6E-2D82-49C2-B033-D4B88E869BE0}"/>
              </a:ext>
            </a:extLst>
          </p:cNvPr>
          <p:cNvSpPr txBox="1"/>
          <p:nvPr/>
        </p:nvSpPr>
        <p:spPr>
          <a:xfrm>
            <a:off x="209554" y="4912213"/>
            <a:ext cx="3621666" cy="1631216"/>
          </a:xfrm>
          <a:prstGeom prst="rect">
            <a:avLst/>
          </a:prstGeom>
          <a:solidFill>
            <a:schemeClr val="tx1"/>
          </a:solidFill>
        </p:spPr>
        <p:txBody>
          <a:bodyPr wrap="square" rtlCol="0">
            <a:spAutoFit/>
          </a:bodyPr>
          <a:lstStyle/>
          <a:p>
            <a:r>
              <a:rPr lang="fr-FR" sz="1000" dirty="0">
                <a:solidFill>
                  <a:schemeClr val="bg1"/>
                </a:solidFill>
              </a:rPr>
              <a:t>def complexe(reel=0.0, image=0.0):</a:t>
            </a:r>
          </a:p>
          <a:p>
            <a:r>
              <a:rPr lang="fr-FR" sz="1000" dirty="0">
                <a:solidFill>
                  <a:schemeClr val="bg1"/>
                </a:solidFill>
              </a:rPr>
              <a:t>    """Forme un nombre complexe.</a:t>
            </a:r>
          </a:p>
          <a:p>
            <a:endParaRPr lang="fr-FR" sz="1000" dirty="0">
              <a:solidFill>
                <a:schemeClr val="bg1"/>
              </a:solidFill>
            </a:endParaRPr>
          </a:p>
          <a:p>
            <a:r>
              <a:rPr lang="fr-FR" sz="1000" dirty="0">
                <a:solidFill>
                  <a:schemeClr val="bg1"/>
                </a:solidFill>
              </a:rPr>
              <a:t>    Paramètres nommés :</a:t>
            </a:r>
          </a:p>
          <a:p>
            <a:r>
              <a:rPr lang="fr-FR" sz="1000" dirty="0">
                <a:solidFill>
                  <a:schemeClr val="bg1"/>
                </a:solidFill>
              </a:rPr>
              <a:t>    reel -- la partie réelle (0.0 par défaut)</a:t>
            </a:r>
          </a:p>
          <a:p>
            <a:r>
              <a:rPr lang="fr-FR" sz="1000" dirty="0">
                <a:solidFill>
                  <a:schemeClr val="bg1"/>
                </a:solidFill>
              </a:rPr>
              <a:t>    image -- la partie imaginaire (0.0 par défaut)</a:t>
            </a:r>
          </a:p>
          <a:p>
            <a:endParaRPr lang="fr-FR" sz="1000" dirty="0">
              <a:solidFill>
                <a:schemeClr val="bg1"/>
              </a:solidFill>
            </a:endParaRPr>
          </a:p>
          <a:p>
            <a:r>
              <a:rPr lang="fr-FR" sz="1000" dirty="0">
                <a:solidFill>
                  <a:schemeClr val="bg1"/>
                </a:solidFill>
              </a:rPr>
              <a:t>    """</a:t>
            </a:r>
          </a:p>
          <a:p>
            <a:r>
              <a:rPr lang="fr-FR" sz="1000" dirty="0">
                <a:solidFill>
                  <a:schemeClr val="bg1"/>
                </a:solidFill>
              </a:rPr>
              <a:t>    if image == 0.0 and reel == 0.0: return complexe_zero</a:t>
            </a:r>
          </a:p>
          <a:p>
            <a:r>
              <a:rPr lang="fr-FR" sz="1000" dirty="0">
                <a:solidFill>
                  <a:schemeClr val="bg1"/>
                </a:solidFill>
              </a:rPr>
              <a:t>    ...</a:t>
            </a:r>
          </a:p>
        </p:txBody>
      </p:sp>
    </p:spTree>
    <p:extLst>
      <p:ext uri="{BB962C8B-B14F-4D97-AF65-F5344CB8AC3E}">
        <p14:creationId xmlns:p14="http://schemas.microsoft.com/office/powerpoint/2010/main" val="2053085341"/>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830997"/>
          </a:xfrm>
          <a:prstGeom prst="rect">
            <a:avLst/>
          </a:prstGeom>
          <a:noFill/>
        </p:spPr>
        <p:txBody>
          <a:bodyPr wrap="square" rtlCol="0">
            <a:spAutoFit/>
          </a:bodyPr>
          <a:lstStyle/>
          <a:p>
            <a:pPr lvl="1"/>
            <a:r>
              <a:rPr lang="fr-FR" sz="1200" dirty="0"/>
              <a:t>La documentation d'une classe doit, de même, décrire son comportement, documenter ses méthodes publiques et ses attributs.</a:t>
            </a:r>
          </a:p>
          <a:p>
            <a:pPr lvl="1"/>
            <a:endParaRPr lang="fr-FR" sz="1200" dirty="0"/>
          </a:p>
          <a:p>
            <a:pPr lvl="1"/>
            <a:r>
              <a:rPr lang="fr-FR" sz="1200" dirty="0"/>
              <a:t>Le BDFL nous conseille de sauter une ligne avant de fermer nos docstrings quand elles sont sur plusieurs lignes. Les trois guillemets fermant la docstring sont ainsi sur une ligne vide par ailleurs.</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15744" y="2225596"/>
            <a:ext cx="2963123" cy="1015663"/>
          </a:xfrm>
          <a:prstGeom prst="rect">
            <a:avLst/>
          </a:prstGeom>
          <a:solidFill>
            <a:schemeClr val="tx1"/>
          </a:solidFill>
        </p:spPr>
        <p:txBody>
          <a:bodyPr wrap="square" rtlCol="0">
            <a:spAutoFit/>
          </a:bodyPr>
          <a:lstStyle/>
          <a:p>
            <a:r>
              <a:rPr lang="fr-FR" sz="1000" dirty="0">
                <a:solidFill>
                  <a:schemeClr val="bg1"/>
                </a:solidFill>
              </a:rPr>
              <a:t>def fonction():</a:t>
            </a:r>
          </a:p>
          <a:p>
            <a:r>
              <a:rPr lang="fr-FR" sz="1000" dirty="0">
                <a:solidFill>
                  <a:schemeClr val="bg1"/>
                </a:solidFill>
              </a:rPr>
              <a:t>    """Documentation brève sur une ligne.</a:t>
            </a:r>
          </a:p>
          <a:p>
            <a:r>
              <a:rPr lang="fr-FR" sz="1000" dirty="0">
                <a:solidFill>
                  <a:schemeClr val="bg1"/>
                </a:solidFill>
              </a:rPr>
              <a:t>    </a:t>
            </a:r>
          </a:p>
          <a:p>
            <a:r>
              <a:rPr lang="fr-FR" sz="1000" dirty="0">
                <a:solidFill>
                  <a:schemeClr val="bg1"/>
                </a:solidFill>
              </a:rPr>
              <a:t>    Documentation plus longue...</a:t>
            </a:r>
          </a:p>
          <a:p>
            <a:r>
              <a:rPr lang="fr-FR" sz="1000" dirty="0">
                <a:solidFill>
                  <a:schemeClr val="bg1"/>
                </a:solidFill>
              </a:rPr>
              <a:t>    </a:t>
            </a:r>
          </a:p>
          <a:p>
            <a:r>
              <a:rPr lang="fr-FR" sz="1000" dirty="0">
                <a:solidFill>
                  <a:schemeClr val="bg1"/>
                </a:solidFill>
              </a:rPr>
              <a:t>    """</a:t>
            </a:r>
          </a:p>
        </p:txBody>
      </p:sp>
    </p:spTree>
    <p:extLst>
      <p:ext uri="{BB962C8B-B14F-4D97-AF65-F5344CB8AC3E}">
        <p14:creationId xmlns:p14="http://schemas.microsoft.com/office/powerpoint/2010/main" val="3959353518"/>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63052038"/>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1754326"/>
          </a:xfrm>
          <a:prstGeom prst="rect">
            <a:avLst/>
          </a:prstGeom>
          <a:noFill/>
        </p:spPr>
        <p:txBody>
          <a:bodyPr wrap="square" rtlCol="0">
            <a:spAutoFit/>
          </a:bodyPr>
          <a:lstStyle/>
          <a:p>
            <a:r>
              <a:rPr lang="fr-FR" sz="1200" dirty="0"/>
              <a:t>La fin de ce cours sur Python approche. Mais si ce langage vous a plu, vous aimeriez probablement concrétiser vos futurs projets avec lui. Je vous donne ici quelques indications qui devraient vous y aider.</a:t>
            </a:r>
          </a:p>
          <a:p>
            <a:endParaRPr lang="fr-FR" sz="1200" dirty="0"/>
          </a:p>
          <a:p>
            <a:r>
              <a:rPr lang="fr-FR" sz="1200" dirty="0"/>
              <a:t>Ce sera cependant en grande partie à vous d'explorer les pistes que je vous propose. Vous avez à présent un bagage suffisant pour vous lancer à corps perdu dans un projet d'une certaine importance, tant que vous vous en sentez la motivation.</a:t>
            </a:r>
          </a:p>
          <a:p>
            <a:endParaRPr lang="fr-FR" sz="1200" dirty="0"/>
          </a:p>
          <a:p>
            <a:r>
              <a:rPr lang="fr-FR" sz="1200" dirty="0"/>
              <a:t>Nous allons commencer par voir quelques-unes des ressources disponibles sur Python, pour compléter vos connaissances sur ce langage.</a:t>
            </a:r>
          </a:p>
          <a:p>
            <a:endParaRPr lang="fr-FR" sz="1200" dirty="0"/>
          </a:p>
          <a:p>
            <a:r>
              <a:rPr lang="fr-FR" sz="1200" dirty="0"/>
              <a:t>Nous verrons ensuite plusieurs bibliothèques tierces spécialisées dans certains domaines, qui permettent par exemple de réaliser des interfaces graphiques.</a:t>
            </a:r>
          </a:p>
        </p:txBody>
      </p:sp>
    </p:spTree>
    <p:extLst>
      <p:ext uri="{BB962C8B-B14F-4D97-AF65-F5344CB8AC3E}">
        <p14:creationId xmlns:p14="http://schemas.microsoft.com/office/powerpoint/2010/main" val="1940730696"/>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dirty="0"/>
              <a:t>Dans cette section, je vais surtout parler des ressources officielles que l'on peut trouver sur </a:t>
            </a:r>
            <a:r>
              <a:rPr lang="fr-FR" sz="1200" dirty="0">
                <a:hlinkClick r:id="rId2"/>
              </a:rPr>
              <a:t>le site de Python</a:t>
            </a:r>
            <a:r>
              <a:rPr lang="fr-FR" sz="1200" dirty="0"/>
              <a:t>.</a:t>
            </a:r>
          </a:p>
          <a:p>
            <a:endParaRPr lang="fr-FR" sz="1200" dirty="0"/>
          </a:p>
          <a:p>
            <a:r>
              <a:rPr lang="fr-FR" sz="1200" dirty="0"/>
              <a:t>Il en existe bien entendu d'autres, certaines d'entre elles sont en français. Mais les ressources les plus à jour concernant Python se trouvent sur le site de Python lui-même.</a:t>
            </a:r>
          </a:p>
          <a:p>
            <a:endParaRPr lang="fr-FR" sz="1200" dirty="0"/>
          </a:p>
          <a:p>
            <a:r>
              <a:rPr lang="fr-FR" sz="1200" dirty="0"/>
              <a:t>En outre, les ressources mises à disposition sont clairement expliquées et détaillées avec assez d'exemples pour comprendre leur utilité. Elles n'ont qu'un inconvénient : elles sont en anglais. Mais c'est le cas de la majeure partie des documentations en programmation et il faudra bien envisager, un jour où l'autre, de s'y mettre pour aller plus loin !</a:t>
            </a:r>
          </a:p>
          <a:p>
            <a:endParaRPr lang="fr-FR" sz="1200" b="1" dirty="0"/>
          </a:p>
          <a:p>
            <a:r>
              <a:rPr lang="fr-FR" sz="1200" b="1" dirty="0"/>
              <a:t>La documentation officielle</a:t>
            </a:r>
          </a:p>
          <a:p>
            <a:endParaRPr lang="fr-FR" sz="1200" dirty="0"/>
          </a:p>
          <a:p>
            <a:r>
              <a:rPr lang="fr-FR" sz="1200" dirty="0"/>
              <a:t>Nous avons déjà parlé de la documentation officielle dans ces pages. Nous allons maintenant voir comment elle se décompose exactement.</a:t>
            </a:r>
          </a:p>
          <a:p>
            <a:endParaRPr lang="fr-FR" sz="1200" dirty="0"/>
          </a:p>
          <a:p>
            <a:r>
              <a:rPr lang="fr-FR" sz="1200" dirty="0"/>
              <a:t>Commencez par vous rendre sur le site de Python.</a:t>
            </a:r>
          </a:p>
          <a:p>
            <a:r>
              <a:rPr lang="fr-FR" sz="1200" dirty="0"/>
              <a:t>Dans le menu de navigation, vous pourrez trouver plusieurs liens (notamment le lien de téléchargement, </a:t>
            </a:r>
            <a:r>
              <a:rPr lang="fr-FR" sz="1200" dirty="0">
                <a:highlight>
                  <a:srgbClr val="C0C0C0"/>
                </a:highlight>
              </a:rPr>
              <a:t>DOWNLOAD</a:t>
            </a:r>
            <a:r>
              <a:rPr lang="fr-FR" sz="1200" dirty="0"/>
              <a:t>, sur lequel vous avez probablement cliqué pour obtenir Python). Il s'y trouve également le lien </a:t>
            </a:r>
            <a:r>
              <a:rPr lang="fr-FR" sz="1200" dirty="0">
                <a:highlight>
                  <a:srgbClr val="C0C0C0"/>
                </a:highlight>
              </a:rPr>
              <a:t>DOCUMENTATION</a:t>
            </a:r>
            <a:r>
              <a:rPr lang="fr-FR" sz="1200" dirty="0"/>
              <a:t> et c'est sur celui-ci que je vous invite à cliquer à présent.</a:t>
            </a:r>
          </a:p>
          <a:p>
            <a:endParaRPr lang="fr-FR" sz="1200" dirty="0"/>
          </a:p>
          <a:p>
            <a:r>
              <a:rPr lang="fr-FR" sz="1200" dirty="0"/>
              <a:t>Dans la nouvelle page qui s'affiche figurent deux éléments intéressants :</a:t>
            </a:r>
          </a:p>
          <a:p>
            <a:endParaRPr lang="fr-FR" sz="1200" dirty="0"/>
          </a:p>
          <a:p>
            <a:r>
              <a:rPr lang="fr-FR" sz="1200" dirty="0"/>
              <a:t>    Sous le lien DOCUMENTATION du menu, il y a à présent un sous-menu contenant les liens </a:t>
            </a:r>
            <a:r>
              <a:rPr lang="fr-FR" sz="1200" dirty="0" err="1"/>
              <a:t>Current</a:t>
            </a:r>
            <a:r>
              <a:rPr lang="fr-FR" sz="1200" dirty="0"/>
              <a:t> Docs, License, Help, etc.</a:t>
            </a:r>
          </a:p>
          <a:p>
            <a:endParaRPr lang="fr-FR" sz="1200" dirty="0"/>
          </a:p>
          <a:p>
            <a:r>
              <a:rPr lang="fr-FR" sz="1200" dirty="0"/>
              <a:t>    La partie centrale de la page contient maintenant des informations sur les documentations de Python, classées suivant les versions. Par défaut, seules les deux versions les plus récentes de Python (dans les branches 2.X et 3.X) sont visibles mais vous pouvez afficher toutes les versions en cliquant sur le lien the </a:t>
            </a:r>
            <a:r>
              <a:rPr lang="fr-FR" sz="1200" dirty="0" err="1"/>
              <a:t>complete</a:t>
            </a:r>
            <a:r>
              <a:rPr lang="fr-FR" sz="1200" dirty="0"/>
              <a:t> </a:t>
            </a:r>
            <a:r>
              <a:rPr lang="fr-FR" sz="1200" dirty="0" err="1"/>
              <a:t>list</a:t>
            </a:r>
            <a:r>
              <a:rPr lang="fr-FR" sz="1200" dirty="0"/>
              <a:t> of documentation by Python version.</a:t>
            </a:r>
          </a:p>
          <a:p>
            <a:endParaRPr lang="fr-FR" sz="1200" dirty="0"/>
          </a:p>
          <a:p>
            <a:r>
              <a:rPr lang="fr-FR" sz="1200" dirty="0"/>
              <a:t>Nous allons d'abord nous intéresser au sous-menu.</a:t>
            </a:r>
          </a:p>
          <a:p>
            <a:endParaRPr lang="fr-FR" sz="1200" dirty="0"/>
          </a:p>
          <a:p>
            <a:r>
              <a:rPr lang="fr-FR" sz="1200" b="1" dirty="0"/>
              <a:t>L'index des PEP (Python </a:t>
            </a:r>
            <a:r>
              <a:rPr lang="fr-FR" sz="1200" b="1" dirty="0" err="1"/>
              <a:t>Enhancement</a:t>
            </a:r>
            <a:r>
              <a:rPr lang="fr-FR" sz="1200" b="1" dirty="0"/>
              <a:t> </a:t>
            </a:r>
            <a:r>
              <a:rPr lang="fr-FR" sz="1200" b="1" dirty="0" err="1"/>
              <a:t>Proposal</a:t>
            </a:r>
            <a:r>
              <a:rPr lang="fr-FR" sz="1200" b="1" dirty="0"/>
              <a:t>)</a:t>
            </a:r>
          </a:p>
          <a:p>
            <a:endParaRPr lang="fr-FR" sz="1200" dirty="0"/>
          </a:p>
          <a:p>
            <a:r>
              <a:rPr lang="fr-FR" sz="1200" dirty="0"/>
              <a:t>Dans ce sous-menu, vous pouvez également trouver un lien </a:t>
            </a:r>
            <a:r>
              <a:rPr lang="fr-FR" sz="1200" dirty="0" err="1"/>
              <a:t>intituléPEP</a:t>
            </a:r>
            <a:r>
              <a:rPr lang="fr-FR" sz="1200" dirty="0"/>
              <a:t> Index. Si vous cliquez dessus, vous accédez à un tableau, ou plutôt à un ensemble de tableaux reprenant les </a:t>
            </a:r>
            <a:r>
              <a:rPr lang="fr-FR" sz="1200" dirty="0" err="1"/>
              <a:t>PEPs</a:t>
            </a:r>
            <a:r>
              <a:rPr lang="fr-FR" sz="1200" dirty="0"/>
              <a:t> classées par catégories. Comme vous pouvez le constater, il y en a un paquet et, dans ce livre, je n'ai pu vous en présenter que quelques-unes. Libre à vous de parcourir cet index et de vous pencher sur certaines des PEP en fonction des sujets qui vous intéressent plus particulièrement.</a:t>
            </a:r>
          </a:p>
        </p:txBody>
      </p:sp>
    </p:spTree>
    <p:extLst>
      <p:ext uri="{BB962C8B-B14F-4D97-AF65-F5344CB8AC3E}">
        <p14:creationId xmlns:p14="http://schemas.microsoft.com/office/powerpoint/2010/main" val="2343801174"/>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b="1" dirty="0"/>
              <a:t>La documentation par version</a:t>
            </a:r>
          </a:p>
          <a:p>
            <a:endParaRPr lang="fr-FR" sz="1200" dirty="0"/>
          </a:p>
          <a:p>
            <a:r>
              <a:rPr lang="fr-FR" sz="1200" dirty="0"/>
              <a:t>À présent, revenez sur la page de documentation de Python.</a:t>
            </a:r>
          </a:p>
          <a:p>
            <a:r>
              <a:rPr lang="fr-FR" sz="1200" dirty="0"/>
              <a:t>Cliquez sur le lien correspondant à la version de Python installée sur votre machine (</a:t>
            </a:r>
            <a:r>
              <a:rPr lang="fr-FR" sz="1200" dirty="0" err="1"/>
              <a:t>Browse</a:t>
            </a:r>
            <a:r>
              <a:rPr lang="fr-FR" sz="1200" dirty="0"/>
              <a:t> Python 3.4.0 Documentation pour moi).</a:t>
            </a:r>
          </a:p>
          <a:p>
            <a:endParaRPr lang="fr-FR" sz="1200" dirty="0"/>
          </a:p>
          <a:p>
            <a:r>
              <a:rPr lang="fr-FR" sz="1200" dirty="0"/>
              <a:t>Sur la nouvelle page qui s'affiche sous vos yeux, vous trouvez les grandes catégories de la documentation. En voici quelques-unes :</a:t>
            </a:r>
          </a:p>
          <a:p>
            <a:endParaRPr lang="fr-FR" sz="1200" dirty="0"/>
          </a:p>
          <a:p>
            <a:r>
              <a:rPr lang="fr-FR" sz="1200" dirty="0"/>
              <a:t>    </a:t>
            </a:r>
            <a:r>
              <a:rPr lang="fr-FR" sz="1200" b="1" dirty="0"/>
              <a:t>Tutorial</a:t>
            </a:r>
            <a:r>
              <a:rPr lang="fr-FR" sz="1200" dirty="0"/>
              <a:t> : le tutoriel. Selon toute probabilité, les bases de Python vous sont acquises ; il est néanmoins toujours utile d'aller faire un tour sur cette page pour consulter la table des matières.</a:t>
            </a:r>
          </a:p>
          <a:p>
            <a:endParaRPr lang="fr-FR" sz="1200" dirty="0"/>
          </a:p>
          <a:p>
            <a:r>
              <a:rPr lang="fr-FR" sz="1200" dirty="0"/>
              <a:t>    </a:t>
            </a:r>
            <a:r>
              <a:rPr lang="fr-FR" sz="1200" b="1" dirty="0"/>
              <a:t>Library Reference </a:t>
            </a:r>
            <a:r>
              <a:rPr lang="fr-FR" sz="1200" dirty="0"/>
              <a:t>: la référence de la bibliothèque standard, nous reviendrons un peu plus loin sur cette page. Le conseil donné me paraît bon à suivre : </a:t>
            </a:r>
            <a:r>
              <a:rPr lang="fr-FR" sz="1200" dirty="0" err="1"/>
              <a:t>Keep</a:t>
            </a:r>
            <a:r>
              <a:rPr lang="fr-FR" sz="1200" dirty="0"/>
              <a:t> </a:t>
            </a:r>
            <a:r>
              <a:rPr lang="fr-FR" sz="1200" dirty="0" err="1"/>
              <a:t>this</a:t>
            </a:r>
            <a:r>
              <a:rPr lang="fr-FR" sz="1200" dirty="0"/>
              <a:t> </a:t>
            </a:r>
            <a:r>
              <a:rPr lang="fr-FR" sz="1200" dirty="0" err="1"/>
              <a:t>under</a:t>
            </a:r>
            <a:r>
              <a:rPr lang="fr-FR" sz="1200" dirty="0"/>
              <a:t> </a:t>
            </a:r>
            <a:r>
              <a:rPr lang="fr-FR" sz="1200" dirty="0" err="1"/>
              <a:t>your</a:t>
            </a:r>
            <a:r>
              <a:rPr lang="fr-FR" sz="1200" dirty="0"/>
              <a:t> </a:t>
            </a:r>
            <a:r>
              <a:rPr lang="fr-FR" sz="1200" dirty="0" err="1"/>
              <a:t>pillow</a:t>
            </a:r>
            <a:r>
              <a:rPr lang="fr-FR" sz="1200" dirty="0"/>
              <a:t>, c'est-à-dire, « gardez-la sous votre oreiller ».</a:t>
            </a:r>
          </a:p>
          <a:p>
            <a:endParaRPr lang="fr-FR" sz="1200" dirty="0"/>
          </a:p>
          <a:p>
            <a:r>
              <a:rPr lang="fr-FR" sz="1200" dirty="0"/>
              <a:t>    </a:t>
            </a:r>
            <a:r>
              <a:rPr lang="fr-FR" sz="1200" b="1" dirty="0" err="1"/>
              <a:t>Language</a:t>
            </a:r>
            <a:r>
              <a:rPr lang="fr-FR" sz="1200" b="1" dirty="0"/>
              <a:t> Reference </a:t>
            </a:r>
            <a:r>
              <a:rPr lang="fr-FR" sz="1200" dirty="0"/>
              <a:t>: cette page décrit d'une façon très explicite la syntaxe du langage.</a:t>
            </a:r>
          </a:p>
          <a:p>
            <a:endParaRPr lang="fr-FR" sz="1200" dirty="0"/>
          </a:p>
          <a:p>
            <a:r>
              <a:rPr lang="fr-FR" sz="1200" dirty="0"/>
              <a:t>    </a:t>
            </a:r>
            <a:r>
              <a:rPr lang="fr-FR" sz="1200" b="1" dirty="0"/>
              <a:t>Python </a:t>
            </a:r>
            <a:r>
              <a:rPr lang="fr-FR" sz="1200" b="1" dirty="0" err="1"/>
              <a:t>HOWTOs</a:t>
            </a:r>
            <a:r>
              <a:rPr lang="fr-FR" sz="1200" b="1" dirty="0"/>
              <a:t> </a:t>
            </a:r>
            <a:r>
              <a:rPr lang="fr-FR" sz="1200" dirty="0"/>
              <a:t>: une page regroupant des documents d'aide traitant de sujets très précis, par exemple comment bien utiliser les sockets.</a:t>
            </a:r>
          </a:p>
          <a:p>
            <a:endParaRPr lang="fr-FR" sz="1200" dirty="0"/>
          </a:p>
          <a:p>
            <a:r>
              <a:rPr lang="fr-FR" sz="1200" dirty="0"/>
              <a:t>Vous pouvez aussi trouver un classement par index que je vous laisse découvrir. Vous pourrez y voir, notamment, le lien permettant d'afficher la table des matières complète de la documentation. Vous y trouverez également un glossaire, utile dans certains cas.</a:t>
            </a:r>
          </a:p>
          <a:p>
            <a:endParaRPr lang="fr-FR" sz="1200" dirty="0"/>
          </a:p>
          <a:p>
            <a:r>
              <a:rPr lang="fr-FR" sz="1200" b="1" dirty="0"/>
              <a:t>La référence de la bibliothèque standard</a:t>
            </a:r>
          </a:p>
          <a:p>
            <a:endParaRPr lang="fr-FR" sz="1200" b="1" dirty="0"/>
          </a:p>
          <a:p>
            <a:r>
              <a:rPr lang="fr-FR" sz="1200" dirty="0"/>
              <a:t>Vous vous êtes peut-être déjà rendus sur cette page. Je l'espère, en vérité. Elle comporte la documentation des types prédéfinis par Python, des fonctions </a:t>
            </a:r>
            <a:r>
              <a:rPr lang="fr-FR" sz="1200" i="1" dirty="0" err="1"/>
              <a:t>built-in</a:t>
            </a:r>
            <a:r>
              <a:rPr lang="fr-FR" sz="1200" dirty="0"/>
              <a:t> et exceptions, mais aussi des modules que l'on peut trouver dans la bibliothèque standard de Python. Ces modules sont classés par catégories et il est assez facile (et parfois très utile) de survoler la table des matières pour savoir ce que Python nous permet de faire sans installer de bibliothèque tierce.</a:t>
            </a:r>
          </a:p>
          <a:p>
            <a:r>
              <a:rPr lang="fr-FR" sz="1200" dirty="0"/>
              <a:t>C'est déjà pas mal, comme vous pouvez le voir !</a:t>
            </a:r>
          </a:p>
          <a:p>
            <a:r>
              <a:rPr lang="fr-FR" sz="1200" dirty="0"/>
              <a:t>Cela dit, il existe certains cas où des bibliothèques tierces sont nécessaires. Nous allons voir quelques-uns de ces cas dans la suite de ce chapitre, ainsi que quelques bibliothèques utiles dans ces circonstances.</a:t>
            </a:r>
          </a:p>
          <a:p>
            <a:endParaRPr lang="fr-FR" sz="1200" dirty="0"/>
          </a:p>
        </p:txBody>
      </p:sp>
    </p:spTree>
    <p:extLst>
      <p:ext uri="{BB962C8B-B14F-4D97-AF65-F5344CB8AC3E}">
        <p14:creationId xmlns:p14="http://schemas.microsoft.com/office/powerpoint/2010/main" val="348452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dirty="0"/>
              <a:t>La bibliothèque standard de Python comporte déjà beaucoup de modules et de fonctionnalités. Mais il arrive, pour certains projets, qu'elle ne suffise pas.</a:t>
            </a:r>
          </a:p>
          <a:p>
            <a:r>
              <a:rPr lang="fr-FR" sz="1200" dirty="0"/>
              <a:t>Si vous avez besoin de créer une application avec une interface graphique, la bibliothèque standard vous propose un module appelé </a:t>
            </a:r>
            <a:r>
              <a:rPr lang="fr-FR" sz="1200" b="1" dirty="0"/>
              <a:t>tkinter</a:t>
            </a:r>
            <a:r>
              <a:rPr lang="fr-FR" sz="1200" dirty="0"/>
              <a:t>. Il existe toutefois d'autres moyens de créer des interfaces graphiques, en faisant appel à des bibliothèques tierces.</a:t>
            </a:r>
          </a:p>
          <a:p>
            <a:r>
              <a:rPr lang="fr-FR" sz="1200" dirty="0"/>
              <a:t>Ces bibliothèques se présentent comme des packages ou modules que vous installez pour les rendre accessibles depuis votre interpréteur Python.</a:t>
            </a:r>
          </a:p>
          <a:p>
            <a:r>
              <a:rPr lang="fr-FR" sz="1200" dirty="0">
                <a:highlight>
                  <a:srgbClr val="C0C0C0"/>
                </a:highlight>
              </a:rPr>
              <a:t>À l'heure où j'écris ces lignes, toutes les bibliothèques dont je parle ne sont pas nécessairement compatibles avec Python 3.X.</a:t>
            </a:r>
            <a:endParaRPr lang="fr-FR" sz="1200" dirty="0"/>
          </a:p>
          <a:p>
            <a:r>
              <a:rPr lang="fr-FR" sz="1200" dirty="0"/>
              <a:t>Les développeurs desdites bibliothèques ont généralement comme projet, à plus ou moins long terme, de passer leur code en Python 3.X. Si certains ont déjà franchi le pas, d'autres attendent encore et ce travail est plus ou moins long en fonction des dépendances de la bibliothèque.</a:t>
            </a:r>
          </a:p>
          <a:p>
            <a:r>
              <a:rPr lang="fr-FR" sz="1200" dirty="0"/>
              <a:t>Bref, tout cela évolue et si je vous dis que telle bibliothèque n'est pas compatible avec Python 3.X, il faudra attendre pour l'instant. À l'heure où vous lisez ces lignes, il est bien possible qu'une version compatible soit parue. Le changement se fait, lentement mais sûrement.</a:t>
            </a:r>
          </a:p>
          <a:p>
            <a:endParaRPr lang="fr-FR" sz="1200" dirty="0"/>
          </a:p>
          <a:p>
            <a:r>
              <a:rPr lang="fr-FR" sz="1200" dirty="0"/>
              <a:t>Ceci étant posé, examinons quelques bibliothèques tierces.</a:t>
            </a:r>
          </a:p>
          <a:p>
            <a:endParaRPr lang="fr-FR" sz="1200" dirty="0"/>
          </a:p>
          <a:p>
            <a:r>
              <a:rPr lang="fr-FR" sz="1200" b="1" dirty="0"/>
              <a:t>Pour créer une interface graphique</a:t>
            </a:r>
          </a:p>
          <a:p>
            <a:endParaRPr lang="fr-FR" sz="1200" dirty="0"/>
          </a:p>
          <a:p>
            <a:r>
              <a:rPr lang="fr-FR" sz="1200" dirty="0"/>
              <a:t>Nous avons parlé de tkinter. Il s'agit d'un module disponible par défaut dans la bibliothèque standard de Python. Il se base sur la bibliothèque </a:t>
            </a:r>
            <a:r>
              <a:rPr lang="fr-FR" sz="1200" dirty="0" err="1"/>
              <a:t>Tk</a:t>
            </a:r>
            <a:r>
              <a:rPr lang="fr-FR" sz="1200" dirty="0"/>
              <a:t> et permet de développer des interfaces graphiques.</a:t>
            </a:r>
          </a:p>
          <a:p>
            <a:r>
              <a:rPr lang="fr-FR" sz="1200" dirty="0"/>
              <a:t>Il est cependant possible que ce module ne corresponde pas à vos besoins. Il existe plusieurs bibliothèques tierces qui permettent de développer des interfaces graphiques, parfois en proposant quelques bonus. En voici trois parmi d'autres :</a:t>
            </a:r>
          </a:p>
          <a:p>
            <a:endParaRPr lang="fr-FR" sz="1200" dirty="0"/>
          </a:p>
          <a:p>
            <a:r>
              <a:rPr lang="fr-FR" sz="1200" b="1" dirty="0" err="1"/>
              <a:t>PyQT</a:t>
            </a:r>
            <a:r>
              <a:rPr lang="fr-FR" sz="1200" dirty="0"/>
              <a:t> : une bibliothèque permettant le développement d'interfaces graphiques, actuellement en version 4. En outre, elle propose plusieurs packages gérant le réseau, le SQL (bases de données), un kit de développement web… et bien d'autres choses. Soyez vigilants cependant : </a:t>
            </a:r>
            <a:r>
              <a:rPr lang="fr-FR" sz="1200" dirty="0" err="1"/>
              <a:t>PyQt</a:t>
            </a:r>
            <a:r>
              <a:rPr lang="fr-FR" sz="1200" dirty="0"/>
              <a:t> est distribuée sous plusieurs licences, commerciales ou non. Vous devrez tenir compte de ce fait si vous commencez à l'utiliser.</a:t>
            </a:r>
          </a:p>
          <a:p>
            <a:endParaRPr lang="fr-FR" sz="1200" dirty="0"/>
          </a:p>
          <a:p>
            <a:r>
              <a:rPr lang="fr-FR" sz="1200" b="1" dirty="0" err="1"/>
              <a:t>PyGTK</a:t>
            </a:r>
            <a:r>
              <a:rPr lang="fr-FR" sz="1200" dirty="0"/>
              <a:t> : comme son nom l'indique, c'est une bibliothèque faisant le lien entre Python et la bibliothèque GTK / GTK+. Elle est distribuée sous licence LGPL.</a:t>
            </a:r>
          </a:p>
          <a:p>
            <a:endParaRPr lang="fr-FR" sz="1200" dirty="0"/>
          </a:p>
          <a:p>
            <a:r>
              <a:rPr lang="fr-FR" sz="1200" b="1" dirty="0" err="1"/>
              <a:t>wx</a:t>
            </a:r>
            <a:r>
              <a:rPr lang="fr-FR" sz="1200" dirty="0"/>
              <a:t> </a:t>
            </a:r>
            <a:r>
              <a:rPr lang="fr-FR" sz="1200" b="1" dirty="0"/>
              <a:t>Python</a:t>
            </a:r>
            <a:r>
              <a:rPr lang="fr-FR" sz="1200" dirty="0"/>
              <a:t> : une bibliothèque faisant le lien entre Python et la bibliothèque </a:t>
            </a:r>
            <a:r>
              <a:rPr lang="fr-FR" sz="1200" dirty="0" err="1"/>
              <a:t>WxWidget</a:t>
            </a:r>
            <a:r>
              <a:rPr lang="fr-FR" sz="1200" dirty="0"/>
              <a:t>.</a:t>
            </a:r>
          </a:p>
          <a:p>
            <a:endParaRPr lang="fr-FR" sz="1200" dirty="0"/>
          </a:p>
          <a:p>
            <a:r>
              <a:rPr lang="fr-FR" sz="1200" dirty="0"/>
              <a:t>Ces informations ne vous permettent pas de faire un choix immédiat entre telle ou telle bibliothèque, j'en ai conscience. Aussi, je vous invite à aller jeter un coup d'œil du côté des sites de ces différents projets.</a:t>
            </a:r>
          </a:p>
          <a:p>
            <a:r>
              <a:rPr lang="fr-FR" sz="1200" dirty="0"/>
              <a:t>Ces trois bibliothèques ont l'avantage d'être multiplateformes et, généralement, assez simples à apprendre. En fonction de vos besoins, vous vous tournerez plutôt vers l'une ou l'autre, mais je ne peux certainement pas vous aider dans ce choix. Je vous invite donc à rechercher par vous-mêmes si vous êtes intéressés.</a:t>
            </a:r>
          </a:p>
        </p:txBody>
      </p:sp>
    </p:spTree>
    <p:extLst>
      <p:ext uri="{BB962C8B-B14F-4D97-AF65-F5344CB8AC3E}">
        <p14:creationId xmlns:p14="http://schemas.microsoft.com/office/powerpoint/2010/main" val="1688733799"/>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388205960"/>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125146838"/>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conclure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979354"/>
            <a:ext cx="11715748" cy="2123658"/>
          </a:xfrm>
          <a:prstGeom prst="rect">
            <a:avLst/>
          </a:prstGeom>
          <a:noFill/>
        </p:spPr>
        <p:txBody>
          <a:bodyPr wrap="square" rtlCol="0">
            <a:spAutoFit/>
          </a:bodyPr>
          <a:lstStyle/>
          <a:p>
            <a:r>
              <a:rPr lang="fr-FR" sz="1200" dirty="0"/>
              <a:t>Ce ne sont là que quelques bibliothèques tierces, il en existe de nombreuses autres, certaines dédiées à des projets très précis. Je vous invite à faire des recherches plus avancées si vous avez des besoins plus spécifiques. Vous pouvez commencer avec la liste de bibliothèques qui se trouve ci-dessus, avec les réserves suivantes :</a:t>
            </a:r>
          </a:p>
          <a:p>
            <a:endParaRPr lang="fr-FR" sz="1200" dirty="0"/>
          </a:p>
          <a:p>
            <a:pPr marL="171450" indent="-171450">
              <a:buFont typeface="Arial" panose="020B0604020202020204" pitchFamily="34" charset="0"/>
              <a:buChar char="•"/>
            </a:pPr>
            <a:r>
              <a:rPr lang="fr-FR" sz="1200" dirty="0"/>
              <a:t>    Je ne donne que peu d'informations sur chaque bibliothèque et elles ne s'accordent peut-être plus avec celles disponibles sur le site du projet. En outre, la documentation de chaque bibliothèque reste et restera, dans tous les cas, une source plus sûre et actuelle.</a:t>
            </a:r>
          </a:p>
          <a:p>
            <a:pPr marL="171450" indent="-171450">
              <a:buFont typeface="Arial" panose="020B0604020202020204" pitchFamily="34" charset="0"/>
              <a:buChar char="•"/>
            </a:pPr>
            <a:r>
              <a:rPr lang="fr-FR" sz="1200" dirty="0"/>
              <a:t>    Ces projets évoluent rapidement. Il est fort possible que les informations que je fournis sur ces bibliothèques ne soient plus vraies à l'heure où vous lisez ces lignes. Pour mettre à jour ces informations, il n'y a qu'une seule solution imparable : allez sur le site du projet !</a:t>
            </a:r>
          </a:p>
          <a:p>
            <a:endParaRPr lang="fr-FR" sz="1200" dirty="0"/>
          </a:p>
          <a:p>
            <a:r>
              <a:rPr lang="fr-FR" sz="1200" dirty="0"/>
              <a:t>Une dernière petite parenthèse avant de vous quitter : je me suis efforcé de présenter, tout au long de ce livre, des données utiles et à jour sur le langage de programmation Python, dans sa branche 3.X. Il vous reste encore de nombreuses choses à découvrir sur le langage et ses bibliothèques, mais vous êtes désormais capables de voler de vos propres ailes. Bonne route ! ;-)</a:t>
            </a:r>
          </a:p>
        </p:txBody>
      </p:sp>
    </p:spTree>
    <p:extLst>
      <p:ext uri="{BB962C8B-B14F-4D97-AF65-F5344CB8AC3E}">
        <p14:creationId xmlns:p14="http://schemas.microsoft.com/office/powerpoint/2010/main" val="658839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9661"/>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354488"/>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72862"/>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72862"/>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72862"/>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72862"/>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72862"/>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
        <p:nvSpPr>
          <p:cNvPr id="6" name="ZoneTexte 5">
            <a:extLst>
              <a:ext uri="{FF2B5EF4-FFF2-40B4-BE49-F238E27FC236}">
                <a16:creationId xmlns:a16="http://schemas.microsoft.com/office/drawing/2014/main" id="{0BBB6C28-85F3-437E-B8BE-D2BA92F4FD60}"/>
              </a:ext>
            </a:extLst>
          </p:cNvPr>
          <p:cNvSpPr txBox="1"/>
          <p:nvPr/>
        </p:nvSpPr>
        <p:spPr>
          <a:xfrm>
            <a:off x="577516" y="6311040"/>
            <a:ext cx="5895474" cy="276999"/>
          </a:xfrm>
          <a:prstGeom prst="rect">
            <a:avLst/>
          </a:prstGeom>
          <a:noFill/>
        </p:spPr>
        <p:txBody>
          <a:bodyPr wrap="square" rtlCol="0">
            <a:spAutoFit/>
          </a:bodyPr>
          <a:lstStyle/>
          <a:p>
            <a:r>
              <a:rPr lang="fr-FR" sz="1200" dirty="0">
                <a:hlinkClick r:id="rId3"/>
              </a:rPr>
              <a:t>https://docs.python.org/3.5/library/stdtypes.html#numeric-types-int-float-complex</a:t>
            </a:r>
            <a:endParaRPr lang="fr-FR" sz="1200" dirty="0"/>
          </a:p>
        </p:txBody>
      </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4" y="5104807"/>
            <a:ext cx="12144373" cy="646331"/>
          </a:xfrm>
          <a:prstGeom prst="rect">
            <a:avLst/>
          </a:prstGeom>
          <a:noFill/>
        </p:spPr>
        <p:txBody>
          <a:bodyPr wrap="square" rtlCol="0">
            <a:spAutoFit/>
          </a:bodyPr>
          <a:lstStyle/>
          <a:p>
            <a:r>
              <a:rPr lang="fr-FR" dirty="0"/>
              <a:t>Quand on demande d'insérer c à l'indice 2, la méthode va décaler les objets d'indice supérieur ou égal à 2. ca va donc s'intercaler entre b et d.</a:t>
            </a:r>
          </a:p>
        </p:txBody>
      </p:sp>
      <p:sp>
        <p:nvSpPr>
          <p:cNvPr id="8" name="Rectangle 7">
            <a:extLst>
              <a:ext uri="{FF2B5EF4-FFF2-40B4-BE49-F238E27FC236}">
                <a16:creationId xmlns:a16="http://schemas.microsoft.com/office/drawing/2014/main" id="{F67EF966-D2C9-47BB-BD34-6CFF3E438DCA}"/>
              </a:ext>
            </a:extLst>
          </p:cNvPr>
          <p:cNvSpPr/>
          <p:nvPr/>
        </p:nvSpPr>
        <p:spPr>
          <a:xfrm>
            <a:off x="209554" y="3520197"/>
            <a:ext cx="6096000" cy="1477328"/>
          </a:xfrm>
          <a:prstGeom prst="rect">
            <a:avLst/>
          </a:prstGeom>
          <a:solidFill>
            <a:schemeClr val="tx1"/>
          </a:solidFill>
        </p:spPr>
        <p:txBody>
          <a:bodyPr>
            <a:spAutoFit/>
          </a:bodyPr>
          <a:lstStyle/>
          <a:p>
            <a:r>
              <a:rPr lang="fr-FR" dirty="0">
                <a:solidFill>
                  <a:schemeClr val="bg1"/>
                </a:solidFill>
              </a:rPr>
              <a:t>&gt;&gt;&gt; ma_liste = [a, b, d]</a:t>
            </a:r>
          </a:p>
          <a:p>
            <a:r>
              <a:rPr lang="fr-FR" dirty="0">
                <a:solidFill>
                  <a:schemeClr val="bg1"/>
                </a:solidFill>
              </a:rPr>
              <a:t>&gt;&gt;&gt; </a:t>
            </a:r>
            <a:r>
              <a:rPr lang="fr-FR" dirty="0" err="1">
                <a:solidFill>
                  <a:schemeClr val="bg1"/>
                </a:solidFill>
              </a:rPr>
              <a:t>ma_liste.insert</a:t>
            </a:r>
            <a:r>
              <a:rPr lang="fr-FR" dirty="0">
                <a:solidFill>
                  <a:schemeClr val="bg1"/>
                </a:solidFill>
              </a:rPr>
              <a:t>(2,c) # On ajoute c en seconde position</a:t>
            </a:r>
          </a:p>
          <a:p>
            <a:r>
              <a:rPr lang="fr-FR" dirty="0">
                <a:solidFill>
                  <a:schemeClr val="bg1"/>
                </a:solidFill>
              </a:rPr>
              <a:t>&gt;&gt;&gt; ma_liste</a:t>
            </a:r>
          </a:p>
          <a:p>
            <a:r>
              <a:rPr lang="fr-FR" dirty="0">
                <a:solidFill>
                  <a:schemeClr val="bg1"/>
                </a:solidFill>
              </a:rPr>
              <a:t>[a, b, c, d]</a:t>
            </a:r>
          </a:p>
          <a:p>
            <a:r>
              <a:rPr lang="fr-FR" dirty="0">
                <a:solidFill>
                  <a:schemeClr val="bg1"/>
                </a:solidFill>
              </a:rPr>
              <a:t>&gt;&gt;&gt;</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732585"/>
            <a:ext cx="6096000" cy="1277273"/>
          </a:xfrm>
          <a:prstGeom prst="rect">
            <a:avLst/>
          </a:prstGeom>
          <a:solidFill>
            <a:schemeClr val="tx1"/>
          </a:solidFill>
        </p:spPr>
        <p:txBody>
          <a:bodyPr>
            <a:spAutoFit/>
          </a:bodyPr>
          <a:lstStyle/>
          <a:p>
            <a:r>
              <a:rPr lang="fr-FR" sz="1100" dirty="0">
                <a:solidFill>
                  <a:schemeClr val="bg1"/>
                </a:solidFill>
              </a:rPr>
              <a:t>ma_liste = [-5, -2, 1, 4, 7, 10]</a:t>
            </a:r>
          </a:p>
          <a:p>
            <a:r>
              <a:rPr lang="fr-FR" sz="1100" dirty="0">
                <a:solidFill>
                  <a:schemeClr val="bg1"/>
                </a:solidFill>
              </a:rPr>
              <a:t>del ma_liste[0] # On supprime le premier élément de la liste</a:t>
            </a:r>
          </a:p>
          <a:p>
            <a:r>
              <a:rPr lang="fr-FR" sz="1100" dirty="0">
                <a:solidFill>
                  <a:schemeClr val="bg1"/>
                </a:solidFill>
              </a:rPr>
              <a:t>ma_liste</a:t>
            </a:r>
          </a:p>
          <a:p>
            <a:r>
              <a:rPr lang="fr-FR" sz="1100" dirty="0">
                <a:solidFill>
                  <a:schemeClr val="bg1"/>
                </a:solidFill>
              </a:rPr>
              <a:t>[-2, 1, 4, 7, 10]</a:t>
            </a:r>
          </a:p>
          <a:p>
            <a:r>
              <a:rPr lang="fr-FR" sz="1100" dirty="0">
                <a:solidFill>
                  <a:schemeClr val="bg1"/>
                </a:solidFill>
              </a:rPr>
              <a:t>del ma_liste[2] # On supprime le troisième élément de la liste</a:t>
            </a:r>
          </a:p>
          <a:p>
            <a:r>
              <a:rPr lang="fr-FR" sz="1100" dirty="0">
                <a:solidFill>
                  <a:schemeClr val="bg1"/>
                </a:solidFill>
              </a:rPr>
              <a:t>ma_liste</a:t>
            </a:r>
          </a:p>
          <a:p>
            <a:r>
              <a:rPr lang="fr-FR" sz="11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3" y="873945"/>
            <a:ext cx="12144373" cy="830997"/>
          </a:xfrm>
          <a:prstGeom prst="rect">
            <a:avLst/>
          </a:prstGeom>
          <a:noFill/>
        </p:spPr>
        <p:txBody>
          <a:bodyPr wrap="square" rtlCol="0">
            <a:spAutoFit/>
          </a:bodyPr>
          <a:lstStyle/>
          <a:p>
            <a:r>
              <a:rPr lang="fr-FR" sz="1200" dirty="0"/>
              <a:t>Nous allons voir trois méthodes pour supprimer des éléments d'une liste :</a:t>
            </a:r>
          </a:p>
          <a:p>
            <a:pPr marL="742950" lvl="1" indent="-285750">
              <a:buFont typeface="Arial" panose="020B0604020202020204" pitchFamily="34" charset="0"/>
              <a:buChar char="•"/>
            </a:pPr>
            <a:r>
              <a:rPr lang="fr-FR" sz="1200" dirty="0"/>
              <a:t>le mot-clé del;</a:t>
            </a:r>
          </a:p>
          <a:p>
            <a:pPr marL="742950" lvl="1" indent="-285750">
              <a:buFont typeface="Arial" panose="020B0604020202020204" pitchFamily="34" charset="0"/>
              <a:buChar char="•"/>
            </a:pPr>
            <a:r>
              <a:rPr lang="fr-FR" sz="1200" dirty="0"/>
              <a:t>la méthode </a:t>
            </a:r>
            <a:r>
              <a:rPr lang="fr-FR" sz="1200" dirty="0" err="1"/>
              <a:t>remove</a:t>
            </a:r>
            <a:r>
              <a:rPr lang="fr-FR" sz="1200" dirty="0"/>
              <a:t>.</a:t>
            </a:r>
          </a:p>
          <a:p>
            <a:pPr marL="742950" lvl="1" indent="-285750">
              <a:buFont typeface="Arial" panose="020B0604020202020204" pitchFamily="34" charset="0"/>
              <a:buChar char="•"/>
            </a:pPr>
            <a:r>
              <a:rPr lang="fr-FR" sz="1200" dirty="0"/>
              <a:t>La méthode pop</a:t>
            </a:r>
          </a:p>
        </p:txBody>
      </p:sp>
      <p:sp>
        <p:nvSpPr>
          <p:cNvPr id="8" name="Rectangle 7">
            <a:extLst>
              <a:ext uri="{FF2B5EF4-FFF2-40B4-BE49-F238E27FC236}">
                <a16:creationId xmlns:a16="http://schemas.microsoft.com/office/drawing/2014/main" id="{068EBFCD-5426-4F8C-8233-4B7E2B1D3127}"/>
              </a:ext>
            </a:extLst>
          </p:cNvPr>
          <p:cNvSpPr/>
          <p:nvPr/>
        </p:nvSpPr>
        <p:spPr>
          <a:xfrm>
            <a:off x="209553" y="3505289"/>
            <a:ext cx="6096000" cy="938719"/>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ma_liste.remove(32)</a:t>
            </a:r>
          </a:p>
          <a:p>
            <a:r>
              <a:rPr lang="it-IT" sz="1100" dirty="0">
                <a:solidFill>
                  <a:schemeClr val="bg1"/>
                </a:solidFill>
              </a:rPr>
              <a:t>&gt;&gt;&gt; ma_liste</a:t>
            </a:r>
          </a:p>
          <a:p>
            <a:r>
              <a:rPr lang="it-IT" sz="1100" dirty="0">
                <a:solidFill>
                  <a:schemeClr val="bg1"/>
                </a:solidFill>
              </a:rPr>
              <a:t>[31, 33, 34, 35]</a:t>
            </a:r>
          </a:p>
          <a:p>
            <a:r>
              <a:rPr lang="it-IT" sz="1100" dirty="0">
                <a:solidFill>
                  <a:schemeClr val="bg1"/>
                </a:solidFill>
              </a:rPr>
              <a:t>&gt;&gt;&gt;</a:t>
            </a:r>
          </a:p>
        </p:txBody>
      </p:sp>
      <p:sp>
        <p:nvSpPr>
          <p:cNvPr id="9" name="Rectangle 8">
            <a:extLst>
              <a:ext uri="{FF2B5EF4-FFF2-40B4-BE49-F238E27FC236}">
                <a16:creationId xmlns:a16="http://schemas.microsoft.com/office/drawing/2014/main" id="{45C45B94-FB6D-46C8-9153-5D54F5CFB156}"/>
              </a:ext>
            </a:extLst>
          </p:cNvPr>
          <p:cNvSpPr/>
          <p:nvPr/>
        </p:nvSpPr>
        <p:spPr>
          <a:xfrm>
            <a:off x="209554" y="5063530"/>
            <a:ext cx="6096000" cy="769441"/>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ma_liste.pop()</a:t>
            </a:r>
          </a:p>
          <a:p>
            <a:r>
              <a:rPr lang="it-IT" sz="1100" dirty="0">
                <a:solidFill>
                  <a:schemeClr val="bg1"/>
                </a:solidFill>
              </a:rPr>
              <a:t>&gt;&gt;&gt; 35</a:t>
            </a:r>
          </a:p>
          <a:p>
            <a:r>
              <a:rPr lang="it-IT" sz="1100" dirty="0">
                <a:solidFill>
                  <a:schemeClr val="bg1"/>
                </a:solidFill>
              </a:rPr>
              <a:t>&gt;&gt;&gt; [31, 33, 34,]</a:t>
            </a:r>
          </a:p>
        </p:txBody>
      </p:sp>
      <p:sp>
        <p:nvSpPr>
          <p:cNvPr id="10" name="ZoneTexte 9">
            <a:extLst>
              <a:ext uri="{FF2B5EF4-FFF2-40B4-BE49-F238E27FC236}">
                <a16:creationId xmlns:a16="http://schemas.microsoft.com/office/drawing/2014/main" id="{78EE5A36-8B1C-4EEC-863E-933DBDD9508C}"/>
              </a:ext>
            </a:extLst>
          </p:cNvPr>
          <p:cNvSpPr txBox="1"/>
          <p:nvPr/>
        </p:nvSpPr>
        <p:spPr>
          <a:xfrm>
            <a:off x="209554" y="5835487"/>
            <a:ext cx="12144373" cy="276999"/>
          </a:xfrm>
          <a:prstGeom prst="rect">
            <a:avLst/>
          </a:prstGeom>
          <a:noFill/>
        </p:spPr>
        <p:txBody>
          <a:bodyPr wrap="square" rtlCol="0">
            <a:spAutoFit/>
          </a:bodyPr>
          <a:lstStyle/>
          <a:p>
            <a:r>
              <a:rPr lang="fr-FR" sz="1200" dirty="0"/>
              <a:t>Notons que la méthode pop retourne la valeur de l’</a:t>
            </a:r>
            <a:r>
              <a:rPr lang="fr-FR" sz="1200" dirty="0" err="1"/>
              <a:t>element</a:t>
            </a:r>
            <a:r>
              <a:rPr lang="fr-FR" sz="1200" dirty="0"/>
              <a:t> supprime</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Récupérer l’index d’un élément d’une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077218"/>
          </a:xfrm>
          <a:prstGeom prst="rect">
            <a:avLst/>
          </a:prstGeom>
          <a:solidFill>
            <a:schemeClr val="tx1"/>
          </a:solidFill>
        </p:spPr>
        <p:txBody>
          <a:bodyPr>
            <a:spAutoFit/>
          </a:bodyPr>
          <a:lstStyle/>
          <a:p>
            <a:r>
              <a:rPr lang="fr-FR" sz="1600" dirty="0">
                <a:solidFill>
                  <a:schemeClr val="bg1"/>
                </a:solidFill>
              </a:rPr>
              <a:t>&gt;&gt; </a:t>
            </a:r>
            <a:r>
              <a:rPr lang="fr-FR" sz="1600" dirty="0" err="1">
                <a:solidFill>
                  <a:schemeClr val="bg1"/>
                </a:solidFill>
              </a:rPr>
              <a:t>Characters</a:t>
            </a:r>
            <a:r>
              <a:rPr lang="fr-FR" sz="1600" dirty="0">
                <a:solidFill>
                  <a:schemeClr val="bg1"/>
                </a:solidFill>
              </a:rPr>
              <a:t> = [‘’</a:t>
            </a:r>
            <a:r>
              <a:rPr lang="fr-FR" sz="1600" dirty="0" err="1">
                <a:solidFill>
                  <a:schemeClr val="bg1"/>
                </a:solidFill>
              </a:rPr>
              <a:t>alivin</a:t>
            </a:r>
            <a:r>
              <a:rPr lang="fr-FR" sz="1600" dirty="0">
                <a:solidFill>
                  <a:schemeClr val="bg1"/>
                </a:solidFill>
              </a:rPr>
              <a:t> et les </a:t>
            </a:r>
            <a:r>
              <a:rPr lang="fr-FR" sz="1600" dirty="0" err="1">
                <a:solidFill>
                  <a:schemeClr val="bg1"/>
                </a:solidFill>
              </a:rPr>
              <a:t>chipmunks</a:t>
            </a:r>
            <a:r>
              <a:rPr lang="fr-FR" sz="1600" dirty="0">
                <a:solidFill>
                  <a:schemeClr val="bg1"/>
                </a:solidFill>
              </a:rPr>
              <a:t>’’, ‘’Babar’’, ‘’</a:t>
            </a:r>
            <a:r>
              <a:rPr lang="fr-FR" sz="1600" dirty="0" err="1">
                <a:solidFill>
                  <a:schemeClr val="bg1"/>
                </a:solidFill>
              </a:rPr>
              <a:t>betty</a:t>
            </a:r>
            <a:r>
              <a:rPr lang="fr-FR" sz="1600" dirty="0">
                <a:solidFill>
                  <a:schemeClr val="bg1"/>
                </a:solidFill>
              </a:rPr>
              <a:t> </a:t>
            </a:r>
            <a:r>
              <a:rPr lang="fr-FR" sz="1600" dirty="0" err="1">
                <a:solidFill>
                  <a:schemeClr val="bg1"/>
                </a:solidFill>
              </a:rPr>
              <a:t>boop</a:t>
            </a:r>
            <a:r>
              <a:rPr lang="fr-FR" sz="1600" dirty="0">
                <a:solidFill>
                  <a:schemeClr val="bg1"/>
                </a:solidFill>
              </a:rPr>
              <a:t>’’, ‘’</a:t>
            </a:r>
            <a:r>
              <a:rPr lang="fr-FR" sz="1600" dirty="0" err="1">
                <a:solidFill>
                  <a:schemeClr val="bg1"/>
                </a:solidFill>
              </a:rPr>
              <a:t>calimero</a:t>
            </a:r>
            <a:r>
              <a:rPr lang="fr-FR" sz="1600" dirty="0">
                <a:solidFill>
                  <a:schemeClr val="bg1"/>
                </a:solidFill>
              </a:rPr>
              <a:t>’’, ‘’</a:t>
            </a:r>
            <a:r>
              <a:rPr lang="fr-FR" sz="1600" dirty="0" err="1">
                <a:solidFill>
                  <a:schemeClr val="bg1"/>
                </a:solidFill>
              </a:rPr>
              <a:t>casper</a:t>
            </a:r>
            <a:r>
              <a:rPr lang="fr-FR" sz="1600" dirty="0">
                <a:solidFill>
                  <a:schemeClr val="bg1"/>
                </a:solidFill>
              </a:rPr>
              <a:t>’’, ‘’le chat pote’’, ‘’</a:t>
            </a:r>
            <a:r>
              <a:rPr lang="fr-FR" sz="1600" dirty="0" err="1">
                <a:solidFill>
                  <a:schemeClr val="bg1"/>
                </a:solidFill>
              </a:rPr>
              <a:t>kirikou</a:t>
            </a:r>
            <a:r>
              <a:rPr lang="fr-FR" sz="1600" dirty="0">
                <a:solidFill>
                  <a:schemeClr val="bg1"/>
                </a:solidFill>
              </a:rPr>
              <a:t>’’]</a:t>
            </a:r>
          </a:p>
          <a:p>
            <a:r>
              <a:rPr lang="fr-FR" sz="1600" dirty="0">
                <a:solidFill>
                  <a:schemeClr val="bg1"/>
                </a:solidFill>
              </a:rPr>
              <a:t>&gt;&gt; </a:t>
            </a:r>
            <a:r>
              <a:rPr lang="fr-FR" sz="1600" dirty="0" err="1">
                <a:solidFill>
                  <a:schemeClr val="bg1"/>
                </a:solidFill>
              </a:rPr>
              <a:t>characters.index</a:t>
            </a:r>
            <a:r>
              <a:rPr lang="fr-FR" sz="1600" dirty="0">
                <a:solidFill>
                  <a:schemeClr val="bg1"/>
                </a:solidFill>
              </a:rPr>
              <a:t>(‘’Babar’’)</a:t>
            </a:r>
          </a:p>
          <a:p>
            <a:r>
              <a:rPr lang="fr-FR" sz="1600" dirty="0">
                <a:solidFill>
                  <a:schemeClr val="bg1"/>
                </a:solidFill>
              </a:rPr>
              <a:t>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369332"/>
          </a:xfrm>
          <a:prstGeom prst="rect">
            <a:avLst/>
          </a:prstGeom>
          <a:noFill/>
        </p:spPr>
        <p:txBody>
          <a:bodyPr wrap="square" rtlCol="0">
            <a:spAutoFit/>
          </a:bodyPr>
          <a:lstStyle/>
          <a:p>
            <a:r>
              <a:rPr lang="fr-FR" dirty="0"/>
              <a:t>la méthode index().</a:t>
            </a:r>
          </a:p>
        </p:txBody>
      </p:sp>
    </p:spTree>
    <p:extLst>
      <p:ext uri="{BB962C8B-B14F-4D97-AF65-F5344CB8AC3E}">
        <p14:creationId xmlns:p14="http://schemas.microsoft.com/office/powerpoint/2010/main" val="677096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repr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way </a:t>
            </a:r>
            <a:r>
              <a:rPr lang="fr-FR" altLang="fr-FR" sz="1400" dirty="0" err="1"/>
              <a:t>shorther</a:t>
            </a:r>
            <a:r>
              <a:rPr lang="fr-FR" altLang="fr-FR" sz="1400" dirty="0"/>
              <a:t> than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205089"/>
            <a:ext cx="52737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Modifiez plusieurs valeurs d’un dictionnaire avec la méthode update()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530062"/>
            <a:ext cx="11928606" cy="1169551"/>
          </a:xfrm>
          <a:prstGeom prst="rect">
            <a:avLst/>
          </a:prstGeom>
          <a:solidFill>
            <a:schemeClr val="tx1"/>
          </a:solidFill>
        </p:spPr>
        <p:txBody>
          <a:bodyPr wrap="square" rtlCol="0">
            <a:spAutoFit/>
          </a:bodyPr>
          <a:lstStyle/>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‘cinq’, ‘four’: ‘quatre’, ‘</a:t>
            </a:r>
            <a:r>
              <a:rPr lang="fr-FR" sz="1400" dirty="0" err="1">
                <a:solidFill>
                  <a:schemeClr val="bg1"/>
                </a:solidFill>
              </a:rPr>
              <a:t>three</a:t>
            </a:r>
            <a:r>
              <a:rPr lang="fr-FR" sz="1400" dirty="0">
                <a:solidFill>
                  <a:schemeClr val="bg1"/>
                </a:solidFill>
              </a:rPr>
              <a:t>’: ‘trois’}</a:t>
            </a:r>
          </a:p>
          <a:p>
            <a:r>
              <a:rPr lang="fr-FR" sz="1400" dirty="0">
                <a:solidFill>
                  <a:schemeClr val="bg1"/>
                </a:solidFill>
              </a:rPr>
              <a:t>&gt;&gt;&gt; </a:t>
            </a:r>
            <a:r>
              <a:rPr lang="fr-FR" sz="1400" dirty="0" err="1">
                <a:solidFill>
                  <a:schemeClr val="bg1"/>
                </a:solidFill>
              </a:rPr>
              <a:t>dico_en_fr.update</a:t>
            </a:r>
            <a:r>
              <a:rPr lang="fr-FR" sz="1400" dirty="0">
                <a:solidFill>
                  <a:schemeClr val="bg1"/>
                </a:solidFill>
              </a:rPr>
              <a:t>({‘’</a:t>
            </a:r>
            <a:r>
              <a:rPr lang="fr-FR" sz="1400" dirty="0" err="1">
                <a:solidFill>
                  <a:schemeClr val="bg1"/>
                </a:solidFill>
              </a:rPr>
              <a:t>two</a:t>
            </a:r>
            <a:r>
              <a:rPr lang="fr-FR" sz="1400" dirty="0">
                <a:solidFill>
                  <a:schemeClr val="bg1"/>
                </a:solidFill>
              </a:rPr>
              <a:t>’’: ‘’deux’’, ‘’one’’: ‘’un’’})</a:t>
            </a:r>
          </a:p>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a:t>
            </a:r>
            <a:r>
              <a:rPr lang="fr-FR" sz="1400" dirty="0" err="1">
                <a:solidFill>
                  <a:schemeClr val="bg1"/>
                </a:solidFill>
              </a:rPr>
              <a:t>cinque</a:t>
            </a:r>
            <a:r>
              <a:rPr lang="fr-FR" sz="1400" dirty="0">
                <a:solidFill>
                  <a:schemeClr val="bg1"/>
                </a:solidFill>
              </a:rPr>
              <a:t>’, ‘four’: ‘quatre’, ‘</a:t>
            </a:r>
            <a:r>
              <a:rPr lang="fr-FR" sz="1400" dirty="0" err="1">
                <a:solidFill>
                  <a:schemeClr val="bg1"/>
                </a:solidFill>
              </a:rPr>
              <a:t>three</a:t>
            </a:r>
            <a:r>
              <a:rPr lang="fr-FR" sz="1400" dirty="0">
                <a:solidFill>
                  <a:schemeClr val="bg1"/>
                </a:solidFill>
              </a:rPr>
              <a:t>’: ‘trois’, ‘’</a:t>
            </a:r>
            <a:r>
              <a:rPr lang="fr-FR" sz="1400" dirty="0" err="1">
                <a:solidFill>
                  <a:schemeClr val="bg1"/>
                </a:solidFill>
              </a:rPr>
              <a:t>two</a:t>
            </a:r>
            <a:r>
              <a:rPr lang="fr-FR" sz="1400" dirty="0">
                <a:solidFill>
                  <a:schemeClr val="bg1"/>
                </a:solidFill>
              </a:rPr>
              <a:t>’’: ‘’deux’’, ‘’one’’: ‘’un’’}</a:t>
            </a:r>
          </a:p>
        </p:txBody>
      </p:sp>
    </p:spTree>
    <p:extLst>
      <p:ext uri="{BB962C8B-B14F-4D97-AF65-F5344CB8AC3E}">
        <p14:creationId xmlns:p14="http://schemas.microsoft.com/office/powerpoint/2010/main" val="480290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20698</TotalTime>
  <Words>95986</Words>
  <Application>Microsoft Office PowerPoint</Application>
  <PresentationFormat>Grand écran</PresentationFormat>
  <Paragraphs>9538</Paragraphs>
  <Slides>463</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463</vt:i4>
      </vt:variant>
    </vt:vector>
  </HeadingPairs>
  <TitlesOfParts>
    <vt:vector size="469" baseType="lpstr">
      <vt:lpstr>Arial</vt:lpstr>
      <vt:lpstr>Arial Unicode MS</vt:lpstr>
      <vt:lpstr>Calibri</vt:lpstr>
      <vt:lpstr>Calibri Light</vt:lpstr>
      <vt:lpstr>Courier New</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Récupérer l’index d’un élément d’une liste</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1/9</vt:lpstr>
      <vt:lpstr>Utilisez des dictionnaires{} 2/9</vt:lpstr>
      <vt:lpstr>Utilisez des dictionnaires{} 3/9</vt:lpstr>
      <vt:lpstr>Utilisez des dictionnaires{} 4/9</vt:lpstr>
      <vt:lpstr>Utilisez des dictionnaires{} 5/9</vt:lpstr>
      <vt:lpstr>Utilisez des dictionnaires{} 6/9</vt:lpstr>
      <vt:lpstr>Utilisez des dictionnaires{} 7/9</vt:lpstr>
      <vt:lpstr>Utilisez des dictionnaires{} 8/9</vt:lpstr>
      <vt:lpstr>Utilisez des dictionnaires{} 9/9</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Définissez des propriétés</vt:lpstr>
      <vt:lpstr>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Définissez des propriétés</vt:lpstr>
      <vt:lpstr>Définissez des propriétés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Les méthodes de conteneur</vt:lpstr>
      <vt:lpstr>Les méthodes de conteneur</vt:lpstr>
      <vt:lpstr>Les méthodes de conteneur</vt:lpstr>
      <vt:lpstr>Les méthodes mathématiques</vt:lpstr>
      <vt:lpstr>Les méthodes mathématiques</vt:lpstr>
      <vt:lpstr>Les méthodes mathématiques</vt:lpstr>
      <vt:lpstr>Les méthodes mathématiques</vt:lpstr>
      <vt:lpstr>Les méthodes mathématiques</vt:lpstr>
      <vt:lpstr>Les méthodes de comparaison</vt:lpstr>
      <vt:lpstr>Les méthodes de comparaison</vt:lpstr>
      <vt:lpstr>Les méthodes de comparaison</vt:lpstr>
      <vt:lpstr>Des méthodes spéciales utiles à pickle</vt:lpstr>
      <vt:lpstr>Des méthodes spéciales utiles à pickle</vt:lpstr>
      <vt:lpstr>Des méthodes spéciales utiles à pickle</vt:lpstr>
      <vt:lpstr>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Résumé</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Résumé</vt:lpstr>
      <vt:lpstr>Les bonnes pratiques</vt:lpstr>
      <vt:lpstr>Les bonnes pratiques</vt:lpstr>
      <vt:lpstr>Pourquoi suivre les conventions des PEP ?</vt:lpstr>
      <vt:lpstr>La PEP 20 : tout une philosophie</vt:lpstr>
      <vt:lpstr>La PEP 20 : tout une philosophie</vt:lpstr>
      <vt:lpstr>La PEP 20 : tout une philosophie</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257 : de belles documentations</vt:lpstr>
      <vt:lpstr>La PEP 257 : de belles documentations</vt:lpstr>
      <vt:lpstr>La PEP 257 : de belles documentations</vt:lpstr>
      <vt:lpstr>La PEP 257 : de belles documentations</vt:lpstr>
      <vt:lpstr>Pour finir et bien continuer</vt:lpstr>
      <vt:lpstr>Pour finir et bien continuer</vt:lpstr>
      <vt:lpstr>Quelques références</vt:lpstr>
      <vt:lpstr>Quelques références</vt:lpstr>
      <vt:lpstr>Des bibliothèques tierces</vt:lpstr>
      <vt:lpstr>Des bibliothèques tierces</vt:lpstr>
      <vt:lpstr>Des bibliothèques tierces</vt:lpstr>
      <vt:lpstr>Pour conclure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270</cp:revision>
  <dcterms:created xsi:type="dcterms:W3CDTF">2020-04-09T17:09:33Z</dcterms:created>
  <dcterms:modified xsi:type="dcterms:W3CDTF">2020-04-25T21:01:34Z</dcterms:modified>
</cp:coreProperties>
</file>