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9"/>
  </p:notesMasterIdLst>
  <p:sldIdLst>
    <p:sldId id="256" r:id="rId2"/>
    <p:sldId id="303" r:id="rId3"/>
    <p:sldId id="264" r:id="rId4"/>
    <p:sldId id="302" r:id="rId5"/>
    <p:sldId id="298" r:id="rId6"/>
    <p:sldId id="300" r:id="rId7"/>
    <p:sldId id="367" r:id="rId8"/>
    <p:sldId id="257" r:id="rId9"/>
    <p:sldId id="258" r:id="rId10"/>
    <p:sldId id="260" r:id="rId11"/>
    <p:sldId id="343" r:id="rId12"/>
    <p:sldId id="261" r:id="rId13"/>
    <p:sldId id="535" r:id="rId14"/>
    <p:sldId id="262" r:id="rId15"/>
    <p:sldId id="368" r:id="rId16"/>
    <p:sldId id="263" r:id="rId17"/>
    <p:sldId id="304" r:id="rId18"/>
    <p:sldId id="305" r:id="rId19"/>
    <p:sldId id="306" r:id="rId20"/>
    <p:sldId id="526" r:id="rId21"/>
    <p:sldId id="307" r:id="rId22"/>
    <p:sldId id="308" r:id="rId23"/>
    <p:sldId id="369" r:id="rId24"/>
    <p:sldId id="310" r:id="rId25"/>
    <p:sldId id="311" r:id="rId26"/>
    <p:sldId id="312" r:id="rId27"/>
    <p:sldId id="313" r:id="rId28"/>
    <p:sldId id="371" r:id="rId29"/>
    <p:sldId id="314" r:id="rId30"/>
    <p:sldId id="315" r:id="rId31"/>
    <p:sldId id="316" r:id="rId32"/>
    <p:sldId id="317" r:id="rId33"/>
    <p:sldId id="318" r:id="rId34"/>
    <p:sldId id="534" r:id="rId35"/>
    <p:sldId id="319" r:id="rId36"/>
    <p:sldId id="320" r:id="rId37"/>
    <p:sldId id="321" r:id="rId38"/>
    <p:sldId id="322" r:id="rId39"/>
    <p:sldId id="370" r:id="rId40"/>
    <p:sldId id="323" r:id="rId41"/>
    <p:sldId id="324" r:id="rId42"/>
    <p:sldId id="325" r:id="rId43"/>
    <p:sldId id="372" r:id="rId44"/>
    <p:sldId id="326" r:id="rId45"/>
    <p:sldId id="327" r:id="rId46"/>
    <p:sldId id="328" r:id="rId47"/>
    <p:sldId id="329" r:id="rId48"/>
    <p:sldId id="330" r:id="rId49"/>
    <p:sldId id="331" r:id="rId50"/>
    <p:sldId id="332" r:id="rId51"/>
    <p:sldId id="333" r:id="rId52"/>
    <p:sldId id="334" r:id="rId53"/>
    <p:sldId id="373" r:id="rId54"/>
    <p:sldId id="335" r:id="rId55"/>
    <p:sldId id="336" r:id="rId56"/>
    <p:sldId id="337" r:id="rId57"/>
    <p:sldId id="338" r:id="rId58"/>
    <p:sldId id="339" r:id="rId59"/>
    <p:sldId id="340" r:id="rId60"/>
    <p:sldId id="341" r:id="rId61"/>
    <p:sldId id="342" r:id="rId62"/>
    <p:sldId id="344" r:id="rId63"/>
    <p:sldId id="345" r:id="rId64"/>
    <p:sldId id="346" r:id="rId65"/>
    <p:sldId id="347" r:id="rId66"/>
    <p:sldId id="348" r:id="rId67"/>
    <p:sldId id="349" r:id="rId68"/>
    <p:sldId id="350" r:id="rId69"/>
    <p:sldId id="533" r:id="rId70"/>
    <p:sldId id="523" r:id="rId71"/>
    <p:sldId id="524" r:id="rId72"/>
    <p:sldId id="525" r:id="rId73"/>
    <p:sldId id="351" r:id="rId74"/>
    <p:sldId id="352" r:id="rId75"/>
    <p:sldId id="353" r:id="rId76"/>
    <p:sldId id="531" r:id="rId77"/>
    <p:sldId id="354" r:id="rId78"/>
    <p:sldId id="374" r:id="rId79"/>
    <p:sldId id="355" r:id="rId80"/>
    <p:sldId id="356" r:id="rId81"/>
    <p:sldId id="357" r:id="rId82"/>
    <p:sldId id="358" r:id="rId83"/>
    <p:sldId id="359" r:id="rId84"/>
    <p:sldId id="360" r:id="rId85"/>
    <p:sldId id="361" r:id="rId86"/>
    <p:sldId id="532" r:id="rId87"/>
    <p:sldId id="362" r:id="rId88"/>
    <p:sldId id="363" r:id="rId89"/>
    <p:sldId id="365" r:id="rId90"/>
    <p:sldId id="366" r:id="rId91"/>
    <p:sldId id="377" r:id="rId92"/>
    <p:sldId id="375" r:id="rId93"/>
    <p:sldId id="376" r:id="rId94"/>
    <p:sldId id="378" r:id="rId95"/>
    <p:sldId id="379" r:id="rId96"/>
    <p:sldId id="380" r:id="rId97"/>
    <p:sldId id="381" r:id="rId98"/>
    <p:sldId id="382" r:id="rId99"/>
    <p:sldId id="383" r:id="rId100"/>
    <p:sldId id="527" r:id="rId101"/>
    <p:sldId id="530" r:id="rId102"/>
    <p:sldId id="384" r:id="rId103"/>
    <p:sldId id="385" r:id="rId104"/>
    <p:sldId id="386" r:id="rId105"/>
    <p:sldId id="387" r:id="rId106"/>
    <p:sldId id="388" r:id="rId107"/>
    <p:sldId id="389" r:id="rId108"/>
    <p:sldId id="390" r:id="rId109"/>
    <p:sldId id="391" r:id="rId110"/>
    <p:sldId id="392" r:id="rId111"/>
    <p:sldId id="393" r:id="rId112"/>
    <p:sldId id="394" r:id="rId113"/>
    <p:sldId id="395" r:id="rId114"/>
    <p:sldId id="396" r:id="rId115"/>
    <p:sldId id="397" r:id="rId116"/>
    <p:sldId id="398" r:id="rId117"/>
    <p:sldId id="399" r:id="rId118"/>
    <p:sldId id="400" r:id="rId119"/>
    <p:sldId id="403" r:id="rId120"/>
    <p:sldId id="401" r:id="rId121"/>
    <p:sldId id="402" r:id="rId122"/>
    <p:sldId id="404" r:id="rId123"/>
    <p:sldId id="405" r:id="rId124"/>
    <p:sldId id="406" r:id="rId125"/>
    <p:sldId id="407" r:id="rId126"/>
    <p:sldId id="408" r:id="rId127"/>
    <p:sldId id="409" r:id="rId128"/>
    <p:sldId id="410" r:id="rId129"/>
    <p:sldId id="411" r:id="rId130"/>
    <p:sldId id="412" r:id="rId131"/>
    <p:sldId id="413" r:id="rId132"/>
    <p:sldId id="414" r:id="rId133"/>
    <p:sldId id="416" r:id="rId134"/>
    <p:sldId id="417" r:id="rId135"/>
    <p:sldId id="418" r:id="rId136"/>
    <p:sldId id="419" r:id="rId137"/>
    <p:sldId id="420" r:id="rId138"/>
    <p:sldId id="421" r:id="rId139"/>
    <p:sldId id="529" r:id="rId140"/>
    <p:sldId id="422" r:id="rId141"/>
    <p:sldId id="423" r:id="rId142"/>
    <p:sldId id="424" r:id="rId143"/>
    <p:sldId id="425" r:id="rId144"/>
    <p:sldId id="426" r:id="rId145"/>
    <p:sldId id="427" r:id="rId146"/>
    <p:sldId id="428" r:id="rId147"/>
    <p:sldId id="429" r:id="rId148"/>
    <p:sldId id="528" r:id="rId149"/>
    <p:sldId id="430" r:id="rId150"/>
    <p:sldId id="431" r:id="rId151"/>
    <p:sldId id="432" r:id="rId152"/>
    <p:sldId id="433" r:id="rId153"/>
    <p:sldId id="434" r:id="rId154"/>
    <p:sldId id="435" r:id="rId155"/>
    <p:sldId id="436" r:id="rId156"/>
    <p:sldId id="437" r:id="rId157"/>
    <p:sldId id="438" r:id="rId158"/>
    <p:sldId id="439" r:id="rId159"/>
    <p:sldId id="440" r:id="rId160"/>
    <p:sldId id="441" r:id="rId161"/>
    <p:sldId id="442" r:id="rId162"/>
    <p:sldId id="443" r:id="rId163"/>
    <p:sldId id="444" r:id="rId164"/>
    <p:sldId id="445" r:id="rId165"/>
    <p:sldId id="446" r:id="rId166"/>
    <p:sldId id="447" r:id="rId167"/>
    <p:sldId id="448" r:id="rId168"/>
    <p:sldId id="449" r:id="rId169"/>
    <p:sldId id="450" r:id="rId170"/>
    <p:sldId id="451" r:id="rId171"/>
    <p:sldId id="452" r:id="rId172"/>
    <p:sldId id="453" r:id="rId173"/>
    <p:sldId id="454" r:id="rId174"/>
    <p:sldId id="455" r:id="rId175"/>
    <p:sldId id="456" r:id="rId176"/>
    <p:sldId id="457" r:id="rId177"/>
    <p:sldId id="458" r:id="rId178"/>
    <p:sldId id="459" r:id="rId179"/>
    <p:sldId id="460" r:id="rId180"/>
    <p:sldId id="461" r:id="rId181"/>
    <p:sldId id="463" r:id="rId182"/>
    <p:sldId id="462" r:id="rId183"/>
    <p:sldId id="464" r:id="rId184"/>
    <p:sldId id="465" r:id="rId185"/>
    <p:sldId id="466" r:id="rId186"/>
    <p:sldId id="467" r:id="rId187"/>
    <p:sldId id="468" r:id="rId188"/>
    <p:sldId id="469" r:id="rId189"/>
    <p:sldId id="470" r:id="rId190"/>
    <p:sldId id="471" r:id="rId191"/>
    <p:sldId id="472" r:id="rId192"/>
    <p:sldId id="473" r:id="rId193"/>
    <p:sldId id="474" r:id="rId194"/>
    <p:sldId id="475" r:id="rId195"/>
    <p:sldId id="477" r:id="rId196"/>
    <p:sldId id="476" r:id="rId197"/>
    <p:sldId id="669" r:id="rId198"/>
    <p:sldId id="478" r:id="rId199"/>
    <p:sldId id="480" r:id="rId200"/>
    <p:sldId id="670" r:id="rId201"/>
    <p:sldId id="672" r:id="rId202"/>
    <p:sldId id="481" r:id="rId203"/>
    <p:sldId id="671" r:id="rId204"/>
    <p:sldId id="482" r:id="rId205"/>
    <p:sldId id="673" r:id="rId206"/>
    <p:sldId id="483" r:id="rId207"/>
    <p:sldId id="503" r:id="rId208"/>
    <p:sldId id="484" r:id="rId209"/>
    <p:sldId id="485" r:id="rId210"/>
    <p:sldId id="486" r:id="rId211"/>
    <p:sldId id="487" r:id="rId212"/>
    <p:sldId id="488" r:id="rId213"/>
    <p:sldId id="489" r:id="rId214"/>
    <p:sldId id="490" r:id="rId215"/>
    <p:sldId id="491" r:id="rId216"/>
    <p:sldId id="492" r:id="rId217"/>
    <p:sldId id="674" r:id="rId218"/>
    <p:sldId id="493" r:id="rId219"/>
    <p:sldId id="494" r:id="rId220"/>
    <p:sldId id="495" r:id="rId221"/>
    <p:sldId id="496" r:id="rId222"/>
    <p:sldId id="497" r:id="rId223"/>
    <p:sldId id="498" r:id="rId224"/>
    <p:sldId id="499" r:id="rId225"/>
    <p:sldId id="500" r:id="rId226"/>
    <p:sldId id="501" r:id="rId227"/>
    <p:sldId id="502" r:id="rId228"/>
    <p:sldId id="504" r:id="rId229"/>
    <p:sldId id="505" r:id="rId230"/>
    <p:sldId id="506" r:id="rId231"/>
    <p:sldId id="507" r:id="rId232"/>
    <p:sldId id="508" r:id="rId233"/>
    <p:sldId id="509" r:id="rId234"/>
    <p:sldId id="510" r:id="rId235"/>
    <p:sldId id="511" r:id="rId236"/>
    <p:sldId id="512" r:id="rId237"/>
    <p:sldId id="675" r:id="rId238"/>
    <p:sldId id="513" r:id="rId239"/>
    <p:sldId id="514" r:id="rId240"/>
    <p:sldId id="515" r:id="rId241"/>
    <p:sldId id="516" r:id="rId242"/>
    <p:sldId id="518" r:id="rId243"/>
    <p:sldId id="517" r:id="rId244"/>
    <p:sldId id="519" r:id="rId245"/>
    <p:sldId id="520" r:id="rId246"/>
    <p:sldId id="521" r:id="rId247"/>
    <p:sldId id="522" r:id="rId248"/>
    <p:sldId id="536" r:id="rId249"/>
    <p:sldId id="537" r:id="rId250"/>
    <p:sldId id="538" r:id="rId251"/>
    <p:sldId id="676" r:id="rId252"/>
    <p:sldId id="539" r:id="rId253"/>
    <p:sldId id="540" r:id="rId254"/>
    <p:sldId id="541" r:id="rId255"/>
    <p:sldId id="542" r:id="rId256"/>
    <p:sldId id="543" r:id="rId257"/>
    <p:sldId id="544" r:id="rId258"/>
    <p:sldId id="545" r:id="rId259"/>
    <p:sldId id="546" r:id="rId260"/>
    <p:sldId id="547" r:id="rId261"/>
    <p:sldId id="548" r:id="rId262"/>
    <p:sldId id="549" r:id="rId263"/>
    <p:sldId id="677" r:id="rId264"/>
    <p:sldId id="550" r:id="rId265"/>
    <p:sldId id="551" r:id="rId266"/>
    <p:sldId id="552" r:id="rId267"/>
    <p:sldId id="553" r:id="rId268"/>
    <p:sldId id="554" r:id="rId269"/>
    <p:sldId id="555" r:id="rId270"/>
    <p:sldId id="556" r:id="rId271"/>
    <p:sldId id="557" r:id="rId272"/>
    <p:sldId id="558" r:id="rId273"/>
    <p:sldId id="678" r:id="rId274"/>
    <p:sldId id="559" r:id="rId275"/>
    <p:sldId id="560" r:id="rId276"/>
    <p:sldId id="561" r:id="rId277"/>
    <p:sldId id="562" r:id="rId278"/>
    <p:sldId id="679" r:id="rId279"/>
    <p:sldId id="563" r:id="rId280"/>
    <p:sldId id="680" r:id="rId281"/>
    <p:sldId id="564" r:id="rId282"/>
    <p:sldId id="565" r:id="rId283"/>
    <p:sldId id="566" r:id="rId284"/>
    <p:sldId id="681" r:id="rId285"/>
    <p:sldId id="567" r:id="rId286"/>
    <p:sldId id="568" r:id="rId287"/>
    <p:sldId id="569" r:id="rId288"/>
    <p:sldId id="570" r:id="rId289"/>
    <p:sldId id="571" r:id="rId290"/>
    <p:sldId id="572" r:id="rId291"/>
    <p:sldId id="573" r:id="rId292"/>
    <p:sldId id="574" r:id="rId293"/>
    <p:sldId id="575" r:id="rId294"/>
    <p:sldId id="576" r:id="rId295"/>
    <p:sldId id="577" r:id="rId296"/>
    <p:sldId id="578" r:id="rId297"/>
    <p:sldId id="579" r:id="rId298"/>
    <p:sldId id="580" r:id="rId299"/>
    <p:sldId id="581" r:id="rId300"/>
    <p:sldId id="582" r:id="rId301"/>
    <p:sldId id="583" r:id="rId302"/>
    <p:sldId id="584" r:id="rId303"/>
    <p:sldId id="585" r:id="rId304"/>
    <p:sldId id="587" r:id="rId305"/>
    <p:sldId id="586" r:id="rId306"/>
    <p:sldId id="588" r:id="rId307"/>
    <p:sldId id="589" r:id="rId308"/>
    <p:sldId id="590" r:id="rId309"/>
    <p:sldId id="591" r:id="rId310"/>
    <p:sldId id="682" r:id="rId311"/>
    <p:sldId id="592" r:id="rId312"/>
    <p:sldId id="684" r:id="rId313"/>
    <p:sldId id="683" r:id="rId314"/>
    <p:sldId id="593" r:id="rId315"/>
    <p:sldId id="594" r:id="rId316"/>
    <p:sldId id="595" r:id="rId317"/>
    <p:sldId id="596" r:id="rId318"/>
    <p:sldId id="597" r:id="rId319"/>
    <p:sldId id="685" r:id="rId320"/>
    <p:sldId id="598" r:id="rId321"/>
    <p:sldId id="599" r:id="rId322"/>
    <p:sldId id="686" r:id="rId323"/>
    <p:sldId id="600" r:id="rId324"/>
    <p:sldId id="601" r:id="rId325"/>
    <p:sldId id="602" r:id="rId326"/>
    <p:sldId id="603" r:id="rId327"/>
    <p:sldId id="604" r:id="rId328"/>
    <p:sldId id="687" r:id="rId329"/>
    <p:sldId id="605" r:id="rId330"/>
    <p:sldId id="606" r:id="rId331"/>
    <p:sldId id="607" r:id="rId332"/>
    <p:sldId id="608" r:id="rId333"/>
    <p:sldId id="609" r:id="rId334"/>
    <p:sldId id="610" r:id="rId335"/>
    <p:sldId id="611" r:id="rId336"/>
    <p:sldId id="612" r:id="rId337"/>
    <p:sldId id="613" r:id="rId338"/>
    <p:sldId id="614" r:id="rId339"/>
    <p:sldId id="615" r:id="rId340"/>
    <p:sldId id="616" r:id="rId341"/>
    <p:sldId id="617" r:id="rId342"/>
    <p:sldId id="688" r:id="rId343"/>
    <p:sldId id="618" r:id="rId344"/>
    <p:sldId id="689" r:id="rId345"/>
    <p:sldId id="619" r:id="rId346"/>
    <p:sldId id="620" r:id="rId347"/>
    <p:sldId id="621" r:id="rId348"/>
    <p:sldId id="622" r:id="rId349"/>
    <p:sldId id="623" r:id="rId350"/>
    <p:sldId id="690" r:id="rId351"/>
    <p:sldId id="624" r:id="rId352"/>
    <p:sldId id="625" r:id="rId353"/>
    <p:sldId id="626" r:id="rId354"/>
    <p:sldId id="627" r:id="rId355"/>
    <p:sldId id="628" r:id="rId356"/>
    <p:sldId id="629" r:id="rId357"/>
    <p:sldId id="630" r:id="rId358"/>
    <p:sldId id="631" r:id="rId359"/>
    <p:sldId id="632" r:id="rId360"/>
    <p:sldId id="633" r:id="rId361"/>
    <p:sldId id="634" r:id="rId362"/>
    <p:sldId id="635" r:id="rId363"/>
    <p:sldId id="636" r:id="rId364"/>
    <p:sldId id="637" r:id="rId365"/>
    <p:sldId id="638" r:id="rId366"/>
    <p:sldId id="639" r:id="rId367"/>
    <p:sldId id="640" r:id="rId368"/>
    <p:sldId id="641" r:id="rId369"/>
    <p:sldId id="691" r:id="rId370"/>
    <p:sldId id="642" r:id="rId371"/>
    <p:sldId id="643" r:id="rId372"/>
    <p:sldId id="644" r:id="rId373"/>
    <p:sldId id="645" r:id="rId374"/>
    <p:sldId id="692" r:id="rId375"/>
    <p:sldId id="646" r:id="rId376"/>
    <p:sldId id="647" r:id="rId377"/>
    <p:sldId id="648" r:id="rId378"/>
    <p:sldId id="649" r:id="rId379"/>
    <p:sldId id="650" r:id="rId380"/>
    <p:sldId id="651" r:id="rId381"/>
    <p:sldId id="652" r:id="rId382"/>
    <p:sldId id="653" r:id="rId383"/>
    <p:sldId id="654" r:id="rId384"/>
    <p:sldId id="693" r:id="rId385"/>
    <p:sldId id="655" r:id="rId386"/>
    <p:sldId id="656" r:id="rId387"/>
    <p:sldId id="657" r:id="rId388"/>
    <p:sldId id="658" r:id="rId389"/>
    <p:sldId id="659" r:id="rId390"/>
    <p:sldId id="660" r:id="rId391"/>
    <p:sldId id="661" r:id="rId392"/>
    <p:sldId id="662" r:id="rId393"/>
    <p:sldId id="663" r:id="rId394"/>
    <p:sldId id="664" r:id="rId395"/>
    <p:sldId id="665" r:id="rId396"/>
    <p:sldId id="666" r:id="rId397"/>
    <p:sldId id="667" r:id="rId398"/>
    <p:sldId id="668" r:id="rId399"/>
    <p:sldId id="694" r:id="rId400"/>
    <p:sldId id="695" r:id="rId401"/>
    <p:sldId id="696" r:id="rId402"/>
    <p:sldId id="697" r:id="rId403"/>
    <p:sldId id="698" r:id="rId404"/>
    <p:sldId id="699" r:id="rId405"/>
    <p:sldId id="700" r:id="rId406"/>
    <p:sldId id="701" r:id="rId407"/>
    <p:sldId id="702" r:id="rId40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86B5"/>
    <a:srgbClr val="FEEDCC"/>
    <a:srgbClr val="F5F8D2"/>
    <a:srgbClr val="008000"/>
    <a:srgbClr val="000099"/>
    <a:srgbClr val="CCCCFF"/>
    <a:srgbClr val="CCECFF"/>
    <a:srgbClr val="CC99FF"/>
    <a:srgbClr val="CC66FF"/>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3" d="100"/>
          <a:sy n="83" d="100"/>
        </p:scale>
        <p:origin x="12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402" Type="http://schemas.openxmlformats.org/officeDocument/2006/relationships/slide" Target="slides/slide401.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346" Type="http://schemas.openxmlformats.org/officeDocument/2006/relationships/slide" Target="slides/slide345.xml"/><Relationship Id="rId367" Type="http://schemas.openxmlformats.org/officeDocument/2006/relationships/slide" Target="slides/slide366.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413" Type="http://schemas.openxmlformats.org/officeDocument/2006/relationships/tableStyles" Target="tableStyles.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slide" Target="slides/slide335.xml"/><Relationship Id="rId357" Type="http://schemas.openxmlformats.org/officeDocument/2006/relationships/slide" Target="slides/slide356.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378" Type="http://schemas.openxmlformats.org/officeDocument/2006/relationships/slide" Target="slides/slide377.xml"/><Relationship Id="rId399" Type="http://schemas.openxmlformats.org/officeDocument/2006/relationships/slide" Target="slides/slide398.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347" Type="http://schemas.openxmlformats.org/officeDocument/2006/relationships/slide" Target="slides/slide346.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368" Type="http://schemas.openxmlformats.org/officeDocument/2006/relationships/slide" Target="slides/slide367.xml"/><Relationship Id="rId389" Type="http://schemas.openxmlformats.org/officeDocument/2006/relationships/slide" Target="slides/slide388.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358" Type="http://schemas.openxmlformats.org/officeDocument/2006/relationships/slide" Target="slides/slide357.xml"/><Relationship Id="rId379" Type="http://schemas.openxmlformats.org/officeDocument/2006/relationships/slide" Target="slides/slide378.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369" Type="http://schemas.openxmlformats.org/officeDocument/2006/relationships/slide" Target="slides/slide368.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391" Type="http://schemas.openxmlformats.org/officeDocument/2006/relationships/slide" Target="slides/slide390.xml"/><Relationship Id="rId405" Type="http://schemas.openxmlformats.org/officeDocument/2006/relationships/slide" Target="slides/slide404.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slide" Target="slides/slide380.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slide" Target="slides/slide381.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notesMaster" Target="notesMasters/notesMaster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presProps" Target="pres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viewProps" Target="viewProps.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theme" Target="theme/theme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3B8B-1CED-4B5F-B691-551878D79B2F}" type="datetimeFigureOut">
              <a:rPr lang="fr-FR" smtClean="0"/>
              <a:t>21/04/2020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433D1-CCE5-4A27-B49E-BB25F4FA93A4}" type="slidenum">
              <a:rPr lang="fr-FR" smtClean="0"/>
              <a:t>‹N°›</a:t>
            </a:fld>
            <a:endParaRPr lang="fr-FR"/>
          </a:p>
        </p:txBody>
      </p:sp>
    </p:spTree>
    <p:extLst>
      <p:ext uri="{BB962C8B-B14F-4D97-AF65-F5344CB8AC3E}">
        <p14:creationId xmlns:p14="http://schemas.microsoft.com/office/powerpoint/2010/main" val="1699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Booleans</a:t>
            </a:r>
            <a:r>
              <a:rPr lang="en-US" baseline="0" dirty="0"/>
              <a:t> are often used to compare values, and are therefore often used in “if” statements.</a:t>
            </a:r>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4</a:t>
            </a:fld>
            <a:endParaRPr lang="en-US" dirty="0"/>
          </a:p>
        </p:txBody>
      </p:sp>
    </p:spTree>
    <p:extLst>
      <p:ext uri="{BB962C8B-B14F-4D97-AF65-F5344CB8AC3E}">
        <p14:creationId xmlns:p14="http://schemas.microsoft.com/office/powerpoint/2010/main" val="333963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5</a:t>
            </a:fld>
            <a:endParaRPr lang="en-US" dirty="0"/>
          </a:p>
        </p:txBody>
      </p:sp>
    </p:spTree>
    <p:extLst>
      <p:ext uri="{BB962C8B-B14F-4D97-AF65-F5344CB8AC3E}">
        <p14:creationId xmlns:p14="http://schemas.microsoft.com/office/powerpoint/2010/main" val="374305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6</a:t>
            </a:fld>
            <a:endParaRPr lang="en-US" dirty="0"/>
          </a:p>
        </p:txBody>
      </p:sp>
    </p:spTree>
    <p:extLst>
      <p:ext uri="{BB962C8B-B14F-4D97-AF65-F5344CB8AC3E}">
        <p14:creationId xmlns:p14="http://schemas.microsoft.com/office/powerpoint/2010/main" val="286582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FC8D1-D189-4DF9-BDEA-3D0E8FA554C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2BD653-C4A7-46CE-AAB6-27A29593D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C62A599-DDA8-4E8F-BE11-30130CA76642}"/>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5" name="Espace réservé du pied de page 4">
            <a:extLst>
              <a:ext uri="{FF2B5EF4-FFF2-40B4-BE49-F238E27FC236}">
                <a16:creationId xmlns:a16="http://schemas.microsoft.com/office/drawing/2014/main" id="{D5B5EF27-80CE-4852-82CC-381BAB9CE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708F63-58E1-48F4-AFB7-5782D136B38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00292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6DB2B-8F2D-4763-BE5D-2EC67DEBFA4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522940-A382-4137-B785-E2540CC04D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FA131C-21BD-4DA4-B8CB-E9A0CBA254E6}"/>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5" name="Espace réservé du pied de page 4">
            <a:extLst>
              <a:ext uri="{FF2B5EF4-FFF2-40B4-BE49-F238E27FC236}">
                <a16:creationId xmlns:a16="http://schemas.microsoft.com/office/drawing/2014/main" id="{06FD388C-9C78-443A-8212-46BF6957C1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528A2F-3E46-4ADA-83D8-FDCC156AD21D}"/>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58872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E51DA83-2801-4C43-AB26-D8D28EAE236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5A2227-22A9-43E0-86BC-03D1021D14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1ADE70-D2BA-49E8-883C-1209B30CFFEF}"/>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5" name="Espace réservé du pied de page 4">
            <a:extLst>
              <a:ext uri="{FF2B5EF4-FFF2-40B4-BE49-F238E27FC236}">
                <a16:creationId xmlns:a16="http://schemas.microsoft.com/office/drawing/2014/main" id="{A6780467-124A-4CF0-A391-442D39D253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EC1CA7-1062-4D99-BFC4-3212A0627CD9}"/>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56196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C7350-D30B-4709-ABC3-ACFC8B3D93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227B56-0A91-41E0-A408-BF45EC16462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61DDE1-1C95-49EE-9715-22B527B2C70A}"/>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5" name="Espace réservé du pied de page 4">
            <a:extLst>
              <a:ext uri="{FF2B5EF4-FFF2-40B4-BE49-F238E27FC236}">
                <a16:creationId xmlns:a16="http://schemas.microsoft.com/office/drawing/2014/main" id="{5C850BDC-5B39-4957-A9FF-1F4FA5ED3A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57DA2F-AD02-419B-9F20-849A5A97AF4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4918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6B2C08-8CA6-4742-9D5C-22D02D24D1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658E09-19BF-41F5-A399-B83E1E121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FFB42F-906C-418F-B9B8-B3E1624BA8D2}"/>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5" name="Espace réservé du pied de page 4">
            <a:extLst>
              <a:ext uri="{FF2B5EF4-FFF2-40B4-BE49-F238E27FC236}">
                <a16:creationId xmlns:a16="http://schemas.microsoft.com/office/drawing/2014/main" id="{6D607A87-9501-4FB7-B52A-F2D7CCEAED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249C79-B6AA-4BF9-84DA-D65FC96D260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1354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131099-87BE-4806-8A66-02654FA12E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F6F9D7-9369-4B2F-9130-CD1D9CD7DA9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5D46E07-D3AF-4F51-8F7F-A2391DD43B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B63C6BF-AB28-4E7E-B9A1-83B3EEA751E7}"/>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6" name="Espace réservé du pied de page 5">
            <a:extLst>
              <a:ext uri="{FF2B5EF4-FFF2-40B4-BE49-F238E27FC236}">
                <a16:creationId xmlns:a16="http://schemas.microsoft.com/office/drawing/2014/main" id="{948F6740-B6E1-450D-9AD7-6D0EE22E6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F67EB4-E532-417B-93A8-CAD42C71EDD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00554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3D72A-5ECD-467D-8764-E8D90985943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AA3CC9-967B-4C91-ACD3-15422F99D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146AD7-D904-4EB3-A38C-8F500E1CCA5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830FB5-8CAA-4B62-BA30-E3D03D95B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E99D249-CE58-4A3A-BA45-D680827EEBB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B6504DA-D2AE-4138-AD06-292B2069D20E}"/>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8" name="Espace réservé du pied de page 7">
            <a:extLst>
              <a:ext uri="{FF2B5EF4-FFF2-40B4-BE49-F238E27FC236}">
                <a16:creationId xmlns:a16="http://schemas.microsoft.com/office/drawing/2014/main" id="{6C46880E-083E-4266-84C0-950E03899DF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1E09E1D-2A8C-49B5-B93C-E6DCA7BF6242}"/>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65095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4E420-D9CD-447B-A30B-003C25CEB7C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12DE299-212B-46A2-8197-C8F194174E54}"/>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4" name="Espace réservé du pied de page 3">
            <a:extLst>
              <a:ext uri="{FF2B5EF4-FFF2-40B4-BE49-F238E27FC236}">
                <a16:creationId xmlns:a16="http://schemas.microsoft.com/office/drawing/2014/main" id="{B31DD208-4841-4429-A5B9-9846FA435AE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24A9C75-04E8-479C-B82D-DE83A9C1F950}"/>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146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5705C7-A66D-4FB6-B1FE-FA73B4CA73CC}"/>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3" name="Espace réservé du pied de page 2">
            <a:extLst>
              <a:ext uri="{FF2B5EF4-FFF2-40B4-BE49-F238E27FC236}">
                <a16:creationId xmlns:a16="http://schemas.microsoft.com/office/drawing/2014/main" id="{35B00739-B8A2-4F58-A4FA-DB12810FBCB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E5C8D9-8771-473B-9F92-AB5A83DD51F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24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C5958-88A7-421A-B2CC-E3EBC0973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54C1EF-E049-42B6-B824-EC48A39A7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C62328D-B251-47AF-9E97-044D74BBD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7741BE-F7E3-478F-A24E-08B86801978E}"/>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6" name="Espace réservé du pied de page 5">
            <a:extLst>
              <a:ext uri="{FF2B5EF4-FFF2-40B4-BE49-F238E27FC236}">
                <a16:creationId xmlns:a16="http://schemas.microsoft.com/office/drawing/2014/main" id="{62E5C11F-07C8-43B4-8C78-733515DE89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578EFD-C092-4E20-9742-EE10DF3CC3B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212180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8E38B-6DDA-4DC8-9B5C-9AADE01C5F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7233AF-5A03-468B-9EAE-C003CEB07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1D1F63B-679C-48F3-8A80-5127C663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8FED8B-967A-4C29-8548-F13F9B053B79}"/>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6" name="Espace réservé du pied de page 5">
            <a:extLst>
              <a:ext uri="{FF2B5EF4-FFF2-40B4-BE49-F238E27FC236}">
                <a16:creationId xmlns:a16="http://schemas.microsoft.com/office/drawing/2014/main" id="{B99BC13F-EB25-4B84-A676-00F78D7967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2143D4-055D-4EB4-A6B6-88A95C147FA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3966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39BB92-89D1-4296-A244-3375EC425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D782157-549A-425B-8F2B-CF76559D0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4485F2-718F-47FB-A69C-933200225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1EA0B-5C06-4E6A-8FCD-9A35BE2D454F}" type="datetimeFigureOut">
              <a:rPr lang="fr-FR" smtClean="0"/>
              <a:t>21/04/2020</a:t>
            </a:fld>
            <a:endParaRPr lang="fr-FR"/>
          </a:p>
        </p:txBody>
      </p:sp>
      <p:sp>
        <p:nvSpPr>
          <p:cNvPr id="5" name="Espace réservé du pied de page 4">
            <a:extLst>
              <a:ext uri="{FF2B5EF4-FFF2-40B4-BE49-F238E27FC236}">
                <a16:creationId xmlns:a16="http://schemas.microsoft.com/office/drawing/2014/main" id="{A215DF5F-57AD-4780-A65A-76CA2211C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579C8E-4197-41B1-9B61-7E38027B8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B900-AE02-4433-B1C1-759136C50A0B}" type="slidenum">
              <a:rPr lang="fr-FR" smtClean="0"/>
              <a:t>‹N°›</a:t>
            </a:fld>
            <a:endParaRPr lang="fr-FR"/>
          </a:p>
        </p:txBody>
      </p:sp>
    </p:spTree>
    <p:extLst>
      <p:ext uri="{BB962C8B-B14F-4D97-AF65-F5344CB8AC3E}">
        <p14:creationId xmlns:p14="http://schemas.microsoft.com/office/powerpoint/2010/main" val="384361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hyperlink" Target="https://docs.python.org/py3k/tutorial/classes.html#exceptions-are-classes-too" TargetMode="External"/><Relationship Id="rId2" Type="http://schemas.openxmlformats.org/officeDocument/2006/relationships/hyperlink" Target="https://docs.python.org/py3k/tutorial/error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2" Type="http://schemas.openxmlformats.org/officeDocument/2006/relationships/hyperlink" Target="https://docs.python.org/py3k/library/signal.html" TargetMode="External"/><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2" Type="http://schemas.openxmlformats.org/officeDocument/2006/relationships/hyperlink" Target="https://docs.python.org/py3k/library/signal.html" TargetMode="External"/><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3" Type="http://schemas.openxmlformats.org/officeDocument/2006/relationships/hyperlink" Target="https://docs.python.org/3/library/argparse.html" TargetMode="External"/><Relationship Id="rId2" Type="http://schemas.openxmlformats.org/officeDocument/2006/relationships/hyperlink" Target="https://docs.python.org/3/howto/argparse.html" TargetMode="External"/><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hyperlink" Target="https://docs.python.org/py3k/library/math.html" TargetMode="External"/><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2" Type="http://schemas.openxmlformats.org/officeDocument/2006/relationships/hyperlink" Target="https://docs.python.org/py3k/library/fraction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2" Type="http://schemas.openxmlformats.org/officeDocument/2006/relationships/hyperlink" Target="https://docs.python.org/py3k/library/random.html" TargetMode="External"/><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2" Type="http://schemas.openxmlformats.org/officeDocument/2006/relationships/hyperlink" Target="https://docs.python.org/py3k/library/select.html" TargetMode="External"/><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3" Type="http://schemas.openxmlformats.org/officeDocument/2006/relationships/hyperlink" Target="https://docs.python.org/py3k/library/select.html" TargetMode="External"/><Relationship Id="rId2" Type="http://schemas.openxmlformats.org/officeDocument/2006/relationships/hyperlink" Target="https://docs.python.org/py3k/library/socket.html" TargetMode="External"/><Relationship Id="rId1" Type="http://schemas.openxmlformats.org/officeDocument/2006/relationships/slideLayout" Target="../slideLayouts/slideLayout2.xml"/><Relationship Id="rId4" Type="http://schemas.openxmlformats.org/officeDocument/2006/relationships/hyperlink" Target="https://docs.python.org/py3k/library/socketserver.html" TargetMode="Externa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2" Type="http://schemas.openxmlformats.org/officeDocument/2006/relationships/hyperlink" Target="https://docs.python.org/3/library/unittest.html" TargetMode="External"/><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2" Type="http://schemas.openxmlformats.org/officeDocument/2006/relationships/hyperlink" Target="https://docs.python.org/3/library/threading.html" TargetMode="External"/><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2" Type="http://schemas.openxmlformats.org/officeDocument/2006/relationships/hyperlink" Target="https://wiki.python.org/moin/TkInter"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2" Type="http://schemas.openxmlformats.org/officeDocument/2006/relationships/hyperlink" Target="https://docs.python.org/py3k/library/tkinter.html" TargetMode="External"/><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2" Type="http://schemas.openxmlformats.org/officeDocument/2006/relationships/hyperlink" Target="https://notepad-plus-plus.org/fr/download" TargetMode="External"/><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2" Type="http://schemas.openxmlformats.org/officeDocument/2006/relationships/hyperlink" Target="http://cx-freeze.sourceforge.net/" TargetMode="External"/><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2" Type="http://schemas.openxmlformats.org/officeDocument/2006/relationships/hyperlink" Target="http://cx-freeze.sourceforge.net/cx_Freeze.html" TargetMode="External"/><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618C1-F28F-4007-B985-B84870307E73}"/>
              </a:ext>
            </a:extLst>
          </p:cNvPr>
          <p:cNvSpPr>
            <a:spLocks noGrp="1"/>
          </p:cNvSpPr>
          <p:nvPr>
            <p:ph type="ctrTitle"/>
          </p:nvPr>
        </p:nvSpPr>
        <p:spPr>
          <a:xfrm>
            <a:off x="0" y="0"/>
            <a:ext cx="12192000" cy="1291389"/>
          </a:xfrm>
        </p:spPr>
        <p:txBody>
          <a:bodyPr/>
          <a:lstStyle/>
          <a:p>
            <a:r>
              <a:rPr lang="fr-FR" dirty="0">
                <a:solidFill>
                  <a:schemeClr val="accent5">
                    <a:lumMod val="75000"/>
                  </a:schemeClr>
                </a:solidFill>
              </a:rPr>
              <a:t>Python</a:t>
            </a:r>
          </a:p>
        </p:txBody>
      </p:sp>
      <p:sp>
        <p:nvSpPr>
          <p:cNvPr id="5" name="ZoneTexte 4">
            <a:extLst>
              <a:ext uri="{FF2B5EF4-FFF2-40B4-BE49-F238E27FC236}">
                <a16:creationId xmlns:a16="http://schemas.microsoft.com/office/drawing/2014/main" id="{F567E6DA-BA07-4873-B7EE-033BC7C85851}"/>
              </a:ext>
            </a:extLst>
          </p:cNvPr>
          <p:cNvSpPr txBox="1"/>
          <p:nvPr/>
        </p:nvSpPr>
        <p:spPr>
          <a:xfrm>
            <a:off x="256673" y="2782669"/>
            <a:ext cx="11855116" cy="646331"/>
          </a:xfrm>
          <a:prstGeom prst="rect">
            <a:avLst/>
          </a:prstGeom>
          <a:noFill/>
        </p:spPr>
        <p:txBody>
          <a:bodyPr wrap="square" rtlCol="0">
            <a:spAutoFit/>
          </a:bodyPr>
          <a:lstStyle/>
          <a:p>
            <a:pPr algn="ctr"/>
            <a:r>
              <a:rPr lang="fr-FR" sz="3600" dirty="0">
                <a:solidFill>
                  <a:schemeClr val="accent5">
                    <a:lumMod val="75000"/>
                  </a:schemeClr>
                </a:solidFill>
              </a:rPr>
              <a:t>All You must know in python</a:t>
            </a:r>
          </a:p>
        </p:txBody>
      </p:sp>
    </p:spTree>
    <p:extLst>
      <p:ext uri="{BB962C8B-B14F-4D97-AF65-F5344CB8AC3E}">
        <p14:creationId xmlns:p14="http://schemas.microsoft.com/office/powerpoint/2010/main" val="147721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Immutable and Mutable variable</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1714500" y="895350"/>
            <a:ext cx="8229600" cy="1685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spcAft>
                <a:spcPts val="600"/>
              </a:spcAft>
              <a:buFont typeface="Arial" panose="020B0604020202020204" pitchFamily="34" charset="0"/>
              <a:buNone/>
            </a:pPr>
            <a:r>
              <a:rPr lang="en-US" sz="2400" dirty="0"/>
              <a:t>In Python, most variables are </a:t>
            </a:r>
            <a:r>
              <a:rPr lang="en-US" sz="2400" b="1" i="1" dirty="0"/>
              <a:t>immutable</a:t>
            </a:r>
            <a:r>
              <a:rPr lang="en-US" sz="2400" dirty="0"/>
              <a:t>, meaning they don’t change in-place. </a:t>
            </a:r>
          </a:p>
          <a:p>
            <a:pPr marL="0" indent="-457200">
              <a:lnSpc>
                <a:spcPct val="100000"/>
              </a:lnSpc>
              <a:spcBef>
                <a:spcPts val="0"/>
              </a:spcBef>
              <a:spcAft>
                <a:spcPts val="600"/>
              </a:spcAft>
              <a:buFont typeface="Arial" panose="020B0604020202020204" pitchFamily="34" charset="0"/>
              <a:buNone/>
            </a:pPr>
            <a:r>
              <a:rPr lang="en-US" sz="2400" dirty="0"/>
              <a:t>Python creates a new value in a different memory location when a variable changes.</a:t>
            </a:r>
          </a:p>
        </p:txBody>
      </p:sp>
      <p:graphicFrame>
        <p:nvGraphicFramePr>
          <p:cNvPr id="7" name="Table 1">
            <a:extLst>
              <a:ext uri="{FF2B5EF4-FFF2-40B4-BE49-F238E27FC236}">
                <a16:creationId xmlns:a16="http://schemas.microsoft.com/office/drawing/2014/main" id="{BC48AA81-9364-4C0B-A286-E49519B2AB98}"/>
              </a:ext>
            </a:extLst>
          </p:cNvPr>
          <p:cNvGraphicFramePr>
            <a:graphicFrameLocks noGrp="1"/>
          </p:cNvGraphicFramePr>
          <p:nvPr>
            <p:extLst>
              <p:ext uri="{D42A27DB-BD31-4B8C-83A1-F6EECF244321}">
                <p14:modId xmlns:p14="http://schemas.microsoft.com/office/powerpoint/2010/main" val="3333381737"/>
              </p:ext>
            </p:extLst>
          </p:nvPr>
        </p:nvGraphicFramePr>
        <p:xfrm>
          <a:off x="2533650" y="2737485"/>
          <a:ext cx="6781800" cy="3787140"/>
        </p:xfrm>
        <a:graphic>
          <a:graphicData uri="http://schemas.openxmlformats.org/drawingml/2006/table">
            <a:tbl>
              <a:tblPr firstRow="1" bandRow="1">
                <a:tableStyleId>{5C22544A-7EE6-4342-B048-85BDC9FD1C3A}</a:tableStyleId>
              </a:tblPr>
              <a:tblGrid>
                <a:gridCol w="3158647">
                  <a:extLst>
                    <a:ext uri="{9D8B030D-6E8A-4147-A177-3AD203B41FA5}">
                      <a16:colId xmlns:a16="http://schemas.microsoft.com/office/drawing/2014/main" val="20000"/>
                    </a:ext>
                  </a:extLst>
                </a:gridCol>
                <a:gridCol w="3623153">
                  <a:extLst>
                    <a:ext uri="{9D8B030D-6E8A-4147-A177-3AD203B41FA5}">
                      <a16:colId xmlns:a16="http://schemas.microsoft.com/office/drawing/2014/main" val="20001"/>
                    </a:ext>
                  </a:extLst>
                </a:gridCol>
              </a:tblGrid>
              <a:tr h="541020">
                <a:tc>
                  <a:txBody>
                    <a:bodyPr/>
                    <a:lstStyle/>
                    <a:p>
                      <a:r>
                        <a:rPr lang="en-US" sz="2100" b="0" dirty="0">
                          <a:solidFill>
                            <a:schemeClr val="tx2"/>
                          </a:solidFill>
                        </a:rPr>
                        <a:t>Integer</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2100" b="0" dirty="0">
                          <a:solidFill>
                            <a:schemeClr val="tx2"/>
                          </a:solidFill>
                        </a:rPr>
                        <a:t>Immutable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541020">
                <a:tc>
                  <a:txBody>
                    <a:bodyPr/>
                    <a:lstStyle/>
                    <a:p>
                      <a:r>
                        <a:rPr lang="en-US" sz="2100" dirty="0">
                          <a:solidFill>
                            <a:schemeClr val="tx2"/>
                          </a:solidFill>
                        </a:rPr>
                        <a:t>Float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1020">
                <a:tc>
                  <a:txBody>
                    <a:bodyPr/>
                    <a:lstStyle/>
                    <a:p>
                      <a:r>
                        <a:rPr lang="en-US" sz="2100" dirty="0">
                          <a:solidFill>
                            <a:schemeClr val="tx2"/>
                          </a:solidFill>
                        </a:rPr>
                        <a:t>String</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41020">
                <a:tc>
                  <a:txBody>
                    <a:bodyPr/>
                    <a:lstStyle/>
                    <a:p>
                      <a:r>
                        <a:rPr lang="en-US" sz="2100" dirty="0">
                          <a:solidFill>
                            <a:schemeClr val="tx2"/>
                          </a:solidFill>
                        </a:rPr>
                        <a:t>Tuple</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1020">
                <a:tc>
                  <a:txBody>
                    <a:bodyPr/>
                    <a:lstStyle/>
                    <a:p>
                      <a:r>
                        <a:rPr lang="en-US" sz="2100" dirty="0">
                          <a:solidFill>
                            <a:schemeClr val="tx2"/>
                          </a:solidFill>
                        </a:rPr>
                        <a:t>List[]</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541020">
                <a:tc>
                  <a:txBody>
                    <a:bodyPr/>
                    <a:lstStyle/>
                    <a:p>
                      <a:r>
                        <a:rPr lang="en-US" sz="2100" dirty="0">
                          <a:solidFill>
                            <a:schemeClr val="tx2"/>
                          </a:solidFill>
                        </a:rPr>
                        <a:t>Set()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41020">
                <a:tc>
                  <a:txBody>
                    <a:bodyPr/>
                    <a:lstStyle/>
                    <a:p>
                      <a:r>
                        <a:rPr lang="en-US" sz="2100" dirty="0">
                          <a:solidFill>
                            <a:schemeClr val="tx2"/>
                          </a:solidFill>
                        </a:rPr>
                        <a:t>Dictionary{}</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00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1392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How to sort a python dict by value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481314"/>
            <a:ext cx="24944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t>
            </a:r>
            <a:r>
              <a:rPr lang="fr-FR" sz="1400" dirty="0" err="1"/>
              <a:t>get</a:t>
            </a:r>
            <a:r>
              <a:rPr lang="fr-FR" sz="1400" dirty="0"/>
              <a:t> a </a:t>
            </a:r>
            <a:r>
              <a:rPr lang="fr-FR" sz="1400" dirty="0" err="1"/>
              <a:t>representation</a:t>
            </a:r>
            <a:r>
              <a:rPr lang="fr-FR" sz="1400" dirty="0"/>
              <a:t> by value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866516"/>
            <a:ext cx="11928606" cy="276999"/>
          </a:xfrm>
          <a:prstGeom prst="rect">
            <a:avLst/>
          </a:prstGeom>
          <a:solidFill>
            <a:schemeClr val="tx1"/>
          </a:solidFill>
        </p:spPr>
        <p:txBody>
          <a:bodyPr wrap="square" rtlCol="0">
            <a:spAutoFit/>
          </a:bodyPr>
          <a:lstStyle/>
          <a:p>
            <a:r>
              <a:rPr lang="fr-FR" sz="1200" dirty="0">
                <a:solidFill>
                  <a:schemeClr val="bg1"/>
                </a:solidFill>
              </a:rPr>
              <a:t>xs = {'a': 4, 'b': 3, 'c': 2, 'd': 1}</a:t>
            </a:r>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3036474"/>
            <a:ext cx="11928606" cy="461665"/>
          </a:xfrm>
          <a:prstGeom prst="rect">
            <a:avLst/>
          </a:prstGeom>
          <a:solidFill>
            <a:schemeClr val="tx1"/>
          </a:solidFill>
        </p:spPr>
        <p:txBody>
          <a:bodyPr wrap="square" rtlCol="0">
            <a:spAutoFit/>
          </a:bodyPr>
          <a:lstStyle/>
          <a:p>
            <a:r>
              <a:rPr lang="en-US" sz="1200" dirty="0">
                <a:solidFill>
                  <a:schemeClr val="bg1"/>
                </a:solidFill>
              </a:rPr>
              <a:t>sorted(</a:t>
            </a:r>
            <a:r>
              <a:rPr lang="en-US" sz="1200" dirty="0" err="1">
                <a:solidFill>
                  <a:schemeClr val="bg1"/>
                </a:solidFill>
              </a:rPr>
              <a:t>xs.items</a:t>
            </a:r>
            <a:r>
              <a:rPr lang="en-US" sz="1200" dirty="0">
                <a:solidFill>
                  <a:schemeClr val="bg1"/>
                </a:solidFill>
              </a:rPr>
              <a:t>(), key=lambda x: x[1])</a:t>
            </a:r>
          </a:p>
          <a:p>
            <a:r>
              <a:rPr lang="en-US" sz="1200" dirty="0">
                <a:solidFill>
                  <a:schemeClr val="bg1"/>
                </a:solidFill>
              </a:rPr>
              <a:t>[('d', 1), ('c', 2), ('b', 3), ('a', 4)]</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580586"/>
            <a:ext cx="11928606" cy="307777"/>
          </a:xfrm>
          <a:prstGeom prst="rect">
            <a:avLst/>
          </a:prstGeom>
        </p:spPr>
        <p:txBody>
          <a:bodyPr wrap="square">
            <a:spAutoFit/>
          </a:bodyPr>
          <a:lstStyle/>
          <a:p>
            <a:r>
              <a:rPr lang="fr-FR" sz="1400" dirty="0"/>
              <a:t>or</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09554" y="3970810"/>
            <a:ext cx="11928606" cy="646331"/>
          </a:xfrm>
          <a:prstGeom prst="rect">
            <a:avLst/>
          </a:prstGeom>
          <a:solidFill>
            <a:schemeClr val="tx1"/>
          </a:solidFill>
        </p:spPr>
        <p:txBody>
          <a:bodyPr wrap="square" rtlCol="0">
            <a:spAutoFit/>
          </a:bodyPr>
          <a:lstStyle/>
          <a:p>
            <a:r>
              <a:rPr lang="en-US" sz="1200" dirty="0">
                <a:solidFill>
                  <a:schemeClr val="bg1"/>
                </a:solidFill>
              </a:rPr>
              <a:t>&gt;&gt;&gt; import operator</a:t>
            </a:r>
          </a:p>
          <a:p>
            <a:r>
              <a:rPr lang="en-US" sz="1200" dirty="0">
                <a:solidFill>
                  <a:schemeClr val="bg1"/>
                </a:solidFill>
              </a:rPr>
              <a:t>&gt;&gt;&gt; sorted(</a:t>
            </a:r>
            <a:r>
              <a:rPr lang="en-US" sz="1200" dirty="0" err="1">
                <a:solidFill>
                  <a:schemeClr val="bg1"/>
                </a:solidFill>
              </a:rPr>
              <a:t>xs.items</a:t>
            </a:r>
            <a:r>
              <a:rPr lang="en-US" sz="1200" dirty="0">
                <a:solidFill>
                  <a:schemeClr val="bg1"/>
                </a:solidFill>
              </a:rPr>
              <a:t>(), key=</a:t>
            </a:r>
            <a:r>
              <a:rPr lang="en-US" sz="1200" dirty="0" err="1">
                <a:solidFill>
                  <a:schemeClr val="bg1"/>
                </a:solidFill>
              </a:rPr>
              <a:t>operator.itemgetter</a:t>
            </a:r>
            <a:r>
              <a:rPr lang="en-US" sz="1200" dirty="0">
                <a:solidFill>
                  <a:schemeClr val="bg1"/>
                </a:solidFill>
              </a:rPr>
              <a:t>(1))</a:t>
            </a:r>
          </a:p>
          <a:p>
            <a:r>
              <a:rPr lang="en-US" sz="1200" dirty="0">
                <a:solidFill>
                  <a:schemeClr val="bg1"/>
                </a:solidFill>
              </a:rPr>
              <a:t>[('d', 1), ('c', 2), ('b', 3), ('a', 4)]</a:t>
            </a:r>
          </a:p>
        </p:txBody>
      </p:sp>
      <p:sp>
        <p:nvSpPr>
          <p:cNvPr id="14" name="Rectangle 13">
            <a:extLst>
              <a:ext uri="{FF2B5EF4-FFF2-40B4-BE49-F238E27FC236}">
                <a16:creationId xmlns:a16="http://schemas.microsoft.com/office/drawing/2014/main" id="{797643CF-C947-4D8B-BDBA-E38937D09959}"/>
              </a:ext>
            </a:extLst>
          </p:cNvPr>
          <p:cNvSpPr/>
          <p:nvPr/>
        </p:nvSpPr>
        <p:spPr>
          <a:xfrm>
            <a:off x="209554" y="4688517"/>
            <a:ext cx="11928606" cy="307777"/>
          </a:xfrm>
          <a:prstGeom prst="rect">
            <a:avLst/>
          </a:prstGeom>
        </p:spPr>
        <p:txBody>
          <a:bodyPr wrap="square">
            <a:spAutoFit/>
          </a:bodyPr>
          <a:lstStyle/>
          <a:p>
            <a:r>
              <a:rPr lang="fr-FR" sz="1400" dirty="0"/>
              <a:t>Plus de détails a la slide </a:t>
            </a:r>
            <a:r>
              <a:rPr lang="fr-FR" sz="1400" dirty="0">
                <a:hlinkClick r:id="rId2" action="ppaction://hlinksldjump"/>
              </a:rPr>
              <a:t>méthodes de trie</a:t>
            </a:r>
            <a:endParaRPr lang="fr-FR" sz="1400" dirty="0"/>
          </a:p>
        </p:txBody>
      </p:sp>
    </p:spTree>
    <p:extLst>
      <p:ext uri="{BB962C8B-B14F-4D97-AF65-F5344CB8AC3E}">
        <p14:creationId xmlns:p14="http://schemas.microsoft.com/office/powerpoint/2010/main" val="33493463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2916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The </a:t>
            </a:r>
            <a:r>
              <a:rPr lang="fr-FR" altLang="fr-FR" sz="6000" dirty="0" err="1">
                <a:solidFill>
                  <a:schemeClr val="accent5">
                    <a:lumMod val="75000"/>
                  </a:schemeClr>
                </a:solidFill>
              </a:rPr>
              <a:t>get</a:t>
            </a:r>
            <a:r>
              <a:rPr lang="fr-FR" altLang="fr-FR" sz="6000" dirty="0">
                <a:solidFill>
                  <a:schemeClr val="accent5">
                    <a:lumMod val="75000"/>
                  </a:schemeClr>
                </a:solidFill>
              </a:rPr>
              <a:t>() </a:t>
            </a:r>
            <a:r>
              <a:rPr lang="fr-FR" altLang="fr-FR" sz="6000" dirty="0" err="1">
                <a:solidFill>
                  <a:schemeClr val="accent5">
                    <a:lumMod val="75000"/>
                  </a:schemeClr>
                </a:solidFill>
              </a:rPr>
              <a:t>method</a:t>
            </a:r>
            <a:r>
              <a:rPr lang="fr-FR" altLang="fr-FR" sz="6000" dirty="0">
                <a:solidFill>
                  <a:schemeClr val="accent5">
                    <a:lumMod val="75000"/>
                  </a:schemeClr>
                </a:solidFill>
              </a:rPr>
              <a:t> on Python dicts and is « default » arg</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03125" y="1726766"/>
            <a:ext cx="11928606" cy="3231654"/>
          </a:xfrm>
          <a:prstGeom prst="rect">
            <a:avLst/>
          </a:prstGeom>
          <a:solidFill>
            <a:schemeClr val="tx1"/>
          </a:solidFill>
        </p:spPr>
        <p:txBody>
          <a:bodyPr wrap="square" rtlCol="0">
            <a:spAutoFit/>
          </a:bodyPr>
          <a:lstStyle/>
          <a:p>
            <a:r>
              <a:rPr lang="en-US" sz="1200" dirty="0">
                <a:solidFill>
                  <a:schemeClr val="bg1"/>
                </a:solidFill>
              </a:rPr>
              <a:t># The get() method on </a:t>
            </a:r>
            <a:r>
              <a:rPr lang="en-US" sz="1200" dirty="0" err="1">
                <a:solidFill>
                  <a:schemeClr val="bg1"/>
                </a:solidFill>
              </a:rPr>
              <a:t>dicts</a:t>
            </a:r>
            <a:endParaRPr lang="en-US" sz="1200" dirty="0">
              <a:solidFill>
                <a:schemeClr val="bg1"/>
              </a:solidFill>
            </a:endParaRPr>
          </a:p>
          <a:p>
            <a:r>
              <a:rPr lang="en-US" sz="1200" dirty="0">
                <a:solidFill>
                  <a:schemeClr val="bg1"/>
                </a:solidFill>
              </a:rPr>
              <a:t># and its "default" argument</a:t>
            </a:r>
          </a:p>
          <a:p>
            <a:endParaRPr lang="en-US" sz="1200" dirty="0">
              <a:solidFill>
                <a:schemeClr val="bg1"/>
              </a:solidFill>
            </a:endParaRPr>
          </a:p>
          <a:p>
            <a:r>
              <a:rPr lang="en-US" sz="1200" dirty="0" err="1">
                <a:solidFill>
                  <a:schemeClr val="bg1"/>
                </a:solidFill>
              </a:rPr>
              <a:t>name_for_userid</a:t>
            </a:r>
            <a:r>
              <a:rPr lang="en-US" sz="1200" dirty="0">
                <a:solidFill>
                  <a:schemeClr val="bg1"/>
                </a:solidFill>
              </a:rPr>
              <a:t> = {</a:t>
            </a:r>
          </a:p>
          <a:p>
            <a:r>
              <a:rPr lang="en-US" sz="1200" dirty="0">
                <a:solidFill>
                  <a:schemeClr val="bg1"/>
                </a:solidFill>
              </a:rPr>
              <a:t>    382: "Alice",</a:t>
            </a:r>
          </a:p>
          <a:p>
            <a:r>
              <a:rPr lang="en-US" sz="1200" dirty="0">
                <a:solidFill>
                  <a:schemeClr val="bg1"/>
                </a:solidFill>
              </a:rPr>
              <a:t>    590: "Bob",</a:t>
            </a:r>
          </a:p>
          <a:p>
            <a:r>
              <a:rPr lang="en-US" sz="1200" dirty="0">
                <a:solidFill>
                  <a:schemeClr val="bg1"/>
                </a:solidFill>
              </a:rPr>
              <a:t>    951: "Dilbert",</a:t>
            </a:r>
          </a:p>
          <a:p>
            <a:r>
              <a:rPr lang="en-US" sz="1200" dirty="0">
                <a:solidFill>
                  <a:schemeClr val="bg1"/>
                </a:solidFill>
              </a:rPr>
              <a:t>}</a:t>
            </a:r>
          </a:p>
          <a:p>
            <a:endParaRPr lang="en-US" sz="1200" dirty="0">
              <a:solidFill>
                <a:schemeClr val="bg1"/>
              </a:solidFill>
            </a:endParaRPr>
          </a:p>
          <a:p>
            <a:r>
              <a:rPr lang="en-US" sz="1200" dirty="0">
                <a:solidFill>
                  <a:schemeClr val="bg1"/>
                </a:solidFill>
              </a:rPr>
              <a:t>def greeting(</a:t>
            </a:r>
            <a:r>
              <a:rPr lang="en-US" sz="1200" dirty="0" err="1">
                <a:solidFill>
                  <a:schemeClr val="bg1"/>
                </a:solidFill>
              </a:rPr>
              <a:t>userid</a:t>
            </a:r>
            <a:r>
              <a:rPr lang="en-US" sz="1200" dirty="0">
                <a:solidFill>
                  <a:schemeClr val="bg1"/>
                </a:solidFill>
              </a:rPr>
              <a:t>):</a:t>
            </a:r>
          </a:p>
          <a:p>
            <a:r>
              <a:rPr lang="en-US" sz="1200" dirty="0">
                <a:solidFill>
                  <a:schemeClr val="bg1"/>
                </a:solidFill>
              </a:rPr>
              <a:t>    return "Hi %s!" % </a:t>
            </a:r>
            <a:r>
              <a:rPr lang="en-US" sz="1200" dirty="0" err="1">
                <a:solidFill>
                  <a:schemeClr val="bg1"/>
                </a:solidFill>
              </a:rPr>
              <a:t>name_for_userid.get</a:t>
            </a:r>
            <a:r>
              <a:rPr lang="en-US" sz="1200" dirty="0">
                <a:solidFill>
                  <a:schemeClr val="bg1"/>
                </a:solidFill>
              </a:rPr>
              <a:t>(</a:t>
            </a:r>
            <a:r>
              <a:rPr lang="en-US" sz="1200" dirty="0" err="1">
                <a:solidFill>
                  <a:schemeClr val="bg1"/>
                </a:solidFill>
              </a:rPr>
              <a:t>userid</a:t>
            </a:r>
            <a:r>
              <a:rPr lang="en-US" sz="1200" dirty="0">
                <a:solidFill>
                  <a:schemeClr val="bg1"/>
                </a:solidFill>
              </a:rPr>
              <a:t>, "there")</a:t>
            </a:r>
          </a:p>
          <a:p>
            <a:endParaRPr lang="en-US" sz="1200" dirty="0">
              <a:solidFill>
                <a:schemeClr val="bg1"/>
              </a:solidFill>
            </a:endParaRPr>
          </a:p>
          <a:p>
            <a:r>
              <a:rPr lang="en-US" sz="1200" dirty="0">
                <a:solidFill>
                  <a:schemeClr val="bg1"/>
                </a:solidFill>
              </a:rPr>
              <a:t>&gt;&gt;&gt; greeting(382)</a:t>
            </a:r>
          </a:p>
          <a:p>
            <a:r>
              <a:rPr lang="en-US" sz="1200" dirty="0">
                <a:solidFill>
                  <a:schemeClr val="bg1"/>
                </a:solidFill>
              </a:rPr>
              <a:t>"Hi Alice!"</a:t>
            </a:r>
          </a:p>
          <a:p>
            <a:endParaRPr lang="en-US" sz="1200" dirty="0">
              <a:solidFill>
                <a:schemeClr val="bg1"/>
              </a:solidFill>
            </a:endParaRPr>
          </a:p>
          <a:p>
            <a:r>
              <a:rPr lang="en-US" sz="1200" dirty="0">
                <a:solidFill>
                  <a:schemeClr val="bg1"/>
                </a:solidFill>
              </a:rPr>
              <a:t>&gt;&gt;&gt; greeting(333333)</a:t>
            </a:r>
          </a:p>
          <a:p>
            <a:r>
              <a:rPr lang="en-US" sz="1200" dirty="0">
                <a:solidFill>
                  <a:schemeClr val="bg1"/>
                </a:solidFill>
              </a:rPr>
              <a:t>"Hi there!"</a:t>
            </a:r>
          </a:p>
        </p:txBody>
      </p:sp>
      <p:sp>
        <p:nvSpPr>
          <p:cNvPr id="16" name="Rectangle 15">
            <a:extLst>
              <a:ext uri="{FF2B5EF4-FFF2-40B4-BE49-F238E27FC236}">
                <a16:creationId xmlns:a16="http://schemas.microsoft.com/office/drawing/2014/main" id="{660892BE-5BED-4589-A4E7-11184CDAD7F4}"/>
              </a:ext>
            </a:extLst>
          </p:cNvPr>
          <p:cNvSpPr/>
          <p:nvPr/>
        </p:nvSpPr>
        <p:spPr>
          <a:xfrm>
            <a:off x="103125" y="5103380"/>
            <a:ext cx="11928606" cy="1169551"/>
          </a:xfrm>
          <a:prstGeom prst="rect">
            <a:avLst/>
          </a:prstGeom>
        </p:spPr>
        <p:txBody>
          <a:bodyPr wrap="square">
            <a:spAutoFit/>
          </a:bodyPr>
          <a:lstStyle/>
          <a:p>
            <a:r>
              <a:rPr lang="en-US" sz="1400" dirty="0"/>
              <a:t>When "get()" is called it checks if the given key exists in the dict.</a:t>
            </a:r>
          </a:p>
          <a:p>
            <a:endParaRPr lang="en-US" sz="1400" dirty="0"/>
          </a:p>
          <a:p>
            <a:r>
              <a:rPr lang="en-US" sz="1400" dirty="0"/>
              <a:t>If it does exist, the value for that key is returned.</a:t>
            </a:r>
          </a:p>
          <a:p>
            <a:endParaRPr lang="en-US" sz="1400" dirty="0"/>
          </a:p>
          <a:p>
            <a:r>
              <a:rPr lang="en-US" sz="1400" dirty="0"/>
              <a:t>If it does not exist then the value of the default argument is returned instead.</a:t>
            </a:r>
          </a:p>
        </p:txBody>
      </p:sp>
    </p:spTree>
    <p:extLst>
      <p:ext uri="{BB962C8B-B14F-4D97-AF65-F5344CB8AC3E}">
        <p14:creationId xmlns:p14="http://schemas.microsoft.com/office/powerpoint/2010/main" val="7960797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80836" y="1218039"/>
            <a:ext cx="121921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Un dictionnaire est un objet conteneur associant des clés à des valeurs.</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Pour créer un dictionnaire, on utilise la syntaxe dictionnaire = {cle1:valeur1, cle2:valeur2, cleN:valeurN}.</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ajouter ou remplacer un élément dans un dictionnaire :dictionnaire[cle] = 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supprimer une clé (et sa valeur correspondante) d'un dictionnaire en utilisant, au choix, le mot-clé del ou la méthode pop.</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parcourir un dictionnaire grâce aux méthodes keys(parcourt les clés),values(parcourt les valeurs) ou </a:t>
            </a:r>
          </a:p>
          <a:p>
            <a:pPr marL="180000" lvl="0" indent="-180000" eaLnBrk="0" fontAlgn="base" hangingPunct="0">
              <a:spcBef>
                <a:spcPct val="0"/>
              </a:spcBef>
              <a:spcAft>
                <a:spcPct val="0"/>
              </a:spcAft>
            </a:pPr>
            <a:r>
              <a:rPr lang="fr-FR" sz="1600" dirty="0"/>
              <a:t>items(parcourt les couples clé-valeur).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capturer les paramètres nommés passés à une fonction en utilisant cette syntaxe :def fonction_inconnue(**parametres_nommes): </a:t>
            </a:r>
          </a:p>
          <a:p>
            <a:pPr marL="180000" lvl="0" indent="-180000" eaLnBrk="0" fontAlgn="base" hangingPunct="0">
              <a:spcBef>
                <a:spcPct val="0"/>
              </a:spcBef>
              <a:spcAft>
                <a:spcPct val="0"/>
              </a:spcAft>
            </a:pPr>
            <a:r>
              <a:rPr lang="fr-FR" sz="1600" dirty="0"/>
              <a:t>(les paramètres nommés se retrouvent dans le dictionnaire parametres_nommes).</a:t>
            </a:r>
          </a:p>
        </p:txBody>
      </p:sp>
    </p:spTree>
    <p:extLst>
      <p:ext uri="{BB962C8B-B14F-4D97-AF65-F5344CB8AC3E}">
        <p14:creationId xmlns:p14="http://schemas.microsoft.com/office/powerpoint/2010/main" val="2215725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Utiliser des fichiers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2231298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Changer de répertoire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646331"/>
          </a:xfrm>
          <a:prstGeom prst="rect">
            <a:avLst/>
          </a:prstGeom>
          <a:solidFill>
            <a:schemeClr val="tx1"/>
          </a:solidFill>
        </p:spPr>
        <p:txBody>
          <a:bodyPr wrap="square" rtlCol="0">
            <a:spAutoFit/>
          </a:bodyPr>
          <a:lstStyle/>
          <a:p>
            <a:r>
              <a:rPr lang="fr-FR" dirty="0">
                <a:solidFill>
                  <a:schemeClr val="bg1"/>
                </a:solidFill>
              </a:rPr>
              <a:t>import os</a:t>
            </a:r>
          </a:p>
          <a:p>
            <a:r>
              <a:rPr lang="fr-FR" dirty="0" err="1">
                <a:solidFill>
                  <a:schemeClr val="bg1"/>
                </a:solidFill>
              </a:rPr>
              <a:t>os.chdir</a:t>
            </a:r>
            <a:r>
              <a:rPr lang="fr-FR" dirty="0">
                <a:solidFill>
                  <a:schemeClr val="bg1"/>
                </a:solidFill>
              </a:rPr>
              <a:t>(‘’C:/tests python’’)v</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646331"/>
          </a:xfrm>
          <a:prstGeom prst="rect">
            <a:avLst/>
          </a:prstGeom>
          <a:solidFill>
            <a:schemeClr val="tx1"/>
          </a:solidFill>
        </p:spPr>
        <p:txBody>
          <a:bodyPr wrap="square" rtlCol="0">
            <a:spAutoFit/>
          </a:bodyPr>
          <a:lstStyle/>
          <a:p>
            <a:r>
              <a:rPr lang="fr-FR" dirty="0">
                <a:solidFill>
                  <a:schemeClr val="bg1"/>
                </a:solidFill>
              </a:rPr>
              <a:t>with open(mon_fichier, mode_ouverture) as variable:</a:t>
            </a:r>
          </a:p>
          <a:p>
            <a:r>
              <a:rPr lang="fr-FR" dirty="0">
                <a:solidFill>
                  <a:schemeClr val="bg1"/>
                </a:solidFill>
              </a:rPr>
              <a:t>    # Opérations sur le fichier</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0" name="ZoneTexte 9">
            <a:extLst>
              <a:ext uri="{FF2B5EF4-FFF2-40B4-BE49-F238E27FC236}">
                <a16:creationId xmlns:a16="http://schemas.microsoft.com/office/drawing/2014/main" id="{4EB9D804-4C14-4008-AA63-6BAAFAA912AF}"/>
              </a:ext>
            </a:extLst>
          </p:cNvPr>
          <p:cNvSpPr txBox="1"/>
          <p:nvPr/>
        </p:nvSpPr>
        <p:spPr>
          <a:xfrm>
            <a:off x="209553" y="3972895"/>
            <a:ext cx="6062663" cy="646331"/>
          </a:xfrm>
          <a:prstGeom prst="rect">
            <a:avLst/>
          </a:prstGeom>
          <a:solidFill>
            <a:schemeClr val="tx1"/>
          </a:solidFill>
        </p:spPr>
        <p:txBody>
          <a:bodyPr wrap="square" rtlCol="0">
            <a:spAutoFit/>
          </a:bodyPr>
          <a:lstStyle/>
          <a:p>
            <a:r>
              <a:rPr lang="fr-FR" dirty="0">
                <a:solidFill>
                  <a:schemeClr val="bg1"/>
                </a:solidFill>
              </a:rPr>
              <a:t>with open('fichier.txt', 'r') as mon_fichier:</a:t>
            </a:r>
          </a:p>
          <a:p>
            <a:r>
              <a:rPr lang="fr-FR" dirty="0">
                <a:solidFill>
                  <a:schemeClr val="bg1"/>
                </a:solidFill>
              </a:rPr>
              <a:t>...     texte = </a:t>
            </a:r>
            <a:r>
              <a:rPr lang="fr-FR" dirty="0" err="1">
                <a:solidFill>
                  <a:schemeClr val="bg1"/>
                </a:solidFill>
              </a:rPr>
              <a:t>mon_fichier.read</a:t>
            </a:r>
            <a:r>
              <a:rPr lang="fr-FR" dirty="0">
                <a:solidFill>
                  <a:schemeClr val="bg1"/>
                </a:solidFill>
              </a:rPr>
              <a:t>()</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30" y="4695580"/>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Le mot-clé with permet de créer un "context manager" (gestionnaire de contexte) qui vérifie que le fichier est ouvert et fermé, même si des erreurs se produisent pendant le bloc. Vous verrez plus loin d'autres objets utilisant le même mécanisme. </a:t>
            </a:r>
          </a:p>
        </p:txBody>
      </p:sp>
    </p:spTree>
    <p:extLst>
      <p:ext uri="{BB962C8B-B14F-4D97-AF65-F5344CB8AC3E}">
        <p14:creationId xmlns:p14="http://schemas.microsoft.com/office/powerpoint/2010/main" val="3894321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Enregistrer des objets dans des fichiers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369332"/>
          </a:xfrm>
          <a:prstGeom prst="rect">
            <a:avLst/>
          </a:prstGeom>
          <a:solidFill>
            <a:schemeClr val="tx1"/>
          </a:solidFill>
        </p:spPr>
        <p:txBody>
          <a:bodyPr wrap="square" rtlCol="0">
            <a:spAutoFit/>
          </a:bodyPr>
          <a:lstStyle/>
          <a:p>
            <a:r>
              <a:rPr lang="fr-FR" dirty="0">
                <a:solidFill>
                  <a:schemeClr val="bg1"/>
                </a:solidFill>
              </a:rPr>
              <a:t>&gt;&gt;&gt; import pickle</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923330"/>
          </a:xfrm>
          <a:prstGeom prst="rect">
            <a:avLst/>
          </a:prstGeom>
          <a:solidFill>
            <a:schemeClr val="tx1"/>
          </a:solidFill>
        </p:spPr>
        <p:txBody>
          <a:bodyPr wrap="square" rtlCol="0">
            <a:spAutoFit/>
          </a:bodyPr>
          <a:lstStyle/>
          <a:p>
            <a:r>
              <a:rPr lang="en-US" dirty="0">
                <a:solidFill>
                  <a:schemeClr val="bg1"/>
                </a:solidFill>
              </a:rPr>
              <a:t>&gt;&gt;&gt; with open('</a:t>
            </a:r>
            <a:r>
              <a:rPr lang="en-US" dirty="0" err="1">
                <a:solidFill>
                  <a:schemeClr val="bg1"/>
                </a:solidFill>
              </a:rPr>
              <a:t>donnees</a:t>
            </a:r>
            <a:r>
              <a:rPr lang="en-US" dirty="0">
                <a:solidFill>
                  <a:schemeClr val="bg1"/>
                </a:solidFill>
              </a:rPr>
              <a:t>', '</a:t>
            </a:r>
            <a:r>
              <a:rPr lang="en-US" dirty="0" err="1">
                <a:solidFill>
                  <a:schemeClr val="bg1"/>
                </a:solidFill>
              </a:rPr>
              <a:t>wb</a:t>
            </a:r>
            <a:r>
              <a:rPr lang="en-US" dirty="0">
                <a:solidFill>
                  <a:schemeClr val="bg1"/>
                </a:solidFill>
              </a:rPr>
              <a:t>') as </a:t>
            </a:r>
            <a:r>
              <a:rPr lang="en-US" dirty="0" err="1">
                <a:solidFill>
                  <a:schemeClr val="bg1"/>
                </a:solidFill>
              </a:rPr>
              <a:t>fichier</a:t>
            </a:r>
            <a:r>
              <a:rPr lang="en-US" dirty="0">
                <a:solidFill>
                  <a:schemeClr val="bg1"/>
                </a:solidFill>
              </a:rPr>
              <a:t>:</a:t>
            </a:r>
          </a:p>
          <a:p>
            <a:r>
              <a:rPr lang="en-US" dirty="0">
                <a:solidFill>
                  <a:schemeClr val="bg1"/>
                </a:solidFill>
              </a:rPr>
              <a:t>...     </a:t>
            </a:r>
            <a:r>
              <a:rPr lang="en-US" dirty="0" err="1">
                <a:solidFill>
                  <a:schemeClr val="bg1"/>
                </a:solidFill>
              </a:rPr>
              <a:t>mon_pickler</a:t>
            </a:r>
            <a:r>
              <a:rPr lang="en-US" dirty="0">
                <a:solidFill>
                  <a:schemeClr val="bg1"/>
                </a:solidFill>
              </a:rPr>
              <a:t> = </a:t>
            </a:r>
            <a:r>
              <a:rPr lang="en-US" dirty="0" err="1">
                <a:solidFill>
                  <a:schemeClr val="bg1"/>
                </a:solidFill>
              </a:rPr>
              <a:t>pickle.Pickler</a:t>
            </a:r>
            <a:r>
              <a:rPr lang="en-US" dirty="0">
                <a:solidFill>
                  <a:schemeClr val="bg1"/>
                </a:solidFill>
              </a:rPr>
              <a:t>(</a:t>
            </a:r>
            <a:r>
              <a:rPr lang="en-US" dirty="0" err="1">
                <a:solidFill>
                  <a:schemeClr val="bg1"/>
                </a:solidFill>
              </a:rPr>
              <a:t>fichier</a:t>
            </a:r>
            <a:r>
              <a:rPr lang="en-US" dirty="0">
                <a:solidFill>
                  <a:schemeClr val="bg1"/>
                </a:solidFill>
              </a:rPr>
              <a:t>)</a:t>
            </a:r>
          </a:p>
          <a:p>
            <a:r>
              <a:rPr lang="en-US" dirty="0">
                <a:solidFill>
                  <a:schemeClr val="bg1"/>
                </a:solidFill>
              </a:rPr>
              <a:t>...     # </a:t>
            </a:r>
            <a:r>
              <a:rPr lang="en-US" dirty="0" err="1">
                <a:solidFill>
                  <a:schemeClr val="bg1"/>
                </a:solidFill>
              </a:rPr>
              <a:t>enregistrement</a:t>
            </a:r>
            <a:r>
              <a:rPr lang="en-US" dirty="0">
                <a:solidFill>
                  <a:schemeClr val="bg1"/>
                </a:solidFill>
              </a:rPr>
              <a:t> ...</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27" y="4139886"/>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t>Notez le mode d'ouverture : on ouvre le fichier données en mode d'écriture binaire. Il suffit de rajouter, derrière la lettre symbolisant le mode, la lettre b pour indiquer un mode binaire.</a:t>
            </a:r>
          </a:p>
        </p:txBody>
      </p:sp>
    </p:spTree>
    <p:extLst>
      <p:ext uri="{BB962C8B-B14F-4D97-AF65-F5344CB8AC3E}">
        <p14:creationId xmlns:p14="http://schemas.microsoft.com/office/powerpoint/2010/main" val="2789808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646331"/>
          </a:xfrm>
          <a:prstGeom prst="rect">
            <a:avLst/>
          </a:prstGeom>
          <a:noFill/>
        </p:spPr>
        <p:txBody>
          <a:bodyPr wrap="square" rtlCol="0">
            <a:spAutoFit/>
          </a:bodyPr>
          <a:lstStyle/>
          <a:p>
            <a:r>
              <a:rPr lang="fr-FR" b="1" dirty="0"/>
              <a:t>Enregistrer un objet dans un fichier</a:t>
            </a:r>
          </a:p>
          <a:p>
            <a:r>
              <a:rPr lang="fr-FR" dirty="0"/>
              <a:t>On utilise la </a:t>
            </a:r>
            <a:r>
              <a:rPr lang="fr-FR" dirty="0" err="1"/>
              <a:t>methode</a:t>
            </a:r>
            <a:r>
              <a:rPr lang="fr-FR" dirty="0"/>
              <a:t> </a:t>
            </a:r>
            <a:r>
              <a:rPr lang="fr-FR" b="1" dirty="0"/>
              <a:t>dump</a:t>
            </a:r>
            <a:r>
              <a:rPr lang="fr-FR" dirty="0"/>
              <a:t> du pickler pour enregistrer l’objet. Son emploi est des plus simples: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333379" y="2225069"/>
            <a:ext cx="6062663" cy="2585323"/>
          </a:xfrm>
          <a:prstGeom prst="rect">
            <a:avLst/>
          </a:prstGeom>
          <a:solidFill>
            <a:schemeClr val="tx1"/>
          </a:solidFill>
        </p:spPr>
        <p:txBody>
          <a:bodyPr wrap="square" rtlCol="0">
            <a:spAutoFit/>
          </a:bodyPr>
          <a:lstStyle/>
          <a:p>
            <a:r>
              <a:rPr lang="fr-FR" dirty="0">
                <a:solidFill>
                  <a:schemeClr val="bg1"/>
                </a:solidFill>
              </a:rPr>
              <a:t>score = {</a:t>
            </a:r>
          </a:p>
          <a:p>
            <a:r>
              <a:rPr lang="fr-FR" dirty="0">
                <a:solidFill>
                  <a:schemeClr val="bg1"/>
                </a:solidFill>
              </a:rPr>
              <a:t>...   "joueur 1":    5,</a:t>
            </a:r>
          </a:p>
          <a:p>
            <a:r>
              <a:rPr lang="fr-FR" dirty="0">
                <a:solidFill>
                  <a:schemeClr val="bg1"/>
                </a:solidFill>
              </a:rPr>
              <a:t>...   "joueur 2":   35,</a:t>
            </a:r>
          </a:p>
          <a:p>
            <a:r>
              <a:rPr lang="fr-FR" dirty="0">
                <a:solidFill>
                  <a:schemeClr val="bg1"/>
                </a:solidFill>
              </a:rPr>
              <a:t>...   "joueur 3":   20,</a:t>
            </a:r>
          </a:p>
          <a:p>
            <a:r>
              <a:rPr lang="fr-FR" dirty="0">
                <a:solidFill>
                  <a:schemeClr val="bg1"/>
                </a:solidFill>
              </a:rPr>
              <a:t>...   "joueur 4":    2,</a:t>
            </a:r>
          </a:p>
          <a:p>
            <a:r>
              <a:rPr lang="fr-FR" dirty="0">
                <a:solidFill>
                  <a:schemeClr val="bg1"/>
                </a:solidFill>
              </a:rPr>
              <a:t>}</a:t>
            </a:r>
          </a:p>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wb</a:t>
            </a:r>
            <a:r>
              <a:rPr lang="fr-FR" dirty="0">
                <a:solidFill>
                  <a:schemeClr val="bg1"/>
                </a:solidFill>
              </a:rPr>
              <a:t>') as fichier:</a:t>
            </a:r>
          </a:p>
          <a:p>
            <a:r>
              <a:rPr lang="fr-FR" dirty="0">
                <a:solidFill>
                  <a:schemeClr val="bg1"/>
                </a:solidFill>
              </a:rPr>
              <a:t>...     </a:t>
            </a:r>
            <a:r>
              <a:rPr lang="fr-FR" dirty="0" err="1">
                <a:solidFill>
                  <a:schemeClr val="bg1"/>
                </a:solidFill>
              </a:rPr>
              <a:t>mon_pickler</a:t>
            </a:r>
            <a:r>
              <a:rPr lang="fr-FR" dirty="0">
                <a:solidFill>
                  <a:schemeClr val="bg1"/>
                </a:solidFill>
              </a:rPr>
              <a:t> = </a:t>
            </a:r>
            <a:r>
              <a:rPr lang="fr-FR" dirty="0" err="1">
                <a:solidFill>
                  <a:schemeClr val="bg1"/>
                </a:solidFill>
              </a:rPr>
              <a:t>pickle.Pickler</a:t>
            </a:r>
            <a:r>
              <a:rPr lang="fr-FR" dirty="0">
                <a:solidFill>
                  <a:schemeClr val="bg1"/>
                </a:solidFill>
              </a:rPr>
              <a:t>(fichier)</a:t>
            </a:r>
          </a:p>
          <a:p>
            <a:r>
              <a:rPr lang="fr-FR" dirty="0">
                <a:solidFill>
                  <a:schemeClr val="bg1"/>
                </a:solidFill>
              </a:rPr>
              <a:t>...     </a:t>
            </a:r>
            <a:r>
              <a:rPr lang="fr-FR" dirty="0" err="1">
                <a:solidFill>
                  <a:schemeClr val="bg1"/>
                </a:solidFill>
              </a:rPr>
              <a:t>mon_pickler.dump</a:t>
            </a:r>
            <a:r>
              <a:rPr lang="fr-FR" dirty="0">
                <a:solidFill>
                  <a:schemeClr val="bg1"/>
                </a:solidFill>
              </a:rPr>
              <a:t>(score)</a:t>
            </a:r>
          </a:p>
        </p:txBody>
      </p:sp>
    </p:spTree>
    <p:extLst>
      <p:ext uri="{BB962C8B-B14F-4D97-AF65-F5344CB8AC3E}">
        <p14:creationId xmlns:p14="http://schemas.microsoft.com/office/powerpoint/2010/main" val="16484631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1477328"/>
          </a:xfrm>
          <a:prstGeom prst="rect">
            <a:avLst/>
          </a:prstGeom>
          <a:noFill/>
        </p:spPr>
        <p:txBody>
          <a:bodyPr wrap="square" rtlCol="0">
            <a:spAutoFit/>
          </a:bodyPr>
          <a:lstStyle/>
          <a:p>
            <a:r>
              <a:rPr lang="fr-FR" b="1" dirty="0"/>
              <a:t>Récupérer nos objet enregistres</a:t>
            </a:r>
          </a:p>
          <a:p>
            <a:r>
              <a:rPr lang="fr-FR" dirty="0"/>
              <a:t>Nous allons utiliser une autre classe définie dans notre module pickle. Cette fois, assez logiquement, c'est la classe </a:t>
            </a:r>
            <a:r>
              <a:rPr lang="fr-FR" dirty="0" err="1"/>
              <a:t>Unpickler</a:t>
            </a:r>
            <a:r>
              <a:rPr lang="fr-FR" dirty="0"/>
              <a:t>.</a:t>
            </a:r>
          </a:p>
          <a:p>
            <a:endParaRPr lang="fr-FR" dirty="0"/>
          </a:p>
          <a:p>
            <a:r>
              <a:rPr lang="fr-FR" dirty="0"/>
              <a:t>Commençons par créer notre objet. À sa création, on lui passe le fichier dans lequel on va lire les objets. Puisqu'on va lire, on change de mode, on repasse en mode r, et même </a:t>
            </a:r>
            <a:r>
              <a:rPr lang="fr-FR" dirty="0" err="1"/>
              <a:t>rb</a:t>
            </a:r>
            <a:r>
              <a:rPr lang="fr-FR" dirty="0"/>
              <a:t> puisque le fichier est binaire.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85754" y="2835474"/>
            <a:ext cx="6062663" cy="1200329"/>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 Lecture des objets contenus dans le fichier...</a:t>
            </a:r>
          </a:p>
          <a:p>
            <a:r>
              <a:rPr lang="fr-FR" dirty="0">
                <a:solidFill>
                  <a:schemeClr val="bg1"/>
                </a:solidFill>
              </a:rPr>
              <a:t>... </a:t>
            </a:r>
          </a:p>
        </p:txBody>
      </p:sp>
      <p:sp>
        <p:nvSpPr>
          <p:cNvPr id="7" name="Rectangle 1">
            <a:extLst>
              <a:ext uri="{FF2B5EF4-FFF2-40B4-BE49-F238E27FC236}">
                <a16:creationId xmlns:a16="http://schemas.microsoft.com/office/drawing/2014/main" id="{7653991C-D714-48A6-A99D-F186DB9487CF}"/>
              </a:ext>
            </a:extLst>
          </p:cNvPr>
          <p:cNvSpPr>
            <a:spLocks noChangeArrowheads="1"/>
          </p:cNvSpPr>
          <p:nvPr/>
        </p:nvSpPr>
        <p:spPr bwMode="auto">
          <a:xfrm>
            <a:off x="209554" y="4035803"/>
            <a:ext cx="117964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Pour lire l'objet dans notre fichier, il faut appeler la méthode </a:t>
            </a:r>
            <a:r>
              <a:rPr lang="fr-FR" altLang="fr-FR" dirty="0" err="1"/>
              <a:t>load</a:t>
            </a:r>
            <a:r>
              <a:rPr lang="fr-FR" altLang="fr-FR" dirty="0"/>
              <a:t> de notre </a:t>
            </a:r>
            <a:r>
              <a:rPr lang="fr-FR" altLang="fr-FR" dirty="0" err="1"/>
              <a:t>depickler</a:t>
            </a:r>
            <a:r>
              <a:rPr lang="fr-FR" altLang="fr-FR" dirty="0"/>
              <a:t>. Elle renvoie le premier objet qui a été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lu (s'il y en a plusieurs, il faut l'appeler plusieurs fois). </a:t>
            </a:r>
          </a:p>
        </p:txBody>
      </p:sp>
      <p:sp>
        <p:nvSpPr>
          <p:cNvPr id="10" name="ZoneTexte 9">
            <a:extLst>
              <a:ext uri="{FF2B5EF4-FFF2-40B4-BE49-F238E27FC236}">
                <a16:creationId xmlns:a16="http://schemas.microsoft.com/office/drawing/2014/main" id="{286BFFD8-58D4-4DB9-B381-30E743BE6F58}"/>
              </a:ext>
            </a:extLst>
          </p:cNvPr>
          <p:cNvSpPr txBox="1"/>
          <p:nvPr/>
        </p:nvSpPr>
        <p:spPr>
          <a:xfrm>
            <a:off x="285753" y="4741576"/>
            <a:ext cx="6062663" cy="923330"/>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pickle.Unpickler(fichier)</a:t>
            </a:r>
          </a:p>
          <a:p>
            <a:r>
              <a:rPr lang="fr-FR" dirty="0">
                <a:solidFill>
                  <a:schemeClr val="bg1"/>
                </a:solidFill>
              </a:rPr>
              <a:t>...     score_recupere = </a:t>
            </a:r>
            <a:r>
              <a:rPr lang="fr-FR" dirty="0" err="1">
                <a:solidFill>
                  <a:schemeClr val="bg1"/>
                </a:solidFill>
              </a:rPr>
              <a:t>mon_depickler.load</a:t>
            </a:r>
            <a:r>
              <a:rPr lang="fr-FR" dirty="0">
                <a:solidFill>
                  <a:schemeClr val="bg1"/>
                </a:solidFill>
              </a:rPr>
              <a:t>()</a:t>
            </a:r>
          </a:p>
        </p:txBody>
      </p:sp>
    </p:spTree>
    <p:extLst>
      <p:ext uri="{BB962C8B-B14F-4D97-AF65-F5344CB8AC3E}">
        <p14:creationId xmlns:p14="http://schemas.microsoft.com/office/powerpoint/2010/main" val="40435844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604962"/>
            <a:ext cx="11906246" cy="3416320"/>
          </a:xfrm>
          <a:prstGeom prst="rect">
            <a:avLst/>
          </a:prstGeom>
          <a:noFill/>
        </p:spPr>
        <p:txBody>
          <a:bodyPr wrap="square" rtlCol="0">
            <a:spAutoFit/>
          </a:bodyPr>
          <a:lstStyle/>
          <a:p>
            <a:r>
              <a:rPr lang="fr-FR" dirty="0"/>
              <a:t>En résumé</a:t>
            </a:r>
          </a:p>
          <a:p>
            <a:endParaRPr lang="fr-FR" dirty="0"/>
          </a:p>
          <a:p>
            <a:r>
              <a:rPr lang="fr-FR" dirty="0"/>
              <a:t>    On peut ouvrir un fichier en utilisant la fonction open prenant en paramètre le chemin vers le fichier et le mode d'ouverture.</a:t>
            </a:r>
          </a:p>
          <a:p>
            <a:endParaRPr lang="fr-FR" dirty="0"/>
          </a:p>
          <a:p>
            <a:r>
              <a:rPr lang="fr-FR" dirty="0"/>
              <a:t>    On peut lire dans un fichier en utilisant la méthode read.</a:t>
            </a:r>
          </a:p>
          <a:p>
            <a:endParaRPr lang="fr-FR" dirty="0"/>
          </a:p>
          <a:p>
            <a:r>
              <a:rPr lang="fr-FR" dirty="0"/>
              <a:t>    On peut écrire dans un fichier en utilisant la méthode write.</a:t>
            </a:r>
          </a:p>
          <a:p>
            <a:endParaRPr lang="fr-FR" dirty="0"/>
          </a:p>
          <a:p>
            <a:r>
              <a:rPr lang="fr-FR" dirty="0"/>
              <a:t>    Un fichier doit être refermé après usage en utilisant la méthode close.</a:t>
            </a:r>
          </a:p>
          <a:p>
            <a:endParaRPr lang="fr-FR" dirty="0"/>
          </a:p>
          <a:p>
            <a:r>
              <a:rPr lang="fr-FR" dirty="0"/>
              <a:t>    Le module pickle est utilisé pour enregistrer des objets Python dans des fichiers et les recharger ensuite.</a:t>
            </a:r>
          </a:p>
        </p:txBody>
      </p:sp>
    </p:spTree>
    <p:extLst>
      <p:ext uri="{BB962C8B-B14F-4D97-AF65-F5344CB8AC3E}">
        <p14:creationId xmlns:p14="http://schemas.microsoft.com/office/powerpoint/2010/main" val="100420650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chemeClr val="accent2">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La portées des variables et les références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019284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err="1">
                <a:solidFill>
                  <a:schemeClr val="accent5">
                    <a:lumMod val="75000"/>
                  </a:schemeClr>
                </a:solidFill>
              </a:rPr>
              <a:t>Quelques</a:t>
            </a:r>
            <a:r>
              <a:rPr lang="en-US" sz="6000" dirty="0">
                <a:solidFill>
                  <a:schemeClr val="accent5">
                    <a:lumMod val="75000"/>
                  </a:schemeClr>
                </a:solidFill>
              </a:rPr>
              <a:t> </a:t>
            </a:r>
            <a:r>
              <a:rPr lang="en-US" sz="6000" dirty="0" err="1">
                <a:solidFill>
                  <a:schemeClr val="accent5">
                    <a:lumMod val="75000"/>
                  </a:schemeClr>
                </a:solidFill>
              </a:rPr>
              <a:t>trucs</a:t>
            </a:r>
            <a:r>
              <a:rPr lang="en-US" sz="6000" dirty="0">
                <a:solidFill>
                  <a:schemeClr val="accent5">
                    <a:lumMod val="75000"/>
                  </a:schemeClr>
                </a:solidFill>
              </a:rPr>
              <a:t> et </a:t>
            </a:r>
            <a:r>
              <a:rPr lang="en-US" sz="6000" dirty="0" err="1">
                <a:solidFill>
                  <a:schemeClr val="accent5">
                    <a:lumMod val="75000"/>
                  </a:schemeClr>
                </a:solidFill>
              </a:rPr>
              <a:t>astuces</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257175" y="1752600"/>
            <a:ext cx="8229600" cy="1400175"/>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n-US" sz="1200" dirty="0">
                <a:solidFill>
                  <a:schemeClr val="bg1"/>
                </a:solidFill>
              </a:rPr>
              <a:t>a = 5</a:t>
            </a:r>
          </a:p>
          <a:p>
            <a:pPr marL="0" indent="-457200">
              <a:lnSpc>
                <a:spcPct val="100000"/>
              </a:lnSpc>
              <a:spcBef>
                <a:spcPts val="0"/>
              </a:spcBef>
              <a:buNone/>
            </a:pPr>
            <a:r>
              <a:rPr lang="en-US" sz="1200" dirty="0">
                <a:solidFill>
                  <a:schemeClr val="bg1"/>
                </a:solidFill>
              </a:rPr>
              <a:t>b = 32</a:t>
            </a:r>
          </a:p>
          <a:p>
            <a:pPr marL="0" indent="-457200">
              <a:lnSpc>
                <a:spcPct val="100000"/>
              </a:lnSpc>
              <a:spcBef>
                <a:spcPts val="0"/>
              </a:spcBef>
              <a:buNone/>
            </a:pPr>
            <a:r>
              <a:rPr lang="en-US" sz="1200" dirty="0">
                <a:solidFill>
                  <a:schemeClr val="bg1"/>
                </a:solidFill>
              </a:rPr>
              <a:t>a,b = b,a # permutation</a:t>
            </a:r>
          </a:p>
          <a:p>
            <a:pPr marL="0" indent="-457200">
              <a:lnSpc>
                <a:spcPct val="100000"/>
              </a:lnSpc>
              <a:spcBef>
                <a:spcPts val="0"/>
              </a:spcBef>
              <a:buNone/>
            </a:pPr>
            <a:r>
              <a:rPr lang="en-US" sz="1200" dirty="0">
                <a:solidFill>
                  <a:schemeClr val="bg1"/>
                </a:solidFill>
              </a:rPr>
              <a:t>print(a)</a:t>
            </a:r>
          </a:p>
          <a:p>
            <a:pPr marL="0" indent="-457200">
              <a:lnSpc>
                <a:spcPct val="100000"/>
              </a:lnSpc>
              <a:spcBef>
                <a:spcPts val="0"/>
              </a:spcBef>
              <a:buNone/>
            </a:pPr>
            <a:r>
              <a:rPr lang="en-US" sz="1200" dirty="0">
                <a:solidFill>
                  <a:schemeClr val="bg1"/>
                </a:solidFill>
              </a:rPr>
              <a:t>32</a:t>
            </a:r>
          </a:p>
          <a:p>
            <a:pPr marL="0" indent="-457200">
              <a:lnSpc>
                <a:spcPct val="100000"/>
              </a:lnSpc>
              <a:spcBef>
                <a:spcPts val="0"/>
              </a:spcBef>
              <a:buNone/>
            </a:pPr>
            <a:r>
              <a:rPr lang="en-US" sz="1200" dirty="0">
                <a:solidFill>
                  <a:schemeClr val="bg1"/>
                </a:solidFill>
              </a:rPr>
              <a:t> print(b)</a:t>
            </a:r>
          </a:p>
          <a:p>
            <a:pPr marL="0" indent="-457200">
              <a:lnSpc>
                <a:spcPct val="100000"/>
              </a:lnSpc>
              <a:spcBef>
                <a:spcPts val="0"/>
              </a:spcBef>
              <a:buNone/>
            </a:pPr>
            <a:r>
              <a:rPr lang="en-US" sz="1200" dirty="0">
                <a:solidFill>
                  <a:schemeClr val="bg1"/>
                </a:solidFill>
              </a:rPr>
              <a:t>5</a:t>
            </a:r>
          </a:p>
        </p:txBody>
      </p:sp>
      <p:sp>
        <p:nvSpPr>
          <p:cNvPr id="4" name="ZoneTexte 3">
            <a:extLst>
              <a:ext uri="{FF2B5EF4-FFF2-40B4-BE49-F238E27FC236}">
                <a16:creationId xmlns:a16="http://schemas.microsoft.com/office/drawing/2014/main" id="{90A7EECC-BD9C-4310-8B60-A1E0746678E9}"/>
              </a:ext>
            </a:extLst>
          </p:cNvPr>
          <p:cNvSpPr txBox="1"/>
          <p:nvPr/>
        </p:nvSpPr>
        <p:spPr>
          <a:xfrm>
            <a:off x="257175" y="1327707"/>
            <a:ext cx="3771900" cy="369332"/>
          </a:xfrm>
          <a:prstGeom prst="rect">
            <a:avLst/>
          </a:prstGeom>
          <a:noFill/>
        </p:spPr>
        <p:txBody>
          <a:bodyPr wrap="square" rtlCol="0">
            <a:spAutoFit/>
          </a:bodyPr>
          <a:lstStyle/>
          <a:p>
            <a:r>
              <a:rPr lang="fr-FR" dirty="0"/>
              <a:t>Permutation</a:t>
            </a:r>
          </a:p>
        </p:txBody>
      </p:sp>
      <p:sp>
        <p:nvSpPr>
          <p:cNvPr id="8" name="Content Placeholder 2">
            <a:extLst>
              <a:ext uri="{FF2B5EF4-FFF2-40B4-BE49-F238E27FC236}">
                <a16:creationId xmlns:a16="http://schemas.microsoft.com/office/drawing/2014/main" id="{291F5057-875B-46ED-9DD7-3E277C335FD3}"/>
              </a:ext>
            </a:extLst>
          </p:cNvPr>
          <p:cNvSpPr txBox="1">
            <a:spLocks/>
          </p:cNvSpPr>
          <p:nvPr/>
        </p:nvSpPr>
        <p:spPr>
          <a:xfrm>
            <a:off x="257175" y="3815793"/>
            <a:ext cx="8229600" cy="1022907"/>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s-ES" sz="1200" dirty="0">
                <a:solidFill>
                  <a:schemeClr val="bg1"/>
                </a:solidFill>
              </a:rPr>
              <a:t>&gt;&gt;&gt; x = y = 3</a:t>
            </a:r>
          </a:p>
          <a:p>
            <a:pPr marL="0" indent="-457200">
              <a:lnSpc>
                <a:spcPct val="100000"/>
              </a:lnSpc>
              <a:spcBef>
                <a:spcPts val="0"/>
              </a:spcBef>
              <a:buNone/>
            </a:pPr>
            <a:r>
              <a:rPr lang="es-ES" sz="1200" dirty="0">
                <a:solidFill>
                  <a:schemeClr val="bg1"/>
                </a:solidFill>
              </a:rPr>
              <a:t>&gt;&gt;&gt; x</a:t>
            </a:r>
          </a:p>
          <a:p>
            <a:pPr marL="0" indent="-457200">
              <a:lnSpc>
                <a:spcPct val="100000"/>
              </a:lnSpc>
              <a:spcBef>
                <a:spcPts val="0"/>
              </a:spcBef>
              <a:buNone/>
            </a:pPr>
            <a:r>
              <a:rPr lang="es-ES" sz="1200" dirty="0">
                <a:solidFill>
                  <a:schemeClr val="bg1"/>
                </a:solidFill>
              </a:rPr>
              <a:t>3</a:t>
            </a:r>
          </a:p>
          <a:p>
            <a:pPr marL="0" indent="-457200">
              <a:lnSpc>
                <a:spcPct val="100000"/>
              </a:lnSpc>
              <a:spcBef>
                <a:spcPts val="0"/>
              </a:spcBef>
              <a:buNone/>
            </a:pPr>
            <a:r>
              <a:rPr lang="es-ES" sz="1200" dirty="0">
                <a:solidFill>
                  <a:schemeClr val="bg1"/>
                </a:solidFill>
              </a:rPr>
              <a:t>&gt;&gt;&gt; y</a:t>
            </a:r>
          </a:p>
          <a:p>
            <a:pPr marL="0" indent="-457200">
              <a:lnSpc>
                <a:spcPct val="100000"/>
              </a:lnSpc>
              <a:spcBef>
                <a:spcPts val="0"/>
              </a:spcBef>
              <a:buNone/>
            </a:pPr>
            <a:r>
              <a:rPr lang="es-ES" sz="1200" dirty="0">
                <a:solidFill>
                  <a:schemeClr val="bg1"/>
                </a:solidFill>
              </a:rPr>
              <a:t>3</a:t>
            </a:r>
          </a:p>
        </p:txBody>
      </p:sp>
      <p:sp>
        <p:nvSpPr>
          <p:cNvPr id="9" name="ZoneTexte 8">
            <a:extLst>
              <a:ext uri="{FF2B5EF4-FFF2-40B4-BE49-F238E27FC236}">
                <a16:creationId xmlns:a16="http://schemas.microsoft.com/office/drawing/2014/main" id="{E33500BE-5260-4B32-BB5A-F71DFC499590}"/>
              </a:ext>
            </a:extLst>
          </p:cNvPr>
          <p:cNvSpPr txBox="1"/>
          <p:nvPr/>
        </p:nvSpPr>
        <p:spPr>
          <a:xfrm>
            <a:off x="257175" y="3390900"/>
            <a:ext cx="10629900" cy="369332"/>
          </a:xfrm>
          <a:prstGeom prst="rect">
            <a:avLst/>
          </a:prstGeom>
          <a:noFill/>
        </p:spPr>
        <p:txBody>
          <a:bodyPr wrap="square" rtlCol="0">
            <a:spAutoFit/>
          </a:bodyPr>
          <a:lstStyle/>
          <a:p>
            <a:r>
              <a:rPr lang="fr-FR" dirty="0"/>
              <a:t>Affecter simplement une même valeur à plusieurs variables</a:t>
            </a:r>
          </a:p>
        </p:txBody>
      </p:sp>
    </p:spTree>
    <p:extLst>
      <p:ext uri="{BB962C8B-B14F-4D97-AF65-F5344CB8AC3E}">
        <p14:creationId xmlns:p14="http://schemas.microsoft.com/office/powerpoint/2010/main" val="322696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subTnLst>
                                    <p:animClr clrSpc="rgb" dir="cw">
                                      <p:cBhvr override="childStyle">
                                        <p:cTn dur="1" fill="hold" display="0" masterRel="nextClick" afterEffect="1"/>
                                        <p:tgtEl>
                                          <p:spTgt spid="6">
                                            <p:bg/>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777777"/>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777777"/>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777777"/>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777777"/>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777777"/>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fade">
                                      <p:cBhvr>
                                        <p:cTn id="47" dur="500"/>
                                        <p:tgtEl>
                                          <p:spTgt spid="8">
                                            <p:bg/>
                                          </p:spTgt>
                                        </p:tgtEl>
                                      </p:cBhvr>
                                    </p:animEffect>
                                  </p:childTnLst>
                                  <p:subTnLst>
                                    <p:animClr clrSpc="rgb" dir="cw">
                                      <p:cBhvr override="childStyle">
                                        <p:cTn dur="1" fill="hold" display="0" masterRel="nextClick" afterEffect="1"/>
                                        <p:tgtEl>
                                          <p:spTgt spid="8">
                                            <p:bg/>
                                          </p:spTgt>
                                        </p:tgtEl>
                                        <p:attrNameLst>
                                          <p:attrName>ppt_c</p:attrName>
                                        </p:attrNameLst>
                                      </p:cBhvr>
                                      <p:to>
                                        <a:srgbClr val="777777"/>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rgbClr val="777777"/>
                                      </p:to>
                                    </p:animClr>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777777"/>
                                      </p:to>
                                    </p:animClr>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fade">
                                      <p:cBhvr>
                                        <p:cTn id="62" dur="500"/>
                                        <p:tgtEl>
                                          <p:spTgt spid="8">
                                            <p:txEl>
                                              <p:pRg st="2" end="2"/>
                                            </p:txEl>
                                          </p:spTgt>
                                        </p:tgtEl>
                                      </p:cBhvr>
                                    </p:animEffect>
                                  </p:childTnLst>
                                  <p:subTnLst>
                                    <p:animClr clrSpc="rgb" dir="cw">
                                      <p:cBhvr override="childStyle">
                                        <p:cTn dur="1" fill="hold" display="0" masterRel="nextClick" afterEffect="1"/>
                                        <p:tgtEl>
                                          <p:spTgt spid="8">
                                            <p:txEl>
                                              <p:pRg st="2" end="2"/>
                                            </p:txEl>
                                          </p:spTgt>
                                        </p:tgtEl>
                                        <p:attrNameLst>
                                          <p:attrName>ppt_c</p:attrName>
                                        </p:attrNameLst>
                                      </p:cBhvr>
                                      <p:to>
                                        <a:srgbClr val="777777"/>
                                      </p:to>
                                    </p:animClr>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rgbClr val="777777"/>
                                      </p:to>
                                    </p:animClr>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4" end="4"/>
                                            </p:txEl>
                                          </p:spTgt>
                                        </p:tgtEl>
                                        <p:attrNameLst>
                                          <p:attrName>style.visibility</p:attrName>
                                        </p:attrNameLst>
                                      </p:cBhvr>
                                      <p:to>
                                        <p:strVal val="visible"/>
                                      </p:to>
                                    </p:set>
                                    <p:animEffect transition="in" filter="fade">
                                      <p:cBhvr>
                                        <p:cTn id="72" dur="500"/>
                                        <p:tgtEl>
                                          <p:spTgt spid="8">
                                            <p:txEl>
                                              <p:pRg st="4" end="4"/>
                                            </p:txEl>
                                          </p:spTgt>
                                        </p:tgtEl>
                                      </p:cBhvr>
                                    </p:animEffect>
                                  </p:childTnLst>
                                  <p:subTnLst>
                                    <p:animClr clrSpc="rgb" dir="cw">
                                      <p:cBhvr override="childStyle">
                                        <p:cTn dur="1" fill="hold" display="0" masterRel="nextClick" afterEffect="1"/>
                                        <p:tgtEl>
                                          <p:spTgt spid="8">
                                            <p:txEl>
                                              <p:pRg st="4" end="4"/>
                                            </p:txEl>
                                          </p:spTgt>
                                        </p:tgtEl>
                                        <p:attrNameLst>
                                          <p:attrName>ppt_c</p:attrName>
                                        </p:attrNameLst>
                                      </p:cBhvr>
                                      <p:to>
                                        <a:srgbClr val="77777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La portée des variables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2" y="1306148"/>
            <a:ext cx="12106275" cy="738664"/>
          </a:xfrm>
          <a:prstGeom prst="rect">
            <a:avLst/>
          </a:prstGeom>
          <a:noFill/>
        </p:spPr>
        <p:txBody>
          <a:bodyPr wrap="square" rtlCol="0">
            <a:spAutoFit/>
          </a:bodyPr>
          <a:lstStyle/>
          <a:p>
            <a:r>
              <a:rPr lang="fr-FR" sz="1400" dirty="0"/>
              <a:t>En Python, comme dans la plupart des langages, on trouve des règles qui définissent la portée des variables. La portée utilisée dans ce sens c'est « quand et comment les variables sont-elles accessibles ? ». Quand vous définissez une fonction, quelles variables sont utilisables dans son corps ? Uniquement les paramètres ? Est-ce qu'on peut créer dans notre corps de la fonction des variables utilisables en dehors ? Dans nos fonctions, quelles variables sont accessibles ?</a:t>
            </a:r>
          </a:p>
        </p:txBody>
      </p:sp>
      <p:sp>
        <p:nvSpPr>
          <p:cNvPr id="6" name="ZoneTexte 5">
            <a:extLst>
              <a:ext uri="{FF2B5EF4-FFF2-40B4-BE49-F238E27FC236}">
                <a16:creationId xmlns:a16="http://schemas.microsoft.com/office/drawing/2014/main" id="{36A3FD5E-838E-48EA-A7E4-38DD0D4FE541}"/>
              </a:ext>
            </a:extLst>
          </p:cNvPr>
          <p:cNvSpPr txBox="1"/>
          <p:nvPr/>
        </p:nvSpPr>
        <p:spPr>
          <a:xfrm>
            <a:off x="-1" y="2268171"/>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
        <p:nvSpPr>
          <p:cNvPr id="7" name="ZoneTexte 6">
            <a:extLst>
              <a:ext uri="{FF2B5EF4-FFF2-40B4-BE49-F238E27FC236}">
                <a16:creationId xmlns:a16="http://schemas.microsoft.com/office/drawing/2014/main" id="{7C624CE1-2ED7-4B1B-BD38-DB67162C41A4}"/>
              </a:ext>
            </a:extLst>
          </p:cNvPr>
          <p:cNvSpPr txBox="1"/>
          <p:nvPr/>
        </p:nvSpPr>
        <p:spPr>
          <a:xfrm>
            <a:off x="42862" y="5311201"/>
            <a:ext cx="12106275" cy="954107"/>
          </a:xfrm>
          <a:prstGeom prst="rect">
            <a:avLst/>
          </a:prstGeom>
          <a:noFill/>
        </p:spPr>
        <p:txBody>
          <a:bodyPr wrap="square" rtlCol="0">
            <a:spAutoFit/>
          </a:bodyPr>
          <a:lstStyle/>
          <a:p>
            <a:r>
              <a:rPr lang="fr-FR" sz="1400" dirty="0"/>
              <a:t>Surprise ! Ou peut-être pas…</a:t>
            </a:r>
          </a:p>
          <a:p>
            <a:endParaRPr lang="fr-FR" sz="1400" dirty="0"/>
          </a:p>
          <a:p>
            <a:r>
              <a:rPr lang="fr-FR" sz="1400" dirty="0"/>
              <a:t>La variable a n'est pas passée en paramètre de la fonction </a:t>
            </a:r>
            <a:r>
              <a:rPr lang="fr-FR" sz="1400" dirty="0" err="1"/>
              <a:t>print_a</a:t>
            </a:r>
            <a:r>
              <a:rPr lang="fr-FR" sz="1400" dirty="0"/>
              <a:t>. Et pourtant, Python la trouve, tant qu'elle a été définie avant l'appel de la fonction.</a:t>
            </a:r>
          </a:p>
          <a:p>
            <a:r>
              <a:rPr lang="fr-FR" sz="1400" dirty="0"/>
              <a:t>C'est là qu'interviennent les différents espaces.</a:t>
            </a:r>
          </a:p>
        </p:txBody>
      </p:sp>
    </p:spTree>
    <p:extLst>
      <p:ext uri="{BB962C8B-B14F-4D97-AF65-F5344CB8AC3E}">
        <p14:creationId xmlns:p14="http://schemas.microsoft.com/office/powerpoint/2010/main" val="40513774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L’espace local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0" y="1184612"/>
            <a:ext cx="12106275" cy="2031325"/>
          </a:xfrm>
          <a:prstGeom prst="rect">
            <a:avLst/>
          </a:prstGeom>
          <a:noFill/>
        </p:spPr>
        <p:txBody>
          <a:bodyPr wrap="square" rtlCol="0">
            <a:spAutoFit/>
          </a:bodyPr>
          <a:lstStyle/>
          <a:p>
            <a:r>
              <a:rPr lang="fr-FR" sz="1400" b="1" dirty="0"/>
              <a:t>L'espace local</a:t>
            </a:r>
          </a:p>
          <a:p>
            <a:endParaRPr lang="fr-FR" sz="1400" dirty="0"/>
          </a:p>
          <a:p>
            <a:r>
              <a:rPr lang="fr-FR" sz="1400" dirty="0"/>
              <a:t>Dans votre fonction, quand vous faites référence à une variable a, Python vérifie dans l'espace local de la fonction. Cet espace contient les paramètres qui sont passés à la fonction et les variables définies dans son corps. Python apprend ainsi que la variable a n'existe pas dans l'espace local de la fonction. Dans ce cas, il va regarder dans l'espace local dans lequel la fonction a été appelée. Et là, il trouve bien la variable a et peut donc l'afficher.</a:t>
            </a:r>
          </a:p>
          <a:p>
            <a:endParaRPr lang="fr-FR" sz="1400" dirty="0"/>
          </a:p>
          <a:p>
            <a:r>
              <a:rPr lang="fr-FR" sz="1400" dirty="0"/>
              <a:t>D'une façon générale, je vous conseille d'éviter d'appeler des variables qui ne sont pas dans l'espace local, sauf si c'est nécessaire. Ce n'est pas très clair à la lecture ; dans l'absolu, préférez travailler sur des variables globales, cela reste plus propre (nous verrons cela plus bas). Pour l'instant, on ne s'intéresse qu'aux mécanismes, on cherche juste à savoir quelles variables sont accessibles depuis le corps d'une fonction et de quelle façon.</a:t>
            </a:r>
          </a:p>
        </p:txBody>
      </p:sp>
      <p:sp>
        <p:nvSpPr>
          <p:cNvPr id="6" name="ZoneTexte 5">
            <a:extLst>
              <a:ext uri="{FF2B5EF4-FFF2-40B4-BE49-F238E27FC236}">
                <a16:creationId xmlns:a16="http://schemas.microsoft.com/office/drawing/2014/main" id="{36A3FD5E-838E-48EA-A7E4-38DD0D4FE541}"/>
              </a:ext>
            </a:extLst>
          </p:cNvPr>
          <p:cNvSpPr txBox="1"/>
          <p:nvPr/>
        </p:nvSpPr>
        <p:spPr>
          <a:xfrm>
            <a:off x="85725" y="3428999"/>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Tree>
    <p:extLst>
      <p:ext uri="{BB962C8B-B14F-4D97-AF65-F5344CB8AC3E}">
        <p14:creationId xmlns:p14="http://schemas.microsoft.com/office/powerpoint/2010/main" val="2939706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36A3FD5E-838E-48EA-A7E4-38DD0D4FE541}"/>
              </a:ext>
            </a:extLst>
          </p:cNvPr>
          <p:cNvSpPr txBox="1"/>
          <p:nvPr/>
        </p:nvSpPr>
        <p:spPr>
          <a:xfrm>
            <a:off x="42861" y="2676527"/>
            <a:ext cx="12106275" cy="2123658"/>
          </a:xfrm>
          <a:prstGeom prst="rect">
            <a:avLst/>
          </a:prstGeom>
          <a:solidFill>
            <a:schemeClr val="tx1"/>
          </a:solidFill>
        </p:spPr>
        <p:txBody>
          <a:bodyPr wrap="square" rtlCol="0">
            <a:spAutoFit/>
          </a:bodyPr>
          <a:lstStyle/>
          <a:p>
            <a:r>
              <a:rPr lang="fr-FR" sz="1200" dirty="0">
                <a:solidFill>
                  <a:schemeClr val="bg1"/>
                </a:solidFill>
              </a:rPr>
              <a:t>def </a:t>
            </a:r>
            <a:r>
              <a:rPr lang="fr-FR" sz="1200" dirty="0" err="1">
                <a:solidFill>
                  <a:schemeClr val="bg1"/>
                </a:solidFill>
              </a:rPr>
              <a:t>set_var</a:t>
            </a:r>
            <a:r>
              <a:rPr lang="fr-FR" sz="1200" dirty="0">
                <a:solidFill>
                  <a:schemeClr val="bg1"/>
                </a:solidFill>
              </a:rPr>
              <a:t>(</a:t>
            </a:r>
            <a:r>
              <a:rPr lang="fr-FR" sz="1200" dirty="0" err="1">
                <a:solidFill>
                  <a:schemeClr val="bg1"/>
                </a:solidFill>
              </a:rPr>
              <a:t>nouvelle_valeur</a:t>
            </a:r>
            <a:r>
              <a:rPr lang="fr-FR" sz="1200" dirty="0">
                <a:solidFill>
                  <a:schemeClr val="bg1"/>
                </a:solidFill>
              </a:rPr>
              <a:t>):</a:t>
            </a:r>
          </a:p>
          <a:p>
            <a:r>
              <a:rPr lang="fr-FR" sz="1200" dirty="0">
                <a:solidFill>
                  <a:schemeClr val="bg1"/>
                </a:solidFill>
              </a:rPr>
              <a:t>    """Fonction nous permettant de tester la portée des variables</a:t>
            </a:r>
          </a:p>
          <a:p>
            <a:r>
              <a:rPr lang="fr-FR" sz="1200" dirty="0">
                <a:solidFill>
                  <a:schemeClr val="bg1"/>
                </a:solidFill>
              </a:rPr>
              <a:t>    définies dans notre corps de fonction"""</a:t>
            </a:r>
          </a:p>
          <a:p>
            <a:r>
              <a:rPr lang="fr-FR" sz="1200" dirty="0">
                <a:solidFill>
                  <a:schemeClr val="bg1"/>
                </a:solidFill>
              </a:rPr>
              <a:t>    </a:t>
            </a:r>
          </a:p>
          <a:p>
            <a:r>
              <a:rPr lang="fr-FR" sz="1200" dirty="0">
                <a:solidFill>
                  <a:schemeClr val="bg1"/>
                </a:solidFill>
              </a:rPr>
              <a:t>    # On essaye d'afficher la variable var, si elle existe</a:t>
            </a:r>
          </a:p>
          <a:p>
            <a:r>
              <a:rPr lang="fr-FR" sz="1200" dirty="0">
                <a:solidFill>
                  <a:schemeClr val="bg1"/>
                </a:solidFill>
              </a:rPr>
              <a:t>    try:</a:t>
            </a:r>
          </a:p>
          <a:p>
            <a:r>
              <a:rPr lang="fr-FR" sz="1200" dirty="0">
                <a:solidFill>
                  <a:schemeClr val="bg1"/>
                </a:solidFill>
              </a:rPr>
              <a:t>        print("Avant l'affectation, notre variable var vaut {0}.".format(var))</a:t>
            </a:r>
          </a:p>
          <a:p>
            <a:r>
              <a:rPr lang="fr-FR" sz="1200" dirty="0">
                <a:solidFill>
                  <a:schemeClr val="bg1"/>
                </a:solidFill>
              </a:rPr>
              <a:t>    except </a:t>
            </a:r>
            <a:r>
              <a:rPr lang="fr-FR" sz="1200" dirty="0" err="1">
                <a:solidFill>
                  <a:schemeClr val="bg1"/>
                </a:solidFill>
              </a:rPr>
              <a:t>NameError</a:t>
            </a:r>
            <a:r>
              <a:rPr lang="fr-FR" sz="1200" dirty="0">
                <a:solidFill>
                  <a:schemeClr val="bg1"/>
                </a:solidFill>
              </a:rPr>
              <a:t>:</a:t>
            </a:r>
          </a:p>
          <a:p>
            <a:r>
              <a:rPr lang="fr-FR" sz="1200" dirty="0">
                <a:solidFill>
                  <a:schemeClr val="bg1"/>
                </a:solidFill>
              </a:rPr>
              <a:t>        print("La variable var n'existe pas encore.")</a:t>
            </a:r>
          </a:p>
          <a:p>
            <a:r>
              <a:rPr lang="fr-FR" sz="1200" dirty="0">
                <a:solidFill>
                  <a:schemeClr val="bg1"/>
                </a:solidFill>
              </a:rPr>
              <a:t>    var = </a:t>
            </a:r>
            <a:r>
              <a:rPr lang="fr-FR" sz="1200" dirty="0" err="1">
                <a:solidFill>
                  <a:schemeClr val="bg1"/>
                </a:solidFill>
              </a:rPr>
              <a:t>nouvelle_valeur</a:t>
            </a:r>
            <a:endParaRPr lang="fr-FR" sz="1200" dirty="0">
              <a:solidFill>
                <a:schemeClr val="bg1"/>
              </a:solidFill>
            </a:endParaRPr>
          </a:p>
          <a:p>
            <a:r>
              <a:rPr lang="fr-FR" sz="1200" dirty="0">
                <a:solidFill>
                  <a:schemeClr val="bg1"/>
                </a:solidFill>
              </a:rPr>
              <a:t>    print("Après l'affectation, notre variable var vaut {0}.".format(var))</a:t>
            </a:r>
          </a:p>
        </p:txBody>
      </p:sp>
    </p:spTree>
    <p:extLst>
      <p:ext uri="{BB962C8B-B14F-4D97-AF65-F5344CB8AC3E}">
        <p14:creationId xmlns:p14="http://schemas.microsoft.com/office/powerpoint/2010/main" val="18883313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3312020"/>
            <a:ext cx="11882441" cy="3046988"/>
          </a:xfrm>
          <a:prstGeom prst="rect">
            <a:avLst/>
          </a:prstGeom>
          <a:noFill/>
        </p:spPr>
        <p:txBody>
          <a:bodyPr wrap="square" rtlCol="0">
            <a:spAutoFit/>
          </a:bodyPr>
          <a:lstStyle/>
          <a:p>
            <a:r>
              <a:rPr lang="fr-FR" sz="1200" dirty="0"/>
              <a:t>quelques explications s'imposent :</a:t>
            </a:r>
          </a:p>
          <a:p>
            <a:r>
              <a:rPr lang="fr-FR" sz="1200" dirty="0"/>
              <a:t>Lors de notre appel à set_var, notre variable var n'a pu être trouvée par Python : c'est normal, nous ne l'avons pas encore définie, ni dans notre corps de fonction, ni dans le corps de notre programme. Python affecte la valeur5à la variable var, l'affiche et s'arrête.</a:t>
            </a:r>
          </a:p>
          <a:p>
            <a:endParaRPr lang="fr-FR" sz="1200" dirty="0"/>
          </a:p>
          <a:p>
            <a:r>
              <a:rPr lang="fr-FR" sz="1200" dirty="0"/>
              <a:t>    Au sortir de la fonction, on essaye d'afficher la variable var… mais Python ne la trouve pas ! En effet : elle a été définie dans le corps de la fonction (donc dans son espace local) et, à la fin de l'exécution de la fonction, l'espace est détruit… donc la variable var, définie dans le corps de la fonction, n'existe que dans ce corps et est détruite ensuite.</a:t>
            </a:r>
          </a:p>
          <a:p>
            <a:endParaRPr lang="fr-FR" sz="1200" dirty="0"/>
          </a:p>
          <a:p>
            <a:r>
              <a:rPr lang="fr-FR" sz="1200" b="1" dirty="0"/>
              <a:t>Python a une règle d'accès spécifique aux variables extérieures à l'espace local : on peut les lire, mais pas les modifier. </a:t>
            </a:r>
            <a:r>
              <a:rPr lang="fr-FR" sz="1200" dirty="0"/>
              <a:t>C'est pourquoi, dans notre fonction </a:t>
            </a:r>
            <a:r>
              <a:rPr lang="fr-FR" sz="1200" dirty="0" err="1"/>
              <a:t>print_a</a:t>
            </a:r>
            <a:r>
              <a:rPr lang="fr-FR" sz="1200" dirty="0"/>
              <a:t>, on arrivait à afficher une variable qui n'était pas comprise dans l'espace local de la fonction. En revanche, on ne peut modifier la valeur d'une variable extérieure à l'espace local, par affectation du moins. Si dans votre corps de fonction vous faites var = nouvelle_valeur, vous n'allez en aucun cas modifier une variable extérieure au corps.</a:t>
            </a:r>
          </a:p>
          <a:p>
            <a:endParaRPr lang="fr-FR" sz="1200" dirty="0"/>
          </a:p>
          <a:p>
            <a:r>
              <a:rPr lang="fr-FR" sz="1200" dirty="0"/>
              <a:t>En fait, quand Python trouve une instruction d'affectation, comme par exemple var = nouvelle_valeur, il va changer la valeur de la variable dans l'espace local de la fonction. Et rappelez-vous que cet espace local est détruit après l'appel à la fonction.</a:t>
            </a:r>
          </a:p>
          <a:p>
            <a:endParaRPr lang="fr-FR" sz="1200" dirty="0"/>
          </a:p>
          <a:p>
            <a:r>
              <a:rPr lang="fr-FR" sz="1200" dirty="0"/>
              <a:t>Pour résumer, et c'est ce qu'il faut retenir, une fonction ne peut modifier, par affectation, la valeur d'une variable extérieure à son espace local.</a:t>
            </a:r>
          </a:p>
          <a:p>
            <a:endParaRPr lang="fr-FR" sz="1200" dirty="0"/>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1927025"/>
            <a:ext cx="11896729" cy="1384995"/>
          </a:xfrm>
          <a:prstGeom prst="rect">
            <a:avLst/>
          </a:prstGeom>
          <a:solidFill>
            <a:schemeClr val="tx1"/>
          </a:solidFill>
        </p:spPr>
        <p:txBody>
          <a:bodyPr wrap="square" rtlCol="0">
            <a:spAutoFit/>
          </a:bodyPr>
          <a:lstStyle/>
          <a:p>
            <a:r>
              <a:rPr lang="fr-FR" sz="1200" dirty="0">
                <a:solidFill>
                  <a:schemeClr val="bg1"/>
                </a:solidFill>
              </a:rPr>
              <a:t>set_var(5)</a:t>
            </a:r>
          </a:p>
          <a:p>
            <a:r>
              <a:rPr lang="fr-FR" sz="1200" dirty="0">
                <a:solidFill>
                  <a:schemeClr val="bg1"/>
                </a:solidFill>
              </a:rPr>
              <a:t>La variable var n'existe pas encore.</a:t>
            </a:r>
          </a:p>
          <a:p>
            <a:r>
              <a:rPr lang="fr-FR" sz="1200" dirty="0">
                <a:solidFill>
                  <a:schemeClr val="bg1"/>
                </a:solidFill>
              </a:rPr>
              <a:t>Après l'affectation, notre variable var vaut 5.</a:t>
            </a:r>
          </a:p>
          <a:p>
            <a:r>
              <a:rPr lang="fr-FR" sz="1200" dirty="0">
                <a:solidFill>
                  <a:schemeClr val="bg1"/>
                </a:solidFill>
              </a:rPr>
              <a:t>var</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err="1">
                <a:solidFill>
                  <a:schemeClr val="bg1"/>
                </a:solidFill>
              </a:rPr>
              <a:t>NameError</a:t>
            </a:r>
            <a:r>
              <a:rPr lang="fr-FR" sz="1200" dirty="0">
                <a:solidFill>
                  <a:schemeClr val="bg1"/>
                </a:solidFill>
              </a:rPr>
              <a:t>: name 'var' is not </a:t>
            </a:r>
            <a:r>
              <a:rPr lang="fr-FR" sz="1200" dirty="0" err="1">
                <a:solidFill>
                  <a:schemeClr val="bg1"/>
                </a:solidFill>
              </a:rPr>
              <a:t>defined</a:t>
            </a:r>
            <a:endParaRPr lang="fr-FR" sz="1200" dirty="0">
              <a:solidFill>
                <a:schemeClr val="bg1"/>
              </a:solidFill>
            </a:endParaRPr>
          </a:p>
        </p:txBody>
      </p:sp>
    </p:spTree>
    <p:extLst>
      <p:ext uri="{BB962C8B-B14F-4D97-AF65-F5344CB8AC3E}">
        <p14:creationId xmlns:p14="http://schemas.microsoft.com/office/powerpoint/2010/main" val="9459477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Une fonction modifiant des objets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1683694"/>
            <a:ext cx="11882441" cy="276999"/>
          </a:xfrm>
          <a:prstGeom prst="rect">
            <a:avLst/>
          </a:prstGeom>
          <a:noFill/>
        </p:spPr>
        <p:txBody>
          <a:bodyPr wrap="square" rtlCol="0">
            <a:spAutoFit/>
          </a:bodyPr>
          <a:lstStyle/>
          <a:p>
            <a:r>
              <a:rPr lang="fr-FR" sz="1200" dirty="0"/>
              <a:t>On ne peut affecter une nouvelle valeur à un paramètre dans le corps de la fonction. En revanche, on pourrait essayer d'appeler une méthode de l'objet qui le modifie… Voyons cela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105622"/>
            <a:ext cx="11896729" cy="1569660"/>
          </a:xfrm>
          <a:prstGeom prst="rect">
            <a:avLst/>
          </a:prstGeom>
          <a:solidFill>
            <a:schemeClr val="tx1"/>
          </a:solidFill>
        </p:spPr>
        <p:txBody>
          <a:bodyPr wrap="square" rtlCol="0">
            <a:spAutoFit/>
          </a:bodyPr>
          <a:lstStyle/>
          <a:p>
            <a:r>
              <a:rPr lang="fr-FR" sz="1200" dirty="0">
                <a:solidFill>
                  <a:schemeClr val="bg1"/>
                </a:solidFill>
              </a:rPr>
              <a:t>def ajouter(liste, valeur_a_ajouter):</a:t>
            </a:r>
          </a:p>
          <a:p>
            <a:r>
              <a:rPr lang="fr-FR" sz="1200" dirty="0">
                <a:solidFill>
                  <a:schemeClr val="bg1"/>
                </a:solidFill>
              </a:rPr>
              <a:t>...     """Cette fonction insère à la fin de la liste la valeur que l'on veut ajouter"""</a:t>
            </a:r>
          </a:p>
          <a:p>
            <a:r>
              <a:rPr lang="fr-FR" sz="1200" dirty="0">
                <a:solidFill>
                  <a:schemeClr val="bg1"/>
                </a:solidFill>
              </a:rPr>
              <a:t>...     liste.append(valeur_a_ajouter)</a:t>
            </a:r>
          </a:p>
          <a:p>
            <a:r>
              <a:rPr lang="fr-FR" sz="1200" dirty="0">
                <a:solidFill>
                  <a:schemeClr val="bg1"/>
                </a:solidFill>
              </a:rPr>
              <a:t>... </a:t>
            </a:r>
          </a:p>
          <a:p>
            <a:r>
              <a:rPr lang="fr-FR" sz="1200" dirty="0">
                <a:solidFill>
                  <a:schemeClr val="bg1"/>
                </a:solidFill>
              </a:rPr>
              <a:t>ma_liste=['a', 'e', 'i']</a:t>
            </a:r>
          </a:p>
          <a:p>
            <a:r>
              <a:rPr lang="fr-FR" sz="1200" dirty="0">
                <a:solidFill>
                  <a:schemeClr val="bg1"/>
                </a:solidFill>
              </a:rPr>
              <a:t>ajouter(ma_liste, 'o')</a:t>
            </a:r>
          </a:p>
          <a:p>
            <a:r>
              <a:rPr lang="fr-FR" sz="1200" dirty="0">
                <a:solidFill>
                  <a:schemeClr val="bg1"/>
                </a:solidFill>
              </a:rPr>
              <a:t>ma_liste</a:t>
            </a:r>
          </a:p>
          <a:p>
            <a:r>
              <a:rPr lang="fr-FR" sz="1200" dirty="0">
                <a:solidFill>
                  <a:schemeClr val="bg1"/>
                </a:solidFill>
              </a:rPr>
              <a:t>['a', 'e', 'i', 'o']</a:t>
            </a:r>
          </a:p>
        </p:txBody>
      </p:sp>
      <p:sp>
        <p:nvSpPr>
          <p:cNvPr id="7" name="ZoneTexte 6">
            <a:extLst>
              <a:ext uri="{FF2B5EF4-FFF2-40B4-BE49-F238E27FC236}">
                <a16:creationId xmlns:a16="http://schemas.microsoft.com/office/drawing/2014/main" id="{56556D1B-A3D1-4FC4-953F-8EC4CEE71F5C}"/>
              </a:ext>
            </a:extLst>
          </p:cNvPr>
          <p:cNvSpPr txBox="1"/>
          <p:nvPr/>
        </p:nvSpPr>
        <p:spPr>
          <a:xfrm>
            <a:off x="-1" y="3820212"/>
            <a:ext cx="11882441" cy="1938992"/>
          </a:xfrm>
          <a:prstGeom prst="rect">
            <a:avLst/>
          </a:prstGeom>
          <a:noFill/>
        </p:spPr>
        <p:txBody>
          <a:bodyPr wrap="square" rtlCol="0">
            <a:spAutoFit/>
          </a:bodyPr>
          <a:lstStyle/>
          <a:p>
            <a:r>
              <a:rPr lang="fr-FR" sz="1200" dirty="0"/>
              <a:t>Cela marche ! On passe en paramètres notre objet de type list avec la valeur à ajouter. Et la fonction appelle la méthode </a:t>
            </a:r>
            <a:r>
              <a:rPr lang="fr-FR" sz="1200" dirty="0" err="1"/>
              <a:t>appendde</a:t>
            </a:r>
            <a:r>
              <a:rPr lang="fr-FR" sz="1200" dirty="0"/>
              <a:t> l'objet. Cette fois, au sortir de la fonction, notre objet a bel et bien été modifié.</a:t>
            </a:r>
          </a:p>
          <a:p>
            <a:endParaRPr lang="fr-FR" sz="1200" dirty="0"/>
          </a:p>
          <a:p>
            <a:r>
              <a:rPr lang="fr-FR" sz="1200" dirty="0"/>
              <a:t>Je vois pas pourquoi. Tu as dit qu'une fonction ne pouvait pas affecter de nouvelles valeurs aux paramètres ?</a:t>
            </a:r>
          </a:p>
          <a:p>
            <a:endParaRPr lang="fr-FR" sz="1200" dirty="0"/>
          </a:p>
          <a:p>
            <a:r>
              <a:rPr lang="fr-FR" sz="1200" dirty="0"/>
              <a:t>Absolument. Mais c'est cela la petite subtilité dans l'histoire : on ne change pas du tout la valeur du paramètre, on appelle juste une méthode de l'objet. Et cela change tout. Si vous vous embrouillez, retenez que, dans le corps de fonction, si vous faites parametre = nouvelle_valeur, le paramètre ne sera modifié que dans le corps de la fonction. Alors que si vous faites parametre.methode_pour_modifier(…), l'objet derrière le paramètre sera bel et bien modifié.</a:t>
            </a:r>
          </a:p>
          <a:p>
            <a:endParaRPr lang="fr-FR" sz="1200" dirty="0"/>
          </a:p>
          <a:p>
            <a:r>
              <a:rPr lang="fr-FR" sz="1200" dirty="0"/>
              <a:t>On peut aussi modifier les attributs d'un objet, par exemple changer une case de la liste ou d'un dictionnaire : ces changements aussi seront effectifs au-delà de l'appel de la fonction.</a:t>
            </a:r>
          </a:p>
        </p:txBody>
      </p:sp>
    </p:spTree>
    <p:extLst>
      <p:ext uri="{BB962C8B-B14F-4D97-AF65-F5344CB8AC3E}">
        <p14:creationId xmlns:p14="http://schemas.microsoft.com/office/powerpoint/2010/main" val="145851682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285876"/>
            <a:ext cx="11882441" cy="1384995"/>
          </a:xfrm>
          <a:prstGeom prst="rect">
            <a:avLst/>
          </a:prstGeom>
          <a:noFill/>
        </p:spPr>
        <p:txBody>
          <a:bodyPr wrap="square" rtlCol="0">
            <a:spAutoFit/>
          </a:bodyPr>
          <a:lstStyle/>
          <a:p>
            <a:r>
              <a:rPr lang="fr-FR" sz="1200" dirty="0"/>
              <a:t>Je vais schématiser volontairement : les variables que nous utilisons depuis le début de ce cours cachent en fait des références vers des objets.</a:t>
            </a:r>
          </a:p>
          <a:p>
            <a:r>
              <a:rPr lang="fr-FR" sz="1200" dirty="0"/>
              <a:t>Concrètement, j'ai présenté les variables comme ceci : un nom identifiant pointant vers une valeur. Par exemple, notre variable </a:t>
            </a:r>
            <a:r>
              <a:rPr lang="fr-FR" sz="1200" dirty="0" err="1"/>
              <a:t>nomméeapossède</a:t>
            </a:r>
            <a:r>
              <a:rPr lang="fr-FR" sz="1200" dirty="0"/>
              <a:t> une valeur (disons 0).</a:t>
            </a:r>
          </a:p>
          <a:p>
            <a:r>
              <a:rPr lang="fr-FR" sz="1200" dirty="0"/>
              <a:t>En fait, une variable est un nom identifiant, pointant vers une référence d'un objet. La référence, c'est un peu sa position en mémoire. Cela reste plus haut niveau que les pointeurs en C par exemple, ce n'est pas vraiment la mémoire de votre ordinateur. Et on ne manipule pas ces références directement.</a:t>
            </a:r>
          </a:p>
          <a:p>
            <a:r>
              <a:rPr lang="fr-FR" sz="1200" dirty="0"/>
              <a:t>Cela signifie que deux variables peuvent pointer sur le même objet.</a:t>
            </a:r>
          </a:p>
          <a:p>
            <a:r>
              <a:rPr lang="fr-FR" sz="1200" dirty="0"/>
              <a:t>Bah… bien sûr, rien n'empêche de faire deux variables avec la même valeur.</a:t>
            </a:r>
          </a:p>
          <a:p>
            <a:r>
              <a:rPr lang="fr-FR" sz="1200" dirty="0"/>
              <a:t>Non </a:t>
            </a:r>
            <a:r>
              <a:rPr lang="fr-FR" sz="1200" dirty="0" err="1"/>
              <a:t>non</a:t>
            </a:r>
            <a:r>
              <a:rPr lang="fr-FR" sz="1200" dirty="0"/>
              <a:t>, je ne parle pas de valeurs ici mais d'objets. Voyons un exemple, vous allez comprendre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738438"/>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 4]</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4343401"/>
            <a:ext cx="11882441" cy="1754326"/>
          </a:xfrm>
          <a:prstGeom prst="rect">
            <a:avLst/>
          </a:prstGeom>
          <a:noFill/>
        </p:spPr>
        <p:txBody>
          <a:bodyPr wrap="square" rtlCol="0">
            <a:spAutoFit/>
          </a:bodyPr>
          <a:lstStyle/>
          <a:p>
            <a:r>
              <a:rPr lang="fr-FR" sz="1200" dirty="0"/>
              <a:t>Nous créons une liste dans la variablema_liste1. À la ligne 2, nous affectons ma_liste1 à la variable ma_liste2. On pourrait croire que ma_liste 2 est une copie de ma_liste1. Toutefois, quand on ajoute 4 à ma_liste2, ma_liste1 est aussi modifiée.</a:t>
            </a:r>
          </a:p>
          <a:p>
            <a:r>
              <a:rPr lang="fr-FR" sz="1200" dirty="0"/>
              <a:t>On dit que ma_liste1 et ma_liste2contiennent une référence vers le même objet : si on modifie l'objet depuis une des deux variables, le changement sera visible depuis les deux variables.</a:t>
            </a:r>
          </a:p>
          <a:p>
            <a:r>
              <a:rPr lang="fr-FR" sz="1200" dirty="0"/>
              <a:t>Euh… j'essaye de faire la même chose avec des variables contenant des entiers et cela ne marche pas.</a:t>
            </a:r>
          </a:p>
          <a:p>
            <a:r>
              <a:rPr lang="fr-FR" sz="1200" dirty="0"/>
              <a:t>C'est normal. Les entiers, les flottants, les chaînes de caractères, n'ont aucune méthode travaillant sur l'objet lui-même. Les chaînes de caractères, comme nous l'avons vu, ne modifient pas l'objet appelant mais renvoient un nouvel objet modifié. Et comme nous venons de le voir, le processus d'affectation n'est pas du tout identique à un appel de méthode.</a:t>
            </a:r>
          </a:p>
          <a:p>
            <a:r>
              <a:rPr lang="fr-FR" sz="1200" dirty="0"/>
              <a:t>Et si je veux modifier une liste sans toucher à l'autre ?</a:t>
            </a:r>
          </a:p>
          <a:p>
            <a:r>
              <a:rPr lang="fr-FR" sz="1200" dirty="0"/>
              <a:t>Eh bien c'est impossible, vu comment nous avons défini nos listes. Les deux variables pointent sur le même objet par jeu de références et donc, inévitablement, si vous modifiez l'objet, vous allez voir le changement depuis les deux variables.</a:t>
            </a:r>
          </a:p>
        </p:txBody>
      </p:sp>
    </p:spTree>
    <p:extLst>
      <p:ext uri="{BB962C8B-B14F-4D97-AF65-F5344CB8AC3E}">
        <p14:creationId xmlns:p14="http://schemas.microsoft.com/office/powerpoint/2010/main" val="346793741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743076"/>
            <a:ext cx="11882441" cy="276999"/>
          </a:xfrm>
          <a:prstGeom prst="rect">
            <a:avLst/>
          </a:prstGeom>
          <a:noFill/>
        </p:spPr>
        <p:txBody>
          <a:bodyPr wrap="square" rtlCol="0">
            <a:spAutoFit/>
          </a:bodyPr>
          <a:lstStyle/>
          <a:p>
            <a:r>
              <a:rPr lang="fr-FR" sz="1200" dirty="0"/>
              <a:t>Toutefois, il existe un moyen pour créer un nouvel objet depuis un autre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057402"/>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list(ma_liste1) # Cela revient à copier le contenu de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3516661"/>
            <a:ext cx="11882441" cy="1569660"/>
          </a:xfrm>
          <a:prstGeom prst="rect">
            <a:avLst/>
          </a:prstGeom>
          <a:noFill/>
        </p:spPr>
        <p:txBody>
          <a:bodyPr wrap="square" rtlCol="0">
            <a:spAutoFit/>
          </a:bodyPr>
          <a:lstStyle/>
          <a:p>
            <a:r>
              <a:rPr lang="fr-FR" sz="1200" dirty="0"/>
              <a:t>À la ligne 2, nous avons demandé à Python de créer un nouvel objet basé sur ma_liste1. Du coup, les deux variables ne contiennent plus la même référence : elles modifient des objets différents. Vous pouvez utiliser la plupart des constructeurs (c'est le nom qu'on donne à list pour créer une liste par exemple) dans ce but. Pour des dictionnaires, utilisez le constructeur dict en lui passant en paramètre un dictionnaire déjà construit et vous aurez en retour un dictionnaire, semblable à celui passé en paramètre, mais seulement semblable par le contenu. En fait, il s'agit d'une copie de l'objet, ni plus ni moins.</a:t>
            </a:r>
          </a:p>
          <a:p>
            <a:endParaRPr lang="fr-FR" sz="1200" dirty="0"/>
          </a:p>
          <a:p>
            <a:r>
              <a:rPr lang="fr-FR" sz="1200" dirty="0"/>
              <a:t>Pour approcher de plus près les références, vous avez la </a:t>
            </a:r>
            <a:r>
              <a:rPr lang="fr-FR" sz="1200" dirty="0" err="1"/>
              <a:t>fonctionidqui</a:t>
            </a:r>
            <a:r>
              <a:rPr lang="fr-FR" sz="1200" dirty="0"/>
              <a:t> prend en paramètre un objet. Elle renvoie la position de l'objet dans la mémoire Python sous la forme d'un entier (plutôt grand). Je vous invite à faire quelques tests en passant divers objets en paramètre à cette fonction. Sachez au passage </a:t>
            </a:r>
            <a:r>
              <a:rPr lang="fr-FR" sz="1200" dirty="0" err="1"/>
              <a:t>queiscompare</a:t>
            </a:r>
            <a:r>
              <a:rPr lang="fr-FR" sz="1200" dirty="0"/>
              <a:t> les ID des objets de part et d'autre et c'est pour cette raison que je vous ais mis en garde quant à son utilisation.</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28572" y="5101425"/>
            <a:ext cx="11896729" cy="1384995"/>
          </a:xfrm>
          <a:prstGeom prst="rect">
            <a:avLst/>
          </a:prstGeom>
          <a:solidFill>
            <a:schemeClr val="tx1"/>
          </a:solidFill>
        </p:spPr>
        <p:txBody>
          <a:bodyPr wrap="square" rtlCol="0">
            <a:spAutoFit/>
          </a:bodyPr>
          <a:lstStyle/>
          <a:p>
            <a:r>
              <a:rPr lang="it-IT" sz="1200" dirty="0">
                <a:solidFill>
                  <a:schemeClr val="bg1"/>
                </a:solidFill>
              </a:rPr>
              <a:t>&gt;&gt;&gt; ma_liste1 = [1, 2]</a:t>
            </a:r>
          </a:p>
          <a:p>
            <a:r>
              <a:rPr lang="it-IT" sz="1200" dirty="0">
                <a:solidFill>
                  <a:schemeClr val="bg1"/>
                </a:solidFill>
              </a:rPr>
              <a:t>&gt;&gt;&gt; ma_liste2 = [1, 2]</a:t>
            </a:r>
          </a:p>
          <a:p>
            <a:r>
              <a:rPr lang="it-IT" sz="1200" dirty="0">
                <a:solidFill>
                  <a:schemeClr val="bg1"/>
                </a:solidFill>
              </a:rPr>
              <a:t>&gt;&gt;&gt; ma_liste1 == ma_liste2 # On compare le contenu des listes</a:t>
            </a:r>
          </a:p>
          <a:p>
            <a:r>
              <a:rPr lang="it-IT" sz="1200" dirty="0">
                <a:solidFill>
                  <a:schemeClr val="bg1"/>
                </a:solidFill>
              </a:rPr>
              <a:t>True</a:t>
            </a:r>
          </a:p>
          <a:p>
            <a:r>
              <a:rPr lang="it-IT" sz="1200" dirty="0">
                <a:solidFill>
                  <a:schemeClr val="bg1"/>
                </a:solidFill>
              </a:rPr>
              <a:t>&gt;&gt;&gt; ma_liste1 is ma_liste2 # On compare leur référence</a:t>
            </a:r>
          </a:p>
          <a:p>
            <a:r>
              <a:rPr lang="it-IT" sz="1200" dirty="0">
                <a:solidFill>
                  <a:schemeClr val="bg1"/>
                </a:solidFill>
              </a:rPr>
              <a:t>False</a:t>
            </a:r>
          </a:p>
          <a:p>
            <a:r>
              <a:rPr lang="it-IT" sz="1200" dirty="0">
                <a:solidFill>
                  <a:schemeClr val="bg1"/>
                </a:solidFill>
              </a:rPr>
              <a:t>&gt;&gt;&gt;</a:t>
            </a:r>
          </a:p>
        </p:txBody>
      </p:sp>
    </p:spTree>
    <p:extLst>
      <p:ext uri="{BB962C8B-B14F-4D97-AF65-F5344CB8AC3E}">
        <p14:creationId xmlns:p14="http://schemas.microsoft.com/office/powerpoint/2010/main" val="136125037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variables globales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35715" y="819151"/>
            <a:ext cx="11882441" cy="3231654"/>
          </a:xfrm>
          <a:prstGeom prst="rect">
            <a:avLst/>
          </a:prstGeom>
          <a:noFill/>
        </p:spPr>
        <p:txBody>
          <a:bodyPr wrap="square" rtlCol="0">
            <a:spAutoFit/>
          </a:bodyPr>
          <a:lstStyle/>
          <a:p>
            <a:r>
              <a:rPr lang="fr-FR" sz="1200" dirty="0"/>
              <a:t>Il existe un moyen de modifier, dans une fonction, des variables extérieures à celle-ci. On utilise pour cela des variables globales.</a:t>
            </a:r>
          </a:p>
          <a:p>
            <a:r>
              <a:rPr lang="fr-FR" sz="1200" dirty="0"/>
              <a:t>Cette distinction entre variables locales et variables globales se retrouve dans d'autres langages et on recommande souvent d'éviter de trop les utiliser. Elles peuvent avoir leur utilité, toutefois, puisque le mécanisme existe. D'un point de vue strictement personnel, tant que c'est possible, je ne travaille qu'avec des variables locales (comme nous l'avons fait depuis le début de ce cours) mais il m'arrive de faire appel à des variables globales quand c'est nécessaire ou bien plus pratique. Mais ne tombez pas dans l'extrême non plus, ni dans un sens ni dans l'autre.</a:t>
            </a:r>
          </a:p>
          <a:p>
            <a:endParaRPr lang="fr-FR" sz="1200" dirty="0"/>
          </a:p>
          <a:p>
            <a:r>
              <a:rPr lang="fr-FR" sz="1200" dirty="0"/>
              <a:t>Le principe des variables globales</a:t>
            </a:r>
          </a:p>
          <a:p>
            <a:r>
              <a:rPr lang="fr-FR" sz="1200" dirty="0"/>
              <a:t>On ne peut faire plus simple. On déclare dans le corps de notre programme, donc en dehors de tout corps de fonction, une variable, tout ce qu'il y a de plus normal. Dans le corps d'une fonction qui doit modifier cette variable (changer sa valeur par affectation), on déclare à Python que la variable qui doit être utilisée dans ce corps est globale.</a:t>
            </a:r>
          </a:p>
          <a:p>
            <a:r>
              <a:rPr lang="fr-FR" sz="1200" dirty="0"/>
              <a:t>Python va regarder dans les différents espaces : celui de la fonction, celui dans lequel la fonction a été appelée… ainsi de suite jusqu'à mettre la main sur notre variable. S'il la trouve, il va nous donner le plein accès à cette variable dans le corps de la fonction.</a:t>
            </a:r>
          </a:p>
          <a:p>
            <a:r>
              <a:rPr lang="fr-FR" sz="1200" dirty="0"/>
              <a:t>Cela signifie que nous pouvons y accéder en lecture (comme c'est le cas sans avoir besoin de la définir comme variable globale) mais aussi en écriture. Une fonction peut donc ainsi changer la valeur d'une variable directement.</a:t>
            </a:r>
          </a:p>
          <a:p>
            <a:r>
              <a:rPr lang="fr-FR" sz="1200" dirty="0"/>
              <a:t>Mais assez de théorie, voyons un exemple.</a:t>
            </a:r>
          </a:p>
          <a:p>
            <a:r>
              <a:rPr lang="fr-FR" sz="1200" dirty="0"/>
              <a:t>Utiliser concrètement les variables globales</a:t>
            </a:r>
          </a:p>
          <a:p>
            <a:r>
              <a:rPr lang="fr-FR" sz="1200" dirty="0"/>
              <a:t>Pour déclarer à Python, dans le corps d'une fonction, que la variable qui sera utilisée doit être considérée comme globale, on utilise le mot-clé </a:t>
            </a:r>
            <a:r>
              <a:rPr lang="fr-FR" sz="1200" b="1" dirty="0"/>
              <a:t>global</a:t>
            </a:r>
            <a:r>
              <a:rPr lang="fr-FR" sz="1200" dirty="0"/>
              <a:t>. On le place généralement après la définition de la fonction, juste en-dessous de la docstring, cela permet de retrouver rapidement les variables globales sans parcourir tout le code (c'est une simple convention). On précise derrière ce mot-clé le nom de la variable à considérer comme globale :</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35715" y="4028777"/>
            <a:ext cx="11896729" cy="1954381"/>
          </a:xfrm>
          <a:prstGeom prst="rect">
            <a:avLst/>
          </a:prstGeom>
          <a:solidFill>
            <a:schemeClr val="tx1"/>
          </a:solidFill>
        </p:spPr>
        <p:txBody>
          <a:bodyPr wrap="square" rtlCol="0">
            <a:spAutoFit/>
          </a:bodyPr>
          <a:lstStyle/>
          <a:p>
            <a:r>
              <a:rPr lang="fr-FR" sz="1100" dirty="0">
                <a:solidFill>
                  <a:schemeClr val="bg1"/>
                </a:solidFill>
              </a:rPr>
              <a:t>i = 4 # Une variable, nommée i, contenant un entier</a:t>
            </a:r>
          </a:p>
          <a:p>
            <a:r>
              <a:rPr lang="fr-FR" sz="1100" dirty="0">
                <a:solidFill>
                  <a:schemeClr val="bg1"/>
                </a:solidFill>
              </a:rPr>
              <a:t>def inc_i():</a:t>
            </a:r>
          </a:p>
          <a:p>
            <a:r>
              <a:rPr lang="fr-FR" sz="1100" dirty="0">
                <a:solidFill>
                  <a:schemeClr val="bg1"/>
                </a:solidFill>
              </a:rPr>
              <a:t>...     """Fonction chargée d'incrémenter i de 1"""</a:t>
            </a:r>
          </a:p>
          <a:p>
            <a:r>
              <a:rPr lang="fr-FR" sz="1100" dirty="0">
                <a:solidFill>
                  <a:schemeClr val="bg1"/>
                </a:solidFill>
              </a:rPr>
              <a:t>...     global i # Python recherche i en dehors de l'espace local de la fonction</a:t>
            </a:r>
          </a:p>
          <a:p>
            <a:r>
              <a:rPr lang="fr-FR" sz="1100" dirty="0">
                <a:solidFill>
                  <a:schemeClr val="bg1"/>
                </a:solidFill>
              </a:rPr>
              <a:t>...     i += 1</a:t>
            </a:r>
          </a:p>
          <a:p>
            <a:r>
              <a:rPr lang="fr-FR" sz="1100" dirty="0">
                <a:solidFill>
                  <a:schemeClr val="bg1"/>
                </a:solidFill>
              </a:rPr>
              <a:t>... </a:t>
            </a:r>
          </a:p>
          <a:p>
            <a:r>
              <a:rPr lang="fr-FR" sz="1100" dirty="0">
                <a:solidFill>
                  <a:schemeClr val="bg1"/>
                </a:solidFill>
              </a:rPr>
              <a:t>i</a:t>
            </a:r>
          </a:p>
          <a:p>
            <a:r>
              <a:rPr lang="fr-FR" sz="1100" dirty="0">
                <a:solidFill>
                  <a:schemeClr val="bg1"/>
                </a:solidFill>
              </a:rPr>
              <a:t>4</a:t>
            </a:r>
          </a:p>
          <a:p>
            <a:r>
              <a:rPr lang="fr-FR" sz="1100" dirty="0">
                <a:solidFill>
                  <a:schemeClr val="bg1"/>
                </a:solidFill>
              </a:rPr>
              <a:t>inc_i()</a:t>
            </a:r>
          </a:p>
          <a:p>
            <a:r>
              <a:rPr lang="fr-FR" sz="1100" dirty="0">
                <a:solidFill>
                  <a:schemeClr val="bg1"/>
                </a:solidFill>
              </a:rPr>
              <a:t>i</a:t>
            </a:r>
          </a:p>
          <a:p>
            <a:r>
              <a:rPr lang="fr-FR" sz="1100" dirty="0">
                <a:solidFill>
                  <a:schemeClr val="bg1"/>
                </a:solidFill>
              </a:rPr>
              <a:t>5</a:t>
            </a:r>
          </a:p>
        </p:txBody>
      </p:sp>
      <p:sp>
        <p:nvSpPr>
          <p:cNvPr id="5" name="ZoneTexte 4">
            <a:extLst>
              <a:ext uri="{FF2B5EF4-FFF2-40B4-BE49-F238E27FC236}">
                <a16:creationId xmlns:a16="http://schemas.microsoft.com/office/drawing/2014/main" id="{8307A699-A620-453F-A060-EF1E0119BDA6}"/>
              </a:ext>
            </a:extLst>
          </p:cNvPr>
          <p:cNvSpPr txBox="1"/>
          <p:nvPr/>
        </p:nvSpPr>
        <p:spPr>
          <a:xfrm>
            <a:off x="35715" y="6002148"/>
            <a:ext cx="11896729" cy="830997"/>
          </a:xfrm>
          <a:prstGeom prst="rect">
            <a:avLst/>
          </a:prstGeom>
          <a:noFill/>
        </p:spPr>
        <p:txBody>
          <a:bodyPr wrap="square" rtlCol="0">
            <a:spAutoFit/>
          </a:bodyPr>
          <a:lstStyle/>
          <a:p>
            <a:r>
              <a:rPr lang="fr-FR" sz="1200" dirty="0"/>
              <a:t>Si vous ne précisez pas à Python </a:t>
            </a:r>
            <a:r>
              <a:rPr lang="fr-FR" sz="1200" dirty="0" err="1"/>
              <a:t>queidoit</a:t>
            </a:r>
            <a:r>
              <a:rPr lang="fr-FR" sz="1200" dirty="0"/>
              <a:t> être considérée comme globale, vous ne pourrez pas modifier réellement sa valeur, comme nous l'avons vu plus haut. En </a:t>
            </a:r>
            <a:r>
              <a:rPr lang="fr-FR" sz="1200" dirty="0" err="1"/>
              <a:t>précisantglobal</a:t>
            </a:r>
            <a:r>
              <a:rPr lang="fr-FR" sz="1200" dirty="0"/>
              <a:t> i, Python permet l'accès en lecture et en écriture à cette variable, ce qui signifie que vous pouvez changer sa valeur par affectation.</a:t>
            </a:r>
          </a:p>
          <a:p>
            <a:r>
              <a:rPr lang="fr-FR" sz="1200" dirty="0"/>
              <a:t>J'utilise ce mécanisme quand je travaille sur plusieurs classes et fonctions qui doivent s'échanger des informations d'état par exemple. Il existe d'autres moyens mais vous connaissez celui-ci et, tant que vous maîtrisez bien votre code, il n'est pas plus mauvais qu'un autre.</a:t>
            </a:r>
          </a:p>
        </p:txBody>
      </p:sp>
    </p:spTree>
    <p:extLst>
      <p:ext uri="{BB962C8B-B14F-4D97-AF65-F5344CB8AC3E}">
        <p14:creationId xmlns:p14="http://schemas.microsoft.com/office/powerpoint/2010/main" val="11229112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847851"/>
            <a:ext cx="11882441" cy="2123658"/>
          </a:xfrm>
          <a:prstGeom prst="rect">
            <a:avLst/>
          </a:prstGeom>
          <a:noFill/>
        </p:spPr>
        <p:txBody>
          <a:bodyPr wrap="square" rtlCol="0">
            <a:spAutoFit/>
          </a:bodyPr>
          <a:lstStyle/>
          <a:p>
            <a:r>
              <a:rPr lang="fr-FR" sz="1200" b="1" dirty="0"/>
              <a:t>En résumé</a:t>
            </a:r>
          </a:p>
          <a:p>
            <a:endParaRPr lang="fr-FR" sz="1200" dirty="0"/>
          </a:p>
          <a:p>
            <a:r>
              <a:rPr lang="fr-FR" sz="1200" dirty="0"/>
              <a:t>    Les variables locales définies avant l'appel d'une fonction seront accessibles, depuis le corps de la fonction, en lecture seule.</a:t>
            </a:r>
          </a:p>
          <a:p>
            <a:endParaRPr lang="fr-FR" sz="1200" dirty="0"/>
          </a:p>
          <a:p>
            <a:r>
              <a:rPr lang="fr-FR" sz="1200" dirty="0"/>
              <a:t>    Une variable locale définie dans une fonction sera supprimée après l'exécution de cette fonction.</a:t>
            </a:r>
          </a:p>
          <a:p>
            <a:endParaRPr lang="fr-FR" sz="1200" dirty="0"/>
          </a:p>
          <a:p>
            <a:r>
              <a:rPr lang="fr-FR" sz="1200" dirty="0"/>
              <a:t>    On peut cependant appeler les attributs et méthodes d'un objet pour le modifier durablement.</a:t>
            </a:r>
          </a:p>
          <a:p>
            <a:endParaRPr lang="fr-FR" sz="1200" dirty="0"/>
          </a:p>
          <a:p>
            <a:r>
              <a:rPr lang="fr-FR" sz="1200" dirty="0"/>
              <a:t>    Les variables globales se définissent à l'aide du mot-clé global suivi du nom de la variable préalablement créée.</a:t>
            </a:r>
          </a:p>
          <a:p>
            <a:endParaRPr lang="fr-FR" sz="1200" dirty="0"/>
          </a:p>
          <a:p>
            <a:r>
              <a:rPr lang="fr-FR" sz="1200" dirty="0"/>
              <a:t>    Les variables globales peuvent être modifiées depuis le corps d'une fonction (à utiliser avec prudence).</a:t>
            </a:r>
          </a:p>
        </p:txBody>
      </p:sp>
    </p:spTree>
    <p:extLst>
      <p:ext uri="{BB962C8B-B14F-4D97-AF65-F5344CB8AC3E}">
        <p14:creationId xmlns:p14="http://schemas.microsoft.com/office/powerpoint/2010/main" val="126441141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83790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Appréhendez les classes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74063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6042" y="289368"/>
            <a:ext cx="12192000" cy="1325563"/>
          </a:xfrm>
        </p:spPr>
        <p:txBody>
          <a:bodyPr>
            <a:noAutofit/>
          </a:bodyPr>
          <a:lstStyle/>
          <a:p>
            <a:pPr algn="ctr"/>
            <a:r>
              <a:rPr lang="en-US" sz="6600" dirty="0">
                <a:solidFill>
                  <a:schemeClr val="accent5">
                    <a:lumMod val="75000"/>
                  </a:schemeClr>
                </a:solidFill>
              </a:rPr>
              <a:t>Comment connaitre le type </a:t>
            </a:r>
            <a:r>
              <a:rPr lang="en-US" sz="6600" dirty="0" err="1">
                <a:solidFill>
                  <a:schemeClr val="accent5">
                    <a:lumMod val="75000"/>
                  </a:schemeClr>
                </a:solidFill>
              </a:rPr>
              <a:t>d’une</a:t>
            </a:r>
            <a:r>
              <a:rPr lang="en-US" sz="6600" dirty="0">
                <a:solidFill>
                  <a:schemeClr val="accent5">
                    <a:lumMod val="75000"/>
                  </a:schemeClr>
                </a:solidFill>
              </a:rPr>
              <a:t> variable</a:t>
            </a:r>
            <a:endParaRPr lang="fr-FR" sz="66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79032" y="2294292"/>
            <a:ext cx="6866021" cy="2831544"/>
          </a:xfrm>
          <a:prstGeom prst="rect">
            <a:avLst/>
          </a:prstGeom>
          <a:solidFill>
            <a:schemeClr val="tx1"/>
          </a:solidFill>
        </p:spPr>
        <p:txBody>
          <a:bodyPr wrap="square" rtlCol="0">
            <a:spAutoFit/>
          </a:bodyPr>
          <a:lstStyle/>
          <a:p>
            <a:r>
              <a:rPr lang="fr-FR" sz="4000" dirty="0">
                <a:solidFill>
                  <a:schemeClr val="bg1"/>
                </a:solidFill>
                <a:highlight>
                  <a:srgbClr val="000000"/>
                </a:highlight>
              </a:rPr>
              <a:t>type(nom_de_la_variable)</a:t>
            </a:r>
          </a:p>
          <a:p>
            <a:r>
              <a:rPr lang="fr-FR" sz="4000" dirty="0">
                <a:solidFill>
                  <a:schemeClr val="bg1"/>
                </a:solidFill>
                <a:highlight>
                  <a:srgbClr val="000000"/>
                </a:highlight>
              </a:rPr>
              <a:t>a = 3</a:t>
            </a:r>
          </a:p>
          <a:p>
            <a:r>
              <a:rPr lang="fr-FR" sz="4000" dirty="0">
                <a:solidFill>
                  <a:schemeClr val="bg1"/>
                </a:solidFill>
                <a:highlight>
                  <a:srgbClr val="000000"/>
                </a:highlight>
              </a:rPr>
              <a:t>type(a)</a:t>
            </a:r>
          </a:p>
          <a:p>
            <a:r>
              <a:rPr lang="fr-FR" sz="4000" dirty="0">
                <a:solidFill>
                  <a:schemeClr val="bg1"/>
                </a:solidFill>
                <a:highlight>
                  <a:srgbClr val="000000"/>
                </a:highlight>
              </a:rPr>
              <a:t>&lt;class 'int'&gt;</a:t>
            </a:r>
          </a:p>
          <a:p>
            <a:endParaRPr lang="fr-FR" dirty="0"/>
          </a:p>
        </p:txBody>
      </p:sp>
    </p:spTree>
    <p:extLst>
      <p:ext uri="{BB962C8B-B14F-4D97-AF65-F5344CB8AC3E}">
        <p14:creationId xmlns:p14="http://schemas.microsoft.com/office/powerpoint/2010/main" val="23728254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2399"/>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819151"/>
            <a:ext cx="11882441" cy="5816977"/>
          </a:xfrm>
          <a:prstGeom prst="rect">
            <a:avLst/>
          </a:prstGeom>
          <a:noFill/>
        </p:spPr>
        <p:txBody>
          <a:bodyPr wrap="square" rtlCol="0">
            <a:spAutoFit/>
          </a:bodyPr>
          <a:lstStyle/>
          <a:p>
            <a:r>
              <a:rPr lang="fr-FR" sz="1200" dirty="0"/>
              <a:t>Dans ce chapitre, sans plus attendre, nous allons créer nos premières classes, nos premiers attributs et nos premières méthodes. Nous allons aussi essayer de comprendre les mécanismes de la programmation orientée objet en Python.</a:t>
            </a:r>
          </a:p>
          <a:p>
            <a:endParaRPr lang="fr-FR" sz="1200" dirty="0"/>
          </a:p>
          <a:p>
            <a:r>
              <a:rPr lang="fr-FR" sz="1200" dirty="0"/>
              <a:t>Au-delà du mécanisme, l'orienté objet est une véritable philosophie et Python est assez différent des autres langages, en termes de philosophie justement. Restez concentrés, ce langage n'a pas fini de vous étonner !</a:t>
            </a:r>
          </a:p>
          <a:p>
            <a:endParaRPr lang="fr-FR" sz="1200" b="1" dirty="0"/>
          </a:p>
          <a:p>
            <a:r>
              <a:rPr lang="fr-FR" sz="1200" b="1" u="sng" dirty="0"/>
              <a:t>Les classes, tout un monde</a:t>
            </a:r>
          </a:p>
          <a:p>
            <a:endParaRPr lang="fr-FR" sz="1200" dirty="0"/>
          </a:p>
          <a:p>
            <a:r>
              <a:rPr lang="fr-FR" sz="1200" dirty="0"/>
              <a:t>Dans la partie précédente, j'avais brièvement décrit les objets comme des variables pouvant contenir elles-mêmes des fonctions et variables. Nous sommes allés plus loin tout au long de la seconde partie, pour découvrir que nos « fonctions contenues dans nos objets » sont appelées des méthodes. En vérité, je me suis cantonné à une définition « pratique » des objets, alors que derrière la POO (Programmation Orientée Objet) se cache une véritable philosophie.</a:t>
            </a:r>
          </a:p>
          <a:p>
            <a:endParaRPr lang="fr-FR" sz="1200" b="1" dirty="0"/>
          </a:p>
          <a:p>
            <a:r>
              <a:rPr lang="fr-FR" sz="1200" b="1" dirty="0"/>
              <a:t>Pourquoi utiliser des objets ?</a:t>
            </a:r>
          </a:p>
          <a:p>
            <a:endParaRPr lang="fr-FR" sz="1200" dirty="0"/>
          </a:p>
          <a:p>
            <a:r>
              <a:rPr lang="fr-FR" sz="1200" dirty="0"/>
              <a:t>Les premiers langages de programmation n'incluaient pas l'orienté objet. Le langage C, pour ne citer que lui, n'utilise pas ce concept et il aura fallu attendre le C++ pour utiliser la puissance de l'orienté objet dans une syntaxe proche de celle du C.</a:t>
            </a:r>
          </a:p>
          <a:p>
            <a:endParaRPr lang="fr-FR" sz="1200" dirty="0"/>
          </a:p>
          <a:p>
            <a:r>
              <a:rPr lang="fr-FR" sz="1200" dirty="0"/>
              <a:t>Java, un langage apparu à peu près en même temps que Python, définit une philosophie assez différente de celle du C++ : contrairement à ce dernier, le Java exige que tout soit rangé dans des classes. Même l'application standard Hello World est contenue dans une classe.</a:t>
            </a:r>
          </a:p>
          <a:p>
            <a:endParaRPr lang="fr-FR" sz="1200" dirty="0"/>
          </a:p>
          <a:p>
            <a:r>
              <a:rPr lang="fr-FR" sz="1200" dirty="0"/>
              <a:t>En Python, la liberté est plus grande. Après tout, vous avez pu passer une partie de ce tutoriel sans connaître la façade objet de Python. Et pourtant, le langage Python est totalement orienté objet : en Python, tout est objet, vous n'avez pas oublié ? Quand vous croyez utiliser une simple variable, un module, une fonction…, ce sont des objets qui se cachent derrière.</a:t>
            </a:r>
          </a:p>
          <a:p>
            <a:endParaRPr lang="fr-FR" sz="1200" dirty="0"/>
          </a:p>
          <a:p>
            <a:r>
              <a:rPr lang="fr-FR" sz="1200" dirty="0"/>
              <a:t>Loin de moi l'idée de faire un comparatif entre différents langages. Ce sur quoi je souhaite attirer votre attention, c'est que plusieurs langages intègrent l'orienté objet, chacun avec une philosophie distincte. Autrement dit, si vous avez appris l'orienté objet dans un autre langage, tel que le C++ ou le Java, ne tenez pas pour acquis que vous allez retrouver les même mécanismes et surtout, la même philosophie. Gardez autant que possible l'esprit dégagé de tout préjugé sur la philosophie objet de Python.</a:t>
            </a:r>
          </a:p>
          <a:p>
            <a:endParaRPr lang="fr-FR" sz="1200" dirty="0"/>
          </a:p>
          <a:p>
            <a:r>
              <a:rPr lang="fr-FR" sz="1200" dirty="0"/>
              <a:t>Pour l'instant, nous n'avons donc vu qu'un aspect technique de l'objet. J'irais jusqu'à dire que ce qu'on a vu jusqu'ici, ce n'était qu'une façon « un peu plus esthétique » de coder : il est plus simple et plus compréhensible d'écrire ma_liste.append(5) que </a:t>
            </a:r>
            <a:r>
              <a:rPr lang="fr-FR" sz="1200" dirty="0" err="1"/>
              <a:t>append_to_list</a:t>
            </a:r>
            <a:r>
              <a:rPr lang="fr-FR" sz="1200" dirty="0"/>
              <a:t>(ma_liste, 5). Mais derrière la POO, il n'y a pas qu'un souci esthétique, loin de là.</a:t>
            </a:r>
          </a:p>
          <a:p>
            <a:endParaRPr lang="fr-FR" sz="1200" b="1" dirty="0"/>
          </a:p>
          <a:p>
            <a:endParaRPr lang="fr-FR" sz="1200" b="1" dirty="0"/>
          </a:p>
        </p:txBody>
      </p:sp>
    </p:spTree>
    <p:extLst>
      <p:ext uri="{BB962C8B-B14F-4D97-AF65-F5344CB8AC3E}">
        <p14:creationId xmlns:p14="http://schemas.microsoft.com/office/powerpoint/2010/main" val="3246554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0" y="505525"/>
            <a:ext cx="11882441" cy="6370975"/>
          </a:xfrm>
          <a:prstGeom prst="rect">
            <a:avLst/>
          </a:prstGeom>
          <a:noFill/>
        </p:spPr>
        <p:txBody>
          <a:bodyPr wrap="square" rtlCol="0">
            <a:spAutoFit/>
          </a:bodyPr>
          <a:lstStyle/>
          <a:p>
            <a:r>
              <a:rPr lang="fr-FR" sz="1200" b="1" dirty="0"/>
              <a:t>Choix du modèle</a:t>
            </a:r>
          </a:p>
          <a:p>
            <a:endParaRPr lang="fr-FR" sz="1200" dirty="0"/>
          </a:p>
          <a:p>
            <a:r>
              <a:rPr lang="fr-FR" sz="1200" dirty="0"/>
              <a:t>Bon, comme vous vous en souvenez sûrement (du moins, je l'espère), une classe est un peu un modèle suivant lequel on va créer des objets. C'est dans la classe que nous allons définir nos méthodes et attributs, les attributs étant des variables contenues dans notre objet.</a:t>
            </a:r>
          </a:p>
          <a:p>
            <a:endParaRPr lang="fr-FR" sz="1200" dirty="0"/>
          </a:p>
          <a:p>
            <a:r>
              <a:rPr lang="fr-FR" sz="1200" dirty="0"/>
              <a:t>Mais qu'allons-nous modéliser ? L'orienté objet est plus qu'utile dès lors que l'on s'en sert pour modéliser, représenter des données un peu plus complexes qu'un simple nombre, ou qu'une chaîne de caractères. Bien sûr, il existe des classes que Python définit pour nous : les nombres, les chaînes et les listes en font partie. Mais on serait bien limité si on ne pouvait faire ses propres classes.</a:t>
            </a:r>
          </a:p>
          <a:p>
            <a:endParaRPr lang="fr-FR" sz="1200" dirty="0"/>
          </a:p>
          <a:p>
            <a:r>
              <a:rPr lang="fr-FR" sz="1200" dirty="0"/>
              <a:t>Pour l'instant, nous allons modéliser… une personne. C'est le premier exemple qui me soit venu à l'esprit, nous verrons bien d'autres exemples avant la fin de la partie.</a:t>
            </a:r>
          </a:p>
          <a:p>
            <a:endParaRPr lang="fr-FR" sz="1200" b="1" dirty="0"/>
          </a:p>
          <a:p>
            <a:r>
              <a:rPr lang="fr-FR" sz="1200" b="1" dirty="0"/>
              <a:t>Convention de nommage</a:t>
            </a:r>
          </a:p>
          <a:p>
            <a:endParaRPr lang="fr-FR" sz="1200" dirty="0"/>
          </a:p>
          <a:p>
            <a:r>
              <a:rPr lang="fr-FR" sz="1200" dirty="0"/>
              <a:t>Si on se réfère à la PEP 8 de Python, il est préférable d'utiliser pour des noms de classes la convention dite Camel Case.</a:t>
            </a:r>
          </a:p>
          <a:p>
            <a:endParaRPr lang="fr-FR" sz="1200" dirty="0"/>
          </a:p>
          <a:p>
            <a:r>
              <a:rPr lang="fr-FR" sz="1200" dirty="0"/>
              <a:t>Les PEP sont les « Python </a:t>
            </a:r>
            <a:r>
              <a:rPr lang="fr-FR" sz="1200" dirty="0" err="1"/>
              <a:t>Enhancement</a:t>
            </a:r>
            <a:r>
              <a:rPr lang="fr-FR" sz="1200" dirty="0"/>
              <a:t> </a:t>
            </a:r>
            <a:r>
              <a:rPr lang="fr-FR" sz="1200" dirty="0" err="1"/>
              <a:t>Proposals</a:t>
            </a:r>
            <a:r>
              <a:rPr lang="fr-FR" sz="1200" dirty="0"/>
              <a:t> », c'est à dire les propositions d'amélioration de Python.</a:t>
            </a:r>
          </a:p>
          <a:p>
            <a:endParaRPr lang="fr-FR" sz="1200" dirty="0"/>
          </a:p>
          <a:p>
            <a:r>
              <a:rPr lang="fr-FR" sz="1200" dirty="0"/>
              <a:t>Cette convention n'utilise pas le signe souligné _ pour séparer les mots. Le principe consiste à mettre en majuscule chaque lettre débutant un mot, par exemple :MaClasse.</a:t>
            </a:r>
          </a:p>
          <a:p>
            <a:endParaRPr lang="fr-FR" sz="1200" dirty="0"/>
          </a:p>
          <a:p>
            <a:r>
              <a:rPr lang="fr-FR" sz="1200" dirty="0"/>
              <a:t>C'est donc cette convention que je vais utiliser pour les noms de classes. Libre à vous d'en changer, encore une fois rien n'est imposé.</a:t>
            </a:r>
          </a:p>
          <a:p>
            <a:endParaRPr lang="fr-FR" sz="1200" dirty="0"/>
          </a:p>
          <a:p>
            <a:r>
              <a:rPr lang="fr-FR" sz="1200" dirty="0"/>
              <a:t>Pour définir une nouvelle classe, on utilise le mot-clé class.</a:t>
            </a:r>
          </a:p>
          <a:p>
            <a:endParaRPr lang="fr-FR" sz="1200" dirty="0"/>
          </a:p>
          <a:p>
            <a:r>
              <a:rPr lang="fr-FR" sz="1200" dirty="0"/>
              <a:t>Sa syntaxe est assez intuitive :class </a:t>
            </a:r>
            <a:r>
              <a:rPr lang="fr-FR" sz="1200" dirty="0" err="1"/>
              <a:t>NomDeLaClasse</a:t>
            </a:r>
            <a:r>
              <a:rPr lang="fr-FR" sz="1200" dirty="0"/>
              <a:t>:.</a:t>
            </a:r>
          </a:p>
          <a:p>
            <a:endParaRPr lang="fr-FR" sz="1200" dirty="0"/>
          </a:p>
          <a:p>
            <a:r>
              <a:rPr lang="fr-FR" sz="1200" dirty="0"/>
              <a:t>N'exécutez pas encore ce code, nous ne savons pas comment définir nos attributs et nos méthodes.</a:t>
            </a:r>
          </a:p>
          <a:p>
            <a:endParaRPr lang="fr-FR" sz="1200" dirty="0"/>
          </a:p>
          <a:p>
            <a:r>
              <a:rPr lang="fr-FR" sz="1200" dirty="0"/>
              <a:t>Petit exercice de modélisation : que va-t-on trouver dans les caractéristiques d'une personne ? Beaucoup de choses, vous en conviendrez. On ne va en retenir que quelques-unes : le nom, le prénom, l'âge, le lieu de résidence… allez, cela suffira.</a:t>
            </a:r>
          </a:p>
          <a:p>
            <a:endParaRPr lang="fr-FR" sz="1200" dirty="0"/>
          </a:p>
          <a:p>
            <a:r>
              <a:rPr lang="fr-FR" sz="1200" dirty="0"/>
              <a:t>Cela nous fait donc quatre attributs. Ce sont les variables internes à notre objet, qui vont le caractériser. Une personne telle que nous la modélisons sera caractérisée par son nom, son prénom, son âge et son lieu de résidence.</a:t>
            </a:r>
          </a:p>
          <a:p>
            <a:endParaRPr lang="fr-FR" sz="1200" dirty="0"/>
          </a:p>
          <a:p>
            <a:r>
              <a:rPr lang="fr-FR" sz="1200" dirty="0"/>
              <a:t>Pour définir les attributs de notre objet, il faut définir un constructeur dans notre classe. Voyons cela de plus près.</a:t>
            </a:r>
          </a:p>
        </p:txBody>
      </p:sp>
    </p:spTree>
    <p:extLst>
      <p:ext uri="{BB962C8B-B14F-4D97-AF65-F5344CB8AC3E}">
        <p14:creationId xmlns:p14="http://schemas.microsoft.com/office/powerpoint/2010/main" val="22075415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200329"/>
          </a:xfrm>
          <a:prstGeom prst="rect">
            <a:avLst/>
          </a:prstGeom>
          <a:noFill/>
        </p:spPr>
        <p:txBody>
          <a:bodyPr wrap="square" rtlCol="0">
            <a:spAutoFit/>
          </a:bodyPr>
          <a:lstStyle/>
          <a:p>
            <a:r>
              <a:rPr lang="fr-FR" sz="1200" dirty="0"/>
              <a:t>Nous avons défini les attributs qui allaient caractériser notre objet de classePersonne. Maintenant, il faut définir dans notre classe une méthode spéciale, appelée un constructeur, qui est appelée invariablement quand on souhaite créer un objet depuis notre classe.</a:t>
            </a:r>
          </a:p>
          <a:p>
            <a:endParaRPr lang="fr-FR" sz="1200" dirty="0"/>
          </a:p>
          <a:p>
            <a:r>
              <a:rPr lang="fr-FR" sz="1200" dirty="0"/>
              <a:t>Concrètement, un constructeur est une méthode de notre objet se chargeant de créer nos attributs. En vérité, c'est même la méthode qui sera appelée quand on voudra créer notre objet.</a:t>
            </a:r>
          </a:p>
          <a:p>
            <a:endParaRPr lang="fr-FR" sz="1200" dirty="0"/>
          </a:p>
          <a:p>
            <a:r>
              <a:rPr lang="fr-FR" sz="1200" dirty="0"/>
              <a:t>Voyons le code, ce sera plus parlant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7" y="1952256"/>
            <a:ext cx="11882441" cy="2123658"/>
          </a:xfrm>
          <a:prstGeom prst="rect">
            <a:avLst/>
          </a:prstGeom>
          <a:solidFill>
            <a:schemeClr val="tx1"/>
          </a:solidFill>
        </p:spPr>
        <p:txBody>
          <a:bodyPr wrap="square" rtlCol="0">
            <a:spAutoFit/>
          </a:bodyPr>
          <a:lstStyle/>
          <a:p>
            <a:r>
              <a:rPr lang="fr-FR" sz="1200" dirty="0">
                <a:solidFill>
                  <a:schemeClr val="bg1"/>
                </a:solidFill>
              </a:rPr>
              <a:t>class Personne: # Définition de notre classe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"""Pour l'instant, on ne va définir qu'un seul attribut"""</a:t>
            </a:r>
          </a:p>
          <a:p>
            <a:r>
              <a:rPr lang="fr-FR" sz="1200" dirty="0">
                <a:solidFill>
                  <a:schemeClr val="bg1"/>
                </a:solidFill>
              </a:rPr>
              <a:t>        </a:t>
            </a:r>
            <a:r>
              <a:rPr lang="fr-FR" sz="1200" dirty="0" err="1">
                <a:solidFill>
                  <a:schemeClr val="bg1"/>
                </a:solidFill>
              </a:rPr>
              <a:t>self.nom</a:t>
            </a:r>
            <a:r>
              <a:rPr lang="fr-FR" sz="1200" dirty="0">
                <a:solidFill>
                  <a:schemeClr val="bg1"/>
                </a:solidFill>
              </a:rPr>
              <a:t> = "Dupont"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5" y="4075914"/>
            <a:ext cx="11882441" cy="2862322"/>
          </a:xfrm>
          <a:prstGeom prst="rect">
            <a:avLst/>
          </a:prstGeom>
          <a:noFill/>
        </p:spPr>
        <p:txBody>
          <a:bodyPr wrap="square" rtlCol="0">
            <a:spAutoFit/>
          </a:bodyPr>
          <a:lstStyle/>
          <a:p>
            <a:r>
              <a:rPr lang="fr-FR" sz="1200" dirty="0"/>
              <a:t>Voyons en détail :</a:t>
            </a:r>
          </a:p>
          <a:p>
            <a:endParaRPr lang="fr-FR" sz="1200" dirty="0"/>
          </a:p>
          <a:p>
            <a:r>
              <a:rPr lang="fr-FR" sz="1200" dirty="0"/>
              <a:t>    D'abord, la définition de la classe. Elle est constituée du mot-clé class, du nom de la classe et des deux points rituels « : ».</a:t>
            </a:r>
          </a:p>
          <a:p>
            <a:endParaRPr lang="fr-FR" sz="1200" dirty="0"/>
          </a:p>
          <a:p>
            <a:r>
              <a:rPr lang="fr-FR" sz="1200" dirty="0"/>
              <a:t>    Une docstring commentant la classe. Encore une fois, c'est une excellente habitude à prendre et je vous encourage à le faire systématiquement. Ce pourra être plus qu'utile quand vous vous lancerez dans de grands projets, notamment à plusieurs.</a:t>
            </a:r>
          </a:p>
          <a:p>
            <a:endParaRPr lang="fr-FR" sz="1200" dirty="0"/>
          </a:p>
          <a:p>
            <a:r>
              <a:rPr lang="fr-FR" sz="1200" dirty="0"/>
              <a:t>    La définition de notre constructeur. Comme vous le voyez, il s'agit d'une définition presque « classique » d'une fonction. Elle a pour nom__init__, c'est invariable : en Python, tous les constructeurs s'appellent ainsi. Nous verrons plus tard que les noms de méthodes entourés de part et d'autre de deux signes soulignés(__nommethode__)sont des méthodes spéciales. Notez que, dans notre définition de méthode, nous passons un premier paramètre nommé self.</a:t>
            </a:r>
          </a:p>
          <a:p>
            <a:endParaRPr lang="fr-FR" sz="1200" dirty="0"/>
          </a:p>
          <a:p>
            <a:r>
              <a:rPr lang="fr-FR" sz="1200" dirty="0"/>
              <a:t>    Une nouvelle docstring. Je ne complique pas inutilement, je précise donc qu'on va simplement définir un seul attribut pour l'instant dans notre constructeur.</a:t>
            </a:r>
          </a:p>
          <a:p>
            <a:endParaRPr lang="fr-FR" sz="1200" dirty="0"/>
          </a:p>
          <a:p>
            <a:r>
              <a:rPr lang="fr-FR" sz="1200" dirty="0"/>
              <a:t>    Dans notre constructeur, nous trouvons l'instanciation de notre attribut nom. On crée une variable self.nom et on lui donne comme valeur Dupont. Je vais détailler un peu plus bas ce qui se passe ici.</a:t>
            </a:r>
          </a:p>
        </p:txBody>
      </p:sp>
    </p:spTree>
    <p:extLst>
      <p:ext uri="{BB962C8B-B14F-4D97-AF65-F5344CB8AC3E}">
        <p14:creationId xmlns:p14="http://schemas.microsoft.com/office/powerpoint/2010/main" val="327528443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276999"/>
          </a:xfrm>
          <a:prstGeom prst="rect">
            <a:avLst/>
          </a:prstGeom>
          <a:noFill/>
        </p:spPr>
        <p:txBody>
          <a:bodyPr wrap="square" rtlCol="0">
            <a:spAutoFit/>
          </a:bodyPr>
          <a:lstStyle/>
          <a:p>
            <a:r>
              <a:rPr lang="fr-FR" sz="1200" dirty="0"/>
              <a:t>Avant tout, pour voir le résultat en action, essayons de créer un objet issu de notre classe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6" y="1114783"/>
            <a:ext cx="11882441" cy="1015663"/>
          </a:xfrm>
          <a:prstGeom prst="rect">
            <a:avLst/>
          </a:prstGeom>
          <a:solidFill>
            <a:schemeClr val="tx1"/>
          </a:solidFill>
        </p:spPr>
        <p:txBody>
          <a:bodyPr wrap="square" rtlCol="0">
            <a:spAutoFit/>
          </a:bodyPr>
          <a:lstStyle/>
          <a:p>
            <a:r>
              <a:rPr lang="fr-FR" sz="1200" dirty="0">
                <a:solidFill>
                  <a:schemeClr val="bg1"/>
                </a:solidFill>
              </a:rPr>
              <a:t>bernard = Personne()</a:t>
            </a:r>
          </a:p>
          <a:p>
            <a:r>
              <a:rPr lang="fr-FR" sz="1200" dirty="0">
                <a:solidFill>
                  <a:schemeClr val="bg1"/>
                </a:solidFill>
              </a:rPr>
              <a:t>bernard</a:t>
            </a:r>
          </a:p>
          <a:p>
            <a:r>
              <a:rPr lang="fr-FR" sz="1200" dirty="0">
                <a:solidFill>
                  <a:schemeClr val="bg1"/>
                </a:solidFill>
              </a:rPr>
              <a:t>&lt;__main__.Personne object at 0x00B42570&gt;</a:t>
            </a:r>
          </a:p>
          <a:p>
            <a:r>
              <a:rPr lang="fr-FR" sz="1200" dirty="0">
                <a:solidFill>
                  <a:schemeClr val="bg1"/>
                </a:solidFill>
              </a:rPr>
              <a:t>bernard.nom</a:t>
            </a:r>
          </a:p>
          <a:p>
            <a:r>
              <a:rPr lang="fr-FR" sz="1200" dirty="0">
                <a:solidFill>
                  <a:schemeClr val="bg1"/>
                </a:solidFill>
              </a:rPr>
              <a:t>'Dupont'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0" y="2254821"/>
            <a:ext cx="11882441" cy="4154984"/>
          </a:xfrm>
          <a:prstGeom prst="rect">
            <a:avLst/>
          </a:prstGeom>
          <a:noFill/>
        </p:spPr>
        <p:txBody>
          <a:bodyPr wrap="square" rtlCol="0">
            <a:spAutoFit/>
          </a:bodyPr>
          <a:lstStyle/>
          <a:p>
            <a:r>
              <a:rPr lang="fr-FR" sz="1200" dirty="0"/>
              <a:t>Quand on demande à l'interpréteur d'afficher directement notre </a:t>
            </a:r>
            <a:r>
              <a:rPr lang="fr-FR" sz="1200" dirty="0" err="1"/>
              <a:t>objetbernard</a:t>
            </a:r>
            <a:r>
              <a:rPr lang="fr-FR" sz="1200" dirty="0"/>
              <a:t>, il nous sort quelque chose d'un peu imbuvable… Bon, l'essentiel est la mention précisant la classe dont l'objet est issu. On peut donc vérifier que c'est bien notre </a:t>
            </a:r>
            <a:r>
              <a:rPr lang="fr-FR" sz="1200" dirty="0" err="1"/>
              <a:t>classePersonnedont</a:t>
            </a:r>
            <a:r>
              <a:rPr lang="fr-FR" sz="1200" dirty="0"/>
              <a:t> est issu notre objet. On essaye ensuite d'afficher l'</a:t>
            </a:r>
            <a:r>
              <a:rPr lang="fr-FR" sz="1200" dirty="0" err="1"/>
              <a:t>attributnomde</a:t>
            </a:r>
            <a:r>
              <a:rPr lang="fr-FR" sz="1200" dirty="0"/>
              <a:t> notre </a:t>
            </a:r>
            <a:r>
              <a:rPr lang="fr-FR" sz="1200" dirty="0" err="1"/>
              <a:t>objetbernardet</a:t>
            </a:r>
            <a:r>
              <a:rPr lang="fr-FR" sz="1200" dirty="0"/>
              <a:t> on </a:t>
            </a:r>
            <a:r>
              <a:rPr lang="fr-FR" sz="1200" dirty="0" err="1"/>
              <a:t>obtient'Dupont</a:t>
            </a:r>
            <a:r>
              <a:rPr lang="fr-FR" sz="1200" dirty="0"/>
              <a:t>'(la valeur définie dans notre constructeur). Notez qu'on utilise le point (.), encore et toujours utilisé pour une relation d'appartenance (</a:t>
            </a:r>
            <a:r>
              <a:rPr lang="fr-FR" sz="1200" dirty="0" err="1"/>
              <a:t>nomest</a:t>
            </a:r>
            <a:r>
              <a:rPr lang="fr-FR" sz="1200" dirty="0"/>
              <a:t> un attribut de l'</a:t>
            </a:r>
            <a:r>
              <a:rPr lang="fr-FR" sz="1200" dirty="0" err="1"/>
              <a:t>objetbernard</a:t>
            </a:r>
            <a:r>
              <a:rPr lang="fr-FR" sz="1200" dirty="0"/>
              <a:t>). Encore un peu d'explications :</a:t>
            </a:r>
          </a:p>
          <a:p>
            <a:endParaRPr lang="fr-FR" sz="1200" dirty="0"/>
          </a:p>
          <a:p>
            <a:r>
              <a:rPr lang="fr-FR" sz="1200" b="1" dirty="0"/>
              <a:t>Quand on crée notre objet…</a:t>
            </a:r>
          </a:p>
          <a:p>
            <a:endParaRPr lang="fr-FR" sz="1200" dirty="0"/>
          </a:p>
          <a:p>
            <a:r>
              <a:rPr lang="fr-FR" sz="1200" dirty="0"/>
              <a:t>Quand on </a:t>
            </a:r>
            <a:r>
              <a:rPr lang="fr-FR" sz="1200" dirty="0" err="1"/>
              <a:t>tapePersonne</a:t>
            </a:r>
            <a:r>
              <a:rPr lang="fr-FR" sz="1200" dirty="0"/>
              <a:t>(), on appelle le constructeur de notre classePersonne, d'une façon quelque peu indirecte que je ne détaillerai pas ici. Celui-ci prend en paramètre une variable un peu mystérieuse :self. En fait, il s'agit tout bêtement de notre objet en train de se créer. On écrit dans cet objet l'</a:t>
            </a:r>
            <a:r>
              <a:rPr lang="fr-FR" sz="1200" dirty="0" err="1"/>
              <a:t>attributnomle</a:t>
            </a:r>
            <a:r>
              <a:rPr lang="fr-FR" sz="1200" dirty="0"/>
              <a:t> plus simplement du monde :self.nom = "Dupont". À la fin de l'appel au constructeur, Python renvoie notre </a:t>
            </a:r>
            <a:r>
              <a:rPr lang="fr-FR" sz="1200" dirty="0" err="1"/>
              <a:t>objetselfmodifié</a:t>
            </a:r>
            <a:r>
              <a:rPr lang="fr-FR" sz="1200" dirty="0"/>
              <a:t>, avec notre attribut. On va réceptionner le tout dans notre </a:t>
            </a:r>
            <a:r>
              <a:rPr lang="fr-FR" sz="1200" dirty="0" err="1"/>
              <a:t>variablebernard</a:t>
            </a:r>
            <a:r>
              <a:rPr lang="fr-FR" sz="1200" dirty="0"/>
              <a:t>.</a:t>
            </a:r>
          </a:p>
          <a:p>
            <a:endParaRPr lang="fr-FR" sz="1200" dirty="0"/>
          </a:p>
          <a:p>
            <a:r>
              <a:rPr lang="fr-FR" sz="1200" dirty="0"/>
              <a:t>Si ce n'est pas très clair, pas de panique ! Vous pouvez vous contenter de vous familiariser avec la syntaxe du constructeur Python, qui sera souvent la même, et laisser l'aspect un peu théorique de côté, pour plus tard. Nous aurons l'occasion d'y revenir avant la fin du chapitre.</a:t>
            </a:r>
          </a:p>
          <a:p>
            <a:endParaRPr lang="fr-FR" sz="1200" dirty="0"/>
          </a:p>
          <a:p>
            <a:r>
              <a:rPr lang="fr-FR" sz="1200" b="1" dirty="0"/>
              <a:t>Étoffons un peu notre constructeur</a:t>
            </a:r>
          </a:p>
          <a:p>
            <a:endParaRPr lang="fr-FR" sz="1200" dirty="0"/>
          </a:p>
          <a:p>
            <a:r>
              <a:rPr lang="fr-FR" sz="1200" dirty="0"/>
              <a:t>Bon, on avait dit quatre attributs, on n'en a fait qu'un. Et puis notre constructeur pourrait éviter de donner les mêmes valeurs par défaut à chaque fois, tout de même !</a:t>
            </a:r>
          </a:p>
          <a:p>
            <a:endParaRPr lang="fr-FR" sz="1200" dirty="0"/>
          </a:p>
          <a:p>
            <a:r>
              <a:rPr lang="fr-FR" sz="1200" dirty="0"/>
              <a:t>C'est juste. Dans un premier temps, on va se contenter de définir les autres attributs, le prénom, l'âge, le lieu de résidence. Essayez de le faire, normalement vous ne devriez éprouver aucune difficulté.</a:t>
            </a:r>
          </a:p>
          <a:p>
            <a:endParaRPr lang="fr-FR" sz="1200" dirty="0"/>
          </a:p>
          <a:p>
            <a:r>
              <a:rPr lang="fr-FR" sz="1200" dirty="0"/>
              <a:t>Voici le code, au cas où :</a:t>
            </a:r>
          </a:p>
        </p:txBody>
      </p:sp>
    </p:spTree>
    <p:extLst>
      <p:ext uri="{BB962C8B-B14F-4D97-AF65-F5344CB8AC3E}">
        <p14:creationId xmlns:p14="http://schemas.microsoft.com/office/powerpoint/2010/main" val="292565621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847175"/>
            <a:ext cx="11882441" cy="3231654"/>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"""Constructeur de notre classe. Chaque attribut va être instancié</a:t>
            </a:r>
          </a:p>
          <a:p>
            <a:r>
              <a:rPr lang="fr-FR" sz="1200" dirty="0">
                <a:solidFill>
                  <a:schemeClr val="bg1"/>
                </a:solidFill>
              </a:rPr>
              <a:t>        avec une valeur par défaut... original"""</a:t>
            </a:r>
          </a:p>
          <a:p>
            <a:endParaRPr lang="fr-FR" sz="1200" dirty="0">
              <a:solidFill>
                <a:schemeClr val="bg1"/>
              </a:solidFill>
            </a:endParaRPr>
          </a:p>
          <a:p>
            <a:r>
              <a:rPr lang="fr-FR" sz="1200" dirty="0">
                <a:solidFill>
                  <a:schemeClr val="bg1"/>
                </a:solidFill>
              </a:rPr>
              <a:t>        </a:t>
            </a:r>
          </a:p>
          <a:p>
            <a:r>
              <a:rPr lang="fr-FR" sz="1200" dirty="0">
                <a:solidFill>
                  <a:schemeClr val="bg1"/>
                </a:solidFill>
              </a:rPr>
              <a:t>        self.nom = "Dupont"</a:t>
            </a:r>
          </a:p>
          <a:p>
            <a:r>
              <a:rPr lang="fr-FR" sz="1200" dirty="0">
                <a:solidFill>
                  <a:schemeClr val="bg1"/>
                </a:solidFill>
              </a:rPr>
              <a:t>        </a:t>
            </a:r>
            <a:r>
              <a:rPr lang="fr-FR" sz="1200" dirty="0" err="1">
                <a:solidFill>
                  <a:schemeClr val="bg1"/>
                </a:solidFill>
              </a:rPr>
              <a:t>self.prenom</a:t>
            </a:r>
            <a:r>
              <a:rPr lang="fr-FR" sz="1200" dirty="0">
                <a:solidFill>
                  <a:schemeClr val="bg1"/>
                </a:solidFill>
              </a:rPr>
              <a:t> = "Jean" # Quelle originalité</a:t>
            </a:r>
          </a:p>
          <a:p>
            <a:r>
              <a:rPr lang="fr-FR" sz="1200" dirty="0">
                <a:solidFill>
                  <a:schemeClr val="bg1"/>
                </a:solidFill>
              </a:rPr>
              <a:t>        </a:t>
            </a:r>
            <a:r>
              <a:rPr lang="fr-FR" sz="1200" dirty="0" err="1">
                <a:solidFill>
                  <a:schemeClr val="bg1"/>
                </a:solidFill>
              </a:rPr>
              <a:t>self.age</a:t>
            </a:r>
            <a:r>
              <a:rPr lang="fr-FR" sz="1200" dirty="0">
                <a:solidFill>
                  <a:schemeClr val="bg1"/>
                </a:solidFill>
              </a:rPr>
              <a:t> = 33 # Cela n'engage à rien</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21A9BD0E-3DF1-44CC-ACDB-A900C5B8B869}"/>
              </a:ext>
            </a:extLst>
          </p:cNvPr>
          <p:cNvSpPr txBox="1"/>
          <p:nvPr/>
        </p:nvSpPr>
        <p:spPr>
          <a:xfrm>
            <a:off x="42861" y="4161875"/>
            <a:ext cx="11882441" cy="2492990"/>
          </a:xfrm>
          <a:prstGeom prst="rect">
            <a:avLst/>
          </a:prstGeom>
          <a:solidFill>
            <a:schemeClr val="tx1"/>
          </a:solidFill>
        </p:spPr>
        <p:txBody>
          <a:bodyPr wrap="square" rtlCol="0">
            <a:spAutoFit/>
          </a:bodyPr>
          <a:lstStyle/>
          <a:p>
            <a:r>
              <a:rPr lang="fr-FR" sz="1200" dirty="0">
                <a:solidFill>
                  <a:schemeClr val="bg1"/>
                </a:solidFill>
              </a:rPr>
              <a:t>&gt;&gt;&gt; jean = Personne()</a:t>
            </a:r>
          </a:p>
          <a:p>
            <a:r>
              <a:rPr lang="fr-FR" sz="1200" dirty="0">
                <a:solidFill>
                  <a:schemeClr val="bg1"/>
                </a:solidFill>
              </a:rPr>
              <a:t>&gt;&gt;&gt; </a:t>
            </a:r>
            <a:r>
              <a:rPr lang="fr-FR" sz="1200" dirty="0" err="1">
                <a:solidFill>
                  <a:schemeClr val="bg1"/>
                </a:solidFill>
              </a:rPr>
              <a:t>jean.nom</a:t>
            </a:r>
            <a:endParaRPr lang="fr-FR" sz="1200" dirty="0">
              <a:solidFill>
                <a:schemeClr val="bg1"/>
              </a:solidFill>
            </a:endParaRPr>
          </a:p>
          <a:p>
            <a:r>
              <a:rPr lang="fr-FR" sz="1200" dirty="0">
                <a:solidFill>
                  <a:schemeClr val="bg1"/>
                </a:solidFill>
              </a:rPr>
              <a:t>'Dupont’</a:t>
            </a:r>
          </a:p>
          <a:p>
            <a:r>
              <a:rPr lang="fr-FR" sz="1200" dirty="0">
                <a:solidFill>
                  <a:schemeClr val="bg1"/>
                </a:solidFill>
              </a:rPr>
              <a:t>&gt;&gt;&gt; </a:t>
            </a:r>
            <a:r>
              <a:rPr lang="fr-FR" sz="1200" dirty="0" err="1">
                <a:solidFill>
                  <a:schemeClr val="bg1"/>
                </a:solidFill>
              </a:rPr>
              <a:t>jean.prenom</a:t>
            </a:r>
            <a:endParaRPr lang="fr-FR" sz="1200" dirty="0">
              <a:solidFill>
                <a:schemeClr val="bg1"/>
              </a:solidFill>
            </a:endParaRPr>
          </a:p>
          <a:p>
            <a:r>
              <a:rPr lang="fr-FR" sz="1200" dirty="0">
                <a:solidFill>
                  <a:schemeClr val="bg1"/>
                </a:solidFill>
              </a:rPr>
              <a:t>'Jean’</a:t>
            </a:r>
          </a:p>
          <a:p>
            <a:r>
              <a:rPr lang="fr-FR" sz="1200" dirty="0">
                <a:solidFill>
                  <a:schemeClr val="bg1"/>
                </a:solidFill>
              </a:rPr>
              <a:t>&gt;&gt;&gt; </a:t>
            </a:r>
            <a:r>
              <a:rPr lang="fr-FR" sz="1200" dirty="0" err="1">
                <a:solidFill>
                  <a:schemeClr val="bg1"/>
                </a:solidFill>
              </a:rPr>
              <a:t>jean.age</a:t>
            </a:r>
            <a:endParaRPr lang="fr-FR" sz="1200" dirty="0">
              <a:solidFill>
                <a:schemeClr val="bg1"/>
              </a:solidFill>
            </a:endParaRPr>
          </a:p>
          <a:p>
            <a:r>
              <a:rPr lang="fr-FR" sz="1200" dirty="0">
                <a:solidFill>
                  <a:schemeClr val="bg1"/>
                </a:solidFill>
              </a:rPr>
              <a:t>33</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'Paris’</a:t>
            </a:r>
          </a:p>
          <a:p>
            <a:r>
              <a:rPr lang="fr-FR" sz="1200" dirty="0">
                <a:solidFill>
                  <a:schemeClr val="bg1"/>
                </a:solidFill>
              </a:rPr>
              <a:t>&gt;&gt;&gt; # Jean déménage…</a:t>
            </a:r>
          </a:p>
          <a:p>
            <a:r>
              <a:rPr lang="fr-FR" sz="1200" dirty="0">
                <a:solidFill>
                  <a:schemeClr val="bg1"/>
                </a:solidFill>
              </a:rPr>
              <a:t>... </a:t>
            </a:r>
            <a:r>
              <a:rPr lang="fr-FR" sz="1200" dirty="0" err="1">
                <a:solidFill>
                  <a:schemeClr val="bg1"/>
                </a:solidFill>
              </a:rPr>
              <a:t>jean.lieu_residence</a:t>
            </a:r>
            <a:r>
              <a:rPr lang="fr-FR" sz="1200" dirty="0">
                <a:solidFill>
                  <a:schemeClr val="bg1"/>
                </a:solidFill>
              </a:rPr>
              <a:t> = "Berlin"</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'Berlin'</a:t>
            </a:r>
          </a:p>
        </p:txBody>
      </p:sp>
    </p:spTree>
    <p:extLst>
      <p:ext uri="{BB962C8B-B14F-4D97-AF65-F5344CB8AC3E}">
        <p14:creationId xmlns:p14="http://schemas.microsoft.com/office/powerpoint/2010/main" val="261696066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384995"/>
          </a:xfrm>
          <a:prstGeom prst="rect">
            <a:avLst/>
          </a:prstGeom>
          <a:noFill/>
        </p:spPr>
        <p:txBody>
          <a:bodyPr wrap="square" rtlCol="0">
            <a:spAutoFit/>
          </a:bodyPr>
          <a:lstStyle/>
          <a:p>
            <a:r>
              <a:rPr lang="fr-FR" sz="1200" dirty="0"/>
              <a:t>Une toute petite explication en ce qui concerne la ligne 11 : dans beaucoup de tutoriels, on déconseille de modifier un attribut d'instance (un attribut d'un objet) comme on vient de le faire, en faisant </a:t>
            </a:r>
            <a:r>
              <a:rPr lang="fr-FR" sz="1200" dirty="0" err="1"/>
              <a:t>simplementobjet.attribut</a:t>
            </a:r>
            <a:r>
              <a:rPr lang="fr-FR" sz="1200" dirty="0"/>
              <a:t> = valeur. Si vous venez d'un autre langage, vous pourrez avoir entendu parler des accesseurs et mutateurs. Ces concepts sont repris dans certains tutoriels Python, mais ils n'ont pas précisément lieu d'être dans ce langage. Tout cela, je le détaillerai dans le prochain chapitre. Pour l'instant, il vous suffit de savoir que, quand vous voulez modifier un attribut d'un objet, vous </a:t>
            </a:r>
            <a:r>
              <a:rPr lang="fr-FR" sz="1200" dirty="0" err="1"/>
              <a:t>écrivezobjet.attribut</a:t>
            </a:r>
            <a:r>
              <a:rPr lang="fr-FR" sz="1200" dirty="0"/>
              <a:t> = nouvelle_valeur. Nous verrons les cas particuliers plus loin.</a:t>
            </a:r>
          </a:p>
          <a:p>
            <a:endParaRPr lang="fr-FR" sz="1200" dirty="0"/>
          </a:p>
          <a:p>
            <a:r>
              <a:rPr lang="fr-FR" sz="1200" dirty="0"/>
              <a:t>Bon. Il nous reste encore à faire un constructeur un peu plus intelligent. Pour l'instant, quel que soit l'objet créé, il possède les mêmes nom, prénom, âge et lieu de résidence. On peut les modifier par la suite, bien entendu, mais on peut aussi faire en sorte que le constructeur prenne plusieurs paramètres, disons… le nom et le prénom, pour commencer.</a:t>
            </a:r>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2197203"/>
            <a:ext cx="11882441" cy="2677656"/>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a:t>
            </a:r>
            <a:r>
              <a:rPr lang="fr-FR" sz="1200" dirty="0" err="1">
                <a:solidFill>
                  <a:schemeClr val="bg1"/>
                </a:solidFill>
              </a:rPr>
              <a:t>self.prenom</a:t>
            </a:r>
            <a:r>
              <a:rPr lang="fr-FR" sz="1200" dirty="0">
                <a:solidFill>
                  <a:schemeClr val="bg1"/>
                </a:solidFill>
              </a:rPr>
              <a:t> = prenom</a:t>
            </a:r>
          </a:p>
          <a:p>
            <a:r>
              <a:rPr lang="fr-FR" sz="1200" dirty="0">
                <a:solidFill>
                  <a:schemeClr val="bg1"/>
                </a:solidFill>
              </a:rPr>
              <a:t>        </a:t>
            </a:r>
            <a:r>
              <a:rPr lang="fr-FR" sz="1200" dirty="0" err="1">
                <a:solidFill>
                  <a:schemeClr val="bg1"/>
                </a:solidFill>
              </a:rPr>
              <a:t>self.age</a:t>
            </a:r>
            <a:r>
              <a:rPr lang="fr-FR" sz="1200" dirty="0">
                <a:solidFill>
                  <a:schemeClr val="bg1"/>
                </a:solidFill>
              </a:rPr>
              <a:t> = 33</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5032784"/>
            <a:ext cx="11882441" cy="1569660"/>
          </a:xfrm>
          <a:prstGeom prst="rect">
            <a:avLst/>
          </a:prstGeom>
          <a:solidFill>
            <a:schemeClr val="tx1"/>
          </a:solidFill>
        </p:spPr>
        <p:txBody>
          <a:bodyPr wrap="square" rtlCol="0">
            <a:spAutoFit/>
          </a:bodyPr>
          <a:lstStyle/>
          <a:p>
            <a:r>
              <a:rPr lang="pt-BR" sz="1200" dirty="0">
                <a:solidFill>
                  <a:schemeClr val="bg1"/>
                </a:solidFill>
              </a:rPr>
              <a:t>&gt;&gt;&gt; bernard = Personne("Micado", "Bernard")</a:t>
            </a:r>
          </a:p>
          <a:p>
            <a:r>
              <a:rPr lang="pt-BR" sz="1200" dirty="0">
                <a:solidFill>
                  <a:schemeClr val="bg1"/>
                </a:solidFill>
              </a:rPr>
              <a:t>&gt;&gt;&gt; bernard.nom</a:t>
            </a:r>
          </a:p>
          <a:p>
            <a:r>
              <a:rPr lang="pt-BR" sz="1200" dirty="0">
                <a:solidFill>
                  <a:schemeClr val="bg1"/>
                </a:solidFill>
              </a:rPr>
              <a:t>'Micado'</a:t>
            </a:r>
          </a:p>
          <a:p>
            <a:r>
              <a:rPr lang="pt-BR" sz="1200" dirty="0">
                <a:solidFill>
                  <a:schemeClr val="bg1"/>
                </a:solidFill>
              </a:rPr>
              <a:t>&gt;&gt;&gt; bernard.prenom</a:t>
            </a:r>
          </a:p>
          <a:p>
            <a:r>
              <a:rPr lang="pt-BR" sz="1200" dirty="0">
                <a:solidFill>
                  <a:schemeClr val="bg1"/>
                </a:solidFill>
              </a:rPr>
              <a:t>'Bernard'</a:t>
            </a:r>
          </a:p>
          <a:p>
            <a:r>
              <a:rPr lang="pt-BR" sz="1200" dirty="0">
                <a:solidFill>
                  <a:schemeClr val="bg1"/>
                </a:solidFill>
              </a:rPr>
              <a:t>&gt;&gt;&gt; bernard.age</a:t>
            </a:r>
          </a:p>
          <a:p>
            <a:r>
              <a:rPr lang="pt-BR" sz="1200" dirty="0">
                <a:solidFill>
                  <a:schemeClr val="bg1"/>
                </a:solidFill>
              </a:rPr>
              <a:t>33</a:t>
            </a:r>
          </a:p>
          <a:p>
            <a:r>
              <a:rPr lang="pt-BR" sz="1200" dirty="0">
                <a:solidFill>
                  <a:schemeClr val="bg1"/>
                </a:solidFill>
              </a:rPr>
              <a:t>&gt;&gt;&gt;</a:t>
            </a:r>
            <a:endParaRPr lang="fr-FR" sz="1200" dirty="0">
              <a:solidFill>
                <a:schemeClr val="bg1"/>
              </a:solidFill>
            </a:endParaRPr>
          </a:p>
        </p:txBody>
      </p:sp>
    </p:spTree>
    <p:extLst>
      <p:ext uri="{BB962C8B-B14F-4D97-AF65-F5344CB8AC3E}">
        <p14:creationId xmlns:p14="http://schemas.microsoft.com/office/powerpoint/2010/main" val="103648834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Attributs de classe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461665"/>
          </a:xfrm>
          <a:prstGeom prst="rect">
            <a:avLst/>
          </a:prstGeom>
          <a:noFill/>
        </p:spPr>
        <p:txBody>
          <a:bodyPr wrap="square" rtlCol="0">
            <a:spAutoFit/>
          </a:bodyPr>
          <a:lstStyle/>
          <a:p>
            <a:r>
              <a:rPr lang="fr-FR" sz="1200" dirty="0"/>
              <a:t>Dans les exemples que nous avons vus jusqu'à présent, nos attributs sont contenus dans notre objet. Ils sont propres à l'objet : si vous créez plusieurs objets, les </a:t>
            </a:r>
            <a:r>
              <a:rPr lang="fr-FR" sz="1200" dirty="0" err="1"/>
              <a:t>attributsnom,prenom</a:t>
            </a:r>
            <a:r>
              <a:rPr lang="fr-FR" sz="1200" dirty="0"/>
              <a:t>,… de chacun ne seront pas forcément identiques d'un objet à l'autre. Mais on peut aussi définir des attributs dans notre classe. Voyons un exemple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0" y="1237105"/>
            <a:ext cx="11882441" cy="175432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3552480"/>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0</a:t>
            </a:r>
          </a:p>
          <a:p>
            <a:r>
              <a:rPr lang="fr-FR" sz="1200" dirty="0">
                <a:solidFill>
                  <a:schemeClr val="bg1"/>
                </a:solidFill>
              </a:rPr>
              <a:t>&gt;&gt;&gt; a = Compteur() # On crée un premier objet</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1</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2</a:t>
            </a:r>
          </a:p>
          <a:p>
            <a:r>
              <a:rPr lang="fr-FR" sz="1200" dirty="0">
                <a:solidFill>
                  <a:schemeClr val="bg1"/>
                </a:solidFill>
              </a:rPr>
              <a:t>&gt;&gt;&gt;</a:t>
            </a:r>
          </a:p>
        </p:txBody>
      </p:sp>
      <p:sp>
        <p:nvSpPr>
          <p:cNvPr id="9" name="ZoneTexte 8">
            <a:extLst>
              <a:ext uri="{FF2B5EF4-FFF2-40B4-BE49-F238E27FC236}">
                <a16:creationId xmlns:a16="http://schemas.microsoft.com/office/drawing/2014/main" id="{BF55077B-9386-4C8D-B0E5-E6F694653555}"/>
              </a:ext>
            </a:extLst>
          </p:cNvPr>
          <p:cNvSpPr txBox="1"/>
          <p:nvPr/>
        </p:nvSpPr>
        <p:spPr>
          <a:xfrm>
            <a:off x="42861" y="2991431"/>
            <a:ext cx="11882441" cy="461665"/>
          </a:xfrm>
          <a:prstGeom prst="rect">
            <a:avLst/>
          </a:prstGeom>
          <a:noFill/>
        </p:spPr>
        <p:txBody>
          <a:bodyPr wrap="square" rtlCol="0">
            <a:spAutoFit/>
          </a:bodyPr>
          <a:lstStyle/>
          <a:p>
            <a:r>
              <a:rPr lang="fr-FR" sz="1200" dirty="0"/>
              <a:t>On définit notre attribut de classe directement dans le corps de la classe, sous la définition et </a:t>
            </a:r>
            <a:r>
              <a:rPr lang="fr-FR" sz="1200" dirty="0" err="1"/>
              <a:t>ladocstring</a:t>
            </a:r>
            <a:r>
              <a:rPr lang="fr-FR" sz="1200" dirty="0"/>
              <a:t>, avant la définition du constructeur. Quand on veut l'appeler dans le constructeur, on préfixe le nom de l'attribut de classe par le nom de la classe. Et on y accède de cette façon également, en dehors de la classe. Voyez plutôt :</a:t>
            </a:r>
          </a:p>
        </p:txBody>
      </p:sp>
      <p:sp>
        <p:nvSpPr>
          <p:cNvPr id="11" name="ZoneTexte 10">
            <a:extLst>
              <a:ext uri="{FF2B5EF4-FFF2-40B4-BE49-F238E27FC236}">
                <a16:creationId xmlns:a16="http://schemas.microsoft.com/office/drawing/2014/main" id="{31B16366-C90D-4CF1-A233-E158B74D65BB}"/>
              </a:ext>
            </a:extLst>
          </p:cNvPr>
          <p:cNvSpPr txBox="1"/>
          <p:nvPr/>
        </p:nvSpPr>
        <p:spPr>
          <a:xfrm>
            <a:off x="-3" y="5389905"/>
            <a:ext cx="11882441" cy="461665"/>
          </a:xfrm>
          <a:prstGeom prst="rect">
            <a:avLst/>
          </a:prstGeom>
          <a:noFill/>
        </p:spPr>
        <p:txBody>
          <a:bodyPr wrap="square" rtlCol="0">
            <a:spAutoFit/>
          </a:bodyPr>
          <a:lstStyle/>
          <a:p>
            <a:r>
              <a:rPr lang="fr-FR" sz="1200" dirty="0"/>
              <a:t>À chaque fois qu'on crée un objet de type Compteur, l'attribut de classe </a:t>
            </a:r>
            <a:r>
              <a:rPr lang="fr-FR" sz="1200" dirty="0" err="1"/>
              <a:t>objets_crees</a:t>
            </a:r>
            <a:r>
              <a:rPr lang="fr-FR" sz="1200" dirty="0"/>
              <a:t> s'incrémente de 1. Cela peut être utile d'avoir des attributs de classe, quand tous nos objets doivent avoir certaines données identiques. Nous aurons l'occasion d'en reparler par la suite.</a:t>
            </a:r>
          </a:p>
        </p:txBody>
      </p:sp>
    </p:spTree>
    <p:extLst>
      <p:ext uri="{BB962C8B-B14F-4D97-AF65-F5344CB8AC3E}">
        <p14:creationId xmlns:p14="http://schemas.microsoft.com/office/powerpoint/2010/main" val="174609124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518390"/>
            <a:ext cx="11882441" cy="1384995"/>
          </a:xfrm>
          <a:prstGeom prst="rect">
            <a:avLst/>
          </a:prstGeom>
          <a:noFill/>
        </p:spPr>
        <p:txBody>
          <a:bodyPr wrap="square" rtlCol="0">
            <a:spAutoFit/>
          </a:bodyPr>
          <a:lstStyle/>
          <a:p>
            <a:r>
              <a:rPr lang="fr-FR" sz="1200" dirty="0"/>
              <a:t>Les attributs sont des variables propres à notre objet, qui servent à le caractériser. Les méthodes sont plutôt des actions, comme nous l'avons vu dans la partie précédente, agissant sur l'objet. Par exemple, la méthode append de la classe list permet d'ajouter un élément dans l'objet list manipulé.</a:t>
            </a:r>
          </a:p>
          <a:p>
            <a:endParaRPr lang="fr-FR" sz="1200" dirty="0"/>
          </a:p>
          <a:p>
            <a:r>
              <a:rPr lang="fr-FR" sz="1200" dirty="0"/>
              <a:t>Pour créer nos premières méthodes, nous allons modéliser… un tableau. Un tableau noir, oui c'est très bien.</a:t>
            </a:r>
          </a:p>
          <a:p>
            <a:endParaRPr lang="fr-FR" sz="1200" dirty="0"/>
          </a:p>
          <a:p>
            <a:r>
              <a:rPr lang="fr-FR" sz="1200" dirty="0"/>
              <a:t>Notre tableau va posséder une surface (un attribut) sur laquelle on pourra écrire, que l'on pourra lire et effacer. Pour créer notre classe </a:t>
            </a:r>
            <a:r>
              <a:rPr lang="fr-FR" sz="1200" dirty="0" err="1"/>
              <a:t>TableauNoiret</a:t>
            </a:r>
            <a:r>
              <a:rPr lang="fr-FR" sz="1200" dirty="0"/>
              <a:t> notre attribut surface, vous ne devriez pas avoir de problème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126207" y="2903385"/>
            <a:ext cx="11882441" cy="1754326"/>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a:t>
            </a:r>
            <a:r>
              <a:rPr lang="fr-FR" sz="1200" dirty="0" err="1">
                <a:solidFill>
                  <a:schemeClr val="bg1"/>
                </a:solidFill>
              </a:rPr>
              <a:t>self.surface</a:t>
            </a:r>
            <a:r>
              <a:rPr lang="fr-FR" sz="1200" dirty="0">
                <a:solidFill>
                  <a:schemeClr val="bg1"/>
                </a:solidFill>
              </a:rPr>
              <a:t> = ""</a:t>
            </a:r>
          </a:p>
        </p:txBody>
      </p:sp>
      <p:sp>
        <p:nvSpPr>
          <p:cNvPr id="12" name="ZoneTexte 11">
            <a:extLst>
              <a:ext uri="{FF2B5EF4-FFF2-40B4-BE49-F238E27FC236}">
                <a16:creationId xmlns:a16="http://schemas.microsoft.com/office/drawing/2014/main" id="{652BE1C9-6B99-4E77-A1D4-6E5CC59BD19F}"/>
              </a:ext>
            </a:extLst>
          </p:cNvPr>
          <p:cNvSpPr txBox="1"/>
          <p:nvPr/>
        </p:nvSpPr>
        <p:spPr>
          <a:xfrm>
            <a:off x="42861" y="4744334"/>
            <a:ext cx="11882441" cy="461665"/>
          </a:xfrm>
          <a:prstGeom prst="rect">
            <a:avLst/>
          </a:prstGeom>
          <a:noFill/>
        </p:spPr>
        <p:txBody>
          <a:bodyPr wrap="square" rtlCol="0">
            <a:spAutoFit/>
          </a:bodyPr>
          <a:lstStyle/>
          <a:p>
            <a:r>
              <a:rPr lang="fr-FR" sz="1200" dirty="0"/>
              <a:t>Nous avons déjà créé une méthode, aussi vous ne devriez pas être trop surpris par la syntaxe que nous allons voir. Notre constructeur est en effet une méthode, elle en garde la syntaxe. Nous allons donc écrire notre </a:t>
            </a:r>
            <a:r>
              <a:rPr lang="fr-FR" sz="1200" dirty="0" err="1"/>
              <a:t>méthodeecrirepour</a:t>
            </a:r>
            <a:r>
              <a:rPr lang="fr-FR" sz="1200" dirty="0"/>
              <a:t> commencer.</a:t>
            </a:r>
          </a:p>
        </p:txBody>
      </p:sp>
    </p:spTree>
    <p:extLst>
      <p:ext uri="{BB962C8B-B14F-4D97-AF65-F5344CB8AC3E}">
        <p14:creationId xmlns:p14="http://schemas.microsoft.com/office/powerpoint/2010/main" val="315404164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612CB36-C67F-49FC-A5B8-73F47303F6BE}"/>
              </a:ext>
            </a:extLst>
          </p:cNvPr>
          <p:cNvSpPr txBox="1"/>
          <p:nvPr/>
        </p:nvSpPr>
        <p:spPr>
          <a:xfrm>
            <a:off x="42861" y="847175"/>
            <a:ext cx="11882441" cy="3416320"/>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p:txBody>
      </p:sp>
      <p:sp>
        <p:nvSpPr>
          <p:cNvPr id="9" name="ZoneTexte 8">
            <a:extLst>
              <a:ext uri="{FF2B5EF4-FFF2-40B4-BE49-F238E27FC236}">
                <a16:creationId xmlns:a16="http://schemas.microsoft.com/office/drawing/2014/main" id="{55228FEE-8C1D-4D2E-9348-EA6B3E17504E}"/>
              </a:ext>
            </a:extLst>
          </p:cNvPr>
          <p:cNvSpPr txBox="1"/>
          <p:nvPr/>
        </p:nvSpPr>
        <p:spPr>
          <a:xfrm>
            <a:off x="42861" y="4387870"/>
            <a:ext cx="11882441" cy="2308324"/>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tab.surface</a:t>
            </a:r>
          </a:p>
          <a:p>
            <a:r>
              <a:rPr lang="fr-FR" sz="1200" dirty="0">
                <a:solidFill>
                  <a:schemeClr val="bg1"/>
                </a:solidFill>
              </a:rPr>
              <a:t>''</a:t>
            </a:r>
          </a:p>
          <a:p>
            <a:r>
              <a:rPr lang="fr-FR" sz="1200" dirty="0">
                <a:solidFill>
                  <a:schemeClr val="bg1"/>
                </a:solidFill>
              </a:rPr>
              <a:t>&gt;&gt;&gt; tab.ecrire("Coooool ! Ce sont les vacances !")</a:t>
            </a:r>
          </a:p>
          <a:p>
            <a:r>
              <a:rPr lang="fr-FR" sz="1200" dirty="0">
                <a:solidFill>
                  <a:schemeClr val="bg1"/>
                </a:solidFill>
              </a:rPr>
              <a:t>&gt;&gt;&gt; tab.surface</a:t>
            </a:r>
          </a:p>
          <a:p>
            <a:r>
              <a:rPr lang="fr-FR" sz="1200" dirty="0">
                <a:solidFill>
                  <a:schemeClr val="bg1"/>
                </a:solidFill>
              </a:rPr>
              <a:t>"Coooool ! Ce sont les vacances !"</a:t>
            </a:r>
          </a:p>
          <a:p>
            <a:r>
              <a:rPr lang="fr-FR" sz="1200" dirty="0">
                <a:solidFill>
                  <a:schemeClr val="bg1"/>
                </a:solidFill>
              </a:rPr>
              <a:t>&gt;&gt;&gt; tab.ecrire("Joyeux Noël !")</a:t>
            </a:r>
          </a:p>
          <a:p>
            <a:r>
              <a:rPr lang="fr-FR" sz="1200" dirty="0">
                <a:solidFill>
                  <a:schemeClr val="bg1"/>
                </a:solidFill>
              </a:rPr>
              <a:t>&gt;&gt;&gt; tab.surface</a:t>
            </a:r>
          </a:p>
          <a:p>
            <a:r>
              <a:rPr lang="fr-FR" sz="1200" dirty="0">
                <a:solidFill>
                  <a:schemeClr val="bg1"/>
                </a:solidFill>
              </a:rPr>
              <a:t>"Coooool ! Ce sont les vacances !\nJoyeux Noël !"</a:t>
            </a:r>
          </a:p>
          <a:p>
            <a:r>
              <a:rPr lang="fr-FR" sz="1200" dirty="0">
                <a:solidFill>
                  <a:schemeClr val="bg1"/>
                </a:solidFill>
              </a:rPr>
              <a:t>&gt;&gt;&gt; print(tab.surface)</a:t>
            </a:r>
          </a:p>
          <a:p>
            <a:r>
              <a:rPr lang="fr-FR" sz="1200" dirty="0">
                <a:solidFill>
                  <a:schemeClr val="bg1"/>
                </a:solidFill>
              </a:rPr>
              <a:t>Coooool ! Ce sont les vacances !</a:t>
            </a:r>
          </a:p>
          <a:p>
            <a:r>
              <a:rPr lang="fr-FR" sz="1200" dirty="0">
                <a:solidFill>
                  <a:schemeClr val="bg1"/>
                </a:solidFill>
              </a:rPr>
              <a:t>Joyeux Noël !</a:t>
            </a:r>
          </a:p>
        </p:txBody>
      </p:sp>
    </p:spTree>
    <p:extLst>
      <p:ext uri="{BB962C8B-B14F-4D97-AF65-F5344CB8AC3E}">
        <p14:creationId xmlns:p14="http://schemas.microsoft.com/office/powerpoint/2010/main" val="161338121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09554" y="794787"/>
            <a:ext cx="11715748" cy="2492990"/>
          </a:xfrm>
          <a:prstGeom prst="rect">
            <a:avLst/>
          </a:prstGeom>
          <a:noFill/>
        </p:spPr>
        <p:txBody>
          <a:bodyPr wrap="square" rtlCol="0">
            <a:spAutoFit/>
          </a:bodyPr>
          <a:lstStyle/>
          <a:p>
            <a:r>
              <a:rPr lang="fr-FR" sz="1200" dirty="0"/>
              <a:t>Notre méthode ecrire se charge d'écrire sur notre surface, en rajoutant un saut de ligne pour séparer chaque message.</a:t>
            </a:r>
          </a:p>
          <a:p>
            <a:endParaRPr lang="fr-FR" sz="1200" dirty="0"/>
          </a:p>
          <a:p>
            <a:r>
              <a:rPr lang="fr-FR" sz="1200" dirty="0"/>
              <a:t>On retrouve ici notre paramètre self. Il est temps de voir un peu plus en détail à quoi il sert.</a:t>
            </a:r>
          </a:p>
          <a:p>
            <a:endParaRPr lang="fr-FR" sz="1200" b="1" dirty="0"/>
          </a:p>
          <a:p>
            <a:r>
              <a:rPr lang="fr-FR" sz="1200" b="1" dirty="0"/>
              <a:t>Le paramètre self</a:t>
            </a:r>
          </a:p>
          <a:p>
            <a:endParaRPr lang="fr-FR" sz="1200" dirty="0"/>
          </a:p>
          <a:p>
            <a:r>
              <a:rPr lang="fr-FR" sz="1200" dirty="0"/>
              <a:t>Dans nos méthodes d'instance, qu'on appelle également des méthodes d'objet, on trouve dans la définition ce paramètre self. L'heure est venue de comprendre ce qu'il signifie.</a:t>
            </a:r>
          </a:p>
          <a:p>
            <a:endParaRPr lang="fr-FR" sz="1200" dirty="0"/>
          </a:p>
          <a:p>
            <a:r>
              <a:rPr lang="fr-FR" sz="1200" dirty="0"/>
              <a:t>Une chose qui a son importance : quand vous créez un nouvel objet, ici un tableau noir, les attributs de l'objet sont propres à l'objet créé. C'est logique : si vous créez plusieurs tableaux noirs, ils ne vont pas tous avoir la même surface. Donc les attributs sont contenus dans l'objet.</a:t>
            </a:r>
          </a:p>
          <a:p>
            <a:endParaRPr lang="fr-FR" sz="1200" dirty="0"/>
          </a:p>
          <a:p>
            <a:r>
              <a:rPr lang="fr-FR" sz="1200" dirty="0"/>
              <a:t>En revanche, les méthodes sont contenues dans la classe qui définit notre objet. C'est très important. Quand vous tapez tab.ecrire(…), Python va chercher la méthode ecrire non pas dans l'objet tab, mais dans la classe TableauNoir.</a:t>
            </a:r>
          </a:p>
        </p:txBody>
      </p:sp>
      <p:sp>
        <p:nvSpPr>
          <p:cNvPr id="8" name="ZoneTexte 7">
            <a:extLst>
              <a:ext uri="{FF2B5EF4-FFF2-40B4-BE49-F238E27FC236}">
                <a16:creationId xmlns:a16="http://schemas.microsoft.com/office/drawing/2014/main" id="{DA2D8476-EFC5-47F3-A054-D89D90947491}"/>
              </a:ext>
            </a:extLst>
          </p:cNvPr>
          <p:cNvSpPr txBox="1"/>
          <p:nvPr/>
        </p:nvSpPr>
        <p:spPr>
          <a:xfrm>
            <a:off x="126207" y="3312928"/>
            <a:ext cx="11882441" cy="2677656"/>
          </a:xfrm>
          <a:prstGeom prst="rect">
            <a:avLst/>
          </a:prstGeom>
          <a:solidFill>
            <a:schemeClr val="tx1"/>
          </a:solidFill>
        </p:spPr>
        <p:txBody>
          <a:bodyPr wrap="square" rtlCol="0">
            <a:spAutoFit/>
          </a:bodyPr>
          <a:lstStyle/>
          <a:p>
            <a:r>
              <a:rPr lang="fr-FR" sz="1200" dirty="0">
                <a:solidFill>
                  <a:schemeClr val="bg1"/>
                </a:solidFill>
              </a:rPr>
              <a:t>&gt;&gt;&gt; tab.ecrire</a:t>
            </a:r>
          </a:p>
          <a:p>
            <a:r>
              <a:rPr lang="fr-FR" sz="1200" dirty="0">
                <a:solidFill>
                  <a:schemeClr val="bg1"/>
                </a:solidFill>
              </a:rPr>
              <a:t>&lt;</a:t>
            </a:r>
            <a:r>
              <a:rPr lang="fr-FR" sz="1200" dirty="0" err="1">
                <a:solidFill>
                  <a:schemeClr val="bg1"/>
                </a:solidFill>
              </a:rPr>
              <a:t>bound</a:t>
            </a:r>
            <a:r>
              <a:rPr lang="fr-FR" sz="1200" dirty="0">
                <a:solidFill>
                  <a:schemeClr val="bg1"/>
                </a:solidFill>
              </a:rPr>
              <a:t> </a:t>
            </a:r>
            <a:r>
              <a:rPr lang="fr-FR" sz="1200" dirty="0" err="1">
                <a:solidFill>
                  <a:schemeClr val="bg1"/>
                </a:solidFill>
              </a:rPr>
              <a:t>method</a:t>
            </a:r>
            <a:r>
              <a:rPr lang="fr-FR" sz="1200" dirty="0">
                <a:solidFill>
                  <a:schemeClr val="bg1"/>
                </a:solidFill>
              </a:rPr>
              <a:t> </a:t>
            </a:r>
            <a:r>
              <a:rPr lang="fr-FR" sz="1200" dirty="0" err="1">
                <a:solidFill>
                  <a:schemeClr val="bg1"/>
                </a:solidFill>
              </a:rPr>
              <a:t>TableauNoir.ecrire</a:t>
            </a:r>
            <a:r>
              <a:rPr lang="fr-FR" sz="1200" dirty="0">
                <a:solidFill>
                  <a:schemeClr val="bg1"/>
                </a:solidFill>
              </a:rPr>
              <a:t> of &lt;__main__.</a:t>
            </a:r>
            <a:r>
              <a:rPr lang="fr-FR" sz="1200" dirty="0" err="1">
                <a:solidFill>
                  <a:schemeClr val="bg1"/>
                </a:solidFill>
              </a:rPr>
              <a:t>TableauNoir</a:t>
            </a:r>
            <a:r>
              <a:rPr lang="fr-FR" sz="1200" dirty="0">
                <a:solidFill>
                  <a:schemeClr val="bg1"/>
                </a:solidFill>
              </a:rPr>
              <a:t> object at 0x00B3F3F0&gt;&gt;</a:t>
            </a:r>
          </a:p>
          <a:p>
            <a:r>
              <a:rPr lang="fr-FR" sz="1200" dirty="0">
                <a:solidFill>
                  <a:schemeClr val="bg1"/>
                </a:solidFill>
              </a:rPr>
              <a:t>&gt;&gt;&gt; </a:t>
            </a:r>
            <a:r>
              <a:rPr lang="fr-FR" sz="1200" dirty="0" err="1">
                <a:solidFill>
                  <a:schemeClr val="bg1"/>
                </a:solidFill>
              </a:rPr>
              <a:t>TableauNoir.ecrire</a:t>
            </a:r>
            <a:endParaRPr lang="fr-FR" sz="1200" dirty="0">
              <a:solidFill>
                <a:schemeClr val="bg1"/>
              </a:solidFill>
            </a:endParaRPr>
          </a:p>
          <a:p>
            <a:r>
              <a:rPr lang="fr-FR" sz="1200" dirty="0">
                <a:solidFill>
                  <a:schemeClr val="bg1"/>
                </a:solidFill>
              </a:rPr>
              <a:t>&lt;function ecrire at 0x00BA5810&gt;</a:t>
            </a:r>
          </a:p>
          <a:p>
            <a:r>
              <a:rPr lang="fr-FR" sz="1200" dirty="0">
                <a:solidFill>
                  <a:schemeClr val="bg1"/>
                </a:solidFill>
              </a:rPr>
              <a:t>&gt;&gt;&gt; help(</a:t>
            </a:r>
            <a:r>
              <a:rPr lang="fr-FR" sz="1200" dirty="0" err="1">
                <a:solidFill>
                  <a:schemeClr val="bg1"/>
                </a:solidFill>
              </a:rPr>
              <a:t>TableauNoir.ecrire</a:t>
            </a:r>
            <a:r>
              <a:rPr lang="fr-FR" sz="1200" dirty="0">
                <a:solidFill>
                  <a:schemeClr val="bg1"/>
                </a:solidFill>
              </a:rPr>
              <a:t>)</a:t>
            </a:r>
          </a:p>
          <a:p>
            <a:r>
              <a:rPr lang="fr-FR" sz="1200" dirty="0">
                <a:solidFill>
                  <a:schemeClr val="bg1"/>
                </a:solidFill>
              </a:rPr>
              <a:t>Help on function ecrire in module __main__:</a:t>
            </a:r>
          </a:p>
          <a:p>
            <a:r>
              <a:rPr lang="fr-FR" sz="1200" dirty="0">
                <a:solidFill>
                  <a:schemeClr val="bg1"/>
                </a:solidFill>
              </a:rPr>
              <a:t>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r>
              <a:rPr lang="fr-FR" sz="1200" dirty="0">
                <a:solidFill>
                  <a:schemeClr val="bg1"/>
                </a:solidFill>
              </a:rPr>
              <a:t>&gt;&gt;&gt; </a:t>
            </a:r>
            <a:r>
              <a:rPr lang="fr-FR" sz="1200" dirty="0" err="1">
                <a:solidFill>
                  <a:schemeClr val="bg1"/>
                </a:solidFill>
              </a:rPr>
              <a:t>TableauNoir.ecrire</a:t>
            </a:r>
            <a:r>
              <a:rPr lang="fr-FR" sz="1200" dirty="0">
                <a:solidFill>
                  <a:schemeClr val="bg1"/>
                </a:solidFill>
              </a:rPr>
              <a:t>(tab, "essai")</a:t>
            </a:r>
          </a:p>
          <a:p>
            <a:r>
              <a:rPr lang="fr-FR" sz="1200" dirty="0">
                <a:solidFill>
                  <a:schemeClr val="bg1"/>
                </a:solidFill>
              </a:rPr>
              <a:t>&gt;&gt;&gt; tab.surface</a:t>
            </a:r>
          </a:p>
          <a:p>
            <a:r>
              <a:rPr lang="fr-FR" sz="1200" dirty="0">
                <a:solidFill>
                  <a:schemeClr val="bg1"/>
                </a:solidFill>
              </a:rPr>
              <a:t>'essai'</a:t>
            </a:r>
          </a:p>
          <a:p>
            <a:r>
              <a:rPr lang="fr-FR" sz="1200" dirty="0">
                <a:solidFill>
                  <a:schemeClr val="bg1"/>
                </a:solidFill>
              </a:rPr>
              <a:t>&gt;&gt;&gt;</a:t>
            </a:r>
          </a:p>
        </p:txBody>
      </p:sp>
    </p:spTree>
    <p:extLst>
      <p:ext uri="{BB962C8B-B14F-4D97-AF65-F5344CB8AC3E}">
        <p14:creationId xmlns:p14="http://schemas.microsoft.com/office/powerpoint/2010/main" val="47246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"is" vs "=="</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62987" y="1417992"/>
            <a:ext cx="6866021" cy="5047536"/>
          </a:xfrm>
          <a:prstGeom prst="rect">
            <a:avLst/>
          </a:prstGeom>
          <a:solidFill>
            <a:schemeClr val="tx1"/>
          </a:solidFill>
        </p:spPr>
        <p:txBody>
          <a:bodyPr wrap="square" rtlCol="0">
            <a:spAutoFit/>
          </a:bodyPr>
          <a:lstStyle/>
          <a:p>
            <a:r>
              <a:rPr lang="en-US" sz="1400" dirty="0">
                <a:solidFill>
                  <a:schemeClr val="bg1"/>
                </a:solidFill>
              </a:rPr>
              <a:t># "is" vs "=="</a:t>
            </a:r>
          </a:p>
          <a:p>
            <a:endParaRPr lang="en-US" sz="1400" dirty="0">
              <a:solidFill>
                <a:schemeClr val="bg1"/>
              </a:solidFill>
            </a:endParaRPr>
          </a:p>
          <a:p>
            <a:r>
              <a:rPr lang="en-US" sz="1400" dirty="0">
                <a:solidFill>
                  <a:schemeClr val="bg1"/>
                </a:solidFill>
              </a:rPr>
              <a:t>&gt;&gt;&gt; a = [1, 2, 3]</a:t>
            </a:r>
          </a:p>
          <a:p>
            <a:r>
              <a:rPr lang="en-US" sz="1400" dirty="0">
                <a:solidFill>
                  <a:schemeClr val="bg1"/>
                </a:solidFill>
              </a:rPr>
              <a:t>&gt;&gt;&gt; b = a</a:t>
            </a:r>
          </a:p>
          <a:p>
            <a:endParaRPr lang="en-US" sz="1400" dirty="0">
              <a:solidFill>
                <a:schemeClr val="bg1"/>
              </a:solidFill>
            </a:endParaRPr>
          </a:p>
          <a:p>
            <a:r>
              <a:rPr lang="en-US" sz="1400" dirty="0">
                <a:solidFill>
                  <a:schemeClr val="bg1"/>
                </a:solidFill>
              </a:rPr>
              <a:t>&gt;&gt;&gt; a is b</a:t>
            </a:r>
          </a:p>
          <a:p>
            <a:r>
              <a:rPr lang="en-US" sz="1400" dirty="0">
                <a:solidFill>
                  <a:schemeClr val="bg1"/>
                </a:solidFill>
              </a:rPr>
              <a:t>True</a:t>
            </a:r>
          </a:p>
          <a:p>
            <a:r>
              <a:rPr lang="en-US" sz="1400" dirty="0">
                <a:solidFill>
                  <a:schemeClr val="bg1"/>
                </a:solidFill>
              </a:rPr>
              <a:t>&gt;&gt;&gt; a == b</a:t>
            </a:r>
          </a:p>
          <a:p>
            <a:r>
              <a:rPr lang="en-US" sz="1400" dirty="0">
                <a:solidFill>
                  <a:schemeClr val="bg1"/>
                </a:solidFill>
              </a:rPr>
              <a:t>True</a:t>
            </a:r>
          </a:p>
          <a:p>
            <a:endParaRPr lang="en-US" sz="1400" dirty="0">
              <a:solidFill>
                <a:schemeClr val="bg1"/>
              </a:solidFill>
            </a:endParaRPr>
          </a:p>
          <a:p>
            <a:r>
              <a:rPr lang="en-US" sz="1400" dirty="0">
                <a:solidFill>
                  <a:schemeClr val="bg1"/>
                </a:solidFill>
              </a:rPr>
              <a:t>&gt;&gt;&gt; c = list(a)</a:t>
            </a:r>
          </a:p>
          <a:p>
            <a:endParaRPr lang="en-US" sz="1400" dirty="0">
              <a:solidFill>
                <a:schemeClr val="bg1"/>
              </a:solidFill>
            </a:endParaRPr>
          </a:p>
          <a:p>
            <a:r>
              <a:rPr lang="en-US" sz="1400" dirty="0">
                <a:solidFill>
                  <a:schemeClr val="bg1"/>
                </a:solidFill>
              </a:rPr>
              <a:t>&gt;&gt;&gt; a == c</a:t>
            </a:r>
          </a:p>
          <a:p>
            <a:r>
              <a:rPr lang="en-US" sz="1400" dirty="0">
                <a:solidFill>
                  <a:schemeClr val="bg1"/>
                </a:solidFill>
              </a:rPr>
              <a:t>True</a:t>
            </a:r>
          </a:p>
          <a:p>
            <a:r>
              <a:rPr lang="en-US" sz="1400" dirty="0">
                <a:solidFill>
                  <a:schemeClr val="bg1"/>
                </a:solidFill>
              </a:rPr>
              <a:t>&gt;&gt;&gt; a is c</a:t>
            </a:r>
          </a:p>
          <a:p>
            <a:r>
              <a:rPr lang="en-US" sz="1400" dirty="0">
                <a:solidFill>
                  <a:schemeClr val="bg1"/>
                </a:solidFill>
              </a:rPr>
              <a:t>False</a:t>
            </a:r>
          </a:p>
          <a:p>
            <a:endParaRPr lang="en-US" sz="1400" dirty="0">
              <a:solidFill>
                <a:schemeClr val="bg1"/>
              </a:solidFill>
            </a:endParaRPr>
          </a:p>
          <a:p>
            <a:r>
              <a:rPr lang="en-US" sz="1400" dirty="0">
                <a:solidFill>
                  <a:schemeClr val="bg1"/>
                </a:solidFill>
              </a:rPr>
              <a:t># • "is" expressions evaluate to True if two </a:t>
            </a:r>
          </a:p>
          <a:p>
            <a:r>
              <a:rPr lang="en-US" sz="1400" dirty="0">
                <a:solidFill>
                  <a:schemeClr val="bg1"/>
                </a:solidFill>
              </a:rPr>
              <a:t>#   variables point to the same object</a:t>
            </a:r>
          </a:p>
          <a:p>
            <a:endParaRPr lang="en-US" sz="1400" dirty="0">
              <a:solidFill>
                <a:schemeClr val="bg1"/>
              </a:solidFill>
            </a:endParaRPr>
          </a:p>
          <a:p>
            <a:r>
              <a:rPr lang="en-US" sz="1400" dirty="0">
                <a:solidFill>
                  <a:schemeClr val="bg1"/>
                </a:solidFill>
              </a:rPr>
              <a:t># • "==" evaluates to True if the objects </a:t>
            </a:r>
          </a:p>
          <a:p>
            <a:r>
              <a:rPr lang="en-US" sz="1400" dirty="0">
                <a:solidFill>
                  <a:schemeClr val="bg1"/>
                </a:solidFill>
              </a:rPr>
              <a:t>#   referred to by the variables are equal</a:t>
            </a:r>
          </a:p>
          <a:p>
            <a:endParaRPr lang="fr-FR" sz="1400" dirty="0"/>
          </a:p>
        </p:txBody>
      </p:sp>
    </p:spTree>
    <p:extLst>
      <p:ext uri="{BB962C8B-B14F-4D97-AF65-F5344CB8AC3E}">
        <p14:creationId xmlns:p14="http://schemas.microsoft.com/office/powerpoint/2010/main" val="129551969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38124" y="1671087"/>
            <a:ext cx="11715748" cy="3046988"/>
          </a:xfrm>
          <a:prstGeom prst="rect">
            <a:avLst/>
          </a:prstGeom>
          <a:noFill/>
        </p:spPr>
        <p:txBody>
          <a:bodyPr wrap="square" rtlCol="0">
            <a:spAutoFit/>
          </a:bodyPr>
          <a:lstStyle/>
          <a:p>
            <a:r>
              <a:rPr lang="fr-FR" sz="1200" dirty="0"/>
              <a:t>Comme vous le voyez, quand vous tapez tab.ecrire(…), cela revient au même que si vous écrivez </a:t>
            </a:r>
            <a:r>
              <a:rPr lang="fr-FR" sz="1200" dirty="0" err="1"/>
              <a:t>TableauNoir.ecrire</a:t>
            </a:r>
            <a:r>
              <a:rPr lang="fr-FR" sz="1200" dirty="0"/>
              <a:t>(tab, …). Votre paramètre self, c'est l'objet qui appelle la méthode. C'est pour cette raison que vous modifiez la surface de l'objet en appelant self.surface.</a:t>
            </a:r>
          </a:p>
          <a:p>
            <a:endParaRPr lang="fr-FR" sz="1200" dirty="0"/>
          </a:p>
          <a:p>
            <a:r>
              <a:rPr lang="fr-FR" sz="1200" dirty="0"/>
              <a:t>Pour résumer, quand vous devez travailler dans une méthode de l'objet sur l'objet lui-même, vous allez passer par self.</a:t>
            </a:r>
          </a:p>
          <a:p>
            <a:endParaRPr lang="fr-FR" sz="1200" dirty="0"/>
          </a:p>
          <a:p>
            <a:r>
              <a:rPr lang="fr-FR" sz="1200" dirty="0"/>
              <a:t>Le nom self est une très forte convention de nommage. Je vous déconseille de changer ce nom. Certains programmeurs, qui trouvent qu'écrire self à chaque fois est excessivement long, l'abrègent en une unique lettres. Évitez ce raccourci. De manière générale, évitez de changer le nom. Une méthode d'instance travaille avec le paramètre self.</a:t>
            </a:r>
          </a:p>
          <a:p>
            <a:endParaRPr lang="fr-FR" sz="1200" dirty="0"/>
          </a:p>
          <a:p>
            <a:r>
              <a:rPr lang="fr-FR" sz="1200" dirty="0"/>
              <a:t>N'est-ce pas effectivement plutôt long de devoir toujours travailler avec self à chaque fois qu'on souhaite faire appel à l'objet ?</a:t>
            </a:r>
          </a:p>
          <a:p>
            <a:endParaRPr lang="fr-FR" sz="1200" dirty="0"/>
          </a:p>
          <a:p>
            <a:r>
              <a:rPr lang="fr-FR" sz="1200" dirty="0"/>
              <a:t>Cela peut le sembler, oui. C'est d'ailleurs l'un des reproches qu'on fait au langage Python. Certains langages travaillent implicitement sur les attributs et méthodes d'un objet sans avoir besoin de les appeler spécifiquement. Mais c'est moins clair et cela peut susciter la confusion. En Python, dès qu'on voit self, on sait que c'est un attribut ou une méthode interne à l'objet qui va être appelé.</a:t>
            </a:r>
          </a:p>
          <a:p>
            <a:endParaRPr lang="fr-FR" sz="1200" dirty="0"/>
          </a:p>
          <a:p>
            <a:r>
              <a:rPr lang="fr-FR" sz="1200" dirty="0"/>
              <a:t>Bon, voyons nos autres méthodes. Nous devons encore coder lire qui va se charger d'afficher notre surface et effacer qui va effacer le contenu de notre surface. Si vous avez compris ce que je viens d'expliquer, vous devriez écrire ces méthodes sans aucun problème, elles sont très simples. Sinon, n'hésitez pas à relire, jusqu'à ce que le déclic se fasse.</a:t>
            </a:r>
          </a:p>
        </p:txBody>
      </p:sp>
    </p:spTree>
    <p:extLst>
      <p:ext uri="{BB962C8B-B14F-4D97-AF65-F5344CB8AC3E}">
        <p14:creationId xmlns:p14="http://schemas.microsoft.com/office/powerpoint/2010/main" val="110239769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203900"/>
            <a:ext cx="11882441" cy="5078313"/>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a:p>
            <a:r>
              <a:rPr lang="fr-FR" sz="1200" dirty="0">
                <a:solidFill>
                  <a:schemeClr val="bg1"/>
                </a:solidFill>
              </a:rPr>
              <a:t>    def lire(self):</a:t>
            </a:r>
          </a:p>
          <a:p>
            <a:r>
              <a:rPr lang="fr-FR" sz="1200" dirty="0">
                <a:solidFill>
                  <a:schemeClr val="bg1"/>
                </a:solidFill>
              </a:rPr>
              <a:t>        """Cette méthode se charge d'afficher, grâce à print,</a:t>
            </a:r>
          </a:p>
          <a:p>
            <a:r>
              <a:rPr lang="fr-FR" sz="1200" dirty="0">
                <a:solidFill>
                  <a:schemeClr val="bg1"/>
                </a:solidFill>
              </a:rPr>
              <a:t>        la surface du tableau"""</a:t>
            </a:r>
          </a:p>
          <a:p>
            <a:endParaRPr lang="fr-FR" sz="1200" dirty="0">
              <a:solidFill>
                <a:schemeClr val="bg1"/>
              </a:solidFill>
            </a:endParaRPr>
          </a:p>
          <a:p>
            <a:r>
              <a:rPr lang="fr-FR" sz="1200" dirty="0">
                <a:solidFill>
                  <a:schemeClr val="bg1"/>
                </a:solidFill>
              </a:rPr>
              <a:t>        </a:t>
            </a:r>
          </a:p>
          <a:p>
            <a:r>
              <a:rPr lang="fr-FR" sz="1200" dirty="0">
                <a:solidFill>
                  <a:schemeClr val="bg1"/>
                </a:solidFill>
              </a:rPr>
              <a:t>        print(self.surface)</a:t>
            </a:r>
          </a:p>
          <a:p>
            <a:r>
              <a:rPr lang="fr-FR" sz="1200" dirty="0">
                <a:solidFill>
                  <a:schemeClr val="bg1"/>
                </a:solidFill>
              </a:rPr>
              <a:t>    def effacer(self):</a:t>
            </a:r>
          </a:p>
          <a:p>
            <a:r>
              <a:rPr lang="fr-FR" sz="1200" dirty="0">
                <a:solidFill>
                  <a:schemeClr val="bg1"/>
                </a:solidFill>
              </a:rPr>
              <a:t>        """Cette méthode permet d'effacer la surface du tableau"""</a:t>
            </a:r>
          </a:p>
          <a:p>
            <a:r>
              <a:rPr lang="fr-FR" sz="1200" dirty="0">
                <a:solidFill>
                  <a:schemeClr val="bg1"/>
                </a:solidFill>
              </a:rPr>
              <a:t>        self.surface = ""</a:t>
            </a:r>
          </a:p>
        </p:txBody>
      </p:sp>
    </p:spTree>
    <p:extLst>
      <p:ext uri="{BB962C8B-B14F-4D97-AF65-F5344CB8AC3E}">
        <p14:creationId xmlns:p14="http://schemas.microsoft.com/office/powerpoint/2010/main" val="25432128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5400" b="1" dirty="0">
                <a:solidFill>
                  <a:schemeClr val="accent5">
                    <a:lumMod val="75000"/>
                  </a:schemeClr>
                </a:solidFill>
              </a:rPr>
              <a:t>Les méthodes,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85719" y="886215"/>
            <a:ext cx="11882441" cy="1938992"/>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tab.lire()</a:t>
            </a:r>
          </a:p>
          <a:p>
            <a:r>
              <a:rPr lang="fr-FR" sz="1200" dirty="0">
                <a:solidFill>
                  <a:schemeClr val="bg1"/>
                </a:solidFill>
              </a:rPr>
              <a:t>&gt;&gt;&gt; tab.ecrire("Salut tout le monde.")</a:t>
            </a:r>
          </a:p>
          <a:p>
            <a:r>
              <a:rPr lang="fr-FR" sz="1200" dirty="0">
                <a:solidFill>
                  <a:schemeClr val="bg1"/>
                </a:solidFill>
              </a:rPr>
              <a:t>&gt;&gt;&gt; tab.ecrire("La forme ?")</a:t>
            </a:r>
          </a:p>
          <a:p>
            <a:r>
              <a:rPr lang="fr-FR" sz="1200" dirty="0">
                <a:solidFill>
                  <a:schemeClr val="bg1"/>
                </a:solidFill>
              </a:rPr>
              <a:t>&gt;&gt;&gt; tab.lire()</a:t>
            </a:r>
          </a:p>
          <a:p>
            <a:r>
              <a:rPr lang="fr-FR" sz="1200" dirty="0">
                <a:solidFill>
                  <a:schemeClr val="bg1"/>
                </a:solidFill>
              </a:rPr>
              <a:t>Salut tout le monde.</a:t>
            </a:r>
          </a:p>
          <a:p>
            <a:r>
              <a:rPr lang="fr-FR" sz="1200" dirty="0">
                <a:solidFill>
                  <a:schemeClr val="bg1"/>
                </a:solidFill>
              </a:rPr>
              <a:t>La forme ?</a:t>
            </a:r>
          </a:p>
          <a:p>
            <a:r>
              <a:rPr lang="fr-FR" sz="1200" dirty="0">
                <a:solidFill>
                  <a:schemeClr val="bg1"/>
                </a:solidFill>
              </a:rPr>
              <a:t>&gt;&gt;&gt; tab.effacer()</a:t>
            </a:r>
          </a:p>
          <a:p>
            <a:r>
              <a:rPr lang="fr-FR" sz="1200" dirty="0">
                <a:solidFill>
                  <a:schemeClr val="bg1"/>
                </a:solidFill>
              </a:rPr>
              <a:t>&gt;&gt;&gt; tab.lire()</a:t>
            </a:r>
          </a:p>
          <a:p>
            <a:r>
              <a:rPr lang="fr-FR" sz="1200" dirty="0">
                <a:solidFill>
                  <a:schemeClr val="bg1"/>
                </a:solidFill>
              </a:rPr>
              <a:t>&gt;&gt;&gt;</a:t>
            </a:r>
          </a:p>
        </p:txBody>
      </p:sp>
      <p:sp>
        <p:nvSpPr>
          <p:cNvPr id="5" name="ZoneTexte 4">
            <a:extLst>
              <a:ext uri="{FF2B5EF4-FFF2-40B4-BE49-F238E27FC236}">
                <a16:creationId xmlns:a16="http://schemas.microsoft.com/office/drawing/2014/main" id="{02782EED-259B-4453-95FA-F700EFEF42DA}"/>
              </a:ext>
            </a:extLst>
          </p:cNvPr>
          <p:cNvSpPr txBox="1"/>
          <p:nvPr/>
        </p:nvSpPr>
        <p:spPr>
          <a:xfrm>
            <a:off x="42861" y="2834536"/>
            <a:ext cx="11882441" cy="1200329"/>
          </a:xfrm>
          <a:prstGeom prst="rect">
            <a:avLst/>
          </a:prstGeom>
          <a:noFill/>
        </p:spPr>
        <p:txBody>
          <a:bodyPr wrap="square" rtlCol="0">
            <a:spAutoFit/>
          </a:bodyPr>
          <a:lstStyle/>
          <a:p>
            <a:r>
              <a:rPr lang="fr-FR" sz="1200" b="1" dirty="0"/>
              <a:t>Méthodes de classe et méthodes statiques</a:t>
            </a:r>
          </a:p>
          <a:p>
            <a:endParaRPr lang="fr-FR" sz="1200" dirty="0"/>
          </a:p>
          <a:p>
            <a:r>
              <a:rPr lang="fr-FR" sz="1200" dirty="0"/>
              <a:t>Comme on trouve des attributs propres à la classe, on trouve aussi des méthodes de classe, qui ne travaillent pas sur l'instance self mais sur la classe même. C'est un peu plus rare mais cela peut être utile parfois. Notre méthode de classe se définit exactement comme une méthode d'instance, à la différence qu'elle ne prend pas en premier paramètre self(l'instance de l'objet) mais cls (la classe de l'objet).</a:t>
            </a:r>
          </a:p>
          <a:p>
            <a:r>
              <a:rPr lang="fr-FR" sz="1200" dirty="0"/>
              <a:t>En outre, on utilise ensuite une fonction built-in de Python pour lui faire comprendre qu'il s'agit d'une méthode de classe, pas d'une méthode d'instance.</a:t>
            </a:r>
          </a:p>
        </p:txBody>
      </p:sp>
      <p:sp>
        <p:nvSpPr>
          <p:cNvPr id="8" name="ZoneTexte 7">
            <a:extLst>
              <a:ext uri="{FF2B5EF4-FFF2-40B4-BE49-F238E27FC236}">
                <a16:creationId xmlns:a16="http://schemas.microsoft.com/office/drawing/2014/main" id="{AFDB0013-E24B-4722-A646-59301DBE307A}"/>
              </a:ext>
            </a:extLst>
          </p:cNvPr>
          <p:cNvSpPr txBox="1"/>
          <p:nvPr/>
        </p:nvSpPr>
        <p:spPr>
          <a:xfrm>
            <a:off x="85719" y="4090493"/>
            <a:ext cx="11882441" cy="267765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a:p>
            <a:r>
              <a:rPr lang="fr-FR" sz="1200" dirty="0">
                <a:solidFill>
                  <a:schemeClr val="bg1"/>
                </a:solidFill>
              </a:rPr>
              <a:t>    def combien(cls):</a:t>
            </a:r>
          </a:p>
          <a:p>
            <a:r>
              <a:rPr lang="fr-FR" sz="1200" dirty="0">
                <a:solidFill>
                  <a:schemeClr val="bg1"/>
                </a:solidFill>
              </a:rPr>
              <a:t>        """Méthode de classe affichant combien d'objets ont été créés"""</a:t>
            </a:r>
          </a:p>
          <a:p>
            <a:r>
              <a:rPr lang="fr-FR" sz="1200" dirty="0">
                <a:solidFill>
                  <a:schemeClr val="bg1"/>
                </a:solidFill>
              </a:rPr>
              <a:t>        print("Jusqu'à présent, {} objets ont été </a:t>
            </a:r>
            <a:r>
              <a:rPr lang="fr-FR" sz="1200" dirty="0" err="1">
                <a:solidFill>
                  <a:schemeClr val="bg1"/>
                </a:solidFill>
              </a:rPr>
              <a:t>créés.".format</a:t>
            </a:r>
            <a:r>
              <a:rPr lang="fr-FR" sz="1200" dirty="0">
                <a:solidFill>
                  <a:schemeClr val="bg1"/>
                </a:solidFill>
              </a:rPr>
              <a:t>(</a:t>
            </a:r>
          </a:p>
          <a:p>
            <a:r>
              <a:rPr lang="fr-FR" sz="1200" dirty="0">
                <a:solidFill>
                  <a:schemeClr val="bg1"/>
                </a:solidFill>
              </a:rPr>
              <a:t>                </a:t>
            </a:r>
            <a:r>
              <a:rPr lang="fr-FR" sz="1200" dirty="0" err="1">
                <a:solidFill>
                  <a:schemeClr val="bg1"/>
                </a:solidFill>
              </a:rPr>
              <a:t>cls.objets_crees</a:t>
            </a:r>
            <a:r>
              <a:rPr lang="fr-FR" sz="1200" dirty="0">
                <a:solidFill>
                  <a:schemeClr val="bg1"/>
                </a:solidFill>
              </a:rPr>
              <a:t>))</a:t>
            </a:r>
          </a:p>
          <a:p>
            <a:r>
              <a:rPr lang="fr-FR" sz="1200" dirty="0">
                <a:solidFill>
                  <a:schemeClr val="bg1"/>
                </a:solidFill>
              </a:rPr>
              <a:t>    combien = </a:t>
            </a:r>
            <a:r>
              <a:rPr lang="fr-FR" sz="1200" dirty="0" err="1">
                <a:solidFill>
                  <a:schemeClr val="bg1"/>
                </a:solidFill>
              </a:rPr>
              <a:t>classmethod</a:t>
            </a:r>
            <a:r>
              <a:rPr lang="fr-FR" sz="1200" dirty="0">
                <a:solidFill>
                  <a:schemeClr val="bg1"/>
                </a:solidFill>
              </a:rPr>
              <a:t>(combien)</a:t>
            </a:r>
          </a:p>
        </p:txBody>
      </p:sp>
    </p:spTree>
    <p:extLst>
      <p:ext uri="{BB962C8B-B14F-4D97-AF65-F5344CB8AC3E}">
        <p14:creationId xmlns:p14="http://schemas.microsoft.com/office/powerpoint/2010/main" val="39871621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090341"/>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0 objets ont été créés.</a:t>
            </a:r>
          </a:p>
          <a:p>
            <a:r>
              <a:rPr lang="fr-FR" sz="1200" dirty="0">
                <a:solidFill>
                  <a:schemeClr val="bg1"/>
                </a:solidFill>
              </a:rPr>
              <a:t>&gt;&gt;&gt; a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1 objets ont été créés.</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2 objets ont été créés.</a:t>
            </a:r>
          </a:p>
          <a:p>
            <a:r>
              <a:rPr lang="fr-FR" sz="1200" dirty="0">
                <a:solidFill>
                  <a:schemeClr val="bg1"/>
                </a:solidFill>
              </a:rPr>
              <a:t>&gt;&gt;&gt;</a:t>
            </a:r>
          </a:p>
        </p:txBody>
      </p:sp>
      <p:sp>
        <p:nvSpPr>
          <p:cNvPr id="9" name="ZoneTexte 8">
            <a:extLst>
              <a:ext uri="{FF2B5EF4-FFF2-40B4-BE49-F238E27FC236}">
                <a16:creationId xmlns:a16="http://schemas.microsoft.com/office/drawing/2014/main" id="{E6BA25A3-DB23-4A8A-804D-26FF193A05A7}"/>
              </a:ext>
            </a:extLst>
          </p:cNvPr>
          <p:cNvSpPr txBox="1"/>
          <p:nvPr/>
        </p:nvSpPr>
        <p:spPr>
          <a:xfrm>
            <a:off x="-3" y="809473"/>
            <a:ext cx="11882441" cy="276999"/>
          </a:xfrm>
          <a:prstGeom prst="rect">
            <a:avLst/>
          </a:prstGeom>
          <a:noFill/>
        </p:spPr>
        <p:txBody>
          <a:bodyPr wrap="square" rtlCol="0">
            <a:spAutoFit/>
          </a:bodyPr>
          <a:lstStyle/>
          <a:p>
            <a:r>
              <a:rPr lang="fr-FR" sz="1200" dirty="0"/>
              <a:t>Voyons d'abord le résultat :</a:t>
            </a:r>
          </a:p>
        </p:txBody>
      </p:sp>
      <p:sp>
        <p:nvSpPr>
          <p:cNvPr id="6" name="ZoneTexte 5">
            <a:extLst>
              <a:ext uri="{FF2B5EF4-FFF2-40B4-BE49-F238E27FC236}">
                <a16:creationId xmlns:a16="http://schemas.microsoft.com/office/drawing/2014/main" id="{1288D0F8-24C3-4378-AA78-581000572B84}"/>
              </a:ext>
            </a:extLst>
          </p:cNvPr>
          <p:cNvSpPr txBox="1"/>
          <p:nvPr/>
        </p:nvSpPr>
        <p:spPr>
          <a:xfrm>
            <a:off x="42861" y="2929163"/>
            <a:ext cx="11715748" cy="2492990"/>
          </a:xfrm>
          <a:prstGeom prst="rect">
            <a:avLst/>
          </a:prstGeom>
          <a:noFill/>
        </p:spPr>
        <p:txBody>
          <a:bodyPr wrap="square" rtlCol="0">
            <a:spAutoFit/>
          </a:bodyPr>
          <a:lstStyle/>
          <a:p>
            <a:r>
              <a:rPr lang="fr-FR" sz="1200" dirty="0"/>
              <a:t>Une méthode de classe prend en premier paramètre non pas self mais cls. Ce paramètre contient la classe (ici Compteur).</a:t>
            </a:r>
          </a:p>
          <a:p>
            <a:endParaRPr lang="fr-FR" sz="1200" dirty="0"/>
          </a:p>
          <a:p>
            <a:r>
              <a:rPr lang="fr-FR" sz="1200" dirty="0"/>
              <a:t>Notez que vous pouvez appeler la méthode de classe depuis un objet instancié sur la classe. Vous auriez par exemple pu écrire </a:t>
            </a:r>
            <a:r>
              <a:rPr lang="fr-FR" sz="1200" dirty="0" err="1"/>
              <a:t>a.combien</a:t>
            </a:r>
            <a:r>
              <a:rPr lang="fr-FR" sz="1200" dirty="0"/>
              <a:t>().</a:t>
            </a:r>
          </a:p>
          <a:p>
            <a:endParaRPr lang="fr-FR" sz="1200" dirty="0"/>
          </a:p>
          <a:p>
            <a:r>
              <a:rPr lang="fr-FR" sz="1200" dirty="0"/>
              <a:t>Enfin, pour que Python reconnaisse une méthode de classe, il faut appeler la fonction class </a:t>
            </a:r>
            <a:r>
              <a:rPr lang="fr-FR" sz="1200" dirty="0" err="1"/>
              <a:t>method</a:t>
            </a:r>
            <a:r>
              <a:rPr lang="fr-FR" sz="1200" dirty="0"/>
              <a:t> qui prend en paramètre la méthode que l'on veut convertir et renvoie la méthode convertie.</a:t>
            </a:r>
          </a:p>
          <a:p>
            <a:endParaRPr lang="fr-FR" sz="1200" dirty="0"/>
          </a:p>
          <a:p>
            <a:r>
              <a:rPr lang="fr-FR" sz="1200" dirty="0"/>
              <a:t>Si vous êtes un peu perdus, retenez la syntaxe de l'exemple. La plupart du temps, vous définirez des méthodes d'instance comme nous l'avons vu plutôt que des méthodes de classe.</a:t>
            </a:r>
          </a:p>
          <a:p>
            <a:endParaRPr lang="fr-FR" sz="1200" dirty="0"/>
          </a:p>
          <a:p>
            <a:r>
              <a:rPr lang="fr-FR" sz="1200" dirty="0"/>
              <a:t>On peut également définir des méthodes statiques. Elles sont assez proches des méthodes de classe sauf qu'elles ne prennent aucun premier paramètre, ni self ni cls. Elles travaillent donc indépendamment de toute donnée, aussi bien contenue dans l'instance de l'objet que dans la classe.</a:t>
            </a:r>
          </a:p>
          <a:p>
            <a:endParaRPr lang="fr-FR" sz="1200" dirty="0"/>
          </a:p>
          <a:p>
            <a:r>
              <a:rPr lang="fr-FR" sz="1200" dirty="0"/>
              <a:t>Voici la syntaxe permettant de créer une méthode statique. Je ne veux pas vous surcharger d'informations et je vous laisse faire vos propres tests si cela vous intéresse :</a:t>
            </a:r>
          </a:p>
        </p:txBody>
      </p:sp>
      <p:sp>
        <p:nvSpPr>
          <p:cNvPr id="10" name="ZoneTexte 9">
            <a:extLst>
              <a:ext uri="{FF2B5EF4-FFF2-40B4-BE49-F238E27FC236}">
                <a16:creationId xmlns:a16="http://schemas.microsoft.com/office/drawing/2014/main" id="{96964C71-7E76-4456-B0EF-B2FF2198CCE9}"/>
              </a:ext>
            </a:extLst>
          </p:cNvPr>
          <p:cNvSpPr txBox="1"/>
          <p:nvPr/>
        </p:nvSpPr>
        <p:spPr>
          <a:xfrm>
            <a:off x="42861" y="535602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Tree>
    <p:extLst>
      <p:ext uri="{BB962C8B-B14F-4D97-AF65-F5344CB8AC3E}">
        <p14:creationId xmlns:p14="http://schemas.microsoft.com/office/powerpoint/2010/main" val="30390879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1288D0F8-24C3-4378-AA78-581000572B84}"/>
              </a:ext>
            </a:extLst>
          </p:cNvPr>
          <p:cNvSpPr txBox="1"/>
          <p:nvPr/>
        </p:nvSpPr>
        <p:spPr>
          <a:xfrm>
            <a:off x="126207" y="931671"/>
            <a:ext cx="11715748" cy="1015663"/>
          </a:xfrm>
          <a:prstGeom prst="rect">
            <a:avLst/>
          </a:prstGeom>
          <a:noFill/>
        </p:spPr>
        <p:txBody>
          <a:bodyPr wrap="square" rtlCol="0">
            <a:spAutoFit/>
          </a:bodyPr>
          <a:lstStyle/>
          <a:p>
            <a:r>
              <a:rPr lang="fr-FR" sz="1200" dirty="0"/>
              <a:t>Si vous vous emmêlez un peu avec les attributs et méthodes de classe, ce n'est pas bien grave. Retenez surtout les attributs et méthodes d'instance, c'est essentiellement sur ceux-ci que je me suis attardé et c'est ceux que vous retrouverez la plupart du temps.</a:t>
            </a:r>
          </a:p>
          <a:p>
            <a:endParaRPr lang="fr-FR" sz="1200" dirty="0"/>
          </a:p>
          <a:p>
            <a:r>
              <a:rPr lang="fr-FR" sz="1200" dirty="0"/>
              <a:t>Rappel : les noms de méthodes encadrés par deux soulignés de part et d'autre sont des méthodes spéciales. Ne nommez pas vos méthodes ainsi. Nous découvrirons plus tard ces méthodes particulières. Exemple de nom de méthode à éviter :__</a:t>
            </a:r>
            <a:r>
              <a:rPr lang="fr-FR" sz="1200" dirty="0" err="1"/>
              <a:t>mamethode</a:t>
            </a:r>
            <a:r>
              <a:rPr lang="fr-FR" sz="1200" dirty="0"/>
              <a:t>__.</a:t>
            </a:r>
          </a:p>
        </p:txBody>
      </p:sp>
    </p:spTree>
    <p:extLst>
      <p:ext uri="{BB962C8B-B14F-4D97-AF65-F5344CB8AC3E}">
        <p14:creationId xmlns:p14="http://schemas.microsoft.com/office/powerpoint/2010/main" val="187839808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90536" y="618263"/>
            <a:ext cx="1237306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Encore de la philosophie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Eh bien… le terme d'introspection, je le reconnais, fait penser à quelque chose de plutôt abstrait. Pourtant, vous allez très vite comprendre l'idée qui se cache derrière : Python propose plusieurs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techniques pour explorer un objet, connaître ses méthodes ou attributs.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Quel est l'intérêt ? Quand on développe une classe, on sait généralement ce qu'il y a dedans, non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 effet. L'utilité, à notre niveau, ne saute pas encore aux yeux. Et c'est pour cela que je ne vais pas trop m'attarder dessus. Si vous ne voyez pas l'intérêt, contentez-vous de garder dans un coin de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votre tête les deux techniques que nous allons voir. Arrivera un jour où vous en aurez besoin ! Pour l'heure donc, voyons plutôt l'effet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1" dirty="0"/>
              <a:t>La fonction </a:t>
            </a:r>
            <a:r>
              <a:rPr lang="fr-FR" altLang="fr-FR" sz="1200" b="1" dirty="0" err="1"/>
              <a:t>dir</a:t>
            </a: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La première technique d'introspection que nous allons voir est la fonction </a:t>
            </a:r>
            <a:r>
              <a:rPr lang="fr-FR" altLang="fr-FR" sz="1200" dirty="0" err="1"/>
              <a:t>dir</a:t>
            </a:r>
            <a:r>
              <a:rPr lang="fr-FR" altLang="fr-FR" sz="1200" dirty="0"/>
              <a:t>. Elle prend en paramètre un objet et renvoie la liste de ses attributs et méthodes.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2537801"/>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425757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_setattr__',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349450093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3" y="897698"/>
            <a:ext cx="1247053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La fonction </a:t>
            </a:r>
            <a:r>
              <a:rPr lang="fr-FR" altLang="fr-FR" sz="1200" dirty="0" err="1"/>
              <a:t>dir</a:t>
            </a:r>
            <a:r>
              <a:rPr lang="fr-FR" altLang="fr-FR" sz="1200" dirty="0"/>
              <a:t> renvoie une liste comprenant le nom des attributs et méthodes de l'objet qu'on lui passe en paramètre. Vous pouvez remarquer que tout est mélangé, c'est normal : pour Python, les </a:t>
            </a:r>
          </a:p>
          <a:p>
            <a:pPr lvl="0" eaLnBrk="0" fontAlgn="base" hangingPunct="0">
              <a:spcBef>
                <a:spcPct val="0"/>
              </a:spcBef>
              <a:spcAft>
                <a:spcPct val="0"/>
              </a:spcAft>
            </a:pPr>
            <a:r>
              <a:rPr lang="fr-FR" altLang="fr-FR" sz="1200" dirty="0"/>
              <a:t>méthodes, les fonctions, les classes, les modules sont des objets. Ce qui différencie en premier lieu une variable d'une fonction, c'est qu'une fonction est exécutable (</a:t>
            </a:r>
            <a:r>
              <a:rPr lang="fr-FR" altLang="fr-FR" sz="1200" dirty="0" err="1"/>
              <a:t>callable</a:t>
            </a:r>
            <a:r>
              <a:rPr lang="fr-FR" altLang="fr-FR" sz="1200" dirty="0"/>
              <a:t>). La fonction </a:t>
            </a:r>
            <a:r>
              <a:rPr lang="fr-FR" altLang="fr-FR" sz="1200" dirty="0" err="1"/>
              <a:t>dir</a:t>
            </a:r>
            <a:r>
              <a:rPr lang="fr-FR" altLang="fr-FR" sz="1200" dirty="0"/>
              <a:t> se </a:t>
            </a:r>
          </a:p>
          <a:p>
            <a:pPr lvl="0" eaLnBrk="0" fontAlgn="base" hangingPunct="0">
              <a:spcBef>
                <a:spcPct val="0"/>
              </a:spcBef>
              <a:spcAft>
                <a:spcPct val="0"/>
              </a:spcAft>
            </a:pPr>
            <a:r>
              <a:rPr lang="fr-FR" altLang="fr-FR" sz="1200" dirty="0"/>
              <a:t>contente de renvoyer tout ce qu'il y a dans l'objet, sans distinction.</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Euh, c'est quoi tout cela ? On n'a jamais défini toutes ces méthodes ou attributs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Non, en effet. Nous verrons plus loin qu'il s'agit de méthodes spéciales utiles à Python.</a:t>
            </a:r>
          </a:p>
          <a:p>
            <a:pPr lvl="0" eaLnBrk="0" fontAlgn="base" hangingPunct="0">
              <a:spcBef>
                <a:spcPct val="0"/>
              </a:spcBef>
              <a:spcAft>
                <a:spcPct val="0"/>
              </a:spcAft>
            </a:pPr>
            <a:r>
              <a:rPr lang="fr-FR" altLang="fr-FR" sz="1200" dirty="0"/>
              <a:t>L'attribut </a:t>
            </a:r>
            <a:r>
              <a:rPr lang="fr-FR" altLang="fr-FR" sz="1200" dirty="0" err="1"/>
              <a:t>spécial__dict</a:t>
            </a:r>
            <a:r>
              <a:rPr lang="fr-FR" altLang="fr-FR" sz="1200" dirty="0"/>
              <a:t>__</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Par défaut, quand vous développez une classe, tous les objets construits depuis cette classe posséderont un attribut </a:t>
            </a:r>
            <a:r>
              <a:rPr lang="fr-FR" altLang="fr-FR" sz="1200" dirty="0" err="1"/>
              <a:t>spécial__dict</a:t>
            </a:r>
            <a:r>
              <a:rPr lang="fr-FR" altLang="fr-FR" sz="1200" dirty="0"/>
              <a:t>__. Cet attribut est un dictionnaire qui contient en guise de clés les </a:t>
            </a:r>
          </a:p>
          <a:p>
            <a:pPr lvl="0" eaLnBrk="0" fontAlgn="base" hangingPunct="0">
              <a:spcBef>
                <a:spcPct val="0"/>
              </a:spcBef>
              <a:spcAft>
                <a:spcPct val="0"/>
              </a:spcAft>
            </a:pPr>
            <a:r>
              <a:rPr lang="fr-FR" altLang="fr-FR" sz="1200" dirty="0"/>
              <a:t>noms des attributs et, en tant que valeurs, les valeurs des attributs.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307187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34440" y="461952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_setattr__',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230487722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42861" y="766082"/>
            <a:ext cx="10397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Voyez plutôt :</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1043081"/>
            <a:ext cx="11882441" cy="830997"/>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un_test</a:t>
            </a:r>
            <a:r>
              <a:rPr lang="en-US" sz="1200" dirty="0">
                <a:solidFill>
                  <a:schemeClr val="bg1"/>
                </a:solidFill>
              </a:rPr>
              <a:t> = Test()</a:t>
            </a:r>
          </a:p>
          <a:p>
            <a:r>
              <a:rPr lang="en-US" sz="1200" dirty="0">
                <a:solidFill>
                  <a:schemeClr val="bg1"/>
                </a:solidFill>
              </a:rPr>
              <a:t>&gt;&gt;&gt; un_test.__</a:t>
            </a:r>
            <a:r>
              <a:rPr lang="en-US" sz="1200" dirty="0" err="1">
                <a:solidFill>
                  <a:schemeClr val="bg1"/>
                </a:solidFill>
              </a:rPr>
              <a:t>dict</a:t>
            </a:r>
            <a:r>
              <a:rPr lang="en-US" sz="1200" dirty="0">
                <a:solidFill>
                  <a:schemeClr val="bg1"/>
                </a:solidFill>
              </a:rPr>
              <a:t>__</a:t>
            </a:r>
          </a:p>
          <a:p>
            <a:r>
              <a:rPr lang="en-US" sz="1200" dirty="0">
                <a:solidFill>
                  <a:schemeClr val="bg1"/>
                </a:solidFill>
              </a:rPr>
              <a:t>{'</a:t>
            </a:r>
            <a:r>
              <a:rPr lang="en-US" sz="1200" dirty="0" err="1">
                <a:solidFill>
                  <a:schemeClr val="bg1"/>
                </a:solidFill>
              </a:rPr>
              <a:t>mon_attribut</a:t>
            </a:r>
            <a:r>
              <a:rPr lang="en-US" sz="1200" dirty="0">
                <a:solidFill>
                  <a:schemeClr val="bg1"/>
                </a:solidFill>
              </a:rPr>
              <a:t>': 'ok'}</a:t>
            </a:r>
          </a:p>
          <a:p>
            <a:r>
              <a:rPr lang="en-US" sz="1200" dirty="0">
                <a:solidFill>
                  <a:schemeClr val="bg1"/>
                </a:solidFill>
              </a:rPr>
              <a:t>&gt;&gt;&gt;</a:t>
            </a:r>
            <a:endParaRPr lang="fr-FR" sz="1200" dirty="0">
              <a:solidFill>
                <a:schemeClr val="bg1"/>
              </a:solidFill>
            </a:endParaRP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3518181"/>
            <a:ext cx="11882441"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un_test.__dict</a:t>
            </a:r>
            <a:r>
              <a:rPr lang="fr-FR" sz="1200" dirty="0">
                <a:solidFill>
                  <a:schemeClr val="bg1"/>
                </a:solidFill>
              </a:rPr>
              <a:t>__["</a:t>
            </a:r>
            <a:r>
              <a:rPr lang="fr-FR" sz="1200" dirty="0" err="1">
                <a:solidFill>
                  <a:schemeClr val="bg1"/>
                </a:solidFill>
              </a:rPr>
              <a:t>mon_attribut</a:t>
            </a:r>
            <a:r>
              <a:rPr lang="fr-FR" sz="1200" dirty="0">
                <a:solidFill>
                  <a:schemeClr val="bg1"/>
                </a:solidFill>
              </a:rPr>
              <a:t>"] = "plus ok"</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plus ok.</a:t>
            </a:r>
          </a:p>
          <a:p>
            <a:r>
              <a:rPr lang="fr-FR" sz="1200" dirty="0">
                <a:solidFill>
                  <a:schemeClr val="bg1"/>
                </a:solidFill>
              </a:rPr>
              <a:t>&gt;&gt;&gt;</a:t>
            </a:r>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948521"/>
            <a:ext cx="123347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Pourquoi « attribut spécial »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C'est un attribut un peu particulier car ce n'est pas vous qui le créez, c'est Python. Il est entouré de deux signes </a:t>
            </a:r>
            <a:r>
              <a:rPr lang="fr-FR" altLang="fr-FR" sz="1200" dirty="0" err="1"/>
              <a:t>soulignés__de</a:t>
            </a:r>
            <a:r>
              <a:rPr lang="fr-FR" altLang="fr-FR" sz="1200" dirty="0"/>
              <a:t> part et d'autre, ce qui traduit qu'il a une signification pour Python et </a:t>
            </a:r>
          </a:p>
          <a:p>
            <a:pPr lvl="0" eaLnBrk="0" fontAlgn="base" hangingPunct="0">
              <a:spcBef>
                <a:spcPct val="0"/>
              </a:spcBef>
              <a:spcAft>
                <a:spcPct val="0"/>
              </a:spcAft>
            </a:pPr>
            <a:r>
              <a:rPr lang="fr-FR" altLang="fr-FR" sz="1200" dirty="0"/>
              <a:t>n'est pas un attribut « standard ». Vous verrez plus loin dans ce cours des méthodes spéciales qui reprennent la même syntaxe.</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Peut-on modifier ce dictionnaire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Vous le pouvez. Sachez qu'en modifiant la valeur de l'attribut, vous modifiez aussi l'attribut dans l'objet.</a:t>
            </a:r>
          </a:p>
        </p:txBody>
      </p:sp>
      <p:sp>
        <p:nvSpPr>
          <p:cNvPr id="12" name="Rectangle 3">
            <a:extLst>
              <a:ext uri="{FF2B5EF4-FFF2-40B4-BE49-F238E27FC236}">
                <a16:creationId xmlns:a16="http://schemas.microsoft.com/office/drawing/2014/main" id="{B0B2755F-9F2F-4CA7-81D5-C1D78076517C}"/>
              </a:ext>
            </a:extLst>
          </p:cNvPr>
          <p:cNvSpPr>
            <a:spLocks noChangeArrowheads="1"/>
          </p:cNvSpPr>
          <p:nvPr/>
        </p:nvSpPr>
        <p:spPr bwMode="auto">
          <a:xfrm>
            <a:off x="0" y="4527194"/>
            <a:ext cx="101810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De manière générale, ne faites appel à l'introspection que si vous avez une bonne raison de le faire et évitez ce genre de syntaxe. Il est quand même plus propre </a:t>
            </a:r>
          </a:p>
          <a:p>
            <a:pPr lvl="0" eaLnBrk="0" fontAlgn="base" hangingPunct="0">
              <a:spcBef>
                <a:spcPct val="0"/>
              </a:spcBef>
              <a:spcAft>
                <a:spcPct val="0"/>
              </a:spcAft>
            </a:pPr>
            <a:r>
              <a:rPr lang="fr-FR" altLang="fr-FR" sz="1200" dirty="0"/>
              <a:t>d'</a:t>
            </a:r>
            <a:r>
              <a:rPr lang="fr-FR" altLang="fr-FR" sz="1200" dirty="0" err="1"/>
              <a:t>écrireobjet.attribut</a:t>
            </a:r>
            <a:r>
              <a:rPr lang="fr-FR" altLang="fr-FR" sz="1200" dirty="0"/>
              <a:t> = </a:t>
            </a:r>
            <a:r>
              <a:rPr lang="fr-FR" altLang="fr-FR" sz="1200" dirty="0" err="1"/>
              <a:t>valeurqueobjet</a:t>
            </a:r>
            <a:r>
              <a:rPr lang="fr-FR" altLang="fr-FR" sz="1200" dirty="0"/>
              <a:t>.__dict__[</a:t>
            </a:r>
            <a:r>
              <a:rPr lang="fr-FR" altLang="fr-FR" sz="1200" dirty="0" err="1"/>
              <a:t>nom_attribut</a:t>
            </a:r>
            <a:r>
              <a:rPr lang="fr-FR" altLang="fr-FR" sz="1200" dirty="0"/>
              <a:t>] = valeur.</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Nous n'irons pas plus loin dans ce chapitre. Je pense que vous découvrirez dans la suite de ce livre l'utilité des deux méthodes que je vous ai montrées.</a:t>
            </a:r>
          </a:p>
        </p:txBody>
      </p:sp>
    </p:spTree>
    <p:extLst>
      <p:ext uri="{BB962C8B-B14F-4D97-AF65-F5344CB8AC3E}">
        <p14:creationId xmlns:p14="http://schemas.microsoft.com/office/powerpoint/2010/main" val="35575913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502245"/>
            <a:ext cx="939853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résumé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classe en suivant la syntaxe class </a:t>
            </a:r>
            <a:r>
              <a:rPr lang="fr-FR" altLang="fr-FR" sz="1400" dirty="0" err="1"/>
              <a:t>NomClasse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se définissent comme des fonctions, sauf qu'elles se trouvent dans le corps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d'instance prennent en premier paramètre self, l'instance de l'objet manipulé.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construit une instance de classe en appelant son constructeur, une méthode d'instance appelée__init__.</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les attributs d'une instance dans le constructeur de sa classe, en suivant cette syntaxe : self.nom_attribut = valeur.</a:t>
            </a:r>
          </a:p>
        </p:txBody>
      </p:sp>
    </p:spTree>
    <p:extLst>
      <p:ext uri="{BB962C8B-B14F-4D97-AF65-F5344CB8AC3E}">
        <p14:creationId xmlns:p14="http://schemas.microsoft.com/office/powerpoint/2010/main" val="385516390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275925"/>
            <a:ext cx="12192000" cy="971550"/>
          </a:xfrm>
        </p:spPr>
        <p:txBody>
          <a:bodyPr>
            <a:noAutofit/>
          </a:bodyPr>
          <a:lstStyle/>
          <a:p>
            <a:pPr lvl="0" algn="ctr" fontAlgn="base">
              <a:spcAft>
                <a:spcPct val="0"/>
              </a:spcAft>
            </a:pPr>
            <a:r>
              <a:rPr lang="fr-FR" altLang="fr-FR" sz="96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51387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7453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016264"/>
            <a:ext cx="1234652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Définissez des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Au chapitre précédent, nous avons appris à créer nos premiers attributs et méthodes. Mais nous avons encore assez peu parlé de la philosophie objet. </a:t>
            </a:r>
          </a:p>
          <a:p>
            <a:pPr lvl="0" eaLnBrk="0" fontAlgn="base" hangingPunct="0">
              <a:spcBef>
                <a:spcPct val="0"/>
              </a:spcBef>
              <a:spcAft>
                <a:spcPct val="0"/>
              </a:spcAft>
            </a:pPr>
            <a:r>
              <a:rPr lang="fr-FR" altLang="fr-FR" sz="1400" dirty="0"/>
              <a:t>Il existe quelques confusions que je vais tâcher de lever.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Nous allons découvrir dans ce chapitre les propriétés, un concept propre à Python et à quelques autres langages, comme le Ruby. C'est une fonctionnalité qui, à elle </a:t>
            </a:r>
          </a:p>
          <a:p>
            <a:pPr lvl="0" eaLnBrk="0" fontAlgn="base" hangingPunct="0">
              <a:spcBef>
                <a:spcPct val="0"/>
              </a:spcBef>
              <a:spcAft>
                <a:spcPct val="0"/>
              </a:spcAft>
            </a:pPr>
            <a:r>
              <a:rPr lang="fr-FR" altLang="fr-FR" sz="1400" dirty="0"/>
              <a:t>seule, change l'approche objet et le principe d'encapsulation.</a:t>
            </a:r>
          </a:p>
          <a:p>
            <a:pPr lvl="0" eaLnBrk="0" fontAlgn="base" hangingPunct="0">
              <a:spcBef>
                <a:spcPct val="0"/>
              </a:spcBef>
              <a:spcAft>
                <a:spcPct val="0"/>
              </a:spcAft>
            </a:pPr>
            <a:r>
              <a:rPr lang="fr-FR" altLang="fr-FR" sz="1400" dirty="0"/>
              <a:t>Qu'est-ce que l'encapsulation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L'encapsulation est un principe qui consiste à cacher ou protéger certaines données de notre objet. Dans la plupart des langages orientés objet, tels que le C++, le Java </a:t>
            </a:r>
          </a:p>
          <a:p>
            <a:pPr lvl="0" eaLnBrk="0" fontAlgn="base" hangingPunct="0">
              <a:spcBef>
                <a:spcPct val="0"/>
              </a:spcBef>
              <a:spcAft>
                <a:spcPct val="0"/>
              </a:spcAft>
            </a:pPr>
            <a:r>
              <a:rPr lang="fr-FR" altLang="fr-FR" sz="1400" dirty="0"/>
              <a:t>ou le PHP, on va considérer que nos attributs d'objets ne doivent pas être accessibles depuis l'extérieur de la classe. Autrement dit, vous n'avez pas le droit de faire, </a:t>
            </a:r>
          </a:p>
          <a:p>
            <a:pPr lvl="0" eaLnBrk="0" fontAlgn="base" hangingPunct="0">
              <a:spcBef>
                <a:spcPct val="0"/>
              </a:spcBef>
              <a:spcAft>
                <a:spcPct val="0"/>
              </a:spcAft>
            </a:pPr>
            <a:r>
              <a:rPr lang="fr-FR" altLang="fr-FR" sz="1400" dirty="0"/>
              <a:t>depuis l'extérieur de la classe, </a:t>
            </a:r>
            <a:r>
              <a:rPr lang="fr-FR" altLang="fr-FR" sz="1400" dirty="0" err="1"/>
              <a:t>mon_objet.mon_attribut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c'est stupide ! Comment fait-on pour accéder aux attributs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va définir des méthodes un peu particulières, appelées des accesseurs et mutateurs. Les accesseurs donnent accès à l'attribut. Les mutateurs permettent de le </a:t>
            </a:r>
          </a:p>
          <a:p>
            <a:pPr lvl="0" eaLnBrk="0" fontAlgn="base" hangingPunct="0">
              <a:spcBef>
                <a:spcPct val="0"/>
              </a:spcBef>
              <a:spcAft>
                <a:spcPct val="0"/>
              </a:spcAft>
            </a:pPr>
            <a:r>
              <a:rPr lang="fr-FR" altLang="fr-FR" sz="1400" dirty="0"/>
              <a:t>modifier. Concrètement, au lieu d'écrire mon_objet.mon_attribut, vous allez écrire mon_</a:t>
            </a:r>
            <a:r>
              <a:rPr lang="fr-FR" altLang="fr-FR" sz="1400" b="1" dirty="0"/>
              <a:t>objet.get_mon_attribut()</a:t>
            </a:r>
            <a:r>
              <a:rPr lang="fr-FR" altLang="fr-FR" sz="1400" dirty="0"/>
              <a:t>. De la même manière, pour modifier l'attribut </a:t>
            </a:r>
          </a:p>
          <a:p>
            <a:pPr lvl="0" eaLnBrk="0" fontAlgn="base" hangingPunct="0">
              <a:spcBef>
                <a:spcPct val="0"/>
              </a:spcBef>
              <a:spcAft>
                <a:spcPct val="0"/>
              </a:spcAft>
            </a:pPr>
            <a:r>
              <a:rPr lang="fr-FR" altLang="fr-FR" sz="1400" dirty="0"/>
              <a:t>Écrivez </a:t>
            </a:r>
            <a:r>
              <a:rPr lang="fr-FR" altLang="fr-FR" sz="1400" b="1" dirty="0"/>
              <a:t>mon_objet.set_mon_attribut(valeur) </a:t>
            </a:r>
            <a:r>
              <a:rPr lang="fr-FR" altLang="fr-FR" sz="1400" dirty="0"/>
              <a:t>et non pas mon_objet.mon_attribut = valeur.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getsignifie « récupérer », c'est le préfixe généralement utilisé pour un accesseur.</a:t>
            </a:r>
          </a:p>
          <a:p>
            <a:pPr lvl="0" eaLnBrk="0" fontAlgn="base" hangingPunct="0">
              <a:spcBef>
                <a:spcPct val="0"/>
              </a:spcBef>
              <a:spcAft>
                <a:spcPct val="0"/>
              </a:spcAft>
            </a:pPr>
            <a:r>
              <a:rPr lang="fr-FR" altLang="fr-FR" sz="1400" dirty="0"/>
              <a:t>setsignifie, dans ce contexte, « modifier » ; c'est le préfixe usuel pour un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43738252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Qu’est-ce que l’encapsulation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2093483"/>
            <a:ext cx="1231446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Ah mais d'abord, je n'ai pas dit que vous ne pouviez pas. Vous pouvez très bien accéder aux attributs d'un objet directement, comme on l'a fait au chapitre précédent. </a:t>
            </a:r>
          </a:p>
          <a:p>
            <a:pPr lvl="0" eaLnBrk="0" fontAlgn="base" hangingPunct="0">
              <a:spcBef>
                <a:spcPct val="0"/>
              </a:spcBef>
              <a:spcAft>
                <a:spcPct val="0"/>
              </a:spcAft>
            </a:pPr>
            <a:r>
              <a:rPr lang="fr-FR" altLang="fr-FR" sz="1400" dirty="0"/>
              <a:t>Je ne fais ici que résumer le principe d'encapsulation tel qu'on peut le trouver dans d'autres langages. En Python, c'est un peu plus subtil.</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pour répondre à la question, il peut être très pratique de sécuriser certaines données de notre objet, par exemple faire en sorte qu'un attribut de notre objet ne </a:t>
            </a:r>
          </a:p>
          <a:p>
            <a:pPr lvl="0" eaLnBrk="0" fontAlgn="base" hangingPunct="0">
              <a:spcBef>
                <a:spcPct val="0"/>
              </a:spcBef>
              <a:spcAft>
                <a:spcPct val="0"/>
              </a:spcAft>
            </a:pPr>
            <a:r>
              <a:rPr lang="fr-FR" altLang="fr-FR" sz="1400" dirty="0"/>
              <a:t>soit pas modifiable, ou alors mettre à jour un attribut dès qu'un autre attribut est modifié. Les cas sont multiples et c'est très utile de pouvoir contrôler l'accès en </a:t>
            </a:r>
          </a:p>
          <a:p>
            <a:pPr lvl="0" eaLnBrk="0" fontAlgn="base" hangingPunct="0">
              <a:spcBef>
                <a:spcPct val="0"/>
              </a:spcBef>
              <a:spcAft>
                <a:spcPct val="0"/>
              </a:spcAft>
            </a:pPr>
            <a:r>
              <a:rPr lang="fr-FR" altLang="fr-FR" sz="1400" dirty="0"/>
              <a:t>lecture ou en écriture sur certains attributs de notre 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L'inconvénient de devoir écrire des accesseurs et mutateurs, comme vous l'aurez sans doute compris, c'est qu'il faut créer deux méthodes pour chaque attribut de </a:t>
            </a:r>
          </a:p>
          <a:p>
            <a:pPr lvl="0" eaLnBrk="0" fontAlgn="base" hangingPunct="0">
              <a:spcBef>
                <a:spcPct val="0"/>
              </a:spcBef>
              <a:spcAft>
                <a:spcPct val="0"/>
              </a:spcAft>
            </a:pPr>
            <a:r>
              <a:rPr lang="fr-FR" altLang="fr-FR" sz="1400" dirty="0"/>
              <a:t>notre classe. D'abord, c'est assez lourd. Ensuite, nos méthodes se ressemblent plutôt. Certains environnements de développement proposent, il est vrai, de créer ces </a:t>
            </a:r>
          </a:p>
          <a:p>
            <a:pPr lvl="0" eaLnBrk="0" fontAlgn="base" hangingPunct="0">
              <a:spcBef>
                <a:spcPct val="0"/>
              </a:spcBef>
              <a:spcAft>
                <a:spcPct val="0"/>
              </a:spcAft>
            </a:pPr>
            <a:r>
              <a:rPr lang="fr-FR" altLang="fr-FR" sz="1400" dirty="0"/>
              <a:t>accesseurs et mutateurs pour nous, automatiquement. Mais cela ne résout pas vraiment le problème, vous en conviendrez.</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b="1" dirty="0"/>
              <a:t>Python a une philosophie un peu différente : pour tous les objets dont on n'attend pas une action particulière, on va y accéder directement, comme nous l'avons fait </a:t>
            </a:r>
          </a:p>
          <a:p>
            <a:pPr lvl="0" eaLnBrk="0" fontAlgn="base" hangingPunct="0">
              <a:spcBef>
                <a:spcPct val="0"/>
              </a:spcBef>
              <a:spcAft>
                <a:spcPct val="0"/>
              </a:spcAft>
            </a:pPr>
            <a:r>
              <a:rPr lang="fr-FR" altLang="fr-FR" sz="1400" b="1" dirty="0"/>
              <a:t>au chapitre précédent. On peut y accéder et les modifier en écrivant simplement mon_objet.mon_attribut. Et pour certains, on va créer des propriétés.</a:t>
            </a:r>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357232169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à la casserole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447154"/>
            <a:ext cx="1239313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commencer, une petite précision : en C++ ou en Java par exemple, dans la définition de classe, on met en place des principes d'accès qui indiquent si l'attribut </a:t>
            </a:r>
          </a:p>
          <a:p>
            <a:pPr lvl="0" eaLnBrk="0" fontAlgn="base" hangingPunct="0">
              <a:spcBef>
                <a:spcPct val="0"/>
              </a:spcBef>
              <a:spcAft>
                <a:spcPct val="0"/>
              </a:spcAft>
            </a:pPr>
            <a:r>
              <a:rPr lang="fr-FR" altLang="fr-FR" sz="1400" dirty="0"/>
              <a:t>(ou le groupe d'attributs) est privé ou public. Pour schématiser, si l'attribut est public, on peut y accéder depuis l'extérieur de la classe et le modifier. S'il est privé, on </a:t>
            </a:r>
          </a:p>
          <a:p>
            <a:pPr lvl="0" eaLnBrk="0" fontAlgn="base" hangingPunct="0">
              <a:spcBef>
                <a:spcPct val="0"/>
              </a:spcBef>
              <a:spcAft>
                <a:spcPct val="0"/>
              </a:spcAft>
            </a:pPr>
            <a:r>
              <a:rPr lang="fr-FR" altLang="fr-FR" sz="1400" dirty="0"/>
              <a:t>ne peut pas. On doit passer par des accesseurs ou mutateurs.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Python, il n'y a pas d'attribut privé. Tout est public. Cela signifie que si vous voulez modifier un attribut depuis l'extérieur de la classe, vous le pouvez. Pour faire </a:t>
            </a:r>
          </a:p>
          <a:p>
            <a:pPr lvl="0" eaLnBrk="0" fontAlgn="base" hangingPunct="0">
              <a:spcBef>
                <a:spcPct val="0"/>
              </a:spcBef>
              <a:spcAft>
                <a:spcPct val="0"/>
              </a:spcAft>
            </a:pPr>
            <a:r>
              <a:rPr lang="fr-FR" altLang="fr-FR" sz="1400" dirty="0"/>
              <a:t>respecter l'encapsulation propre au langage, on la fonde sur des conventions que nous allons découvrir un peu plus bas mais surtout sur le bon sens de l'utilisateur de </a:t>
            </a:r>
          </a:p>
          <a:p>
            <a:pPr lvl="0" eaLnBrk="0" fontAlgn="base" hangingPunct="0">
              <a:spcBef>
                <a:spcPct val="0"/>
              </a:spcBef>
              <a:spcAft>
                <a:spcPct val="0"/>
              </a:spcAft>
            </a:pPr>
            <a:r>
              <a:rPr lang="fr-FR" altLang="fr-FR" sz="1400" dirty="0"/>
              <a:t>notre classe (à savoir, si j'ai écrit que cet attribut est inaccessible depuis l'extérieur de la classe, je ne vais pas chercher à y accéder depuis l'extérieur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propriétés sont un moyen transparent de manipuler des attributs d'objet. Elles permettent de dire à Python : « Quand un utilisateur souhaite modifier cet attribut, </a:t>
            </a:r>
          </a:p>
          <a:p>
            <a:pPr lvl="0" eaLnBrk="0" fontAlgn="base" hangingPunct="0">
              <a:spcBef>
                <a:spcPct val="0"/>
              </a:spcBef>
              <a:spcAft>
                <a:spcPct val="0"/>
              </a:spcAft>
            </a:pPr>
            <a:r>
              <a:rPr lang="fr-FR" altLang="fr-FR" sz="1400" dirty="0"/>
              <a:t>fais cela ». De cette façon, on peut rendre certains attributs tout à fait inaccessibles depuis l'extérieur de la classe, ou dire qu'un attribut ne sera visible qu'en lecture et </a:t>
            </a:r>
          </a:p>
          <a:p>
            <a:pPr lvl="0" eaLnBrk="0" fontAlgn="base" hangingPunct="0">
              <a:spcBef>
                <a:spcPct val="0"/>
              </a:spcBef>
              <a:spcAft>
                <a:spcPct val="0"/>
              </a:spcAft>
            </a:pPr>
            <a:r>
              <a:rPr lang="fr-FR" altLang="fr-FR" sz="1400" dirty="0"/>
              <a:t>non modifiable. Ou encore, on peut faire en sorte que, si on modifie un attribut, Python recalcule la valeur d'un autre attribut de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l'utilisateur, c'est absolument transparent : il croit avoir, dans tous les cas, un accès direct à l'attribut. C'est dans la définition de la classe que vous allez préciser </a:t>
            </a:r>
          </a:p>
          <a:p>
            <a:pPr lvl="0" eaLnBrk="0" fontAlgn="base" hangingPunct="0">
              <a:spcBef>
                <a:spcPct val="0"/>
              </a:spcBef>
              <a:spcAft>
                <a:spcPct val="0"/>
              </a:spcAft>
            </a:pPr>
            <a:r>
              <a:rPr lang="fr-FR" altLang="fr-FR" sz="1400" dirty="0"/>
              <a:t>que tel ou tel attribut doit être accessible ou modifiable grâce à certaines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 propriétés, c'est quoi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Hum… eh bien je pense que pour le comprendre, il vaut mieux les voir en action. Les propriétés sont des objets un peu particuliers de Python. </a:t>
            </a:r>
          </a:p>
          <a:p>
            <a:pPr lvl="0" eaLnBrk="0" fontAlgn="base" hangingPunct="0">
              <a:spcBef>
                <a:spcPct val="0"/>
              </a:spcBef>
              <a:spcAft>
                <a:spcPct val="0"/>
              </a:spcAft>
            </a:pPr>
            <a:r>
              <a:rPr lang="fr-FR" altLang="fr-FR" sz="1400" dirty="0"/>
              <a:t>Elles prennent la place d'un attribut et agissent différemment en fonction du contexte dans lequel elles sont appelées. Si on les appelle pour modifier l'attribut, </a:t>
            </a:r>
          </a:p>
          <a:p>
            <a:pPr lvl="0" eaLnBrk="0" fontAlgn="base" hangingPunct="0">
              <a:spcBef>
                <a:spcPct val="0"/>
              </a:spcBef>
              <a:spcAft>
                <a:spcPct val="0"/>
              </a:spcAft>
            </a:pPr>
            <a:r>
              <a:rPr lang="fr-FR" altLang="fr-FR" sz="1400" dirty="0"/>
              <a:t>par exemple, elles vont rediriger vers une méthode que nous avons créée, qui gère le cas où « on souhaite modifier l'attribut ». Mais trêve de théorie.</a:t>
            </a:r>
          </a:p>
        </p:txBody>
      </p:sp>
    </p:spTree>
    <p:extLst>
      <p:ext uri="{BB962C8B-B14F-4D97-AF65-F5344CB8AC3E}">
        <p14:creationId xmlns:p14="http://schemas.microsoft.com/office/powerpoint/2010/main" val="38479190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675850"/>
            <a:ext cx="1194737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Une propriété ne se crée pas dans le constructeur mais dans le corps de la classe. J'ai dit qu'il s'agissait d'une classe, son nom est property. Elle attend quatre </a:t>
            </a:r>
          </a:p>
          <a:p>
            <a:pPr lvl="0" eaLnBrk="0" fontAlgn="base" hangingPunct="0">
              <a:spcBef>
                <a:spcPct val="0"/>
              </a:spcBef>
              <a:spcAft>
                <a:spcPct val="0"/>
              </a:spcAft>
            </a:pPr>
            <a:r>
              <a:rPr lang="fr-FR" altLang="fr-FR" sz="1400" dirty="0"/>
              <a:t>paramètres, tous optionnels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donnant accès à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modifiant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souhaite supprimer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demande de l'aide sur l'attribut.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pratique, on utilise surtout les deux premiers paramètres : ceux définissant les méthodes d'accès et de modification, autrement dit nos accesseur et mutateur </a:t>
            </a:r>
          </a:p>
          <a:p>
            <a:pPr lvl="0" eaLnBrk="0" fontAlgn="base" hangingPunct="0">
              <a:spcBef>
                <a:spcPct val="0"/>
              </a:spcBef>
              <a:spcAft>
                <a:spcPct val="0"/>
              </a:spcAft>
            </a:pPr>
            <a:r>
              <a:rPr lang="fr-FR" altLang="fr-FR" sz="1400" dirty="0"/>
              <a:t>d'objet.</a:t>
            </a:r>
          </a:p>
        </p:txBody>
      </p:sp>
    </p:spTree>
    <p:extLst>
      <p:ext uri="{BB962C8B-B14F-4D97-AF65-F5344CB8AC3E}">
        <p14:creationId xmlns:p14="http://schemas.microsoft.com/office/powerpoint/2010/main" val="258803179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390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4DAB2787-85E1-436A-B24C-8D7DCEE169DC}"/>
              </a:ext>
            </a:extLst>
          </p:cNvPr>
          <p:cNvSpPr txBox="1"/>
          <p:nvPr/>
        </p:nvSpPr>
        <p:spPr>
          <a:xfrm>
            <a:off x="369967" y="837650"/>
            <a:ext cx="10564733" cy="5447645"/>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 ;</a:t>
            </a:r>
          </a:p>
          <a:p>
            <a:r>
              <a:rPr lang="fr-FR" sz="1200" dirty="0">
                <a:solidFill>
                  <a:schemeClr val="bg1"/>
                </a:solidFill>
              </a:rPr>
              <a:t>    - son prénom ;</a:t>
            </a:r>
          </a:p>
          <a:p>
            <a:r>
              <a:rPr lang="fr-FR" sz="1200" dirty="0">
                <a:solidFill>
                  <a:schemeClr val="bg1"/>
                </a:solidFill>
              </a:rPr>
              <a:t>    - son âge ;</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self.prenom = prenom</a:t>
            </a:r>
          </a:p>
          <a:p>
            <a:r>
              <a:rPr lang="fr-FR" sz="1200" dirty="0">
                <a:solidFill>
                  <a:schemeClr val="bg1"/>
                </a:solidFill>
              </a:rPr>
              <a:t>        self.age = 33</a:t>
            </a:r>
          </a:p>
          <a:p>
            <a:r>
              <a:rPr lang="fr-FR" sz="1200" dirty="0">
                <a:solidFill>
                  <a:schemeClr val="bg1"/>
                </a:solidFill>
              </a:rPr>
              <a:t>        self._lieu_residence = "Paris" # Notez le souligné _ devant le nom</a:t>
            </a:r>
          </a:p>
          <a:p>
            <a:r>
              <a:rPr lang="fr-FR" sz="1200" dirty="0">
                <a:solidFill>
                  <a:schemeClr val="bg1"/>
                </a:solidFill>
              </a:rPr>
              <a:t>    def _get_lieu_residence(self):</a:t>
            </a:r>
          </a:p>
          <a:p>
            <a:r>
              <a:rPr lang="fr-FR" sz="1200" dirty="0">
                <a:solidFill>
                  <a:schemeClr val="bg1"/>
                </a:solidFill>
              </a:rPr>
              <a:t>    """Méthode qui sera appelée quand on souhaitera accéder en lecture</a:t>
            </a:r>
          </a:p>
          <a:p>
            <a:r>
              <a:rPr lang="fr-FR" sz="1200" dirty="0">
                <a:solidFill>
                  <a:schemeClr val="bg1"/>
                </a:solidFill>
              </a:rPr>
              <a:t>        à l'attribut 'lieu_residence'"""</a:t>
            </a:r>
          </a:p>
          <a:p>
            <a:r>
              <a:rPr lang="fr-FR" sz="1200" dirty="0">
                <a:solidFill>
                  <a:schemeClr val="bg1"/>
                </a:solidFill>
              </a:rPr>
              <a:t>        </a:t>
            </a:r>
          </a:p>
          <a:p>
            <a:r>
              <a:rPr lang="fr-FR" sz="1200" dirty="0">
                <a:solidFill>
                  <a:schemeClr val="bg1"/>
                </a:solidFill>
              </a:rPr>
              <a:t>        </a:t>
            </a:r>
          </a:p>
          <a:p>
            <a:r>
              <a:rPr lang="fr-FR" sz="1200" dirty="0">
                <a:solidFill>
                  <a:schemeClr val="bg1"/>
                </a:solidFill>
              </a:rPr>
              <a:t>        print("On accède à l'attribut lieu_residence !")</a:t>
            </a:r>
          </a:p>
          <a:p>
            <a:r>
              <a:rPr lang="fr-FR" sz="1200" dirty="0">
                <a:solidFill>
                  <a:schemeClr val="bg1"/>
                </a:solidFill>
              </a:rPr>
              <a:t>        return self._lieu_residence</a:t>
            </a:r>
          </a:p>
          <a:p>
            <a:r>
              <a:rPr lang="fr-FR" sz="1200" dirty="0">
                <a:solidFill>
                  <a:schemeClr val="bg1"/>
                </a:solidFill>
              </a:rPr>
              <a:t>    def _set_lieu_residence(self, nouvelle_residence):</a:t>
            </a:r>
          </a:p>
          <a:p>
            <a:r>
              <a:rPr lang="fr-FR" sz="1200" dirty="0">
                <a:solidFill>
                  <a:schemeClr val="bg1"/>
                </a:solidFill>
              </a:rPr>
              <a:t>        """Méthode appelée quand on souhaite modifier le lieu de résidence"""</a:t>
            </a:r>
          </a:p>
          <a:p>
            <a:r>
              <a:rPr lang="fr-FR" sz="1200" dirty="0">
                <a:solidFill>
                  <a:schemeClr val="bg1"/>
                </a:solidFill>
              </a:rPr>
              <a:t>        print("Attention, il semble que {} déménage à {}.".format( \</a:t>
            </a:r>
          </a:p>
          <a:p>
            <a:r>
              <a:rPr lang="fr-FR" sz="1200" dirty="0">
                <a:solidFill>
                  <a:schemeClr val="bg1"/>
                </a:solidFill>
              </a:rPr>
              <a:t>                self.prenom, nouvelle_residence))</a:t>
            </a:r>
          </a:p>
          <a:p>
            <a:r>
              <a:rPr lang="fr-FR" sz="1200" dirty="0">
                <a:solidFill>
                  <a:schemeClr val="bg1"/>
                </a:solidFill>
              </a:rPr>
              <a:t>        self._lieu_residence = nouvelle_residence</a:t>
            </a:r>
          </a:p>
          <a:p>
            <a:r>
              <a:rPr lang="fr-FR" sz="1200" dirty="0">
                <a:solidFill>
                  <a:schemeClr val="bg1"/>
                </a:solidFill>
              </a:rPr>
              <a:t>    # On va dire à Python que notre attribut lieu_residence pointe vers une</a:t>
            </a:r>
          </a:p>
          <a:p>
            <a:r>
              <a:rPr lang="fr-FR" sz="1200" dirty="0">
                <a:solidFill>
                  <a:schemeClr val="bg1"/>
                </a:solidFill>
              </a:rPr>
              <a:t>    # propriété</a:t>
            </a:r>
          </a:p>
          <a:p>
            <a:r>
              <a:rPr lang="fr-FR" sz="1200" dirty="0">
                <a:solidFill>
                  <a:schemeClr val="bg1"/>
                </a:solidFill>
              </a:rPr>
              <a:t>    lieu_residence = property(_get_lieu_residence, _set_lieu_residence)</a:t>
            </a:r>
          </a:p>
        </p:txBody>
      </p:sp>
    </p:spTree>
    <p:extLst>
      <p:ext uri="{BB962C8B-B14F-4D97-AF65-F5344CB8AC3E}">
        <p14:creationId xmlns:p14="http://schemas.microsoft.com/office/powerpoint/2010/main" val="237288819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385500"/>
            <a:ext cx="12356524"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(j'espère) reconnaître la syntaxe générale de la classe. En revanche, au niveau du lieu de résidence, les choses changent un peu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Tout d'abord, dans le constructeur, on ne crée pas un attribut self.lieu_residence mais </a:t>
            </a:r>
            <a:r>
              <a:rPr lang="fr-FR" altLang="fr-FR" sz="1400" b="1" dirty="0"/>
              <a:t>self._lieu_residence</a:t>
            </a:r>
            <a:r>
              <a:rPr lang="fr-FR" altLang="fr-FR" sz="1400" dirty="0"/>
              <a:t>. Il n'y a qu'un petit caractère de différence, le signe </a:t>
            </a:r>
          </a:p>
          <a:p>
            <a:pPr lvl="0" eaLnBrk="0" fontAlgn="base" hangingPunct="0">
              <a:spcBef>
                <a:spcPct val="0"/>
              </a:spcBef>
              <a:spcAft>
                <a:spcPct val="0"/>
              </a:spcAft>
            </a:pPr>
            <a:r>
              <a:rPr lang="fr-FR" altLang="fr-FR" sz="1400" dirty="0"/>
              <a:t>souligné _ placé en tête du nom de l'attribut. Et pourtant, ce signe change beaucoup de choses. La convention veut qu'on n'accède pas, depuis l'extérieur de la classe, </a:t>
            </a:r>
          </a:p>
          <a:p>
            <a:pPr lvl="0" eaLnBrk="0" fontAlgn="base" hangingPunct="0">
              <a:spcBef>
                <a:spcPct val="0"/>
              </a:spcBef>
              <a:spcAft>
                <a:spcPct val="0"/>
              </a:spcAft>
            </a:pPr>
            <a:r>
              <a:rPr lang="fr-FR" altLang="fr-FR" sz="1400" dirty="0"/>
              <a:t>à un attribut commençant par un souligné _. C'est une convention, rien ne vous l'interdit… sauf, encore une fois, le bon sens.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première méthode, commençant elle aussi par un souligné _, nommée </a:t>
            </a:r>
            <a:r>
              <a:rPr lang="fr-FR" altLang="fr-FR" sz="1400" b="1" dirty="0"/>
              <a:t>_get_lieu_residence</a:t>
            </a:r>
            <a:r>
              <a:rPr lang="fr-FR" altLang="fr-FR" sz="1400" dirty="0"/>
              <a:t>. C'est la même règle que pour les attributs : on n'accède </a:t>
            </a:r>
          </a:p>
          <a:p>
            <a:pPr lvl="0" eaLnBrk="0" fontAlgn="base" hangingPunct="0">
              <a:spcBef>
                <a:spcPct val="0"/>
              </a:spcBef>
              <a:spcAft>
                <a:spcPct val="0"/>
              </a:spcAft>
            </a:pPr>
            <a:r>
              <a:rPr lang="fr-FR" altLang="fr-FR" sz="1400" dirty="0"/>
              <a:t>pas, depuis l'extérieur de la classe, à une méthode commençant par un souligné _. Si vous avez compris ma petite explication sur les accesseurs et mutateurs, vous </a:t>
            </a:r>
          </a:p>
          <a:p>
            <a:pPr lvl="0" eaLnBrk="0" fontAlgn="base" hangingPunct="0">
              <a:spcBef>
                <a:spcPct val="0"/>
              </a:spcBef>
              <a:spcAft>
                <a:spcPct val="0"/>
              </a:spcAft>
            </a:pPr>
            <a:r>
              <a:rPr lang="fr-FR" altLang="fr-FR" sz="1400" dirty="0"/>
              <a:t>devriez comprendre rapidement à quoi sert cette méthode : elle se contente de renvoyer le lieu de résidence. Là encore, l'attribut manipulé n'est </a:t>
            </a:r>
          </a:p>
          <a:p>
            <a:pPr lvl="0" eaLnBrk="0" fontAlgn="base" hangingPunct="0">
              <a:spcBef>
                <a:spcPct val="0"/>
              </a:spcBef>
              <a:spcAft>
                <a:spcPct val="0"/>
              </a:spcAft>
            </a:pPr>
            <a:r>
              <a:rPr lang="fr-FR" altLang="fr-FR" sz="1400" dirty="0"/>
              <a:t>Pas lieu_residence mais </a:t>
            </a:r>
            <a:r>
              <a:rPr lang="fr-FR" altLang="fr-FR" sz="1400" b="1" dirty="0"/>
              <a:t>_lieu_residence</a:t>
            </a:r>
            <a:r>
              <a:rPr lang="fr-FR" altLang="fr-FR" sz="1400" dirty="0"/>
              <a:t>. Comme on est dans la classe, on a le droit de le manipuler.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La seconde méthode a la forme d'un mutateur. Elle se nomme </a:t>
            </a:r>
            <a:r>
              <a:rPr lang="fr-FR" altLang="fr-FR" sz="1400" b="1" dirty="0"/>
              <a:t>_set_lieu_residence </a:t>
            </a:r>
            <a:r>
              <a:rPr lang="fr-FR" altLang="fr-FR" sz="1400" dirty="0"/>
              <a:t>et doit donc aussi être inaccessible depuis l'extérieur de la classe. À la différence </a:t>
            </a:r>
          </a:p>
          <a:p>
            <a:pPr lvl="0" eaLnBrk="0" fontAlgn="base" hangingPunct="0">
              <a:spcBef>
                <a:spcPct val="0"/>
              </a:spcBef>
              <a:spcAft>
                <a:spcPct val="0"/>
              </a:spcAft>
            </a:pPr>
            <a:r>
              <a:rPr lang="fr-FR" altLang="fr-FR" sz="1400" dirty="0"/>
              <a:t>de l'accesseur, elle prend un paramètre : le nouveau lieu de résidence. En effet, c'est une méthode qui doit être appelée quand on cherche à modifier le lieu de </a:t>
            </a:r>
          </a:p>
          <a:p>
            <a:pPr lvl="0" eaLnBrk="0" fontAlgn="base" hangingPunct="0">
              <a:spcBef>
                <a:spcPct val="0"/>
              </a:spcBef>
              <a:spcAft>
                <a:spcPct val="0"/>
              </a:spcAft>
            </a:pPr>
            <a:r>
              <a:rPr lang="fr-FR" altLang="fr-FR" sz="1400" dirty="0"/>
              <a:t>résidence, il lui faut donc le nouveau lieu de résidence qu'on souhaite voir affecté à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Enfin, la dernière ligne de la classe est très intéressante. Il s'agit de la définition d'une propriété. On lui dit que </a:t>
            </a:r>
          </a:p>
          <a:p>
            <a:pPr lvl="0" eaLnBrk="0" fontAlgn="base" hangingPunct="0">
              <a:spcBef>
                <a:spcPct val="0"/>
              </a:spcBef>
              <a:spcAft>
                <a:spcPct val="0"/>
              </a:spcAft>
            </a:pPr>
            <a:r>
              <a:rPr lang="fr-FR" altLang="fr-FR" sz="1400" dirty="0"/>
              <a:t>l'attribut </a:t>
            </a:r>
            <a:r>
              <a:rPr lang="fr-FR" altLang="fr-FR" sz="1400" b="1" dirty="0"/>
              <a:t>lieu_residence </a:t>
            </a:r>
            <a:r>
              <a:rPr lang="fr-FR" altLang="fr-FR" sz="1400" dirty="0"/>
              <a:t>(cette fois, sans signe souligné _) doit être une propriété. On définit dans notre propriété, dans l'ordre, la méthode d'accès (l'accesseur) et celle </a:t>
            </a:r>
          </a:p>
          <a:p>
            <a:pPr lvl="0" eaLnBrk="0" fontAlgn="base" hangingPunct="0">
              <a:spcBef>
                <a:spcPct val="0"/>
              </a:spcBef>
              <a:spcAft>
                <a:spcPct val="0"/>
              </a:spcAft>
            </a:pPr>
            <a:r>
              <a:rPr lang="fr-FR" altLang="fr-FR" sz="1400" dirty="0"/>
              <a:t>de modification (le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Quand on veut accéder à </a:t>
            </a:r>
            <a:r>
              <a:rPr lang="fr-FR" altLang="fr-FR" sz="1400" dirty="0" err="1"/>
              <a:t>objet.lieu_residence</a:t>
            </a:r>
            <a:r>
              <a:rPr lang="fr-FR" altLang="fr-FR" sz="1400" dirty="0"/>
              <a:t>, Python tombe sur une propriété redirigeant vers la méthode </a:t>
            </a:r>
            <a:r>
              <a:rPr lang="fr-FR" altLang="fr-FR" sz="1400" b="1" dirty="0"/>
              <a:t>_get_lieu_residence</a:t>
            </a:r>
            <a:r>
              <a:rPr lang="fr-FR" altLang="fr-FR" sz="1400" dirty="0"/>
              <a:t>. Quand on souhaite modifier la valeur </a:t>
            </a:r>
          </a:p>
          <a:p>
            <a:pPr lvl="0" eaLnBrk="0" fontAlgn="base" hangingPunct="0">
              <a:spcBef>
                <a:spcPct val="0"/>
              </a:spcBef>
              <a:spcAft>
                <a:spcPct val="0"/>
              </a:spcAft>
            </a:pPr>
            <a:r>
              <a:rPr lang="fr-FR" altLang="fr-FR" sz="1400" dirty="0"/>
              <a:t>de l'attribut, en écrivant </a:t>
            </a:r>
            <a:r>
              <a:rPr lang="fr-FR" altLang="fr-FR" sz="1400" dirty="0" err="1"/>
              <a:t>objet.lieu_residence</a:t>
            </a:r>
            <a:r>
              <a:rPr lang="fr-FR" altLang="fr-FR" sz="1400" dirty="0"/>
              <a:t> = valeur, Python appelle la méthode </a:t>
            </a:r>
            <a:r>
              <a:rPr lang="fr-FR" altLang="fr-FR" sz="1400" b="1" dirty="0"/>
              <a:t>_set_lieu_residence</a:t>
            </a:r>
            <a:r>
              <a:rPr lang="fr-FR" altLang="fr-FR" sz="1400" dirty="0"/>
              <a:t> en lui passant en paramètre la nouvelle valeur.</a:t>
            </a:r>
          </a:p>
        </p:txBody>
      </p:sp>
    </p:spTree>
    <p:extLst>
      <p:ext uri="{BB962C8B-B14F-4D97-AF65-F5344CB8AC3E}">
        <p14:creationId xmlns:p14="http://schemas.microsoft.com/office/powerpoint/2010/main" val="348952012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14300" y="971550"/>
            <a:ext cx="30071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n'est pas clair ? Voyez cet exemple :</a:t>
            </a:r>
          </a:p>
        </p:txBody>
      </p:sp>
      <p:sp>
        <p:nvSpPr>
          <p:cNvPr id="5" name="ZoneTexte 4">
            <a:extLst>
              <a:ext uri="{FF2B5EF4-FFF2-40B4-BE49-F238E27FC236}">
                <a16:creationId xmlns:a16="http://schemas.microsoft.com/office/drawing/2014/main" id="{06815D78-5205-4DEE-9AF3-8893A321359B}"/>
              </a:ext>
            </a:extLst>
          </p:cNvPr>
          <p:cNvSpPr txBox="1"/>
          <p:nvPr/>
        </p:nvSpPr>
        <p:spPr>
          <a:xfrm>
            <a:off x="114300" y="1279327"/>
            <a:ext cx="11944350" cy="2862322"/>
          </a:xfrm>
          <a:prstGeom prst="rect">
            <a:avLst/>
          </a:prstGeom>
          <a:solidFill>
            <a:schemeClr val="tx1"/>
          </a:solidFill>
        </p:spPr>
        <p:txBody>
          <a:bodyPr wrap="square" rtlCol="0">
            <a:spAutoFit/>
          </a:bodyPr>
          <a:lstStyle/>
          <a:p>
            <a:r>
              <a:rPr lang="fr-FR" sz="1200" dirty="0">
                <a:solidFill>
                  <a:schemeClr val="bg1"/>
                </a:solidFill>
              </a:rPr>
              <a:t>&gt;&gt;&gt; jean = Personne("Micado", "Jean")</a:t>
            </a:r>
          </a:p>
          <a:p>
            <a:r>
              <a:rPr lang="fr-FR" sz="1200" dirty="0">
                <a:solidFill>
                  <a:schemeClr val="bg1"/>
                </a:solidFill>
              </a:rPr>
              <a:t>&gt;&gt;&gt; jean.nom</a:t>
            </a:r>
          </a:p>
          <a:p>
            <a:r>
              <a:rPr lang="fr-FR" sz="1200" dirty="0">
                <a:solidFill>
                  <a:schemeClr val="bg1"/>
                </a:solidFill>
              </a:rPr>
              <a:t>'Micado'</a:t>
            </a:r>
          </a:p>
          <a:p>
            <a:r>
              <a:rPr lang="fr-FR" sz="1200" dirty="0">
                <a:solidFill>
                  <a:schemeClr val="bg1"/>
                </a:solidFill>
              </a:rPr>
              <a:t>&gt;&gt;&gt; jean.prenom</a:t>
            </a:r>
          </a:p>
          <a:p>
            <a:r>
              <a:rPr lang="fr-FR" sz="1200" dirty="0">
                <a:solidFill>
                  <a:schemeClr val="bg1"/>
                </a:solidFill>
              </a:rPr>
              <a:t>'Jean'</a:t>
            </a:r>
          </a:p>
          <a:p>
            <a:r>
              <a:rPr lang="fr-FR" sz="1200" dirty="0">
                <a:solidFill>
                  <a:schemeClr val="bg1"/>
                </a:solidFill>
              </a:rPr>
              <a:t>&gt;&gt;&gt; jean.age</a:t>
            </a:r>
          </a:p>
          <a:p>
            <a:r>
              <a:rPr lang="fr-FR" sz="1200" dirty="0">
                <a:solidFill>
                  <a:schemeClr val="bg1"/>
                </a:solidFill>
              </a:rPr>
              <a:t>33</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'Paris'</a:t>
            </a:r>
          </a:p>
          <a:p>
            <a:r>
              <a:rPr lang="fr-FR" sz="1200" dirty="0">
                <a:solidFill>
                  <a:schemeClr val="bg1"/>
                </a:solidFill>
              </a:rPr>
              <a:t>&gt;&gt;&gt; jean.lieu_residence = "Berlin"</a:t>
            </a:r>
          </a:p>
          <a:p>
            <a:r>
              <a:rPr lang="fr-FR" sz="1200" dirty="0">
                <a:solidFill>
                  <a:schemeClr val="bg1"/>
                </a:solidFill>
              </a:rPr>
              <a:t>Attention, il semble que Jean déménage à Berlin.</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'Berlin'</a:t>
            </a:r>
          </a:p>
        </p:txBody>
      </p:sp>
      <p:sp>
        <p:nvSpPr>
          <p:cNvPr id="8" name="ZoneTexte 7">
            <a:extLst>
              <a:ext uri="{FF2B5EF4-FFF2-40B4-BE49-F238E27FC236}">
                <a16:creationId xmlns:a16="http://schemas.microsoft.com/office/drawing/2014/main" id="{0ADE0E18-5E8B-4D8C-ACB0-3B42F40C05D8}"/>
              </a:ext>
            </a:extLst>
          </p:cNvPr>
          <p:cNvSpPr txBox="1"/>
          <p:nvPr/>
        </p:nvSpPr>
        <p:spPr>
          <a:xfrm>
            <a:off x="114300" y="4266024"/>
            <a:ext cx="11944350" cy="2031325"/>
          </a:xfrm>
          <a:prstGeom prst="rect">
            <a:avLst/>
          </a:prstGeom>
          <a:noFill/>
        </p:spPr>
        <p:txBody>
          <a:bodyPr wrap="square" rtlCol="0">
            <a:spAutoFit/>
          </a:bodyPr>
          <a:lstStyle/>
          <a:p>
            <a:r>
              <a:rPr lang="fr-FR" sz="1400" dirty="0"/>
              <a:t>Notre accesseur et notre mutateur se contentent d'afficher un message, pour bien qu'on se rende compte que ce sont eux qui sont appelés quand on souhaite manipuler l'attributlieu_residence. Vous pouvez aussi ne définir qu'un accesseur, dans ce cas l'attribut ne pourra pas être modifié.</a:t>
            </a:r>
          </a:p>
          <a:p>
            <a:endParaRPr lang="fr-FR" sz="1400" dirty="0"/>
          </a:p>
          <a:p>
            <a:r>
              <a:rPr lang="fr-FR" sz="1400" dirty="0"/>
              <a:t>Il est aussi possible de définir, en troisième position du constructeur property, une méthode qui sera appelée quand on fera del </a:t>
            </a:r>
            <a:r>
              <a:rPr lang="fr-FR" sz="1400" dirty="0" err="1"/>
              <a:t>objet.lieu_residence</a:t>
            </a:r>
            <a:r>
              <a:rPr lang="fr-FR" sz="1400" dirty="0"/>
              <a:t> et, en quatrième position, une méthode qui sera appelée quand on fera help(</a:t>
            </a:r>
            <a:r>
              <a:rPr lang="fr-FR" sz="1400" dirty="0" err="1"/>
              <a:t>objet.lieu_residence</a:t>
            </a:r>
            <a:r>
              <a:rPr lang="fr-FR" sz="1400" dirty="0"/>
              <a:t>). Ces deux dernières fonctionnalités sont un peu moins utilisées mais elles existent.</a:t>
            </a:r>
          </a:p>
          <a:p>
            <a:endParaRPr lang="fr-FR" sz="1400" dirty="0"/>
          </a:p>
          <a:p>
            <a:r>
              <a:rPr lang="fr-FR" sz="1400" dirty="0"/>
              <a:t>Voilà, vous connaissez à présent la syntaxe pour créer des propriétés. Entraînez-vous, ce n'est pas toujours évident au début. C'est un concept très puissant, il serait dommage de passer à côté.</a:t>
            </a:r>
          </a:p>
        </p:txBody>
      </p:sp>
    </p:spTree>
    <p:extLst>
      <p:ext uri="{BB962C8B-B14F-4D97-AF65-F5344CB8AC3E}">
        <p14:creationId xmlns:p14="http://schemas.microsoft.com/office/powerpoint/2010/main" val="187056180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2354997"/>
            <a:ext cx="1236332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Les propriétés permettent de contrôler l'accès à certains attributs d'une instance.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Elles se définissent dans le corps de la classe en suivant cette syntaxe :nom_propriete = property(methode_accesseur, methode_mutateur, methode_suppression, </a:t>
            </a:r>
          </a:p>
          <a:p>
            <a:pPr lvl="0" eaLnBrk="0" fontAlgn="base" hangingPunct="0">
              <a:spcBef>
                <a:spcPct val="0"/>
              </a:spcBef>
              <a:spcAft>
                <a:spcPct val="0"/>
              </a:spcAft>
            </a:pPr>
            <a:r>
              <a:rPr lang="fr-FR" altLang="fr-FR" sz="1400" dirty="0"/>
              <a:t>methode_aide).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y fait appel ensuite en écrivant objet.nom_propriete comme pour n'importe quel attribut.</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juste lire l'attribut, c'est la méthode définie comme accesseur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modifier l'attribut, c'est la méthode mutateur, si elle est définie,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Chacun des paramètres à passer à property est optionnel.</a:t>
            </a:r>
          </a:p>
        </p:txBody>
      </p:sp>
      <p:sp>
        <p:nvSpPr>
          <p:cNvPr id="7" name="Rectangle 6">
            <a:extLst>
              <a:ext uri="{FF2B5EF4-FFF2-40B4-BE49-F238E27FC236}">
                <a16:creationId xmlns:a16="http://schemas.microsoft.com/office/drawing/2014/main" id="{D34B9A0F-3864-4609-848E-009B75B3F5FC}"/>
              </a:ext>
            </a:extLst>
          </p:cNvPr>
          <p:cNvSpPr/>
          <p:nvPr/>
        </p:nvSpPr>
        <p:spPr>
          <a:xfrm>
            <a:off x="209554" y="3132911"/>
            <a:ext cx="11928606" cy="307777"/>
          </a:xfrm>
          <a:prstGeom prst="rect">
            <a:avLst/>
          </a:prstGeom>
        </p:spPr>
        <p:txBody>
          <a:bodyPr wrap="square">
            <a:spAutoFit/>
          </a:bodyPr>
          <a:lstStyle/>
          <a:p>
            <a:r>
              <a:rPr lang="fr-FR" sz="1400" dirty="0"/>
              <a:t>or</a:t>
            </a:r>
          </a:p>
        </p:txBody>
      </p:sp>
    </p:spTree>
    <p:extLst>
      <p:ext uri="{BB962C8B-B14F-4D97-AF65-F5344CB8AC3E}">
        <p14:creationId xmlns:p14="http://schemas.microsoft.com/office/powerpoint/2010/main" val="174041128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52400" y="262835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5322072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3216772"/>
            <a:ext cx="1208029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Trier une liste d'informations quelconque peut s'avérer très utile... et souvent difficile. Python nous offre plusieurs techniques pour trier, que ce soit de simples </a:t>
            </a:r>
          </a:p>
          <a:p>
            <a:pPr marL="285750" lvl="0" indent="-285750" eaLnBrk="0" fontAlgn="base" hangingPunct="0">
              <a:spcBef>
                <a:spcPct val="0"/>
              </a:spcBef>
              <a:spcAft>
                <a:spcPct val="0"/>
              </a:spcAft>
              <a:buFont typeface="Arial" panose="020B0604020202020204" pitchFamily="34" charset="0"/>
              <a:buChar char="•"/>
            </a:pPr>
            <a:r>
              <a:rPr lang="fr-FR" altLang="fr-FR" sz="1400" dirty="0"/>
              <a:t>listes de nombres, de chaînes de caractères ou de données plus complexes (comme des objets dont nous avons créé nous-mêmes les classes).</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Ce chapitre est une parenthèse : vous pouvez aller tout de suite au chapitre suivant sans problème, et revenir à celui-ci plus tard.</a:t>
            </a:r>
          </a:p>
        </p:txBody>
      </p:sp>
    </p:spTree>
    <p:extLst>
      <p:ext uri="{BB962C8B-B14F-4D97-AF65-F5344CB8AC3E}">
        <p14:creationId xmlns:p14="http://schemas.microsoft.com/office/powerpoint/2010/main" val="676587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8" y="2362201"/>
            <a:ext cx="12192000" cy="1325563"/>
          </a:xfrm>
        </p:spPr>
        <p:txBody>
          <a:bodyPr>
            <a:noAutofit/>
          </a:bodyPr>
          <a:lstStyle/>
          <a:p>
            <a:pPr algn="ctr"/>
            <a:r>
              <a:rPr lang="en-US" sz="9600" dirty="0">
                <a:solidFill>
                  <a:schemeClr val="accent5">
                    <a:lumMod val="75000"/>
                  </a:schemeClr>
                </a:solidFill>
              </a:rPr>
              <a:t>Structures </a:t>
            </a:r>
            <a:r>
              <a:rPr lang="en-US" sz="9600" dirty="0" err="1">
                <a:solidFill>
                  <a:schemeClr val="accent5">
                    <a:lumMod val="75000"/>
                  </a:schemeClr>
                </a:solidFill>
              </a:rPr>
              <a:t>conditionnelles</a:t>
            </a:r>
            <a:endParaRPr lang="fr-FR" sz="9600" dirty="0">
              <a:solidFill>
                <a:schemeClr val="accent5">
                  <a:lumMod val="75000"/>
                </a:schemeClr>
              </a:solidFill>
            </a:endParaRPr>
          </a:p>
        </p:txBody>
      </p:sp>
    </p:spTree>
    <p:extLst>
      <p:ext uri="{BB962C8B-B14F-4D97-AF65-F5344CB8AC3E}">
        <p14:creationId xmlns:p14="http://schemas.microsoft.com/office/powerpoint/2010/main" val="16495740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Première approche du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44043"/>
            <a:ext cx="1226008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première question que vous devriez vous poser : on a une liste, on veut la trier, mais que veut-on dire par « trier » ?</a:t>
            </a:r>
          </a:p>
          <a:p>
            <a:pPr lvl="0" eaLnBrk="0" fontAlgn="base" hangingPunct="0">
              <a:spcBef>
                <a:spcPct val="0"/>
              </a:spcBef>
              <a:spcAft>
                <a:spcPct val="0"/>
              </a:spcAft>
            </a:pPr>
            <a:r>
              <a:rPr lang="fr-FR" altLang="fr-FR" sz="1400" dirty="0"/>
              <a:t>Trier, c'est ordonner la liste d'une façon cohérente. Par exemple, on pourrait vouloir trier une liste de noms par ordre alphabétique. Ou on pourrait vouloir trier une </a:t>
            </a:r>
          </a:p>
          <a:p>
            <a:pPr lvl="0" eaLnBrk="0" fontAlgn="base" hangingPunct="0">
              <a:spcBef>
                <a:spcPct val="0"/>
              </a:spcBef>
              <a:spcAft>
                <a:spcPct val="0"/>
              </a:spcAft>
            </a:pPr>
            <a:r>
              <a:rPr lang="fr-FR" altLang="fr-FR" sz="1400" dirty="0"/>
              <a:t>liste de nombres du plus petit au plus grand.</a:t>
            </a:r>
          </a:p>
          <a:p>
            <a:pPr lvl="0" eaLnBrk="0" fontAlgn="base" hangingPunct="0">
              <a:spcBef>
                <a:spcPct val="0"/>
              </a:spcBef>
              <a:spcAft>
                <a:spcPct val="0"/>
              </a:spcAft>
            </a:pPr>
            <a:r>
              <a:rPr lang="fr-FR" altLang="fr-FR" sz="1400" dirty="0"/>
              <a:t>Dans tous les cas, trier une liste c'est la réordonner (changer son ordre, si nécessaire) selon certains critères. Il est important que vous gardiez en tête cette notion de </a:t>
            </a:r>
          </a:p>
          <a:p>
            <a:pPr lvl="0" eaLnBrk="0" fontAlgn="base" hangingPunct="0">
              <a:spcBef>
                <a:spcPct val="0"/>
              </a:spcBef>
              <a:spcAft>
                <a:spcPct val="0"/>
              </a:spcAft>
            </a:pPr>
            <a:r>
              <a:rPr lang="fr-FR" altLang="fr-FR" sz="1400" dirty="0"/>
              <a:t>« critères » par la suite, car nous allons en reparler.</a:t>
            </a:r>
          </a:p>
          <a:p>
            <a:pPr lvl="0" eaLnBrk="0" fontAlgn="base" hangingPunct="0">
              <a:spcBef>
                <a:spcPct val="0"/>
              </a:spcBef>
              <a:spcAft>
                <a:spcPct val="0"/>
              </a:spcAft>
            </a:pPr>
            <a:r>
              <a:rPr lang="fr-FR" altLang="fr-FR" sz="1400" dirty="0"/>
              <a:t>Deux méthodes</a:t>
            </a:r>
          </a:p>
          <a:p>
            <a:pPr lvl="0" eaLnBrk="0" fontAlgn="base" hangingPunct="0">
              <a:spcBef>
                <a:spcPct val="0"/>
              </a:spcBef>
              <a:spcAft>
                <a:spcPct val="0"/>
              </a:spcAft>
            </a:pPr>
            <a:r>
              <a:rPr lang="fr-FR" altLang="fr-FR" sz="1400" dirty="0"/>
              <a:t>Pour trier une séquence de données, Python nous propose deux méthodes :</a:t>
            </a:r>
          </a:p>
          <a:p>
            <a:pPr marL="285750" lvl="0" indent="-180000" eaLnBrk="0" fontAlgn="base" hangingPunct="0">
              <a:spcBef>
                <a:spcPct val="0"/>
              </a:spcBef>
              <a:spcAft>
                <a:spcPct val="0"/>
              </a:spcAft>
              <a:buFont typeface="Arial" panose="020B0604020202020204" pitchFamily="34" charset="0"/>
              <a:buChar char="•"/>
            </a:pPr>
            <a:r>
              <a:rPr lang="fr-FR" altLang="fr-FR" sz="1400" dirty="0"/>
              <a:t>    La première est une méthode de liste. Elle s'appelle tout simplement sort (trier en anglais). Elle travaille sur la liste-même et change donc son ordre, si c'est </a:t>
            </a:r>
          </a:p>
          <a:p>
            <a:pPr lvl="0" indent="-180000" eaLnBrk="0" fontAlgn="base" hangingPunct="0">
              <a:spcBef>
                <a:spcPct val="0"/>
              </a:spcBef>
              <a:spcAft>
                <a:spcPct val="0"/>
              </a:spcAft>
            </a:pPr>
            <a:r>
              <a:rPr lang="fr-FR" altLang="fr-FR" sz="1400" dirty="0"/>
              <a:t>nécessaire.</a:t>
            </a:r>
          </a:p>
          <a:p>
            <a:pPr marL="285750" lvl="0" indent="-180000" eaLnBrk="0" fontAlgn="base" hangingPunct="0">
              <a:spcBef>
                <a:spcPct val="0"/>
              </a:spcBef>
              <a:spcAft>
                <a:spcPct val="0"/>
              </a:spcAft>
              <a:buFont typeface="Arial" panose="020B0604020202020204" pitchFamily="34" charset="0"/>
              <a:buChar char="•"/>
            </a:pPr>
            <a:r>
              <a:rPr lang="fr-FR" altLang="fr-FR" sz="1400" dirty="0"/>
              <a:t>    La seconde est la fonction sorted. Il s'agit d'une fonction builtin, c'est-à-dire qu'elle est disponible d'office dans Python sans avoir besoin d'importer quoique ce </a:t>
            </a:r>
          </a:p>
          <a:p>
            <a:pPr lvl="0" indent="-180000" eaLnBrk="0" fontAlgn="base" hangingPunct="0">
              <a:spcBef>
                <a:spcPct val="0"/>
              </a:spcBef>
              <a:spcAft>
                <a:spcPct val="0"/>
              </a:spcAft>
            </a:pPr>
            <a:r>
              <a:rPr lang="fr-FR" altLang="fr-FR" sz="1400" dirty="0"/>
              <a:t>soit. Contrairement à la méthode sort de la class list, sorted travaille sur n'importe quel type de séquence (tuple, liste ou même dictionnaire). Une importante </a:t>
            </a:r>
          </a:p>
          <a:p>
            <a:pPr lvl="0" indent="-180000" eaLnBrk="0" fontAlgn="base" hangingPunct="0">
              <a:spcBef>
                <a:spcPct val="0"/>
              </a:spcBef>
              <a:spcAft>
                <a:spcPct val="0"/>
              </a:spcAft>
            </a:pPr>
            <a:r>
              <a:rPr lang="fr-FR" altLang="fr-FR" sz="1400" dirty="0"/>
              <a:t>différence avec la méthode </a:t>
            </a:r>
            <a:r>
              <a:rPr lang="fr-FR" altLang="fr-FR" sz="1400" dirty="0" err="1"/>
              <a:t>list.sort</a:t>
            </a:r>
            <a:r>
              <a:rPr lang="fr-FR" altLang="fr-FR" sz="1400" dirty="0"/>
              <a:t> est qu'elle ne modifie pas l'objet d'origine, mais en retourne un nouveau.</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lvl="0" eaLnBrk="0" fontAlgn="base" hangingPunct="0">
              <a:spcBef>
                <a:spcPct val="0"/>
              </a:spcBef>
              <a:spcAft>
                <a:spcPct val="0"/>
              </a:spcAft>
            </a:pPr>
            <a:r>
              <a:rPr lang="fr-FR" altLang="fr-FR" sz="1400" dirty="0"/>
              <a:t>Voyons quelques exemples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14304" y="3856629"/>
            <a:ext cx="11715747" cy="1938992"/>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a:t>
            </a:r>
            <a:r>
              <a:rPr lang="fr-FR" sz="1200" dirty="0" err="1">
                <a:solidFill>
                  <a:schemeClr val="bg1"/>
                </a:solidFill>
              </a:rPr>
              <a:t>prenoms.sort</a:t>
            </a:r>
            <a:r>
              <a:rPr lang="fr-FR" sz="1200" dirty="0">
                <a:solidFill>
                  <a:schemeClr val="bg1"/>
                </a:solidFill>
              </a:rPr>
              <a:t>()</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 Et avec la fonction 'sorted'</a:t>
            </a:r>
          </a:p>
          <a:p>
            <a:r>
              <a:rPr lang="fr-FR" sz="1200" dirty="0">
                <a:solidFill>
                  <a:schemeClr val="bg1"/>
                </a:solidFill>
              </a:rPr>
              <a: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sorted(</a:t>
            </a:r>
            <a:r>
              <a:rPr lang="fr-FR" sz="1200" dirty="0" err="1">
                <a:solidFill>
                  <a:schemeClr val="bg1"/>
                </a:solidFill>
              </a:rPr>
              <a:t>prenoms</a:t>
            </a:r>
            <a:r>
              <a:rPr lang="fr-FR" sz="1200" dirty="0">
                <a:solidFill>
                  <a:schemeClr val="bg1"/>
                </a:solidFill>
              </a:rPr>
              <a:t>)</a:t>
            </a: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t>
            </a:r>
            <a:r>
              <a:rPr lang="fr-FR" sz="1200" dirty="0" err="1">
                <a:solidFill>
                  <a:schemeClr val="bg1"/>
                </a:solidFill>
              </a:rPr>
              <a:t>'Jacques</a:t>
            </a:r>
            <a:r>
              <a:rPr lang="fr-FR" sz="1200" dirty="0">
                <a:solidFill>
                  <a:schemeClr val="bg1"/>
                </a:solidFill>
              </a:rPr>
              <a:t>', 'Laure', 'André', 'Victoire', 'Albert', 'Sophie']</a:t>
            </a: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114304" y="5795621"/>
            <a:ext cx="120024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remarquer deux choses ici :</a:t>
            </a:r>
          </a:p>
          <a:p>
            <a:pPr marL="342900" lvl="0" indent="-342900" eaLnBrk="0" fontAlgn="base" hangingPunct="0">
              <a:spcBef>
                <a:spcPct val="0"/>
              </a:spcBef>
              <a:spcAft>
                <a:spcPct val="0"/>
              </a:spcAft>
              <a:buFont typeface="+mj-lt"/>
              <a:buAutoNum type="arabicPeriod"/>
            </a:pPr>
            <a:r>
              <a:rPr lang="fr-FR" altLang="fr-FR" sz="1400" dirty="0"/>
              <a:t>D'abord, Python a trié notre liste par ordre alphabétique. Nous verrons plus tard pourquoi.</a:t>
            </a:r>
          </a:p>
          <a:p>
            <a:pPr marL="342900" lvl="0" indent="-342900" eaLnBrk="0" fontAlgn="base" hangingPunct="0">
              <a:spcBef>
                <a:spcPct val="0"/>
              </a:spcBef>
              <a:spcAft>
                <a:spcPct val="0"/>
              </a:spcAft>
              <a:buFont typeface="+mj-lt"/>
              <a:buAutoNum type="arabicPeriod"/>
            </a:pPr>
            <a:r>
              <a:rPr lang="fr-FR" altLang="fr-FR" sz="1400" dirty="0"/>
              <a:t>Le second moyen (avec la fonction sorted) n'a pas modifié la liste, elle a juste retournée une nouvelle liste triée. La méthode de liste sort, elle, a travaillée sur </a:t>
            </a:r>
          </a:p>
          <a:p>
            <a:pPr lvl="0" eaLnBrk="0" fontAlgn="base" hangingPunct="0">
              <a:spcBef>
                <a:spcPct val="0"/>
              </a:spcBef>
              <a:spcAft>
                <a:spcPct val="0"/>
              </a:spcAft>
            </a:pPr>
            <a:r>
              <a:rPr lang="fr-FR" altLang="fr-FR" sz="1400" dirty="0"/>
              <a:t>notre liste et l'a modifiée.</a:t>
            </a:r>
          </a:p>
        </p:txBody>
      </p:sp>
    </p:spTree>
    <p:extLst>
      <p:ext uri="{BB962C8B-B14F-4D97-AF65-F5344CB8AC3E}">
        <p14:creationId xmlns:p14="http://schemas.microsoft.com/office/powerpoint/2010/main" val="34742536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Aperçu des critères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1176508"/>
            <a:ext cx="120699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Python a trié la liste par ordre alphabétique... mais nous ne lui avons rien demandé à cet égard. En un sens, tant mieux, si c'est ce que vous vouliez faire, mais il est </a:t>
            </a:r>
          </a:p>
          <a:p>
            <a:pPr lvl="0" eaLnBrk="0" fontAlgn="base" hangingPunct="0">
              <a:spcBef>
                <a:spcPct val="0"/>
              </a:spcBef>
              <a:spcAft>
                <a:spcPct val="0"/>
              </a:spcAft>
            </a:pPr>
            <a:r>
              <a:rPr lang="fr-FR" altLang="fr-FR" sz="1400" dirty="0"/>
              <a:t>préférable de comprendre pourquoi. Je vous met ici un petit code qui devrait vous aider à comprendre sur quelle information Python se fonde pour déterminer la </a:t>
            </a:r>
          </a:p>
          <a:p>
            <a:pPr lvl="0" eaLnBrk="0" fontAlgn="base" hangingPunct="0">
              <a:spcBef>
                <a:spcPct val="0"/>
              </a:spcBef>
              <a:spcAft>
                <a:spcPct val="0"/>
              </a:spcAft>
            </a:pPr>
            <a:r>
              <a:rPr lang="fr-FR" altLang="fr-FR" sz="1400" dirty="0"/>
              <a:t>meilleure méthode de tri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0" y="1886597"/>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[-2, 1, 8, 9, 15]</a:t>
            </a:r>
          </a:p>
          <a:p>
            <a:r>
              <a:rPr lang="en-US" sz="1200" dirty="0">
                <a:solidFill>
                  <a:schemeClr val="bg1"/>
                </a:solidFill>
              </a:rPr>
              <a:t>&gt;&gt;&gt; sorted(["1", "8", "-2", "15", "9"])</a:t>
            </a:r>
          </a:p>
          <a:p>
            <a:r>
              <a:rPr lang="en-US" sz="1200" dirty="0">
                <a:solidFill>
                  <a:schemeClr val="bg1"/>
                </a:solidFill>
              </a:rPr>
              <a:t>['-2', '1', '15', '8', '9']</a:t>
            </a:r>
          </a:p>
          <a:p>
            <a:r>
              <a:rPr lang="en-US" sz="1200" dirty="0">
                <a:solidFill>
                  <a:schemeClr val="bg1"/>
                </a:solidFill>
              </a:rPr>
              <a:t>&gt;&gt;&gt;</a:t>
            </a:r>
            <a:endParaRPr lang="fr-FR" sz="1200" dirty="0">
              <a:solidFill>
                <a:schemeClr val="bg1"/>
              </a:solidFill>
            </a:endParaRP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77151" y="2882378"/>
            <a:ext cx="1241391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réponse se trouve dans la différence entre la ligne 1 et la ligne 3. Vous avez trouvé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Python, la méthode de tri dépend du type des éléments que la séquence contient. On lui a demandé de trier une liste de nombres (type int) et Python trie du plus </a:t>
            </a:r>
          </a:p>
          <a:p>
            <a:pPr lvl="0" eaLnBrk="0" fontAlgn="base" hangingPunct="0">
              <a:spcBef>
                <a:spcPct val="0"/>
              </a:spcBef>
              <a:spcAft>
                <a:spcPct val="0"/>
              </a:spcAft>
            </a:pPr>
            <a:r>
              <a:rPr lang="fr-FR" altLang="fr-FR" sz="1400" dirty="0"/>
              <a:t>petit au plus grand. Sans surprise.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À la ligne 3 cependant, on lui demande de trier la même liste, sauf que nos nombres sont devenus des chaînes de caractères (type str). Python choisit donc de trier la </a:t>
            </a:r>
          </a:p>
          <a:p>
            <a:pPr lvl="0" eaLnBrk="0" fontAlgn="base" hangingPunct="0">
              <a:spcBef>
                <a:spcPct val="0"/>
              </a:spcBef>
              <a:spcAft>
                <a:spcPct val="0"/>
              </a:spcAft>
            </a:pPr>
            <a:r>
              <a:rPr lang="fr-FR" altLang="fr-FR" sz="1400" dirty="0"/>
              <a:t>liste par ordre alphabétique.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sz="1400" dirty="0"/>
              <a:t>Et si on a une liste contenant plusieurs types ?</a:t>
            </a:r>
          </a:p>
          <a:p>
            <a:pPr lvl="0" eaLnBrk="0" fontAlgn="base" hangingPunct="0">
              <a:spcBef>
                <a:spcPct val="0"/>
              </a:spcBef>
              <a:spcAft>
                <a:spcPct val="0"/>
              </a:spcAft>
            </a:pPr>
            <a:r>
              <a:rPr lang="fr-FR" sz="1400" dirty="0"/>
              <a:t>Dans ce cas, Python va vous dire, à sa façon, qu'il ne sait pas quelle méthode de tri choisir.</a:t>
            </a:r>
            <a:endParaRPr lang="fr-FR" altLang="fr-FR" sz="1400" dirty="0"/>
          </a:p>
        </p:txBody>
      </p:sp>
      <p:sp>
        <p:nvSpPr>
          <p:cNvPr id="8" name="ZoneTexte 7">
            <a:extLst>
              <a:ext uri="{FF2B5EF4-FFF2-40B4-BE49-F238E27FC236}">
                <a16:creationId xmlns:a16="http://schemas.microsoft.com/office/drawing/2014/main" id="{2C0900C0-98BC-48D9-B2D7-B145D3957ADF}"/>
              </a:ext>
            </a:extLst>
          </p:cNvPr>
          <p:cNvSpPr txBox="1"/>
          <p:nvPr/>
        </p:nvSpPr>
        <p:spPr>
          <a:xfrm>
            <a:off x="0" y="5096649"/>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Traceback (most recent call last):</a:t>
            </a:r>
          </a:p>
          <a:p>
            <a:r>
              <a:rPr lang="en-US" sz="1200" dirty="0">
                <a:solidFill>
                  <a:schemeClr val="bg1"/>
                </a:solidFill>
              </a:rPr>
              <a:t>  File "&lt;stdin&gt;", line 1, in &lt;module&gt;</a:t>
            </a:r>
          </a:p>
          <a:p>
            <a:r>
              <a:rPr lang="en-US" sz="1200" dirty="0" err="1">
                <a:solidFill>
                  <a:schemeClr val="bg1"/>
                </a:solidFill>
              </a:rPr>
              <a:t>TypeError</a:t>
            </a:r>
            <a:r>
              <a:rPr lang="en-US" sz="1200" dirty="0">
                <a:solidFill>
                  <a:schemeClr val="bg1"/>
                </a:solidFill>
              </a:rPr>
              <a:t>: unorderable types: str() &lt; int()</a:t>
            </a:r>
          </a:p>
          <a:p>
            <a:r>
              <a:rPr lang="en-US" sz="1200" dirty="0">
                <a:solidFill>
                  <a:schemeClr val="bg1"/>
                </a:solidFill>
              </a:rPr>
              <a:t>&gt;&gt;&gt;</a:t>
            </a:r>
            <a:endParaRPr lang="fr-FR" sz="1200" dirty="0">
              <a:solidFill>
                <a:schemeClr val="bg1"/>
              </a:solidFill>
            </a:endParaRPr>
          </a:p>
        </p:txBody>
      </p:sp>
      <p:sp>
        <p:nvSpPr>
          <p:cNvPr id="9" name="Rectangle 3">
            <a:extLst>
              <a:ext uri="{FF2B5EF4-FFF2-40B4-BE49-F238E27FC236}">
                <a16:creationId xmlns:a16="http://schemas.microsoft.com/office/drawing/2014/main" id="{69234861-C9E9-4F1F-AE37-4CBCA26C9C06}"/>
              </a:ext>
            </a:extLst>
          </p:cNvPr>
          <p:cNvSpPr>
            <a:spLocks noChangeArrowheads="1"/>
          </p:cNvSpPr>
          <p:nvPr/>
        </p:nvSpPr>
        <p:spPr bwMode="auto">
          <a:xfrm>
            <a:off x="-14514" y="6180630"/>
            <a:ext cx="121453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Notre liste contient des nombres (type int) et des chaînes de caractères (type str). Le message d'erreur n'est peut-être pas très explicite tant qu'on ne connaît pas la </a:t>
            </a:r>
          </a:p>
          <a:p>
            <a:pPr lvl="0" eaLnBrk="0" fontAlgn="base" hangingPunct="0">
              <a:spcBef>
                <a:spcPct val="0"/>
              </a:spcBef>
              <a:spcAft>
                <a:spcPct val="0"/>
              </a:spcAft>
            </a:pPr>
            <a:r>
              <a:rPr lang="fr-FR" altLang="fr-FR" sz="1400" dirty="0"/>
              <a:t>façon dont Python trie une séquence, nous verrons ça un peu plus loin dans le </a:t>
            </a:r>
            <a:r>
              <a:rPr lang="fr-FR" altLang="fr-FR" sz="1400" dirty="0" err="1"/>
              <a:t>chapitre.En</a:t>
            </a:r>
            <a:r>
              <a:rPr lang="fr-FR" altLang="fr-FR" sz="1400" dirty="0"/>
              <a:t> attendant, intéressons-nous à des types plus particuliers !</a:t>
            </a:r>
          </a:p>
        </p:txBody>
      </p:sp>
    </p:spTree>
    <p:extLst>
      <p:ext uri="{BB962C8B-B14F-4D97-AF65-F5344CB8AC3E}">
        <p14:creationId xmlns:p14="http://schemas.microsoft.com/office/powerpoint/2010/main" val="214101427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avec des clés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675315"/>
            <a:ext cx="1230593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deux moyens que nous venons de voir sont pratiques, mais limités. Si nous voulons trier une liste contenant des données de types différents, selon des critères un </a:t>
            </a:r>
          </a:p>
          <a:p>
            <a:pPr lvl="0" eaLnBrk="0" fontAlgn="base" hangingPunct="0">
              <a:spcBef>
                <a:spcPct val="0"/>
              </a:spcBef>
              <a:spcAft>
                <a:spcPct val="0"/>
              </a:spcAft>
            </a:pPr>
            <a:r>
              <a:rPr lang="fr-FR" altLang="fr-FR" sz="1400" dirty="0"/>
              <a:t>peu plus particuliers, on va avoir quelques problèmes.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Considérez cet exemple : on veut conserver, dans une liste simple, les étudiants, leur âge et leur note moyenne (entre 0 et 20). On va commencer par créer une liste </a:t>
            </a:r>
          </a:p>
          <a:p>
            <a:pPr lvl="0" eaLnBrk="0" fontAlgn="base" hangingPunct="0">
              <a:spcBef>
                <a:spcPct val="0"/>
              </a:spcBef>
              <a:spcAft>
                <a:spcPct val="0"/>
              </a:spcAft>
            </a:pPr>
            <a:r>
              <a:rPr lang="fr-FR" altLang="fr-FR" sz="1400" dirty="0"/>
              <a:t>assez simple, contenant des tuples. Pour chaque tuple, on indiquera le nom de l'étudiant, son âge et sa moyenne. Voyons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823281"/>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0" y="3265242"/>
            <a:ext cx="8466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Souvenez-vous : première colonne, prénom, deuxième colonne, âge et troisième colonne, moyenne entre 0 et 20.</a:t>
            </a:r>
          </a:p>
          <a:p>
            <a:pPr lvl="0" eaLnBrk="0" fontAlgn="base" hangingPunct="0">
              <a:spcBef>
                <a:spcPct val="0"/>
              </a:spcBef>
              <a:spcAft>
                <a:spcPct val="0"/>
              </a:spcAft>
            </a:pPr>
            <a:r>
              <a:rPr lang="fr-FR" altLang="fr-FR" sz="1400" dirty="0"/>
              <a:t>Maintenant, si vous essayez de trier cette liste sans préciser de méthode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3757260"/>
            <a:ext cx="11715747" cy="1569660"/>
          </a:xfrm>
          <a:prstGeom prst="rect">
            <a:avLst/>
          </a:prstGeom>
          <a:solidFill>
            <a:schemeClr val="tx1"/>
          </a:solidFill>
        </p:spPr>
        <p:txBody>
          <a:bodyPr wrap="square" rtlCol="0">
            <a:spAutoFit/>
          </a:bodyPr>
          <a:lstStyle/>
          <a:p>
            <a:r>
              <a:rPr lang="fr-FR" sz="1200" dirty="0">
                <a:solidFill>
                  <a:schemeClr val="bg1"/>
                </a:solidFill>
              </a:rPr>
              <a:t>sorted(etudiants)</a:t>
            </a:r>
          </a:p>
          <a:p>
            <a:r>
              <a:rPr lang="fr-FR" sz="1200" dirty="0">
                <a:solidFill>
                  <a:schemeClr val="bg1"/>
                </a:solidFill>
              </a:rPr>
              <a:t>[</a:t>
            </a:r>
          </a:p>
          <a:p>
            <a:r>
              <a:rPr lang="fr-FR" sz="1200" dirty="0">
                <a:solidFill>
                  <a:schemeClr val="bg1"/>
                </a:solidFill>
              </a:rPr>
              <a:t>    ('Charles', 12, 15),</a:t>
            </a:r>
          </a:p>
          <a:p>
            <a:r>
              <a:rPr lang="fr-FR" sz="1200" dirty="0">
                <a:solidFill>
                  <a:schemeClr val="bg1"/>
                </a:solidFill>
              </a:rPr>
              <a:t>    ('Clément', 14, 16),</a:t>
            </a:r>
          </a:p>
          <a:p>
            <a:r>
              <a:rPr lang="fr-FR" sz="1200" dirty="0">
                <a:solidFill>
                  <a:schemeClr val="bg1"/>
                </a:solidFill>
              </a:rPr>
              <a:t>    ('Damien',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a:t>
            </a:r>
          </a:p>
        </p:txBody>
      </p:sp>
      <p:sp>
        <p:nvSpPr>
          <p:cNvPr id="12" name="Rectangle 3">
            <a:extLst>
              <a:ext uri="{FF2B5EF4-FFF2-40B4-BE49-F238E27FC236}">
                <a16:creationId xmlns:a16="http://schemas.microsoft.com/office/drawing/2014/main" id="{497B9543-4D32-4D1A-BA20-D3651325CFD7}"/>
              </a:ext>
            </a:extLst>
          </p:cNvPr>
          <p:cNvSpPr>
            <a:spLocks noChangeArrowheads="1"/>
          </p:cNvSpPr>
          <p:nvPr/>
        </p:nvSpPr>
        <p:spPr bwMode="auto">
          <a:xfrm>
            <a:off x="-14514" y="5257299"/>
            <a:ext cx="1221757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plus important pour nous, c'est que le tri semble s'effectuer sur la première colonne : sur les prénoms. L'ordre retourné est celui des étudiants par ordre </a:t>
            </a:r>
          </a:p>
          <a:p>
            <a:pPr lvl="0" eaLnBrk="0" fontAlgn="base" hangingPunct="0">
              <a:spcBef>
                <a:spcPct val="0"/>
              </a:spcBef>
              <a:spcAft>
                <a:spcPct val="0"/>
              </a:spcAft>
            </a:pPr>
            <a:r>
              <a:rPr lang="fr-FR" altLang="fr-FR" sz="1400" dirty="0"/>
              <a:t>alphabétique.</a:t>
            </a:r>
          </a:p>
          <a:p>
            <a:pPr lvl="0" eaLnBrk="0" fontAlgn="base" hangingPunct="0">
              <a:spcBef>
                <a:spcPct val="0"/>
              </a:spcBef>
              <a:spcAft>
                <a:spcPct val="0"/>
              </a:spcAft>
            </a:pPr>
            <a:r>
              <a:rPr lang="fr-FR" altLang="fr-FR" sz="1400" dirty="0"/>
              <a:t>Maintenant, supposons que nous voulions trier par note.</a:t>
            </a:r>
          </a:p>
          <a:p>
            <a:pPr lvl="0" eaLnBrk="0" fontAlgn="base" hangingPunct="0">
              <a:spcBef>
                <a:spcPct val="0"/>
              </a:spcBef>
              <a:spcAft>
                <a:spcPct val="0"/>
              </a:spcAft>
            </a:pPr>
            <a:r>
              <a:rPr lang="fr-FR" altLang="fr-FR" sz="1400" dirty="0"/>
              <a:t>Il suffit de changer les colonnes de notre liste, non ?</a:t>
            </a:r>
          </a:p>
          <a:p>
            <a:pPr lvl="0" eaLnBrk="0" fontAlgn="base" hangingPunct="0">
              <a:spcBef>
                <a:spcPct val="0"/>
              </a:spcBef>
              <a:spcAft>
                <a:spcPct val="0"/>
              </a:spcAft>
            </a:pPr>
            <a:r>
              <a:rPr lang="fr-FR" altLang="fr-FR" sz="1400" dirty="0"/>
              <a:t>Oui, c'est une solution et il s'agit probablement de la solution à laquelle on pense le plus vite : changer les colonnes de notre liste, pour mettre les notes au début de </a:t>
            </a:r>
          </a:p>
          <a:p>
            <a:pPr lvl="0" eaLnBrk="0" fontAlgn="base" hangingPunct="0">
              <a:spcBef>
                <a:spcPct val="0"/>
              </a:spcBef>
              <a:spcAft>
                <a:spcPct val="0"/>
              </a:spcAft>
            </a:pPr>
            <a:r>
              <a:rPr lang="fr-FR" altLang="fr-FR" sz="1400" dirty="0"/>
              <a:t>notre tuple, et après trier la liste.</a:t>
            </a:r>
          </a:p>
          <a:p>
            <a:pPr lvl="0" eaLnBrk="0" fontAlgn="base" hangingPunct="0">
              <a:spcBef>
                <a:spcPct val="0"/>
              </a:spcBef>
              <a:spcAft>
                <a:spcPct val="0"/>
              </a:spcAft>
            </a:pPr>
            <a:r>
              <a:rPr lang="fr-FR" altLang="fr-FR" sz="1400" dirty="0"/>
              <a:t>Mais il y a plus simple !</a:t>
            </a:r>
          </a:p>
        </p:txBody>
      </p:sp>
    </p:spTree>
    <p:extLst>
      <p:ext uri="{BB962C8B-B14F-4D97-AF65-F5344CB8AC3E}">
        <p14:creationId xmlns:p14="http://schemas.microsoft.com/office/powerpoint/2010/main" val="259252352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127315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méthode </a:t>
            </a:r>
            <a:r>
              <a:rPr lang="fr-FR" altLang="fr-FR" sz="1400" dirty="0" err="1"/>
              <a:t>list.sort</a:t>
            </a:r>
            <a:r>
              <a:rPr lang="fr-FR" altLang="fr-FR" sz="1400" dirty="0"/>
              <a:t> ou la fonction sorted ont tous deux un paramètre optionnel, appelé key.</a:t>
            </a:r>
          </a:p>
          <a:p>
            <a:pPr lvl="0" eaLnBrk="0" fontAlgn="base" hangingPunct="0">
              <a:spcBef>
                <a:spcPct val="0"/>
              </a:spcBef>
              <a:spcAft>
                <a:spcPct val="0"/>
              </a:spcAft>
            </a:pPr>
            <a:r>
              <a:rPr lang="fr-FR" altLang="fr-FR" sz="1400" dirty="0"/>
              <a:t>Cet argument attend... une fonction. Attendez ! Je m'explique.</a:t>
            </a:r>
          </a:p>
          <a:p>
            <a:pPr lvl="0" eaLnBrk="0" fontAlgn="base" hangingPunct="0">
              <a:spcBef>
                <a:spcPct val="0"/>
              </a:spcBef>
              <a:spcAft>
                <a:spcPct val="0"/>
              </a:spcAft>
            </a:pPr>
            <a:r>
              <a:rPr lang="fr-FR" altLang="fr-FR" sz="1400" dirty="0"/>
              <a:t>La fonction à passer en paramètre prend un élément de la liste et retourne ce sur quoi doit s'effectuer le tri.</a:t>
            </a:r>
          </a:p>
          <a:p>
            <a:pPr lvl="0" eaLnBrk="0" fontAlgn="base" hangingPunct="0">
              <a:spcBef>
                <a:spcPct val="0"/>
              </a:spcBef>
              <a:spcAft>
                <a:spcPct val="0"/>
              </a:spcAft>
            </a:pPr>
            <a:r>
              <a:rPr lang="fr-FR" altLang="fr-FR" sz="1400" dirty="0"/>
              <a:t>Donc la première chose est de créer une fonction ?</a:t>
            </a:r>
          </a:p>
          <a:p>
            <a:pPr lvl="0" eaLnBrk="0" fontAlgn="base" hangingPunct="0">
              <a:spcBef>
                <a:spcPct val="0"/>
              </a:spcBef>
              <a:spcAft>
                <a:spcPct val="0"/>
              </a:spcAft>
            </a:pPr>
            <a:r>
              <a:rPr lang="fr-FR" altLang="fr-FR" sz="1400" dirty="0"/>
              <a:t>Oui, mais de façon assez simple : nous allons utiliser nos fonctions lambdas. Vous vous en souvenez ? Je vous donne un petit exemple de code si besoin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200329"/>
          </a:xfrm>
          <a:prstGeom prst="rect">
            <a:avLst/>
          </a:prstGeom>
          <a:solidFill>
            <a:schemeClr val="tx1"/>
          </a:solidFill>
        </p:spPr>
        <p:txBody>
          <a:bodyPr wrap="square" rtlCol="0">
            <a:spAutoFit/>
          </a:bodyPr>
          <a:lstStyle/>
          <a:p>
            <a:r>
              <a:rPr lang="fr-FR" sz="1200" dirty="0">
                <a:solidFill>
                  <a:schemeClr val="bg1"/>
                </a:solidFill>
              </a:rPr>
              <a:t>&gt;&gt;&gt; doubler = lambda x: x * 2</a:t>
            </a:r>
          </a:p>
          <a:p>
            <a:r>
              <a:rPr lang="fr-FR" sz="1200" dirty="0">
                <a:solidFill>
                  <a:schemeClr val="bg1"/>
                </a:solidFill>
              </a:rPr>
              <a:t>&gt;&gt;&gt; doubler</a:t>
            </a:r>
          </a:p>
          <a:p>
            <a:r>
              <a:rPr lang="fr-FR" sz="1200" dirty="0">
                <a:solidFill>
                  <a:schemeClr val="bg1"/>
                </a:solidFill>
              </a:rPr>
              <a:t>&lt;function &lt;lambda&gt; at 0x00000000029AD1E0&gt;</a:t>
            </a:r>
          </a:p>
          <a:p>
            <a:r>
              <a:rPr lang="fr-FR" sz="1200" dirty="0">
                <a:solidFill>
                  <a:schemeClr val="bg1"/>
                </a:solidFill>
              </a:rPr>
              <a:t>&gt;&gt;&gt; doubler(8)</a:t>
            </a:r>
          </a:p>
          <a:p>
            <a:r>
              <a:rPr lang="fr-FR" sz="1200" dirty="0">
                <a:solidFill>
                  <a:schemeClr val="bg1"/>
                </a:solidFill>
              </a:rPr>
              <a:t>16</a:t>
            </a:r>
          </a:p>
          <a:p>
            <a:r>
              <a:rPr lang="fr-FR" sz="1200" dirty="0">
                <a:solidFill>
                  <a:schemeClr val="bg1"/>
                </a:solidFill>
              </a:rPr>
              <a:t>&gt;&gt;&gt;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334303"/>
            <a:ext cx="120457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fonctions lambdas sont des fonctions particulières que l'on peut créer grâce au mot clé lambda.</a:t>
            </a:r>
          </a:p>
          <a:p>
            <a:pPr lvl="0" eaLnBrk="0" fontAlgn="base" hangingPunct="0">
              <a:spcBef>
                <a:spcPct val="0"/>
              </a:spcBef>
              <a:spcAft>
                <a:spcPct val="0"/>
              </a:spcAft>
            </a:pPr>
            <a:r>
              <a:rPr lang="fr-FR" altLang="fr-FR" sz="1400" dirty="0"/>
              <a:t>Sa syntaxe est la suivante :</a:t>
            </a:r>
          </a:p>
          <a:p>
            <a:pPr marL="342900" lvl="0" indent="-342900" eaLnBrk="0" fontAlgn="base" hangingPunct="0">
              <a:spcBef>
                <a:spcPct val="0"/>
              </a:spcBef>
              <a:spcAft>
                <a:spcPct val="0"/>
              </a:spcAft>
              <a:buFont typeface="+mj-lt"/>
              <a:buAutoNum type="arabicPeriod"/>
            </a:pPr>
            <a:r>
              <a:rPr lang="fr-FR" altLang="fr-FR" sz="1400" dirty="0"/>
              <a:t>    D'abord, après le mot clé lambda, les arguments de la fonction à créer, séparés par une virgule si il y en a plusieurs ;</a:t>
            </a:r>
          </a:p>
          <a:p>
            <a:pPr marL="342900" lvl="0" indent="-342900" eaLnBrk="0" fontAlgn="base" hangingPunct="0">
              <a:spcBef>
                <a:spcPct val="0"/>
              </a:spcBef>
              <a:spcAft>
                <a:spcPct val="0"/>
              </a:spcAft>
              <a:buFont typeface="+mj-lt"/>
              <a:buAutoNum type="arabicPeriod"/>
            </a:pPr>
            <a:r>
              <a:rPr lang="fr-FR" altLang="fr-FR" sz="1400" dirty="0"/>
              <a:t>    Ensuite, les deux points (:) ;</a:t>
            </a:r>
          </a:p>
          <a:p>
            <a:pPr marL="342900" lvl="0" indent="-342900" eaLnBrk="0" fontAlgn="base" hangingPunct="0">
              <a:spcBef>
                <a:spcPct val="0"/>
              </a:spcBef>
              <a:spcAft>
                <a:spcPct val="0"/>
              </a:spcAft>
              <a:buFont typeface="+mj-lt"/>
              <a:buAutoNum type="arabicPeriod"/>
            </a:pPr>
            <a:r>
              <a:rPr lang="fr-FR" altLang="fr-FR" sz="1400" dirty="0"/>
              <a:t>    Et ensuite le retour de la fonction. Ici, on retourne le paramètre fois 2, tout simplement.</a:t>
            </a:r>
          </a:p>
          <a:p>
            <a:pPr lvl="0" eaLnBrk="0" fontAlgn="base" hangingPunct="0">
              <a:spcBef>
                <a:spcPct val="0"/>
              </a:spcBef>
              <a:spcAft>
                <a:spcPct val="0"/>
              </a:spcAft>
            </a:pPr>
            <a:r>
              <a:rPr lang="fr-FR" altLang="fr-FR" sz="1400" dirty="0"/>
              <a:t>Pourquoi ce rappel sur les lambdas ?</a:t>
            </a:r>
          </a:p>
          <a:p>
            <a:pPr lvl="0" eaLnBrk="0" fontAlgn="base" hangingPunct="0">
              <a:spcBef>
                <a:spcPct val="0"/>
              </a:spcBef>
              <a:spcAft>
                <a:spcPct val="0"/>
              </a:spcAft>
            </a:pPr>
            <a:r>
              <a:rPr lang="fr-FR" altLang="fr-FR" sz="1400" dirty="0"/>
              <a:t>Parce que, pour trier, nous allons nous en servir. Pour préciser la méthode de tri, il nous faut une fonction qui prenne en paramètre un élément de la liste à trier et </a:t>
            </a:r>
          </a:p>
          <a:p>
            <a:pPr lvl="0" eaLnBrk="0" fontAlgn="base" hangingPunct="0">
              <a:spcBef>
                <a:spcPct val="0"/>
              </a:spcBef>
              <a:spcAft>
                <a:spcPct val="0"/>
              </a:spcAft>
            </a:pPr>
            <a:r>
              <a:rPr lang="fr-FR" altLang="fr-FR" sz="1400" dirty="0"/>
              <a:t>retourne l'élément qui doit être utilisé pour trier.</a:t>
            </a:r>
          </a:p>
          <a:p>
            <a:pPr marL="285750" lvl="0" indent="-285750" eaLnBrk="0" fontAlgn="base" hangingPunct="0">
              <a:spcBef>
                <a:spcPct val="0"/>
              </a:spcBef>
              <a:spcAft>
                <a:spcPct val="0"/>
              </a:spcAft>
              <a:buFont typeface="Arial" panose="020B0604020202020204" pitchFamily="34" charset="0"/>
              <a:buChar char="•"/>
            </a:pPr>
            <a:r>
              <a:rPr lang="fr-FR" altLang="fr-FR" sz="1400" dirty="0"/>
              <a:t>L'élément de notre liste etudiants, c'est un tuple contenant le prénom, l'âge et la moyenne de l'étudiant ;</a:t>
            </a:r>
          </a:p>
          <a:p>
            <a:pPr marL="285750" lvl="0" indent="-285750" eaLnBrk="0" fontAlgn="base" hangingPunct="0">
              <a:spcBef>
                <a:spcPct val="0"/>
              </a:spcBef>
              <a:spcAft>
                <a:spcPct val="0"/>
              </a:spcAft>
              <a:buFont typeface="Arial" panose="020B0604020202020204" pitchFamily="34" charset="0"/>
              <a:buChar char="•"/>
            </a:pPr>
            <a:r>
              <a:rPr lang="fr-FR" altLang="fr-FR" sz="1400" dirty="0"/>
              <a:t>On veut trier le tableau des étudiants en fonction des notes (la troisième colonne du tuple).</a:t>
            </a:r>
          </a:p>
          <a:p>
            <a:pPr lvl="0" eaLnBrk="0" fontAlgn="base" hangingPunct="0">
              <a:spcBef>
                <a:spcPct val="0"/>
              </a:spcBef>
              <a:spcAft>
                <a:spcPct val="0"/>
              </a:spcAft>
            </a:pPr>
            <a:r>
              <a:rPr lang="fr-FR" altLang="fr-FR" sz="1400" dirty="0"/>
              <a:t>Est-ce que ces informations vous aident pour créer notre fonction lambda ?</a:t>
            </a:r>
          </a:p>
          <a:p>
            <a:pPr lvl="0" eaLnBrk="0" fontAlgn="base" hangingPunct="0">
              <a:spcBef>
                <a:spcPct val="0"/>
              </a:spcBef>
              <a:spcAft>
                <a:spcPct val="0"/>
              </a:spcAft>
            </a:pPr>
            <a:r>
              <a:rPr lang="fr-FR" altLang="fr-FR" sz="1400" dirty="0"/>
              <a:t>La voici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6097398"/>
            <a:ext cx="11715747" cy="276999"/>
          </a:xfrm>
          <a:prstGeom prst="rect">
            <a:avLst/>
          </a:prstGeom>
          <a:solidFill>
            <a:schemeClr val="tx1"/>
          </a:solidFill>
        </p:spPr>
        <p:txBody>
          <a:bodyPr wrap="square" rtlCol="0">
            <a:spAutoFit/>
          </a:bodyPr>
          <a:lstStyle/>
          <a:p>
            <a:r>
              <a:rPr lang="fr-FR" sz="1200" dirty="0">
                <a:solidFill>
                  <a:schemeClr val="bg1"/>
                </a:solidFill>
              </a:rPr>
              <a:t>lambda colonnes: colonnes[2]</a:t>
            </a:r>
          </a:p>
        </p:txBody>
      </p:sp>
    </p:spTree>
    <p:extLst>
      <p:ext uri="{BB962C8B-B14F-4D97-AF65-F5344CB8AC3E}">
        <p14:creationId xmlns:p14="http://schemas.microsoft.com/office/powerpoint/2010/main" val="233461832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125"/>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986007"/>
            <a:ext cx="123150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colonnes contiendra un élément de la liste des étudiants (c'est-à-dire un tuple). Si on retourne colonnes[2], cela signifie qu'on veut récupérer la moyenne de l'étudiant </a:t>
            </a:r>
          </a:p>
          <a:p>
            <a:pPr lvl="0" eaLnBrk="0" fontAlgn="base" hangingPunct="0">
              <a:spcBef>
                <a:spcPct val="0"/>
              </a:spcBef>
              <a:spcAft>
                <a:spcPct val="0"/>
              </a:spcAft>
            </a:pPr>
            <a:r>
              <a:rPr lang="fr-FR" altLang="fr-FR" sz="1400" dirty="0"/>
              <a:t>(troisième colonne). Souvenez-vous, pour un tuple, la première colonne est toujours 0.</a:t>
            </a:r>
          </a:p>
          <a:p>
            <a:pPr lvl="0" eaLnBrk="0" fontAlgn="base" hangingPunct="0">
              <a:spcBef>
                <a:spcPct val="0"/>
              </a:spcBef>
              <a:spcAft>
                <a:spcPct val="0"/>
              </a:spcAft>
            </a:pPr>
            <a:r>
              <a:rPr lang="fr-FR" altLang="fr-FR" sz="1400" dirty="0"/>
              <a:t>Essayons à présent de trier notre liste d'étudiants en fonction de leur moyenne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colonnes: colonnes[2])</a:t>
            </a:r>
          </a:p>
          <a:p>
            <a:r>
              <a:rPr lang="fr-FR" sz="1200" dirty="0">
                <a:solidFill>
                  <a:schemeClr val="bg1"/>
                </a:solidFill>
              </a:rPr>
              <a:t>[</a:t>
            </a:r>
          </a:p>
          <a:p>
            <a:r>
              <a:rPr lang="fr-FR" sz="1200" dirty="0">
                <a:solidFill>
                  <a:schemeClr val="bg1"/>
                </a:solidFill>
              </a:rPr>
              <a:t>    ('Thomas', 11, 12), </a:t>
            </a:r>
          </a:p>
          <a:p>
            <a:r>
              <a:rPr lang="fr-FR" sz="1200" dirty="0">
                <a:solidFill>
                  <a:schemeClr val="bg1"/>
                </a:solidFill>
              </a:rPr>
              <a:t>    ('Charles', 12, 15), </a:t>
            </a:r>
          </a:p>
          <a:p>
            <a:r>
              <a:rPr lang="fr-FR" sz="1200" dirty="0">
                <a:solidFill>
                  <a:schemeClr val="bg1"/>
                </a:solidFill>
              </a:rPr>
              <a:t>    ('Damien', 12, 15), </a:t>
            </a:r>
          </a:p>
          <a:p>
            <a:r>
              <a:rPr lang="fr-FR" sz="1200" dirty="0">
                <a:solidFill>
                  <a:schemeClr val="bg1"/>
                </a:solidFill>
              </a:rPr>
              <a:t>    ('Clément', 14, 16),</a:t>
            </a:r>
          </a:p>
          <a:p>
            <a:r>
              <a:rPr lang="fr-FR" sz="1200" dirty="0">
                <a:solidFill>
                  <a:schemeClr val="bg1"/>
                </a:solidFill>
              </a:rPr>
              <a:t>    ('Oriane', 14, 18)</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768115"/>
            <a:ext cx="121118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le code ne vous paraît pas clair, prenez le temps de relire les explications. Il faut un peu de temps pour s'adapter aux fonctions lambdas, mais vous verrez qu'elles </a:t>
            </a:r>
          </a:p>
          <a:p>
            <a:pPr lvl="0" eaLnBrk="0" fontAlgn="base" hangingPunct="0">
              <a:spcBef>
                <a:spcPct val="0"/>
              </a:spcBef>
              <a:spcAft>
                <a:spcPct val="0"/>
              </a:spcAft>
            </a:pPr>
            <a:r>
              <a:rPr lang="fr-FR" altLang="fr-FR" sz="1400" dirty="0"/>
              <a:t>sont parfois très utiles.</a:t>
            </a:r>
          </a:p>
        </p:txBody>
      </p:sp>
    </p:spTree>
    <p:extLst>
      <p:ext uri="{BB962C8B-B14F-4D97-AF65-F5344CB8AC3E}">
        <p14:creationId xmlns:p14="http://schemas.microsoft.com/office/powerpoint/2010/main" val="4331446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386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213280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Jusqu'ici, nous avons trié des listes contenant des nombres ou chaînes de caractères. Ce sont des objets, bien entendu, mais maintenant je voudrais vous montrer </a:t>
            </a:r>
          </a:p>
          <a:p>
            <a:pPr lvl="0" eaLnBrk="0" fontAlgn="base" hangingPunct="0">
              <a:spcBef>
                <a:spcPct val="0"/>
              </a:spcBef>
              <a:spcAft>
                <a:spcPct val="0"/>
              </a:spcAft>
            </a:pPr>
            <a:r>
              <a:rPr lang="fr-FR" altLang="fr-FR" sz="1400" dirty="0"/>
              <a:t>comment trier des objets issus de classes que nous avons créées.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Je vais reprendre le même exemple de notre tableau d'étudiants. Simplement, au lieu de conserver des tuples, nous allons conserver des objets. Plus intuitif et plus </a:t>
            </a:r>
          </a:p>
          <a:p>
            <a:pPr lvl="0" eaLnBrk="0" fontAlgn="base" hangingPunct="0">
              <a:spcBef>
                <a:spcPct val="0"/>
              </a:spcBef>
              <a:spcAft>
                <a:spcPct val="0"/>
              </a:spcAft>
            </a:pPr>
            <a:r>
              <a:rPr lang="fr-FR" altLang="fr-FR" sz="1400" dirty="0"/>
              <a:t>lisible, je trouve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73705" y="1940115"/>
            <a:ext cx="11715747" cy="4154984"/>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p:txBody>
      </p:sp>
    </p:spTree>
    <p:extLst>
      <p:ext uri="{BB962C8B-B14F-4D97-AF65-F5344CB8AC3E}">
        <p14:creationId xmlns:p14="http://schemas.microsoft.com/office/powerpoint/2010/main" val="33343058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7" y="817661"/>
            <a:ext cx="26321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Maintenant, recréons notre liste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30" y="1125438"/>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
        <p:nvSpPr>
          <p:cNvPr id="7" name="Rectangle 3">
            <a:extLst>
              <a:ext uri="{FF2B5EF4-FFF2-40B4-BE49-F238E27FC236}">
                <a16:creationId xmlns:a16="http://schemas.microsoft.com/office/drawing/2014/main" id="{605C7F69-C455-47A3-8946-5C59DB223BEF}"/>
              </a:ext>
            </a:extLst>
          </p:cNvPr>
          <p:cNvSpPr>
            <a:spLocks noChangeArrowheads="1"/>
          </p:cNvSpPr>
          <p:nvPr/>
        </p:nvSpPr>
        <p:spPr bwMode="auto">
          <a:xfrm>
            <a:off x="-8" y="2523230"/>
            <a:ext cx="81199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vous essayez de trier notre liste telle quelle, vous allez avoir une erreur qui devrait vous sembler familière :</a:t>
            </a:r>
            <a:endParaRPr lang="fr-FR" altLang="fr-FR" sz="1400" dirty="0"/>
          </a:p>
        </p:txBody>
      </p:sp>
      <p:sp>
        <p:nvSpPr>
          <p:cNvPr id="8" name="ZoneTexte 7">
            <a:extLst>
              <a:ext uri="{FF2B5EF4-FFF2-40B4-BE49-F238E27FC236}">
                <a16:creationId xmlns:a16="http://schemas.microsoft.com/office/drawing/2014/main" id="{DA92A2CE-097E-414F-B103-9900728D9B09}"/>
              </a:ext>
            </a:extLst>
          </p:cNvPr>
          <p:cNvSpPr txBox="1"/>
          <p:nvPr/>
        </p:nvSpPr>
        <p:spPr>
          <a:xfrm>
            <a:off x="83229" y="2801493"/>
            <a:ext cx="11715747" cy="2308324"/>
          </a:xfrm>
          <a:prstGeom prst="rect">
            <a:avLst/>
          </a:prstGeom>
          <a:solidFill>
            <a:schemeClr val="tx1"/>
          </a:solidFill>
        </p:spPr>
        <p:txBody>
          <a:bodyPr wrap="square" rtlCol="0">
            <a:spAutoFit/>
          </a:bodyPr>
          <a:lstStyle/>
          <a:p>
            <a:r>
              <a:rPr lang="fr-FR" sz="1200" dirty="0">
                <a:solidFill>
                  <a:schemeClr val="bg1"/>
                </a:solidFill>
              </a:rPr>
              <a:t>etudiants</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Charles (âge=12, moyenne=15)&gt;,</a:t>
            </a:r>
          </a:p>
          <a:p>
            <a:r>
              <a:rPr lang="fr-FR" sz="1200" dirty="0">
                <a:solidFill>
                  <a:schemeClr val="bg1"/>
                </a:solidFill>
              </a:rPr>
              <a:t>    &lt;Étudiant Oriane (âge=14, moyenne=18)&gt;,</a:t>
            </a:r>
          </a:p>
          <a:p>
            <a:r>
              <a:rPr lang="fr-FR" sz="1200" dirty="0">
                <a:solidFill>
                  <a:schemeClr val="bg1"/>
                </a:solidFill>
              </a:rPr>
              <a:t>    &lt;Étudiant Thomas (âge=11, moyenne=12)&gt;,</a:t>
            </a:r>
          </a:p>
          <a:p>
            <a:r>
              <a:rPr lang="fr-FR" sz="1200" dirty="0">
                <a:solidFill>
                  <a:schemeClr val="bg1"/>
                </a:solidFill>
              </a:rPr>
              <a:t>    &lt;Étudiant Damien (âge=12, moyenne=15)&gt;</a:t>
            </a:r>
          </a:p>
          <a:p>
            <a:r>
              <a:rPr lang="fr-FR" sz="1200" dirty="0">
                <a:solidFill>
                  <a:schemeClr val="bg1"/>
                </a:solidFill>
              </a:rPr>
              <a:t>]</a:t>
            </a:r>
          </a:p>
          <a:p>
            <a:r>
              <a:rPr lang="fr-FR" sz="1200" dirty="0">
                <a:solidFill>
                  <a:schemeClr val="bg1"/>
                </a:solidFill>
              </a:rPr>
              <a:t>sorted(etudiants)</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a:solidFill>
                  <a:schemeClr val="bg1"/>
                </a:solidFill>
              </a:rPr>
              <a:t>TypeError: </a:t>
            </a:r>
            <a:r>
              <a:rPr lang="fr-FR" sz="1200" dirty="0" err="1">
                <a:solidFill>
                  <a:schemeClr val="bg1"/>
                </a:solidFill>
              </a:rPr>
              <a:t>unorderable</a:t>
            </a:r>
            <a:r>
              <a:rPr lang="fr-FR" sz="1200" dirty="0">
                <a:solidFill>
                  <a:schemeClr val="bg1"/>
                </a:solidFill>
              </a:rPr>
              <a:t> types: Etudiant() &lt; Etudiant()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83229" y="5152380"/>
            <a:ext cx="122179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Python ne sait pas comment trier nos étudiants. Il y a deux façons de le lui expliquer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a:pPr>
            <a:r>
              <a:rPr lang="fr-FR" sz="1400" dirty="0"/>
              <a:t> L'une est de définir la méthode spéciale __</a:t>
            </a:r>
            <a:r>
              <a:rPr lang="fr-FR" sz="1400" dirty="0" err="1"/>
              <a:t>lt</a:t>
            </a:r>
            <a:r>
              <a:rPr lang="fr-FR" sz="1400" dirty="0"/>
              <a:t>__ de notre classe. C'est en effet cette méthode (utilisée pour la comparaison) qui est utilisée par Python pour trier </a:t>
            </a:r>
          </a:p>
          <a:p>
            <a:pPr lvl="0" eaLnBrk="0" fontAlgn="base" hangingPunct="0">
              <a:spcBef>
                <a:spcPct val="0"/>
              </a:spcBef>
              <a:spcAft>
                <a:spcPct val="0"/>
              </a:spcAft>
            </a:pPr>
            <a:r>
              <a:rPr lang="fr-FR" sz="1400" dirty="0"/>
              <a:t>une liste, en comparant chacun de ses éléments. La méthode __</a:t>
            </a:r>
            <a:r>
              <a:rPr lang="fr-FR" sz="1400" dirty="0" err="1"/>
              <a:t>lt</a:t>
            </a:r>
            <a:r>
              <a:rPr lang="fr-FR" sz="1400" dirty="0"/>
              <a:t>__ (</a:t>
            </a:r>
            <a:r>
              <a:rPr lang="fr-FR" sz="1400" dirty="0" err="1"/>
              <a:t>lower</a:t>
            </a:r>
            <a:r>
              <a:rPr lang="fr-FR" sz="1400" dirty="0"/>
              <a:t> </a:t>
            </a:r>
            <a:r>
              <a:rPr lang="fr-FR" sz="1400" dirty="0" err="1"/>
              <a:t>than</a:t>
            </a:r>
            <a:r>
              <a:rPr lang="fr-FR" sz="1400" dirty="0"/>
              <a:t>) correspond à l'opérateur &lt;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startAt="2"/>
            </a:pPr>
            <a:r>
              <a:rPr lang="fr-FR" sz="1400" dirty="0"/>
              <a:t> On peut aussi utiliser l'argument key, comme nous l'avons fait précédemment.</a:t>
            </a:r>
            <a:endParaRPr lang="fr-FR" altLang="fr-FR" sz="1400" dirty="0"/>
          </a:p>
        </p:txBody>
      </p:sp>
    </p:spTree>
    <p:extLst>
      <p:ext uri="{BB962C8B-B14F-4D97-AF65-F5344CB8AC3E}">
        <p14:creationId xmlns:p14="http://schemas.microsoft.com/office/powerpoint/2010/main" val="396439063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2756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3" y="1328388"/>
            <a:ext cx="1205041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Ici notre seconde possibilité est plus pertinente. Redéfinir la méthode __</a:t>
            </a:r>
            <a:r>
              <a:rPr lang="fr-FR" altLang="fr-FR" sz="1400" dirty="0" err="1"/>
              <a:t>lt</a:t>
            </a:r>
            <a:r>
              <a:rPr lang="fr-FR" altLang="fr-FR" sz="1400" dirty="0"/>
              <a:t>__ est une bonne idée si notre objet est un nombre (par exemple une durée ou bien une </a:t>
            </a:r>
          </a:p>
          <a:p>
            <a:pPr lvl="0" eaLnBrk="0" fontAlgn="base" hangingPunct="0">
              <a:spcBef>
                <a:spcPct val="0"/>
              </a:spcBef>
              <a:spcAft>
                <a:spcPct val="0"/>
              </a:spcAft>
            </a:pPr>
            <a:r>
              <a:rPr lang="fr-FR" altLang="fr-FR" sz="1400" dirty="0"/>
              <a:t>heure). Dans ce cas précis, il est préférable d'utiliser l'argument key de la fonction sorted (ou de la méthode </a:t>
            </a:r>
            <a:r>
              <a:rPr lang="fr-FR" altLang="fr-FR" sz="1400" dirty="0" err="1"/>
              <a:t>list.sort</a:t>
            </a:r>
            <a:r>
              <a:rPr lang="fr-FR" altLang="fr-FR" sz="1400" dirty="0"/>
              <a:t>).</a:t>
            </a:r>
          </a:p>
          <a:p>
            <a:pPr lvl="0" eaLnBrk="0" fontAlgn="base" hangingPunct="0">
              <a:spcBef>
                <a:spcPct val="0"/>
              </a:spcBef>
              <a:spcAft>
                <a:spcPct val="0"/>
              </a:spcAft>
            </a:pPr>
            <a:r>
              <a:rPr lang="fr-FR" altLang="fr-FR" sz="1400" dirty="0"/>
              <a:t>Saurez-vous trier cette liste d'étudiants en fonction de leur moyenne ?</a:t>
            </a:r>
          </a:p>
          <a:p>
            <a:pPr lvl="0" eaLnBrk="0" fontAlgn="base" hangingPunct="0">
              <a:spcBef>
                <a:spcPct val="0"/>
              </a:spcBef>
              <a:spcAft>
                <a:spcPct val="0"/>
              </a:spcAft>
            </a:pPr>
            <a:r>
              <a:rPr lang="fr-FR" altLang="fr-FR" sz="1400" dirty="0"/>
              <a:t>Voici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28" y="2295321"/>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etudiant.moyenne</a:t>
            </a:r>
            <a:r>
              <a:rPr lang="fr-FR" sz="1200" dirty="0">
                <a:solidFill>
                  <a:schemeClr val="bg1"/>
                </a:solidFill>
              </a:rPr>
              <a:t>)</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12035" y="4337652"/>
            <a:ext cx="111048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obtient la même chose que dans notre exercice précédent, quand nous utilisions des tuples. Je trouve personnellement cette méthode plus lisible.</a:t>
            </a:r>
            <a:endParaRPr lang="fr-FR" altLang="fr-FR" sz="1400" dirty="0"/>
          </a:p>
        </p:txBody>
      </p:sp>
    </p:spTree>
    <p:extLst>
      <p:ext uri="{BB962C8B-B14F-4D97-AF65-F5344CB8AC3E}">
        <p14:creationId xmlns:p14="http://schemas.microsoft.com/office/powerpoint/2010/main" val="70943794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dans l'ordre inverse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55896"/>
            <a:ext cx="1175430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arrive souvent que l'on veuille trier dans l'ordre inverse. Par exemple, que l'on veuille trier nos étudiants par ordre inverse d'âge (du plus grand au plus petit).</a:t>
            </a:r>
          </a:p>
          <a:p>
            <a:pPr lvl="0" eaLnBrk="0" fontAlgn="base" hangingPunct="0">
              <a:spcBef>
                <a:spcPct val="0"/>
              </a:spcBef>
              <a:spcAft>
                <a:spcPct val="0"/>
              </a:spcAft>
            </a:pPr>
            <a:r>
              <a:rPr lang="fr-FR" altLang="fr-FR" sz="1400" dirty="0"/>
              <a:t>Une solution est de trier et ensuite d'inverser la liste, mais là encore, il existe plus rapide : l'argument reverse.</a:t>
            </a:r>
          </a:p>
          <a:p>
            <a:pPr lvl="0" eaLnBrk="0" fontAlgn="base" hangingPunct="0">
              <a:spcBef>
                <a:spcPct val="0"/>
              </a:spcBef>
              <a:spcAft>
                <a:spcPct val="0"/>
              </a:spcAft>
            </a:pPr>
            <a:r>
              <a:rPr lang="fr-FR" altLang="fr-FR" sz="1400" dirty="0"/>
              <a:t>C'est un argument booléen que l'on peut passer à la méthode de liste sort ou à la fonction sorted.</a:t>
            </a:r>
          </a:p>
          <a:p>
            <a:pPr lvl="0" eaLnBrk="0" fontAlgn="base" hangingPunct="0">
              <a:spcBef>
                <a:spcPct val="0"/>
              </a:spcBef>
              <a:spcAft>
                <a:spcPct val="0"/>
              </a:spcAft>
            </a:pPr>
            <a:r>
              <a:rPr lang="fr-FR" altLang="fr-FR" sz="1400" dirty="0"/>
              <a:t>Essayons par exemple de trier nos étudiants par ordre inverse d'âge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2620" y="2610003"/>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etudiant.age</a:t>
            </a:r>
            <a:r>
              <a:rPr lang="fr-FR" sz="1200" dirty="0">
                <a:solidFill>
                  <a:schemeClr val="bg1"/>
                </a:solidFill>
              </a:rPr>
              <a:t>, reverse=True)</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Thomas (âge=11, moyenne=12)&gt;</a:t>
            </a:r>
          </a:p>
          <a:p>
            <a:r>
              <a:rPr lang="fr-FR" sz="1200" dirty="0">
                <a:solidFill>
                  <a:schemeClr val="bg1"/>
                </a:solidFill>
              </a:rPr>
              <a: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62620" y="4479038"/>
            <a:ext cx="22632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Plutôt simple, n'est-ce pas ? </a:t>
            </a:r>
            <a:endParaRPr lang="fr-FR" altLang="fr-FR" sz="1400" dirty="0"/>
          </a:p>
        </p:txBody>
      </p:sp>
    </p:spTree>
    <p:extLst>
      <p:ext uri="{BB962C8B-B14F-4D97-AF65-F5344CB8AC3E}">
        <p14:creationId xmlns:p14="http://schemas.microsoft.com/office/powerpoint/2010/main" val="202149116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97209"/>
            <a:ext cx="1238018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tri que nous avons vues jusqu'ici sont très pratiques. Leur plus grand inconvénient est de reposer sur des fonctions </a:t>
            </a:r>
            <a:r>
              <a:rPr lang="fr-FR" altLang="fr-FR" sz="1400" b="1" dirty="0"/>
              <a:t>lambdas</a:t>
            </a:r>
            <a:r>
              <a:rPr lang="fr-FR" altLang="fr-FR" sz="1400" dirty="0"/>
              <a:t>. Il est vrai que définir une </a:t>
            </a:r>
          </a:p>
          <a:p>
            <a:pPr lvl="0" eaLnBrk="0" fontAlgn="base" hangingPunct="0">
              <a:spcBef>
                <a:spcPct val="0"/>
              </a:spcBef>
              <a:spcAft>
                <a:spcPct val="0"/>
              </a:spcAft>
            </a:pPr>
            <a:r>
              <a:rPr lang="fr-FR" altLang="fr-FR" sz="1400" b="1" dirty="0"/>
              <a:t>lambda</a:t>
            </a:r>
            <a:r>
              <a:rPr lang="fr-FR" altLang="fr-FR" sz="1400" dirty="0"/>
              <a:t> est rapide (et, une fois qu'on s'est habitué à la syntaxe, assez lisible). Par contre les fonctions </a:t>
            </a:r>
            <a:r>
              <a:rPr lang="fr-FR" altLang="fr-FR" sz="1400" b="1" dirty="0"/>
              <a:t>lambdas</a:t>
            </a:r>
            <a:r>
              <a:rPr lang="fr-FR" altLang="fr-FR" sz="1400" dirty="0"/>
              <a:t> ne sont pas le meilleur choix au niveau rapidité, si vous </a:t>
            </a:r>
          </a:p>
          <a:p>
            <a:pPr lvl="0" eaLnBrk="0" fontAlgn="base" hangingPunct="0">
              <a:spcBef>
                <a:spcPct val="0"/>
              </a:spcBef>
              <a:spcAft>
                <a:spcPct val="0"/>
              </a:spcAft>
            </a:pPr>
            <a:r>
              <a:rPr lang="fr-FR" altLang="fr-FR" sz="1400" dirty="0"/>
              <a:t>voulez trier une liste contenant beaucoup d'objets.</a:t>
            </a:r>
          </a:p>
          <a:p>
            <a:pPr lvl="0" eaLnBrk="0" fontAlgn="base" hangingPunct="0">
              <a:spcBef>
                <a:spcPct val="0"/>
              </a:spcBef>
              <a:spcAft>
                <a:spcPct val="0"/>
              </a:spcAft>
            </a:pPr>
            <a:r>
              <a:rPr lang="fr-FR" altLang="fr-FR" sz="1400" dirty="0"/>
              <a:t>Mais tu as dit que le paramètre key attendait une fonction, ne peut-on définir une fonction « ordinaire » ?</a:t>
            </a:r>
          </a:p>
          <a:p>
            <a:pPr lvl="0" eaLnBrk="0" fontAlgn="base" hangingPunct="0">
              <a:spcBef>
                <a:spcPct val="0"/>
              </a:spcBef>
              <a:spcAft>
                <a:spcPct val="0"/>
              </a:spcAft>
            </a:pPr>
            <a:r>
              <a:rPr lang="fr-FR" altLang="fr-FR" sz="1400" dirty="0"/>
              <a:t>Si </a:t>
            </a:r>
            <a:r>
              <a:rPr lang="fr-FR" altLang="fr-FR" sz="1400" dirty="0" err="1"/>
              <a:t>si</a:t>
            </a:r>
            <a:r>
              <a:rPr lang="fr-FR" altLang="fr-FR" sz="1400" dirty="0"/>
              <a:t>. C'est tout à fait possible. Mais la plupart du temps, une des fonctions du module operator que nous allons voir fait très bien le travail.</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Les fonctions du module operator</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dirty="0"/>
              <a:t>Le module operator propose plusieurs fonctions qui vont s'avérer utiles pour nous, dans ce cas précis. Nous allons nous intéresser tout particulièrement aux fonctions </a:t>
            </a:r>
          </a:p>
          <a:p>
            <a:pPr lvl="0" eaLnBrk="0" fontAlgn="base" hangingPunct="0">
              <a:spcBef>
                <a:spcPct val="0"/>
              </a:spcBef>
              <a:spcAft>
                <a:spcPct val="0"/>
              </a:spcAft>
            </a:pPr>
            <a:r>
              <a:rPr lang="fr-FR" altLang="fr-FR" sz="1400" b="1" dirty="0"/>
              <a:t>itemgetter</a:t>
            </a:r>
            <a:r>
              <a:rPr lang="fr-FR" altLang="fr-FR" sz="1400" dirty="0"/>
              <a:t> et attrgetter, mais sachez qu'il en existe d'autres et que le module operator n'est pas uniquement utile pour le tri, loin s'en faut.</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Trier une liste de tuples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D'abord, voyons notre exemple avec les tuples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2028" y="3905752"/>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12028" y="5460113"/>
            <a:ext cx="59155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on veut trier par moyenne ascendante, nous avons vu qu'il suffisait de faire :</a:t>
            </a:r>
            <a:endParaRPr lang="fr-FR" altLang="fr-FR" sz="1400" dirty="0"/>
          </a:p>
        </p:txBody>
      </p:sp>
      <p:sp>
        <p:nvSpPr>
          <p:cNvPr id="10" name="ZoneTexte 9">
            <a:extLst>
              <a:ext uri="{FF2B5EF4-FFF2-40B4-BE49-F238E27FC236}">
                <a16:creationId xmlns:a16="http://schemas.microsoft.com/office/drawing/2014/main" id="{A32864EE-F465-4800-AF83-D1F7CFBEE951}"/>
              </a:ext>
            </a:extLst>
          </p:cNvPr>
          <p:cNvSpPr txBox="1"/>
          <p:nvPr/>
        </p:nvSpPr>
        <p:spPr>
          <a:xfrm>
            <a:off x="-12035" y="5767890"/>
            <a:ext cx="11715747" cy="276999"/>
          </a:xfrm>
          <a:prstGeom prst="rect">
            <a:avLst/>
          </a:prstGeom>
          <a:solidFill>
            <a:schemeClr val="tx1"/>
          </a:solidFill>
        </p:spPr>
        <p:txBody>
          <a:bodyPr wrap="square" rtlCol="0">
            <a:spAutoFit/>
          </a:bodyPr>
          <a:lstStyle/>
          <a:p>
            <a:r>
              <a:rPr lang="fr-FR" sz="1200" dirty="0">
                <a:solidFill>
                  <a:schemeClr val="bg1"/>
                </a:solidFill>
              </a:rPr>
              <a:t>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t>
            </a:r>
            <a:r>
              <a:rPr lang="fr-FR" sz="1200" dirty="0">
                <a:solidFill>
                  <a:schemeClr val="bg1"/>
                </a:solidFill>
              </a:rPr>
              <a:t>[2])</a:t>
            </a:r>
          </a:p>
        </p:txBody>
      </p:sp>
    </p:spTree>
    <p:extLst>
      <p:ext uri="{BB962C8B-B14F-4D97-AF65-F5344CB8AC3E}">
        <p14:creationId xmlns:p14="http://schemas.microsoft.com/office/powerpoint/2010/main" val="3032230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Structures </a:t>
            </a:r>
            <a:r>
              <a:rPr lang="en-US" sz="6000" dirty="0" err="1">
                <a:solidFill>
                  <a:schemeClr val="accent5">
                    <a:lumMod val="75000"/>
                  </a:schemeClr>
                </a:solidFill>
              </a:rPr>
              <a:t>conditionnelles</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37364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12527"/>
            <a:ext cx="72675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faire la même chose sans fonction lambda, avec la fonction </a:t>
            </a:r>
            <a:r>
              <a:rPr lang="fr-FR" altLang="fr-FR" sz="1400" b="1" dirty="0"/>
              <a:t>itemgetter</a:t>
            </a:r>
            <a:r>
              <a:rPr lang="fr-FR" altLang="fr-FR" sz="1400" dirty="0"/>
              <a:t> du module operator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938347"/>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itemgetter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itemgetter</a:t>
            </a:r>
            <a:r>
              <a:rPr lang="en-US" sz="1200" dirty="0">
                <a:solidFill>
                  <a:schemeClr val="bg1"/>
                </a:solidFill>
              </a:rPr>
              <a:t>(2))</a:t>
            </a:r>
            <a:endParaRPr lang="fr-FR" sz="1200" dirty="0">
              <a:solidFill>
                <a:schemeClr val="bg1"/>
              </a:solidFill>
            </a:endParaRP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27729" y="2548699"/>
            <a:ext cx="1207939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appelle la fonction </a:t>
            </a:r>
            <a:r>
              <a:rPr lang="fr-FR" sz="1400" b="1" dirty="0"/>
              <a:t>itemgetter</a:t>
            </a:r>
            <a:r>
              <a:rPr lang="fr-FR" sz="1400" dirty="0"/>
              <a:t> avec le paramètre 2. Un objet </a:t>
            </a:r>
            <a:r>
              <a:rPr lang="fr-FR" sz="1400" dirty="0" err="1"/>
              <a:t>operator.</a:t>
            </a:r>
            <a:r>
              <a:rPr lang="fr-FR" sz="1400" b="1" dirty="0" err="1"/>
              <a:t>itemgetter</a:t>
            </a:r>
            <a:r>
              <a:rPr lang="fr-FR" sz="1400" dirty="0"/>
              <a:t> est créé et passé au paramètre key de la fonction sorted. Ensuite, pour chaque </a:t>
            </a:r>
          </a:p>
          <a:p>
            <a:pPr lvl="0" eaLnBrk="0" fontAlgn="base" hangingPunct="0">
              <a:spcBef>
                <a:spcPct val="0"/>
              </a:spcBef>
              <a:spcAft>
                <a:spcPct val="0"/>
              </a:spcAft>
            </a:pPr>
            <a:r>
              <a:rPr lang="fr-FR" sz="1400" dirty="0"/>
              <a:t>étudiant contenu dans notre liste, l'objet </a:t>
            </a:r>
            <a:r>
              <a:rPr lang="fr-FR" sz="1400" dirty="0" err="1"/>
              <a:t>operator.</a:t>
            </a:r>
            <a:r>
              <a:rPr lang="fr-FR" sz="1400" b="1" dirty="0" err="1"/>
              <a:t>itemgetter</a:t>
            </a:r>
            <a:r>
              <a:rPr lang="fr-FR" sz="1400" dirty="0"/>
              <a:t> est appelé et retourne la note moyenne de l'étudiant.</a:t>
            </a:r>
          </a:p>
          <a:p>
            <a:pPr lvl="0" eaLnBrk="0" fontAlgn="base" hangingPunct="0">
              <a:spcBef>
                <a:spcPct val="0"/>
              </a:spcBef>
              <a:spcAft>
                <a:spcPct val="0"/>
              </a:spcAft>
            </a:pPr>
            <a:endParaRPr lang="fr-FR" sz="1400" dirty="0"/>
          </a:p>
          <a:p>
            <a:pPr lvl="0" eaLnBrk="0" fontAlgn="base" hangingPunct="0">
              <a:spcBef>
                <a:spcPct val="0"/>
              </a:spcBef>
              <a:spcAft>
                <a:spcPct val="0"/>
              </a:spcAft>
            </a:pPr>
            <a:r>
              <a:rPr lang="fr-FR" sz="1400" dirty="0"/>
              <a:t>Au final, on obtient le même résultat qu'avec notre fonction lambda, mais cette méthode est plus rapide sur un grand nombre de données et, une fois qu'on s’est</a:t>
            </a:r>
          </a:p>
          <a:p>
            <a:pPr lvl="0" eaLnBrk="0" fontAlgn="base" hangingPunct="0">
              <a:spcBef>
                <a:spcPct val="0"/>
              </a:spcBef>
              <a:spcAft>
                <a:spcPct val="0"/>
              </a:spcAft>
            </a:pPr>
            <a:r>
              <a:rPr lang="fr-FR" sz="1400" dirty="0"/>
              <a:t>habitué à son aspect, plus facile à lire.</a:t>
            </a:r>
            <a:endParaRPr lang="fr-FR" altLang="fr-FR" sz="1400" dirty="0"/>
          </a:p>
        </p:txBody>
      </p:sp>
    </p:spTree>
    <p:extLst>
      <p:ext uri="{BB962C8B-B14F-4D97-AF65-F5344CB8AC3E}">
        <p14:creationId xmlns:p14="http://schemas.microsoft.com/office/powerpoint/2010/main" val="267432961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64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10277"/>
            <a:ext cx="119806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peut faire la même chose si on parcourt une liste d'objets, mais cette fois, on utilise la fonction </a:t>
            </a:r>
            <a:r>
              <a:rPr lang="fr-FR" altLang="fr-FR" sz="1400" b="1" dirty="0"/>
              <a:t>attrgetter</a:t>
            </a:r>
            <a:r>
              <a:rPr lang="fr-FR" altLang="fr-FR" sz="1400" dirty="0"/>
              <a:t>. Je vous remet le code pour être sûr que vous avez le </a:t>
            </a:r>
          </a:p>
          <a:p>
            <a:pPr lvl="0" eaLnBrk="0" fontAlgn="base" hangingPunct="0">
              <a:spcBef>
                <a:spcPct val="0"/>
              </a:spcBef>
              <a:spcAft>
                <a:spcPct val="0"/>
              </a:spcAft>
            </a:pPr>
            <a:r>
              <a:rPr lang="fr-FR" altLang="fr-FR" sz="1400" dirty="0"/>
              <a:t>même que moi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185872"/>
            <a:ext cx="11715747" cy="5632311"/>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a:p>
            <a:endParaRPr lang="fr-FR" sz="1200" dirty="0">
              <a:solidFill>
                <a:schemeClr val="bg1"/>
              </a:solidFill>
            </a:endParaRPr>
          </a:p>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Tree>
    <p:extLst>
      <p:ext uri="{BB962C8B-B14F-4D97-AF65-F5344CB8AC3E}">
        <p14:creationId xmlns:p14="http://schemas.microsoft.com/office/powerpoint/2010/main" val="374997570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970398"/>
            <a:ext cx="59641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maintenant pour trier notre liste d'étudiants par note moyenne ascendante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338272"/>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attrgetter</a:t>
            </a:r>
            <a:r>
              <a:rPr lang="en-US" sz="1200" dirty="0">
                <a:solidFill>
                  <a:schemeClr val="bg1"/>
                </a:solidFill>
              </a:rPr>
              <a:t>("</a:t>
            </a:r>
            <a:r>
              <a:rPr lang="en-US" sz="1200" dirty="0" err="1">
                <a:solidFill>
                  <a:schemeClr val="bg1"/>
                </a:solidFill>
              </a:rPr>
              <a:t>moyenne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7" y="1956435"/>
            <a:ext cx="113548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système est le même, sauf que l'on travaille ici sur une liste d'objets et que le calcul est fait sur un attribut de l'objet (ici "moyenne") au lieu d'un tuple.</a:t>
            </a:r>
          </a:p>
        </p:txBody>
      </p:sp>
    </p:spTree>
    <p:extLst>
      <p:ext uri="{BB962C8B-B14F-4D97-AF65-F5344CB8AC3E}">
        <p14:creationId xmlns:p14="http://schemas.microsoft.com/office/powerpoint/2010/main" val="163302070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selon plusieurs critères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40780"/>
            <a:ext cx="120439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Trier selon un critère, c'est déjà très bien, mais trier selon plusieurs critères, ce peut être encore mieux. Si nous voulons, disons, trier nos étudiants par âge et note </a:t>
            </a:r>
          </a:p>
          <a:p>
            <a:pPr lvl="0" eaLnBrk="0" fontAlgn="base" hangingPunct="0">
              <a:spcBef>
                <a:spcPct val="0"/>
              </a:spcBef>
              <a:spcAft>
                <a:spcPct val="0"/>
              </a:spcAft>
            </a:pPr>
            <a:r>
              <a:rPr lang="fr-FR" altLang="fr-FR" sz="1400" dirty="0"/>
              <a:t>moyenne. C'est-à-dire que le tri se fera par âge, mais si deux étudiants ont le même âge, le tri se fera sur leur moyenne.</a:t>
            </a:r>
          </a:p>
          <a:p>
            <a:pPr lvl="0" eaLnBrk="0" fontAlgn="base" hangingPunct="0">
              <a:spcBef>
                <a:spcPct val="0"/>
              </a:spcBef>
              <a:spcAft>
                <a:spcPct val="0"/>
              </a:spcAft>
            </a:pPr>
            <a:r>
              <a:rPr lang="fr-FR" altLang="fr-FR" sz="1400" dirty="0"/>
              <a:t>La bonne nouvelle ? Rien de nouveau : passez juste un nouveau paramètre à la fonction attrgetter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36034" y="2333436"/>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key=attrgetter("</a:t>
            </a:r>
            <a:r>
              <a:rPr lang="fr-FR" sz="1200" dirty="0" err="1">
                <a:solidFill>
                  <a:schemeClr val="bg1"/>
                </a:solidFill>
              </a:rPr>
              <a:t>age</a:t>
            </a:r>
            <a:r>
              <a:rPr lang="fr-FR" sz="1200" dirty="0">
                <a:solidFill>
                  <a:schemeClr val="bg1"/>
                </a:solidFill>
              </a:rPr>
              <a:t>", "moyenne"))</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12028" y="4167067"/>
            <a:ext cx="122373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avez peut-être remarqué que l'ordre de Charles et Damien dans la liste est identique à avant, même si d'autres étudiants ont changé de place : en effet, Charles </a:t>
            </a:r>
          </a:p>
          <a:p>
            <a:pPr lvl="0" eaLnBrk="0" fontAlgn="base" hangingPunct="0">
              <a:spcBef>
                <a:spcPct val="0"/>
              </a:spcBef>
              <a:spcAft>
                <a:spcPct val="0"/>
              </a:spcAft>
            </a:pPr>
            <a:r>
              <a:rPr lang="fr-FR" altLang="fr-FR" sz="1400" dirty="0"/>
              <a:t>et Damien ont le même âge et la même moyenne et leur ordre n'est pas modifié par Python.</a:t>
            </a:r>
          </a:p>
          <a:p>
            <a:pPr lvl="0" eaLnBrk="0" fontAlgn="base" hangingPunct="0">
              <a:spcBef>
                <a:spcPct val="0"/>
              </a:spcBef>
              <a:spcAft>
                <a:spcPct val="0"/>
              </a:spcAft>
            </a:pPr>
            <a:r>
              <a:rPr lang="fr-FR" altLang="fr-FR" sz="1400" dirty="0"/>
              <a:t>Cette propriété est appelée « stabilité ». Si deux éléments de la séquence à comparer sont identiques, leur ordre est conservé.</a:t>
            </a:r>
          </a:p>
          <a:p>
            <a:pPr lvl="0" eaLnBrk="0" fontAlgn="base" hangingPunct="0">
              <a:spcBef>
                <a:spcPct val="0"/>
              </a:spcBef>
              <a:spcAft>
                <a:spcPct val="0"/>
              </a:spcAft>
            </a:pPr>
            <a:r>
              <a:rPr lang="fr-FR" altLang="fr-FR" sz="1400" dirty="0"/>
              <a:t>Cette propriété du tri en Python permet de chaîner nos tris.</a:t>
            </a:r>
          </a:p>
        </p:txBody>
      </p:sp>
    </p:spTree>
    <p:extLst>
      <p:ext uri="{BB962C8B-B14F-4D97-AF65-F5344CB8AC3E}">
        <p14:creationId xmlns:p14="http://schemas.microsoft.com/office/powerpoint/2010/main" val="235903231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15368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vous montrer un exemple concret, nous allons changer d'objets : nous allons travailler sur un inventaire de produits avec leur prix et quantité vendues.</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5078313"/>
          </a:xfrm>
          <a:prstGeom prst="rect">
            <a:avLst/>
          </a:prstGeom>
          <a:solidFill>
            <a:schemeClr val="tx1"/>
          </a:solidFill>
        </p:spPr>
        <p:txBody>
          <a:bodyPr wrap="square" rtlCol="0">
            <a:spAutoFit/>
          </a:bodyPr>
          <a:lstStyle/>
          <a:p>
            <a:r>
              <a:rPr lang="fr-FR" sz="1200" dirty="0">
                <a:solidFill>
                  <a:schemeClr val="bg1"/>
                </a:solidFill>
              </a:rPr>
              <a:t>class </a:t>
            </a:r>
            <a:r>
              <a:rPr lang="fr-FR" sz="1200" dirty="0" err="1">
                <a:solidFill>
                  <a:schemeClr val="bg1"/>
                </a:solidFill>
              </a:rPr>
              <a:t>LigneInventaire</a:t>
            </a:r>
            <a:r>
              <a:rPr lang="fr-FR" sz="1200" dirty="0">
                <a:solidFill>
                  <a:schemeClr val="bg1"/>
                </a:solidFill>
              </a:rPr>
              <a:t>:</a:t>
            </a:r>
          </a:p>
          <a:p>
            <a:endParaRPr lang="fr-FR" sz="1200" dirty="0">
              <a:solidFill>
                <a:schemeClr val="bg1"/>
              </a:solidFill>
            </a:endParaRPr>
          </a:p>
          <a:p>
            <a:r>
              <a:rPr lang="fr-FR" sz="1200" dirty="0">
                <a:solidFill>
                  <a:schemeClr val="bg1"/>
                </a:solidFill>
              </a:rPr>
              <a:t>    """Classe représentant une ligne d'un inventaire de vente.</a:t>
            </a:r>
          </a:p>
          <a:p>
            <a:endParaRPr lang="fr-FR" sz="1200" dirty="0">
              <a:solidFill>
                <a:schemeClr val="bg1"/>
              </a:solidFill>
            </a:endParaRPr>
          </a:p>
          <a:p>
            <a:r>
              <a:rPr lang="fr-FR" sz="1200" dirty="0">
                <a:solidFill>
                  <a:schemeClr val="bg1"/>
                </a:solidFill>
              </a:rPr>
              <a:t>    Attributs attendus par le constructeur :</a:t>
            </a:r>
          </a:p>
          <a:p>
            <a:r>
              <a:rPr lang="fr-FR" sz="1200" dirty="0">
                <a:solidFill>
                  <a:schemeClr val="bg1"/>
                </a:solidFill>
              </a:rPr>
              <a:t>        produit -- le nom du produit</a:t>
            </a:r>
          </a:p>
          <a:p>
            <a:r>
              <a:rPr lang="fr-FR" sz="1200" dirty="0">
                <a:solidFill>
                  <a:schemeClr val="bg1"/>
                </a:solidFill>
              </a:rPr>
              <a:t>        prix -- le prix unitaire du produit</a:t>
            </a:r>
          </a:p>
          <a:p>
            <a:r>
              <a:rPr lang="fr-FR" sz="1200" dirty="0">
                <a:solidFill>
                  <a:schemeClr val="bg1"/>
                </a:solidFill>
              </a:rPr>
              <a:t>        </a:t>
            </a:r>
            <a:r>
              <a:rPr lang="fr-FR" sz="1200" dirty="0" err="1">
                <a:solidFill>
                  <a:schemeClr val="bg1"/>
                </a:solidFill>
              </a:rPr>
              <a:t>quantite</a:t>
            </a:r>
            <a:r>
              <a:rPr lang="fr-FR" sz="1200" dirty="0">
                <a:solidFill>
                  <a:schemeClr val="bg1"/>
                </a:solidFill>
              </a:rPr>
              <a:t> -- la quantité vendue du produit.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produit, prix, </a:t>
            </a:r>
            <a:r>
              <a:rPr lang="fr-FR" sz="1200" dirty="0" err="1">
                <a:solidFill>
                  <a:schemeClr val="bg1"/>
                </a:solidFill>
              </a:rPr>
              <a:t>quantite</a:t>
            </a:r>
            <a:r>
              <a:rPr lang="fr-FR" sz="1200" dirty="0">
                <a:solidFill>
                  <a:schemeClr val="bg1"/>
                </a:solidFill>
              </a:rPr>
              <a:t>):</a:t>
            </a:r>
          </a:p>
          <a:p>
            <a:r>
              <a:rPr lang="fr-FR" sz="1200" dirty="0">
                <a:solidFill>
                  <a:schemeClr val="bg1"/>
                </a:solidFill>
              </a:rPr>
              <a:t>        </a:t>
            </a:r>
            <a:r>
              <a:rPr lang="fr-FR" sz="1200" dirty="0" err="1">
                <a:solidFill>
                  <a:schemeClr val="bg1"/>
                </a:solidFill>
              </a:rPr>
              <a:t>self.produit</a:t>
            </a:r>
            <a:r>
              <a:rPr lang="fr-FR" sz="1200" dirty="0">
                <a:solidFill>
                  <a:schemeClr val="bg1"/>
                </a:solidFill>
              </a:rPr>
              <a:t> = produit</a:t>
            </a:r>
          </a:p>
          <a:p>
            <a:r>
              <a:rPr lang="fr-FR" sz="1200" dirty="0">
                <a:solidFill>
                  <a:schemeClr val="bg1"/>
                </a:solidFill>
              </a:rPr>
              <a:t>        </a:t>
            </a:r>
            <a:r>
              <a:rPr lang="fr-FR" sz="1200" dirty="0" err="1">
                <a:solidFill>
                  <a:schemeClr val="bg1"/>
                </a:solidFill>
              </a:rPr>
              <a:t>self.prix</a:t>
            </a:r>
            <a:r>
              <a:rPr lang="fr-FR" sz="1200" dirty="0">
                <a:solidFill>
                  <a:schemeClr val="bg1"/>
                </a:solidFill>
              </a:rPr>
              <a:t> = prix</a:t>
            </a:r>
          </a:p>
          <a:p>
            <a:r>
              <a:rPr lang="fr-FR" sz="1200" dirty="0">
                <a:solidFill>
                  <a:schemeClr val="bg1"/>
                </a:solidFill>
              </a:rPr>
              <a:t>        </a:t>
            </a:r>
            <a:r>
              <a:rPr lang="fr-FR" sz="1200" dirty="0" err="1">
                <a:solidFill>
                  <a:schemeClr val="bg1"/>
                </a:solidFill>
              </a:rPr>
              <a:t>self.quantite</a:t>
            </a:r>
            <a:r>
              <a:rPr lang="fr-FR" sz="1200" dirty="0">
                <a:solidFill>
                  <a:schemeClr val="bg1"/>
                </a:solidFill>
              </a:rPr>
              <a:t> = </a:t>
            </a:r>
            <a:r>
              <a:rPr lang="fr-FR" sz="1200" dirty="0" err="1">
                <a:solidFill>
                  <a:schemeClr val="bg1"/>
                </a:solidFill>
              </a:rPr>
              <a:t>quantite</a:t>
            </a:r>
            <a:endParaRPr lang="fr-FR" sz="1200" dirty="0">
              <a:solidFill>
                <a:schemeClr val="bg1"/>
              </a:solidFill>
            </a:endParaRP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"&lt;Ligne d'inventaire {} ({}X{})&gt;".format(</a:t>
            </a:r>
          </a:p>
          <a:p>
            <a:r>
              <a:rPr lang="fr-FR" sz="1200" dirty="0">
                <a:solidFill>
                  <a:schemeClr val="bg1"/>
                </a:solidFill>
              </a:rPr>
              <a:t>                </a:t>
            </a:r>
            <a:r>
              <a:rPr lang="fr-FR" sz="1200" dirty="0" err="1">
                <a:solidFill>
                  <a:schemeClr val="bg1"/>
                </a:solidFill>
              </a:rPr>
              <a:t>self.produit</a:t>
            </a:r>
            <a:r>
              <a:rPr lang="fr-FR" sz="1200" dirty="0">
                <a:solidFill>
                  <a:schemeClr val="bg1"/>
                </a:solidFill>
              </a:rPr>
              <a:t>, </a:t>
            </a:r>
            <a:r>
              <a:rPr lang="fr-FR" sz="1200" dirty="0" err="1">
                <a:solidFill>
                  <a:schemeClr val="bg1"/>
                </a:solidFill>
              </a:rPr>
              <a:t>self.prix</a:t>
            </a:r>
            <a:r>
              <a:rPr lang="fr-FR" sz="1200" dirty="0">
                <a:solidFill>
                  <a:schemeClr val="bg1"/>
                </a:solidFill>
              </a:rPr>
              <a:t>, </a:t>
            </a:r>
            <a:r>
              <a:rPr lang="fr-FR" sz="1200" dirty="0" err="1">
                <a:solidFill>
                  <a:schemeClr val="bg1"/>
                </a:solidFill>
              </a:rPr>
              <a:t>self.quantite</a:t>
            </a:r>
            <a:r>
              <a:rPr lang="fr-FR" sz="1200" dirty="0">
                <a:solidFill>
                  <a:schemeClr val="bg1"/>
                </a:solidFill>
              </a:rPr>
              <a:t>)</a:t>
            </a:r>
          </a:p>
          <a:p>
            <a:endParaRPr lang="fr-FR" sz="1200" dirty="0">
              <a:solidFill>
                <a:schemeClr val="bg1"/>
              </a:solidFill>
            </a:endParaRPr>
          </a:p>
          <a:p>
            <a:r>
              <a:rPr lang="fr-FR" sz="1200" dirty="0">
                <a:solidFill>
                  <a:schemeClr val="bg1"/>
                </a:solidFill>
              </a:rPr>
              <a:t># Création de l'inventaire</a:t>
            </a:r>
          </a:p>
          <a:p>
            <a:r>
              <a:rPr lang="fr-FR" sz="1200" dirty="0">
                <a:solidFill>
                  <a:schemeClr val="bg1"/>
                </a:solidFill>
              </a:rPr>
              <a:t>inventaire = [</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("pomme rouge", 1.2, 19),</a:t>
            </a:r>
          </a:p>
          <a:p>
            <a:r>
              <a:rPr lang="fr-FR" sz="1200" dirty="0">
                <a:solidFill>
                  <a:schemeClr val="bg1"/>
                </a:solidFill>
              </a:rPr>
              <a:t>    </a:t>
            </a:r>
            <a:r>
              <a:rPr lang="fr-FR" sz="1200" dirty="0" err="1">
                <a:solidFill>
                  <a:schemeClr val="bg1"/>
                </a:solidFill>
              </a:rPr>
              <a:t>LigneInventaire</a:t>
            </a:r>
            <a:r>
              <a:rPr lang="fr-FR" sz="1200" dirty="0">
                <a:solidFill>
                  <a:schemeClr val="bg1"/>
                </a:solidFill>
              </a:rPr>
              <a:t>("orange", 1.4, 24),</a:t>
            </a:r>
          </a:p>
          <a:p>
            <a:r>
              <a:rPr lang="fr-FR" sz="1200" dirty="0">
                <a:solidFill>
                  <a:schemeClr val="bg1"/>
                </a:solidFill>
              </a:rPr>
              <a:t>    </a:t>
            </a:r>
            <a:r>
              <a:rPr lang="fr-FR" sz="1200" dirty="0" err="1">
                <a:solidFill>
                  <a:schemeClr val="bg1"/>
                </a:solidFill>
              </a:rPr>
              <a:t>LigneInventaire</a:t>
            </a:r>
            <a:r>
              <a:rPr lang="fr-FR" sz="1200" dirty="0">
                <a:solidFill>
                  <a:schemeClr val="bg1"/>
                </a:solidFill>
              </a:rPr>
              <a:t>("banane", 0.9, 21),</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("poire", 1.2, 24),</a:t>
            </a:r>
          </a:p>
          <a:p>
            <a:r>
              <a:rPr lang="fr-FR" sz="1200" dirty="0">
                <a:solidFill>
                  <a:schemeClr val="bg1"/>
                </a:solidFill>
              </a:rPr>
              <a:t>]</a:t>
            </a:r>
          </a:p>
        </p:txBody>
      </p:sp>
    </p:spTree>
    <p:extLst>
      <p:ext uri="{BB962C8B-B14F-4D97-AF65-F5344CB8AC3E}">
        <p14:creationId xmlns:p14="http://schemas.microsoft.com/office/powerpoint/2010/main" val="269447404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69490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veut trier cette liste par prix et par quantité. Facile, c'est ce qu'on a fait un peu plus haut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21272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4349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854390"/>
            <a:ext cx="1205445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Mais si vous voulez trier par prix croissant et par quantité décroissante ? C'est-à-dire qu'on veut trier par prix croissant, mais que si deux lignes d'inventaires ont le </a:t>
            </a:r>
          </a:p>
          <a:p>
            <a:pPr lvl="0" eaLnBrk="0" fontAlgn="base" hangingPunct="0">
              <a:spcBef>
                <a:spcPct val="0"/>
              </a:spcBef>
              <a:spcAft>
                <a:spcPct val="0"/>
              </a:spcAft>
            </a:pPr>
            <a:r>
              <a:rPr lang="fr-FR" altLang="fr-FR" sz="1400" dirty="0"/>
              <a:t>même prix, alors on trie dans l'ordre décroissant de quantité ?</a:t>
            </a:r>
          </a:p>
          <a:p>
            <a:pPr lvl="0" eaLnBrk="0" fontAlgn="base" hangingPunct="0">
              <a:spcBef>
                <a:spcPct val="0"/>
              </a:spcBef>
              <a:spcAft>
                <a:spcPct val="0"/>
              </a:spcAft>
            </a:pPr>
            <a:r>
              <a:rPr lang="fr-FR" altLang="fr-FR" sz="1400" dirty="0"/>
              <a:t>Le plus simple ici est de faire deux tris en utilisant la propriété de stabilité. La subtilité, c'est que l'on va trier d'abord par notre second critère et ensuite par notre </a:t>
            </a:r>
          </a:p>
          <a:p>
            <a:pPr lvl="0" eaLnBrk="0" fontAlgn="base" hangingPunct="0">
              <a:spcBef>
                <a:spcPct val="0"/>
              </a:spcBef>
              <a:spcAft>
                <a:spcPct val="0"/>
              </a:spcAft>
            </a:pPr>
            <a:r>
              <a:rPr lang="fr-FR" altLang="fr-FR" sz="1400" dirty="0"/>
              <a:t>premier. Ici, nous allons donc trier d'abord par ordre décroissant de quantité, puis ensuite par ordre croissant de prix.</a:t>
            </a:r>
          </a:p>
          <a:p>
            <a:pPr lvl="0" eaLnBrk="0" fontAlgn="base" hangingPunct="0">
              <a:spcBef>
                <a:spcPct val="0"/>
              </a:spcBef>
              <a:spcAft>
                <a:spcPct val="0"/>
              </a:spcAft>
            </a:pPr>
            <a:r>
              <a:rPr lang="fr-FR" altLang="fr-FR" sz="1400" dirty="0"/>
              <a:t>Si vous vous demandez pourquoi, faites plusieurs essais (dans l'ordre que j'ai indiqué et dans l'ordre inverse). Si cela vous aide, essayez d'écrire l'inventaire sur une </a:t>
            </a:r>
          </a:p>
          <a:p>
            <a:pPr lvl="0" eaLnBrk="0" fontAlgn="base" hangingPunct="0">
              <a:spcBef>
                <a:spcPct val="0"/>
              </a:spcBef>
              <a:spcAft>
                <a:spcPct val="0"/>
              </a:spcAft>
            </a:pPr>
            <a:r>
              <a:rPr lang="fr-FR" altLang="fr-FR" sz="1400" dirty="0"/>
              <a:t>feuille et de trier dans un ordre et dans l'autre.</a:t>
            </a:r>
          </a:p>
          <a:p>
            <a:pPr lvl="0" eaLnBrk="0" fontAlgn="base" hangingPunct="0">
              <a:spcBef>
                <a:spcPct val="0"/>
              </a:spcBef>
              <a:spcAft>
                <a:spcPct val="0"/>
              </a:spcAft>
            </a:pPr>
            <a:r>
              <a:rPr lang="fr-FR" altLang="fr-FR" sz="1400" dirty="0"/>
              <a:t>Voici le code pour notre tri. D'abord par quantité, ensuite par prix :</a:t>
            </a:r>
          </a:p>
        </p:txBody>
      </p:sp>
      <p:sp>
        <p:nvSpPr>
          <p:cNvPr id="10" name="ZoneTexte 9">
            <a:extLst>
              <a:ext uri="{FF2B5EF4-FFF2-40B4-BE49-F238E27FC236}">
                <a16:creationId xmlns:a16="http://schemas.microsoft.com/office/drawing/2014/main" id="{68FDB599-33FA-4661-91AB-9678259A222E}"/>
              </a:ext>
            </a:extLst>
          </p:cNvPr>
          <p:cNvSpPr txBox="1"/>
          <p:nvPr/>
        </p:nvSpPr>
        <p:spPr>
          <a:xfrm>
            <a:off x="49138" y="5892978"/>
            <a:ext cx="11715747" cy="461665"/>
          </a:xfrm>
          <a:prstGeom prst="rect">
            <a:avLst/>
          </a:prstGeom>
          <a:solidFill>
            <a:schemeClr val="tx1"/>
          </a:solidFill>
        </p:spPr>
        <p:txBody>
          <a:bodyPr wrap="square" rtlCol="0">
            <a:spAutoFit/>
          </a:bodyPr>
          <a:lstStyle/>
          <a:p>
            <a:r>
              <a:rPr lang="en-US" sz="1200" dirty="0" err="1">
                <a:solidFill>
                  <a:schemeClr val="bg1"/>
                </a:solidFill>
              </a:rPr>
              <a:t>inventaire.sort</a:t>
            </a:r>
            <a:r>
              <a:rPr lang="en-US" sz="1200" dirty="0">
                <a:solidFill>
                  <a:schemeClr val="bg1"/>
                </a:solidFill>
              </a:rPr>
              <a:t>(key=</a:t>
            </a:r>
            <a:r>
              <a:rPr lang="en-US" sz="1200" dirty="0" err="1">
                <a:solidFill>
                  <a:schemeClr val="bg1"/>
                </a:solidFill>
              </a:rPr>
              <a:t>attrgetter</a:t>
            </a:r>
            <a:r>
              <a:rPr lang="en-US" sz="1200" dirty="0">
                <a:solidFill>
                  <a:schemeClr val="bg1"/>
                </a:solidFill>
              </a:rPr>
              <a:t>("</a:t>
            </a:r>
            <a:r>
              <a:rPr lang="en-US" sz="1200" dirty="0" err="1">
                <a:solidFill>
                  <a:schemeClr val="bg1"/>
                </a:solidFill>
              </a:rPr>
              <a:t>quantite</a:t>
            </a:r>
            <a:r>
              <a:rPr lang="en-US" sz="1200" dirty="0">
                <a:solidFill>
                  <a:schemeClr val="bg1"/>
                </a:solidFill>
              </a:rPr>
              <a:t>"), reverse=True)</a:t>
            </a: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a:t>
            </a:r>
            <a:endParaRPr lang="fr-FR" sz="1200" dirty="0">
              <a:solidFill>
                <a:schemeClr val="bg1"/>
              </a:solidFill>
            </a:endParaRPr>
          </a:p>
        </p:txBody>
      </p:sp>
    </p:spTree>
    <p:extLst>
      <p:ext uri="{BB962C8B-B14F-4D97-AF65-F5344CB8AC3E}">
        <p14:creationId xmlns:p14="http://schemas.microsoft.com/office/powerpoint/2010/main" val="34042260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9436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vous devriez obtenir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19748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2825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267472"/>
            <a:ext cx="1208369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utilise ici la méthode de liste sort comme on aurait pu utiliser la fonction sorted.</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Regardez surtout l'ordre dans lequel la poire et la pomme rouge apparaissent : les deux lignes d'inventaire ont le même prix, mais puisque la poire a été vendue en </a:t>
            </a:r>
          </a:p>
          <a:p>
            <a:pPr lvl="0" eaLnBrk="0" fontAlgn="base" hangingPunct="0">
              <a:spcBef>
                <a:spcPct val="0"/>
              </a:spcBef>
              <a:spcAft>
                <a:spcPct val="0"/>
              </a:spcAft>
            </a:pPr>
            <a:r>
              <a:rPr lang="fr-FR" altLang="fr-FR" sz="1400" dirty="0"/>
              <a:t>plus grande quantité, elle apparaît en premier. Ceci n'aurait pas été possible sans la stabilité dans le tri.</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Sans cette propriété, le second tri (par prix) aurait complètement modifié l'ordre de notre liste, rendant inutile notre premier tri (par quantité inverse).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Voilà pour ce tour d'horizon des méthodes de tri proposées par Python. Sachez que vous pourrez retrouver les fonctions clés (souvent en paramètre key d'une </a:t>
            </a:r>
          </a:p>
          <a:p>
            <a:pPr lvl="0" eaLnBrk="0" fontAlgn="base" hangingPunct="0">
              <a:spcBef>
                <a:spcPct val="0"/>
              </a:spcBef>
              <a:spcAft>
                <a:spcPct val="0"/>
              </a:spcAft>
            </a:pPr>
            <a:r>
              <a:rPr lang="fr-FR" altLang="fr-FR" sz="1400" dirty="0"/>
              <a:t>fonction) pour d'autres usages que le tri.</a:t>
            </a:r>
          </a:p>
        </p:txBody>
      </p:sp>
    </p:spTree>
    <p:extLst>
      <p:ext uri="{BB962C8B-B14F-4D97-AF65-F5344CB8AC3E}">
        <p14:creationId xmlns:p14="http://schemas.microsoft.com/office/powerpoint/2010/main" val="426689956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505396"/>
            <a:ext cx="1230862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se fait grâce à la méthode de liste sort, qui modifie la liste d'origine, et la fonction sorted, qui ne modifie pas la liste (ou la séquence) passée en</a:t>
            </a:r>
          </a:p>
          <a:p>
            <a:pPr lvl="0" eaLnBrk="0" fontAlgn="base" hangingPunct="0">
              <a:spcBef>
                <a:spcPct val="0"/>
              </a:spcBef>
              <a:spcAft>
                <a:spcPct val="0"/>
              </a:spcAft>
            </a:pPr>
            <a:r>
              <a:rPr lang="fr-FR" altLang="fr-FR" sz="1400" dirty="0"/>
              <a:t>paramètre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peut spécifier des fonctions clés grâce à l'argument key. Ces fonctions sont appelées pour chaque élément de la séquence à trier, et retournent le critère </a:t>
            </a:r>
          </a:p>
          <a:p>
            <a:pPr lvl="0" eaLnBrk="0" fontAlgn="base" hangingPunct="0">
              <a:spcBef>
                <a:spcPct val="0"/>
              </a:spcBef>
              <a:spcAft>
                <a:spcPct val="0"/>
              </a:spcAft>
            </a:pPr>
            <a:r>
              <a:rPr lang="fr-FR" altLang="fr-FR" sz="1400" dirty="0"/>
              <a:t>du tri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module operator propose les fonctions </a:t>
            </a:r>
            <a:r>
              <a:rPr lang="fr-FR" altLang="fr-FR" sz="1400" b="1" dirty="0"/>
              <a:t>itemgetter</a:t>
            </a:r>
            <a:r>
              <a:rPr lang="fr-FR" altLang="fr-FR" sz="1400" dirty="0"/>
              <a:t> et </a:t>
            </a:r>
            <a:r>
              <a:rPr lang="fr-FR" altLang="fr-FR" sz="1400" b="1" dirty="0"/>
              <a:t>attrgetter</a:t>
            </a:r>
            <a:r>
              <a:rPr lang="fr-FR" altLang="fr-FR" sz="1400" dirty="0"/>
              <a:t> qui peuvent être très utiles en tant que fonction clés, si on veut trier une liste de tuples ou </a:t>
            </a:r>
          </a:p>
          <a:p>
            <a:pPr lvl="0" eaLnBrk="0" fontAlgn="base" hangingPunct="0">
              <a:spcBef>
                <a:spcPct val="0"/>
              </a:spcBef>
              <a:spcAft>
                <a:spcPct val="0"/>
              </a:spcAft>
            </a:pPr>
            <a:r>
              <a:rPr lang="fr-FR" altLang="fr-FR" sz="1400" dirty="0"/>
              <a:t>une liste d'objets selon un attribut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est « stable », c'est-à-dire que l'ordre de deux éléments dans la liste n'est pas modifié s'ils sont égaux. Cette propriété permet le chaînage de tri.</a:t>
            </a:r>
          </a:p>
        </p:txBody>
      </p:sp>
    </p:spTree>
    <p:extLst>
      <p:ext uri="{BB962C8B-B14F-4D97-AF65-F5344CB8AC3E}">
        <p14:creationId xmlns:p14="http://schemas.microsoft.com/office/powerpoint/2010/main" val="8063809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67627"/>
            <a:ext cx="12192000" cy="971550"/>
          </a:xfrm>
        </p:spPr>
        <p:txBody>
          <a:bodyPr>
            <a:noAutofit/>
          </a:bodyPr>
          <a:lstStyle/>
          <a:p>
            <a:pPr lvl="0" algn="ctr" fontAlgn="base">
              <a:spcAft>
                <a:spcPct val="0"/>
              </a:spcAft>
            </a:pPr>
            <a:r>
              <a:rPr lang="fr-FR" altLang="fr-FR" sz="96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73160725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466725" y="775676"/>
            <a:ext cx="10487025" cy="6186309"/>
          </a:xfrm>
          <a:prstGeom prst="rect">
            <a:avLst/>
          </a:prstGeom>
          <a:noFill/>
        </p:spPr>
        <p:txBody>
          <a:bodyPr wrap="square" rtlCol="0">
            <a:spAutoFit/>
          </a:bodyPr>
          <a:lstStyle/>
          <a:p>
            <a:r>
              <a:rPr lang="fr-FR" sz="1200" dirty="0"/>
              <a:t>J'entends souvent dire qu'un langage de programmation orienté objet n'incluant pas l'héritage serait incomplet, sinon inutile. Après avoir découvert par moi-même cette fonctionnalité et les techniques qui en découlent, je suis forcé de reconnaître que sans l'héritage, le monde serait moins beau !</a:t>
            </a:r>
          </a:p>
          <a:p>
            <a:endParaRPr lang="fr-FR" sz="1200" dirty="0"/>
          </a:p>
          <a:p>
            <a:r>
              <a:rPr lang="fr-FR" sz="1200" dirty="0"/>
              <a:t>Qu'est-ce que cette fonctionnalité a de si utile ?</a:t>
            </a:r>
          </a:p>
          <a:p>
            <a:r>
              <a:rPr lang="fr-FR" sz="1200" dirty="0"/>
              <a:t>Nous allons le voir, bien entendu. Et je vais surtout essayer de vous montrer des exemples d'applications. Car très souvent, quand on découvre l'héritage, on ne sait pas trop quoi en faire…</a:t>
            </a:r>
          </a:p>
          <a:p>
            <a:r>
              <a:rPr lang="fr-FR" sz="1200" dirty="0"/>
              <a:t>Ne vous attendez donc pas à un chapitre où vous n'allez faire que coder. Vous allez devoir vous pencher sur de la théorie et travailler sur quelques exemples de modélisation. Mais je vous guide, ne vous inquiétez pas !</a:t>
            </a:r>
          </a:p>
          <a:p>
            <a:endParaRPr lang="fr-FR" sz="1200" dirty="0"/>
          </a:p>
          <a:p>
            <a:r>
              <a:rPr lang="fr-FR" sz="1200" b="1" dirty="0"/>
              <a:t>Pour bien commencer</a:t>
            </a:r>
          </a:p>
          <a:p>
            <a:endParaRPr lang="fr-FR" sz="1200" dirty="0"/>
          </a:p>
          <a:p>
            <a:r>
              <a:rPr lang="fr-FR" sz="1200" dirty="0"/>
              <a:t>Je ne vais pas faire durer le suspense plus longtemps : l'héritage est une fonctionnalité objet qui permet de déclarer que telle classe sera elle-même modelée sur une autre classe, qu'on appelle la classe parente, ou la </a:t>
            </a:r>
            <a:r>
              <a:rPr lang="fr-FR" sz="1200" b="1" dirty="0"/>
              <a:t>classe mère</a:t>
            </a:r>
            <a:r>
              <a:rPr lang="fr-FR" sz="1200" dirty="0"/>
              <a:t>. Concrètement, si une classe b </a:t>
            </a:r>
            <a:r>
              <a:rPr lang="fr-FR" sz="1200" b="1" dirty="0"/>
              <a:t>hérite</a:t>
            </a:r>
            <a:r>
              <a:rPr lang="fr-FR" sz="1200" dirty="0"/>
              <a:t> de la classe a, les objets créés sur le modèle de la classe b auront accès aux méthodes et attributs de la classe a.</a:t>
            </a:r>
          </a:p>
          <a:p>
            <a:endParaRPr lang="fr-FR" sz="1200" dirty="0"/>
          </a:p>
          <a:p>
            <a:r>
              <a:rPr lang="fr-FR" sz="1200" dirty="0"/>
              <a:t>Et c'est tout ? Cela ne sert à rien !</a:t>
            </a:r>
          </a:p>
          <a:p>
            <a:endParaRPr lang="fr-FR" sz="1200" dirty="0"/>
          </a:p>
          <a:p>
            <a:r>
              <a:rPr lang="fr-FR" sz="1200" dirty="0"/>
              <a:t>Non, ce n'est pas tout, et si, cela sert énormément mais vous allez devoir me laisser un peu de temps pour vous en montrer l'intérêt.</a:t>
            </a:r>
          </a:p>
          <a:p>
            <a:endParaRPr lang="fr-FR" sz="1200" dirty="0"/>
          </a:p>
          <a:p>
            <a:r>
              <a:rPr lang="fr-FR" sz="1200" dirty="0"/>
              <a:t>La première chose, c'est que la classe b dans notre exemple ne se contente pas de reprendre les méthodes et attributs de la classe a : elle va pouvoir en définir d'autres. D'autres méthodes et d'autres attributs qui lui seront propres, en plus des méthodes et attributs de la classe a. Et elle va pouvoir également redéfinir les méthodes de la classe mère.</a:t>
            </a:r>
          </a:p>
          <a:p>
            <a:endParaRPr lang="fr-FR" sz="1200" dirty="0"/>
          </a:p>
          <a:p>
            <a:r>
              <a:rPr lang="fr-FR" sz="1200" dirty="0"/>
              <a:t>Prenons un exemple simple : on a une classe Animal permettant de définir des animaux. Les animaux tels que nous les modélisons ont certains attributs (le régime : carnivore ou herbivore) et certaines méthodes (manger, boire, crier…).</a:t>
            </a:r>
          </a:p>
          <a:p>
            <a:endParaRPr lang="fr-FR" sz="1200" dirty="0"/>
          </a:p>
          <a:p>
            <a:r>
              <a:rPr lang="fr-FR" sz="1200" dirty="0"/>
              <a:t>On peut maintenant définir une classe Chien qui hérite de Animal, c'est-à-dire qu'elle reprend ses méthodes. Nous allons voir plus bas ce que cela implique exactement.</a:t>
            </a:r>
          </a:p>
          <a:p>
            <a:endParaRPr lang="fr-FR" sz="1200" dirty="0"/>
          </a:p>
          <a:p>
            <a:r>
              <a:rPr lang="fr-FR" sz="1200" dirty="0"/>
              <a:t>Si vous ne voyez pas très bien dans quel cas on fait hériter une classe d'une autre, faites le test :</a:t>
            </a:r>
          </a:p>
          <a:p>
            <a:pPr marL="628650" lvl="1" indent="-171450">
              <a:buFont typeface="Arial" panose="020B0604020202020204" pitchFamily="34" charset="0"/>
              <a:buChar char="•"/>
            </a:pPr>
            <a:r>
              <a:rPr lang="fr-FR" sz="1200" dirty="0"/>
              <a:t>on fait hériter la classe Chien de Animal parce qu'un chien est un animal ;</a:t>
            </a:r>
          </a:p>
          <a:p>
            <a:pPr marL="628650" lvl="1" indent="-171450">
              <a:buFont typeface="Arial" panose="020B0604020202020204" pitchFamily="34" charset="0"/>
              <a:buChar char="•"/>
            </a:pPr>
            <a:r>
              <a:rPr lang="fr-FR" sz="1200" dirty="0"/>
              <a:t>on ne fait pas hériter Animal de Chien parce qu'Animal n'est pas un Chien.</a:t>
            </a:r>
          </a:p>
          <a:p>
            <a:endParaRPr lang="fr-FR" sz="1200" dirty="0"/>
          </a:p>
        </p:txBody>
      </p:sp>
    </p:spTree>
    <p:extLst>
      <p:ext uri="{BB962C8B-B14F-4D97-AF65-F5344CB8AC3E}">
        <p14:creationId xmlns:p14="http://schemas.microsoft.com/office/powerpoint/2010/main" val="1494227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If, </a:t>
            </a:r>
            <a:r>
              <a:rPr lang="en-US" sz="6000" dirty="0" err="1">
                <a:solidFill>
                  <a:schemeClr val="accent5">
                    <a:lumMod val="75000"/>
                  </a:schemeClr>
                </a:solidFill>
              </a:rPr>
              <a:t>elif</a:t>
            </a:r>
            <a:r>
              <a:rPr lang="en-US" sz="6000" dirty="0">
                <a:solidFill>
                  <a:schemeClr val="accent5">
                    <a:lumMod val="75000"/>
                  </a:schemeClr>
                </a:solidFill>
              </a:rPr>
              <a:t> et else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986589" y="2049020"/>
            <a:ext cx="3938337" cy="175432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if a &gt; 0: #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elif a &lt; 0: #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else: # Nul</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nul.")</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4076482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1/6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38143" y="1204589"/>
            <a:ext cx="10487025" cy="1015663"/>
          </a:xfrm>
          <a:prstGeom prst="rect">
            <a:avLst/>
          </a:prstGeom>
          <a:noFill/>
        </p:spPr>
        <p:txBody>
          <a:bodyPr wrap="square" rtlCol="0">
            <a:spAutoFit/>
          </a:bodyPr>
          <a:lstStyle/>
          <a:p>
            <a:r>
              <a:rPr lang="fr-FR" sz="1200" dirty="0"/>
              <a:t>Sur ce modèle, vous pouvez vous rendre compte qu'une voiture est un véhicule. La classe Voiture pourrait donc hériter de Véhicule.</a:t>
            </a:r>
          </a:p>
          <a:p>
            <a:r>
              <a:rPr lang="fr-FR" sz="1200" dirty="0"/>
              <a:t>Intéressons-nous à présent au code.</a:t>
            </a:r>
          </a:p>
          <a:p>
            <a:r>
              <a:rPr lang="fr-FR" sz="1200" dirty="0"/>
              <a:t>On oppose l'héritage simple, dont nous venons de voir les aspects théoriques dans la section précédente, à l'héritage multiple que nous verrons dans la prochaine section.</a:t>
            </a:r>
          </a:p>
          <a:p>
            <a:r>
              <a:rPr lang="fr-FR" sz="1200" dirty="0"/>
              <a:t>Il est temps d'aborder la syntaxe de l'héritage. Nous allons définir une première classe A et une seconde classe B qui hérite de A.</a:t>
            </a:r>
          </a:p>
        </p:txBody>
      </p:sp>
      <p:sp>
        <p:nvSpPr>
          <p:cNvPr id="6" name="ZoneTexte 5">
            <a:extLst>
              <a:ext uri="{FF2B5EF4-FFF2-40B4-BE49-F238E27FC236}">
                <a16:creationId xmlns:a16="http://schemas.microsoft.com/office/drawing/2014/main" id="{E86369C4-6C65-4554-BA98-303A74FC61EF}"/>
              </a:ext>
            </a:extLst>
          </p:cNvPr>
          <p:cNvSpPr txBox="1"/>
          <p:nvPr/>
        </p:nvSpPr>
        <p:spPr>
          <a:xfrm>
            <a:off x="209554" y="2323134"/>
            <a:ext cx="11506200" cy="1938992"/>
          </a:xfrm>
          <a:prstGeom prst="rect">
            <a:avLst/>
          </a:prstGeom>
          <a:solidFill>
            <a:schemeClr val="tx1"/>
          </a:solidFill>
        </p:spPr>
        <p:txBody>
          <a:bodyPr wrap="square" rtlCol="0">
            <a:spAutoFit/>
          </a:bodyPr>
          <a:lstStyle/>
          <a:p>
            <a:r>
              <a:rPr lang="fr-FR" sz="1200" dirty="0">
                <a:solidFill>
                  <a:schemeClr val="bg1"/>
                </a:solidFill>
              </a:rPr>
              <a:t>class A:</a:t>
            </a:r>
          </a:p>
          <a:p>
            <a:r>
              <a:rPr lang="fr-FR" sz="1200" dirty="0">
                <a:solidFill>
                  <a:schemeClr val="bg1"/>
                </a:solidFill>
              </a:rPr>
              <a:t>    """Classe A, pour illustrer notre exemple d'héritage"""</a:t>
            </a:r>
          </a:p>
          <a:p>
            <a:r>
              <a:rPr lang="fr-FR" sz="1200" dirty="0">
                <a:solidFill>
                  <a:schemeClr val="bg1"/>
                </a:solidFill>
              </a:rPr>
              <a:t>    pass # On laisse la définition vide, ce n'est qu'un exemple</a:t>
            </a:r>
          </a:p>
          <a:p>
            <a:endParaRPr lang="fr-FR" sz="1200" dirty="0">
              <a:solidFill>
                <a:schemeClr val="bg1"/>
              </a:solidFill>
            </a:endParaRPr>
          </a:p>
          <a:p>
            <a:r>
              <a:rPr lang="fr-FR" sz="1200" dirty="0">
                <a:solidFill>
                  <a:schemeClr val="bg1"/>
                </a:solidFill>
              </a:rPr>
              <a:t>class B(A):</a:t>
            </a:r>
          </a:p>
          <a:p>
            <a:r>
              <a:rPr lang="fr-FR" sz="1200" dirty="0">
                <a:solidFill>
                  <a:schemeClr val="bg1"/>
                </a:solidFill>
              </a:rPr>
              <a:t>    """Classe B, qui hérite de A.</a:t>
            </a:r>
          </a:p>
          <a:p>
            <a:r>
              <a:rPr lang="fr-FR" sz="1200" dirty="0">
                <a:solidFill>
                  <a:schemeClr val="bg1"/>
                </a:solidFill>
              </a:rPr>
              <a:t>    Elle reprend les mêmes méthodes et attributs (dans cet exemple, la classe</a:t>
            </a:r>
          </a:p>
          <a:p>
            <a:r>
              <a:rPr lang="fr-FR" sz="1200" dirty="0">
                <a:solidFill>
                  <a:schemeClr val="bg1"/>
                </a:solidFill>
              </a:rPr>
              <a:t>    A ne possède de toute façon ni méthode ni attribut)"""</a:t>
            </a:r>
          </a:p>
          <a:p>
            <a:r>
              <a:rPr lang="fr-FR" sz="1200" dirty="0">
                <a:solidFill>
                  <a:schemeClr val="bg1"/>
                </a:solidFill>
              </a:rPr>
              <a:t>    </a:t>
            </a:r>
          </a:p>
          <a:p>
            <a:r>
              <a:rPr lang="fr-FR" sz="1200" dirty="0">
                <a:solidFill>
                  <a:schemeClr val="bg1"/>
                </a:solidFill>
              </a:rPr>
              <a:t>    pass</a:t>
            </a:r>
          </a:p>
        </p:txBody>
      </p:sp>
      <p:sp>
        <p:nvSpPr>
          <p:cNvPr id="7" name="ZoneTexte 6">
            <a:extLst>
              <a:ext uri="{FF2B5EF4-FFF2-40B4-BE49-F238E27FC236}">
                <a16:creationId xmlns:a16="http://schemas.microsoft.com/office/drawing/2014/main" id="{A3730F63-34BF-4D04-A4A0-4A7F8B797637}"/>
              </a:ext>
            </a:extLst>
          </p:cNvPr>
          <p:cNvSpPr txBox="1"/>
          <p:nvPr/>
        </p:nvSpPr>
        <p:spPr>
          <a:xfrm>
            <a:off x="338143" y="4365009"/>
            <a:ext cx="11458570" cy="2492990"/>
          </a:xfrm>
          <a:prstGeom prst="rect">
            <a:avLst/>
          </a:prstGeom>
          <a:noFill/>
        </p:spPr>
        <p:txBody>
          <a:bodyPr wrap="square" rtlCol="0">
            <a:spAutoFit/>
          </a:bodyPr>
          <a:lstStyle/>
          <a:p>
            <a:r>
              <a:rPr lang="fr-FR" sz="1200" dirty="0"/>
              <a:t>Vous pourrez expérimenter par la suite sur des exemples plus constructifs. Pour l'instant, l'important est de bien noter la syntaxe qui, comme vous le voyez, est des plus simples : </a:t>
            </a:r>
            <a:r>
              <a:rPr lang="fr-FR" sz="1200" b="1" dirty="0"/>
              <a:t>class MaClasse(MaClasseMere):</a:t>
            </a:r>
            <a:r>
              <a:rPr lang="fr-FR" sz="1200" dirty="0"/>
              <a:t>. Dans la définition de la classe, entre le nom et les deux points, vous précisez entre parenthèses la classe dont elle doit hériter. Comme je l'ai dit, dans un premier temps, toutes les méthodes de la classe A se retrouveront dans la classe B.</a:t>
            </a:r>
          </a:p>
          <a:p>
            <a:endParaRPr lang="fr-FR" sz="1200" dirty="0"/>
          </a:p>
          <a:p>
            <a:r>
              <a:rPr lang="fr-FR" sz="1200" dirty="0"/>
              <a:t>J'ai essayé de mettre des constructeurs dans les deux classes mais, dans la classe fille, je ne retrouve pas les attributs déclarés dans ma classe mère, c'est normal ?</a:t>
            </a:r>
          </a:p>
          <a:p>
            <a:endParaRPr lang="fr-FR" sz="1200" dirty="0"/>
          </a:p>
          <a:p>
            <a:r>
              <a:rPr lang="fr-FR" sz="1200" dirty="0"/>
              <a:t>Tout à fait. Vous vous souvenez quand je vous ai dit que les méthodes étaient définies dans la classe, alors que les attributs étaient directement déclarés dans l'instance d'objet ? Vous le voyez bien de toute façon : c'est dans le constructeur qu'on déclare les attributs et on les écrit tous dans l'instance self. Quand une classe B hérite d'une classe A, les objets de type B reprennent bel et bien les méthodes de la classe A en même temps que celles de la classe B. Mais, assez logiquement, ce sont celles de la classe B qui sont appelées d'abord.</a:t>
            </a:r>
          </a:p>
          <a:p>
            <a:endParaRPr lang="fr-FR" sz="1200" dirty="0"/>
          </a:p>
          <a:p>
            <a:r>
              <a:rPr lang="fr-FR" sz="1200" dirty="0"/>
              <a:t>Si vous faites objet_de_type_b.ma_methode(), Python va d'abord chercher la méthode ma_methode dans la classe B dont l'objet est directement issu. S'il ne trouve pas, il va chercher récursivement dans les classes dont hérite B, c'est-à-dire A dans notre exemple. Ce mécanisme est très important : il induit que si aucune méthode n'a été redéfinie dans la classe, on cherche dans la classe mère. On peut ainsi redéfinir une certaine méthode dans une classe et laisser d'autres directement hériter de la classe mère.</a:t>
            </a:r>
          </a:p>
        </p:txBody>
      </p:sp>
    </p:spTree>
    <p:extLst>
      <p:ext uri="{BB962C8B-B14F-4D97-AF65-F5344CB8AC3E}">
        <p14:creationId xmlns:p14="http://schemas.microsoft.com/office/powerpoint/2010/main" val="423169585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2/6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42896" y="1366585"/>
            <a:ext cx="10487025" cy="276999"/>
          </a:xfrm>
          <a:prstGeom prst="rect">
            <a:avLst/>
          </a:prstGeom>
          <a:noFill/>
        </p:spPr>
        <p:txBody>
          <a:bodyPr wrap="square" rtlCol="0">
            <a:spAutoFit/>
          </a:bodyPr>
          <a:lstStyle/>
          <a:p>
            <a:r>
              <a:rPr lang="fr-FR" sz="1200" dirty="0"/>
              <a:t>Petit code d'exemple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628195"/>
            <a:ext cx="11506200" cy="3647152"/>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self.nom =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Tree>
    <p:extLst>
      <p:ext uri="{BB962C8B-B14F-4D97-AF65-F5344CB8AC3E}">
        <p14:creationId xmlns:p14="http://schemas.microsoft.com/office/powerpoint/2010/main" val="221942102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171446" y="1423735"/>
            <a:ext cx="10487025" cy="276999"/>
          </a:xfrm>
          <a:prstGeom prst="rect">
            <a:avLst/>
          </a:prstGeom>
          <a:noFill/>
        </p:spPr>
        <p:txBody>
          <a:bodyPr wrap="square" rtlCol="0">
            <a:spAutoFit/>
          </a:bodyPr>
          <a:lstStyle/>
          <a:p>
            <a:r>
              <a:rPr lang="fr-FR" sz="1200" dirty="0"/>
              <a:t>Vous voyez ici un exemple d'héritage simple. Seulement, si vous essayez de créer des agents spéciaux, vous risquez d'avoir de drôles de surprises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171446" y="1685345"/>
            <a:ext cx="11506200" cy="1785104"/>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agent.nom</a:t>
            </a:r>
          </a:p>
          <a:p>
            <a:r>
              <a:rPr lang="fr-FR" sz="1100" dirty="0">
                <a:solidFill>
                  <a:schemeClr val="bg1"/>
                </a:solidFill>
              </a:rPr>
              <a:t>'Fisher'</a:t>
            </a:r>
          </a:p>
          <a:p>
            <a:r>
              <a:rPr lang="fr-FR" sz="1100" dirty="0">
                <a:solidFill>
                  <a:schemeClr val="bg1"/>
                </a:solidFill>
              </a:rPr>
              <a:t>&gt;&gt;&gt; print(agent)</a:t>
            </a:r>
          </a:p>
          <a:p>
            <a:r>
              <a:rPr lang="fr-FR" sz="1100" dirty="0">
                <a:solidFill>
                  <a:schemeClr val="bg1"/>
                </a:solidFill>
              </a:rPr>
              <a:t>Agent Fisher, matricule 18327-121</a:t>
            </a:r>
          </a:p>
          <a:p>
            <a:r>
              <a:rPr lang="fr-FR" sz="1100" dirty="0">
                <a:solidFill>
                  <a:schemeClr val="bg1"/>
                </a:solidFill>
              </a:rPr>
              <a:t>&gt;&gt;&gt; agent.prenom</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AttributeError: 'AgentSpecial' object has no attribute 'prenom'</a:t>
            </a:r>
          </a:p>
          <a:p>
            <a:r>
              <a:rPr lang="fr-FR" sz="1100" dirty="0">
                <a:solidFill>
                  <a:schemeClr val="bg1"/>
                </a:solidFill>
              </a:rPr>
              <a:t>&gt;&gt;&gt;</a:t>
            </a:r>
          </a:p>
        </p:txBody>
      </p:sp>
      <p:sp>
        <p:nvSpPr>
          <p:cNvPr id="7" name="ZoneTexte 6">
            <a:extLst>
              <a:ext uri="{FF2B5EF4-FFF2-40B4-BE49-F238E27FC236}">
                <a16:creationId xmlns:a16="http://schemas.microsoft.com/office/drawing/2014/main" id="{F35068A5-5171-44AA-BB73-C757F61A9430}"/>
              </a:ext>
            </a:extLst>
          </p:cNvPr>
          <p:cNvSpPr txBox="1"/>
          <p:nvPr/>
        </p:nvSpPr>
        <p:spPr>
          <a:xfrm>
            <a:off x="95251" y="3474884"/>
            <a:ext cx="12096749" cy="2123658"/>
          </a:xfrm>
          <a:prstGeom prst="rect">
            <a:avLst/>
          </a:prstGeom>
          <a:noFill/>
        </p:spPr>
        <p:txBody>
          <a:bodyPr wrap="square" rtlCol="0">
            <a:spAutoFit/>
          </a:bodyPr>
          <a:lstStyle/>
          <a:p>
            <a:r>
              <a:rPr lang="fr-FR" sz="1200" dirty="0"/>
              <a:t>Argh… mais tu n'avais pas dit qu'une classe reprenait les méthodes et attributs de sa classe mère ?</a:t>
            </a:r>
          </a:p>
          <a:p>
            <a:endParaRPr lang="fr-FR" sz="1200" dirty="0"/>
          </a:p>
          <a:p>
            <a:r>
              <a:rPr lang="fr-FR" sz="1200" dirty="0"/>
              <a:t>Si. Mais en suivant bien l'exécution, vous allez comprendre : tout commence à la création de l'objet. Quel constructeur appeler ? S'il n'y avait pas de constructeur défini dans notre classe AgentSpecial, Python appellerait celui de Personne. Mais il en existe bel et bien un dans la classe AgentSpecial et c'est donc celui-ci qui est appelé. Dans ce constructeur, on définit deux attributs, nom et matricule. Mais c'est tout : le constructeur de la classe Personne n'est pas appelé, sauf si vous l'appelez explicitement dans le constructeur d'AgentSpecial.</a:t>
            </a:r>
          </a:p>
          <a:p>
            <a:endParaRPr lang="fr-FR" sz="1200" dirty="0"/>
          </a:p>
          <a:p>
            <a:r>
              <a:rPr lang="fr-FR" sz="1200" dirty="0"/>
              <a:t>Dans le premier chapitre, je vous ai expliqué que mon_objet.ma_methode() revenait au même que </a:t>
            </a:r>
            <a:r>
              <a:rPr lang="fr-FR" sz="1200" dirty="0" err="1"/>
              <a:t>MaClasse.ma_methode</a:t>
            </a:r>
            <a:r>
              <a:rPr lang="fr-FR" sz="1200" dirty="0"/>
              <a:t>(mon_objet). Dans notre méthode ma_methode, le premier paramètre self sera mon_objet. Nous allons nous servir de cette équivalence. La plupart du temps, écrire mon_objet.ma_methode() suffit. Mais dans une relation d'héritage, il peut y avoir, comme nous l'avons vu, plusieurs méthodes du même nom définies dans différentes classes. Laquelle appeler ? Python choisit, s'il la trouve, celle définie directement dans la classe dont est issu l'objet, et sinon parcourt la hiérarchie de l'héritage jusqu'à tomber sur la méthode. Mais on peut aussi se servir de la notation </a:t>
            </a:r>
            <a:r>
              <a:rPr lang="fr-FR" sz="1200" dirty="0" err="1"/>
              <a:t>MaClasse.ma_methode</a:t>
            </a:r>
            <a:r>
              <a:rPr lang="fr-FR" sz="1200" dirty="0"/>
              <a:t>(mon_objet) pour appeler une méthode précise d'une classe précise. Et cela est utile dans notre cas :</a:t>
            </a:r>
          </a:p>
        </p:txBody>
      </p:sp>
    </p:spTree>
    <p:extLst>
      <p:ext uri="{BB962C8B-B14F-4D97-AF65-F5344CB8AC3E}">
        <p14:creationId xmlns:p14="http://schemas.microsoft.com/office/powerpoint/2010/main" val="367482858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971550"/>
            <a:ext cx="11506200" cy="3816429"/>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 On appelle explicitement le constructeur de Personne :</a:t>
            </a:r>
          </a:p>
          <a:p>
            <a:r>
              <a:rPr lang="fr-FR" sz="1100" dirty="0">
                <a:solidFill>
                  <a:schemeClr val="bg1"/>
                </a:solidFill>
              </a:rPr>
              <a:t>        </a:t>
            </a:r>
            <a:r>
              <a:rPr lang="fr-FR" sz="1100" dirty="0" err="1">
                <a:solidFill>
                  <a:schemeClr val="bg1"/>
                </a:solidFill>
              </a:rPr>
              <a:t>Personne.__init</a:t>
            </a:r>
            <a:r>
              <a:rPr lang="fr-FR" sz="1100" dirty="0">
                <a:solidFill>
                  <a:schemeClr val="bg1"/>
                </a:solidFill>
              </a:rPr>
              <a:t>__(self,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5176658"/>
            <a:ext cx="11630020" cy="461665"/>
          </a:xfrm>
          <a:prstGeom prst="rect">
            <a:avLst/>
          </a:prstGeom>
          <a:noFill/>
        </p:spPr>
        <p:txBody>
          <a:bodyPr wrap="square" rtlCol="0">
            <a:spAutoFit/>
          </a:bodyPr>
          <a:lstStyle/>
          <a:p>
            <a:r>
              <a:rPr lang="fr-FR" sz="1200" dirty="0"/>
              <a:t>Si cela vous paraît encore un peu vague, expérimentez : c'est toujours le meilleur moyen. Entraînez-vous, contrôlez l'écriture des attributs, ou revenez au premier chapitre de cette partie pour vous rafraîchir la mémoire au sujet du paramètre self, bien qu'à force de manipulations vous avez dû comprendre l'idée.</a:t>
            </a:r>
          </a:p>
        </p:txBody>
      </p:sp>
    </p:spTree>
    <p:extLst>
      <p:ext uri="{BB962C8B-B14F-4D97-AF65-F5344CB8AC3E}">
        <p14:creationId xmlns:p14="http://schemas.microsoft.com/office/powerpoint/2010/main" val="374684733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1520784"/>
            <a:ext cx="11506200" cy="1446550"/>
          </a:xfrm>
          <a:prstGeom prst="rect">
            <a:avLst/>
          </a:prstGeom>
          <a:solidFill>
            <a:schemeClr val="tx1"/>
          </a:solidFill>
        </p:spPr>
        <p:txBody>
          <a:bodyPr wrap="square" rtlCol="0">
            <a:spAutoFit/>
          </a:bodyPr>
          <a:lstStyle/>
          <a:p>
            <a:r>
              <a:rPr lang="en-US" sz="1100" dirty="0">
                <a:solidFill>
                  <a:schemeClr val="bg1"/>
                </a:solidFill>
              </a:rPr>
              <a:t>&gt;&gt;&gt; agent = AgentSpecial("Fisher", "18327-121")</a:t>
            </a:r>
          </a:p>
          <a:p>
            <a:r>
              <a:rPr lang="en-US" sz="1100" dirty="0">
                <a:solidFill>
                  <a:schemeClr val="bg1"/>
                </a:solidFill>
              </a:rPr>
              <a:t>&gt;&gt;&gt; </a:t>
            </a:r>
            <a:r>
              <a:rPr lang="en-US" sz="1100" dirty="0" err="1">
                <a:solidFill>
                  <a:schemeClr val="bg1"/>
                </a:solidFill>
              </a:rPr>
              <a:t>agent.nom</a:t>
            </a:r>
            <a:endParaRPr lang="en-US" sz="1100" dirty="0">
              <a:solidFill>
                <a:schemeClr val="bg1"/>
              </a:solidFill>
            </a:endParaRPr>
          </a:p>
          <a:p>
            <a:r>
              <a:rPr lang="en-US" sz="1100" dirty="0">
                <a:solidFill>
                  <a:schemeClr val="bg1"/>
                </a:solidFill>
              </a:rPr>
              <a:t>'Fisher'</a:t>
            </a:r>
          </a:p>
          <a:p>
            <a:r>
              <a:rPr lang="en-US" sz="1100" dirty="0">
                <a:solidFill>
                  <a:schemeClr val="bg1"/>
                </a:solidFill>
              </a:rPr>
              <a:t>&gt;&gt;&gt; print(agent)</a:t>
            </a:r>
          </a:p>
          <a:p>
            <a:r>
              <a:rPr lang="en-US" sz="1100" dirty="0">
                <a:solidFill>
                  <a:schemeClr val="bg1"/>
                </a:solidFill>
              </a:rPr>
              <a:t>Agent Fisher, </a:t>
            </a:r>
            <a:r>
              <a:rPr lang="en-US" sz="1100" dirty="0" err="1">
                <a:solidFill>
                  <a:schemeClr val="bg1"/>
                </a:solidFill>
              </a:rPr>
              <a:t>matricule</a:t>
            </a:r>
            <a:r>
              <a:rPr lang="en-US" sz="1100" dirty="0">
                <a:solidFill>
                  <a:schemeClr val="bg1"/>
                </a:solidFill>
              </a:rPr>
              <a:t> 18327-121</a:t>
            </a:r>
          </a:p>
          <a:p>
            <a:r>
              <a:rPr lang="en-US" sz="1100" dirty="0">
                <a:solidFill>
                  <a:schemeClr val="bg1"/>
                </a:solidFill>
              </a:rPr>
              <a:t>&gt;&gt;&gt; </a:t>
            </a:r>
            <a:r>
              <a:rPr lang="en-US" sz="1100" dirty="0" err="1">
                <a:solidFill>
                  <a:schemeClr val="bg1"/>
                </a:solidFill>
              </a:rPr>
              <a:t>agent.prenom</a:t>
            </a:r>
            <a:endParaRPr lang="en-US" sz="1100" dirty="0">
              <a:solidFill>
                <a:schemeClr val="bg1"/>
              </a:solidFill>
            </a:endParaRPr>
          </a:p>
          <a:p>
            <a:r>
              <a:rPr lang="en-US" sz="1100" dirty="0">
                <a:solidFill>
                  <a:schemeClr val="bg1"/>
                </a:solidFill>
              </a:rPr>
              <a:t>'Martin'</a:t>
            </a:r>
          </a:p>
          <a:p>
            <a:r>
              <a:rPr lang="en-US" sz="1100" dirty="0">
                <a:solidFill>
                  <a:schemeClr val="bg1"/>
                </a:solidFill>
              </a:rPr>
              <a:t>&gt;&gt;&gt;</a:t>
            </a:r>
            <a:endParaRPr lang="fr-FR" sz="1100" dirty="0">
              <a:solidFill>
                <a:schemeClr val="bg1"/>
              </a:solidFill>
            </a:endParaRP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3075114"/>
            <a:ext cx="11630020" cy="2308324"/>
          </a:xfrm>
          <a:prstGeom prst="rect">
            <a:avLst/>
          </a:prstGeom>
          <a:noFill/>
        </p:spPr>
        <p:txBody>
          <a:bodyPr wrap="square" rtlCol="0">
            <a:spAutoFit/>
          </a:bodyPr>
          <a:lstStyle/>
          <a:p>
            <a:r>
              <a:rPr lang="fr-FR" sz="1200" dirty="0"/>
              <a:t>Cette fois, notre attribut prenom se trouve bien dans notre agent spécial car le constructeur de la classe AgentSpecial appelle explicitement celui de Personne.</a:t>
            </a:r>
          </a:p>
          <a:p>
            <a:endParaRPr lang="fr-FR" sz="1200" dirty="0"/>
          </a:p>
          <a:p>
            <a:r>
              <a:rPr lang="fr-FR" sz="1200" dirty="0"/>
              <a:t>Vous pouvez noter également que, dans le constructeur d'AgentSpecial, on n'instancie pas l'attribut nom. Celui-ci est en effet écrit par le constructeur de la classe Personne que nous appelons en lui passant en paramètre le nom de notre agent.</a:t>
            </a:r>
          </a:p>
          <a:p>
            <a:endParaRPr lang="fr-FR" sz="1200" dirty="0"/>
          </a:p>
          <a:p>
            <a:r>
              <a:rPr lang="fr-FR" sz="1200" dirty="0"/>
              <a:t>Notez que l'on pourrait très bien faire hériter une nouvelle classe de notre classe Personne, la classe mère est souvent un modèle pour plusieurs classes filles.</a:t>
            </a:r>
          </a:p>
          <a:p>
            <a:endParaRPr lang="fr-FR" sz="1200" dirty="0"/>
          </a:p>
          <a:p>
            <a:r>
              <a:rPr lang="fr-FR" sz="1200" b="1" dirty="0"/>
              <a:t>Petite précision</a:t>
            </a:r>
          </a:p>
          <a:p>
            <a:endParaRPr lang="fr-FR" sz="1200" dirty="0"/>
          </a:p>
          <a:p>
            <a:r>
              <a:rPr lang="fr-FR" sz="1200" dirty="0"/>
              <a:t>Dans le chapitre précédent, je suis passé très rapidement sur l'héritage, ne voulant pas trop m'y attarder et brouiller les cartes inutilement. Mais j'ai expliqué brièvement que toutes les classes que vous créez héritent de la classe object. C'est elle, notamment, qui définit toutes les méthodes spéciales que nous avons vues au chapitre précédent et qui connaît, bien mieux que nous, le mécanisme interne de l'objet. Vous devriez un peu mieux, à présent, comprendre le code du chapitre précédent. Le voici, en substance :</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276999"/>
          </a:xfrm>
          <a:prstGeom prst="rect">
            <a:avLst/>
          </a:prstGeom>
          <a:noFill/>
        </p:spPr>
        <p:txBody>
          <a:bodyPr wrap="square" rtlCol="0">
            <a:spAutoFit/>
          </a:bodyPr>
          <a:lstStyle/>
          <a:p>
            <a:r>
              <a:rPr lang="fr-FR" sz="1200" dirty="0"/>
              <a:t>Reprenons notre code de tout à l'heure qui, cette fois, passe sans problème :</a:t>
            </a:r>
          </a:p>
        </p:txBody>
      </p:sp>
      <p:sp>
        <p:nvSpPr>
          <p:cNvPr id="10" name="ZoneTexte 9">
            <a:extLst>
              <a:ext uri="{FF2B5EF4-FFF2-40B4-BE49-F238E27FC236}">
                <a16:creationId xmlns:a16="http://schemas.microsoft.com/office/drawing/2014/main" id="{C4FB17A4-4574-46C4-9245-CBCCBCEA67D8}"/>
              </a:ext>
            </a:extLst>
          </p:cNvPr>
          <p:cNvSpPr txBox="1"/>
          <p:nvPr/>
        </p:nvSpPr>
        <p:spPr>
          <a:xfrm>
            <a:off x="209554" y="5491218"/>
            <a:ext cx="11506200" cy="769441"/>
          </a:xfrm>
          <a:prstGeom prst="rect">
            <a:avLst/>
          </a:prstGeom>
          <a:solidFill>
            <a:schemeClr val="tx1"/>
          </a:solidFill>
        </p:spPr>
        <p:txBody>
          <a:bodyPr wrap="square" rtlCol="0">
            <a:spAutoFit/>
          </a:bodyPr>
          <a:lstStyle/>
          <a:p>
            <a:r>
              <a:rPr lang="fr-FR" sz="1100" dirty="0">
                <a:solidFill>
                  <a:schemeClr val="bg1"/>
                </a:solidFill>
              </a:rPr>
              <a:t>def __setattr__(self,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a:p>
            <a:r>
              <a:rPr lang="fr-FR" sz="1100" dirty="0">
                <a:solidFill>
                  <a:schemeClr val="bg1"/>
                </a:solidFill>
              </a:rPr>
              <a:t>        """Méthode appelée quand on fait </a:t>
            </a:r>
            <a:r>
              <a:rPr lang="fr-FR" sz="1100" dirty="0" err="1">
                <a:solidFill>
                  <a:schemeClr val="bg1"/>
                </a:solidFill>
              </a:rPr>
              <a:t>objet.attribut</a:t>
            </a:r>
            <a:r>
              <a:rPr lang="fr-FR" sz="1100" dirty="0">
                <a:solidFill>
                  <a:schemeClr val="bg1"/>
                </a:solidFill>
              </a:rPr>
              <a:t> = valeur"""</a:t>
            </a:r>
          </a:p>
          <a:p>
            <a:r>
              <a:rPr lang="fr-FR" sz="1100" dirty="0">
                <a:solidFill>
                  <a:schemeClr val="bg1"/>
                </a:solidFill>
              </a:rPr>
              <a:t>        print("Attention, on modifie l'attribut {0} de l'objet !".format(</a:t>
            </a:r>
            <a:r>
              <a:rPr lang="fr-FR" sz="1100" dirty="0" err="1">
                <a:solidFill>
                  <a:schemeClr val="bg1"/>
                </a:solidFill>
              </a:rPr>
              <a:t>nom_attribut</a:t>
            </a:r>
            <a:r>
              <a:rPr lang="fr-FR" sz="1100" dirty="0">
                <a:solidFill>
                  <a:schemeClr val="bg1"/>
                </a:solidFill>
              </a:rPr>
              <a:t>))</a:t>
            </a:r>
          </a:p>
          <a:p>
            <a:r>
              <a:rPr lang="fr-FR" sz="1100" dirty="0">
                <a:solidFill>
                  <a:schemeClr val="bg1"/>
                </a:solidFill>
              </a:rPr>
              <a:t>        object.__setattr__(self,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p:txBody>
      </p:sp>
    </p:spTree>
    <p:extLst>
      <p:ext uri="{BB962C8B-B14F-4D97-AF65-F5344CB8AC3E}">
        <p14:creationId xmlns:p14="http://schemas.microsoft.com/office/powerpoint/2010/main" val="168877374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2644230"/>
            <a:ext cx="11506200" cy="1615827"/>
          </a:xfrm>
          <a:prstGeom prst="rect">
            <a:avLst/>
          </a:prstGeom>
          <a:solidFill>
            <a:schemeClr val="tx1"/>
          </a:solidFill>
        </p:spPr>
        <p:txBody>
          <a:bodyPr wrap="square" rtlCol="0">
            <a:spAutoFit/>
          </a:bodyPr>
          <a:lstStyle/>
          <a:p>
            <a:r>
              <a:rPr lang="en-US" sz="1100" dirty="0">
                <a:solidFill>
                  <a:schemeClr val="bg1"/>
                </a:solidFill>
              </a:rPr>
              <a:t>&gt;&gt;&gt; issubclass(AgentSpecial, Personne) # AgentSpecial hérite de Personne</a:t>
            </a:r>
          </a:p>
          <a:p>
            <a:r>
              <a:rPr lang="en-US" sz="1100" dirty="0">
                <a:solidFill>
                  <a:schemeClr val="bg1"/>
                </a:solidFill>
              </a:rPr>
              <a:t>True</a:t>
            </a:r>
          </a:p>
          <a:p>
            <a:r>
              <a:rPr lang="en-US" sz="1100" dirty="0">
                <a:solidFill>
                  <a:schemeClr val="bg1"/>
                </a:solidFill>
              </a:rPr>
              <a:t>&gt;&gt;&gt; issubclass(AgentSpecial, object)</a:t>
            </a:r>
          </a:p>
          <a:p>
            <a:r>
              <a:rPr lang="en-US" sz="1100" dirty="0">
                <a:solidFill>
                  <a:schemeClr val="bg1"/>
                </a:solidFill>
              </a:rPr>
              <a:t>True</a:t>
            </a:r>
          </a:p>
          <a:p>
            <a:r>
              <a:rPr lang="en-US" sz="1100" dirty="0">
                <a:solidFill>
                  <a:schemeClr val="bg1"/>
                </a:solidFill>
              </a:rPr>
              <a:t>&gt;&gt;&gt; issubclass(Personne, object)</a:t>
            </a:r>
          </a:p>
          <a:p>
            <a:r>
              <a:rPr lang="en-US" sz="1100" dirty="0">
                <a:solidFill>
                  <a:schemeClr val="bg1"/>
                </a:solidFill>
              </a:rPr>
              <a:t>True</a:t>
            </a:r>
          </a:p>
          <a:p>
            <a:r>
              <a:rPr lang="en-US" sz="1100" dirty="0">
                <a:solidFill>
                  <a:schemeClr val="bg1"/>
                </a:solidFill>
              </a:rPr>
              <a:t>&gt;&gt;&gt; issubclass(Personne, AgentSpecial) # Personne n'hérite pas d'AgentSpecial</a:t>
            </a:r>
          </a:p>
          <a:p>
            <a:r>
              <a:rPr lang="en-US" sz="1100" dirty="0">
                <a:solidFill>
                  <a:schemeClr val="bg1"/>
                </a:solidFill>
              </a:rPr>
              <a:t>False</a:t>
            </a:r>
          </a:p>
          <a:p>
            <a:r>
              <a:rPr lang="en-US"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89904"/>
            <a:ext cx="11630020" cy="1754326"/>
          </a:xfrm>
          <a:prstGeom prst="rect">
            <a:avLst/>
          </a:prstGeom>
          <a:noFill/>
        </p:spPr>
        <p:txBody>
          <a:bodyPr wrap="square" rtlCol="0">
            <a:spAutoFit/>
          </a:bodyPr>
          <a:lstStyle/>
          <a:p>
            <a:r>
              <a:rPr lang="fr-FR" sz="1200" dirty="0"/>
              <a:t>En redéfinissant la méthode __setattr__, on ne peut, dans le corps de cette méthode, modifier les valeurs de nos attributs comme on le fait habituellement (self.attribut = valeur) car alors, la méthode s'appellerait elle-même. On fait donc appel à la méthode __setattr__ de la classe object, cette classe dont héritent implicitement toutes nos classes. On est sûr que la méthode de cette classe sait écrire une valeur dans un attribut, alors que nous ignorons le mécanisme et que nous n'avons pas besoin de le connaître : c'est la magie du procédé, une fois qu'on a bien compris le principe !</a:t>
            </a:r>
          </a:p>
          <a:p>
            <a:r>
              <a:rPr lang="fr-FR" sz="1200" dirty="0"/>
              <a:t>Deux fonctions très pratiques</a:t>
            </a:r>
          </a:p>
          <a:p>
            <a:endParaRPr lang="fr-FR" sz="1200" dirty="0"/>
          </a:p>
          <a:p>
            <a:r>
              <a:rPr lang="fr-FR" sz="1200" dirty="0"/>
              <a:t>Python définit deux fonctions qui peuvent se révéler utiles dans bien des cas : issubclass et isinstance.</a:t>
            </a:r>
          </a:p>
          <a:p>
            <a:r>
              <a:rPr lang="fr-FR" sz="1200" dirty="0"/>
              <a:t>issubclass</a:t>
            </a:r>
          </a:p>
          <a:p>
            <a:r>
              <a:rPr lang="fr-FR" sz="1200" dirty="0"/>
              <a:t>Comme son nom l'indique, elle vérifie si une classe est une sous-classe d'une autre classe. Elle renvoie True si c'est le cas, False sinon :</a:t>
            </a:r>
          </a:p>
        </p:txBody>
      </p:sp>
      <p:sp>
        <p:nvSpPr>
          <p:cNvPr id="5" name="ZoneTexte 4">
            <a:extLst>
              <a:ext uri="{FF2B5EF4-FFF2-40B4-BE49-F238E27FC236}">
                <a16:creationId xmlns:a16="http://schemas.microsoft.com/office/drawing/2014/main" id="{C3BB2A8D-A913-4B7F-9DE1-A886B7538A8D}"/>
              </a:ext>
            </a:extLst>
          </p:cNvPr>
          <p:cNvSpPr txBox="1"/>
          <p:nvPr/>
        </p:nvSpPr>
        <p:spPr>
          <a:xfrm>
            <a:off x="209554" y="4418364"/>
            <a:ext cx="11506200" cy="461665"/>
          </a:xfrm>
          <a:prstGeom prst="rect">
            <a:avLst/>
          </a:prstGeom>
          <a:noFill/>
        </p:spPr>
        <p:txBody>
          <a:bodyPr wrap="square" rtlCol="0">
            <a:spAutoFit/>
          </a:bodyPr>
          <a:lstStyle/>
          <a:p>
            <a:r>
              <a:rPr lang="fr-FR" sz="1200" dirty="0"/>
              <a:t>isinstance</a:t>
            </a:r>
          </a:p>
          <a:p>
            <a:r>
              <a:rPr lang="fr-FR" sz="1200" dirty="0"/>
              <a:t>isinstance permet de savoir si un objet est issu d'une classe ou de ses classes filles :</a:t>
            </a:r>
          </a:p>
        </p:txBody>
      </p:sp>
      <p:sp>
        <p:nvSpPr>
          <p:cNvPr id="11" name="ZoneTexte 10">
            <a:extLst>
              <a:ext uri="{FF2B5EF4-FFF2-40B4-BE49-F238E27FC236}">
                <a16:creationId xmlns:a16="http://schemas.microsoft.com/office/drawing/2014/main" id="{6C80D68E-24B2-4DFD-AE7F-334374374E45}"/>
              </a:ext>
            </a:extLst>
          </p:cNvPr>
          <p:cNvSpPr txBox="1"/>
          <p:nvPr/>
        </p:nvSpPr>
        <p:spPr>
          <a:xfrm>
            <a:off x="209554" y="4986329"/>
            <a:ext cx="11506200" cy="1107996"/>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isinstance(agent, AgentSpecial) # Agent est une instance d'AgentSpecial</a:t>
            </a:r>
          </a:p>
          <a:p>
            <a:r>
              <a:rPr lang="fr-FR" sz="1100" dirty="0">
                <a:solidFill>
                  <a:schemeClr val="bg1"/>
                </a:solidFill>
              </a:rPr>
              <a:t>True</a:t>
            </a:r>
          </a:p>
          <a:p>
            <a:r>
              <a:rPr lang="fr-FR" sz="1100" dirty="0">
                <a:solidFill>
                  <a:schemeClr val="bg1"/>
                </a:solidFill>
              </a:rPr>
              <a:t>&gt;&gt;&gt; isinstance(agent, Personne) # Agent est une instance héritée de Personne</a:t>
            </a:r>
          </a:p>
          <a:p>
            <a:r>
              <a:rPr lang="fr-FR" sz="1100" dirty="0">
                <a:solidFill>
                  <a:schemeClr val="bg1"/>
                </a:solidFill>
              </a:rPr>
              <a:t>True</a:t>
            </a:r>
          </a:p>
          <a:p>
            <a:r>
              <a:rPr lang="fr-FR" sz="1100" dirty="0">
                <a:solidFill>
                  <a:schemeClr val="bg1"/>
                </a:solidFill>
              </a:rPr>
              <a:t>&gt;&gt;&gt;</a:t>
            </a:r>
          </a:p>
        </p:txBody>
      </p:sp>
      <p:sp>
        <p:nvSpPr>
          <p:cNvPr id="12" name="ZoneTexte 11">
            <a:extLst>
              <a:ext uri="{FF2B5EF4-FFF2-40B4-BE49-F238E27FC236}">
                <a16:creationId xmlns:a16="http://schemas.microsoft.com/office/drawing/2014/main" id="{B30E2B1A-AFF8-4A0E-9CA4-B9A23EC75571}"/>
              </a:ext>
            </a:extLst>
          </p:cNvPr>
          <p:cNvSpPr txBox="1"/>
          <p:nvPr/>
        </p:nvSpPr>
        <p:spPr>
          <a:xfrm>
            <a:off x="209554" y="6126523"/>
            <a:ext cx="11506200" cy="276999"/>
          </a:xfrm>
          <a:prstGeom prst="rect">
            <a:avLst/>
          </a:prstGeom>
          <a:noFill/>
        </p:spPr>
        <p:txBody>
          <a:bodyPr wrap="square" rtlCol="0">
            <a:spAutoFit/>
          </a:bodyPr>
          <a:lstStyle/>
          <a:p>
            <a:r>
              <a:rPr lang="fr-FR" sz="1200" dirty="0"/>
              <a:t>Ces quelques exemples suffisent, je pense. Peut-être devrez-vous attendre un peu avant de trouver une utilité à ces deux fonctions mais ce moment viendra.</a:t>
            </a:r>
          </a:p>
        </p:txBody>
      </p:sp>
    </p:spTree>
    <p:extLst>
      <p:ext uri="{BB962C8B-B14F-4D97-AF65-F5344CB8AC3E}">
        <p14:creationId xmlns:p14="http://schemas.microsoft.com/office/powerpoint/2010/main" val="205492444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1/4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4152395"/>
            <a:ext cx="11506200" cy="261610"/>
          </a:xfrm>
          <a:prstGeom prst="rect">
            <a:avLst/>
          </a:prstGeom>
          <a:solidFill>
            <a:schemeClr val="tx1"/>
          </a:solidFill>
        </p:spPr>
        <p:txBody>
          <a:bodyPr wrap="square" rtlCol="0">
            <a:spAutoFit/>
          </a:bodyPr>
          <a:lstStyle/>
          <a:p>
            <a:r>
              <a:rPr lang="en-US" sz="1100" dirty="0">
                <a:solidFill>
                  <a:schemeClr val="bg1"/>
                </a:solidFill>
              </a:rPr>
              <a:t>class MaClasseHeritee(MaClasseMere1, MaClasseMere2):</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78816"/>
            <a:ext cx="11630020" cy="3231654"/>
          </a:xfrm>
          <a:prstGeom prst="rect">
            <a:avLst/>
          </a:prstGeom>
          <a:noFill/>
        </p:spPr>
        <p:txBody>
          <a:bodyPr wrap="square" rtlCol="0">
            <a:spAutoFit/>
          </a:bodyPr>
          <a:lstStyle/>
          <a:p>
            <a:r>
              <a:rPr lang="fr-FR" sz="1200" dirty="0"/>
              <a:t>Python inclut un mécanisme permettant l'héritage multiple. L'idée est en substance très simple : au lieu d'hériter d'une seule classe, on peut hériter de plusieurs.</a:t>
            </a:r>
          </a:p>
          <a:p>
            <a:endParaRPr lang="fr-FR" sz="1200" dirty="0"/>
          </a:p>
          <a:p>
            <a:r>
              <a:rPr lang="fr-FR" sz="1200" dirty="0"/>
              <a:t>Ce n'est pas ce qui se passe quand on hérite d'une classe qui hérite elle-même d'une autre classe ?</a:t>
            </a:r>
          </a:p>
          <a:p>
            <a:endParaRPr lang="fr-FR" sz="1200" dirty="0"/>
          </a:p>
          <a:p>
            <a:r>
              <a:rPr lang="fr-FR" sz="1200" dirty="0"/>
              <a:t>Pas tout à fait. La hiérarchie de l'héritage simple permet d'étendre des méthodes et attributs d'une classe à plusieurs autres, mais la structure reste fermée. Pour mieux comprendre, considérez l'exemple qui suit.</a:t>
            </a:r>
          </a:p>
          <a:p>
            <a:endParaRPr lang="fr-FR" sz="1200" dirty="0"/>
          </a:p>
          <a:p>
            <a:r>
              <a:rPr lang="fr-FR" sz="1200" dirty="0"/>
              <a:t>On peut s'asseoir dans un fauteuil. On peut dormir dans un lit. Mais on peut s'asseoir et dormir dans certains canapés (la plupart en fait, avec un peu de bonne volonté). Notre classe Fauteuil pourra hériter de la classe ObjetPourSAsseoir et notre classe Lit, de notre classe ObjetPourDormir. Mais notre classe Canape alors ? Elle devra logiquement hériter de nos deux classes ObjetPourSAsseoir et ObjetPourDormir. C'est un cas où l'héritage multiple pourrait se révéler utile.</a:t>
            </a:r>
          </a:p>
          <a:p>
            <a:endParaRPr lang="fr-FR" sz="1200" dirty="0"/>
          </a:p>
          <a:p>
            <a:r>
              <a:rPr lang="fr-FR" sz="1200" dirty="0"/>
              <a:t>Assez souvent, on utilisera l'héritage multiple pour des classes qui ont besoin de certaines fonctionnalités définies dans une classe mère. Par exemple, une classe peut produire des objets destinés à être enregistrés dans des fichiers. On peut faire hériter de cette classe toutes celles qui produiront des objets à enregistrer dans des fichiers. Mais ces mêmes classes pourront hériter d'autres classes incluant, pourquoi pas, d'autres fonctionnalités.</a:t>
            </a:r>
          </a:p>
          <a:p>
            <a:endParaRPr lang="fr-FR" sz="1200" dirty="0"/>
          </a:p>
          <a:p>
            <a:r>
              <a:rPr lang="fr-FR" sz="1200" dirty="0"/>
              <a:t>C'est une des utilisations de l'héritage multiple et il en existe d'autres. Bien souvent, l'utilisation de cette fonctionnalité ne vous semblera évidente qu'en vous penchant sur la hiérarchie d'héritage de votre programme. Pour l'instant, je vais me contenter de vous donner la syntaxe et un peu de théorie supplémentaire, en vous encourageant à essayer par vous-mêmes :</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209554" y="4692416"/>
            <a:ext cx="11630020" cy="2123658"/>
          </a:xfrm>
          <a:prstGeom prst="rect">
            <a:avLst/>
          </a:prstGeom>
          <a:noFill/>
        </p:spPr>
        <p:txBody>
          <a:bodyPr wrap="square" rtlCol="0">
            <a:spAutoFit/>
          </a:bodyPr>
          <a:lstStyle/>
          <a:p>
            <a:r>
              <a:rPr lang="fr-FR" sz="1200" dirty="0"/>
              <a:t>Vous pouvez faire hériter votre classe de plus de deux autres classes. Au lieu de préciser, comme dans les cas d'héritage simple, une seule classe mère entre parenthèses, vous en indiquez plusieurs, séparées par des virgules.</a:t>
            </a:r>
          </a:p>
          <a:p>
            <a:r>
              <a:rPr lang="fr-FR" sz="1200" dirty="0"/>
              <a:t>Recherche des méthodes</a:t>
            </a:r>
          </a:p>
          <a:p>
            <a:endParaRPr lang="fr-FR" sz="1200" dirty="0"/>
          </a:p>
          <a:p>
            <a:r>
              <a:rPr lang="fr-FR" sz="1200" dirty="0"/>
              <a:t>La recherche des méthodes se fait dans l'ordre de la définition de la classe. Dans l'exemple ci-dessus, si on appelle une méthode d'un objet issu de MaClasseHeritee, on va d'abord chercher dans la classe MaClasseHeritee. Si la méthode n'est pas trouvée, on la cherche d'abord dans MaClasseMere1. Encore une fois, si la méthode n'est pas trouvée, on cherche dans toutes les classes mères de la classe MaClasseMere1, si elle en a, et selon le même système. Si, encore et toujours, on ne trouve pas la méthode, on la recherche dans MaClasseMere2 et ses classes mères successives.</a:t>
            </a:r>
          </a:p>
          <a:p>
            <a:endParaRPr lang="fr-FR" sz="1200" dirty="0"/>
          </a:p>
          <a:p>
            <a:r>
              <a:rPr lang="fr-FR" sz="1200" dirty="0"/>
              <a:t>C'est donc l'ordre de définition des classes mères qui importe. On va chercher la méthode dans les classes mères de gauche à droite. Si on ne trouve pas la méthode dans une classe mère donnée, on remonte dans ses classes mères, et ainsi de suite.</a:t>
            </a:r>
          </a:p>
        </p:txBody>
      </p:sp>
    </p:spTree>
    <p:extLst>
      <p:ext uri="{BB962C8B-B14F-4D97-AF65-F5344CB8AC3E}">
        <p14:creationId xmlns:p14="http://schemas.microsoft.com/office/powerpoint/2010/main" val="104731038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2/4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0" y="2459624"/>
            <a:ext cx="11506200" cy="1785104"/>
          </a:xfrm>
          <a:prstGeom prst="rect">
            <a:avLst/>
          </a:prstGeom>
          <a:solidFill>
            <a:schemeClr val="tx1"/>
          </a:solidFill>
        </p:spPr>
        <p:txBody>
          <a:bodyPr wrap="square" rtlCol="0">
            <a:spAutoFit/>
          </a:bodyPr>
          <a:lstStyle/>
          <a:p>
            <a:r>
              <a:rPr lang="en-US" sz="1100" dirty="0">
                <a:solidFill>
                  <a:schemeClr val="bg1"/>
                </a:solidFill>
              </a:rPr>
              <a:t>Help on class </a:t>
            </a:r>
            <a:r>
              <a:rPr lang="en-US" sz="1100" dirty="0" err="1">
                <a:solidFill>
                  <a:schemeClr val="bg1"/>
                </a:solidFill>
              </a:rPr>
              <a:t>AttributeError</a:t>
            </a:r>
            <a:r>
              <a:rPr lang="en-US" sz="1100" dirty="0">
                <a:solidFill>
                  <a:schemeClr val="bg1"/>
                </a:solidFill>
              </a:rPr>
              <a:t> in module </a:t>
            </a:r>
            <a:r>
              <a:rPr lang="en-US" sz="1100" dirty="0" err="1">
                <a:solidFill>
                  <a:schemeClr val="bg1"/>
                </a:solidFill>
              </a:rPr>
              <a:t>builtins</a:t>
            </a:r>
            <a:r>
              <a:rPr lang="en-US" sz="1100" dirty="0">
                <a:solidFill>
                  <a:schemeClr val="bg1"/>
                </a:solidFill>
              </a:rPr>
              <a:t>:</a:t>
            </a:r>
          </a:p>
          <a:p>
            <a:endParaRPr lang="en-US" sz="1100" dirty="0">
              <a:solidFill>
                <a:schemeClr val="bg1"/>
              </a:solidFill>
            </a:endParaRPr>
          </a:p>
          <a:p>
            <a:r>
              <a:rPr lang="en-US" sz="1100" dirty="0">
                <a:solidFill>
                  <a:schemeClr val="bg1"/>
                </a:solidFill>
              </a:rPr>
              <a:t>class </a:t>
            </a:r>
            <a:r>
              <a:rPr lang="en-US" sz="1100" dirty="0" err="1">
                <a:solidFill>
                  <a:schemeClr val="bg1"/>
                </a:solidFill>
              </a:rPr>
              <a:t>AttributeError</a:t>
            </a:r>
            <a:r>
              <a:rPr lang="en-US" sz="1100" dirty="0">
                <a:solidFill>
                  <a:schemeClr val="bg1"/>
                </a:solidFill>
              </a:rPr>
              <a:t>(Exception)</a:t>
            </a:r>
          </a:p>
          <a:p>
            <a:r>
              <a:rPr lang="en-US" sz="1100" dirty="0">
                <a:solidFill>
                  <a:schemeClr val="bg1"/>
                </a:solidFill>
              </a:rPr>
              <a:t> |  Attribute not found.</a:t>
            </a:r>
          </a:p>
          <a:p>
            <a:r>
              <a:rPr lang="en-US" sz="1100" dirty="0">
                <a:solidFill>
                  <a:schemeClr val="bg1"/>
                </a:solidFill>
              </a:rPr>
              <a:t> |</a:t>
            </a:r>
          </a:p>
          <a:p>
            <a:r>
              <a:rPr lang="en-US" sz="1100" dirty="0">
                <a:solidFill>
                  <a:schemeClr val="bg1"/>
                </a:solidFill>
              </a:rPr>
              <a:t> |  Method resolution order:</a:t>
            </a:r>
          </a:p>
          <a:p>
            <a:r>
              <a:rPr lang="en-US" sz="1100" dirty="0">
                <a:solidFill>
                  <a:schemeClr val="bg1"/>
                </a:solidFill>
              </a:rPr>
              <a:t> |      </a:t>
            </a:r>
            <a:r>
              <a:rPr lang="en-US" sz="1100" dirty="0" err="1">
                <a:solidFill>
                  <a:schemeClr val="bg1"/>
                </a:solidFill>
              </a:rPr>
              <a:t>AttributeError</a:t>
            </a:r>
            <a:endParaRPr lang="en-US" sz="1100" dirty="0">
              <a:solidFill>
                <a:schemeClr val="bg1"/>
              </a:solidFill>
            </a:endParaRPr>
          </a:p>
          <a:p>
            <a:r>
              <a:rPr lang="en-US" sz="1100" dirty="0">
                <a:solidFill>
                  <a:schemeClr val="bg1"/>
                </a:solidFill>
              </a:rPr>
              <a:t> |      Exception</a:t>
            </a:r>
          </a:p>
          <a:p>
            <a:r>
              <a:rPr lang="en-US" sz="1100" dirty="0">
                <a:solidFill>
                  <a:schemeClr val="bg1"/>
                </a:solidFill>
              </a:rPr>
              <a:t> |      </a:t>
            </a:r>
            <a:r>
              <a:rPr lang="en-US" sz="1100" dirty="0" err="1">
                <a:solidFill>
                  <a:schemeClr val="bg1"/>
                </a:solidFill>
              </a:rPr>
              <a:t>BaseException</a:t>
            </a:r>
            <a:endParaRPr lang="en-US" sz="1100" dirty="0">
              <a:solidFill>
                <a:schemeClr val="bg1"/>
              </a:solidFill>
            </a:endParaRPr>
          </a:p>
          <a:p>
            <a:r>
              <a:rPr lang="en-US" sz="1100" dirty="0">
                <a:solidFill>
                  <a:schemeClr val="bg1"/>
                </a:solidFill>
              </a:rPr>
              <a:t> |      object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0" y="1041418"/>
            <a:ext cx="11630020" cy="1384995"/>
          </a:xfrm>
          <a:prstGeom prst="rect">
            <a:avLst/>
          </a:prstGeom>
          <a:noFill/>
        </p:spPr>
        <p:txBody>
          <a:bodyPr wrap="square" rtlCol="0">
            <a:spAutoFit/>
          </a:bodyPr>
          <a:lstStyle/>
          <a:p>
            <a:r>
              <a:rPr lang="fr-FR" sz="1200" b="1" dirty="0"/>
              <a:t>Retour sur les exceptions</a:t>
            </a:r>
            <a:endParaRPr lang="fr-FR" sz="1200" dirty="0"/>
          </a:p>
          <a:p>
            <a:r>
              <a:rPr lang="fr-FR" sz="1200" dirty="0"/>
              <a:t>Depuis la première partie, nous ne sommes pas revenus sur les exceptions. Toutefois, ce chapitre me donne une opportunité d'aller un peu plus loin.</a:t>
            </a:r>
          </a:p>
          <a:p>
            <a:r>
              <a:rPr lang="fr-FR" sz="1200" dirty="0"/>
              <a:t>Les exceptions sont non seulement des classes, mais des classes hiérarchisées selon une relation d'héritage précise.</a:t>
            </a:r>
          </a:p>
          <a:p>
            <a:r>
              <a:rPr lang="fr-FR" sz="1200" dirty="0"/>
              <a:t>Cette relation d'héritage devient importante quand vous utilisez le mot-clé except. En effet, le type de l'exception que vous précisez après est intercepté… ainsi que toutes les classes qui héritent de ce type.</a:t>
            </a:r>
          </a:p>
          <a:p>
            <a:r>
              <a:rPr lang="fr-FR" sz="1200" dirty="0"/>
              <a:t>Mais comment fait-on pour savoir qu'une exception hérite d'autres exceptions ?</a:t>
            </a:r>
          </a:p>
          <a:p>
            <a:r>
              <a:rPr lang="fr-FR" sz="1200" dirty="0"/>
              <a:t>Il y a plusieurs possibilités. Si vous vous intéressez à une exception en particulier, consultez l'aide qui lui est liée.</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147640" y="4311149"/>
            <a:ext cx="11630020" cy="2492990"/>
          </a:xfrm>
          <a:prstGeom prst="rect">
            <a:avLst/>
          </a:prstGeom>
          <a:noFill/>
        </p:spPr>
        <p:txBody>
          <a:bodyPr wrap="square" rtlCol="0">
            <a:spAutoFit/>
          </a:bodyPr>
          <a:lstStyle/>
          <a:p>
            <a:r>
              <a:rPr lang="fr-FR" sz="1200" dirty="0"/>
              <a:t>Vous apprenez ici que l'exception AttributeError hérite de Exception, qui hérite elle-même de BaseException.</a:t>
            </a:r>
          </a:p>
          <a:p>
            <a:endParaRPr lang="fr-FR" sz="1200" dirty="0"/>
          </a:p>
          <a:p>
            <a:r>
              <a:rPr lang="fr-FR" sz="1200" dirty="0"/>
              <a:t>Vous pouvez également retrouver la hiérarchie des exceptions built-in sur le site de Python.</a:t>
            </a:r>
          </a:p>
          <a:p>
            <a:endParaRPr lang="fr-FR" sz="1200" dirty="0"/>
          </a:p>
          <a:p>
            <a:r>
              <a:rPr lang="fr-FR" sz="1200" dirty="0"/>
              <a:t>Ne sont répertoriées ici que les exceptions dites built-in. D'autres peuvent être définies dans des modules que vous utiliserez et vous pouvez même en créer vous-mêmes (nous allons voir cela un peu plus bas).</a:t>
            </a:r>
          </a:p>
          <a:p>
            <a:endParaRPr lang="fr-FR" sz="1200" dirty="0"/>
          </a:p>
          <a:p>
            <a:r>
              <a:rPr lang="fr-FR" sz="1200" dirty="0"/>
              <a:t>Pour l'instant, souvenez-vous que, quand vous écrivez except TypeException, vous pourrez intercepter toutes les exceptions du type TypeException mais aussi celles des classes héritées de TypeException.</a:t>
            </a:r>
          </a:p>
          <a:p>
            <a:endParaRPr lang="fr-FR" sz="1200" dirty="0"/>
          </a:p>
          <a:p>
            <a:r>
              <a:rPr lang="fr-FR" sz="1200" dirty="0"/>
              <a:t>La plupart des exceptions sont levées pour signaler une erreur… mais pas toutes. L'exception KeyboardInterupt est levée quand vous interrompez votre programme, par exemple avec CTRL + C. Si bien que, quand on souhaite intercepter toutes les erreurs potentielles, on évitera d'écrire un simple except: et on le remplacera par except Exception:, toutes les exceptions « d'erreurs » étant dérivées de Exception.</a:t>
            </a:r>
          </a:p>
        </p:txBody>
      </p:sp>
    </p:spTree>
    <p:extLst>
      <p:ext uri="{BB962C8B-B14F-4D97-AF65-F5344CB8AC3E}">
        <p14:creationId xmlns:p14="http://schemas.microsoft.com/office/powerpoint/2010/main" val="335368585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3/4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314328" y="3623345"/>
            <a:ext cx="11506200" cy="1446550"/>
          </a:xfrm>
          <a:prstGeom prst="rect">
            <a:avLst/>
          </a:prstGeom>
          <a:solidFill>
            <a:schemeClr val="tx1"/>
          </a:solidFill>
        </p:spPr>
        <p:txBody>
          <a:bodyPr wrap="square" rtlCol="0">
            <a:spAutoFit/>
          </a:bodyPr>
          <a:lstStyle/>
          <a:p>
            <a:r>
              <a:rPr lang="fr-FR" sz="1100" dirty="0">
                <a:solidFill>
                  <a:schemeClr val="bg1"/>
                </a:solidFill>
              </a:rPr>
              <a:t>class MonException(Exception):</a:t>
            </a:r>
          </a:p>
          <a:p>
            <a:r>
              <a:rPr lang="fr-FR" sz="1100" dirty="0">
                <a:solidFill>
                  <a:schemeClr val="bg1"/>
                </a:solidFill>
              </a:rPr>
              <a:t>    """Exception levée dans un certain contexte… qui reste à définir"""</a:t>
            </a:r>
          </a:p>
          <a:p>
            <a:r>
              <a:rPr lang="fr-FR" sz="1100" dirty="0">
                <a:solidFill>
                  <a:schemeClr val="bg1"/>
                </a:solidFill>
              </a:rPr>
              <a:t>    def __init__(self, message):</a:t>
            </a:r>
          </a:p>
          <a:p>
            <a:r>
              <a:rPr lang="fr-FR" sz="1100" dirty="0">
                <a:solidFill>
                  <a:schemeClr val="bg1"/>
                </a:solidFill>
              </a:rPr>
              <a:t>        """On se contente de stocker le message d'erreur"""</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"""On renvoie le message"""</a:t>
            </a:r>
          </a:p>
          <a:p>
            <a:r>
              <a:rPr lang="fr-FR" sz="1100" dirty="0">
                <a:solidFill>
                  <a:schemeClr val="bg1"/>
                </a:solidFill>
              </a:rPr>
              <a:t>        return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71380"/>
            <a:ext cx="11630020" cy="2677656"/>
          </a:xfrm>
          <a:prstGeom prst="rect">
            <a:avLst/>
          </a:prstGeom>
          <a:noFill/>
        </p:spPr>
        <p:txBody>
          <a:bodyPr wrap="square" rtlCol="0">
            <a:spAutoFit/>
          </a:bodyPr>
          <a:lstStyle/>
          <a:p>
            <a:r>
              <a:rPr lang="fr-FR" sz="1200" b="1" dirty="0"/>
              <a:t>Création d'exceptions personnalisées</a:t>
            </a:r>
          </a:p>
          <a:p>
            <a:endParaRPr lang="fr-FR" sz="1200" dirty="0"/>
          </a:p>
          <a:p>
            <a:r>
              <a:rPr lang="fr-FR" sz="1200" dirty="0"/>
              <a:t>Il peut vous être utile de créer vos propres exceptions. Puisque les exceptions sont des classes, comme nous venons de le voir, rien ne vous empêche de créer les vôtres. Vous pourrez les lever avec raise, les intercepter avec except.</a:t>
            </a:r>
          </a:p>
          <a:p>
            <a:r>
              <a:rPr lang="fr-FR" sz="1200" dirty="0"/>
              <a:t>Se positionner dans la hiérarchie</a:t>
            </a:r>
          </a:p>
          <a:p>
            <a:r>
              <a:rPr lang="fr-FR" sz="1200" dirty="0"/>
              <a:t>Vos exceptions doivent hériter d'une exception built-in proposée par Python. Commencez par parcourir la hiérarchie des exceptions built-in pour voir si votre exception peut être dérivée d'une exception qui lui serait proche. La plupart du temps, vous devrez choisir entre ces deux exceptions :</a:t>
            </a:r>
          </a:p>
          <a:p>
            <a:r>
              <a:rPr lang="fr-FR" sz="1200" dirty="0"/>
              <a:t>BaseException : la classe mère de toutes les exceptions. La plupart du temps, si vous faites hériter votre classe de BaseException, ce sera pour modéliser une exception qui ne sera pas foncièrement une erreur, par exemple une interruption dans le traitement de votre programme.</a:t>
            </a:r>
          </a:p>
          <a:p>
            <a:r>
              <a:rPr lang="fr-FR" sz="1200" dirty="0"/>
              <a:t>Exception : c'est de cette classe que vos exceptions hériteront la plupart du temps. C'est la classe mère de toutes les exceptions « d'erreurs ».</a:t>
            </a:r>
          </a:p>
          <a:p>
            <a:r>
              <a:rPr lang="fr-FR" sz="1200" dirty="0"/>
              <a:t>Si vous pouvez trouver, dans le contexte, une exception qui se trouve plus bas dans la hiérarchie, c'est toujours mieux.</a:t>
            </a:r>
          </a:p>
          <a:p>
            <a:r>
              <a:rPr lang="fr-FR" sz="1200" dirty="0"/>
              <a:t>Que doit contenir notre classe exception ?</a:t>
            </a:r>
          </a:p>
          <a:p>
            <a:r>
              <a:rPr lang="fr-FR" sz="1200" dirty="0"/>
              <a:t>Deux choses : un constructeur et une méthode __str__ car, au moment où l'exception est levée, elle doit être affichée. Souvent, votre constructeur ne prend en paramètre que le message d'erreur et la méthode __str__ renvoie ce message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52418" y="5264241"/>
            <a:ext cx="11630020" cy="276999"/>
          </a:xfrm>
          <a:prstGeom prst="rect">
            <a:avLst/>
          </a:prstGeom>
          <a:noFill/>
        </p:spPr>
        <p:txBody>
          <a:bodyPr wrap="square" rtlCol="0">
            <a:spAutoFit/>
          </a:bodyPr>
          <a:lstStyle/>
          <a:p>
            <a:r>
              <a:rPr lang="fr-FR" sz="1200" dirty="0"/>
              <a:t>Cette exception s'utilise le plus simplement du monde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314328" y="5657163"/>
            <a:ext cx="11506200" cy="938719"/>
          </a:xfrm>
          <a:prstGeom prst="rect">
            <a:avLst/>
          </a:prstGeom>
          <a:solidFill>
            <a:schemeClr val="tx1"/>
          </a:solidFill>
        </p:spPr>
        <p:txBody>
          <a:bodyPr wrap="square" rtlCol="0">
            <a:spAutoFit/>
          </a:bodyPr>
          <a:lstStyle/>
          <a:p>
            <a:r>
              <a:rPr lang="fr-FR" sz="1100" dirty="0">
                <a:solidFill>
                  <a:schemeClr val="bg1"/>
                </a:solidFill>
              </a:rPr>
              <a:t>&gt;&gt;&gt; raise MonException("OUPS... j'ai tout cassé")</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__main__.MonException: OUPS... j'ai tout cassé</a:t>
            </a:r>
          </a:p>
          <a:p>
            <a:r>
              <a:rPr lang="fr-FR" sz="1100" dirty="0">
                <a:solidFill>
                  <a:schemeClr val="bg1"/>
                </a:solidFill>
              </a:rPr>
              <a:t>&gt;&gt;&gt;</a:t>
            </a:r>
          </a:p>
        </p:txBody>
      </p:sp>
    </p:spTree>
    <p:extLst>
      <p:ext uri="{BB962C8B-B14F-4D97-AF65-F5344CB8AC3E}">
        <p14:creationId xmlns:p14="http://schemas.microsoft.com/office/powerpoint/2010/main" val="269510145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4/4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71464" y="1101061"/>
            <a:ext cx="11506200" cy="3139321"/>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ErreurAnalyseFichier</a:t>
            </a:r>
            <a:r>
              <a:rPr lang="fr-FR" sz="1100" dirty="0">
                <a:solidFill>
                  <a:schemeClr val="bg1"/>
                </a:solidFill>
              </a:rPr>
              <a:t>(Exception):</a:t>
            </a:r>
          </a:p>
          <a:p>
            <a:r>
              <a:rPr lang="fr-FR" sz="1100" dirty="0">
                <a:solidFill>
                  <a:schemeClr val="bg1"/>
                </a:solidFill>
              </a:rPr>
              <a:t>    """Cette exception est levée quand un fichier (de configuration)</a:t>
            </a:r>
          </a:p>
          <a:p>
            <a:r>
              <a:rPr lang="fr-FR" sz="1100" dirty="0">
                <a:solidFill>
                  <a:schemeClr val="bg1"/>
                </a:solidFill>
              </a:rPr>
              <a:t>    n'a pas pu être analysé.</a:t>
            </a:r>
          </a:p>
          <a:p>
            <a:r>
              <a:rPr lang="fr-FR" sz="1100" dirty="0">
                <a:solidFill>
                  <a:schemeClr val="bg1"/>
                </a:solidFill>
              </a:rPr>
              <a:t>    </a:t>
            </a:r>
          </a:p>
          <a:p>
            <a:r>
              <a:rPr lang="fr-FR" sz="1100" dirty="0">
                <a:solidFill>
                  <a:schemeClr val="bg1"/>
                </a:solidFill>
              </a:rPr>
              <a:t>    Attributs :</a:t>
            </a:r>
          </a:p>
          <a:p>
            <a:r>
              <a:rPr lang="fr-FR" sz="1100" dirty="0">
                <a:solidFill>
                  <a:schemeClr val="bg1"/>
                </a:solidFill>
              </a:rPr>
              <a:t>        fichier -- le nom du fichier posant problème</a:t>
            </a:r>
          </a:p>
          <a:p>
            <a:r>
              <a:rPr lang="fr-FR" sz="1100" dirty="0">
                <a:solidFill>
                  <a:schemeClr val="bg1"/>
                </a:solidFill>
              </a:rPr>
              <a:t>        ligne -- le numéro de la ligne posant problème</a:t>
            </a:r>
          </a:p>
          <a:p>
            <a:r>
              <a:rPr lang="fr-FR" sz="1100" dirty="0">
                <a:solidFill>
                  <a:schemeClr val="bg1"/>
                </a:solidFill>
              </a:rPr>
              <a:t>        message -- le problème proprement dit"""</a:t>
            </a:r>
          </a:p>
          <a:p>
            <a:r>
              <a:rPr lang="fr-FR" sz="1100" dirty="0">
                <a:solidFill>
                  <a:schemeClr val="bg1"/>
                </a:solidFill>
              </a:rPr>
              <a:t>    </a:t>
            </a:r>
          </a:p>
          <a:p>
            <a:r>
              <a:rPr lang="fr-FR" sz="1100" dirty="0">
                <a:solidFill>
                  <a:schemeClr val="bg1"/>
                </a:solidFill>
              </a:rPr>
              <a:t>    def __init__(self, fichier, ligne, message):</a:t>
            </a:r>
          </a:p>
          <a:p>
            <a:r>
              <a:rPr lang="fr-FR" sz="1100" dirty="0">
                <a:solidFill>
                  <a:schemeClr val="bg1"/>
                </a:solidFill>
              </a:rPr>
              <a:t>        """Constructeur de notre exception"""</a:t>
            </a:r>
          </a:p>
          <a:p>
            <a:r>
              <a:rPr lang="fr-FR" sz="1100" dirty="0">
                <a:solidFill>
                  <a:schemeClr val="bg1"/>
                </a:solidFill>
              </a:rPr>
              <a:t>        </a:t>
            </a:r>
            <a:r>
              <a:rPr lang="fr-FR" sz="1100" dirty="0" err="1">
                <a:solidFill>
                  <a:schemeClr val="bg1"/>
                </a:solidFill>
              </a:rPr>
              <a:t>self.fichier</a:t>
            </a:r>
            <a:r>
              <a:rPr lang="fr-FR" sz="1100" dirty="0">
                <a:solidFill>
                  <a:schemeClr val="bg1"/>
                </a:solidFill>
              </a:rPr>
              <a:t> = fichier</a:t>
            </a:r>
          </a:p>
          <a:p>
            <a:r>
              <a:rPr lang="fr-FR" sz="1100" dirty="0">
                <a:solidFill>
                  <a:schemeClr val="bg1"/>
                </a:solidFill>
              </a:rPr>
              <a:t>        </a:t>
            </a:r>
            <a:r>
              <a:rPr lang="fr-FR" sz="1100" dirty="0" err="1">
                <a:solidFill>
                  <a:schemeClr val="bg1"/>
                </a:solidFill>
              </a:rPr>
              <a:t>self.ligne</a:t>
            </a:r>
            <a:r>
              <a:rPr lang="fr-FR" sz="1100" dirty="0">
                <a:solidFill>
                  <a:schemeClr val="bg1"/>
                </a:solidFill>
              </a:rPr>
              <a:t> = ligne</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"""Affichage de l'exception"""</a:t>
            </a:r>
          </a:p>
          <a:p>
            <a:r>
              <a:rPr lang="fr-FR" sz="1100" dirty="0">
                <a:solidFill>
                  <a:schemeClr val="bg1"/>
                </a:solidFill>
              </a:rPr>
              <a:t>        return "[{}:{}]: {}".format(</a:t>
            </a:r>
            <a:r>
              <a:rPr lang="fr-FR" sz="1100" dirty="0" err="1">
                <a:solidFill>
                  <a:schemeClr val="bg1"/>
                </a:solidFill>
              </a:rPr>
              <a:t>self.fichier</a:t>
            </a:r>
            <a:r>
              <a:rPr lang="fr-FR" sz="1100" dirty="0">
                <a:solidFill>
                  <a:schemeClr val="bg1"/>
                </a:solidFill>
              </a:rPr>
              <a:t>, </a:t>
            </a:r>
            <a:r>
              <a:rPr lang="fr-FR" sz="1100" dirty="0" err="1">
                <a:solidFill>
                  <a:schemeClr val="bg1"/>
                </a:solidFill>
              </a:rPr>
              <a:t>self.ligne</a:t>
            </a:r>
            <a:r>
              <a:rPr lang="fr-FR" sz="1100" dirty="0">
                <a:solidFill>
                  <a:schemeClr val="bg1"/>
                </a:solidFill>
              </a:rPr>
              <a:t>, \</a:t>
            </a:r>
          </a:p>
          <a:p>
            <a:r>
              <a:rPr lang="fr-FR" sz="1100" dirty="0">
                <a:solidFill>
                  <a:schemeClr val="bg1"/>
                </a:solidFill>
              </a:rPr>
              <a:t>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76999"/>
          </a:xfrm>
          <a:prstGeom prst="rect">
            <a:avLst/>
          </a:prstGeom>
          <a:noFill/>
        </p:spPr>
        <p:txBody>
          <a:bodyPr wrap="square" rtlCol="0">
            <a:spAutoFit/>
          </a:bodyPr>
          <a:lstStyle/>
          <a:p>
            <a:r>
              <a:rPr lang="fr-FR" sz="1200" dirty="0"/>
              <a:t>Mais vos exceptions peuvent aussi prendre plusieurs paramètres à l'instanciation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09554" y="4310610"/>
            <a:ext cx="11630020" cy="276999"/>
          </a:xfrm>
          <a:prstGeom prst="rect">
            <a:avLst/>
          </a:prstGeom>
          <a:noFill/>
        </p:spPr>
        <p:txBody>
          <a:bodyPr wrap="square" rtlCol="0">
            <a:spAutoFit/>
          </a:bodyPr>
          <a:lstStyle/>
          <a:p>
            <a:r>
              <a:rPr lang="fr-FR" sz="1200" dirty="0"/>
              <a:t>Et pour lever cette exception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271464" y="4642448"/>
            <a:ext cx="11506200" cy="938719"/>
          </a:xfrm>
          <a:prstGeom prst="rect">
            <a:avLst/>
          </a:prstGeom>
          <a:solidFill>
            <a:schemeClr val="tx1"/>
          </a:solidFill>
        </p:spPr>
        <p:txBody>
          <a:bodyPr wrap="square" rtlCol="0">
            <a:spAutoFit/>
          </a:bodyPr>
          <a:lstStyle/>
          <a:p>
            <a:r>
              <a:rPr lang="fr-FR" sz="1100" dirty="0">
                <a:solidFill>
                  <a:schemeClr val="bg1"/>
                </a:solidFill>
              </a:rPr>
              <a:t>raise </a:t>
            </a:r>
            <a:r>
              <a:rPr lang="fr-FR" sz="1100" dirty="0" err="1">
                <a:solidFill>
                  <a:schemeClr val="bg1"/>
                </a:solidFill>
              </a:rPr>
              <a:t>ErreurAnalyseFichier</a:t>
            </a:r>
            <a:r>
              <a:rPr lang="fr-FR" sz="1100" dirty="0">
                <a:solidFill>
                  <a:schemeClr val="bg1"/>
                </a:solidFill>
              </a:rPr>
              <a:t>("</a:t>
            </a:r>
            <a:r>
              <a:rPr lang="fr-FR" sz="1100" dirty="0" err="1">
                <a:solidFill>
                  <a:schemeClr val="bg1"/>
                </a:solidFill>
              </a:rPr>
              <a:t>plop.conf</a:t>
            </a:r>
            <a:r>
              <a:rPr lang="fr-FR" sz="1100" dirty="0">
                <a:solidFill>
                  <a:schemeClr val="bg1"/>
                </a:solidFill>
              </a:rPr>
              <a:t>", 34,</a:t>
            </a:r>
          </a:p>
          <a:p>
            <a:r>
              <a:rPr lang="fr-FR" sz="1100" dirty="0">
                <a:solidFill>
                  <a:schemeClr val="bg1"/>
                </a:solidFill>
              </a:rPr>
              <a:t>...         "Il manque une parenthèse à la fin de l'expression")</a:t>
            </a:r>
          </a:p>
          <a:p>
            <a:r>
              <a:rPr lang="fr-FR" sz="1100" dirty="0">
                <a:solidFill>
                  <a:schemeClr val="bg1"/>
                </a:solidFill>
              </a:rPr>
              <a:t>Traceback (most recent call last):</a:t>
            </a:r>
          </a:p>
          <a:p>
            <a:r>
              <a:rPr lang="fr-FR" sz="1100" dirty="0">
                <a:solidFill>
                  <a:schemeClr val="bg1"/>
                </a:solidFill>
              </a:rPr>
              <a:t>  File "&lt;stdin&gt;", line 2, in &lt;module&gt;</a:t>
            </a:r>
          </a:p>
          <a:p>
            <a:r>
              <a:rPr lang="fr-FR" sz="1100" dirty="0">
                <a:solidFill>
                  <a:schemeClr val="bg1"/>
                </a:solidFill>
              </a:rPr>
              <a:t>__main__.</a:t>
            </a:r>
            <a:r>
              <a:rPr lang="fr-FR" sz="1100" dirty="0" err="1">
                <a:solidFill>
                  <a:schemeClr val="bg1"/>
                </a:solidFill>
              </a:rPr>
              <a:t>ErreurAnalyseFichier</a:t>
            </a:r>
            <a:r>
              <a:rPr lang="fr-FR" sz="1100" dirty="0">
                <a:solidFill>
                  <a:schemeClr val="bg1"/>
                </a:solidFill>
              </a:rPr>
              <a:t>: [plop.conf:34]: il manque une parenthèse à la fin de l'expression</a:t>
            </a:r>
          </a:p>
        </p:txBody>
      </p:sp>
      <p:sp>
        <p:nvSpPr>
          <p:cNvPr id="10" name="ZoneTexte 9">
            <a:extLst>
              <a:ext uri="{FF2B5EF4-FFF2-40B4-BE49-F238E27FC236}">
                <a16:creationId xmlns:a16="http://schemas.microsoft.com/office/drawing/2014/main" id="{D55D176D-B963-4131-B851-9758B68F4BD5}"/>
              </a:ext>
            </a:extLst>
          </p:cNvPr>
          <p:cNvSpPr txBox="1"/>
          <p:nvPr/>
        </p:nvSpPr>
        <p:spPr>
          <a:xfrm>
            <a:off x="209554" y="5622825"/>
            <a:ext cx="11630020" cy="461665"/>
          </a:xfrm>
          <a:prstGeom prst="rect">
            <a:avLst/>
          </a:prstGeom>
          <a:noFill/>
        </p:spPr>
        <p:txBody>
          <a:bodyPr wrap="square" rtlCol="0">
            <a:spAutoFit/>
          </a:bodyPr>
          <a:lstStyle/>
          <a:p>
            <a:r>
              <a:rPr lang="fr-FR" sz="1200" dirty="0"/>
              <a:t>Voilà, ce petit retour sur les exceptions est achevé. Si vous voulez en savoir plus, n'hésitez pas à consulter la documentation Python concernant </a:t>
            </a:r>
            <a:r>
              <a:rPr lang="fr-FR" sz="1200" dirty="0">
                <a:hlinkClick r:id="rId2"/>
              </a:rPr>
              <a:t>les exceptions</a:t>
            </a:r>
            <a:r>
              <a:rPr lang="fr-FR" sz="1200" dirty="0"/>
              <a:t> ainsi que celle sur </a:t>
            </a:r>
            <a:r>
              <a:rPr lang="fr-FR" sz="1200" dirty="0">
                <a:hlinkClick r:id="rId3"/>
              </a:rPr>
              <a:t>les exceptions personnalisées</a:t>
            </a:r>
            <a:r>
              <a:rPr lang="fr-FR" sz="1200" dirty="0"/>
              <a:t>.</a:t>
            </a:r>
          </a:p>
        </p:txBody>
      </p:sp>
    </p:spTree>
    <p:extLst>
      <p:ext uri="{BB962C8B-B14F-4D97-AF65-F5344CB8AC3E}">
        <p14:creationId xmlns:p14="http://schemas.microsoft.com/office/powerpoint/2010/main" val="1070615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De nouveaux </a:t>
            </a:r>
            <a:r>
              <a:rPr lang="en-US" sz="6000" dirty="0" err="1">
                <a:solidFill>
                  <a:schemeClr val="accent5">
                    <a:lumMod val="75000"/>
                  </a:schemeClr>
                </a:solidFill>
              </a:rPr>
              <a:t>operateurs</a:t>
            </a:r>
            <a:endParaRPr lang="fr-FR" sz="6000" dirty="0">
              <a:solidFill>
                <a:schemeClr val="accent5">
                  <a:lumMod val="75000"/>
                </a:schemeClr>
              </a:solidFill>
            </a:endParaRPr>
          </a:p>
        </p:txBody>
      </p:sp>
      <p:graphicFrame>
        <p:nvGraphicFramePr>
          <p:cNvPr id="5" name="Tableau 5">
            <a:extLst>
              <a:ext uri="{FF2B5EF4-FFF2-40B4-BE49-F238E27FC236}">
                <a16:creationId xmlns:a16="http://schemas.microsoft.com/office/drawing/2014/main" id="{010C8191-1FAE-4384-8CB7-707A80A8437A}"/>
              </a:ext>
            </a:extLst>
          </p:cNvPr>
          <p:cNvGraphicFramePr>
            <a:graphicFrameLocks noGrp="1"/>
          </p:cNvGraphicFramePr>
          <p:nvPr>
            <p:extLst>
              <p:ext uri="{D42A27DB-BD31-4B8C-83A1-F6EECF244321}">
                <p14:modId xmlns:p14="http://schemas.microsoft.com/office/powerpoint/2010/main" val="1402705989"/>
              </p:ext>
            </p:extLst>
          </p:nvPr>
        </p:nvGraphicFramePr>
        <p:xfrm>
          <a:off x="2031998" y="140145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01553769"/>
                    </a:ext>
                  </a:extLst>
                </a:gridCol>
                <a:gridCol w="4064000">
                  <a:extLst>
                    <a:ext uri="{9D8B030D-6E8A-4147-A177-3AD203B41FA5}">
                      <a16:colId xmlns:a16="http://schemas.microsoft.com/office/drawing/2014/main" val="2737990829"/>
                    </a:ext>
                  </a:extLst>
                </a:gridCol>
              </a:tblGrid>
              <a:tr h="370840">
                <a:tc>
                  <a:txBody>
                    <a:bodyPr/>
                    <a:lstStyle/>
                    <a:p>
                      <a:pPr algn="ctr"/>
                      <a:r>
                        <a:rPr lang="fr-FR" dirty="0"/>
                        <a:t>Operateur</a:t>
                      </a:r>
                    </a:p>
                  </a:txBody>
                  <a:tcPr/>
                </a:tc>
                <a:tc>
                  <a:txBody>
                    <a:bodyPr/>
                    <a:lstStyle/>
                    <a:p>
                      <a:pPr algn="ctr"/>
                      <a:r>
                        <a:rPr lang="fr-FR" dirty="0"/>
                        <a:t>Signification </a:t>
                      </a:r>
                      <a:r>
                        <a:rPr lang="fr-FR" dirty="0" err="1"/>
                        <a:t>litterale</a:t>
                      </a:r>
                      <a:endParaRPr lang="fr-FR" dirty="0"/>
                    </a:p>
                  </a:txBody>
                  <a:tcPr/>
                </a:tc>
                <a:extLst>
                  <a:ext uri="{0D108BD9-81ED-4DB2-BD59-A6C34878D82A}">
                    <a16:rowId xmlns:a16="http://schemas.microsoft.com/office/drawing/2014/main" val="2108292159"/>
                  </a:ext>
                </a:extLst>
              </a:tr>
              <a:tr h="370840">
                <a:tc>
                  <a:txBody>
                    <a:bodyPr/>
                    <a:lstStyle/>
                    <a:p>
                      <a:r>
                        <a:rPr lang="fr-FR" dirty="0"/>
                        <a:t>&lt;</a:t>
                      </a:r>
                    </a:p>
                  </a:txBody>
                  <a:tcPr/>
                </a:tc>
                <a:tc>
                  <a:txBody>
                    <a:bodyPr/>
                    <a:lstStyle/>
                    <a:p>
                      <a:r>
                        <a:rPr lang="fr-FR" dirty="0"/>
                        <a:t>Strictement inferieur à</a:t>
                      </a:r>
                    </a:p>
                  </a:txBody>
                  <a:tcPr/>
                </a:tc>
                <a:extLst>
                  <a:ext uri="{0D108BD9-81ED-4DB2-BD59-A6C34878D82A}">
                    <a16:rowId xmlns:a16="http://schemas.microsoft.com/office/drawing/2014/main" val="3300284272"/>
                  </a:ext>
                </a:extLst>
              </a:tr>
              <a:tr h="370840">
                <a:tc>
                  <a:txBody>
                    <a:bodyPr/>
                    <a:lstStyle/>
                    <a:p>
                      <a:r>
                        <a:rPr lang="fr-FR" dirty="0"/>
                        <a:t>&gt;</a:t>
                      </a:r>
                    </a:p>
                  </a:txBody>
                  <a:tcPr/>
                </a:tc>
                <a:tc>
                  <a:txBody>
                    <a:bodyPr/>
                    <a:lstStyle/>
                    <a:p>
                      <a:r>
                        <a:rPr lang="fr-FR" dirty="0"/>
                        <a:t>Strictement </a:t>
                      </a:r>
                      <a:r>
                        <a:rPr lang="fr-FR" dirty="0" err="1"/>
                        <a:t>superieurs</a:t>
                      </a:r>
                      <a:r>
                        <a:rPr lang="fr-FR" dirty="0"/>
                        <a:t> à</a:t>
                      </a:r>
                    </a:p>
                  </a:txBody>
                  <a:tcPr/>
                </a:tc>
                <a:extLst>
                  <a:ext uri="{0D108BD9-81ED-4DB2-BD59-A6C34878D82A}">
                    <a16:rowId xmlns:a16="http://schemas.microsoft.com/office/drawing/2014/main" val="2662871864"/>
                  </a:ext>
                </a:extLst>
              </a:tr>
              <a:tr h="370840">
                <a:tc>
                  <a:txBody>
                    <a:bodyPr/>
                    <a:lstStyle/>
                    <a:p>
                      <a:r>
                        <a:rPr lang="fr-FR" dirty="0"/>
                        <a:t>&lt;=</a:t>
                      </a:r>
                    </a:p>
                  </a:txBody>
                  <a:tcPr/>
                </a:tc>
                <a:tc>
                  <a:txBody>
                    <a:bodyPr/>
                    <a:lstStyle/>
                    <a:p>
                      <a:r>
                        <a:rPr lang="fr-FR" dirty="0"/>
                        <a:t>Inferieur ou </a:t>
                      </a:r>
                      <a:r>
                        <a:rPr lang="fr-FR" dirty="0" err="1"/>
                        <a:t>egal</a:t>
                      </a:r>
                      <a:r>
                        <a:rPr lang="fr-FR" dirty="0"/>
                        <a:t> à</a:t>
                      </a:r>
                    </a:p>
                  </a:txBody>
                  <a:tcPr/>
                </a:tc>
                <a:extLst>
                  <a:ext uri="{0D108BD9-81ED-4DB2-BD59-A6C34878D82A}">
                    <a16:rowId xmlns:a16="http://schemas.microsoft.com/office/drawing/2014/main" val="148483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Superieur</a:t>
                      </a:r>
                      <a:r>
                        <a:rPr lang="fr-FR" dirty="0"/>
                        <a:t> ou </a:t>
                      </a:r>
                      <a:r>
                        <a:rPr lang="fr-FR" dirty="0" err="1"/>
                        <a:t>egal</a:t>
                      </a:r>
                      <a:r>
                        <a:rPr lang="fr-FR" dirty="0"/>
                        <a:t> à</a:t>
                      </a:r>
                    </a:p>
                  </a:txBody>
                  <a:tcPr/>
                </a:tc>
                <a:extLst>
                  <a:ext uri="{0D108BD9-81ED-4DB2-BD59-A6C34878D82A}">
                    <a16:rowId xmlns:a16="http://schemas.microsoft.com/office/drawing/2014/main" val="3991816168"/>
                  </a:ext>
                </a:extLst>
              </a:tr>
              <a:tr h="370840">
                <a:tc>
                  <a:txBody>
                    <a:bodyPr/>
                    <a:lstStyle/>
                    <a:p>
                      <a:r>
                        <a:rPr lang="fr-FR" dirty="0"/>
                        <a:t>==</a:t>
                      </a:r>
                    </a:p>
                  </a:txBody>
                  <a:tcPr/>
                </a:tc>
                <a:tc>
                  <a:txBody>
                    <a:bodyPr/>
                    <a:lstStyle/>
                    <a:p>
                      <a:r>
                        <a:rPr lang="fr-FR" dirty="0"/>
                        <a:t>Egal à</a:t>
                      </a:r>
                    </a:p>
                  </a:txBody>
                  <a:tcPr/>
                </a:tc>
                <a:extLst>
                  <a:ext uri="{0D108BD9-81ED-4DB2-BD59-A6C34878D82A}">
                    <a16:rowId xmlns:a16="http://schemas.microsoft.com/office/drawing/2014/main" val="3079552115"/>
                  </a:ext>
                </a:extLst>
              </a:tr>
              <a:tr h="370840">
                <a:tc>
                  <a:txBody>
                    <a:bodyPr/>
                    <a:lstStyle/>
                    <a:p>
                      <a:r>
                        <a:rPr lang="fr-FR" dirty="0"/>
                        <a:t>!=</a:t>
                      </a:r>
                    </a:p>
                  </a:txBody>
                  <a:tcPr/>
                </a:tc>
                <a:tc>
                  <a:txBody>
                    <a:bodyPr/>
                    <a:lstStyle/>
                    <a:p>
                      <a:r>
                        <a:rPr lang="fr-FR" dirty="0" err="1"/>
                        <a:t>Different</a:t>
                      </a:r>
                      <a:r>
                        <a:rPr lang="fr-FR" dirty="0"/>
                        <a:t> de</a:t>
                      </a:r>
                    </a:p>
                  </a:txBody>
                  <a:tcPr/>
                </a:tc>
                <a:extLst>
                  <a:ext uri="{0D108BD9-81ED-4DB2-BD59-A6C34878D82A}">
                    <a16:rowId xmlns:a16="http://schemas.microsoft.com/office/drawing/2014/main" val="2184926817"/>
                  </a:ext>
                </a:extLst>
              </a:tr>
            </a:tbl>
          </a:graphicData>
        </a:graphic>
      </p:graphicFrame>
      <p:sp>
        <p:nvSpPr>
          <p:cNvPr id="7" name="ZoneTexte 6">
            <a:extLst>
              <a:ext uri="{FF2B5EF4-FFF2-40B4-BE49-F238E27FC236}">
                <a16:creationId xmlns:a16="http://schemas.microsoft.com/office/drawing/2014/main" id="{18B31F62-6118-40B6-B718-6D4F375330A9}"/>
              </a:ext>
            </a:extLst>
          </p:cNvPr>
          <p:cNvSpPr txBox="1"/>
          <p:nvPr/>
        </p:nvSpPr>
        <p:spPr>
          <a:xfrm>
            <a:off x="2013284" y="4299284"/>
            <a:ext cx="8205537" cy="2031325"/>
          </a:xfrm>
          <a:prstGeom prst="rect">
            <a:avLst/>
          </a:prstGeom>
          <a:solidFill>
            <a:schemeClr val="tx1"/>
          </a:solidFill>
        </p:spPr>
        <p:txBody>
          <a:bodyPr wrap="square" rtlCol="0">
            <a:spAutoFit/>
          </a:bodyPr>
          <a:lstStyle/>
          <a:p>
            <a:r>
              <a:rPr lang="fr-FR" dirty="0">
                <a:solidFill>
                  <a:schemeClr val="bg1"/>
                </a:solidFill>
                <a:highlight>
                  <a:srgbClr val="000000"/>
                </a:highlight>
              </a:rPr>
              <a:t>a = 0</a:t>
            </a:r>
          </a:p>
          <a:p>
            <a:r>
              <a:rPr lang="fr-FR" dirty="0">
                <a:solidFill>
                  <a:schemeClr val="bg1"/>
                </a:solidFill>
                <a:highlight>
                  <a:srgbClr val="000000"/>
                </a:highlight>
              </a:rPr>
              <a:t>a == 5</a:t>
            </a:r>
          </a:p>
          <a:p>
            <a:r>
              <a:rPr lang="fr-FR" dirty="0">
                <a:solidFill>
                  <a:schemeClr val="bg1"/>
                </a:solidFill>
                <a:highlight>
                  <a:srgbClr val="000000"/>
                </a:highlight>
              </a:rPr>
              <a:t>False</a:t>
            </a:r>
          </a:p>
          <a:p>
            <a:r>
              <a:rPr lang="fr-FR" dirty="0">
                <a:solidFill>
                  <a:schemeClr val="bg1"/>
                </a:solidFill>
                <a:highlight>
                  <a:srgbClr val="000000"/>
                </a:highlight>
              </a:rPr>
              <a:t>a &gt; -8</a:t>
            </a:r>
          </a:p>
          <a:p>
            <a:r>
              <a:rPr lang="fr-FR" dirty="0">
                <a:solidFill>
                  <a:schemeClr val="bg1"/>
                </a:solidFill>
                <a:highlight>
                  <a:srgbClr val="000000"/>
                </a:highlight>
              </a:rPr>
              <a:t>True</a:t>
            </a:r>
          </a:p>
          <a:p>
            <a:r>
              <a:rPr lang="fr-FR" dirty="0">
                <a:solidFill>
                  <a:schemeClr val="bg1"/>
                </a:solidFill>
                <a:highlight>
                  <a:srgbClr val="000000"/>
                </a:highlight>
              </a:rPr>
              <a:t>a != 33.19</a:t>
            </a:r>
          </a:p>
          <a:p>
            <a:r>
              <a:rPr lang="fr-FR" dirty="0">
                <a:solidFill>
                  <a:schemeClr val="bg1"/>
                </a:solidFill>
                <a:highlight>
                  <a:srgbClr val="000000"/>
                </a:highlight>
              </a:rPr>
              <a:t>True</a:t>
            </a:r>
          </a:p>
        </p:txBody>
      </p:sp>
    </p:spTree>
    <p:extLst>
      <p:ext uri="{BB962C8B-B14F-4D97-AF65-F5344CB8AC3E}">
        <p14:creationId xmlns:p14="http://schemas.microsoft.com/office/powerpoint/2010/main" val="349323723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2862322"/>
          </a:xfrm>
          <a:prstGeom prst="rect">
            <a:avLst/>
          </a:prstGeom>
          <a:noFill/>
        </p:spPr>
        <p:txBody>
          <a:bodyPr wrap="square" rtlCol="0">
            <a:spAutoFit/>
          </a:bodyPr>
          <a:lstStyle/>
          <a:p>
            <a:r>
              <a:rPr lang="fr-FR" sz="1200" b="1" dirty="0"/>
              <a:t>En résumé</a:t>
            </a:r>
          </a:p>
          <a:p>
            <a:endParaRPr lang="fr-FR" sz="1200" dirty="0"/>
          </a:p>
          <a:p>
            <a:r>
              <a:rPr lang="fr-FR" sz="1200" dirty="0"/>
              <a:t>    L'héritage permet à une classe d'hériter du comportement d'une autre en reprenant ses méthodes.</a:t>
            </a:r>
          </a:p>
          <a:p>
            <a:endParaRPr lang="fr-FR" sz="1200" dirty="0"/>
          </a:p>
          <a:p>
            <a:r>
              <a:rPr lang="fr-FR" sz="1200" dirty="0"/>
              <a:t>    La syntaxe de l'héritage est class NouvelleClasse(ClasseMere):.</a:t>
            </a:r>
          </a:p>
          <a:p>
            <a:endParaRPr lang="fr-FR" sz="1200" dirty="0"/>
          </a:p>
          <a:p>
            <a:r>
              <a:rPr lang="fr-FR" sz="1200" dirty="0"/>
              <a:t>    On peut accéder aux méthodes de la classe mère directement via la syntaxe : ClasseMere.methode(self).</a:t>
            </a:r>
          </a:p>
          <a:p>
            <a:endParaRPr lang="fr-FR" sz="1200" dirty="0"/>
          </a:p>
          <a:p>
            <a:r>
              <a:rPr lang="fr-FR" sz="1200" dirty="0"/>
              <a:t>    L'héritage multiple permet à une classe d'hériter de plusieurs classes mères.</a:t>
            </a:r>
          </a:p>
          <a:p>
            <a:endParaRPr lang="fr-FR" sz="1200" dirty="0"/>
          </a:p>
          <a:p>
            <a:r>
              <a:rPr lang="fr-FR" sz="1200" dirty="0"/>
              <a:t>    La syntaxe de l'héritage multiple s'écrit donc de la manière suivante : class NouvelleClasse(ClasseMere1, ClasseMere2, ClasseMereN):.</a:t>
            </a:r>
          </a:p>
          <a:p>
            <a:endParaRPr lang="fr-FR" sz="1200" dirty="0"/>
          </a:p>
          <a:p>
            <a:r>
              <a:rPr lang="fr-FR" sz="1200" dirty="0"/>
              <a:t>    Les exceptions définies par Python sont ordonnées selon une hiérarchie d'héritage.</a:t>
            </a:r>
          </a:p>
          <a:p>
            <a:endParaRPr lang="fr-FR" sz="1200" dirty="0"/>
          </a:p>
          <a:p>
            <a:r>
              <a:rPr lang="fr-FR" sz="1200" dirty="0"/>
              <a:t>    </a:t>
            </a:r>
          </a:p>
        </p:txBody>
      </p:sp>
    </p:spTree>
    <p:extLst>
      <p:ext uri="{BB962C8B-B14F-4D97-AF65-F5344CB8AC3E}">
        <p14:creationId xmlns:p14="http://schemas.microsoft.com/office/powerpoint/2010/main" val="332550674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619375"/>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3345185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1569660"/>
          </a:xfrm>
          <a:prstGeom prst="rect">
            <a:avLst/>
          </a:prstGeom>
          <a:noFill/>
        </p:spPr>
        <p:txBody>
          <a:bodyPr wrap="square" rtlCol="0">
            <a:spAutoFit/>
          </a:bodyPr>
          <a:lstStyle/>
          <a:p>
            <a:r>
              <a:rPr lang="fr-FR" sz="1200" dirty="0"/>
              <a:t>Découvrez la boucle for</a:t>
            </a:r>
          </a:p>
          <a:p>
            <a:endParaRPr lang="fr-FR" sz="1200" dirty="0"/>
          </a:p>
          <a:p>
            <a:r>
              <a:rPr lang="fr-FR" sz="1200" dirty="0"/>
              <a:t>Voilà pas mal de chapitres, nous avons étudié les boucles. Ne vous alarmez pas, ce que nous avons vu est toujours d'actualité … mais nous allons un peu approfondir le sujet, maintenant que nous explorons le monde de l'objet.</a:t>
            </a:r>
          </a:p>
          <a:p>
            <a:endParaRPr lang="fr-FR" sz="1200" dirty="0"/>
          </a:p>
          <a:p>
            <a:r>
              <a:rPr lang="fr-FR" sz="1200" dirty="0"/>
              <a:t>Nous allons ici parler d'itérateurs et de générateurs. Nous allons découvrir ces concepts du plus simple au plus complexe et de telle sorte que chacun des concepts abordés reprenne les précédents. N'hésitez pas, par la suite, à revenir sur ce chapitre et à le relire, partiellement ou intégralement si nécessaire.</a:t>
            </a:r>
          </a:p>
          <a:p>
            <a:r>
              <a:rPr lang="fr-FR" sz="1200" dirty="0"/>
              <a:t>    </a:t>
            </a:r>
          </a:p>
        </p:txBody>
      </p:sp>
    </p:spTree>
    <p:extLst>
      <p:ext uri="{BB962C8B-B14F-4D97-AF65-F5344CB8AC3E}">
        <p14:creationId xmlns:p14="http://schemas.microsoft.com/office/powerpoint/2010/main" val="215732347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2CEA9C17-631D-4288-ADE3-5B6CC467208F}"/>
              </a:ext>
            </a:extLst>
          </p:cNvPr>
          <p:cNvSpPr txBox="1"/>
          <p:nvPr/>
        </p:nvSpPr>
        <p:spPr>
          <a:xfrm>
            <a:off x="57156" y="1388239"/>
            <a:ext cx="11868146" cy="276999"/>
          </a:xfrm>
          <a:prstGeom prst="rect">
            <a:avLst/>
          </a:prstGeom>
          <a:noFill/>
        </p:spPr>
        <p:txBody>
          <a:bodyPr wrap="square" rtlCol="0">
            <a:spAutoFit/>
          </a:bodyPr>
          <a:lstStyle/>
          <a:p>
            <a:r>
              <a:rPr lang="fr-FR" sz="1200" dirty="0"/>
              <a:t>Nous utilisons des itérateurs sans le savoir depuis le moment où nous avons abordé les boucles et surtout, depuis que nous utilisons le mot-clé for pour parcourir des objets conteneurs.</a:t>
            </a:r>
          </a:p>
        </p:txBody>
      </p:sp>
      <p:sp>
        <p:nvSpPr>
          <p:cNvPr id="6" name="ZoneTexte 5">
            <a:extLst>
              <a:ext uri="{FF2B5EF4-FFF2-40B4-BE49-F238E27FC236}">
                <a16:creationId xmlns:a16="http://schemas.microsoft.com/office/drawing/2014/main" id="{0FCE0E97-60CE-44AB-B38D-819FD872255F}"/>
              </a:ext>
            </a:extLst>
          </p:cNvPr>
          <p:cNvSpPr txBox="1"/>
          <p:nvPr/>
        </p:nvSpPr>
        <p:spPr>
          <a:xfrm>
            <a:off x="57155" y="1911459"/>
            <a:ext cx="11868145" cy="430887"/>
          </a:xfrm>
          <a:prstGeom prst="rect">
            <a:avLst/>
          </a:prstGeom>
          <a:solidFill>
            <a:schemeClr val="tx1"/>
          </a:solidFill>
        </p:spPr>
        <p:txBody>
          <a:bodyPr wrap="square" rtlCol="0">
            <a:spAutoFit/>
          </a:bodyPr>
          <a:lstStyle/>
          <a:p>
            <a:r>
              <a:rPr lang="it-IT" sz="1100" dirty="0">
                <a:solidFill>
                  <a:schemeClr val="bg1"/>
                </a:solidFill>
              </a:rPr>
              <a:t>ma_liste = [1, 2, 3]</a:t>
            </a:r>
          </a:p>
          <a:p>
            <a:r>
              <a:rPr lang="it-IT" sz="1100" dirty="0">
                <a:solidFill>
                  <a:schemeClr val="bg1"/>
                </a:solidFill>
              </a:rPr>
              <a:t>for element in ma_liste:</a:t>
            </a:r>
            <a:endParaRPr lang="fr-FR" sz="1100" dirty="0">
              <a:solidFill>
                <a:schemeClr val="bg1"/>
              </a:solidFill>
            </a:endParaRPr>
          </a:p>
        </p:txBody>
      </p:sp>
      <p:sp>
        <p:nvSpPr>
          <p:cNvPr id="8" name="ZoneTexte 7">
            <a:extLst>
              <a:ext uri="{FF2B5EF4-FFF2-40B4-BE49-F238E27FC236}">
                <a16:creationId xmlns:a16="http://schemas.microsoft.com/office/drawing/2014/main" id="{1815B353-469B-4BE2-93B4-4151944828A9}"/>
              </a:ext>
            </a:extLst>
          </p:cNvPr>
          <p:cNvSpPr txBox="1"/>
          <p:nvPr/>
        </p:nvSpPr>
        <p:spPr>
          <a:xfrm>
            <a:off x="57154" y="2424499"/>
            <a:ext cx="11868146" cy="3416320"/>
          </a:xfrm>
          <a:prstGeom prst="rect">
            <a:avLst/>
          </a:prstGeom>
          <a:noFill/>
        </p:spPr>
        <p:txBody>
          <a:bodyPr wrap="square" rtlCol="0">
            <a:spAutoFit/>
          </a:bodyPr>
          <a:lstStyle/>
          <a:p>
            <a:r>
              <a:rPr lang="fr-FR" sz="1200" b="1" dirty="0"/>
              <a:t>Utiliser les itérateurs</a:t>
            </a:r>
          </a:p>
          <a:p>
            <a:endParaRPr lang="fr-FR" sz="12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endParaRPr lang="fr-FR" sz="1200" dirty="0"/>
          </a:p>
          <a:p>
            <a:r>
              <a:rPr lang="fr-FR" sz="1200" dirty="0"/>
              <a:t>Quand Python tombe sur une ligne du type for element in ma_liste:, il va appeler l'itérateur de ma_liste. L'itérateur, c'est un objet qui va être chargé de parcourir l'objet conteneur, ici une liste.</a:t>
            </a:r>
          </a:p>
          <a:p>
            <a:endParaRPr lang="fr-FR" sz="1200" dirty="0"/>
          </a:p>
          <a:p>
            <a:r>
              <a:rPr lang="fr-FR" sz="1200" dirty="0"/>
              <a:t>L'itérateur est créé dans la méthode spéciale __iter__ de l'objet. Ici, c'est donc la méthode __iter__ de la classe list qui est appelée et qui renvoie un itérateur permettant de parcourir la liste.</a:t>
            </a:r>
          </a:p>
          <a:p>
            <a:endParaRPr lang="fr-FR" sz="1200" dirty="0"/>
          </a:p>
          <a:p>
            <a:r>
              <a:rPr lang="fr-FR" sz="1200" dirty="0"/>
              <a:t>À chaque tour de boucle, Python appelle la méthode spéciale __next__ de l'itérateur, qui doit renvoyer l'élément suivant du parcours ou lever l'exception StopIteration si le parcours touche à sa fin.</a:t>
            </a:r>
          </a:p>
          <a:p>
            <a:endParaRPr lang="fr-FR" sz="1200" dirty="0"/>
          </a:p>
          <a:p>
            <a:r>
              <a:rPr lang="fr-FR" sz="1200" dirty="0"/>
              <a:t>Ce n'est peut-être pas très clair… alors voyons un exemple.</a:t>
            </a:r>
          </a:p>
          <a:p>
            <a:endParaRPr lang="fr-FR" sz="1200" dirty="0"/>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63150986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0FCE0E97-60CE-44AB-B38D-819FD872255F}"/>
              </a:ext>
            </a:extLst>
          </p:cNvPr>
          <p:cNvSpPr txBox="1"/>
          <p:nvPr/>
        </p:nvSpPr>
        <p:spPr>
          <a:xfrm>
            <a:off x="57157" y="3787161"/>
            <a:ext cx="11868145" cy="2800767"/>
          </a:xfrm>
          <a:prstGeom prst="rect">
            <a:avLst/>
          </a:prstGeom>
          <a:solidFill>
            <a:schemeClr val="tx1"/>
          </a:solidFill>
        </p:spPr>
        <p:txBody>
          <a:bodyPr wrap="square" rtlCol="0">
            <a:spAutoFit/>
          </a:bodyPr>
          <a:lstStyle/>
          <a:p>
            <a:r>
              <a:rPr lang="it-IT" sz="1100" dirty="0">
                <a:solidFill>
                  <a:schemeClr val="bg1"/>
                </a:solidFill>
              </a:rPr>
              <a:t>&gt;&gt;&gt; ma_chaine = "test"</a:t>
            </a:r>
          </a:p>
          <a:p>
            <a:r>
              <a:rPr lang="it-IT" sz="1100" dirty="0">
                <a:solidFill>
                  <a:schemeClr val="bg1"/>
                </a:solidFill>
              </a:rPr>
              <a:t>&gt;&gt;&gt; iterateur_de_ma_chaine = iter(ma_chaine)</a:t>
            </a:r>
          </a:p>
          <a:p>
            <a:r>
              <a:rPr lang="it-IT" sz="1100" dirty="0">
                <a:solidFill>
                  <a:schemeClr val="bg1"/>
                </a:solidFill>
              </a:rPr>
              <a:t>&gt;&gt;&gt; iterateur_de_ma_chaine</a:t>
            </a:r>
          </a:p>
          <a:p>
            <a:r>
              <a:rPr lang="it-IT" sz="1100" dirty="0">
                <a:solidFill>
                  <a:schemeClr val="bg1"/>
                </a:solidFill>
              </a:rPr>
              <a:t>&lt;str_iterator object at 0x00B408F0&gt;</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'e'</a:t>
            </a:r>
          </a:p>
          <a:p>
            <a:r>
              <a:rPr lang="it-IT" sz="1100" dirty="0">
                <a:solidFill>
                  <a:schemeClr val="bg1"/>
                </a:solidFill>
              </a:rPr>
              <a:t>&gt;&gt;&gt; next(iterateur_de_ma_chaine)</a:t>
            </a:r>
          </a:p>
          <a:p>
            <a:r>
              <a:rPr lang="it-IT" sz="1100" dirty="0">
                <a:solidFill>
                  <a:schemeClr val="bg1"/>
                </a:solidFill>
              </a:rPr>
              <a:t>'s'</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Traceback (most recent call last):</a:t>
            </a:r>
          </a:p>
          <a:p>
            <a:r>
              <a:rPr lang="it-IT" sz="1100" dirty="0">
                <a:solidFill>
                  <a:schemeClr val="bg1"/>
                </a:solidFill>
              </a:rPr>
              <a:t>  File "&lt;stdin&gt;", line 1, in &lt;module&gt;</a:t>
            </a:r>
          </a:p>
          <a:p>
            <a:r>
              <a:rPr lang="it-IT" sz="1100" dirty="0">
                <a:solidFill>
                  <a:schemeClr val="bg1"/>
                </a:solidFill>
              </a:rPr>
              <a:t>StopIteration</a:t>
            </a:r>
          </a:p>
        </p:txBody>
      </p:sp>
      <p:sp>
        <p:nvSpPr>
          <p:cNvPr id="8" name="ZoneTexte 7">
            <a:extLst>
              <a:ext uri="{FF2B5EF4-FFF2-40B4-BE49-F238E27FC236}">
                <a16:creationId xmlns:a16="http://schemas.microsoft.com/office/drawing/2014/main" id="{1815B353-469B-4BE2-93B4-4151944828A9}"/>
              </a:ext>
            </a:extLst>
          </p:cNvPr>
          <p:cNvSpPr txBox="1"/>
          <p:nvPr/>
        </p:nvSpPr>
        <p:spPr>
          <a:xfrm>
            <a:off x="0" y="1232615"/>
            <a:ext cx="11868146" cy="2554545"/>
          </a:xfrm>
          <a:prstGeom prst="rect">
            <a:avLst/>
          </a:prstGeom>
          <a:noFill/>
        </p:spPr>
        <p:txBody>
          <a:bodyPr wrap="square" rtlCol="0">
            <a:spAutoFit/>
          </a:bodyPr>
          <a:lstStyle/>
          <a:p>
            <a:r>
              <a:rPr lang="fr-FR" sz="1200" b="1" dirty="0"/>
              <a:t>Utiliser les itérateurs</a:t>
            </a:r>
          </a:p>
          <a:p>
            <a:endParaRPr lang="fr-FR" sz="14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r>
              <a:rPr lang="fr-FR" sz="1200" dirty="0"/>
              <a:t>Quand Python tombe sur une ligne du type for element in ma_liste:, il va appeler l'itérateur de ma_liste. L'itérateur, c'est un objet qui va être chargé de parcourir l'objet conteneur, ici une liste.</a:t>
            </a:r>
          </a:p>
          <a:p>
            <a:r>
              <a:rPr lang="fr-FR" sz="1200" dirty="0"/>
              <a:t>L'itérateur est créé dans la méthode spéciale __iter__ de l'objet. Ici, c'est donc la méthode __iter__ de la classe list qui est appelée et qui renvoie un itérateur permettant de parcourir la liste.</a:t>
            </a:r>
          </a:p>
          <a:p>
            <a:r>
              <a:rPr lang="fr-FR" sz="1200" dirty="0"/>
              <a:t>À chaque tour de boucle, Python appelle la méthode spéciale __next__ de l'itérateur, qui doit renvoyer l'élément suivant du parcours ou lever l'exception StopIteration si le parcours touche à sa fin.</a:t>
            </a:r>
          </a:p>
          <a:p>
            <a:r>
              <a:rPr lang="fr-FR" sz="1200" dirty="0"/>
              <a:t>Ce n'est peut-être pas très clair… alors voyons un exemple.</a:t>
            </a:r>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05847262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1815B353-469B-4BE2-93B4-4151944828A9}"/>
              </a:ext>
            </a:extLst>
          </p:cNvPr>
          <p:cNvSpPr txBox="1"/>
          <p:nvPr/>
        </p:nvSpPr>
        <p:spPr>
          <a:xfrm>
            <a:off x="0" y="1062189"/>
            <a:ext cx="11868146" cy="2554545"/>
          </a:xfrm>
          <a:prstGeom prst="rect">
            <a:avLst/>
          </a:prstGeom>
          <a:noFill/>
        </p:spPr>
        <p:txBody>
          <a:bodyPr wrap="square" rtlCol="0">
            <a:spAutoFit/>
          </a:bodyPr>
          <a:lstStyle/>
          <a:p>
            <a:r>
              <a:rPr lang="fr-FR" sz="1400" b="1" dirty="0"/>
              <a:t> </a:t>
            </a:r>
            <a:r>
              <a:rPr lang="fr-FR" sz="1200" dirty="0"/>
              <a:t>On commence par créer une chaîne de caractères (jusque là, rien de compliqué).</a:t>
            </a:r>
          </a:p>
          <a:p>
            <a:endParaRPr lang="fr-FR" sz="1200" dirty="0"/>
          </a:p>
          <a:p>
            <a:r>
              <a:rPr lang="fr-FR" sz="1200" dirty="0"/>
              <a:t>    On appelle ensuite la fonction iter en lui passant en paramètre la chaîne. Cette fonction appelle la méthode spéciale __iter__ de la chaîne, qui renvoie l'itérateur permettant de parcourir ma_chaine.</a:t>
            </a:r>
          </a:p>
          <a:p>
            <a:endParaRPr lang="fr-FR" sz="1200" dirty="0"/>
          </a:p>
          <a:p>
            <a:r>
              <a:rPr lang="fr-FR" sz="1200" dirty="0"/>
              <a:t>    On va ensuite appeler plusieurs fois la fonction next en lui passant en paramètre l'itérateur. Cette fonction appelle la méthode spéciale __next__ de l'itérateur. Elle renvoie successivement chaque lettre contenue dans notre chaîne et lève une exception StopIteration quand la chaîne a été parcourue entièrement.</a:t>
            </a:r>
          </a:p>
          <a:p>
            <a:endParaRPr lang="fr-FR" sz="1200" dirty="0"/>
          </a:p>
          <a:p>
            <a:r>
              <a:rPr lang="fr-FR" sz="1200" dirty="0"/>
              <a:t>Quand on parcourt une chaîne grâce à une boucle for (for lettre in chaine:), c'est ce mécanisme d'itérateur qui est appelé. Chaque lettre renvoyée par notre itérateur se retrouve dans la variable lettre et la boucle s'arrête quand l'exception StopIteration est levée.</a:t>
            </a:r>
          </a:p>
          <a:p>
            <a:endParaRPr lang="fr-FR" sz="1200" dirty="0"/>
          </a:p>
          <a:p>
            <a:r>
              <a:rPr lang="fr-FR" sz="1200" dirty="0"/>
              <a:t>Vous pouvez reprendre ce code avec d'autres objets conteneurs, des listes par exemple.</a:t>
            </a:r>
          </a:p>
          <a:p>
            <a:endParaRPr lang="fr-FR" sz="1400" b="1" dirty="0"/>
          </a:p>
        </p:txBody>
      </p:sp>
    </p:spTree>
    <p:extLst>
      <p:ext uri="{BB962C8B-B14F-4D97-AF65-F5344CB8AC3E}">
        <p14:creationId xmlns:p14="http://schemas.microsoft.com/office/powerpoint/2010/main" val="99259866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319091" y="795971"/>
            <a:ext cx="11496674" cy="5509200"/>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RevStr</a:t>
            </a:r>
            <a:r>
              <a:rPr lang="fr-FR" sz="1100" dirty="0">
                <a:solidFill>
                  <a:schemeClr val="bg1"/>
                </a:solidFill>
              </a:rPr>
              <a:t>(str):</a:t>
            </a:r>
          </a:p>
          <a:p>
            <a:r>
              <a:rPr lang="fr-FR" sz="1100" dirty="0">
                <a:solidFill>
                  <a:schemeClr val="bg1"/>
                </a:solidFill>
              </a:rPr>
              <a:t>    """Classe reprenant les méthodes et attributs des chaînes construites</a:t>
            </a:r>
          </a:p>
          <a:p>
            <a:r>
              <a:rPr lang="fr-FR" sz="1100" dirty="0">
                <a:solidFill>
                  <a:schemeClr val="bg1"/>
                </a:solidFill>
              </a:rPr>
              <a:t>    depuis 'str'. On se contente de définir une méthode de parcours</a:t>
            </a:r>
          </a:p>
          <a:p>
            <a:r>
              <a:rPr lang="fr-FR" sz="1100" dirty="0">
                <a:solidFill>
                  <a:schemeClr val="bg1"/>
                </a:solidFill>
              </a:rPr>
              <a:t>    différente : au lieu de parcourir la chaîne de la première à la dernière</a:t>
            </a:r>
          </a:p>
          <a:p>
            <a:r>
              <a:rPr lang="fr-FR" sz="1100" dirty="0">
                <a:solidFill>
                  <a:schemeClr val="bg1"/>
                </a:solidFill>
              </a:rPr>
              <a:t>    lettre, on la parcourt de la dernière à la première.</a:t>
            </a:r>
          </a:p>
          <a:p>
            <a:r>
              <a:rPr lang="fr-FR" sz="1100" dirty="0">
                <a:solidFill>
                  <a:schemeClr val="bg1"/>
                </a:solidFill>
              </a:rPr>
              <a:t>    </a:t>
            </a:r>
          </a:p>
          <a:p>
            <a:r>
              <a:rPr lang="fr-FR" sz="1100" dirty="0">
                <a:solidFill>
                  <a:schemeClr val="bg1"/>
                </a:solidFill>
              </a:rPr>
              <a:t>    Les autres méthodes, y compris le constructeur, n'ont pas besoin</a:t>
            </a:r>
          </a:p>
          <a:p>
            <a:r>
              <a:rPr lang="fr-FR" sz="1100" dirty="0">
                <a:solidFill>
                  <a:schemeClr val="bg1"/>
                </a:solidFill>
              </a:rPr>
              <a:t>    d'être redéfinies"""</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"""Cette méthode renvoie un itérateur parcourant la chaîne</a:t>
            </a:r>
          </a:p>
          <a:p>
            <a:r>
              <a:rPr lang="fr-FR" sz="1100" dirty="0">
                <a:solidFill>
                  <a:schemeClr val="bg1"/>
                </a:solidFill>
              </a:rPr>
              <a:t>        dans le sens inverse de celui de 'str'"""</a:t>
            </a:r>
          </a:p>
          <a:p>
            <a:r>
              <a:rPr lang="fr-FR" sz="1100" dirty="0">
                <a:solidFill>
                  <a:schemeClr val="bg1"/>
                </a:solidFill>
              </a:rPr>
              <a:t>        </a:t>
            </a:r>
          </a:p>
          <a:p>
            <a:r>
              <a:rPr lang="fr-FR" sz="1100" dirty="0">
                <a:solidFill>
                  <a:schemeClr val="bg1"/>
                </a:solidFill>
              </a:rPr>
              <a:t>        return </a:t>
            </a:r>
            <a:r>
              <a:rPr lang="fr-FR" sz="1100" dirty="0" err="1">
                <a:solidFill>
                  <a:schemeClr val="bg1"/>
                </a:solidFill>
              </a:rPr>
              <a:t>ItRevStr</a:t>
            </a:r>
            <a:r>
              <a:rPr lang="fr-FR" sz="1100" dirty="0">
                <a:solidFill>
                  <a:schemeClr val="bg1"/>
                </a:solidFill>
              </a:rPr>
              <a:t>(self) # On renvoie l'itérateur créé pour l'occasion</a:t>
            </a:r>
          </a:p>
          <a:p>
            <a:endParaRPr lang="fr-FR" sz="1100" dirty="0">
              <a:solidFill>
                <a:schemeClr val="bg1"/>
              </a:solidFill>
            </a:endParaRPr>
          </a:p>
          <a:p>
            <a:r>
              <a:rPr lang="fr-FR" sz="1100" dirty="0">
                <a:solidFill>
                  <a:schemeClr val="bg1"/>
                </a:solidFill>
              </a:rPr>
              <a:t>class </a:t>
            </a:r>
            <a:r>
              <a:rPr lang="fr-FR" sz="1100" dirty="0" err="1">
                <a:solidFill>
                  <a:schemeClr val="bg1"/>
                </a:solidFill>
              </a:rPr>
              <a:t>ItRevStr</a:t>
            </a:r>
            <a:r>
              <a:rPr lang="fr-FR" sz="1100" dirty="0">
                <a:solidFill>
                  <a:schemeClr val="bg1"/>
                </a:solidFill>
              </a:rPr>
              <a:t>:</a:t>
            </a:r>
          </a:p>
          <a:p>
            <a:r>
              <a:rPr lang="fr-FR" sz="1100" dirty="0">
                <a:solidFill>
                  <a:schemeClr val="bg1"/>
                </a:solidFill>
              </a:rPr>
              <a:t>    """Un itérateur permettant de parcourir une chaîne de la dernière lettre</a:t>
            </a:r>
          </a:p>
          <a:p>
            <a:r>
              <a:rPr lang="fr-FR" sz="1100" dirty="0">
                <a:solidFill>
                  <a:schemeClr val="bg1"/>
                </a:solidFill>
              </a:rPr>
              <a:t>    à la première. On stocke dans des attributs la position courante et la</a:t>
            </a:r>
          </a:p>
          <a:p>
            <a:r>
              <a:rPr lang="fr-FR" sz="1100" dirty="0">
                <a:solidFill>
                  <a:schemeClr val="bg1"/>
                </a:solidFill>
              </a:rPr>
              <a:t>    chaîne à parcourir"""</a:t>
            </a:r>
          </a:p>
          <a:p>
            <a:r>
              <a:rPr lang="fr-FR" sz="1100" dirty="0">
                <a:solidFill>
                  <a:schemeClr val="bg1"/>
                </a:solidFill>
              </a:rPr>
              <a:t>    </a:t>
            </a:r>
          </a:p>
          <a:p>
            <a:r>
              <a:rPr lang="fr-FR" sz="1100" dirty="0">
                <a:solidFill>
                  <a:schemeClr val="bg1"/>
                </a:solidFill>
              </a:rPr>
              <a:t>    def __init__(self, </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"""On se positionne à la fin de la chaîne"""</a:t>
            </a:r>
          </a:p>
          <a:p>
            <a:r>
              <a:rPr lang="fr-FR" sz="1100" dirty="0">
                <a:solidFill>
                  <a:schemeClr val="bg1"/>
                </a:solidFill>
              </a:rPr>
              <a:t>        </a:t>
            </a:r>
            <a:r>
              <a:rPr lang="fr-FR" sz="1100" dirty="0" err="1">
                <a:solidFill>
                  <a:schemeClr val="bg1"/>
                </a:solidFill>
              </a:rPr>
              <a:t>self.chaine_a_parcourir</a:t>
            </a:r>
            <a:r>
              <a:rPr lang="fr-FR" sz="1100" dirty="0">
                <a:solidFill>
                  <a:schemeClr val="bg1"/>
                </a:solidFill>
              </a:rPr>
              <a:t> = </a:t>
            </a:r>
            <a:r>
              <a:rPr lang="fr-FR" sz="1100" dirty="0" err="1">
                <a:solidFill>
                  <a:schemeClr val="bg1"/>
                </a:solidFill>
              </a:rPr>
              <a:t>chaine_a_parcourir</a:t>
            </a:r>
            <a:endParaRPr lang="fr-FR" sz="1100" dirty="0">
              <a:solidFill>
                <a:schemeClr val="bg1"/>
              </a:solidFill>
            </a:endParaRPr>
          </a:p>
          <a:p>
            <a:r>
              <a:rPr lang="fr-FR" sz="1100" dirty="0">
                <a:solidFill>
                  <a:schemeClr val="bg1"/>
                </a:solidFill>
              </a:rPr>
              <a:t>        </a:t>
            </a:r>
            <a:r>
              <a:rPr lang="fr-FR" sz="1100" dirty="0" err="1">
                <a:solidFill>
                  <a:schemeClr val="bg1"/>
                </a:solidFill>
              </a:rPr>
              <a:t>self.position</a:t>
            </a:r>
            <a:r>
              <a:rPr lang="fr-FR" sz="1100" dirty="0">
                <a:solidFill>
                  <a:schemeClr val="bg1"/>
                </a:solidFill>
              </a:rPr>
              <a:t> = len(</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def __next__(self):</a:t>
            </a:r>
          </a:p>
          <a:p>
            <a:r>
              <a:rPr lang="fr-FR" sz="1100" dirty="0">
                <a:solidFill>
                  <a:schemeClr val="bg1"/>
                </a:solidFill>
              </a:rPr>
              <a:t>        """Cette méthode doit renvoyer l'élément suivant dans le parcours,</a:t>
            </a:r>
          </a:p>
          <a:p>
            <a:r>
              <a:rPr lang="fr-FR" sz="1100" dirty="0">
                <a:solidFill>
                  <a:schemeClr val="bg1"/>
                </a:solidFill>
              </a:rPr>
              <a:t>        ou lever l'exception '</a:t>
            </a:r>
            <a:r>
              <a:rPr lang="fr-FR" sz="1100" dirty="0" err="1">
                <a:solidFill>
                  <a:schemeClr val="bg1"/>
                </a:solidFill>
              </a:rPr>
              <a:t>StopIteration</a:t>
            </a:r>
            <a:r>
              <a:rPr lang="fr-FR" sz="1100" dirty="0">
                <a:solidFill>
                  <a:schemeClr val="bg1"/>
                </a:solidFill>
              </a:rPr>
              <a:t>' si le parcours est fini""« </a:t>
            </a:r>
          </a:p>
          <a:p>
            <a:endParaRPr lang="fr-FR" sz="1100" dirty="0">
              <a:solidFill>
                <a:schemeClr val="bg1"/>
              </a:solidFill>
            </a:endParaRPr>
          </a:p>
          <a:p>
            <a:r>
              <a:rPr lang="fr-FR" sz="1100" dirty="0">
                <a:solidFill>
                  <a:schemeClr val="bg1"/>
                </a:solidFill>
              </a:rPr>
              <a:t>if </a:t>
            </a:r>
            <a:r>
              <a:rPr lang="fr-FR" sz="1100" dirty="0" err="1">
                <a:solidFill>
                  <a:schemeClr val="bg1"/>
                </a:solidFill>
              </a:rPr>
              <a:t>self.position</a:t>
            </a:r>
            <a:r>
              <a:rPr lang="fr-FR" sz="1100" dirty="0">
                <a:solidFill>
                  <a:schemeClr val="bg1"/>
                </a:solidFill>
              </a:rPr>
              <a:t> == 0: # Fin du parcours</a:t>
            </a:r>
          </a:p>
          <a:p>
            <a:r>
              <a:rPr lang="fr-FR" sz="1100" dirty="0">
                <a:solidFill>
                  <a:schemeClr val="bg1"/>
                </a:solidFill>
              </a:rPr>
              <a:t>            raise StopIteration</a:t>
            </a:r>
          </a:p>
          <a:p>
            <a:r>
              <a:rPr lang="fr-FR" sz="1100" dirty="0">
                <a:solidFill>
                  <a:schemeClr val="bg1"/>
                </a:solidFill>
              </a:rPr>
              <a:t>        </a:t>
            </a:r>
            <a:r>
              <a:rPr lang="fr-FR" sz="1100" dirty="0" err="1">
                <a:solidFill>
                  <a:schemeClr val="bg1"/>
                </a:solidFill>
              </a:rPr>
              <a:t>self.position</a:t>
            </a:r>
            <a:r>
              <a:rPr lang="fr-FR" sz="1100" dirty="0">
                <a:solidFill>
                  <a:schemeClr val="bg1"/>
                </a:solidFill>
              </a:rPr>
              <a:t> -= 1 # On décrémente la position</a:t>
            </a:r>
          </a:p>
          <a:p>
            <a:r>
              <a:rPr lang="fr-FR" sz="1100" dirty="0">
                <a:solidFill>
                  <a:schemeClr val="bg1"/>
                </a:solidFill>
              </a:rPr>
              <a:t>        return </a:t>
            </a:r>
            <a:r>
              <a:rPr lang="fr-FR" sz="1100" dirty="0" err="1">
                <a:solidFill>
                  <a:schemeClr val="bg1"/>
                </a:solidFill>
              </a:rPr>
              <a:t>self.chaine_a_parcourir</a:t>
            </a:r>
            <a:r>
              <a:rPr lang="fr-FR" sz="1100" dirty="0">
                <a:solidFill>
                  <a:schemeClr val="bg1"/>
                </a:solidFill>
              </a:rPr>
              <a:t>[</a:t>
            </a:r>
            <a:r>
              <a:rPr lang="fr-FR" sz="1100" dirty="0" err="1">
                <a:solidFill>
                  <a:schemeClr val="bg1"/>
                </a:solidFill>
              </a:rPr>
              <a:t>self.position</a:t>
            </a:r>
            <a:r>
              <a:rPr lang="fr-FR" sz="1100" dirty="0">
                <a:solidFill>
                  <a:schemeClr val="bg1"/>
                </a:solidFill>
              </a:rPr>
              <a:t>]</a:t>
            </a:r>
          </a:p>
        </p:txBody>
      </p:sp>
    </p:spTree>
    <p:extLst>
      <p:ext uri="{BB962C8B-B14F-4D97-AF65-F5344CB8AC3E}">
        <p14:creationId xmlns:p14="http://schemas.microsoft.com/office/powerpoint/2010/main" val="220817420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428628" y="1469546"/>
            <a:ext cx="11496674" cy="2462213"/>
          </a:xfrm>
          <a:prstGeom prst="rect">
            <a:avLst/>
          </a:prstGeom>
          <a:solidFill>
            <a:schemeClr val="tx1"/>
          </a:solidFill>
        </p:spPr>
        <p:txBody>
          <a:bodyPr wrap="square" rtlCol="0">
            <a:spAutoFit/>
          </a:bodyPr>
          <a:lstStyle/>
          <a:p>
            <a:r>
              <a:rPr lang="fr-FR" sz="1100" dirty="0">
                <a:solidFill>
                  <a:schemeClr val="bg1"/>
                </a:solidFill>
              </a:rPr>
              <a:t>&gt;&gt;&gt; ma_chaine = </a:t>
            </a:r>
            <a:r>
              <a:rPr lang="fr-FR" sz="1100" dirty="0" err="1">
                <a:solidFill>
                  <a:schemeClr val="bg1"/>
                </a:solidFill>
              </a:rPr>
              <a:t>RevStr</a:t>
            </a:r>
            <a:r>
              <a:rPr lang="fr-FR" sz="1100" dirty="0">
                <a:solidFill>
                  <a:schemeClr val="bg1"/>
                </a:solidFill>
              </a:rPr>
              <a:t>("Bonjour")</a:t>
            </a:r>
          </a:p>
          <a:p>
            <a:r>
              <a:rPr lang="fr-FR" sz="1100" dirty="0">
                <a:solidFill>
                  <a:schemeClr val="bg1"/>
                </a:solidFill>
              </a:rPr>
              <a:t>&gt;&gt;&gt; ma_chaine</a:t>
            </a:r>
          </a:p>
          <a:p>
            <a:r>
              <a:rPr lang="fr-FR" sz="1100" dirty="0">
                <a:solidFill>
                  <a:schemeClr val="bg1"/>
                </a:solidFill>
              </a:rPr>
              <a:t>'Bonjour'</a:t>
            </a:r>
          </a:p>
          <a:p>
            <a:r>
              <a:rPr lang="fr-FR" sz="1100" dirty="0">
                <a:solidFill>
                  <a:schemeClr val="bg1"/>
                </a:solidFill>
              </a:rPr>
              <a:t>&gt;&gt;&gt; for lettre in ma_chaine:</a:t>
            </a:r>
          </a:p>
          <a:p>
            <a:r>
              <a:rPr lang="fr-FR" sz="1100" dirty="0">
                <a:solidFill>
                  <a:schemeClr val="bg1"/>
                </a:solidFill>
              </a:rPr>
              <a:t>...     print(lettre)</a:t>
            </a:r>
          </a:p>
          <a:p>
            <a:r>
              <a:rPr lang="fr-FR" sz="1100" dirty="0">
                <a:solidFill>
                  <a:schemeClr val="bg1"/>
                </a:solidFill>
              </a:rPr>
              <a:t>... </a:t>
            </a:r>
          </a:p>
          <a:p>
            <a:r>
              <a:rPr lang="fr-FR" sz="1100" dirty="0">
                <a:solidFill>
                  <a:schemeClr val="bg1"/>
                </a:solidFill>
              </a:rPr>
              <a:t>r</a:t>
            </a:r>
          </a:p>
          <a:p>
            <a:r>
              <a:rPr lang="fr-FR" sz="1100" dirty="0">
                <a:solidFill>
                  <a:schemeClr val="bg1"/>
                </a:solidFill>
              </a:rPr>
              <a:t>u</a:t>
            </a:r>
          </a:p>
          <a:p>
            <a:r>
              <a:rPr lang="fr-FR" sz="1100" dirty="0">
                <a:solidFill>
                  <a:schemeClr val="bg1"/>
                </a:solidFill>
              </a:rPr>
              <a:t>o</a:t>
            </a:r>
          </a:p>
          <a:p>
            <a:r>
              <a:rPr lang="fr-FR" sz="1100" dirty="0">
                <a:solidFill>
                  <a:schemeClr val="bg1"/>
                </a:solidFill>
              </a:rPr>
              <a:t>j</a:t>
            </a:r>
          </a:p>
          <a:p>
            <a:r>
              <a:rPr lang="fr-FR" sz="1100" dirty="0">
                <a:solidFill>
                  <a:schemeClr val="bg1"/>
                </a:solidFill>
              </a:rPr>
              <a:t>n</a:t>
            </a:r>
          </a:p>
          <a:p>
            <a:r>
              <a:rPr lang="fr-FR" sz="1100" dirty="0">
                <a:solidFill>
                  <a:schemeClr val="bg1"/>
                </a:solidFill>
              </a:rPr>
              <a:t>o</a:t>
            </a:r>
          </a:p>
          <a:p>
            <a:r>
              <a:rPr lang="fr-FR" sz="1100" dirty="0">
                <a:solidFill>
                  <a:schemeClr val="bg1"/>
                </a:solidFill>
              </a:rPr>
              <a:t>B</a:t>
            </a:r>
          </a:p>
          <a:p>
            <a:r>
              <a:rPr lang="fr-FR" sz="1100" dirty="0">
                <a:solidFill>
                  <a:schemeClr val="bg1"/>
                </a:solidFill>
              </a:rPr>
              <a:t>&gt;&gt;&gt;</a:t>
            </a:r>
          </a:p>
        </p:txBody>
      </p:sp>
      <p:sp>
        <p:nvSpPr>
          <p:cNvPr id="7" name="ZoneTexte 6">
            <a:extLst>
              <a:ext uri="{FF2B5EF4-FFF2-40B4-BE49-F238E27FC236}">
                <a16:creationId xmlns:a16="http://schemas.microsoft.com/office/drawing/2014/main" id="{FA37BE42-5FA3-4CC0-9E66-2480316DC2B2}"/>
              </a:ext>
            </a:extLst>
          </p:cNvPr>
          <p:cNvSpPr txBox="1"/>
          <p:nvPr/>
        </p:nvSpPr>
        <p:spPr>
          <a:xfrm>
            <a:off x="428628" y="1057203"/>
            <a:ext cx="10696576" cy="276999"/>
          </a:xfrm>
          <a:prstGeom prst="rect">
            <a:avLst/>
          </a:prstGeom>
          <a:noFill/>
        </p:spPr>
        <p:txBody>
          <a:bodyPr wrap="square" rtlCol="0">
            <a:spAutoFit/>
          </a:bodyPr>
          <a:lstStyle/>
          <a:p>
            <a:r>
              <a:rPr lang="fr-FR" sz="1200" dirty="0"/>
              <a:t>À présent, vous pouvez créer des chaînes devant se parcourir du dernier caractère vers le premier.</a:t>
            </a:r>
          </a:p>
        </p:txBody>
      </p:sp>
      <p:sp>
        <p:nvSpPr>
          <p:cNvPr id="8" name="ZoneTexte 7">
            <a:extLst>
              <a:ext uri="{FF2B5EF4-FFF2-40B4-BE49-F238E27FC236}">
                <a16:creationId xmlns:a16="http://schemas.microsoft.com/office/drawing/2014/main" id="{44476465-43F4-48AB-A22B-A22FCB9B4F5A}"/>
              </a:ext>
            </a:extLst>
          </p:cNvPr>
          <p:cNvSpPr txBox="1"/>
          <p:nvPr/>
        </p:nvSpPr>
        <p:spPr>
          <a:xfrm>
            <a:off x="361953" y="4119559"/>
            <a:ext cx="10696576" cy="2308324"/>
          </a:xfrm>
          <a:prstGeom prst="rect">
            <a:avLst/>
          </a:prstGeom>
          <a:noFill/>
        </p:spPr>
        <p:txBody>
          <a:bodyPr wrap="square" rtlCol="0">
            <a:spAutoFit/>
          </a:bodyPr>
          <a:lstStyle/>
          <a:p>
            <a:r>
              <a:rPr lang="fr-FR" sz="1200" dirty="0"/>
              <a:t>Sachez qu'il est aussi possible de mettre en œuvre directement la méthode __next__ dans notre objet conteneur. Dans ce cas, la méthode __iter__ pourra renvoyer self. Vous pouvez voir un exemple, dont le code ci-dessus est inspiré, sur la documentation de Python.</a:t>
            </a:r>
          </a:p>
          <a:p>
            <a:endParaRPr lang="fr-FR" sz="1200" dirty="0"/>
          </a:p>
          <a:p>
            <a:r>
              <a:rPr lang="fr-FR" sz="1200" dirty="0"/>
              <a:t>Cela reste quand même plutôt lourd non, de devoir faire des itérateurs à chaque fois ? Surtout si nos objets conteneurs doivent se parcourir de plusieurs façons, comme les dictionnaires par exemple.</a:t>
            </a:r>
          </a:p>
          <a:p>
            <a:endParaRPr lang="fr-FR" sz="1200" dirty="0"/>
          </a:p>
          <a:p>
            <a:r>
              <a:rPr lang="fr-FR" sz="1200" dirty="0"/>
              <a:t>Oui, il subsiste quand même beaucoup de répétitions dans le code que nous devons produire, surtout si nous devons créer plusieurs itérateurs pour un même objet. Souvent, on utilisera des itérateurs existants, par exemple celui des listes. Mais il existe aussi un autre mécanisme, plus simple et plus intuitif : la raison pour laquelle je ne vous montre pas en premier cette autre façon de faire, c'est que cette autre façon passe quand même par des itérateurs, même si c'est implicite, et qu'il n'est pas mauvais de savoir comment cela marche en coulisse.</a:t>
            </a:r>
          </a:p>
          <a:p>
            <a:endParaRPr lang="fr-FR" sz="1200" dirty="0"/>
          </a:p>
          <a:p>
            <a:r>
              <a:rPr lang="fr-FR" sz="1200" dirty="0"/>
              <a:t>Il est temps à présent de jeter un coup d'œil du côté des générateurs.</a:t>
            </a:r>
          </a:p>
        </p:txBody>
      </p:sp>
    </p:spTree>
    <p:extLst>
      <p:ext uri="{BB962C8B-B14F-4D97-AF65-F5344CB8AC3E}">
        <p14:creationId xmlns:p14="http://schemas.microsoft.com/office/powerpoint/2010/main" val="426820284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2123658"/>
          </a:xfrm>
          <a:prstGeom prst="rect">
            <a:avLst/>
          </a:prstGeom>
          <a:noFill/>
        </p:spPr>
        <p:txBody>
          <a:bodyPr wrap="square" rtlCol="0">
            <a:spAutoFit/>
          </a:bodyPr>
          <a:lstStyle/>
          <a:p>
            <a:r>
              <a:rPr lang="fr-FR" sz="1200" dirty="0"/>
              <a:t>Les générateurs sont avant tout un moyen plus pratique de créer et manipuler des itérateurs. Vous verrez un peu plus loin dans ce chapitre qu'ils permettent des choses assez complexes, mais leur puissance tient surtout à leur simplicité et leur petite taille.</a:t>
            </a:r>
          </a:p>
          <a:p>
            <a:r>
              <a:rPr lang="fr-FR" sz="1200" dirty="0"/>
              <a:t>Les générateurs simples</a:t>
            </a:r>
          </a:p>
          <a:p>
            <a:r>
              <a:rPr lang="fr-FR" sz="1200" dirty="0"/>
              <a:t>Pour créer des générateurs, nous allons découvrir un nouveau mot-clé : </a:t>
            </a:r>
            <a:r>
              <a:rPr lang="fr-FR" sz="1200" b="1" dirty="0"/>
              <a:t>yield</a:t>
            </a:r>
            <a:r>
              <a:rPr lang="fr-FR" sz="1200" dirty="0"/>
              <a:t>. Ce mot-clé ne peut s'utiliser que dans le corps d'une fonction et il est suivi d'une valeur à renvoyer.</a:t>
            </a:r>
          </a:p>
          <a:p>
            <a:r>
              <a:rPr lang="fr-FR" sz="1200" dirty="0"/>
              <a:t>Attends un peu… une valeur ? À renvoyer ?</a:t>
            </a:r>
          </a:p>
          <a:p>
            <a:r>
              <a:rPr lang="fr-FR" sz="1200" dirty="0"/>
              <a:t>Oui. Le principe des générateurs étant un peu particulier, il nécessite un mot-clé pour lui tout seul. L'idée consiste à définir une fonction pour un type de parcours. Quand on demande le premier élément du parcours (grâce à next), la fonction commence son exécution. Dès qu'elle rencontre une instruction </a:t>
            </a:r>
            <a:r>
              <a:rPr lang="fr-FR" sz="1200" b="1" dirty="0"/>
              <a:t>yield</a:t>
            </a:r>
            <a:r>
              <a:rPr lang="fr-FR" sz="1200" dirty="0"/>
              <a:t>, elle renvoie la valeur qui suit et se met en pause. Quand on demande l'élément suivant de l'objet (grâce, une nouvelle fois, à next), l'exécution reprend à l'endroit où elle s'était arrêtée et s'interrompt au </a:t>
            </a:r>
            <a:r>
              <a:rPr lang="fr-FR" sz="1200" b="1" dirty="0"/>
              <a:t>yield</a:t>
            </a:r>
            <a:r>
              <a:rPr lang="fr-FR" sz="1200" dirty="0"/>
              <a:t> suivant… et ainsi de suite. À la fin de l'exécution de la fonction, l'exception StopIteration est automatiquement levée par Python.</a:t>
            </a:r>
          </a:p>
          <a:p>
            <a:r>
              <a:rPr lang="fr-FR" sz="1200" dirty="0"/>
              <a:t>Nous allons prendre un exemple très simple pour commencer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3136713"/>
            <a:ext cx="11106147" cy="3647152"/>
          </a:xfrm>
          <a:prstGeom prst="rect">
            <a:avLst/>
          </a:prstGeom>
          <a:solidFill>
            <a:schemeClr val="tx1"/>
          </a:solidFill>
        </p:spPr>
        <p:txBody>
          <a:bodyPr wrap="square" rtlCol="0">
            <a:spAutoFit/>
          </a:bodyPr>
          <a:lstStyle/>
          <a:p>
            <a:r>
              <a:rPr lang="fr-FR" sz="1100" dirty="0">
                <a:solidFill>
                  <a:schemeClr val="bg1"/>
                </a:solidFill>
              </a:rPr>
              <a:t>&gt;&gt;&gt; def mon_generateur():</a:t>
            </a:r>
          </a:p>
          <a:p>
            <a:r>
              <a:rPr lang="fr-FR" sz="1100" dirty="0">
                <a:solidFill>
                  <a:schemeClr val="bg1"/>
                </a:solidFill>
              </a:rPr>
              <a:t>...     """Notre premier générateur. Il va simplement renvoyer 1, 2 et 3"""</a:t>
            </a:r>
          </a:p>
          <a:p>
            <a:r>
              <a:rPr lang="fr-FR" sz="1100" dirty="0">
                <a:solidFill>
                  <a:schemeClr val="bg1"/>
                </a:solidFill>
              </a:rPr>
              <a:t>...     yield 1</a:t>
            </a:r>
          </a:p>
          <a:p>
            <a:r>
              <a:rPr lang="fr-FR" sz="1100" dirty="0">
                <a:solidFill>
                  <a:schemeClr val="bg1"/>
                </a:solidFill>
              </a:rPr>
              <a:t>...     yield 2</a:t>
            </a:r>
          </a:p>
          <a:p>
            <a:r>
              <a:rPr lang="fr-FR" sz="1100" dirty="0">
                <a:solidFill>
                  <a:schemeClr val="bg1"/>
                </a:solidFill>
              </a:rPr>
              <a:t>...     yield 3</a:t>
            </a:r>
          </a:p>
          <a:p>
            <a:r>
              <a:rPr lang="fr-FR" sz="1100" dirty="0">
                <a:solidFill>
                  <a:schemeClr val="bg1"/>
                </a:solidFill>
              </a:rPr>
              <a:t>...</a:t>
            </a:r>
          </a:p>
          <a:p>
            <a:r>
              <a:rPr lang="fr-FR" sz="1100" dirty="0">
                <a:solidFill>
                  <a:schemeClr val="bg1"/>
                </a:solidFill>
              </a:rPr>
              <a:t>&gt;&gt;&gt; mon_generateur</a:t>
            </a:r>
          </a:p>
          <a:p>
            <a:r>
              <a:rPr lang="fr-FR" sz="1100" dirty="0">
                <a:solidFill>
                  <a:schemeClr val="bg1"/>
                </a:solidFill>
              </a:rPr>
              <a:t>&lt;function mon_generateur at 0x00B494F8&gt;</a:t>
            </a:r>
          </a:p>
          <a:p>
            <a:r>
              <a:rPr lang="fr-FR" sz="1100" dirty="0">
                <a:solidFill>
                  <a:schemeClr val="bg1"/>
                </a:solidFill>
              </a:rPr>
              <a:t>&gt;&gt;&gt; mon_generateur()</a:t>
            </a:r>
          </a:p>
          <a:p>
            <a:r>
              <a:rPr lang="fr-FR" sz="1100" dirty="0">
                <a:solidFill>
                  <a:schemeClr val="bg1"/>
                </a:solidFill>
              </a:rPr>
              <a:t>&lt;generator object mon_generateur at 0x00B9DC88&gt;</a:t>
            </a:r>
          </a:p>
          <a:p>
            <a:r>
              <a:rPr lang="fr-FR" sz="1100" dirty="0">
                <a:solidFill>
                  <a:schemeClr val="bg1"/>
                </a:solidFill>
              </a:rPr>
              <a:t>&gt;&gt;&gt; mon_iterateur = iter(mon_generateur())</a:t>
            </a:r>
          </a:p>
          <a:p>
            <a:r>
              <a:rPr lang="fr-FR" sz="1100" dirty="0">
                <a:solidFill>
                  <a:schemeClr val="bg1"/>
                </a:solidFill>
              </a:rPr>
              <a:t>&gt;&gt;&gt; next(mon_iterateur)</a:t>
            </a:r>
          </a:p>
          <a:p>
            <a:r>
              <a:rPr lang="fr-FR" sz="1100" dirty="0">
                <a:solidFill>
                  <a:schemeClr val="bg1"/>
                </a:solidFill>
              </a:rPr>
              <a:t>1</a:t>
            </a:r>
          </a:p>
          <a:p>
            <a:r>
              <a:rPr lang="fr-FR" sz="1100" dirty="0">
                <a:solidFill>
                  <a:schemeClr val="bg1"/>
                </a:solidFill>
              </a:rPr>
              <a:t>&gt;&gt;&gt; next(mon_iterateur)</a:t>
            </a:r>
          </a:p>
          <a:p>
            <a:r>
              <a:rPr lang="fr-FR" sz="1100" dirty="0">
                <a:solidFill>
                  <a:schemeClr val="bg1"/>
                </a:solidFill>
              </a:rPr>
              <a:t>2</a:t>
            </a:r>
          </a:p>
          <a:p>
            <a:r>
              <a:rPr lang="fr-FR" sz="1100" dirty="0">
                <a:solidFill>
                  <a:schemeClr val="bg1"/>
                </a:solidFill>
              </a:rPr>
              <a:t>&gt;&gt;&gt; next(mon_iterateur)</a:t>
            </a:r>
          </a:p>
          <a:p>
            <a:r>
              <a:rPr lang="fr-FR" sz="1100" dirty="0">
                <a:solidFill>
                  <a:schemeClr val="bg1"/>
                </a:solidFill>
              </a:rPr>
              <a:t>3</a:t>
            </a:r>
          </a:p>
          <a:p>
            <a:r>
              <a:rPr lang="fr-FR" sz="1100" dirty="0">
                <a:solidFill>
                  <a:schemeClr val="bg1"/>
                </a:solidFill>
              </a:rPr>
              <a:t>&gt;&gt;&gt; next(mon_iterateur)</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StopIteration</a:t>
            </a:r>
          </a:p>
        </p:txBody>
      </p:sp>
    </p:spTree>
    <p:extLst>
      <p:ext uri="{BB962C8B-B14F-4D97-AF65-F5344CB8AC3E}">
        <p14:creationId xmlns:p14="http://schemas.microsoft.com/office/powerpoint/2010/main" val="131965155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461665"/>
          </a:xfrm>
          <a:prstGeom prst="rect">
            <a:avLst/>
          </a:prstGeom>
          <a:noFill/>
        </p:spPr>
        <p:txBody>
          <a:bodyPr wrap="square" rtlCol="0">
            <a:spAutoFit/>
          </a:bodyPr>
          <a:lstStyle/>
          <a:p>
            <a:r>
              <a:rPr lang="fr-FR" sz="1200" dirty="0"/>
              <a:t>Je pense que cela vous rappelle quelque chose ! Cette fonction, à part l'utilisation de </a:t>
            </a:r>
            <a:r>
              <a:rPr lang="fr-FR" sz="1200" b="1" dirty="0"/>
              <a:t>yield</a:t>
            </a:r>
            <a:r>
              <a:rPr lang="fr-FR" sz="1200" dirty="0"/>
              <a:t>, est plutôt classique. Quand on l'exécute, on se retrouve avec un générateur. Ce générateur est un objet créé par Python qui définit sa propre méthode spéciale </a:t>
            </a:r>
            <a:r>
              <a:rPr lang="fr-FR" sz="1200" b="1" dirty="0"/>
              <a:t>__iter__ </a:t>
            </a:r>
            <a:r>
              <a:rPr lang="fr-FR" sz="1200" dirty="0"/>
              <a:t>et donc son propre itérateur. Nous aurions tout aussi bien pu faire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1456245"/>
            <a:ext cx="11106147" cy="430887"/>
          </a:xfrm>
          <a:prstGeom prst="rect">
            <a:avLst/>
          </a:prstGeom>
          <a:solidFill>
            <a:schemeClr val="tx1"/>
          </a:solidFill>
        </p:spPr>
        <p:txBody>
          <a:bodyPr wrap="square" rtlCol="0">
            <a:spAutoFit/>
          </a:bodyPr>
          <a:lstStyle/>
          <a:p>
            <a:r>
              <a:rPr lang="fr-FR" sz="1100" dirty="0">
                <a:solidFill>
                  <a:schemeClr val="bg1"/>
                </a:solidFill>
              </a:rPr>
              <a:t>for nombre in mon_generateur(): # Attention on exécute la fonction</a:t>
            </a:r>
          </a:p>
          <a:p>
            <a:r>
              <a:rPr lang="fr-FR" sz="1100" dirty="0">
                <a:solidFill>
                  <a:schemeClr val="bg1"/>
                </a:solidFill>
              </a:rPr>
              <a:t>    print(nombre)</a:t>
            </a:r>
          </a:p>
        </p:txBody>
      </p:sp>
      <p:sp>
        <p:nvSpPr>
          <p:cNvPr id="8" name="ZoneTexte 7">
            <a:extLst>
              <a:ext uri="{FF2B5EF4-FFF2-40B4-BE49-F238E27FC236}">
                <a16:creationId xmlns:a16="http://schemas.microsoft.com/office/drawing/2014/main" id="{3D824199-38B5-42A1-98F0-62F26122163C}"/>
              </a:ext>
            </a:extLst>
          </p:cNvPr>
          <p:cNvSpPr txBox="1"/>
          <p:nvPr/>
        </p:nvSpPr>
        <p:spPr>
          <a:xfrm>
            <a:off x="342904" y="1893347"/>
            <a:ext cx="10696576" cy="1569660"/>
          </a:xfrm>
          <a:prstGeom prst="rect">
            <a:avLst/>
          </a:prstGeom>
          <a:noFill/>
        </p:spPr>
        <p:txBody>
          <a:bodyPr wrap="square" rtlCol="0">
            <a:spAutoFit/>
          </a:bodyPr>
          <a:lstStyle/>
          <a:p>
            <a:r>
              <a:rPr lang="fr-FR" sz="1200" dirty="0"/>
              <a:t>Cela rend quand même le code bien plus simple à comprendre.</a:t>
            </a:r>
          </a:p>
          <a:p>
            <a:r>
              <a:rPr lang="fr-FR" sz="1200" dirty="0"/>
              <a:t>Notez qu'on doit exécuter la fonction mon_generateur pour obtenir un générateur. Si vous essayez de parcourir notre fonction (for nombre in mon_generateur), cela ne marchera pas.</a:t>
            </a:r>
          </a:p>
          <a:p>
            <a:r>
              <a:rPr lang="fr-FR" sz="1200" dirty="0"/>
              <a:t>Bien entendu, la plupart du temps, on ne se contentera pas d'appeler </a:t>
            </a:r>
            <a:r>
              <a:rPr lang="fr-FR" sz="1200" b="1" dirty="0"/>
              <a:t>yield</a:t>
            </a:r>
            <a:r>
              <a:rPr lang="fr-FR" sz="1200" dirty="0"/>
              <a:t> comme cela. Le générateur de notre exemple n'a pas beaucoup d'intérêt, il faut bien le reconnaître.</a:t>
            </a:r>
          </a:p>
          <a:p>
            <a:r>
              <a:rPr lang="fr-FR" sz="1200" dirty="0"/>
              <a:t>Essayons de faire une chose un peu plus utile : un générateur prenant en paramètres deux entiers, une borne inférieure et une borne supérieure, et renvoyant chaque entier compris entre ces bornes. Si on écrit par exemple intervalle(5, 10), on pourra parcourir les entiers de 6 à 9.</a:t>
            </a:r>
          </a:p>
          <a:p>
            <a:r>
              <a:rPr lang="fr-FR" sz="1200" dirty="0"/>
              <a:t>Le résultat attendu est donc :</a:t>
            </a:r>
          </a:p>
        </p:txBody>
      </p:sp>
      <p:sp>
        <p:nvSpPr>
          <p:cNvPr id="9" name="ZoneTexte 8">
            <a:extLst>
              <a:ext uri="{FF2B5EF4-FFF2-40B4-BE49-F238E27FC236}">
                <a16:creationId xmlns:a16="http://schemas.microsoft.com/office/drawing/2014/main" id="{D7968826-9C16-428C-96E7-49D8C879C6E4}"/>
              </a:ext>
            </a:extLst>
          </p:cNvPr>
          <p:cNvSpPr txBox="1"/>
          <p:nvPr/>
        </p:nvSpPr>
        <p:spPr>
          <a:xfrm>
            <a:off x="342903" y="3449215"/>
            <a:ext cx="11106147" cy="1277273"/>
          </a:xfrm>
          <a:prstGeom prst="rect">
            <a:avLst/>
          </a:prstGeom>
          <a:solidFill>
            <a:schemeClr val="tx1"/>
          </a:solidFill>
        </p:spPr>
        <p:txBody>
          <a:bodyPr wrap="square" rtlCol="0">
            <a:spAutoFit/>
          </a:bodyPr>
          <a:lstStyle/>
          <a:p>
            <a:r>
              <a:rPr lang="fr-FR" sz="1100" dirty="0">
                <a:solidFill>
                  <a:schemeClr val="bg1"/>
                </a:solidFill>
              </a:rPr>
              <a:t>&gt;&gt;&gt; for nombre in intervalle(5, 10):</a:t>
            </a:r>
          </a:p>
          <a:p>
            <a:r>
              <a:rPr lang="fr-FR" sz="1100" dirty="0">
                <a:solidFill>
                  <a:schemeClr val="bg1"/>
                </a:solidFill>
              </a:rPr>
              <a:t>...     print(nombre)</a:t>
            </a:r>
          </a:p>
          <a:p>
            <a:r>
              <a:rPr lang="fr-FR" sz="1100" dirty="0">
                <a:solidFill>
                  <a:schemeClr val="bg1"/>
                </a:solidFill>
              </a:rPr>
              <a:t>... </a:t>
            </a:r>
          </a:p>
          <a:p>
            <a:r>
              <a:rPr lang="fr-FR" sz="1100" dirty="0">
                <a:solidFill>
                  <a:schemeClr val="bg1"/>
                </a:solidFill>
              </a:rPr>
              <a:t>6</a:t>
            </a:r>
          </a:p>
          <a:p>
            <a:r>
              <a:rPr lang="fr-FR" sz="1100" dirty="0">
                <a:solidFill>
                  <a:schemeClr val="bg1"/>
                </a:solidFill>
              </a:rPr>
              <a:t>7</a:t>
            </a:r>
          </a:p>
          <a:p>
            <a:r>
              <a:rPr lang="fr-FR" sz="1100" dirty="0">
                <a:solidFill>
                  <a:schemeClr val="bg1"/>
                </a:solidFill>
              </a:rPr>
              <a:t>8</a:t>
            </a:r>
          </a:p>
          <a:p>
            <a:r>
              <a:rPr lang="fr-FR" sz="1100" dirty="0">
                <a:solidFill>
                  <a:schemeClr val="bg1"/>
                </a:solidFill>
              </a:rPr>
              <a:t>9</a:t>
            </a:r>
          </a:p>
        </p:txBody>
      </p:sp>
      <p:sp>
        <p:nvSpPr>
          <p:cNvPr id="14" name="ZoneTexte 13">
            <a:extLst>
              <a:ext uri="{FF2B5EF4-FFF2-40B4-BE49-F238E27FC236}">
                <a16:creationId xmlns:a16="http://schemas.microsoft.com/office/drawing/2014/main" id="{04A8D9E7-39E0-4780-9EE7-81B6AB49F3FB}"/>
              </a:ext>
            </a:extLst>
          </p:cNvPr>
          <p:cNvSpPr txBox="1"/>
          <p:nvPr/>
        </p:nvSpPr>
        <p:spPr>
          <a:xfrm>
            <a:off x="342902" y="4722941"/>
            <a:ext cx="10696576" cy="461665"/>
          </a:xfrm>
          <a:prstGeom prst="rect">
            <a:avLst/>
          </a:prstGeom>
          <a:noFill/>
        </p:spPr>
        <p:txBody>
          <a:bodyPr wrap="square" rtlCol="0">
            <a:spAutoFit/>
          </a:bodyPr>
          <a:lstStyle/>
          <a:p>
            <a:r>
              <a:rPr lang="fr-FR" sz="1200" dirty="0"/>
              <a:t>Vous pouvez essayer de faire l'exercice, c'est un bon entraînement et pas très compliqué de surcroît.</a:t>
            </a:r>
          </a:p>
          <a:p>
            <a:r>
              <a:rPr lang="fr-FR" sz="1200" dirty="0"/>
              <a:t>Au cas où, voici la correction :</a:t>
            </a:r>
          </a:p>
        </p:txBody>
      </p:sp>
      <p:sp>
        <p:nvSpPr>
          <p:cNvPr id="15" name="ZoneTexte 14">
            <a:extLst>
              <a:ext uri="{FF2B5EF4-FFF2-40B4-BE49-F238E27FC236}">
                <a16:creationId xmlns:a16="http://schemas.microsoft.com/office/drawing/2014/main" id="{399F5EEC-0FC3-4057-98AB-E1FA8B37EBAA}"/>
              </a:ext>
            </a:extLst>
          </p:cNvPr>
          <p:cNvSpPr txBox="1"/>
          <p:nvPr/>
        </p:nvSpPr>
        <p:spPr>
          <a:xfrm>
            <a:off x="342902" y="5173031"/>
            <a:ext cx="11106147" cy="1615827"/>
          </a:xfrm>
          <a:prstGeom prst="rect">
            <a:avLst/>
          </a:prstGeom>
          <a:solidFill>
            <a:schemeClr val="tx1"/>
          </a:solidFill>
        </p:spPr>
        <p:txBody>
          <a:bodyPr wrap="square" rtlCol="0">
            <a:spAutoFit/>
          </a:bodyPr>
          <a:lstStyle/>
          <a:p>
            <a:r>
              <a:rPr lang="fr-FR" sz="1100" dirty="0">
                <a:solidFill>
                  <a:schemeClr val="bg1"/>
                </a:solidFill>
              </a:rPr>
              <a:t>def intervalle(borne_inf, borne_sup):</a:t>
            </a:r>
          </a:p>
          <a:p>
            <a:r>
              <a:rPr lang="fr-FR" sz="1100" dirty="0">
                <a:solidFill>
                  <a:schemeClr val="bg1"/>
                </a:solidFill>
              </a:rPr>
              <a:t>    """Générateur parcourant la série des entiers entre borne_inf et borne_sup.</a:t>
            </a:r>
          </a:p>
          <a:p>
            <a:r>
              <a:rPr lang="fr-FR" sz="1100" dirty="0">
                <a:solidFill>
                  <a:schemeClr val="bg1"/>
                </a:solidFill>
              </a:rPr>
              <a:t>    </a:t>
            </a:r>
          </a:p>
          <a:p>
            <a:r>
              <a:rPr lang="fr-FR" sz="1100" dirty="0">
                <a:solidFill>
                  <a:schemeClr val="bg1"/>
                </a:solidFill>
              </a:rPr>
              <a:t>    Note: borne_inf doit être inférieure à borne_sup"""</a:t>
            </a:r>
          </a:p>
          <a:p>
            <a:r>
              <a:rPr lang="fr-FR" sz="1100" dirty="0">
                <a:solidFill>
                  <a:schemeClr val="bg1"/>
                </a:solidFill>
              </a:rPr>
              <a:t>    </a:t>
            </a:r>
          </a:p>
          <a:p>
            <a:r>
              <a:rPr lang="fr-FR" sz="1100" dirty="0">
                <a:solidFill>
                  <a:schemeClr val="bg1"/>
                </a:solidFill>
              </a:rPr>
              <a:t>    borne_inf += 1</a:t>
            </a:r>
          </a:p>
          <a:p>
            <a:r>
              <a:rPr lang="fr-FR" sz="1100" dirty="0">
                <a:solidFill>
                  <a:schemeClr val="bg1"/>
                </a:solidFill>
              </a:rPr>
              <a:t>    while borne_inf &lt; borne_sup:</a:t>
            </a:r>
          </a:p>
          <a:p>
            <a:r>
              <a:rPr lang="fr-FR" sz="1100" dirty="0">
                <a:solidFill>
                  <a:schemeClr val="bg1"/>
                </a:solidFill>
              </a:rPr>
              <a:t>        yield borne_inf</a:t>
            </a:r>
          </a:p>
          <a:p>
            <a:r>
              <a:rPr lang="fr-FR" sz="1100" dirty="0">
                <a:solidFill>
                  <a:schemeClr val="bg1"/>
                </a:solidFill>
              </a:rPr>
              <a:t>        borne_inf += 1</a:t>
            </a:r>
          </a:p>
        </p:txBody>
      </p:sp>
    </p:spTree>
    <p:extLst>
      <p:ext uri="{BB962C8B-B14F-4D97-AF65-F5344CB8AC3E}">
        <p14:creationId xmlns:p14="http://schemas.microsoft.com/office/powerpoint/2010/main" val="272732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247317"/>
          </a:xfrm>
          <a:prstGeom prst="rect">
            <a:avLst/>
          </a:prstGeom>
          <a:solidFill>
            <a:schemeClr val="tx1"/>
          </a:solidFill>
        </p:spPr>
        <p:txBody>
          <a:bodyPr wrap="square" rtlCol="0">
            <a:spAutoFit/>
          </a:bodyPr>
          <a:lstStyle/>
          <a:p>
            <a:r>
              <a:rPr lang="fr-FR" dirty="0">
                <a:solidFill>
                  <a:schemeClr val="bg1"/>
                </a:solidFill>
              </a:rPr>
              <a:t>if a&gt;=2 and a&lt;=8:</a:t>
            </a:r>
          </a:p>
          <a:p>
            <a:r>
              <a:rPr lang="fr-FR" dirty="0">
                <a:solidFill>
                  <a:schemeClr val="bg1"/>
                </a:solidFill>
              </a:rPr>
              <a:t>    print("a est dans l'intervalle.")</a:t>
            </a:r>
          </a:p>
          <a:p>
            <a:r>
              <a:rPr lang="fr-FR" dirty="0">
                <a:solidFill>
                  <a:schemeClr val="bg1"/>
                </a:solidFill>
              </a:rPr>
              <a:t>else:</a:t>
            </a:r>
          </a:p>
          <a:p>
            <a:r>
              <a:rPr lang="fr-FR" dirty="0">
                <a:solidFill>
                  <a:schemeClr val="bg1"/>
                </a:solidFill>
              </a:rPr>
              <a:t>    print("a n'est pas dans l'intervalle.")</a:t>
            </a:r>
          </a:p>
          <a:p>
            <a:endParaRPr lang="fr-FR" dirty="0">
              <a:solidFill>
                <a:schemeClr val="bg1"/>
              </a:solidFill>
            </a:endParaRPr>
          </a:p>
          <a:p>
            <a:r>
              <a:rPr lang="fr-FR" dirty="0">
                <a:solidFill>
                  <a:schemeClr val="bg1"/>
                </a:solidFill>
              </a:rPr>
              <a:t>if a&lt;2 or a&gt;8:</a:t>
            </a:r>
          </a:p>
          <a:p>
            <a:r>
              <a:rPr lang="fr-FR" dirty="0">
                <a:solidFill>
                  <a:schemeClr val="bg1"/>
                </a:solidFill>
              </a:rPr>
              <a:t>    print("a n'est pas dans l'intervalle.")</a:t>
            </a:r>
          </a:p>
          <a:p>
            <a:r>
              <a:rPr lang="fr-FR" dirty="0">
                <a:solidFill>
                  <a:schemeClr val="bg1"/>
                </a:solidFill>
              </a:rPr>
              <a:t>else:</a:t>
            </a:r>
          </a:p>
          <a:p>
            <a:r>
              <a:rPr lang="fr-FR" dirty="0">
                <a:solidFill>
                  <a:schemeClr val="bg1"/>
                </a:solidFill>
              </a:rPr>
              <a:t>    print("a est dans l'intervalle.")</a:t>
            </a:r>
          </a:p>
          <a:p>
            <a:endParaRPr lang="fr-FR" dirty="0">
              <a:solidFill>
                <a:schemeClr val="bg1"/>
              </a:solidFill>
            </a:endParaRPr>
          </a:p>
          <a:p>
            <a:r>
              <a:rPr lang="fr-FR" dirty="0">
                <a:solidFill>
                  <a:schemeClr val="bg1"/>
                </a:solidFill>
              </a:rPr>
              <a:t>majeur = False</a:t>
            </a:r>
          </a:p>
          <a:p>
            <a:r>
              <a:rPr lang="fr-FR" dirty="0">
                <a:solidFill>
                  <a:schemeClr val="bg1"/>
                </a:solidFill>
              </a:rPr>
              <a:t>if majeur is not True:</a:t>
            </a:r>
          </a:p>
          <a:p>
            <a:r>
              <a:rPr lang="fr-FR" dirty="0">
                <a:solidFill>
                  <a:schemeClr val="bg1"/>
                </a:solidFill>
              </a:rPr>
              <a:t>...     print("Vous n'êtes pas encore majeur.")</a:t>
            </a:r>
          </a:p>
          <a:p>
            <a:r>
              <a:rPr lang="fr-FR" dirty="0">
                <a:solidFill>
                  <a:schemeClr val="bg1"/>
                </a:solidFill>
              </a:rPr>
              <a:t>... </a:t>
            </a:r>
          </a:p>
          <a:p>
            <a:r>
              <a:rPr lang="fr-FR" dirty="0">
                <a:solidFill>
                  <a:schemeClr val="bg1"/>
                </a:solidFill>
              </a:rPr>
              <a:t>Vous n'êtes pas encore majeur.</a:t>
            </a:r>
          </a:p>
        </p:txBody>
      </p:sp>
    </p:spTree>
    <p:extLst>
      <p:ext uri="{BB962C8B-B14F-4D97-AF65-F5344CB8AC3E}">
        <p14:creationId xmlns:p14="http://schemas.microsoft.com/office/powerpoint/2010/main" val="50963848"/>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5078313"/>
          </a:xfrm>
          <a:prstGeom prst="rect">
            <a:avLst/>
          </a:prstGeom>
          <a:noFill/>
        </p:spPr>
        <p:txBody>
          <a:bodyPr wrap="square" rtlCol="0">
            <a:spAutoFit/>
          </a:bodyPr>
          <a:lstStyle/>
          <a:p>
            <a:r>
              <a:rPr lang="fr-FR" sz="1200" dirty="0"/>
              <a:t>Là encore, vous pouvez améliorer cette fonction. Pourquoi ne pas faire en sorte que, si la borne inférieure est supérieure à la borne supérieure, le parcours se fasse dans l'autre sens ?</a:t>
            </a:r>
          </a:p>
          <a:p>
            <a:endParaRPr lang="fr-FR" sz="1200" dirty="0"/>
          </a:p>
          <a:p>
            <a:r>
              <a:rPr lang="fr-FR" sz="1200" dirty="0"/>
              <a:t>L'important est que vous compreniez bien l'intérêt et le mécanisme derrière. Je vous encourage, là encore, à tester, à disséquer cette fonctionnalité, à essayer de reprendre les exemples d'itérateurs et à les convertir en générateurs.</a:t>
            </a:r>
          </a:p>
          <a:p>
            <a:endParaRPr lang="fr-FR" sz="1200" dirty="0"/>
          </a:p>
          <a:p>
            <a:r>
              <a:rPr lang="fr-FR" sz="1200" dirty="0"/>
              <a:t>Si, dans une classe quelconque, la méthode spéciale __iter__ contient un appel à yield, alors ce sera ce générateur qui sera appelé quand on voudra parcourir la boucle. Même quand Python passe par des générateurs, comme vous l'avez vu, il utilise (implicitement) des itérateurs. C'est juste plus confortable pour le codeur, on n'a pas besoin de créer une classe par itérateur ni de coder une méthode __next__, ni même de lever l'exception StopIteration : Python fait tout cela pour nous. Pratique non ?</a:t>
            </a:r>
          </a:p>
          <a:p>
            <a:endParaRPr lang="fr-FR" sz="1200" b="1" dirty="0"/>
          </a:p>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r>
              <a:rPr lang="fr-FR" sz="1200" dirty="0"/>
              <a:t>Interrompre la boucle</a:t>
            </a:r>
          </a:p>
          <a:p>
            <a:endParaRPr lang="fr-FR" sz="1200" dirty="0"/>
          </a:p>
          <a:p>
            <a:r>
              <a:rPr lang="fr-FR" sz="1200" dirty="0"/>
              <a:t>La première méthode que nous allons voir est close. Elle permet d'interrompre prématurément la boucle, comme le mot-clé break en somme.</a:t>
            </a:r>
          </a:p>
        </p:txBody>
      </p:sp>
    </p:spTree>
    <p:extLst>
      <p:ext uri="{BB962C8B-B14F-4D97-AF65-F5344CB8AC3E}">
        <p14:creationId xmlns:p14="http://schemas.microsoft.com/office/powerpoint/2010/main" val="396392317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3600986"/>
          </a:xfrm>
          <a:prstGeom prst="rect">
            <a:avLst/>
          </a:prstGeom>
          <a:noFill/>
        </p:spPr>
        <p:txBody>
          <a:bodyPr wrap="square" rtlCol="0">
            <a:spAutoFit/>
          </a:bodyPr>
          <a:lstStyle/>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endParaRPr lang="fr-FR" sz="1200" dirty="0"/>
          </a:p>
          <a:p>
            <a:r>
              <a:rPr lang="fr-FR" sz="1200" b="1" dirty="0"/>
              <a:t>Interrompre la boucle</a:t>
            </a:r>
          </a:p>
          <a:p>
            <a:endParaRPr lang="fr-FR" sz="1200" dirty="0"/>
          </a:p>
          <a:p>
            <a:r>
              <a:rPr lang="fr-FR" sz="1200" dirty="0"/>
              <a:t>La première méthode que nous allons voir est close. Elle permet d'interrompre prématurément la boucle, comme le mot-clé break en somme.</a:t>
            </a:r>
          </a:p>
          <a:p>
            <a:endParaRPr lang="fr-FR" sz="1200" b="1" dirty="0"/>
          </a:p>
        </p:txBody>
      </p:sp>
      <p:sp>
        <p:nvSpPr>
          <p:cNvPr id="5" name="ZoneTexte 4">
            <a:extLst>
              <a:ext uri="{FF2B5EF4-FFF2-40B4-BE49-F238E27FC236}">
                <a16:creationId xmlns:a16="http://schemas.microsoft.com/office/drawing/2014/main" id="{56D7BD72-54B6-4EF9-B971-5E60EE0C7637}"/>
              </a:ext>
            </a:extLst>
          </p:cNvPr>
          <p:cNvSpPr txBox="1"/>
          <p:nvPr/>
        </p:nvSpPr>
        <p:spPr>
          <a:xfrm>
            <a:off x="238125" y="4939006"/>
            <a:ext cx="11715748" cy="769441"/>
          </a:xfrm>
          <a:prstGeom prst="rect">
            <a:avLst/>
          </a:prstGeom>
          <a:solidFill>
            <a:schemeClr val="tx1"/>
          </a:solidFill>
        </p:spPr>
        <p:txBody>
          <a:bodyPr wrap="square" rtlCol="0">
            <a:spAutoFit/>
          </a:bodyPr>
          <a:lstStyle/>
          <a:p>
            <a:r>
              <a:rPr lang="fr-FR" sz="1100" dirty="0">
                <a:solidFill>
                  <a:schemeClr val="bg1"/>
                </a:solidFill>
              </a:rPr>
              <a:t>generateur = intervalle(5, 20)</a:t>
            </a:r>
          </a:p>
          <a:p>
            <a:r>
              <a:rPr lang="fr-FR" sz="1100" dirty="0">
                <a:solidFill>
                  <a:schemeClr val="bg1"/>
                </a:solidFill>
              </a:rPr>
              <a:t>for nombre in generateur:</a:t>
            </a:r>
          </a:p>
          <a:p>
            <a:r>
              <a:rPr lang="fr-FR" sz="1100" dirty="0">
                <a:solidFill>
                  <a:schemeClr val="bg1"/>
                </a:solidFill>
              </a:rPr>
              <a:t>    if nombre &gt; 17:</a:t>
            </a:r>
          </a:p>
          <a:p>
            <a:r>
              <a:rPr lang="fr-FR" sz="1100" dirty="0">
                <a:solidFill>
                  <a:schemeClr val="bg1"/>
                </a:solidFill>
              </a:rPr>
              <a:t>        generateur.close() # Interruption de la boucle</a:t>
            </a:r>
          </a:p>
        </p:txBody>
      </p:sp>
      <p:sp>
        <p:nvSpPr>
          <p:cNvPr id="6" name="ZoneTexte 5">
            <a:extLst>
              <a:ext uri="{FF2B5EF4-FFF2-40B4-BE49-F238E27FC236}">
                <a16:creationId xmlns:a16="http://schemas.microsoft.com/office/drawing/2014/main" id="{FC402FB1-41CA-4195-8C18-0DC69D0954B1}"/>
              </a:ext>
            </a:extLst>
          </p:cNvPr>
          <p:cNvSpPr txBox="1"/>
          <p:nvPr/>
        </p:nvSpPr>
        <p:spPr>
          <a:xfrm>
            <a:off x="209553" y="5786437"/>
            <a:ext cx="11744319" cy="461665"/>
          </a:xfrm>
          <a:prstGeom prst="rect">
            <a:avLst/>
          </a:prstGeom>
          <a:noFill/>
        </p:spPr>
        <p:txBody>
          <a:bodyPr wrap="square" rtlCol="0">
            <a:spAutoFit/>
          </a:bodyPr>
          <a:lstStyle/>
          <a:p>
            <a:r>
              <a:rPr lang="fr-FR" sz="1200" dirty="0"/>
              <a:t>Comme vous le voyez, pour appeler les méthodes du générateur, on doit le stocker dans une variable avant la boucle. Si vous aviez écrit directement for nombre in intervalle(5, 20), vous n'auriez pas pu appeler la méthode close du générateur.</a:t>
            </a:r>
          </a:p>
        </p:txBody>
      </p:sp>
    </p:spTree>
    <p:extLst>
      <p:ext uri="{BB962C8B-B14F-4D97-AF65-F5344CB8AC3E}">
        <p14:creationId xmlns:p14="http://schemas.microsoft.com/office/powerpoint/2010/main" val="181416255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1569660"/>
          </a:xfrm>
          <a:prstGeom prst="rect">
            <a:avLst/>
          </a:prstGeom>
          <a:noFill/>
        </p:spPr>
        <p:txBody>
          <a:bodyPr wrap="square" rtlCol="0">
            <a:spAutoFit/>
          </a:bodyPr>
          <a:lstStyle/>
          <a:p>
            <a:r>
              <a:rPr lang="fr-FR" sz="1200" b="1" dirty="0"/>
              <a:t>Envoyer des données à notre générateur</a:t>
            </a:r>
          </a:p>
          <a:p>
            <a:endParaRPr lang="fr-FR" sz="1200" dirty="0"/>
          </a:p>
          <a:p>
            <a:r>
              <a:rPr lang="fr-FR" sz="1200" dirty="0"/>
              <a:t>Pour cet exemple, nous allons étendre notre générateur pour qu'il accepte de recevoir des données pendant son exécution.</a:t>
            </a:r>
          </a:p>
          <a:p>
            <a:endParaRPr lang="fr-FR" sz="1200" dirty="0"/>
          </a:p>
          <a:p>
            <a:r>
              <a:rPr lang="fr-FR" sz="1200" dirty="0"/>
              <a:t>Le point d'échange de données se fait au mot-clé yield. yield valeur « renvoie » valeur qui deviendra donc la valeur courante du parcours. La fonction se met ensuite en pause. On peut, à cet instant, envoyer une valeur à notre générateur. Cela permet d'altérer le fonctionnement de notre générateur pendant le parcours.</a:t>
            </a:r>
          </a:p>
          <a:p>
            <a:endParaRPr lang="fr-FR" sz="1200" dirty="0"/>
          </a:p>
          <a:p>
            <a:r>
              <a:rPr lang="fr-FR" sz="1200" dirty="0"/>
              <a:t>Reprenons notre exemple en intégrant cette fonctionnalité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187012"/>
            <a:ext cx="11715748" cy="2292935"/>
          </a:xfrm>
          <a:prstGeom prst="rect">
            <a:avLst/>
          </a:prstGeom>
          <a:solidFill>
            <a:schemeClr val="tx1"/>
          </a:solidFill>
        </p:spPr>
        <p:txBody>
          <a:bodyPr wrap="square" rtlCol="0">
            <a:spAutoFit/>
          </a:bodyPr>
          <a:lstStyle/>
          <a:p>
            <a:r>
              <a:rPr lang="fr-FR" sz="1100" dirty="0">
                <a:solidFill>
                  <a:schemeClr val="bg1"/>
                </a:solidFill>
              </a:rPr>
              <a:t>def intervalle(borne_inf, borne_sup):</a:t>
            </a:r>
          </a:p>
          <a:p>
            <a:r>
              <a:rPr lang="fr-FR" sz="1100" dirty="0">
                <a:solidFill>
                  <a:schemeClr val="bg1"/>
                </a:solidFill>
              </a:rPr>
              <a:t>    """Générateur parcourant la série des entiers entre borne_inf et borne_sup.</a:t>
            </a:r>
          </a:p>
          <a:p>
            <a:r>
              <a:rPr lang="fr-FR" sz="1100" dirty="0">
                <a:solidFill>
                  <a:schemeClr val="bg1"/>
                </a:solidFill>
              </a:rPr>
              <a:t>    Notre générateur doit pouvoir "sauter" une certaine plage de nombres</a:t>
            </a:r>
          </a:p>
          <a:p>
            <a:r>
              <a:rPr lang="fr-FR" sz="1100" dirty="0">
                <a:solidFill>
                  <a:schemeClr val="bg1"/>
                </a:solidFill>
              </a:rPr>
              <a:t>    en fonction d'une valeur qu'on lui donne pendant le parcours. La</a:t>
            </a:r>
          </a:p>
          <a:p>
            <a:r>
              <a:rPr lang="fr-FR" sz="1100" dirty="0">
                <a:solidFill>
                  <a:schemeClr val="bg1"/>
                </a:solidFill>
              </a:rPr>
              <a:t>    valeur qu'on lui passe est la nouvelle valeur de borne_inf.</a:t>
            </a:r>
          </a:p>
          <a:p>
            <a:r>
              <a:rPr lang="fr-FR" sz="1100" dirty="0">
                <a:solidFill>
                  <a:schemeClr val="bg1"/>
                </a:solidFill>
              </a:rPr>
              <a:t>    </a:t>
            </a:r>
          </a:p>
          <a:p>
            <a:r>
              <a:rPr lang="fr-FR" sz="1100" dirty="0">
                <a:solidFill>
                  <a:schemeClr val="bg1"/>
                </a:solidFill>
              </a:rPr>
              <a:t>    Note: borne_inf doit être inférieure à borne_sup"""</a:t>
            </a:r>
          </a:p>
          <a:p>
            <a:r>
              <a:rPr lang="fr-FR" sz="1100" dirty="0">
                <a:solidFill>
                  <a:schemeClr val="bg1"/>
                </a:solidFill>
              </a:rPr>
              <a:t>    borne_inf += 1</a:t>
            </a:r>
          </a:p>
          <a:p>
            <a:r>
              <a:rPr lang="fr-FR" sz="1100" dirty="0">
                <a:solidFill>
                  <a:schemeClr val="bg1"/>
                </a:solidFill>
              </a:rPr>
              <a:t>    while borne_inf &lt; borne_sup:</a:t>
            </a:r>
          </a:p>
          <a:p>
            <a:r>
              <a:rPr lang="fr-FR" sz="1100" dirty="0">
                <a:solidFill>
                  <a:schemeClr val="bg1"/>
                </a:solidFill>
              </a:rPr>
              <a:t>        </a:t>
            </a:r>
            <a:r>
              <a:rPr lang="fr-FR" sz="1100" dirty="0" err="1">
                <a:solidFill>
                  <a:schemeClr val="bg1"/>
                </a:solidFill>
              </a:rPr>
              <a:t>valeur_recue</a:t>
            </a:r>
            <a:r>
              <a:rPr lang="fr-FR" sz="1100" dirty="0">
                <a:solidFill>
                  <a:schemeClr val="bg1"/>
                </a:solidFill>
              </a:rPr>
              <a:t> = (yield borne_inf)</a:t>
            </a:r>
          </a:p>
          <a:p>
            <a:r>
              <a:rPr lang="fr-FR" sz="1100" dirty="0">
                <a:solidFill>
                  <a:schemeClr val="bg1"/>
                </a:solidFill>
              </a:rPr>
              <a:t>        if </a:t>
            </a:r>
            <a:r>
              <a:rPr lang="fr-FR" sz="1100" dirty="0" err="1">
                <a:solidFill>
                  <a:schemeClr val="bg1"/>
                </a:solidFill>
              </a:rPr>
              <a:t>valeur_recue</a:t>
            </a:r>
            <a:r>
              <a:rPr lang="fr-FR" sz="1100" dirty="0">
                <a:solidFill>
                  <a:schemeClr val="bg1"/>
                </a:solidFill>
              </a:rPr>
              <a:t> is not None: # Notre générateur a reçu quelque chose</a:t>
            </a:r>
          </a:p>
          <a:p>
            <a:r>
              <a:rPr lang="fr-FR" sz="1100" dirty="0">
                <a:solidFill>
                  <a:schemeClr val="bg1"/>
                </a:solidFill>
              </a:rPr>
              <a:t>            borne_inf = </a:t>
            </a:r>
            <a:r>
              <a:rPr lang="fr-FR" sz="1100" dirty="0" err="1">
                <a:solidFill>
                  <a:schemeClr val="bg1"/>
                </a:solidFill>
              </a:rPr>
              <a:t>valeur_recue</a:t>
            </a:r>
            <a:endParaRPr lang="fr-FR" sz="1100" dirty="0">
              <a:solidFill>
                <a:schemeClr val="bg1"/>
              </a:solidFill>
            </a:endParaRPr>
          </a:p>
          <a:p>
            <a:r>
              <a:rPr lang="fr-FR" sz="1100" dirty="0">
                <a:solidFill>
                  <a:schemeClr val="bg1"/>
                </a:solidFill>
              </a:rPr>
              <a:t>        borne_inf += 1</a:t>
            </a:r>
          </a:p>
        </p:txBody>
      </p:sp>
    </p:spTree>
    <p:extLst>
      <p:ext uri="{BB962C8B-B14F-4D97-AF65-F5344CB8AC3E}">
        <p14:creationId xmlns:p14="http://schemas.microsoft.com/office/powerpoint/2010/main" val="293899700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2123658"/>
          </a:xfrm>
          <a:prstGeom prst="rect">
            <a:avLst/>
          </a:prstGeom>
          <a:noFill/>
        </p:spPr>
        <p:txBody>
          <a:bodyPr wrap="square" rtlCol="0">
            <a:spAutoFit/>
          </a:bodyPr>
          <a:lstStyle/>
          <a:p>
            <a:r>
              <a:rPr lang="fr-FR" sz="1200" dirty="0"/>
              <a:t>Nous configurons notre générateur pour qu'il accepte une valeur éventuelle au cours du parcours. S'il reçoit une valeur, il va l'attribuer au point du parcours.</a:t>
            </a:r>
          </a:p>
          <a:p>
            <a:endParaRPr lang="fr-FR" sz="1200" dirty="0"/>
          </a:p>
          <a:p>
            <a:r>
              <a:rPr lang="fr-FR" sz="1200" dirty="0"/>
              <a:t>Autrement dit, au cours de la boucle, vous pouvez demander au générateur de sauter tout de suite à 20 si le nombre est 15.</a:t>
            </a:r>
          </a:p>
          <a:p>
            <a:endParaRPr lang="fr-FR" sz="1200" dirty="0"/>
          </a:p>
          <a:p>
            <a:r>
              <a:rPr lang="fr-FR" sz="1200" dirty="0"/>
              <a:t>Tout se passe à partir de la ligne du </a:t>
            </a:r>
            <a:r>
              <a:rPr lang="fr-FR" sz="1200" b="1" dirty="0"/>
              <a:t>yield</a:t>
            </a:r>
            <a:r>
              <a:rPr lang="fr-FR" sz="1200" dirty="0"/>
              <a:t>. Au lieu de simplement renvoyer une valeur à notre boucle, on capture une éventuelle valeur dans </a:t>
            </a:r>
            <a:r>
              <a:rPr lang="fr-FR" sz="1200" dirty="0" err="1"/>
              <a:t>valeur_recue</a:t>
            </a:r>
            <a:r>
              <a:rPr lang="fr-FR" sz="1200" dirty="0"/>
              <a:t>. La syntaxe est simple : variable = (</a:t>
            </a:r>
            <a:r>
              <a:rPr lang="fr-FR" sz="1200" b="1" dirty="0"/>
              <a:t>yield</a:t>
            </a:r>
            <a:r>
              <a:rPr lang="fr-FR" sz="1200" dirty="0"/>
              <a:t> </a:t>
            </a:r>
            <a:r>
              <a:rPr lang="fr-FR" sz="1200" dirty="0" err="1"/>
              <a:t>valeur_a_renvoyer</a:t>
            </a:r>
            <a:r>
              <a:rPr lang="fr-FR" sz="1200" dirty="0"/>
              <a:t>). N'oubliez pas les parenthèses autour de </a:t>
            </a:r>
            <a:r>
              <a:rPr lang="fr-FR" sz="1200" b="1" dirty="0"/>
              <a:t>yield</a:t>
            </a:r>
            <a:r>
              <a:rPr lang="fr-FR" sz="1200" dirty="0"/>
              <a:t> valeur.</a:t>
            </a:r>
          </a:p>
          <a:p>
            <a:endParaRPr lang="fr-FR" sz="1200" dirty="0"/>
          </a:p>
          <a:p>
            <a:r>
              <a:rPr lang="fr-FR" sz="1200" dirty="0"/>
              <a:t>Si aucune valeur n'a été passée à notre générateur, notre </a:t>
            </a:r>
            <a:r>
              <a:rPr lang="fr-FR" sz="1200" dirty="0" err="1"/>
              <a:t>valeur_recue</a:t>
            </a:r>
            <a:r>
              <a:rPr lang="fr-FR" sz="1200" dirty="0"/>
              <a:t> vaudra None. On vérifie donc si elle ne vaut pas None et, dans ce cas, on affecte la nouvelle valeur à borne_inf.</a:t>
            </a:r>
          </a:p>
          <a:p>
            <a:endParaRPr lang="fr-FR" sz="1200" dirty="0"/>
          </a:p>
          <a:p>
            <a:r>
              <a:rPr lang="fr-FR" sz="1200" dirty="0"/>
              <a:t>Voici le code permettant d'interagir avec notre générateur. On utilise la méthode send pour envoyer une valeur à notre générateur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999792"/>
            <a:ext cx="11715748" cy="938719"/>
          </a:xfrm>
          <a:prstGeom prst="rect">
            <a:avLst/>
          </a:prstGeom>
          <a:solidFill>
            <a:schemeClr val="tx1"/>
          </a:solidFill>
        </p:spPr>
        <p:txBody>
          <a:bodyPr wrap="square" rtlCol="0">
            <a:spAutoFit/>
          </a:bodyPr>
          <a:lstStyle/>
          <a:p>
            <a:r>
              <a:rPr lang="fr-FR" sz="1100" dirty="0">
                <a:solidFill>
                  <a:schemeClr val="bg1"/>
                </a:solidFill>
              </a:rPr>
              <a:t>generateur = intervalle(10, 25)</a:t>
            </a:r>
          </a:p>
          <a:p>
            <a:r>
              <a:rPr lang="fr-FR" sz="1100" dirty="0">
                <a:solidFill>
                  <a:schemeClr val="bg1"/>
                </a:solidFill>
              </a:rPr>
              <a:t>for nombre in generateur:</a:t>
            </a:r>
          </a:p>
          <a:p>
            <a:r>
              <a:rPr lang="fr-FR" sz="1100" dirty="0">
                <a:solidFill>
                  <a:schemeClr val="bg1"/>
                </a:solidFill>
              </a:rPr>
              <a:t>    if nombre == 15: # On saute à 20</a:t>
            </a:r>
          </a:p>
          <a:p>
            <a:r>
              <a:rPr lang="fr-FR" sz="1100" dirty="0">
                <a:solidFill>
                  <a:schemeClr val="bg1"/>
                </a:solidFill>
              </a:rPr>
              <a:t>        </a:t>
            </a:r>
            <a:r>
              <a:rPr lang="fr-FR" sz="1100" dirty="0" err="1">
                <a:solidFill>
                  <a:schemeClr val="bg1"/>
                </a:solidFill>
              </a:rPr>
              <a:t>generateur.send</a:t>
            </a:r>
            <a:r>
              <a:rPr lang="fr-FR" sz="1100" dirty="0">
                <a:solidFill>
                  <a:schemeClr val="bg1"/>
                </a:solidFill>
              </a:rPr>
              <a:t>(20)</a:t>
            </a:r>
          </a:p>
          <a:p>
            <a:r>
              <a:rPr lang="fr-FR" sz="1100" dirty="0">
                <a:solidFill>
                  <a:schemeClr val="bg1"/>
                </a:solidFill>
              </a:rPr>
              <a:t>    print(nombre, end=" ")</a:t>
            </a:r>
          </a:p>
        </p:txBody>
      </p:sp>
      <p:sp>
        <p:nvSpPr>
          <p:cNvPr id="6" name="ZoneTexte 5">
            <a:extLst>
              <a:ext uri="{FF2B5EF4-FFF2-40B4-BE49-F238E27FC236}">
                <a16:creationId xmlns:a16="http://schemas.microsoft.com/office/drawing/2014/main" id="{5965023E-2CA8-4629-809E-D48A2F9C1CCE}"/>
              </a:ext>
            </a:extLst>
          </p:cNvPr>
          <p:cNvSpPr txBox="1"/>
          <p:nvPr/>
        </p:nvSpPr>
        <p:spPr>
          <a:xfrm>
            <a:off x="342906" y="5149838"/>
            <a:ext cx="11820522" cy="461665"/>
          </a:xfrm>
          <a:prstGeom prst="rect">
            <a:avLst/>
          </a:prstGeom>
          <a:noFill/>
        </p:spPr>
        <p:txBody>
          <a:bodyPr wrap="square" rtlCol="0">
            <a:spAutoFit/>
          </a:bodyPr>
          <a:lstStyle/>
          <a:p>
            <a:r>
              <a:rPr lang="fr-FR" sz="1200" dirty="0"/>
              <a:t>Il existe d'autres méthodes permettant d'interagir avec notre générateur. Vous pouvez les retrouver, ainsi que des explications supplémentaires, sur la documentation officielle traitant du mot-clé yield.</a:t>
            </a:r>
          </a:p>
        </p:txBody>
      </p:sp>
    </p:spTree>
    <p:extLst>
      <p:ext uri="{BB962C8B-B14F-4D97-AF65-F5344CB8AC3E}">
        <p14:creationId xmlns:p14="http://schemas.microsoft.com/office/powerpoint/2010/main" val="143016973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23854" y="1501393"/>
            <a:ext cx="10696576" cy="2123658"/>
          </a:xfrm>
          <a:prstGeom prst="rect">
            <a:avLst/>
          </a:prstGeom>
          <a:noFill/>
        </p:spPr>
        <p:txBody>
          <a:bodyPr wrap="square" rtlCol="0">
            <a:spAutoFit/>
          </a:bodyPr>
          <a:lstStyle/>
          <a:p>
            <a:pPr marL="171450" indent="-171450">
              <a:buFont typeface="Arial" panose="020B0604020202020204" pitchFamily="34" charset="0"/>
              <a:buChar char="•"/>
            </a:pPr>
            <a:r>
              <a:rPr lang="fr-FR" sz="1200" dirty="0"/>
              <a:t>Quand on utilise la boucle for </a:t>
            </a:r>
            <a:r>
              <a:rPr lang="fr-FR" sz="1200" b="1" dirty="0"/>
              <a:t>element</a:t>
            </a:r>
            <a:r>
              <a:rPr lang="fr-FR" sz="1200" dirty="0"/>
              <a:t> in </a:t>
            </a:r>
            <a:r>
              <a:rPr lang="fr-FR" sz="1200" b="1" dirty="0" err="1"/>
              <a:t>sequence</a:t>
            </a:r>
            <a:r>
              <a:rPr lang="fr-FR" sz="1200" dirty="0"/>
              <a:t>:, un itérateur de cette séquence permet de la parcourir.</a:t>
            </a:r>
          </a:p>
          <a:p>
            <a:endParaRPr lang="fr-FR" sz="1200" dirty="0"/>
          </a:p>
          <a:p>
            <a:r>
              <a:rPr lang="fr-FR" sz="1200" dirty="0"/>
              <a:t>    On peut récupérer l'itérateur d'une séquence grâce à la fonction iter.</a:t>
            </a:r>
          </a:p>
          <a:p>
            <a:endParaRPr lang="fr-FR" sz="1200" dirty="0"/>
          </a:p>
          <a:p>
            <a:pPr marL="171450" indent="-171450">
              <a:buFont typeface="Arial" panose="020B0604020202020204" pitchFamily="34" charset="0"/>
              <a:buChar char="•"/>
            </a:pPr>
            <a:r>
              <a:rPr lang="fr-FR" sz="1200" dirty="0"/>
              <a:t>Une séquence renvoie l'itérateur permettant de la parcourir grâce à la méthode spéciale __iter__.</a:t>
            </a:r>
          </a:p>
          <a:p>
            <a:endParaRPr lang="fr-FR" sz="1200" dirty="0"/>
          </a:p>
          <a:p>
            <a:pPr marL="171450" indent="-171450">
              <a:buFont typeface="Arial" panose="020B0604020202020204" pitchFamily="34" charset="0"/>
              <a:buChar char="•"/>
            </a:pPr>
            <a:r>
              <a:rPr lang="fr-FR" sz="1200" dirty="0"/>
              <a:t>Un itérateur possède une méthode spéciale, __next__, qui renvoie le prochain élément à parcourir ou lève l'exception StopIteration qui arrête la boucle.</a:t>
            </a:r>
          </a:p>
          <a:p>
            <a:endParaRPr lang="fr-FR" sz="1200" dirty="0"/>
          </a:p>
          <a:p>
            <a:pPr marL="171450" indent="-171450">
              <a:buFont typeface="Arial" panose="020B0604020202020204" pitchFamily="34" charset="0"/>
              <a:buChar char="•"/>
            </a:pPr>
            <a:r>
              <a:rPr lang="fr-FR" sz="1200" dirty="0"/>
              <a:t>Les générateurs permettent de créer plus simplement des itérateurs.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Ce sont des fonctions utilisant le mot-clé yield suivi de la valeur à transmettre à la boucle.</a:t>
            </a:r>
          </a:p>
        </p:txBody>
      </p:sp>
    </p:spTree>
    <p:extLst>
      <p:ext uri="{BB962C8B-B14F-4D97-AF65-F5344CB8AC3E}">
        <p14:creationId xmlns:p14="http://schemas.microsoft.com/office/powerpoint/2010/main" val="78694997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90825"/>
            <a:ext cx="12192000" cy="971550"/>
          </a:xfrm>
        </p:spPr>
        <p:txBody>
          <a:bodyPr>
            <a:noAutofit/>
          </a:bodyPr>
          <a:lstStyle/>
          <a:p>
            <a:pPr lvl="0" algn="ctr" fontAlgn="base">
              <a:spcAft>
                <a:spcPct val="0"/>
              </a:spcAft>
            </a:pPr>
            <a:r>
              <a:rPr lang="fr-FR" altLang="fr-FR" sz="96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5680333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3908762"/>
          </a:xfrm>
          <a:prstGeom prst="rect">
            <a:avLst/>
          </a:prstGeom>
          <a:noFill/>
        </p:spPr>
        <p:txBody>
          <a:bodyPr wrap="square" rtlCol="0">
            <a:spAutoFit/>
          </a:bodyPr>
          <a:lstStyle/>
          <a:p>
            <a:r>
              <a:rPr lang="fr-FR" sz="1200" b="1" dirty="0"/>
              <a:t>TP : Réalisez un dictionnaire ordonné</a:t>
            </a:r>
          </a:p>
          <a:p>
            <a:endParaRPr lang="fr-FR" sz="1200" dirty="0"/>
          </a:p>
          <a:p>
            <a:r>
              <a:rPr lang="fr-FR" sz="1200" dirty="0"/>
              <a:t>Voici enfin le moment de la pratique. Vous avez appris pas mal de choses dans cette partie, beaucoup de concepts, souvent théoriques. Il est temps de les mettre en application, dans un contexte un peu différent des TP précédents : on ne va pas créer un jeu mais plutôt un objet conteneur tenant à la fois du dictionnaire et de la liste.</a:t>
            </a:r>
          </a:p>
          <a:p>
            <a:endParaRPr lang="fr-FR" sz="1200" b="1" dirty="0"/>
          </a:p>
          <a:p>
            <a:r>
              <a:rPr lang="fr-FR" sz="1200" b="1" dirty="0"/>
              <a:t>Notre mission</a:t>
            </a:r>
          </a:p>
          <a:p>
            <a:endParaRPr lang="fr-FR" sz="1200" dirty="0"/>
          </a:p>
          <a:p>
            <a:r>
              <a:rPr lang="fr-FR" sz="1200" dirty="0"/>
              <a:t>Notre énoncé va être un peu différent de ceux dont vous avez l'habitude. Nous n'allons pas créer ici un jeu mais simplement une classe, destinée à produire des objets conteneurs, des dictionnaires ordonnés.</a:t>
            </a:r>
          </a:p>
          <a:p>
            <a:endParaRPr lang="fr-FR" sz="1200" dirty="0"/>
          </a:p>
          <a:p>
            <a:r>
              <a:rPr lang="fr-FR" sz="1200" dirty="0"/>
              <a:t>Peut-être ne vous en souvenez-vous pas mais je vous ai dit dans le chapitre consacré aux dictionnaires que c'était un type non-ordonné. Ainsi, l'ordre dans lequel vous entrez les données n'a pas d'importance. On ne peut ni les trier, ni les inverser, tout cela n'aurait aucun sens pour ce type particulier.</a:t>
            </a:r>
          </a:p>
          <a:p>
            <a:endParaRPr lang="fr-FR" sz="1200" dirty="0"/>
          </a:p>
          <a:p>
            <a:r>
              <a:rPr lang="fr-FR" sz="1200" dirty="0"/>
              <a:t>Mais nous allons profiter de l'occasion pour créer une forme de dictionnaire ordonné. L'idée, assez simplement, est de stocker nos données dans deux listes :</a:t>
            </a:r>
          </a:p>
          <a:p>
            <a:pPr marL="171450" indent="-72000">
              <a:buFont typeface="Arial" panose="020B0604020202020204" pitchFamily="34" charset="0"/>
              <a:buChar char="•"/>
            </a:pPr>
            <a:r>
              <a:rPr lang="fr-FR" sz="1200" dirty="0"/>
              <a:t>    la première contenant nos clés ;</a:t>
            </a:r>
          </a:p>
          <a:p>
            <a:pPr marL="171450" indent="-72000">
              <a:buFont typeface="Arial" panose="020B0604020202020204" pitchFamily="34" charset="0"/>
              <a:buChar char="•"/>
            </a:pPr>
            <a:r>
              <a:rPr lang="fr-FR" sz="1200" dirty="0"/>
              <a:t>    la seconde contenant les valeurs correspondantes.</a:t>
            </a:r>
          </a:p>
          <a:p>
            <a:endParaRPr lang="fr-FR" sz="1200" dirty="0"/>
          </a:p>
          <a:p>
            <a:r>
              <a:rPr lang="fr-FR" sz="1200" dirty="0"/>
              <a:t>L'ordre d'ajout sera ainsi important, on pourra trier et inverser ce type de dictionnaire.</a:t>
            </a:r>
          </a:p>
          <a:p>
            <a:endParaRPr lang="fr-FR" sz="1200" b="1" dirty="0"/>
          </a:p>
          <a:p>
            <a:endParaRPr lang="fr-FR" sz="1000" dirty="0"/>
          </a:p>
          <a:p>
            <a:r>
              <a:rPr lang="fr-FR" sz="1000" dirty="0"/>
              <a:t>    </a:t>
            </a:r>
          </a:p>
        </p:txBody>
      </p:sp>
    </p:spTree>
    <p:extLst>
      <p:ext uri="{BB962C8B-B14F-4D97-AF65-F5344CB8AC3E}">
        <p14:creationId xmlns:p14="http://schemas.microsoft.com/office/powerpoint/2010/main" val="105926406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C94D4B03-7990-43EF-B8F9-ED911227AED6}"/>
              </a:ext>
            </a:extLst>
          </p:cNvPr>
          <p:cNvSpPr txBox="1"/>
          <p:nvPr/>
        </p:nvSpPr>
        <p:spPr>
          <a:xfrm>
            <a:off x="0" y="1111169"/>
            <a:ext cx="10313043" cy="3785652"/>
          </a:xfrm>
          <a:prstGeom prst="rect">
            <a:avLst/>
          </a:prstGeom>
          <a:noFill/>
        </p:spPr>
        <p:txBody>
          <a:bodyPr wrap="square" rtlCol="0">
            <a:spAutoFit/>
          </a:bodyPr>
          <a:lstStyle/>
          <a:p>
            <a:r>
              <a:rPr lang="fr-FR" sz="1200" dirty="0"/>
              <a:t>Spécifications</a:t>
            </a:r>
          </a:p>
          <a:p>
            <a:endParaRPr lang="fr-FR" sz="1200" dirty="0"/>
          </a:p>
          <a:p>
            <a:r>
              <a:rPr lang="fr-FR" sz="1200" dirty="0"/>
              <a:t>Voici la liste des mécanismes que notre classe devra mettre en œuvre. Un peu plus bas, vous trouverez un exemple de manipulation de l'objet qui reprend ces spécifications :</a:t>
            </a:r>
          </a:p>
          <a:p>
            <a:endParaRPr lang="fr-FR" sz="1200" dirty="0"/>
          </a:p>
          <a:p>
            <a:r>
              <a:rPr lang="fr-FR" sz="1200" dirty="0"/>
              <a:t>    On doit pouvoir créer le dictionnaire de plusieurs façons :</a:t>
            </a:r>
          </a:p>
          <a:p>
            <a:r>
              <a:rPr lang="fr-FR" sz="1200" dirty="0"/>
              <a:t>        Vide : on appelle le constructeur sans lui passer aucun paramètre et le dictionnaire créé est donc vide.</a:t>
            </a:r>
          </a:p>
          <a:p>
            <a:r>
              <a:rPr lang="fr-FR" sz="1200" dirty="0"/>
              <a:t>        Copié depuis un dictionnaire : on passe en paramètre du constructeur un dictionnaire que l'on copie par la suite dans notre objet. On peut ainsi écrire constructeur(dictionnaire)et les clés et valeurs contenues dans le dictionnaire sont copiées dans l'objet construit.</a:t>
            </a:r>
          </a:p>
          <a:p>
            <a:r>
              <a:rPr lang="fr-FR" sz="1200" dirty="0"/>
              <a:t>        Pré-rempli grâce à des clés et valeurs passées en paramètre : comme les dictionnaires usuels, on doit ici avoir la possibilité de pré-remplir notre objet avec des couples clés-valeurs passés en paramètre (constructeur(cle1 = valeur1, cle2 = valeur2, …)).</a:t>
            </a:r>
          </a:p>
          <a:p>
            <a:endParaRPr lang="fr-FR" sz="1200" dirty="0"/>
          </a:p>
          <a:p>
            <a:r>
              <a:rPr lang="fr-FR" sz="1200" dirty="0"/>
              <a:t>    Les clés et valeurs doivent être couplées. Autrement dit, si on cherche à supprimer une clé, la valeur correspondante doit également être supprimée. Les clés et valeurs se trouvant dans des listes de même taille, il suffira de prendre l'indice dans une liste pour savoir quel objet lui correspond dans l'autre. Par exemple, la clé d'indice0est couplée avec la valeur d'indice0.</a:t>
            </a:r>
          </a:p>
          <a:p>
            <a:endParaRPr lang="fr-FR" sz="1200" dirty="0"/>
          </a:p>
          <a:p>
            <a:r>
              <a:rPr lang="fr-FR" sz="1200" dirty="0"/>
              <a:t>    On doit pouvoir interagir avec notre objet conteneur grâce aux crochets, pour récupérer une valeur (objet[cle]), pour la modifier (objet[cle] = valeur) ou pour la supprimer (del objet[cle]).</a:t>
            </a:r>
          </a:p>
          <a:p>
            <a:endParaRPr lang="fr-FR" sz="1200" dirty="0"/>
          </a:p>
          <a:p>
            <a:r>
              <a:rPr lang="fr-FR" sz="1200" dirty="0"/>
              <a:t>    Quand on cherche à modifier une valeur, si la clé existe on écrase l'ancienne valeur, si elle n'existe pas on ajoute le couple clé-valeur à la fin du dictionnaire.</a:t>
            </a:r>
          </a:p>
        </p:txBody>
      </p:sp>
    </p:spTree>
    <p:extLst>
      <p:ext uri="{BB962C8B-B14F-4D97-AF65-F5344CB8AC3E}">
        <p14:creationId xmlns:p14="http://schemas.microsoft.com/office/powerpoint/2010/main" val="326070820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4893647"/>
          </a:xfrm>
          <a:prstGeom prst="rect">
            <a:avLst/>
          </a:prstGeom>
          <a:noFill/>
        </p:spPr>
        <p:txBody>
          <a:bodyPr wrap="square" rtlCol="0">
            <a:spAutoFit/>
          </a:bodyPr>
          <a:lstStyle/>
          <a:p>
            <a:pPr marL="72000" indent="-180000">
              <a:buFont typeface="+mj-lt"/>
              <a:buAutoNum type="arabicPeriod" startAt="4"/>
            </a:pPr>
            <a:r>
              <a:rPr lang="fr-FR" sz="1200" dirty="0"/>
              <a:t>Quand on cherche à modifier une valeur, si la clé existe on écrase l'ancienne valeur, si elle n'existe pas on ajoute le couple clé-valeur à la fin du dictionnaire.</a:t>
            </a:r>
          </a:p>
          <a:p>
            <a:pPr marL="72000" indent="-180000">
              <a:buFont typeface="+mj-lt"/>
              <a:buAutoNum type="arabicPeriod" startAt="4"/>
            </a:pPr>
            <a:endParaRPr lang="fr-FR" sz="1200" dirty="0"/>
          </a:p>
          <a:p>
            <a:pPr marL="72000" indent="-180000">
              <a:buFont typeface="+mj-lt"/>
              <a:buAutoNum type="arabicPeriod" startAt="5"/>
            </a:pPr>
            <a:r>
              <a:rPr lang="fr-FR" sz="1200" dirty="0"/>
              <a:t>On doit pouvoir savoir grâce au mot-clé ainsi une clé se trouve dans notre dictionnaire (cle in dictionnaire).</a:t>
            </a:r>
          </a:p>
          <a:p>
            <a:pPr marL="72000" indent="-180000">
              <a:buFont typeface="+mj-lt"/>
              <a:buAutoNum type="arabicPeriod" startAt="5"/>
            </a:pPr>
            <a:endParaRPr lang="fr-FR" sz="1200" dirty="0"/>
          </a:p>
          <a:p>
            <a:pPr marL="72000" indent="-108000">
              <a:buFont typeface="+mj-lt"/>
              <a:buAutoNum type="arabicPeriod" startAt="5"/>
            </a:pPr>
            <a:r>
              <a:rPr lang="fr-FR" sz="1200" dirty="0"/>
              <a:t>   On doit pouvoir demander la taille du dictionnaire grâce à la fonction len.</a:t>
            </a:r>
          </a:p>
          <a:p>
            <a:pPr marL="72000" indent="-108000">
              <a:buFont typeface="+mj-lt"/>
              <a:buAutoNum type="arabicPeriod" startAt="5"/>
            </a:pPr>
            <a:endParaRPr lang="fr-FR" sz="1200" dirty="0"/>
          </a:p>
          <a:p>
            <a:pPr marL="72000" indent="-108000">
              <a:buFont typeface="+mj-lt"/>
              <a:buAutoNum type="arabicPeriod" startAt="5"/>
            </a:pPr>
            <a:r>
              <a:rPr lang="fr-FR" sz="1200" dirty="0"/>
              <a:t>   On doit pouvoir afficher notre dictionnaire directement dans l'interpréteur ou grâce à la fonction print. L'affichage doit être similaire à celui des dictionnaires usuels ({cle1: valeur1, cle2: valeur2, …}).</a:t>
            </a:r>
          </a:p>
          <a:p>
            <a:pPr marL="72000" indent="-108000">
              <a:buFont typeface="+mj-lt"/>
              <a:buAutoNum type="arabicPeriod" startAt="5"/>
            </a:pPr>
            <a:endParaRPr lang="fr-FR" sz="1200" dirty="0"/>
          </a:p>
          <a:p>
            <a:pPr marL="72000" indent="-108000">
              <a:buFont typeface="+mj-lt"/>
              <a:buAutoNum type="arabicPeriod" startAt="5"/>
            </a:pPr>
            <a:r>
              <a:rPr lang="fr-FR" sz="1200" dirty="0"/>
              <a:t>   L'objet doit définir les méthodes sort pour le trier et reverse pour l'inverser. Le tri de l'objet doit se faire en fonction des clés.</a:t>
            </a:r>
          </a:p>
          <a:p>
            <a:pPr marL="72000" indent="-108000">
              <a:buFont typeface="+mj-lt"/>
              <a:buAutoNum type="arabicPeriod" startAt="5"/>
            </a:pPr>
            <a:endParaRPr lang="fr-FR" sz="1200" dirty="0"/>
          </a:p>
          <a:p>
            <a:pPr marL="72000" indent="-108000">
              <a:buFont typeface="+mj-lt"/>
              <a:buAutoNum type="arabicPeriod" startAt="5"/>
            </a:pPr>
            <a:r>
              <a:rPr lang="fr-FR" sz="1200" dirty="0"/>
              <a:t>   L'objet doit pouvoir être parcouru. Quand on écrit for cle in dictionnaire, on doit parcourir la liste des clés contenues dans le dictionnaire.</a:t>
            </a:r>
          </a:p>
          <a:p>
            <a:pPr marL="72000" indent="-108000">
              <a:buFont typeface="+mj-lt"/>
              <a:buAutoNum type="arabicPeriod" startAt="5"/>
            </a:pPr>
            <a:endParaRPr lang="fr-FR" sz="1200" dirty="0"/>
          </a:p>
          <a:p>
            <a:pPr marL="72000" indent="-108000">
              <a:buFont typeface="+mj-lt"/>
              <a:buAutoNum type="arabicPeriod" startAt="5"/>
            </a:pPr>
            <a:r>
              <a:rPr lang="fr-FR" sz="1200" dirty="0"/>
              <a:t>   À l'instar des dictionnaires, trois méthodes keys()(renvoyant la liste des clés),values()(renvoyant la liste des valeurs) et items()(renvoyant les couples (clé, valeur)) doivent être mises en œuvre. Le type de retour de ces méthodes est laissé à votre initiative : il peut s'agir d'itérateurs ou de générateurs (tant qu'on peut les parcourir).</a:t>
            </a:r>
          </a:p>
          <a:p>
            <a:pPr marL="72000" indent="-108000">
              <a:buFont typeface="+mj-lt"/>
              <a:buAutoNum type="arabicPeriod" startAt="5"/>
            </a:pPr>
            <a:endParaRPr lang="fr-FR" sz="1200" dirty="0"/>
          </a:p>
          <a:p>
            <a:pPr marL="72000" indent="-108000">
              <a:buFont typeface="+mj-lt"/>
              <a:buAutoNum type="arabicPeriod" startAt="5"/>
            </a:pPr>
            <a:r>
              <a:rPr lang="fr-FR" sz="1200" dirty="0"/>
              <a:t>   On doit pouvoir ajouter deux dictionnaires ordonnés (dico1 + dico2) ; les clés et valeurs du second dictionnaire sont ajoutées au premier.</a:t>
            </a:r>
          </a:p>
          <a:p>
            <a:pPr marL="72000" indent="-108000">
              <a:buFont typeface="+mj-lt"/>
              <a:buAutoNum type="arabicPeriod" startAt="5"/>
            </a:pPr>
            <a:endParaRPr lang="fr-FR" sz="1200" dirty="0"/>
          </a:p>
          <a:p>
            <a:r>
              <a:rPr lang="fr-FR" sz="1200" dirty="0"/>
              <a:t>Cela vous en fait, du boulot !</a:t>
            </a:r>
          </a:p>
          <a:p>
            <a:r>
              <a:rPr lang="fr-FR" sz="1200" dirty="0"/>
              <a:t>Et vous pourrez encore trouver le moyen d'améliorer votre classe par la suite, si vous le désirez.</a:t>
            </a:r>
          </a:p>
          <a:p>
            <a:endParaRPr lang="fr-FR" sz="1200" b="1" dirty="0"/>
          </a:p>
          <a:p>
            <a:r>
              <a:rPr lang="fr-FR" sz="1200" b="1" dirty="0"/>
              <a:t>Exemple de manipulation</a:t>
            </a:r>
          </a:p>
          <a:p>
            <a:endParaRPr lang="fr-FR" sz="1200" dirty="0"/>
          </a:p>
          <a:p>
            <a:r>
              <a:rPr lang="fr-FR" sz="1200" dirty="0"/>
              <a:t>Ci-dessous se trouve un exemple de manipulation de notre dictionnaire ordonné. Quand vous aurez codé le vôtre, vous pourrez voir s'il réagit de la même façon que le mien.</a:t>
            </a:r>
          </a:p>
        </p:txBody>
      </p:sp>
    </p:spTree>
    <p:extLst>
      <p:ext uri="{BB962C8B-B14F-4D97-AF65-F5344CB8AC3E}">
        <p14:creationId xmlns:p14="http://schemas.microsoft.com/office/powerpoint/2010/main" val="3071100030"/>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6861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1625D2B0-ED67-426C-B583-33974D30AEA4}"/>
              </a:ext>
            </a:extLst>
          </p:cNvPr>
          <p:cNvSpPr txBox="1"/>
          <p:nvPr/>
        </p:nvSpPr>
        <p:spPr>
          <a:xfrm>
            <a:off x="942975" y="775129"/>
            <a:ext cx="8715375" cy="4743450"/>
          </a:xfrm>
          <a:prstGeom prst="rect">
            <a:avLst/>
          </a:prstGeom>
          <a:solidFill>
            <a:schemeClr val="tx1"/>
          </a:solidFill>
        </p:spPr>
        <p:txBody>
          <a:bodyPr wrap="square" numCol="2" rtlCol="0">
            <a:spAutoFit/>
          </a:bodyPr>
          <a:lstStyle/>
          <a:p>
            <a:r>
              <a:rPr lang="fr-FR" sz="1000" dirty="0">
                <a:solidFill>
                  <a:schemeClr val="bg1"/>
                </a:solidFill>
              </a:rPr>
              <a:t>&gt;&gt;&gt; fruits = DictionnaireOrdonne()</a:t>
            </a:r>
          </a:p>
          <a:p>
            <a:r>
              <a:rPr lang="fr-FR" sz="1000" dirty="0">
                <a:solidFill>
                  <a:schemeClr val="bg1"/>
                </a:solidFill>
              </a:rPr>
              <a:t>&gt;&gt;&gt; fruits</a:t>
            </a:r>
          </a:p>
          <a:p>
            <a:r>
              <a:rPr lang="fr-FR" sz="1000" dirty="0">
                <a:solidFill>
                  <a:schemeClr val="bg1"/>
                </a:solidFill>
              </a:rPr>
              <a:t>{}</a:t>
            </a:r>
          </a:p>
          <a:p>
            <a:r>
              <a:rPr lang="fr-FR" sz="1000" dirty="0">
                <a:solidFill>
                  <a:schemeClr val="bg1"/>
                </a:solidFill>
              </a:rPr>
              <a:t>&gt;&gt;&gt; fruits["pomme"] = 52</a:t>
            </a:r>
          </a:p>
          <a:p>
            <a:r>
              <a:rPr lang="fr-FR" sz="1000" dirty="0">
                <a:solidFill>
                  <a:schemeClr val="bg1"/>
                </a:solidFill>
              </a:rPr>
              <a:t>&gt;&gt;&gt; fruits["poire"] = 34</a:t>
            </a:r>
          </a:p>
          <a:p>
            <a:r>
              <a:rPr lang="fr-FR" sz="1000" dirty="0">
                <a:solidFill>
                  <a:schemeClr val="bg1"/>
                </a:solidFill>
              </a:rPr>
              <a:t>&gt;&gt;&gt; fruits["prune"] = 128</a:t>
            </a:r>
          </a:p>
          <a:p>
            <a:r>
              <a:rPr lang="fr-FR" sz="1000" dirty="0">
                <a:solidFill>
                  <a:schemeClr val="bg1"/>
                </a:solidFill>
              </a:rPr>
              <a:t>&gt;&gt;&gt; fruits["melon"] = 15</a:t>
            </a:r>
          </a:p>
          <a:p>
            <a:r>
              <a:rPr lang="fr-FR" sz="1000" dirty="0">
                <a:solidFill>
                  <a:schemeClr val="bg1"/>
                </a:solidFill>
              </a:rPr>
              <a:t>&gt;&gt;&gt; fruits</a:t>
            </a:r>
          </a:p>
          <a:p>
            <a:r>
              <a:rPr lang="fr-FR" sz="1000" dirty="0">
                <a:solidFill>
                  <a:schemeClr val="bg1"/>
                </a:solidFill>
              </a:rPr>
              <a:t>{'pomme': 52, 'poire': 34, 'prune': 128, 'melon': 15}</a:t>
            </a:r>
          </a:p>
          <a:p>
            <a:r>
              <a:rPr lang="fr-FR" sz="1000" dirty="0">
                <a:solidFill>
                  <a:schemeClr val="bg1"/>
                </a:solidFill>
              </a:rPr>
              <a:t>&gt;&gt;&gt; fruits.sort()</a:t>
            </a:r>
          </a:p>
          <a:p>
            <a:r>
              <a:rPr lang="fr-FR" sz="1000" dirty="0">
                <a:solidFill>
                  <a:schemeClr val="bg1"/>
                </a:solidFill>
              </a:rPr>
              <a:t>&gt;&gt;&gt; print(fruits)</a:t>
            </a:r>
          </a:p>
          <a:p>
            <a:r>
              <a:rPr lang="fr-FR" sz="1000" dirty="0">
                <a:solidFill>
                  <a:schemeClr val="bg1"/>
                </a:solidFill>
              </a:rPr>
              <a:t>{'melon': 15, 'poire': 34, 'pomme': 52, 'prune': 128}</a:t>
            </a:r>
          </a:p>
          <a:p>
            <a:r>
              <a:rPr lang="fr-FR" sz="1000" dirty="0">
                <a:solidFill>
                  <a:schemeClr val="bg1"/>
                </a:solidFill>
              </a:rPr>
              <a:t>&gt;&gt;&gt; legumes = DictionnaireOrdonne(carotte = 26, haricot = 48)</a:t>
            </a:r>
          </a:p>
          <a:p>
            <a:r>
              <a:rPr lang="fr-FR" sz="1000" dirty="0">
                <a:solidFill>
                  <a:schemeClr val="bg1"/>
                </a:solidFill>
              </a:rPr>
              <a:t>&gt;&gt;&gt; print(legumes)</a:t>
            </a:r>
          </a:p>
          <a:p>
            <a:r>
              <a:rPr lang="fr-FR" sz="1000" dirty="0">
                <a:solidFill>
                  <a:schemeClr val="bg1"/>
                </a:solidFill>
              </a:rPr>
              <a:t>{'carotte': 26, 'haricot': 48}</a:t>
            </a:r>
          </a:p>
          <a:p>
            <a:r>
              <a:rPr lang="fr-FR" sz="1000" dirty="0">
                <a:solidFill>
                  <a:schemeClr val="bg1"/>
                </a:solidFill>
              </a:rPr>
              <a:t>&gt;&gt;&gt; len(legumes)</a:t>
            </a:r>
          </a:p>
          <a:p>
            <a:r>
              <a:rPr lang="fr-FR" sz="1000" dirty="0">
                <a:solidFill>
                  <a:schemeClr val="bg1"/>
                </a:solidFill>
              </a:rPr>
              <a:t>2</a:t>
            </a:r>
          </a:p>
          <a:p>
            <a:r>
              <a:rPr lang="fr-FR" sz="1000" dirty="0">
                <a:solidFill>
                  <a:schemeClr val="bg1"/>
                </a:solidFill>
              </a:rPr>
              <a:t>&gt;&gt;&gt; legumes.reverse()</a:t>
            </a:r>
          </a:p>
          <a:p>
            <a:r>
              <a:rPr lang="fr-FR" sz="1000" dirty="0">
                <a:solidFill>
                  <a:schemeClr val="bg1"/>
                </a:solidFill>
              </a:rPr>
              <a:t>&gt;&gt;&gt; fruits = fruits + legumes</a:t>
            </a:r>
          </a:p>
          <a:p>
            <a:r>
              <a:rPr lang="fr-FR" sz="1000" dirty="0">
                <a:solidFill>
                  <a:schemeClr val="bg1"/>
                </a:solidFill>
              </a:rPr>
              <a:t>&gt;&gt;&gt; fruits</a:t>
            </a:r>
          </a:p>
          <a:p>
            <a:r>
              <a:rPr lang="fr-FR" sz="1000" dirty="0">
                <a:solidFill>
                  <a:schemeClr val="bg1"/>
                </a:solidFill>
              </a:rPr>
              <a:t>{'melon': 15, 'poire': 34, 'pomme': 52, 'prune': 128, 'haricot': 48, 'carotte':</a:t>
            </a:r>
          </a:p>
          <a:p>
            <a:r>
              <a:rPr lang="fr-FR" sz="1000" dirty="0">
                <a:solidFill>
                  <a:schemeClr val="bg1"/>
                </a:solidFill>
              </a:rPr>
              <a:t>26}</a:t>
            </a:r>
          </a:p>
          <a:p>
            <a:r>
              <a:rPr lang="fr-FR" sz="1000" dirty="0">
                <a:solidFill>
                  <a:schemeClr val="bg1"/>
                </a:solidFill>
              </a:rPr>
              <a:t>&gt;&gt;&gt; del fruits['haricot']</a:t>
            </a:r>
          </a:p>
          <a:p>
            <a:r>
              <a:rPr lang="fr-FR" sz="1000" dirty="0">
                <a:solidFill>
                  <a:schemeClr val="bg1"/>
                </a:solidFill>
              </a:rPr>
              <a:t>&gt;&gt;&gt; 'haricot' in fruits</a:t>
            </a:r>
          </a:p>
          <a:p>
            <a:r>
              <a:rPr lang="fr-FR" sz="1000" dirty="0">
                <a:solidFill>
                  <a:schemeClr val="bg1"/>
                </a:solidFill>
              </a:rPr>
              <a:t>False</a:t>
            </a:r>
          </a:p>
          <a:p>
            <a:r>
              <a:rPr lang="fr-FR" sz="1000" dirty="0">
                <a:solidFill>
                  <a:schemeClr val="bg1"/>
                </a:solidFill>
              </a:rPr>
              <a:t>&gt;&gt;&gt; legumes['haricot']</a:t>
            </a:r>
          </a:p>
          <a:p>
            <a:r>
              <a:rPr lang="fr-FR" sz="1000" dirty="0">
                <a:solidFill>
                  <a:schemeClr val="bg1"/>
                </a:solidFill>
              </a:rPr>
              <a:t>48</a:t>
            </a:r>
          </a:p>
          <a:p>
            <a:r>
              <a:rPr lang="fr-FR" sz="1000" dirty="0">
                <a:solidFill>
                  <a:schemeClr val="bg1"/>
                </a:solidFill>
              </a:rPr>
              <a:t>&gt;&gt;&gt; for cle in legumes:</a:t>
            </a:r>
          </a:p>
          <a:p>
            <a:r>
              <a:rPr lang="fr-FR" sz="1000" dirty="0">
                <a:solidFill>
                  <a:schemeClr val="bg1"/>
                </a:solidFill>
              </a:rPr>
              <a:t>...     print(cle)</a:t>
            </a:r>
          </a:p>
          <a:p>
            <a:r>
              <a:rPr lang="fr-FR" sz="1000" dirty="0">
                <a:solidFill>
                  <a:schemeClr val="bg1"/>
                </a:solidFill>
              </a:rPr>
              <a:t>...</a:t>
            </a:r>
          </a:p>
          <a:p>
            <a:r>
              <a:rPr lang="fr-FR" sz="1000" dirty="0">
                <a:solidFill>
                  <a:schemeClr val="bg1"/>
                </a:solidFill>
              </a:rPr>
              <a:t>  haricot</a:t>
            </a:r>
          </a:p>
          <a:p>
            <a:r>
              <a:rPr lang="fr-FR" sz="1000" dirty="0">
                <a:solidFill>
                  <a:schemeClr val="bg1"/>
                </a:solidFill>
              </a:rPr>
              <a:t>  carotte</a:t>
            </a:r>
          </a:p>
          <a:p>
            <a:r>
              <a:rPr lang="fr-FR" sz="1000" dirty="0">
                <a:solidFill>
                  <a:schemeClr val="bg1"/>
                </a:solidFill>
              </a:rPr>
              <a:t>  &gt;&gt;&gt; legumes.keys()</a:t>
            </a:r>
          </a:p>
          <a:p>
            <a:r>
              <a:rPr lang="fr-FR" sz="1000" dirty="0">
                <a:solidFill>
                  <a:schemeClr val="bg1"/>
                </a:solidFill>
              </a:rPr>
              <a:t>  ['haricot', 'carotte’]</a:t>
            </a:r>
          </a:p>
          <a:p>
            <a:r>
              <a:rPr lang="fr-FR" sz="1000" dirty="0">
                <a:solidFill>
                  <a:schemeClr val="bg1"/>
                </a:solidFill>
              </a:rPr>
              <a:t>  &gt;&gt;&gt; legumes.values()</a:t>
            </a:r>
          </a:p>
          <a:p>
            <a:r>
              <a:rPr lang="fr-FR" sz="1000" dirty="0">
                <a:solidFill>
                  <a:schemeClr val="bg1"/>
                </a:solidFill>
              </a:rPr>
              <a:t>  [48, 26]</a:t>
            </a:r>
          </a:p>
          <a:p>
            <a:r>
              <a:rPr lang="fr-FR" sz="1000" dirty="0">
                <a:solidFill>
                  <a:schemeClr val="bg1"/>
                </a:solidFill>
              </a:rPr>
              <a:t>  &gt;&gt;&gt; for nom, qtt in legumes.items():</a:t>
            </a:r>
          </a:p>
          <a:p>
            <a:r>
              <a:rPr lang="fr-FR" sz="1000" dirty="0">
                <a:solidFill>
                  <a:schemeClr val="bg1"/>
                </a:solidFill>
              </a:rPr>
              <a:t>  ...     print("{0} ({1})".format(nom, qtt))</a:t>
            </a:r>
          </a:p>
          <a:p>
            <a:r>
              <a:rPr lang="fr-FR" sz="1000" dirty="0">
                <a:solidFill>
                  <a:schemeClr val="bg1"/>
                </a:solidFill>
              </a:rPr>
              <a:t>  ...</a:t>
            </a:r>
          </a:p>
          <a:p>
            <a:r>
              <a:rPr lang="fr-FR" sz="1000" dirty="0">
                <a:solidFill>
                  <a:schemeClr val="bg1"/>
                </a:solidFill>
              </a:rPr>
              <a:t>  haricot (48)</a:t>
            </a:r>
          </a:p>
          <a:p>
            <a:r>
              <a:rPr lang="fr-FR" sz="1000" dirty="0">
                <a:solidFill>
                  <a:schemeClr val="bg1"/>
                </a:solidFill>
              </a:rPr>
              <a:t>  carotte (26)</a:t>
            </a:r>
          </a:p>
        </p:txBody>
      </p:sp>
      <p:cxnSp>
        <p:nvCxnSpPr>
          <p:cNvPr id="9" name="Connecteur droit 8">
            <a:extLst>
              <a:ext uri="{FF2B5EF4-FFF2-40B4-BE49-F238E27FC236}">
                <a16:creationId xmlns:a16="http://schemas.microsoft.com/office/drawing/2014/main" id="{01570F7E-29BA-4FD2-BC52-925CF1DC38A9}"/>
              </a:ext>
            </a:extLst>
          </p:cNvPr>
          <p:cNvCxnSpPr>
            <a:cxnSpLocks/>
          </p:cNvCxnSpPr>
          <p:nvPr/>
        </p:nvCxnSpPr>
        <p:spPr>
          <a:xfrm>
            <a:off x="4972050" y="866775"/>
            <a:ext cx="0" cy="47434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B26A1FE8-AE32-4926-BBE1-FD3F3BAD844A}"/>
              </a:ext>
            </a:extLst>
          </p:cNvPr>
          <p:cNvSpPr txBox="1"/>
          <p:nvPr/>
        </p:nvSpPr>
        <p:spPr>
          <a:xfrm>
            <a:off x="71443" y="5481921"/>
            <a:ext cx="11991970" cy="1384995"/>
          </a:xfrm>
          <a:prstGeom prst="rect">
            <a:avLst/>
          </a:prstGeom>
          <a:noFill/>
        </p:spPr>
        <p:txBody>
          <a:bodyPr wrap="square" rtlCol="0">
            <a:spAutoFit/>
          </a:bodyPr>
          <a:lstStyle/>
          <a:p>
            <a:r>
              <a:rPr lang="fr-FR" sz="1200" dirty="0"/>
              <a:t>Tous au départ !</a:t>
            </a:r>
          </a:p>
          <a:p>
            <a:endParaRPr lang="fr-FR" sz="1200" dirty="0"/>
          </a:p>
          <a:p>
            <a:r>
              <a:rPr lang="fr-FR" sz="1200" dirty="0"/>
              <a:t>Je vous ai donné le nécessaire, c'est maintenant à vous de jouer. Concernant l'implémentation, les fonctionnalités, il reste des zones obscures, c'est volontaire. Tout ce qui n'est pas clairement dit est à votre initiative. Tant que cela fonctionne et que l'exemple de manipulation ci-dessus affiche la même chose chez vous, c'est parfait. Si vous voulez mettre en œuvre d'autres fonctionnalités, méthodes ou attributs, ne vous gênez pas… mais n'oubliez pas d'y aller progressivement.</a:t>
            </a:r>
          </a:p>
          <a:p>
            <a:endParaRPr lang="fr-FR" sz="1200" dirty="0"/>
          </a:p>
          <a:p>
            <a:r>
              <a:rPr lang="fr-FR" sz="1200" dirty="0"/>
              <a:t>C'est parti !</a:t>
            </a:r>
          </a:p>
        </p:txBody>
      </p:sp>
    </p:spTree>
    <p:extLst>
      <p:ext uri="{BB962C8B-B14F-4D97-AF65-F5344CB8AC3E}">
        <p14:creationId xmlns:p14="http://schemas.microsoft.com/office/powerpoint/2010/main" val="1363563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44BF1-6DC3-424A-81C5-0D2C7AC4C8E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9965E87-594F-4EE0-8B1B-7468B468A25C}"/>
              </a:ext>
            </a:extLst>
          </p:cNvPr>
          <p:cNvSpPr>
            <a:spLocks noGrp="1"/>
          </p:cNvSpPr>
          <p:nvPr>
            <p:ph idx="1"/>
          </p:nvPr>
        </p:nvSpPr>
        <p:spPr/>
        <p:txBody>
          <a:bodyPr/>
          <a:lstStyle/>
          <a:p>
            <a:pPr marL="0" indent="0" algn="ctr">
              <a:buNone/>
            </a:pPr>
            <a:endParaRPr lang="fr-FR" dirty="0">
              <a:solidFill>
                <a:schemeClr val="accent1"/>
              </a:solidFill>
            </a:endParaRPr>
          </a:p>
          <a:p>
            <a:pPr marL="0" indent="0" algn="ctr">
              <a:buNone/>
            </a:pPr>
            <a:endParaRPr lang="fr-FR" dirty="0">
              <a:solidFill>
                <a:schemeClr val="accent1"/>
              </a:solidFill>
            </a:endParaRPr>
          </a:p>
          <a:p>
            <a:pPr marL="0" indent="0" algn="ctr">
              <a:buNone/>
            </a:pPr>
            <a:r>
              <a:rPr lang="fr-FR" sz="7200" dirty="0">
                <a:solidFill>
                  <a:schemeClr val="accent1"/>
                </a:solidFill>
              </a:rPr>
              <a:t>LES BASES</a:t>
            </a:r>
          </a:p>
        </p:txBody>
      </p:sp>
    </p:spTree>
    <p:extLst>
      <p:ext uri="{BB962C8B-B14F-4D97-AF65-F5344CB8AC3E}">
        <p14:creationId xmlns:p14="http://schemas.microsoft.com/office/powerpoint/2010/main" val="293353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801314"/>
          </a:xfrm>
          <a:prstGeom prst="rect">
            <a:avLst/>
          </a:prstGeom>
          <a:solidFill>
            <a:schemeClr val="tx1"/>
          </a:solidFill>
        </p:spPr>
        <p:txBody>
          <a:bodyPr wrap="square" rtlCol="0">
            <a:spAutoFit/>
          </a:bodyPr>
          <a:lstStyle/>
          <a:p>
            <a:r>
              <a:rPr lang="en-US" dirty="0">
                <a:solidFill>
                  <a:schemeClr val="bg1"/>
                </a:solidFill>
              </a:rPr>
              <a:t># Different ways to test multiple</a:t>
            </a:r>
          </a:p>
          <a:p>
            <a:r>
              <a:rPr lang="en-US" dirty="0">
                <a:solidFill>
                  <a:schemeClr val="bg1"/>
                </a:solidFill>
              </a:rPr>
              <a:t># flags at once in Python</a:t>
            </a:r>
          </a:p>
          <a:p>
            <a:r>
              <a:rPr lang="en-US" dirty="0">
                <a:solidFill>
                  <a:schemeClr val="bg1"/>
                </a:solidFill>
              </a:rPr>
              <a:t>x, y, z = 0, 1, 0</a:t>
            </a:r>
          </a:p>
          <a:p>
            <a:endParaRPr lang="en-US" dirty="0">
              <a:solidFill>
                <a:schemeClr val="bg1"/>
              </a:solidFill>
            </a:endParaRPr>
          </a:p>
          <a:p>
            <a:r>
              <a:rPr lang="en-US" dirty="0">
                <a:solidFill>
                  <a:schemeClr val="bg1"/>
                </a:solidFill>
              </a:rPr>
              <a:t>if x == 1 or y == 1 or z == 1:</a:t>
            </a:r>
          </a:p>
          <a:p>
            <a:r>
              <a:rPr lang="en-US" dirty="0">
                <a:solidFill>
                  <a:schemeClr val="bg1"/>
                </a:solidFill>
              </a:rPr>
              <a:t>    print('passed')</a:t>
            </a:r>
          </a:p>
          <a:p>
            <a:endParaRPr lang="en-US" dirty="0">
              <a:solidFill>
                <a:schemeClr val="bg1"/>
              </a:solidFill>
            </a:endParaRPr>
          </a:p>
          <a:p>
            <a:r>
              <a:rPr lang="en-US" dirty="0">
                <a:solidFill>
                  <a:schemeClr val="bg1"/>
                </a:solidFill>
              </a:rPr>
              <a:t>if 1 in (x, y, z):</a:t>
            </a:r>
          </a:p>
          <a:p>
            <a:r>
              <a:rPr lang="en-US" dirty="0">
                <a:solidFill>
                  <a:schemeClr val="bg1"/>
                </a:solidFill>
              </a:rPr>
              <a:t>    print('passed')</a:t>
            </a:r>
          </a:p>
          <a:p>
            <a:endParaRPr lang="en-US" dirty="0">
              <a:solidFill>
                <a:schemeClr val="bg1"/>
              </a:solidFill>
            </a:endParaRPr>
          </a:p>
          <a:p>
            <a:r>
              <a:rPr lang="en-US" dirty="0">
                <a:solidFill>
                  <a:schemeClr val="bg1"/>
                </a:solidFill>
              </a:rPr>
              <a:t># These only test for truthiness:</a:t>
            </a:r>
          </a:p>
          <a:p>
            <a:r>
              <a:rPr lang="en-US" dirty="0">
                <a:solidFill>
                  <a:schemeClr val="bg1"/>
                </a:solidFill>
              </a:rPr>
              <a:t>if x or y or z:</a:t>
            </a:r>
          </a:p>
          <a:p>
            <a:r>
              <a:rPr lang="en-US" dirty="0">
                <a:solidFill>
                  <a:schemeClr val="bg1"/>
                </a:solidFill>
              </a:rPr>
              <a:t>    print('passed')</a:t>
            </a:r>
          </a:p>
          <a:p>
            <a:endParaRPr lang="en-US" dirty="0">
              <a:solidFill>
                <a:schemeClr val="bg1"/>
              </a:solidFill>
            </a:endParaRPr>
          </a:p>
          <a:p>
            <a:r>
              <a:rPr lang="en-US" dirty="0">
                <a:solidFill>
                  <a:schemeClr val="bg1"/>
                </a:solidFill>
              </a:rPr>
              <a:t>if any((x, y, z)):</a:t>
            </a:r>
          </a:p>
          <a:p>
            <a:r>
              <a:rPr lang="en-US" dirty="0">
                <a:solidFill>
                  <a:schemeClr val="bg1"/>
                </a:solidFill>
              </a:rPr>
              <a:t>    print('passed')</a:t>
            </a:r>
          </a:p>
          <a:p>
            <a:endParaRPr lang="fr-FR" dirty="0">
              <a:solidFill>
                <a:schemeClr val="bg1"/>
              </a:solidFill>
            </a:endParaRPr>
          </a:p>
        </p:txBody>
      </p:sp>
    </p:spTree>
    <p:extLst>
      <p:ext uri="{BB962C8B-B14F-4D97-AF65-F5344CB8AC3E}">
        <p14:creationId xmlns:p14="http://schemas.microsoft.com/office/powerpoint/2010/main" val="94296781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646331"/>
          </a:xfrm>
          <a:prstGeom prst="rect">
            <a:avLst/>
          </a:prstGeom>
          <a:noFill/>
        </p:spPr>
        <p:txBody>
          <a:bodyPr wrap="square" rtlCol="0">
            <a:spAutoFit/>
          </a:bodyPr>
          <a:lstStyle/>
          <a:p>
            <a:r>
              <a:rPr lang="fr-FR" sz="12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152402" y="1332518"/>
            <a:ext cx="12106273" cy="5155257"/>
          </a:xfrm>
          <a:prstGeom prst="rect">
            <a:avLst/>
          </a:prstGeom>
          <a:solidFill>
            <a:schemeClr val="tx1"/>
          </a:solidFill>
        </p:spPr>
        <p:txBody>
          <a:bodyPr wrap="square" numCol="1" rtlCol="0">
            <a:spAutoFit/>
          </a:bodyPr>
          <a:lstStyle/>
          <a:p>
            <a:r>
              <a:rPr lang="fr-FR" sz="1100" dirty="0">
                <a:solidFill>
                  <a:schemeClr val="bg1"/>
                </a:solidFill>
              </a:rPr>
              <a:t>class DictionnaireOrdonne:</a:t>
            </a:r>
          </a:p>
          <a:p>
            <a:r>
              <a:rPr lang="fr-FR" sz="1100" dirty="0">
                <a:solidFill>
                  <a:schemeClr val="bg1"/>
                </a:solidFill>
              </a:rPr>
              <a:t>    """Notre dictionnaire ordonné. L'ordre des données est maintenu</a:t>
            </a:r>
          </a:p>
          <a:p>
            <a:r>
              <a:rPr lang="fr-FR" sz="1100" dirty="0">
                <a:solidFill>
                  <a:schemeClr val="bg1"/>
                </a:solidFill>
              </a:rPr>
              <a:t>    et il peut donc, contrairement aux dictionnaires usuels, être trié</a:t>
            </a:r>
          </a:p>
          <a:p>
            <a:r>
              <a:rPr lang="fr-FR" sz="1100" dirty="0">
                <a:solidFill>
                  <a:schemeClr val="bg1"/>
                </a:solidFill>
              </a:rPr>
              <a:t>    ou voir l'ordre de ses données inversées"""</a:t>
            </a:r>
          </a:p>
          <a:p>
            <a:r>
              <a:rPr lang="fr-FR" sz="1100" dirty="0">
                <a:solidFill>
                  <a:schemeClr val="bg1"/>
                </a:solidFill>
              </a:rPr>
              <a:t>    </a:t>
            </a:r>
          </a:p>
          <a:p>
            <a:r>
              <a:rPr lang="fr-FR" sz="1100" dirty="0">
                <a:solidFill>
                  <a:schemeClr val="bg1"/>
                </a:solidFill>
              </a:rPr>
              <a:t>    def __init__(self, base={}, **</a:t>
            </a:r>
            <a:r>
              <a:rPr lang="fr-FR" sz="1100" dirty="0" err="1">
                <a:solidFill>
                  <a:schemeClr val="bg1"/>
                </a:solidFill>
              </a:rPr>
              <a:t>donnees</a:t>
            </a:r>
            <a:r>
              <a:rPr lang="fr-FR" sz="1100" dirty="0">
                <a:solidFill>
                  <a:schemeClr val="bg1"/>
                </a:solidFill>
              </a:rPr>
              <a:t>):</a:t>
            </a:r>
          </a:p>
          <a:p>
            <a:r>
              <a:rPr lang="fr-FR" sz="1100" dirty="0">
                <a:solidFill>
                  <a:schemeClr val="bg1"/>
                </a:solidFill>
              </a:rPr>
              <a:t>        """Constructeur de notre objet. Il peut ne prendre aucun paramètre</a:t>
            </a:r>
          </a:p>
          <a:p>
            <a:r>
              <a:rPr lang="fr-FR" sz="1100" dirty="0">
                <a:solidFill>
                  <a:schemeClr val="bg1"/>
                </a:solidFill>
              </a:rPr>
              <a:t>        (dans ce cas, le dictionnaire sera vide) ou construire un</a:t>
            </a:r>
          </a:p>
          <a:p>
            <a:r>
              <a:rPr lang="fr-FR" sz="1100" dirty="0">
                <a:solidFill>
                  <a:schemeClr val="bg1"/>
                </a:solidFill>
              </a:rPr>
              <a:t>        dictionnaire remplis grâce :</a:t>
            </a:r>
          </a:p>
          <a:p>
            <a:r>
              <a:rPr lang="fr-FR" sz="1100" dirty="0">
                <a:solidFill>
                  <a:schemeClr val="bg1"/>
                </a:solidFill>
              </a:rPr>
              <a:t>        -   au dictionnaire 'base' passé en premier paramètre ;</a:t>
            </a:r>
          </a:p>
          <a:p>
            <a:r>
              <a:rPr lang="fr-FR" sz="1100" dirty="0">
                <a:solidFill>
                  <a:schemeClr val="bg1"/>
                </a:solidFill>
              </a:rPr>
              <a:t>        -   aux valeurs que l'on retrouve dans '</a:t>
            </a:r>
            <a:r>
              <a:rPr lang="fr-FR" sz="1100" dirty="0" err="1">
                <a:solidFill>
                  <a:schemeClr val="bg1"/>
                </a:solidFill>
              </a:rPr>
              <a:t>donnees</a:t>
            </a:r>
            <a:r>
              <a:rPr lang="fr-FR" sz="1100" dirty="0">
                <a:solidFill>
                  <a:schemeClr val="bg1"/>
                </a:solidFill>
              </a:rPr>
              <a:t>'."""</a:t>
            </a:r>
          </a:p>
          <a:p>
            <a:r>
              <a:rPr lang="fr-FR" sz="1100" dirty="0">
                <a:solidFill>
                  <a:schemeClr val="bg1"/>
                </a:solidFill>
              </a:rPr>
              <a:t>        </a:t>
            </a:r>
          </a:p>
          <a:p>
            <a:r>
              <a:rPr lang="fr-FR" sz="1100" dirty="0">
                <a:solidFill>
                  <a:schemeClr val="bg1"/>
                </a:solidFill>
              </a:rPr>
              <a:t>        </a:t>
            </a:r>
            <a:r>
              <a:rPr lang="fr-FR" sz="1100" dirty="0" err="1">
                <a:solidFill>
                  <a:schemeClr val="bg1"/>
                </a:solidFill>
              </a:rPr>
              <a:t>self._cles</a:t>
            </a:r>
            <a:r>
              <a:rPr lang="fr-FR" sz="1100" dirty="0">
                <a:solidFill>
                  <a:schemeClr val="bg1"/>
                </a:solidFill>
              </a:rPr>
              <a:t> = [] # Liste contenant nos clés</a:t>
            </a:r>
          </a:p>
          <a:p>
            <a:r>
              <a:rPr lang="fr-FR" sz="1100" dirty="0">
                <a:solidFill>
                  <a:schemeClr val="bg1"/>
                </a:solidFill>
              </a:rPr>
              <a:t>        </a:t>
            </a:r>
            <a:r>
              <a:rPr lang="fr-FR" sz="1100" dirty="0" err="1">
                <a:solidFill>
                  <a:schemeClr val="bg1"/>
                </a:solidFill>
              </a:rPr>
              <a:t>self._valeurs</a:t>
            </a:r>
            <a:r>
              <a:rPr lang="fr-FR" sz="1100" dirty="0">
                <a:solidFill>
                  <a:schemeClr val="bg1"/>
                </a:solidFill>
              </a:rPr>
              <a:t> = [] # Liste contenant les valeurs correspondant à nos clés</a:t>
            </a:r>
          </a:p>
          <a:p>
            <a:r>
              <a:rPr lang="fr-FR" sz="1100" dirty="0">
                <a:solidFill>
                  <a:schemeClr val="bg1"/>
                </a:solidFill>
              </a:rPr>
              <a:t>        </a:t>
            </a:r>
          </a:p>
          <a:p>
            <a:r>
              <a:rPr lang="fr-FR" sz="1100" dirty="0">
                <a:solidFill>
                  <a:schemeClr val="bg1"/>
                </a:solidFill>
              </a:rPr>
              <a:t>        # On vérifie que 'base' est un dictionnaire exploitable</a:t>
            </a:r>
          </a:p>
          <a:p>
            <a:r>
              <a:rPr lang="fr-FR" sz="1100" dirty="0">
                <a:solidFill>
                  <a:schemeClr val="bg1"/>
                </a:solidFill>
              </a:rPr>
              <a:t>        if type(base) not in (dict, DictionnaireOrdonne):</a:t>
            </a:r>
          </a:p>
          <a:p>
            <a:r>
              <a:rPr lang="fr-FR" sz="1100" dirty="0">
                <a:solidFill>
                  <a:schemeClr val="bg1"/>
                </a:solidFill>
              </a:rPr>
              <a:t>            raise TypeError( \</a:t>
            </a:r>
          </a:p>
          <a:p>
            <a:r>
              <a:rPr lang="fr-FR" sz="1100" dirty="0">
                <a:solidFill>
                  <a:schemeClr val="bg1"/>
                </a:solidFill>
              </a:rPr>
              <a:t>                "le type attendu est un dictionnaire (usuel ou ordonne)")</a:t>
            </a:r>
          </a:p>
          <a:p>
            <a:r>
              <a:rPr lang="fr-FR" sz="1100" dirty="0">
                <a:solidFill>
                  <a:schemeClr val="bg1"/>
                </a:solidFill>
              </a:rPr>
              <a:t>        </a:t>
            </a:r>
          </a:p>
          <a:p>
            <a:r>
              <a:rPr lang="fr-FR" sz="1100" dirty="0">
                <a:solidFill>
                  <a:schemeClr val="bg1"/>
                </a:solidFill>
              </a:rPr>
              <a:t>        # On récupère les données de 'base'</a:t>
            </a:r>
          </a:p>
          <a:p>
            <a:r>
              <a:rPr lang="fr-FR" sz="1100" dirty="0">
                <a:solidFill>
                  <a:schemeClr val="bg1"/>
                </a:solidFill>
              </a:rPr>
              <a:t>        for cle in base:</a:t>
            </a:r>
          </a:p>
          <a:p>
            <a:r>
              <a:rPr lang="fr-FR" sz="1100" dirty="0">
                <a:solidFill>
                  <a:schemeClr val="bg1"/>
                </a:solidFill>
              </a:rPr>
              <a:t>            self[cle] = base[cle]</a:t>
            </a:r>
          </a:p>
          <a:p>
            <a:r>
              <a:rPr lang="fr-FR" sz="1100" dirty="0">
                <a:solidFill>
                  <a:schemeClr val="bg1"/>
                </a:solidFill>
              </a:rPr>
              <a:t>        </a:t>
            </a:r>
          </a:p>
          <a:p>
            <a:r>
              <a:rPr lang="fr-FR" sz="1100" dirty="0">
                <a:solidFill>
                  <a:schemeClr val="bg1"/>
                </a:solidFill>
              </a:rPr>
              <a:t>        # On récupère les données de '</a:t>
            </a:r>
            <a:r>
              <a:rPr lang="fr-FR" sz="1100" dirty="0" err="1">
                <a:solidFill>
                  <a:schemeClr val="bg1"/>
                </a:solidFill>
              </a:rPr>
              <a:t>donnees</a:t>
            </a:r>
            <a:r>
              <a:rPr lang="fr-FR" sz="1100" dirty="0">
                <a:solidFill>
                  <a:schemeClr val="bg1"/>
                </a:solidFill>
              </a:rPr>
              <a:t>'</a:t>
            </a:r>
          </a:p>
          <a:p>
            <a:r>
              <a:rPr lang="fr-FR" sz="1100" dirty="0">
                <a:solidFill>
                  <a:schemeClr val="bg1"/>
                </a:solidFill>
              </a:rPr>
              <a:t>        for cle in </a:t>
            </a:r>
            <a:r>
              <a:rPr lang="fr-FR" sz="1100" dirty="0" err="1">
                <a:solidFill>
                  <a:schemeClr val="bg1"/>
                </a:solidFill>
              </a:rPr>
              <a:t>donnees</a:t>
            </a:r>
            <a:r>
              <a:rPr lang="fr-FR" sz="1100" dirty="0">
                <a:solidFill>
                  <a:schemeClr val="bg1"/>
                </a:solidFill>
              </a:rPr>
              <a:t>:</a:t>
            </a:r>
          </a:p>
          <a:p>
            <a:r>
              <a:rPr lang="fr-FR" sz="1100" dirty="0">
                <a:solidFill>
                  <a:schemeClr val="bg1"/>
                </a:solidFill>
              </a:rPr>
              <a:t>            self[cle] = </a:t>
            </a:r>
            <a:r>
              <a:rPr lang="fr-FR" sz="1100" dirty="0" err="1">
                <a:solidFill>
                  <a:schemeClr val="bg1"/>
                </a:solidFill>
              </a:rPr>
              <a:t>donnees</a:t>
            </a:r>
            <a:r>
              <a:rPr lang="fr-FR" sz="1100" dirty="0">
                <a:solidFill>
                  <a:schemeClr val="bg1"/>
                </a:solidFill>
              </a:rPr>
              <a:t>[cle]</a:t>
            </a:r>
          </a:p>
          <a:p>
            <a:r>
              <a:rPr lang="fr-FR" sz="1000" dirty="0">
                <a:solidFill>
                  <a:schemeClr val="bg1"/>
                </a:solidFill>
              </a:rPr>
              <a:t>    </a:t>
            </a:r>
          </a:p>
          <a:p>
            <a:r>
              <a:rPr lang="fr-FR" sz="1100" dirty="0">
                <a:solidFill>
                  <a:schemeClr val="bg1"/>
                </a:solidFill>
              </a:rPr>
              <a:t>    </a:t>
            </a:r>
          </a:p>
          <a:p>
            <a:endParaRPr lang="fr-FR" sz="1100" dirty="0">
              <a:solidFill>
                <a:schemeClr val="bg1"/>
              </a:solidFill>
            </a:endParaRPr>
          </a:p>
        </p:txBody>
      </p:sp>
    </p:spTree>
    <p:extLst>
      <p:ext uri="{BB962C8B-B14F-4D97-AF65-F5344CB8AC3E}">
        <p14:creationId xmlns:p14="http://schemas.microsoft.com/office/powerpoint/2010/main" val="139155549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646331"/>
          </a:xfrm>
          <a:prstGeom prst="rect">
            <a:avLst/>
          </a:prstGeom>
          <a:noFill/>
        </p:spPr>
        <p:txBody>
          <a:bodyPr wrap="square" rtlCol="0">
            <a:spAutoFit/>
          </a:bodyPr>
          <a:lstStyle/>
          <a:p>
            <a:r>
              <a:rPr lang="fr-FR" sz="12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152402" y="1228517"/>
            <a:ext cx="12106273" cy="3123932"/>
          </a:xfrm>
          <a:prstGeom prst="rect">
            <a:avLst/>
          </a:prstGeom>
          <a:solidFill>
            <a:schemeClr val="tx1"/>
          </a:solidFill>
        </p:spPr>
        <p:txBody>
          <a:bodyPr wrap="square" numCol="1" rtlCol="0">
            <a:spAutoFit/>
          </a:bodyPr>
          <a:lstStyle/>
          <a:p>
            <a:r>
              <a:rPr lang="fr-FR" sz="1000" dirty="0">
                <a:solidFill>
                  <a:schemeClr val="bg1"/>
                </a:solidFill>
              </a:rPr>
              <a:t>    </a:t>
            </a:r>
          </a:p>
          <a:p>
            <a:r>
              <a:rPr lang="fr-FR" sz="1000" dirty="0">
                <a:solidFill>
                  <a:schemeClr val="bg1"/>
                </a:solidFill>
              </a:rPr>
              <a:t>    </a:t>
            </a:r>
            <a:r>
              <a:rPr lang="fr-FR" sz="1100" dirty="0">
                <a:solidFill>
                  <a:schemeClr val="bg1"/>
                </a:solidFill>
              </a:rPr>
              <a:t>def __</a:t>
            </a:r>
            <a:r>
              <a:rPr lang="fr-FR" sz="1100" dirty="0" err="1">
                <a:solidFill>
                  <a:schemeClr val="bg1"/>
                </a:solidFill>
              </a:rPr>
              <a:t>repr</a:t>
            </a:r>
            <a:r>
              <a:rPr lang="fr-FR" sz="1100" dirty="0">
                <a:solidFill>
                  <a:schemeClr val="bg1"/>
                </a:solidFill>
              </a:rPr>
              <a:t>__(self):</a:t>
            </a:r>
          </a:p>
          <a:p>
            <a:r>
              <a:rPr lang="fr-FR" sz="1100" dirty="0">
                <a:solidFill>
                  <a:schemeClr val="bg1"/>
                </a:solidFill>
              </a:rPr>
              <a:t>        """Représentation de notre objet. C'est cette chaîne qui sera affichée</a:t>
            </a:r>
          </a:p>
          <a:p>
            <a:r>
              <a:rPr lang="fr-FR" sz="1100" dirty="0">
                <a:solidFill>
                  <a:schemeClr val="bg1"/>
                </a:solidFill>
              </a:rPr>
              <a:t>        quand on saisit directement le dictionnaire dans l'interpréteur, ou en</a:t>
            </a:r>
          </a:p>
          <a:p>
            <a:r>
              <a:rPr lang="fr-FR" sz="1100" dirty="0">
                <a:solidFill>
                  <a:schemeClr val="bg1"/>
                </a:solidFill>
              </a:rPr>
              <a:t>        utilisant la fonction '</a:t>
            </a:r>
            <a:r>
              <a:rPr lang="fr-FR" sz="1100" dirty="0" err="1">
                <a:solidFill>
                  <a:schemeClr val="bg1"/>
                </a:solidFill>
              </a:rPr>
              <a:t>repr</a:t>
            </a:r>
            <a:r>
              <a:rPr lang="fr-FR" sz="1100" dirty="0">
                <a:solidFill>
                  <a:schemeClr val="bg1"/>
                </a:solidFill>
              </a:rPr>
              <a:t>’ » » »</a:t>
            </a:r>
          </a:p>
          <a:p>
            <a:r>
              <a:rPr lang="fr-FR" sz="1100" dirty="0">
                <a:solidFill>
                  <a:schemeClr val="bg1"/>
                </a:solidFill>
              </a:rPr>
              <a:t>chaine = "{"</a:t>
            </a:r>
          </a:p>
          <a:p>
            <a:r>
              <a:rPr lang="fr-FR" sz="1100" dirty="0">
                <a:solidFill>
                  <a:schemeClr val="bg1"/>
                </a:solidFill>
              </a:rPr>
              <a:t>        </a:t>
            </a:r>
            <a:r>
              <a:rPr lang="fr-FR" sz="1100" dirty="0" err="1">
                <a:solidFill>
                  <a:schemeClr val="bg1"/>
                </a:solidFill>
              </a:rPr>
              <a:t>premier_passage</a:t>
            </a:r>
            <a:r>
              <a:rPr lang="fr-FR" sz="1100" dirty="0">
                <a:solidFill>
                  <a:schemeClr val="bg1"/>
                </a:solidFill>
              </a:rPr>
              <a:t> = </a:t>
            </a:r>
            <a:r>
              <a:rPr lang="fr-FR" sz="1100" dirty="0" err="1">
                <a:solidFill>
                  <a:schemeClr val="bg1"/>
                </a:solidFill>
              </a:rPr>
              <a:t>True</a:t>
            </a:r>
            <a:endParaRPr lang="fr-FR" sz="1100" dirty="0">
              <a:solidFill>
                <a:schemeClr val="bg1"/>
              </a:solidFill>
            </a:endParaRPr>
          </a:p>
          <a:p>
            <a:endParaRPr lang="fr-FR" sz="1100" dirty="0">
              <a:solidFill>
                <a:schemeClr val="bg1"/>
              </a:solidFill>
            </a:endParaRPr>
          </a:p>
          <a:p>
            <a:r>
              <a:rPr lang="fr-FR" sz="1100" dirty="0">
                <a:solidFill>
                  <a:schemeClr val="bg1"/>
                </a:solidFill>
              </a:rPr>
              <a:t>for cle, valeur in </a:t>
            </a:r>
            <a:r>
              <a:rPr lang="fr-FR" sz="1100" dirty="0" err="1">
                <a:solidFill>
                  <a:schemeClr val="bg1"/>
                </a:solidFill>
              </a:rPr>
              <a:t>self.items</a:t>
            </a:r>
            <a:r>
              <a:rPr lang="fr-FR" sz="1100" dirty="0">
                <a:solidFill>
                  <a:schemeClr val="bg1"/>
                </a:solidFill>
              </a:rPr>
              <a:t>():</a:t>
            </a:r>
          </a:p>
          <a:p>
            <a:r>
              <a:rPr lang="fr-FR" sz="1100" dirty="0">
                <a:solidFill>
                  <a:schemeClr val="bg1"/>
                </a:solidFill>
              </a:rPr>
              <a:t>            if not </a:t>
            </a:r>
            <a:r>
              <a:rPr lang="fr-FR" sz="1100" dirty="0" err="1">
                <a:solidFill>
                  <a:schemeClr val="bg1"/>
                </a:solidFill>
              </a:rPr>
              <a:t>premier_passage</a:t>
            </a:r>
            <a:r>
              <a:rPr lang="fr-FR" sz="1100" dirty="0">
                <a:solidFill>
                  <a:schemeClr val="bg1"/>
                </a:solidFill>
              </a:rPr>
              <a:t>:</a:t>
            </a:r>
          </a:p>
          <a:p>
            <a:r>
              <a:rPr lang="fr-FR" sz="1100" dirty="0">
                <a:solidFill>
                  <a:schemeClr val="bg1"/>
                </a:solidFill>
              </a:rPr>
              <a:t>                chaine += ", " # On ajoute la virgule comme séparateur</a:t>
            </a:r>
          </a:p>
          <a:p>
            <a:r>
              <a:rPr lang="fr-FR" sz="1100" dirty="0">
                <a:solidFill>
                  <a:schemeClr val="bg1"/>
                </a:solidFill>
              </a:rPr>
              <a:t>            else:</a:t>
            </a:r>
          </a:p>
          <a:p>
            <a:r>
              <a:rPr lang="fr-FR" sz="1100" dirty="0">
                <a:solidFill>
                  <a:schemeClr val="bg1"/>
                </a:solidFill>
              </a:rPr>
              <a:t>                </a:t>
            </a:r>
            <a:r>
              <a:rPr lang="fr-FR" sz="1100" dirty="0" err="1">
                <a:solidFill>
                  <a:schemeClr val="bg1"/>
                </a:solidFill>
              </a:rPr>
              <a:t>premier_passage</a:t>
            </a:r>
            <a:r>
              <a:rPr lang="fr-FR" sz="1100" dirty="0">
                <a:solidFill>
                  <a:schemeClr val="bg1"/>
                </a:solidFill>
              </a:rPr>
              <a:t> = False</a:t>
            </a:r>
          </a:p>
          <a:p>
            <a:r>
              <a:rPr lang="fr-FR" sz="1100" dirty="0">
                <a:solidFill>
                  <a:schemeClr val="bg1"/>
                </a:solidFill>
              </a:rPr>
              <a:t>            chaine += </a:t>
            </a:r>
            <a:r>
              <a:rPr lang="fr-FR" sz="1100" dirty="0" err="1">
                <a:solidFill>
                  <a:schemeClr val="bg1"/>
                </a:solidFill>
              </a:rPr>
              <a:t>repr</a:t>
            </a:r>
            <a:r>
              <a:rPr lang="fr-FR" sz="1100" dirty="0">
                <a:solidFill>
                  <a:schemeClr val="bg1"/>
                </a:solidFill>
              </a:rPr>
              <a:t>(cle) + ": " + </a:t>
            </a:r>
            <a:r>
              <a:rPr lang="fr-FR" sz="1100" dirty="0" err="1">
                <a:solidFill>
                  <a:schemeClr val="bg1"/>
                </a:solidFill>
              </a:rPr>
              <a:t>repr</a:t>
            </a:r>
            <a:r>
              <a:rPr lang="fr-FR" sz="1100" dirty="0">
                <a:solidFill>
                  <a:schemeClr val="bg1"/>
                </a:solidFill>
              </a:rPr>
              <a:t>(valeur)</a:t>
            </a:r>
          </a:p>
          <a:p>
            <a:r>
              <a:rPr lang="fr-FR" sz="1100" dirty="0">
                <a:solidFill>
                  <a:schemeClr val="bg1"/>
                </a:solidFill>
              </a:rPr>
              <a:t>        chaine += "}"</a:t>
            </a:r>
          </a:p>
          <a:p>
            <a:r>
              <a:rPr lang="fr-FR" sz="1100" dirty="0">
                <a:solidFill>
                  <a:schemeClr val="bg1"/>
                </a:solidFill>
              </a:rPr>
              <a:t>        return chaine</a:t>
            </a:r>
          </a:p>
          <a:p>
            <a:r>
              <a:rPr lang="fr-FR" sz="1100" dirty="0">
                <a:solidFill>
                  <a:schemeClr val="bg1"/>
                </a:solidFill>
              </a:rPr>
              <a:t>    </a:t>
            </a:r>
          </a:p>
          <a:p>
            <a:endParaRPr lang="fr-FR" sz="1100" dirty="0">
              <a:solidFill>
                <a:schemeClr val="bg1"/>
              </a:solidFill>
            </a:endParaRPr>
          </a:p>
        </p:txBody>
      </p:sp>
    </p:spTree>
    <p:extLst>
      <p:ext uri="{BB962C8B-B14F-4D97-AF65-F5344CB8AC3E}">
        <p14:creationId xmlns:p14="http://schemas.microsoft.com/office/powerpoint/2010/main" val="320102248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D1459D4-2ECB-42BC-93A1-ECE43312345B}"/>
              </a:ext>
            </a:extLst>
          </p:cNvPr>
          <p:cNvSpPr txBox="1"/>
          <p:nvPr/>
        </p:nvSpPr>
        <p:spPr>
          <a:xfrm>
            <a:off x="95251" y="671690"/>
            <a:ext cx="12106273" cy="6186309"/>
          </a:xfrm>
          <a:prstGeom prst="rect">
            <a:avLst/>
          </a:prstGeom>
          <a:solidFill>
            <a:schemeClr val="tx1"/>
          </a:solidFill>
        </p:spPr>
        <p:txBody>
          <a:bodyPr wrap="square" numCol="1" rtlCol="0">
            <a:spAutoFit/>
          </a:bodyPr>
          <a:lstStyle/>
          <a:p>
            <a:r>
              <a:rPr lang="fr-FR" sz="1000" dirty="0">
                <a:solidFill>
                  <a:schemeClr val="bg1"/>
                </a:solidFill>
              </a:rPr>
              <a:t>        </a:t>
            </a:r>
            <a:r>
              <a:rPr lang="fr-FR" sz="1100" dirty="0">
                <a:solidFill>
                  <a:schemeClr val="bg1"/>
                </a:solidFill>
              </a:rPr>
              <a:t>def __str__(self):</a:t>
            </a:r>
          </a:p>
          <a:p>
            <a:r>
              <a:rPr lang="fr-FR" sz="1100" dirty="0">
                <a:solidFill>
                  <a:schemeClr val="bg1"/>
                </a:solidFill>
              </a:rPr>
              <a:t>        """Fonction appelée quand on souhaite afficher le dictionnaire grâce</a:t>
            </a:r>
          </a:p>
          <a:p>
            <a:r>
              <a:rPr lang="fr-FR" sz="1100" dirty="0">
                <a:solidFill>
                  <a:schemeClr val="bg1"/>
                </a:solidFill>
              </a:rPr>
              <a:t>        à la fonction 'print' ou le convertir en chaîne grâce au constructeur</a:t>
            </a:r>
          </a:p>
          <a:p>
            <a:r>
              <a:rPr lang="fr-FR" sz="1100" dirty="0">
                <a:solidFill>
                  <a:schemeClr val="bg1"/>
                </a:solidFill>
              </a:rPr>
              <a:t>        'str'. On redirige sur __repr__"""</a:t>
            </a:r>
          </a:p>
          <a:p>
            <a:r>
              <a:rPr lang="fr-FR" sz="1100" dirty="0">
                <a:solidFill>
                  <a:schemeClr val="bg1"/>
                </a:solidFill>
              </a:rPr>
              <a:t>        </a:t>
            </a:r>
          </a:p>
          <a:p>
            <a:r>
              <a:rPr lang="fr-FR" sz="1100" dirty="0">
                <a:solidFill>
                  <a:schemeClr val="bg1"/>
                </a:solidFill>
              </a:rPr>
              <a:t>        return repr(self)</a:t>
            </a:r>
          </a:p>
          <a:p>
            <a:r>
              <a:rPr lang="fr-FR" sz="1100" dirty="0">
                <a:solidFill>
                  <a:schemeClr val="bg1"/>
                </a:solidFill>
              </a:rPr>
              <a:t>    </a:t>
            </a:r>
          </a:p>
          <a:p>
            <a:r>
              <a:rPr lang="fr-FR" sz="1100" dirty="0">
                <a:solidFill>
                  <a:schemeClr val="bg1"/>
                </a:solidFill>
              </a:rPr>
              <a:t>    def __len__(self):</a:t>
            </a:r>
          </a:p>
          <a:p>
            <a:r>
              <a:rPr lang="fr-FR" sz="1100" dirty="0">
                <a:solidFill>
                  <a:schemeClr val="bg1"/>
                </a:solidFill>
              </a:rPr>
              <a:t>        """Renvoie la taille du dictionnaire"""</a:t>
            </a:r>
          </a:p>
          <a:p>
            <a:r>
              <a:rPr lang="fr-FR" sz="1100" dirty="0">
                <a:solidFill>
                  <a:schemeClr val="bg1"/>
                </a:solidFill>
              </a:rPr>
              <a:t>        return len(</a:t>
            </a:r>
            <a:r>
              <a:rPr lang="fr-FR" sz="1100" dirty="0" err="1">
                <a:solidFill>
                  <a:schemeClr val="bg1"/>
                </a:solidFill>
              </a:rPr>
              <a:t>self._cles</a:t>
            </a:r>
            <a:r>
              <a:rPr lang="fr-FR" sz="1100" dirty="0">
                <a:solidFill>
                  <a:schemeClr val="bg1"/>
                </a:solidFill>
              </a:rPr>
              <a:t>)</a:t>
            </a:r>
          </a:p>
          <a:p>
            <a:r>
              <a:rPr lang="fr-FR" sz="1100" dirty="0">
                <a:solidFill>
                  <a:schemeClr val="bg1"/>
                </a:solidFill>
              </a:rPr>
              <a:t>    </a:t>
            </a:r>
          </a:p>
          <a:p>
            <a:r>
              <a:rPr lang="fr-FR" sz="1100" dirty="0">
                <a:solidFill>
                  <a:schemeClr val="bg1"/>
                </a:solidFill>
              </a:rPr>
              <a:t>    def __</a:t>
            </a:r>
            <a:r>
              <a:rPr lang="fr-FR" sz="1100" dirty="0" err="1">
                <a:solidFill>
                  <a:schemeClr val="bg1"/>
                </a:solidFill>
              </a:rPr>
              <a:t>contains</a:t>
            </a:r>
            <a:r>
              <a:rPr lang="fr-FR" sz="1100" dirty="0">
                <a:solidFill>
                  <a:schemeClr val="bg1"/>
                </a:solidFill>
              </a:rPr>
              <a:t>__(self, cle):</a:t>
            </a:r>
          </a:p>
          <a:p>
            <a:r>
              <a:rPr lang="fr-FR" sz="1100" dirty="0">
                <a:solidFill>
                  <a:schemeClr val="bg1"/>
                </a:solidFill>
              </a:rPr>
              <a:t>        """Renvoie True si la clé est dans la liste des clés, False sinon"""</a:t>
            </a:r>
          </a:p>
          <a:p>
            <a:r>
              <a:rPr lang="fr-FR" sz="1100" dirty="0">
                <a:solidFill>
                  <a:schemeClr val="bg1"/>
                </a:solidFill>
              </a:rPr>
              <a:t>        return cle in </a:t>
            </a:r>
            <a:r>
              <a:rPr lang="fr-FR" sz="1100" dirty="0" err="1">
                <a:solidFill>
                  <a:schemeClr val="bg1"/>
                </a:solidFill>
              </a:rPr>
              <a:t>self._cles</a:t>
            </a:r>
            <a:endParaRPr lang="fr-FR" sz="1100" dirty="0">
              <a:solidFill>
                <a:schemeClr val="bg1"/>
              </a:solidFill>
            </a:endParaRPr>
          </a:p>
          <a:p>
            <a:r>
              <a:rPr lang="fr-FR" sz="1100" dirty="0">
                <a:solidFill>
                  <a:schemeClr val="bg1"/>
                </a:solidFill>
              </a:rPr>
              <a:t>    </a:t>
            </a:r>
          </a:p>
          <a:p>
            <a:r>
              <a:rPr lang="fr-FR" sz="1100" dirty="0">
                <a:solidFill>
                  <a:schemeClr val="bg1"/>
                </a:solidFill>
              </a:rPr>
              <a:t>    def __</a:t>
            </a:r>
            <a:r>
              <a:rPr lang="fr-FR" sz="1100" dirty="0" err="1">
                <a:solidFill>
                  <a:schemeClr val="bg1"/>
                </a:solidFill>
              </a:rPr>
              <a:t>getitem</a:t>
            </a:r>
            <a:r>
              <a:rPr lang="fr-FR" sz="1100" dirty="0">
                <a:solidFill>
                  <a:schemeClr val="bg1"/>
                </a:solidFill>
              </a:rPr>
              <a:t>__(self, cle):</a:t>
            </a:r>
          </a:p>
          <a:p>
            <a:r>
              <a:rPr lang="fr-FR" sz="1100" dirty="0">
                <a:solidFill>
                  <a:schemeClr val="bg1"/>
                </a:solidFill>
              </a:rPr>
              <a:t>        """Renvoie la valeur correspondant à la clé si elle existe, lève</a:t>
            </a:r>
          </a:p>
          <a:p>
            <a:r>
              <a:rPr lang="fr-FR" sz="1100" dirty="0">
                <a:solidFill>
                  <a:schemeClr val="bg1"/>
                </a:solidFill>
              </a:rPr>
              <a:t>        une exception KeyError sinon"""</a:t>
            </a:r>
          </a:p>
          <a:p>
            <a:r>
              <a:rPr lang="fr-FR" sz="1100" dirty="0">
                <a:solidFill>
                  <a:schemeClr val="bg1"/>
                </a:solidFill>
              </a:rPr>
              <a:t>        </a:t>
            </a:r>
          </a:p>
          <a:p>
            <a:r>
              <a:rPr lang="fr-FR" sz="1100" dirty="0">
                <a:solidFill>
                  <a:schemeClr val="bg1"/>
                </a:solidFill>
              </a:rPr>
              <a:t>        if cle not in </a:t>
            </a:r>
            <a:r>
              <a:rPr lang="fr-FR" sz="1100" dirty="0" err="1">
                <a:solidFill>
                  <a:schemeClr val="bg1"/>
                </a:solidFill>
              </a:rPr>
              <a:t>self._cles</a:t>
            </a:r>
            <a:r>
              <a:rPr lang="fr-FR" sz="1100" dirty="0">
                <a:solidFill>
                  <a:schemeClr val="bg1"/>
                </a:solidFill>
              </a:rPr>
              <a:t>:</a:t>
            </a:r>
          </a:p>
          <a:p>
            <a:r>
              <a:rPr lang="fr-FR" sz="1100" dirty="0">
                <a:solidFill>
                  <a:schemeClr val="bg1"/>
                </a:solidFill>
              </a:rPr>
              <a:t>            raise KeyError( \</a:t>
            </a:r>
          </a:p>
          <a:p>
            <a:r>
              <a:rPr lang="fr-FR" sz="1100" dirty="0">
                <a:solidFill>
                  <a:schemeClr val="bg1"/>
                </a:solidFill>
              </a:rPr>
              <a:t>                "La clé {0} ne se trouve pas dans le </a:t>
            </a:r>
            <a:r>
              <a:rPr lang="fr-FR" sz="1100" dirty="0" err="1">
                <a:solidFill>
                  <a:schemeClr val="bg1"/>
                </a:solidFill>
              </a:rPr>
              <a:t>dictionnaire".format</a:t>
            </a:r>
            <a:r>
              <a:rPr lang="fr-FR" sz="1100" dirty="0">
                <a:solidFill>
                  <a:schemeClr val="bg1"/>
                </a:solidFill>
              </a:rPr>
              <a:t>( \</a:t>
            </a:r>
          </a:p>
          <a:p>
            <a:r>
              <a:rPr lang="fr-FR" sz="1100" dirty="0">
                <a:solidFill>
                  <a:schemeClr val="bg1"/>
                </a:solidFill>
              </a:rPr>
              <a:t>                cle))</a:t>
            </a:r>
          </a:p>
          <a:p>
            <a:r>
              <a:rPr lang="fr-FR" sz="1100" dirty="0">
                <a:solidFill>
                  <a:schemeClr val="bg1"/>
                </a:solidFill>
              </a:rPr>
              <a:t>        else:</a:t>
            </a:r>
          </a:p>
          <a:p>
            <a:r>
              <a:rPr lang="fr-FR" sz="1100" dirty="0">
                <a:solidFill>
                  <a:schemeClr val="bg1"/>
                </a:solidFill>
              </a:rPr>
              <a:t>            indice = self._</a:t>
            </a:r>
            <a:r>
              <a:rPr lang="fr-FR" sz="1100" dirty="0" err="1">
                <a:solidFill>
                  <a:schemeClr val="bg1"/>
                </a:solidFill>
              </a:rPr>
              <a:t>cles.index</a:t>
            </a:r>
            <a:r>
              <a:rPr lang="fr-FR" sz="1100" dirty="0">
                <a:solidFill>
                  <a:schemeClr val="bg1"/>
                </a:solidFill>
              </a:rPr>
              <a:t>(cle)</a:t>
            </a:r>
          </a:p>
          <a:p>
            <a:r>
              <a:rPr lang="fr-FR" sz="1100" dirty="0">
                <a:solidFill>
                  <a:schemeClr val="bg1"/>
                </a:solidFill>
              </a:rPr>
              <a:t>            return </a:t>
            </a:r>
            <a:r>
              <a:rPr lang="fr-FR" sz="1100" dirty="0" err="1">
                <a:solidFill>
                  <a:schemeClr val="bg1"/>
                </a:solidFill>
              </a:rPr>
              <a:t>self._valeurs</a:t>
            </a:r>
            <a:r>
              <a:rPr lang="fr-FR" sz="1100" dirty="0">
                <a:solidFill>
                  <a:schemeClr val="bg1"/>
                </a:solidFill>
              </a:rPr>
              <a:t>[indice]</a:t>
            </a:r>
          </a:p>
          <a:p>
            <a:r>
              <a:rPr lang="fr-FR" sz="1100" dirty="0">
                <a:solidFill>
                  <a:schemeClr val="bg1"/>
                </a:solidFill>
              </a:rPr>
              <a:t>    </a:t>
            </a:r>
          </a:p>
          <a:p>
            <a:r>
              <a:rPr lang="fr-FR" sz="1100" dirty="0">
                <a:solidFill>
                  <a:schemeClr val="bg1"/>
                </a:solidFill>
              </a:rPr>
              <a:t>    def __</a:t>
            </a:r>
            <a:r>
              <a:rPr lang="fr-FR" sz="1100" dirty="0" err="1">
                <a:solidFill>
                  <a:schemeClr val="bg1"/>
                </a:solidFill>
              </a:rPr>
              <a:t>setitem</a:t>
            </a:r>
            <a:r>
              <a:rPr lang="fr-FR" sz="1100" dirty="0">
                <a:solidFill>
                  <a:schemeClr val="bg1"/>
                </a:solidFill>
              </a:rPr>
              <a:t>__(self, cle, valeur):</a:t>
            </a:r>
          </a:p>
          <a:p>
            <a:r>
              <a:rPr lang="fr-FR" sz="1100" dirty="0">
                <a:solidFill>
                  <a:schemeClr val="bg1"/>
                </a:solidFill>
              </a:rPr>
              <a:t>        """Méthode spéciale appelée quand on cherche à modifier une clé</a:t>
            </a:r>
          </a:p>
          <a:p>
            <a:r>
              <a:rPr lang="fr-FR" sz="1100" dirty="0">
                <a:solidFill>
                  <a:schemeClr val="bg1"/>
                </a:solidFill>
              </a:rPr>
              <a:t>        présente dans le dictionnaire. Si la clé n'est pas présente, on l'ajoute</a:t>
            </a:r>
          </a:p>
          <a:p>
            <a:r>
              <a:rPr lang="fr-FR" sz="1100" dirty="0">
                <a:solidFill>
                  <a:schemeClr val="bg1"/>
                </a:solidFill>
              </a:rPr>
              <a:t>        à la fin du dictionnaire"""</a:t>
            </a:r>
          </a:p>
          <a:p>
            <a:r>
              <a:rPr lang="fr-FR" sz="1100" dirty="0">
                <a:solidFill>
                  <a:schemeClr val="bg1"/>
                </a:solidFill>
              </a:rPr>
              <a:t>        </a:t>
            </a:r>
          </a:p>
          <a:p>
            <a:r>
              <a:rPr lang="fr-FR" sz="1100" dirty="0">
                <a:solidFill>
                  <a:schemeClr val="bg1"/>
                </a:solidFill>
              </a:rPr>
              <a:t>        if cle in </a:t>
            </a:r>
            <a:r>
              <a:rPr lang="fr-FR" sz="1100" dirty="0" err="1">
                <a:solidFill>
                  <a:schemeClr val="bg1"/>
                </a:solidFill>
              </a:rPr>
              <a:t>self._cles</a:t>
            </a:r>
            <a:r>
              <a:rPr lang="fr-FR" sz="1100" dirty="0">
                <a:solidFill>
                  <a:schemeClr val="bg1"/>
                </a:solidFill>
              </a:rPr>
              <a:t>:</a:t>
            </a:r>
          </a:p>
          <a:p>
            <a:r>
              <a:rPr lang="fr-FR" sz="1100" dirty="0">
                <a:solidFill>
                  <a:schemeClr val="bg1"/>
                </a:solidFill>
              </a:rPr>
              <a:t>            indice = self._</a:t>
            </a:r>
            <a:r>
              <a:rPr lang="fr-FR" sz="1100" dirty="0" err="1">
                <a:solidFill>
                  <a:schemeClr val="bg1"/>
                </a:solidFill>
              </a:rPr>
              <a:t>cles.index</a:t>
            </a:r>
            <a:r>
              <a:rPr lang="fr-FR" sz="1100" dirty="0">
                <a:solidFill>
                  <a:schemeClr val="bg1"/>
                </a:solidFill>
              </a:rPr>
              <a:t>(cle)</a:t>
            </a:r>
          </a:p>
          <a:p>
            <a:r>
              <a:rPr lang="fr-FR" sz="1100" dirty="0">
                <a:solidFill>
                  <a:schemeClr val="bg1"/>
                </a:solidFill>
              </a:rPr>
              <a:t>            </a:t>
            </a:r>
            <a:r>
              <a:rPr lang="fr-FR" sz="1100" dirty="0" err="1">
                <a:solidFill>
                  <a:schemeClr val="bg1"/>
                </a:solidFill>
              </a:rPr>
              <a:t>self._valeurs</a:t>
            </a:r>
            <a:r>
              <a:rPr lang="fr-FR" sz="1100" dirty="0">
                <a:solidFill>
                  <a:schemeClr val="bg1"/>
                </a:solidFill>
              </a:rPr>
              <a:t>[indice] = valeur</a:t>
            </a:r>
          </a:p>
          <a:p>
            <a:endParaRPr lang="fr-FR" sz="1100" dirty="0">
              <a:solidFill>
                <a:schemeClr val="bg1"/>
              </a:solidFill>
            </a:endParaRPr>
          </a:p>
        </p:txBody>
      </p:sp>
    </p:spTree>
    <p:extLst>
      <p:ext uri="{BB962C8B-B14F-4D97-AF65-F5344CB8AC3E}">
        <p14:creationId xmlns:p14="http://schemas.microsoft.com/office/powerpoint/2010/main" val="227132594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D1459D4-2ECB-42BC-93A1-ECE43312345B}"/>
              </a:ext>
            </a:extLst>
          </p:cNvPr>
          <p:cNvSpPr txBox="1"/>
          <p:nvPr/>
        </p:nvSpPr>
        <p:spPr>
          <a:xfrm>
            <a:off x="76202" y="1066830"/>
            <a:ext cx="12106273" cy="5170646"/>
          </a:xfrm>
          <a:prstGeom prst="rect">
            <a:avLst/>
          </a:prstGeom>
          <a:solidFill>
            <a:schemeClr val="tx1"/>
          </a:solidFill>
        </p:spPr>
        <p:txBody>
          <a:bodyPr wrap="square" numCol="1" rtlCol="0">
            <a:spAutoFit/>
          </a:bodyPr>
          <a:lstStyle/>
          <a:p>
            <a:r>
              <a:rPr lang="fr-FR" sz="1000" dirty="0">
                <a:solidFill>
                  <a:schemeClr val="bg1"/>
                </a:solidFill>
              </a:rPr>
              <a:t> </a:t>
            </a:r>
            <a:r>
              <a:rPr lang="fr-FR" sz="1100" dirty="0">
                <a:solidFill>
                  <a:schemeClr val="bg1"/>
                </a:solidFill>
              </a:rPr>
              <a:t>else:</a:t>
            </a:r>
          </a:p>
          <a:p>
            <a:r>
              <a:rPr lang="fr-FR" sz="1100" dirty="0">
                <a:solidFill>
                  <a:schemeClr val="bg1"/>
                </a:solidFill>
              </a:rPr>
              <a:t>            self._cles.append(cle)</a:t>
            </a:r>
          </a:p>
          <a:p>
            <a:r>
              <a:rPr lang="fr-FR" sz="1100" dirty="0">
                <a:solidFill>
                  <a:schemeClr val="bg1"/>
                </a:solidFill>
              </a:rPr>
              <a:t>            self._valeurs.append(valeur)    </a:t>
            </a:r>
          </a:p>
          <a:p>
            <a:r>
              <a:rPr lang="fr-FR" sz="1100" dirty="0">
                <a:solidFill>
                  <a:schemeClr val="bg1"/>
                </a:solidFill>
              </a:rPr>
              <a:t>   </a:t>
            </a:r>
          </a:p>
          <a:p>
            <a:r>
              <a:rPr lang="fr-FR" sz="1100" dirty="0">
                <a:solidFill>
                  <a:schemeClr val="bg1"/>
                </a:solidFill>
              </a:rPr>
              <a:t>   def __delitem__(self, cle):</a:t>
            </a:r>
          </a:p>
          <a:p>
            <a:r>
              <a:rPr lang="fr-FR" sz="1100" dirty="0">
                <a:solidFill>
                  <a:schemeClr val="bg1"/>
                </a:solidFill>
              </a:rPr>
              <a:t>        """Méthode appelée quand on souhaite supprimer une clé"""</a:t>
            </a:r>
          </a:p>
          <a:p>
            <a:r>
              <a:rPr lang="fr-FR" sz="1100" dirty="0">
                <a:solidFill>
                  <a:schemeClr val="bg1"/>
                </a:solidFill>
              </a:rPr>
              <a:t>        if cle not in self._cles:</a:t>
            </a:r>
          </a:p>
          <a:p>
            <a:r>
              <a:rPr lang="fr-FR" sz="1100" dirty="0">
                <a:solidFill>
                  <a:schemeClr val="bg1"/>
                </a:solidFill>
              </a:rPr>
              <a:t>            raise KeyError( \</a:t>
            </a:r>
          </a:p>
          <a:p>
            <a:r>
              <a:rPr lang="fr-FR" sz="1100" dirty="0">
                <a:solidFill>
                  <a:schemeClr val="bg1"/>
                </a:solidFill>
              </a:rPr>
              <a:t>                "La clé {0} ne se trouve pas dans le dictionnaire".format( \</a:t>
            </a:r>
          </a:p>
          <a:p>
            <a:r>
              <a:rPr lang="fr-FR" sz="1100" dirty="0">
                <a:solidFill>
                  <a:schemeClr val="bg1"/>
                </a:solidFill>
              </a:rPr>
              <a:t>                cle))</a:t>
            </a:r>
          </a:p>
          <a:p>
            <a:r>
              <a:rPr lang="fr-FR" sz="1100" dirty="0">
                <a:solidFill>
                  <a:schemeClr val="bg1"/>
                </a:solidFill>
              </a:rPr>
              <a:t>        else:</a:t>
            </a:r>
          </a:p>
          <a:p>
            <a:r>
              <a:rPr lang="fr-FR" sz="1100" dirty="0">
                <a:solidFill>
                  <a:schemeClr val="bg1"/>
                </a:solidFill>
              </a:rPr>
              <a:t>            indice = self._cles.index(cle)</a:t>
            </a:r>
          </a:p>
          <a:p>
            <a:r>
              <a:rPr lang="fr-FR" sz="1100" dirty="0">
                <a:solidFill>
                  <a:schemeClr val="bg1"/>
                </a:solidFill>
              </a:rPr>
              <a:t>            del self._cles[indice]</a:t>
            </a:r>
          </a:p>
          <a:p>
            <a:r>
              <a:rPr lang="fr-FR" sz="1100" dirty="0">
                <a:solidFill>
                  <a:schemeClr val="bg1"/>
                </a:solidFill>
              </a:rPr>
              <a:t>            del self._valeurs[indice]</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"""Méthode de parcours de l'objet. On renvoie l'itérateur des clés"""</a:t>
            </a:r>
          </a:p>
          <a:p>
            <a:r>
              <a:rPr lang="fr-FR" sz="1100" dirty="0">
                <a:solidFill>
                  <a:schemeClr val="bg1"/>
                </a:solidFill>
              </a:rPr>
              <a:t>        return iter(self._cles)</a:t>
            </a:r>
          </a:p>
          <a:p>
            <a:r>
              <a:rPr lang="fr-FR" sz="1100" dirty="0">
                <a:solidFill>
                  <a:schemeClr val="bg1"/>
                </a:solidFill>
              </a:rPr>
              <a:t>    </a:t>
            </a:r>
          </a:p>
          <a:p>
            <a:r>
              <a:rPr lang="fr-FR" sz="1100" dirty="0">
                <a:solidFill>
                  <a:schemeClr val="bg1"/>
                </a:solidFill>
              </a:rPr>
              <a:t>    def __add__(self, autre_objet):</a:t>
            </a:r>
          </a:p>
          <a:p>
            <a:r>
              <a:rPr lang="fr-FR" sz="1100" dirty="0">
                <a:solidFill>
                  <a:schemeClr val="bg1"/>
                </a:solidFill>
              </a:rPr>
              <a:t>        """On renvoie un nouveau dictionnaire contenant les deux</a:t>
            </a:r>
          </a:p>
          <a:p>
            <a:r>
              <a:rPr lang="fr-FR" sz="1100" dirty="0">
                <a:solidFill>
                  <a:schemeClr val="bg1"/>
                </a:solidFill>
              </a:rPr>
              <a:t>        dictionnaires mis bout à bout (d'abord self puis autre_objet)"""</a:t>
            </a:r>
          </a:p>
          <a:p>
            <a:r>
              <a:rPr lang="fr-FR" sz="1100" dirty="0">
                <a:solidFill>
                  <a:schemeClr val="bg1"/>
                </a:solidFill>
              </a:rPr>
              <a:t>        </a:t>
            </a:r>
          </a:p>
          <a:p>
            <a:r>
              <a:rPr lang="fr-FR" sz="1100" dirty="0">
                <a:solidFill>
                  <a:schemeClr val="bg1"/>
                </a:solidFill>
              </a:rPr>
              <a:t>        if type(autre_objet) is type(self):</a:t>
            </a:r>
          </a:p>
          <a:p>
            <a:r>
              <a:rPr lang="fr-FR" sz="1100" dirty="0">
                <a:solidFill>
                  <a:schemeClr val="bg1"/>
                </a:solidFill>
              </a:rPr>
              <a:t>            raise TypeError( \</a:t>
            </a:r>
          </a:p>
          <a:p>
            <a:r>
              <a:rPr lang="fr-FR" sz="1100" dirty="0">
                <a:solidFill>
                  <a:schemeClr val="bg1"/>
                </a:solidFill>
              </a:rPr>
              <a:t>                "Impossible de concaténer {0} et {1}".format( \</a:t>
            </a:r>
          </a:p>
          <a:p>
            <a:r>
              <a:rPr lang="fr-FR" sz="1100" dirty="0">
                <a:solidFill>
                  <a:schemeClr val="bg1"/>
                </a:solidFill>
              </a:rPr>
              <a:t>                type(self), type(autre_objet)))</a:t>
            </a:r>
          </a:p>
          <a:p>
            <a:r>
              <a:rPr lang="fr-FR" sz="1100" dirty="0">
                <a:solidFill>
                  <a:schemeClr val="bg1"/>
                </a:solidFill>
              </a:rPr>
              <a:t>        else:</a:t>
            </a:r>
          </a:p>
          <a:p>
            <a:r>
              <a:rPr lang="fr-FR" sz="1100" dirty="0">
                <a:solidFill>
                  <a:schemeClr val="bg1"/>
                </a:solidFill>
              </a:rPr>
              <a:t>            nouveau = DictionnaireOrdonne()</a:t>
            </a:r>
          </a:p>
          <a:p>
            <a:r>
              <a:rPr lang="fr-FR" sz="1100" dirty="0">
                <a:solidFill>
                  <a:schemeClr val="bg1"/>
                </a:solidFill>
              </a:rPr>
              <a:t>          </a:t>
            </a:r>
          </a:p>
        </p:txBody>
      </p:sp>
    </p:spTree>
    <p:extLst>
      <p:ext uri="{BB962C8B-B14F-4D97-AF65-F5344CB8AC3E}">
        <p14:creationId xmlns:p14="http://schemas.microsoft.com/office/powerpoint/2010/main" val="80694534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0029" y="789831"/>
            <a:ext cx="11991970" cy="646331"/>
          </a:xfrm>
          <a:prstGeom prst="rect">
            <a:avLst/>
          </a:prstGeom>
          <a:noFill/>
        </p:spPr>
        <p:txBody>
          <a:bodyPr wrap="square" rtlCol="0">
            <a:spAutoFit/>
          </a:bodyPr>
          <a:lstStyle/>
          <a:p>
            <a:r>
              <a:rPr lang="fr-FR" sz="12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209554" y="1469261"/>
            <a:ext cx="11830044" cy="4308872"/>
          </a:xfrm>
          <a:prstGeom prst="rect">
            <a:avLst/>
          </a:prstGeom>
          <a:solidFill>
            <a:schemeClr val="tx1"/>
          </a:solidFill>
        </p:spPr>
        <p:txBody>
          <a:bodyPr wrap="square" numCol="1" rtlCol="0">
            <a:spAutoFit/>
          </a:bodyPr>
          <a:lstStyle/>
          <a:p>
            <a:r>
              <a:rPr lang="fr-FR" sz="1000" dirty="0">
                <a:solidFill>
                  <a:schemeClr val="bg1"/>
                </a:solidFill>
              </a:rPr>
              <a:t>            </a:t>
            </a:r>
          </a:p>
          <a:p>
            <a:r>
              <a:rPr lang="fr-FR" sz="1000" dirty="0">
                <a:solidFill>
                  <a:schemeClr val="bg1"/>
                </a:solidFill>
              </a:rPr>
              <a:t>            </a:t>
            </a:r>
            <a:r>
              <a:rPr lang="fr-FR" sz="1100" dirty="0">
                <a:solidFill>
                  <a:schemeClr val="bg1"/>
                </a:solidFill>
              </a:rPr>
              <a:t># On commence par copier self dans le dictionnaire</a:t>
            </a:r>
          </a:p>
          <a:p>
            <a:r>
              <a:rPr lang="fr-FR" sz="1100" dirty="0">
                <a:solidFill>
                  <a:schemeClr val="bg1"/>
                </a:solidFill>
              </a:rPr>
              <a:t>            for cle, valeur in </a:t>
            </a:r>
            <a:r>
              <a:rPr lang="fr-FR" sz="1100" dirty="0" err="1">
                <a:solidFill>
                  <a:schemeClr val="bg1"/>
                </a:solidFill>
              </a:rPr>
              <a:t>self.items</a:t>
            </a:r>
            <a:r>
              <a:rPr lang="fr-FR" sz="1100" dirty="0">
                <a:solidFill>
                  <a:schemeClr val="bg1"/>
                </a:solidFill>
              </a:rPr>
              <a:t>():</a:t>
            </a:r>
          </a:p>
          <a:p>
            <a:r>
              <a:rPr lang="fr-FR" sz="1100" dirty="0">
                <a:solidFill>
                  <a:schemeClr val="bg1"/>
                </a:solidFill>
              </a:rPr>
              <a:t>                nouveau[cle] = valeur</a:t>
            </a:r>
          </a:p>
          <a:p>
            <a:r>
              <a:rPr lang="fr-FR" sz="1100" dirty="0">
                <a:solidFill>
                  <a:schemeClr val="bg1"/>
                </a:solidFill>
              </a:rPr>
              <a:t>            </a:t>
            </a:r>
          </a:p>
          <a:p>
            <a:r>
              <a:rPr lang="fr-FR" sz="1100" dirty="0">
                <a:solidFill>
                  <a:schemeClr val="bg1"/>
                </a:solidFill>
              </a:rPr>
              <a:t>            # On copie ensuite </a:t>
            </a:r>
            <a:r>
              <a:rPr lang="fr-FR" sz="1100" dirty="0" err="1">
                <a:solidFill>
                  <a:schemeClr val="bg1"/>
                </a:solidFill>
              </a:rPr>
              <a:t>autre_objet</a:t>
            </a:r>
            <a:endParaRPr lang="fr-FR" sz="1100" dirty="0">
              <a:solidFill>
                <a:schemeClr val="bg1"/>
              </a:solidFill>
            </a:endParaRPr>
          </a:p>
          <a:p>
            <a:r>
              <a:rPr lang="fr-FR" sz="1100" dirty="0">
                <a:solidFill>
                  <a:schemeClr val="bg1"/>
                </a:solidFill>
              </a:rPr>
              <a:t>            for cle, valeur in </a:t>
            </a:r>
            <a:r>
              <a:rPr lang="fr-FR" sz="1100" dirty="0" err="1">
                <a:solidFill>
                  <a:schemeClr val="bg1"/>
                </a:solidFill>
              </a:rPr>
              <a:t>autre_objet.items</a:t>
            </a:r>
            <a:r>
              <a:rPr lang="fr-FR" sz="1100" dirty="0">
                <a:solidFill>
                  <a:schemeClr val="bg1"/>
                </a:solidFill>
              </a:rPr>
              <a:t>():</a:t>
            </a:r>
          </a:p>
          <a:p>
            <a:r>
              <a:rPr lang="fr-FR" sz="1100" dirty="0">
                <a:solidFill>
                  <a:schemeClr val="bg1"/>
                </a:solidFill>
              </a:rPr>
              <a:t>                nouveau[cle] = valeur</a:t>
            </a:r>
          </a:p>
          <a:p>
            <a:r>
              <a:rPr lang="fr-FR" sz="1100" dirty="0">
                <a:solidFill>
                  <a:schemeClr val="bg1"/>
                </a:solidFill>
              </a:rPr>
              <a:t>            return nouveau</a:t>
            </a:r>
          </a:p>
          <a:p>
            <a:r>
              <a:rPr lang="fr-FR" sz="1100" dirty="0">
                <a:solidFill>
                  <a:schemeClr val="bg1"/>
                </a:solidFill>
              </a:rPr>
              <a:t>    </a:t>
            </a:r>
          </a:p>
          <a:p>
            <a:r>
              <a:rPr lang="fr-FR" sz="1100" dirty="0">
                <a:solidFill>
                  <a:schemeClr val="bg1"/>
                </a:solidFill>
              </a:rPr>
              <a:t>    def items(self):</a:t>
            </a:r>
          </a:p>
          <a:p>
            <a:r>
              <a:rPr lang="fr-FR" sz="1100" dirty="0">
                <a:solidFill>
                  <a:schemeClr val="bg1"/>
                </a:solidFill>
              </a:rPr>
              <a:t>        """Renvoie un générateur contenant les couples (cle, valeur)"""</a:t>
            </a:r>
          </a:p>
          <a:p>
            <a:r>
              <a:rPr lang="fr-FR" sz="1100" dirty="0">
                <a:solidFill>
                  <a:schemeClr val="bg1"/>
                </a:solidFill>
              </a:rPr>
              <a:t>        for i, cle in enumerate(</a:t>
            </a:r>
            <a:r>
              <a:rPr lang="fr-FR" sz="1100" dirty="0" err="1">
                <a:solidFill>
                  <a:schemeClr val="bg1"/>
                </a:solidFill>
              </a:rPr>
              <a:t>self._cles</a:t>
            </a:r>
            <a:r>
              <a:rPr lang="fr-FR" sz="1100" dirty="0">
                <a:solidFill>
                  <a:schemeClr val="bg1"/>
                </a:solidFill>
              </a:rPr>
              <a:t>):</a:t>
            </a:r>
          </a:p>
          <a:p>
            <a:r>
              <a:rPr lang="fr-FR" sz="1100" dirty="0">
                <a:solidFill>
                  <a:schemeClr val="bg1"/>
                </a:solidFill>
              </a:rPr>
              <a:t>            valeur = </a:t>
            </a:r>
            <a:r>
              <a:rPr lang="fr-FR" sz="1100" dirty="0" err="1">
                <a:solidFill>
                  <a:schemeClr val="bg1"/>
                </a:solidFill>
              </a:rPr>
              <a:t>self._valeurs</a:t>
            </a:r>
            <a:r>
              <a:rPr lang="fr-FR" sz="1100" dirty="0">
                <a:solidFill>
                  <a:schemeClr val="bg1"/>
                </a:solidFill>
              </a:rPr>
              <a:t>[i]</a:t>
            </a:r>
          </a:p>
          <a:p>
            <a:r>
              <a:rPr lang="fr-FR" sz="1100" dirty="0">
                <a:solidFill>
                  <a:schemeClr val="bg1"/>
                </a:solidFill>
              </a:rPr>
              <a:t>            yield (cle, valeur)</a:t>
            </a:r>
          </a:p>
          <a:p>
            <a:r>
              <a:rPr lang="fr-FR" sz="1100" dirty="0">
                <a:solidFill>
                  <a:schemeClr val="bg1"/>
                </a:solidFill>
              </a:rPr>
              <a:t>    </a:t>
            </a:r>
          </a:p>
          <a:p>
            <a:r>
              <a:rPr lang="fr-FR" sz="1100" dirty="0">
                <a:solidFill>
                  <a:schemeClr val="bg1"/>
                </a:solidFill>
              </a:rPr>
              <a:t>    def keys(self):</a:t>
            </a:r>
          </a:p>
          <a:p>
            <a:r>
              <a:rPr lang="fr-FR" sz="1100" dirty="0">
                <a:solidFill>
                  <a:schemeClr val="bg1"/>
                </a:solidFill>
              </a:rPr>
              <a:t>        """Cette méthode renvoie la liste des clés"""</a:t>
            </a:r>
          </a:p>
          <a:p>
            <a:r>
              <a:rPr lang="fr-FR" sz="1100" dirty="0">
                <a:solidFill>
                  <a:schemeClr val="bg1"/>
                </a:solidFill>
              </a:rPr>
              <a:t>        return list(</a:t>
            </a:r>
            <a:r>
              <a:rPr lang="fr-FR" sz="1100" dirty="0" err="1">
                <a:solidFill>
                  <a:schemeClr val="bg1"/>
                </a:solidFill>
              </a:rPr>
              <a:t>self._cles</a:t>
            </a:r>
            <a:r>
              <a:rPr lang="fr-FR" sz="1100" dirty="0">
                <a:solidFill>
                  <a:schemeClr val="bg1"/>
                </a:solidFill>
              </a:rPr>
              <a:t>)</a:t>
            </a:r>
          </a:p>
          <a:p>
            <a:r>
              <a:rPr lang="fr-FR" sz="1100" dirty="0">
                <a:solidFill>
                  <a:schemeClr val="bg1"/>
                </a:solidFill>
              </a:rPr>
              <a:t>    </a:t>
            </a:r>
          </a:p>
          <a:p>
            <a:r>
              <a:rPr lang="fr-FR" sz="1100" dirty="0">
                <a:solidFill>
                  <a:schemeClr val="bg1"/>
                </a:solidFill>
              </a:rPr>
              <a:t>    def values(self):</a:t>
            </a:r>
          </a:p>
          <a:p>
            <a:r>
              <a:rPr lang="fr-FR" sz="1100" dirty="0">
                <a:solidFill>
                  <a:schemeClr val="bg1"/>
                </a:solidFill>
              </a:rPr>
              <a:t>        """Cette méthode renvoie la liste des valeurs"""</a:t>
            </a:r>
          </a:p>
          <a:p>
            <a:r>
              <a:rPr lang="fr-FR" sz="1100" dirty="0">
                <a:solidFill>
                  <a:schemeClr val="bg1"/>
                </a:solidFill>
              </a:rPr>
              <a:t>        return list(</a:t>
            </a:r>
            <a:r>
              <a:rPr lang="fr-FR" sz="1100" dirty="0" err="1">
                <a:solidFill>
                  <a:schemeClr val="bg1"/>
                </a:solidFill>
              </a:rPr>
              <a:t>self._valeurs</a:t>
            </a:r>
            <a:r>
              <a:rPr lang="fr-FR" sz="1100" dirty="0">
                <a:solidFill>
                  <a:schemeClr val="bg1"/>
                </a:solidFill>
              </a:rPr>
              <a:t>)</a:t>
            </a:r>
          </a:p>
          <a:p>
            <a:r>
              <a:rPr lang="fr-FR" sz="1100" dirty="0">
                <a:solidFill>
                  <a:schemeClr val="bg1"/>
                </a:solidFill>
              </a:rPr>
              <a:t>    </a:t>
            </a:r>
          </a:p>
          <a:p>
            <a:r>
              <a:rPr lang="fr-FR" sz="1100" dirty="0">
                <a:solidFill>
                  <a:schemeClr val="bg1"/>
                </a:solidFill>
              </a:rPr>
              <a:t>    </a:t>
            </a:r>
          </a:p>
        </p:txBody>
      </p:sp>
    </p:spTree>
    <p:extLst>
      <p:ext uri="{BB962C8B-B14F-4D97-AF65-F5344CB8AC3E}">
        <p14:creationId xmlns:p14="http://schemas.microsoft.com/office/powerpoint/2010/main" val="2233306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D1459D4-2ECB-42BC-93A1-ECE43312345B}"/>
              </a:ext>
            </a:extLst>
          </p:cNvPr>
          <p:cNvSpPr txBox="1"/>
          <p:nvPr/>
        </p:nvSpPr>
        <p:spPr>
          <a:xfrm>
            <a:off x="152406" y="1003659"/>
            <a:ext cx="11830044" cy="4832092"/>
          </a:xfrm>
          <a:prstGeom prst="rect">
            <a:avLst/>
          </a:prstGeom>
          <a:solidFill>
            <a:schemeClr val="tx1"/>
          </a:solidFill>
        </p:spPr>
        <p:txBody>
          <a:bodyPr wrap="square" numCol="1" rtlCol="0">
            <a:spAutoFit/>
          </a:bodyPr>
          <a:lstStyle/>
          <a:p>
            <a:r>
              <a:rPr lang="fr-FR" sz="1100" dirty="0">
                <a:solidFill>
                  <a:schemeClr val="bg1"/>
                </a:solidFill>
              </a:rPr>
              <a:t>    </a:t>
            </a:r>
          </a:p>
          <a:p>
            <a:r>
              <a:rPr lang="fr-FR" sz="1100" dirty="0">
                <a:solidFill>
                  <a:schemeClr val="bg1"/>
                </a:solidFill>
              </a:rPr>
              <a:t>    def reverse(self):</a:t>
            </a:r>
          </a:p>
          <a:p>
            <a:r>
              <a:rPr lang="fr-FR" sz="1100" dirty="0">
                <a:solidFill>
                  <a:schemeClr val="bg1"/>
                </a:solidFill>
              </a:rPr>
              <a:t>        """Inversion du dictionnaire"""</a:t>
            </a:r>
          </a:p>
          <a:p>
            <a:r>
              <a:rPr lang="fr-FR" sz="1100" dirty="0">
                <a:solidFill>
                  <a:schemeClr val="bg1"/>
                </a:solidFill>
              </a:rPr>
              <a:t>        # On crée deux listes vides qui contiendront le nouvel ordre des clés</a:t>
            </a:r>
          </a:p>
          <a:p>
            <a:r>
              <a:rPr lang="fr-FR" sz="1100" dirty="0">
                <a:solidFill>
                  <a:schemeClr val="bg1"/>
                </a:solidFill>
              </a:rPr>
              <a:t>        # et valeurs</a:t>
            </a:r>
          </a:p>
          <a:p>
            <a:r>
              <a:rPr lang="fr-FR" sz="1100" dirty="0">
                <a:solidFill>
                  <a:schemeClr val="bg1"/>
                </a:solidFill>
              </a:rPr>
              <a:t>        cles = []</a:t>
            </a:r>
          </a:p>
          <a:p>
            <a:r>
              <a:rPr lang="fr-FR" sz="1100" dirty="0">
                <a:solidFill>
                  <a:schemeClr val="bg1"/>
                </a:solidFill>
              </a:rPr>
              <a:t>        valeurs = []</a:t>
            </a:r>
          </a:p>
          <a:p>
            <a:r>
              <a:rPr lang="fr-FR" sz="1100" dirty="0">
                <a:solidFill>
                  <a:schemeClr val="bg1"/>
                </a:solidFill>
              </a:rPr>
              <a:t>        for cle, valeur in </a:t>
            </a:r>
            <a:r>
              <a:rPr lang="fr-FR" sz="1100" dirty="0" err="1">
                <a:solidFill>
                  <a:schemeClr val="bg1"/>
                </a:solidFill>
              </a:rPr>
              <a:t>self.items</a:t>
            </a:r>
            <a:r>
              <a:rPr lang="fr-FR" sz="1100" dirty="0">
                <a:solidFill>
                  <a:schemeClr val="bg1"/>
                </a:solidFill>
              </a:rPr>
              <a:t>():</a:t>
            </a:r>
          </a:p>
          <a:p>
            <a:r>
              <a:rPr lang="fr-FR" sz="1100" dirty="0">
                <a:solidFill>
                  <a:schemeClr val="bg1"/>
                </a:solidFill>
              </a:rPr>
              <a:t>            # On ajoute les clés et valeurs au début de la liste</a:t>
            </a:r>
          </a:p>
          <a:p>
            <a:r>
              <a:rPr lang="fr-FR" sz="1100" dirty="0">
                <a:solidFill>
                  <a:schemeClr val="bg1"/>
                </a:solidFill>
              </a:rPr>
              <a:t>            </a:t>
            </a:r>
            <a:r>
              <a:rPr lang="fr-FR" sz="1100" dirty="0" err="1">
                <a:solidFill>
                  <a:schemeClr val="bg1"/>
                </a:solidFill>
              </a:rPr>
              <a:t>cles.insert</a:t>
            </a:r>
            <a:r>
              <a:rPr lang="fr-FR" sz="1100" dirty="0">
                <a:solidFill>
                  <a:schemeClr val="bg1"/>
                </a:solidFill>
              </a:rPr>
              <a:t>(0, cle)</a:t>
            </a:r>
          </a:p>
          <a:p>
            <a:r>
              <a:rPr lang="fr-FR" sz="1100" dirty="0">
                <a:solidFill>
                  <a:schemeClr val="bg1"/>
                </a:solidFill>
              </a:rPr>
              <a:t>            </a:t>
            </a:r>
            <a:r>
              <a:rPr lang="fr-FR" sz="1100" dirty="0" err="1">
                <a:solidFill>
                  <a:schemeClr val="bg1"/>
                </a:solidFill>
              </a:rPr>
              <a:t>valeurs.insert</a:t>
            </a:r>
            <a:r>
              <a:rPr lang="fr-FR" sz="1100" dirty="0">
                <a:solidFill>
                  <a:schemeClr val="bg1"/>
                </a:solidFill>
              </a:rPr>
              <a:t>(0, valeur)</a:t>
            </a:r>
          </a:p>
          <a:p>
            <a:r>
              <a:rPr lang="fr-FR" sz="1100" dirty="0">
                <a:solidFill>
                  <a:schemeClr val="bg1"/>
                </a:solidFill>
              </a:rPr>
              <a:t> # On met ensuite à jour nos listes</a:t>
            </a:r>
          </a:p>
          <a:p>
            <a:r>
              <a:rPr lang="fr-FR" sz="1100" dirty="0">
                <a:solidFill>
                  <a:schemeClr val="bg1"/>
                </a:solidFill>
              </a:rPr>
              <a:t>        self._cles = cles</a:t>
            </a:r>
          </a:p>
          <a:p>
            <a:r>
              <a:rPr lang="fr-FR" sz="1100" dirty="0">
                <a:solidFill>
                  <a:schemeClr val="bg1"/>
                </a:solidFill>
              </a:rPr>
              <a:t>        self._valeurs = valeurs</a:t>
            </a:r>
          </a:p>
          <a:p>
            <a:r>
              <a:rPr lang="fr-FR" sz="1100" dirty="0">
                <a:solidFill>
                  <a:schemeClr val="bg1"/>
                </a:solidFill>
              </a:rPr>
              <a:t>    </a:t>
            </a:r>
          </a:p>
          <a:p>
            <a:r>
              <a:rPr lang="fr-FR" sz="1100" dirty="0">
                <a:solidFill>
                  <a:schemeClr val="bg1"/>
                </a:solidFill>
              </a:rPr>
              <a:t>    def sort(self):</a:t>
            </a:r>
          </a:p>
          <a:p>
            <a:r>
              <a:rPr lang="fr-FR" sz="1100" dirty="0">
                <a:solidFill>
                  <a:schemeClr val="bg1"/>
                </a:solidFill>
              </a:rPr>
              <a:t>        """Méthode permettant de trier le dictionnaire en fonction de ses clés"""</a:t>
            </a:r>
          </a:p>
          <a:p>
            <a:r>
              <a:rPr lang="fr-FR" sz="1100" dirty="0">
                <a:solidFill>
                  <a:schemeClr val="bg1"/>
                </a:solidFill>
              </a:rPr>
              <a:t>        # On trie les clés</a:t>
            </a:r>
          </a:p>
          <a:p>
            <a:r>
              <a:rPr lang="fr-FR" sz="1100" dirty="0">
                <a:solidFill>
                  <a:schemeClr val="bg1"/>
                </a:solidFill>
              </a:rPr>
              <a:t>        </a:t>
            </a:r>
            <a:r>
              <a:rPr lang="fr-FR" sz="1100" dirty="0" err="1">
                <a:solidFill>
                  <a:schemeClr val="bg1"/>
                </a:solidFill>
              </a:rPr>
              <a:t>cles_triees</a:t>
            </a:r>
            <a:r>
              <a:rPr lang="fr-FR" sz="1100" dirty="0">
                <a:solidFill>
                  <a:schemeClr val="bg1"/>
                </a:solidFill>
              </a:rPr>
              <a:t> = </a:t>
            </a:r>
            <a:r>
              <a:rPr lang="fr-FR" sz="1100" dirty="0" err="1">
                <a:solidFill>
                  <a:schemeClr val="bg1"/>
                </a:solidFill>
              </a:rPr>
              <a:t>sorted</a:t>
            </a:r>
            <a:r>
              <a:rPr lang="fr-FR" sz="1100" dirty="0">
                <a:solidFill>
                  <a:schemeClr val="bg1"/>
                </a:solidFill>
              </a:rPr>
              <a:t>(self._cles)</a:t>
            </a:r>
          </a:p>
          <a:p>
            <a:r>
              <a:rPr lang="fr-FR" sz="1100" dirty="0">
                <a:solidFill>
                  <a:schemeClr val="bg1"/>
                </a:solidFill>
              </a:rPr>
              <a:t>        # On crée une liste de valeurs, encore vide</a:t>
            </a:r>
          </a:p>
          <a:p>
            <a:r>
              <a:rPr lang="fr-FR" sz="1100" dirty="0">
                <a:solidFill>
                  <a:schemeClr val="bg1"/>
                </a:solidFill>
              </a:rPr>
              <a:t>        valeurs = []</a:t>
            </a:r>
          </a:p>
          <a:p>
            <a:r>
              <a:rPr lang="fr-FR" sz="1100" dirty="0">
                <a:solidFill>
                  <a:schemeClr val="bg1"/>
                </a:solidFill>
              </a:rPr>
              <a:t>        # On parcourt ensuite la liste des clés triées</a:t>
            </a:r>
          </a:p>
          <a:p>
            <a:r>
              <a:rPr lang="fr-FR" sz="1100" dirty="0">
                <a:solidFill>
                  <a:schemeClr val="bg1"/>
                </a:solidFill>
              </a:rPr>
              <a:t>        for cle in </a:t>
            </a:r>
            <a:r>
              <a:rPr lang="fr-FR" sz="1100" dirty="0" err="1">
                <a:solidFill>
                  <a:schemeClr val="bg1"/>
                </a:solidFill>
              </a:rPr>
              <a:t>cles_triees</a:t>
            </a:r>
            <a:r>
              <a:rPr lang="fr-FR" sz="1100" dirty="0">
                <a:solidFill>
                  <a:schemeClr val="bg1"/>
                </a:solidFill>
              </a:rPr>
              <a:t>:</a:t>
            </a:r>
          </a:p>
          <a:p>
            <a:r>
              <a:rPr lang="fr-FR" sz="1100" dirty="0">
                <a:solidFill>
                  <a:schemeClr val="bg1"/>
                </a:solidFill>
              </a:rPr>
              <a:t>            valeur = self[cle]</a:t>
            </a:r>
          </a:p>
          <a:p>
            <a:r>
              <a:rPr lang="fr-FR" sz="1100" dirty="0">
                <a:solidFill>
                  <a:schemeClr val="bg1"/>
                </a:solidFill>
              </a:rPr>
              <a:t>            valeurs.append(valeur)</a:t>
            </a:r>
          </a:p>
          <a:p>
            <a:r>
              <a:rPr lang="fr-FR" sz="1100" dirty="0">
                <a:solidFill>
                  <a:schemeClr val="bg1"/>
                </a:solidFill>
              </a:rPr>
              <a:t>        # Enfin, on met à jour notre liste de clés et de valeurs</a:t>
            </a:r>
          </a:p>
          <a:p>
            <a:r>
              <a:rPr lang="fr-FR" sz="1100" dirty="0">
                <a:solidFill>
                  <a:schemeClr val="bg1"/>
                </a:solidFill>
              </a:rPr>
              <a:t>        self._cles = </a:t>
            </a:r>
            <a:r>
              <a:rPr lang="fr-FR" sz="1100" dirty="0" err="1">
                <a:solidFill>
                  <a:schemeClr val="bg1"/>
                </a:solidFill>
              </a:rPr>
              <a:t>cles_triees</a:t>
            </a:r>
            <a:endParaRPr lang="fr-FR" sz="1100" dirty="0">
              <a:solidFill>
                <a:schemeClr val="bg1"/>
              </a:solidFill>
            </a:endParaRPr>
          </a:p>
          <a:p>
            <a:r>
              <a:rPr lang="fr-FR" sz="1100" dirty="0">
                <a:solidFill>
                  <a:schemeClr val="bg1"/>
                </a:solidFill>
              </a:rPr>
              <a:t>        self._valeurs = valeurs</a:t>
            </a:r>
          </a:p>
        </p:txBody>
      </p:sp>
    </p:spTree>
    <p:extLst>
      <p:ext uri="{BB962C8B-B14F-4D97-AF65-F5344CB8AC3E}">
        <p14:creationId xmlns:p14="http://schemas.microsoft.com/office/powerpoint/2010/main" val="406659939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mot de la fin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1184940"/>
          </a:xfrm>
          <a:prstGeom prst="rect">
            <a:avLst/>
          </a:prstGeom>
          <a:noFill/>
        </p:spPr>
        <p:txBody>
          <a:bodyPr wrap="square" rtlCol="0">
            <a:spAutoFit/>
          </a:bodyPr>
          <a:lstStyle/>
          <a:p>
            <a:r>
              <a:rPr lang="fr-FR" sz="1200" dirty="0"/>
              <a:t>Le but de l'exercice était de présenter un énoncé simple et laissant de la place aux choix de programmation. Ce que je vous propose n'est pas l'unique façon de faire, ni la meilleure. L'exercice vous a surtout permis de travailler sur des notions concrètes que nous étudions depuis le début de cette partie et de construire un objet conteneur qui n'est pas dépourvu d'utilité.</a:t>
            </a:r>
          </a:p>
          <a:p>
            <a:endParaRPr lang="fr-FR" sz="1200" dirty="0"/>
          </a:p>
          <a:p>
            <a:r>
              <a:rPr lang="fr-FR" sz="1200" dirty="0"/>
              <a:t>N'hésitez pas à améliorer notre objet, il n'en sera que plus joli et utile avec des fonctionnalités supplémentaires !</a:t>
            </a:r>
          </a:p>
          <a:p>
            <a:endParaRPr lang="fr-FR" sz="1100" dirty="0"/>
          </a:p>
        </p:txBody>
      </p:sp>
    </p:spTree>
    <p:extLst>
      <p:ext uri="{BB962C8B-B14F-4D97-AF65-F5344CB8AC3E}">
        <p14:creationId xmlns:p14="http://schemas.microsoft.com/office/powerpoint/2010/main" val="422823882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457449"/>
            <a:ext cx="12192000" cy="971550"/>
          </a:xfrm>
        </p:spPr>
        <p:txBody>
          <a:bodyPr>
            <a:noAutofit/>
          </a:bodyPr>
          <a:lstStyle/>
          <a:p>
            <a:pPr lvl="0" algn="ctr" fontAlgn="base">
              <a:spcAft>
                <a:spcPct val="0"/>
              </a:spcAft>
            </a:pPr>
            <a:r>
              <a:rPr lang="fr-FR" altLang="fr-FR" sz="9600" b="1" dirty="0" err="1">
                <a:solidFill>
                  <a:schemeClr val="accent5">
                    <a:lumMod val="75000"/>
                  </a:schemeClr>
                </a:solidFill>
              </a:rPr>
              <a:t>Apprehendez</a:t>
            </a:r>
            <a:r>
              <a:rPr lang="fr-FR" altLang="fr-FR" sz="9600" b="1" dirty="0">
                <a:solidFill>
                  <a:schemeClr val="accent5">
                    <a:lumMod val="75000"/>
                  </a:schemeClr>
                </a:solidFill>
              </a:rPr>
              <a:t> les </a:t>
            </a:r>
            <a:r>
              <a:rPr lang="fr-FR" altLang="fr-FR" sz="9600" b="1" dirty="0" err="1">
                <a:solidFill>
                  <a:schemeClr val="accent5">
                    <a:lumMod val="75000"/>
                  </a:schemeClr>
                </a:solidFill>
              </a:rPr>
              <a:t>decorateurs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12443911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err="1">
                <a:solidFill>
                  <a:schemeClr val="accent5">
                    <a:lumMod val="75000"/>
                  </a:schemeClr>
                </a:solidFill>
              </a:rPr>
              <a:t>Apprehendez</a:t>
            </a:r>
            <a:r>
              <a:rPr lang="fr-FR" altLang="fr-FR" sz="6000" b="1" dirty="0">
                <a:solidFill>
                  <a:schemeClr val="accent5">
                    <a:lumMod val="75000"/>
                  </a:schemeClr>
                </a:solidFill>
              </a:rPr>
              <a:t> les </a:t>
            </a:r>
            <a:r>
              <a:rPr lang="fr-FR" altLang="fr-FR" sz="6000" b="1" dirty="0" err="1">
                <a:solidFill>
                  <a:schemeClr val="accent5">
                    <a:lumMod val="75000"/>
                  </a:schemeClr>
                </a:solidFill>
              </a:rPr>
              <a:t>decorateurs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6170920"/>
          </a:xfrm>
          <a:prstGeom prst="rect">
            <a:avLst/>
          </a:prstGeom>
          <a:noFill/>
        </p:spPr>
        <p:txBody>
          <a:bodyPr wrap="square" rtlCol="0">
            <a:spAutoFit/>
          </a:bodyPr>
          <a:lstStyle/>
          <a:p>
            <a:r>
              <a:rPr lang="fr-FR" sz="1200" dirty="0"/>
              <a:t>Nous allons ici nous intéresser à un concept fascinant de Python, un concept de programmation assez avancé. Vous n'êtes pas obligés de lire ce chapitre pour la suite de ce livre, ni même connaître cette fonctionnalité pour coder en Python. Il s'agit d'un plus que j'ai voulu détailler mais qui n'est certainement pas indispensable.</a:t>
            </a:r>
          </a:p>
          <a:p>
            <a:endParaRPr lang="fr-FR" sz="1200" dirty="0"/>
          </a:p>
          <a:p>
            <a:r>
              <a:rPr lang="fr-FR" sz="1200" dirty="0"/>
              <a:t>Les décorateurs sont un moyen simple de modifier le comportement « par défaut » de fonctions. C'est un exemple assez flagrant de ce qu'on appelle la métaprogrammation, que je vais décrire assez brièvement comme l'écriture de programmes manipulant… d'autres programmes. Cela donne faim, non ?</a:t>
            </a:r>
          </a:p>
          <a:p>
            <a:r>
              <a:rPr lang="fr-FR" sz="1200" dirty="0"/>
              <a:t>Qu'est-ce que c'est ?</a:t>
            </a:r>
          </a:p>
          <a:p>
            <a:endParaRPr lang="fr-FR" sz="1200" dirty="0"/>
          </a:p>
          <a:p>
            <a:r>
              <a:rPr lang="fr-FR" sz="1200" dirty="0"/>
              <a:t>Les décorateurs sont des fonctions de Python dont le rôle est de modifier le comportement par défaut d'autres fonctions ou classes. Pour schématiser, une fonction modifiée par un décorateur ne s'exécutera pas elle-même mais appellera le décorateur. C'est au décorateur de décider s'il veut exécuter la fonction et dans quelles conditions.</a:t>
            </a:r>
          </a:p>
          <a:p>
            <a:endParaRPr lang="fr-FR" sz="1200" dirty="0"/>
          </a:p>
          <a:p>
            <a:r>
              <a:rPr lang="fr-FR" sz="1200" dirty="0"/>
              <a:t>Mais quel est l'intérêt ? Si on veut juste qu'une fonction fasse quelque chose de différent, il suffit de la modifier, non ? Pourquoi s'encombrer la tête avec une nouvelle fonctionnalité plus complexe ?</a:t>
            </a:r>
          </a:p>
          <a:p>
            <a:endParaRPr lang="fr-FR" sz="1200" dirty="0"/>
          </a:p>
          <a:p>
            <a:r>
              <a:rPr lang="fr-FR" sz="1200" dirty="0"/>
              <a:t>Il peut y avoir de nombreux cas dans lesquels les décorateurs sont un choix intéressant. Pour comprendre l'idée, je vais prendre un unique exemple.</a:t>
            </a:r>
          </a:p>
          <a:p>
            <a:endParaRPr lang="fr-FR" sz="1200" dirty="0"/>
          </a:p>
          <a:p>
            <a:r>
              <a:rPr lang="fr-FR" sz="1200" dirty="0"/>
              <a:t>On souhaite tester les performances de certaines de nos fonctions, en l'occurrence, calculer combien de temps elles mettent pour s'exécuter.</a:t>
            </a:r>
          </a:p>
          <a:p>
            <a:endParaRPr lang="fr-FR" sz="1200" dirty="0"/>
          </a:p>
          <a:p>
            <a:r>
              <a:rPr lang="fr-FR" sz="1200" dirty="0"/>
              <a:t>Une possibilité, effectivement, consiste à modifier chacune des fonctions devant intégrer ce test. Mais ce n'est pas très élégant, ni très pratique, ni très sûr… bref ce n'est pas la meilleure solution.</a:t>
            </a:r>
          </a:p>
          <a:p>
            <a:endParaRPr lang="fr-FR" sz="1200" dirty="0"/>
          </a:p>
          <a:p>
            <a:r>
              <a:rPr lang="fr-FR" sz="1200" dirty="0"/>
              <a:t>Une autre possibilité consiste à utiliser un décorateur. Ce décorateur se chargera d'exécuter notre fonction en calculant le temps qu'elle met et pourra, par exemple, afficher une alerte si cette durée est trop élevée.</a:t>
            </a:r>
          </a:p>
          <a:p>
            <a:endParaRPr lang="fr-FR" sz="1200" dirty="0"/>
          </a:p>
          <a:p>
            <a:r>
              <a:rPr lang="fr-FR" sz="1200" dirty="0"/>
              <a:t>Pour indiquer qu'une fonction doit intégrer ce test, il suffira d'ajouter une simple ligne avant sa définition. C'est bien plus simple, clair et adapté à la situation.</a:t>
            </a:r>
          </a:p>
          <a:p>
            <a:endParaRPr lang="fr-FR" sz="1200" dirty="0"/>
          </a:p>
          <a:p>
            <a:r>
              <a:rPr lang="fr-FR" sz="1200" dirty="0"/>
              <a:t>Et ce n'est qu'un exemple d'application.</a:t>
            </a:r>
          </a:p>
          <a:p>
            <a:endParaRPr lang="fr-FR" sz="1200" dirty="0"/>
          </a:p>
          <a:p>
            <a:r>
              <a:rPr lang="fr-FR" sz="1200" dirty="0"/>
              <a:t>Les décorateurs sont des fonctions standard de Python mais leur construction est parfois complexe. Quand il s'agit de décorateurs prenant des arguments en paramètres ou devant tenir compte des paramètres de la fonction, le code est plus complexe, moins intuitif.</a:t>
            </a:r>
          </a:p>
          <a:p>
            <a:endParaRPr lang="fr-FR" sz="1200" dirty="0"/>
          </a:p>
          <a:p>
            <a:r>
              <a:rPr lang="fr-FR" sz="1200" dirty="0"/>
              <a:t>Je vais faire mon possible pour que vous compreniez bien le principe. N'hésitez pas à y revenir à tête reposée, une, deux, trois fois pour que cela soit bien clair.</a:t>
            </a:r>
          </a:p>
          <a:p>
            <a:endParaRPr lang="fr-FR" sz="1100" dirty="0"/>
          </a:p>
        </p:txBody>
      </p:sp>
    </p:spTree>
    <p:extLst>
      <p:ext uri="{BB962C8B-B14F-4D97-AF65-F5344CB8AC3E}">
        <p14:creationId xmlns:p14="http://schemas.microsoft.com/office/powerpoint/2010/main" val="64744163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1569660"/>
          </a:xfrm>
          <a:prstGeom prst="rect">
            <a:avLst/>
          </a:prstGeom>
          <a:noFill/>
        </p:spPr>
        <p:txBody>
          <a:bodyPr wrap="square" rtlCol="0">
            <a:spAutoFit/>
          </a:bodyPr>
          <a:lstStyle/>
          <a:p>
            <a:r>
              <a:rPr lang="fr-FR" sz="1200" dirty="0"/>
              <a:t>Une fois n'est pas coutume, je vais vous montrer les différentes constructions possibles en théorie avec quelques exemples, mais je vais aussi consacrer une section entière à des exemples d'utilisations pour expliciter cette partie théorique indispensable.</a:t>
            </a:r>
          </a:p>
          <a:p>
            <a:r>
              <a:rPr lang="fr-FR" sz="1200" dirty="0"/>
              <a:t>Format le plus simple</a:t>
            </a:r>
          </a:p>
          <a:p>
            <a:endParaRPr lang="fr-FR" sz="1200" dirty="0"/>
          </a:p>
          <a:p>
            <a:r>
              <a:rPr lang="fr-FR" sz="1200" dirty="0"/>
              <a:t>Comme je l'ai dit, les décorateurs sont des fonctions « classiques » de Python, dans leur définition. Ils ont une petite subtilité en ce qu'ils prennent en paramètre une fonction et renvoient une fonction.</a:t>
            </a:r>
          </a:p>
          <a:p>
            <a:endParaRPr lang="fr-FR" sz="1200" dirty="0"/>
          </a:p>
          <a:p>
            <a:r>
              <a:rPr lang="fr-FR" sz="1200" dirty="0"/>
              <a:t>On déclare qu'une fonction doit être modifiée par un (ou plusieurs) décorateurs grâce à une (ou plusieurs) lignes au-dessus de la définition de fonction, comme ceci :</a:t>
            </a:r>
          </a:p>
        </p:txBody>
      </p:sp>
      <p:sp>
        <p:nvSpPr>
          <p:cNvPr id="7" name="ZoneTexte 6">
            <a:extLst>
              <a:ext uri="{FF2B5EF4-FFF2-40B4-BE49-F238E27FC236}">
                <a16:creationId xmlns:a16="http://schemas.microsoft.com/office/drawing/2014/main" id="{AAE29890-FC39-4D1B-A16D-096B289D9D1E}"/>
              </a:ext>
            </a:extLst>
          </p:cNvPr>
          <p:cNvSpPr txBox="1"/>
          <p:nvPr/>
        </p:nvSpPr>
        <p:spPr>
          <a:xfrm>
            <a:off x="276229" y="2579543"/>
            <a:ext cx="5705475" cy="430887"/>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nom_du_decorateur</a:t>
            </a:r>
            <a:endParaRPr lang="fr-FR" sz="1100" dirty="0">
              <a:solidFill>
                <a:schemeClr val="bg1"/>
              </a:solidFill>
            </a:endParaRPr>
          </a:p>
          <a:p>
            <a:r>
              <a:rPr lang="fr-FR" sz="1100" dirty="0">
                <a:solidFill>
                  <a:schemeClr val="bg1"/>
                </a:solidFill>
              </a:rPr>
              <a:t>def </a:t>
            </a:r>
            <a:r>
              <a:rPr lang="fr-FR" sz="1100" dirty="0" err="1">
                <a:solidFill>
                  <a:schemeClr val="bg1"/>
                </a:solidFill>
              </a:rPr>
              <a:t>ma_fonction</a:t>
            </a:r>
            <a:r>
              <a:rPr lang="fr-FR" sz="1100" dirty="0">
                <a:solidFill>
                  <a:schemeClr val="bg1"/>
                </a:solidFill>
              </a:rPr>
              <a:t>(...)</a:t>
            </a:r>
          </a:p>
        </p:txBody>
      </p:sp>
      <p:sp>
        <p:nvSpPr>
          <p:cNvPr id="8" name="ZoneTexte 7">
            <a:extLst>
              <a:ext uri="{FF2B5EF4-FFF2-40B4-BE49-F238E27FC236}">
                <a16:creationId xmlns:a16="http://schemas.microsoft.com/office/drawing/2014/main" id="{864B42AE-6841-4E16-8F74-627FFF4A6A21}"/>
              </a:ext>
            </a:extLst>
          </p:cNvPr>
          <p:cNvSpPr txBox="1"/>
          <p:nvPr/>
        </p:nvSpPr>
        <p:spPr>
          <a:xfrm>
            <a:off x="209554" y="3234162"/>
            <a:ext cx="11458570" cy="646331"/>
          </a:xfrm>
          <a:prstGeom prst="rect">
            <a:avLst/>
          </a:prstGeom>
          <a:noFill/>
        </p:spPr>
        <p:txBody>
          <a:bodyPr wrap="square" rtlCol="0">
            <a:spAutoFit/>
          </a:bodyPr>
          <a:lstStyle/>
          <a:p>
            <a:r>
              <a:rPr lang="fr-FR" sz="1200" dirty="0"/>
              <a:t>Le décorateur s'exécute au moment de la définition de fonction et non lors de l'appel. Ceci est important. Il prend en paramètre, comme je l'ai dit, une fonction (celle qu'il modifie) et renvoie une fonction (qui peut être la même).</a:t>
            </a:r>
          </a:p>
          <a:p>
            <a:r>
              <a:rPr lang="fr-FR" sz="1200" dirty="0"/>
              <a:t>Voyez plutôt :</a:t>
            </a:r>
          </a:p>
        </p:txBody>
      </p:sp>
      <p:sp>
        <p:nvSpPr>
          <p:cNvPr id="9" name="ZoneTexte 8">
            <a:extLst>
              <a:ext uri="{FF2B5EF4-FFF2-40B4-BE49-F238E27FC236}">
                <a16:creationId xmlns:a16="http://schemas.microsoft.com/office/drawing/2014/main" id="{FA911F01-04E5-422C-811E-A46540AF63C7}"/>
              </a:ext>
            </a:extLst>
          </p:cNvPr>
          <p:cNvSpPr txBox="1"/>
          <p:nvPr/>
        </p:nvSpPr>
        <p:spPr>
          <a:xfrm>
            <a:off x="209554" y="3907587"/>
            <a:ext cx="11106145" cy="2123658"/>
          </a:xfrm>
          <a:prstGeom prst="rect">
            <a:avLst/>
          </a:prstGeom>
          <a:solidFill>
            <a:schemeClr val="tx1"/>
          </a:solidFill>
        </p:spPr>
        <p:txBody>
          <a:bodyPr wrap="square" rtlCol="0">
            <a:spAutoFit/>
          </a:bodyPr>
          <a:lstStyle/>
          <a:p>
            <a:r>
              <a:rPr lang="fr-FR" sz="1100" dirty="0">
                <a:solidFill>
                  <a:schemeClr val="bg1"/>
                </a:solidFill>
              </a:rPr>
              <a:t>&gt;&gt;&gt; 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"""Premier exemple de décorateur"""</a:t>
            </a:r>
          </a:p>
          <a:p>
            <a:r>
              <a:rPr lang="fr-FR" sz="1100" dirty="0">
                <a:solidFill>
                  <a:schemeClr val="bg1"/>
                </a:solidFill>
              </a:rPr>
              <a:t>...     print("Notre décorateur est appelé avec en paramètre la fonction {0}".format(fonction))</a:t>
            </a:r>
          </a:p>
          <a:p>
            <a:r>
              <a:rPr lang="fr-FR" sz="1100" dirty="0">
                <a:solidFill>
                  <a:schemeClr val="bg1"/>
                </a:solidFill>
              </a:rPr>
              <a:t>...     return fonction</a:t>
            </a:r>
          </a:p>
          <a:p>
            <a:r>
              <a:rPr lang="fr-FR" sz="1100" dirty="0">
                <a:solidFill>
                  <a:schemeClr val="bg1"/>
                </a:solidFill>
              </a:rPr>
              <a:t>...</a:t>
            </a:r>
          </a:p>
          <a:p>
            <a:r>
              <a:rPr lang="fr-FR" sz="1100" dirty="0">
                <a:solidFill>
                  <a:schemeClr val="bg1"/>
                </a:solidFill>
              </a:rPr>
              <a:t>&gt;&gt;&gt; @</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 def salut():</a:t>
            </a:r>
          </a:p>
          <a:p>
            <a:r>
              <a:rPr lang="fr-FR" sz="1100" dirty="0">
                <a:solidFill>
                  <a:schemeClr val="bg1"/>
                </a:solidFill>
              </a:rPr>
              <a:t>...     """Fonction modifiée par notre décorateur"""</a:t>
            </a:r>
          </a:p>
          <a:p>
            <a:r>
              <a:rPr lang="fr-FR" sz="1100" dirty="0">
                <a:solidFill>
                  <a:schemeClr val="bg1"/>
                </a:solidFill>
              </a:rPr>
              <a:t>...     print("Salut !")</a:t>
            </a:r>
          </a:p>
          <a:p>
            <a:r>
              <a:rPr lang="fr-FR" sz="1100" dirty="0">
                <a:solidFill>
                  <a:schemeClr val="bg1"/>
                </a:solidFill>
              </a:rPr>
              <a:t>...</a:t>
            </a:r>
          </a:p>
          <a:p>
            <a:r>
              <a:rPr lang="fr-FR" sz="1100" dirty="0">
                <a:solidFill>
                  <a:schemeClr val="bg1"/>
                </a:solidFill>
              </a:rPr>
              <a:t>Notre décorateur est appelé avec en paramètre la fonction &lt;function salut at 0x00BA5198&gt;</a:t>
            </a:r>
          </a:p>
          <a:p>
            <a:r>
              <a:rPr lang="fr-FR" sz="1100" dirty="0">
                <a:solidFill>
                  <a:schemeClr val="bg1"/>
                </a:solidFill>
              </a:rPr>
              <a:t>&gt;&gt;&gt;</a:t>
            </a:r>
          </a:p>
        </p:txBody>
      </p:sp>
      <p:sp>
        <p:nvSpPr>
          <p:cNvPr id="10" name="ZoneTexte 9">
            <a:extLst>
              <a:ext uri="{FF2B5EF4-FFF2-40B4-BE49-F238E27FC236}">
                <a16:creationId xmlns:a16="http://schemas.microsoft.com/office/drawing/2014/main" id="{5664DE2A-E2E9-41C7-BEE7-2778E0E481D8}"/>
              </a:ext>
            </a:extLst>
          </p:cNvPr>
          <p:cNvSpPr txBox="1"/>
          <p:nvPr/>
        </p:nvSpPr>
        <p:spPr>
          <a:xfrm>
            <a:off x="209554" y="6108419"/>
            <a:ext cx="11106144" cy="276999"/>
          </a:xfrm>
          <a:prstGeom prst="rect">
            <a:avLst/>
          </a:prstGeom>
          <a:noFill/>
        </p:spPr>
        <p:txBody>
          <a:bodyPr wrap="square" rtlCol="0">
            <a:spAutoFit/>
          </a:bodyPr>
          <a:lstStyle/>
          <a:p>
            <a:r>
              <a:rPr lang="fr-FR" sz="1100" dirty="0"/>
              <a:t>Euh… </a:t>
            </a:r>
            <a:r>
              <a:rPr lang="fr-FR" sz="1200" dirty="0"/>
              <a:t>qu'est-ce</a:t>
            </a:r>
            <a:r>
              <a:rPr lang="fr-FR" sz="1100" dirty="0"/>
              <a:t> qu'on a fait là ?</a:t>
            </a:r>
          </a:p>
        </p:txBody>
      </p:sp>
    </p:spTree>
    <p:extLst>
      <p:ext uri="{BB962C8B-B14F-4D97-AF65-F5344CB8AC3E}">
        <p14:creationId xmlns:p14="http://schemas.microsoft.com/office/powerpoint/2010/main" val="1386849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err="1">
                <a:solidFill>
                  <a:schemeClr val="accent5">
                    <a:lumMod val="75000"/>
                  </a:schemeClr>
                </a:solidFill>
              </a:rPr>
              <a:t>Annee</a:t>
            </a:r>
            <a:r>
              <a:rPr lang="en-US" sz="6000" dirty="0">
                <a:solidFill>
                  <a:schemeClr val="accent5">
                    <a:lumMod val="75000"/>
                  </a:schemeClr>
                </a:solidFill>
              </a:rPr>
              <a:t> bissextile</a:t>
            </a:r>
            <a:endParaRPr lang="fr-FR" sz="6000" dirty="0">
              <a:solidFill>
                <a:schemeClr val="accent5">
                  <a:lumMod val="75000"/>
                </a:schemeClr>
              </a:solidFill>
            </a:endParaRP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E7DCA228-FBC5-423D-8D1E-60CA172DA2B1}"/>
              </a:ext>
            </a:extLst>
          </p:cNvPr>
          <p:cNvSpPr txBox="1"/>
          <p:nvPr/>
        </p:nvSpPr>
        <p:spPr>
          <a:xfrm>
            <a:off x="541420" y="1766370"/>
            <a:ext cx="11478127" cy="2308324"/>
          </a:xfrm>
          <a:prstGeom prst="rect">
            <a:avLst/>
          </a:prstGeom>
          <a:solidFill>
            <a:schemeClr val="tx1"/>
          </a:solidFill>
        </p:spPr>
        <p:txBody>
          <a:bodyPr wrap="square" rtlCol="0">
            <a:spAutoFit/>
          </a:bodyPr>
          <a:lstStyle/>
          <a:p>
            <a:r>
              <a:rPr lang="fr-FR" sz="1600" dirty="0">
                <a:solidFill>
                  <a:schemeClr val="bg1"/>
                </a:solidFill>
              </a:rPr>
              <a:t># Programme testant si une année, saisie par l'utilisateur, est bissextile ou non</a:t>
            </a:r>
          </a:p>
          <a:p>
            <a:endParaRPr lang="fr-FR" sz="1600" dirty="0">
              <a:solidFill>
                <a:schemeClr val="bg1"/>
              </a:solidFill>
            </a:endParaRPr>
          </a:p>
          <a:p>
            <a:r>
              <a:rPr lang="fr-FR" sz="1600" dirty="0">
                <a:solidFill>
                  <a:schemeClr val="bg1"/>
                </a:solidFill>
              </a:rPr>
              <a:t>annee = input("Saisissez une année : ") # On attend que l'utilisateur saisisse l'année qu'il désire tester</a:t>
            </a:r>
          </a:p>
          <a:p>
            <a:r>
              <a:rPr lang="fr-FR" sz="1600" dirty="0">
                <a:solidFill>
                  <a:schemeClr val="bg1"/>
                </a:solidFill>
              </a:rPr>
              <a:t>annee = int(annee) # Risque d'erreur si l'utilisateur n'a pas saisi un nombre</a:t>
            </a:r>
          </a:p>
          <a:p>
            <a:endParaRPr lang="fr-FR" sz="1600" dirty="0">
              <a:solidFill>
                <a:schemeClr val="bg1"/>
              </a:solidFill>
            </a:endParaRPr>
          </a:p>
          <a:p>
            <a:r>
              <a:rPr lang="fr-FR" sz="1600" dirty="0">
                <a:solidFill>
                  <a:schemeClr val="bg1"/>
                </a:solidFill>
              </a:rPr>
              <a:t>if annee % 400 == 0 or (annee % 4 == 0 and annee % 100 != 0):</a:t>
            </a:r>
          </a:p>
          <a:p>
            <a:r>
              <a:rPr lang="fr-FR" sz="1600" dirty="0">
                <a:solidFill>
                  <a:schemeClr val="bg1"/>
                </a:solidFill>
              </a:rPr>
              <a:t>    print("L'année saisie est bissextile.")</a:t>
            </a:r>
          </a:p>
          <a:p>
            <a:r>
              <a:rPr lang="fr-FR" sz="1600" dirty="0">
                <a:solidFill>
                  <a:schemeClr val="bg1"/>
                </a:solidFill>
              </a:rPr>
              <a:t>else:</a:t>
            </a:r>
          </a:p>
          <a:p>
            <a:r>
              <a:rPr lang="fr-FR" sz="1600" dirty="0">
                <a:solidFill>
                  <a:schemeClr val="bg1"/>
                </a:solidFill>
              </a:rPr>
              <a:t>    print("L'année saisie n'est pas bissextile.")</a:t>
            </a:r>
          </a:p>
        </p:txBody>
      </p:sp>
    </p:spTree>
    <p:extLst>
      <p:ext uri="{BB962C8B-B14F-4D97-AF65-F5344CB8AC3E}">
        <p14:creationId xmlns:p14="http://schemas.microsoft.com/office/powerpoint/2010/main" val="360687327"/>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3046988"/>
          </a:xfrm>
          <a:prstGeom prst="rect">
            <a:avLst/>
          </a:prstGeom>
          <a:noFill/>
        </p:spPr>
        <p:txBody>
          <a:bodyPr wrap="square" rtlCol="0">
            <a:spAutoFit/>
          </a:bodyPr>
          <a:lstStyle/>
          <a:p>
            <a:r>
              <a:rPr lang="fr-FR" sz="1100" dirty="0"/>
              <a:t> </a:t>
            </a:r>
            <a:r>
              <a:rPr lang="fr-FR" sz="1200" dirty="0"/>
              <a:t>D'abord, on crée le décorateur. Il prend en paramètre, comme je vous l'ai dit, la fonction qu'il modifie. Dans notre exemple, il se contente d'afficher cette fonction puis de la renvoyer.</a:t>
            </a:r>
          </a:p>
          <a:p>
            <a:endParaRPr lang="fr-FR" sz="1200" dirty="0"/>
          </a:p>
          <a:p>
            <a:r>
              <a:rPr lang="fr-FR" sz="1200" dirty="0"/>
              <a:t>    On crée ensuite la </a:t>
            </a:r>
            <a:r>
              <a:rPr lang="fr-FR" sz="1200" dirty="0" err="1"/>
              <a:t>fonctionsalut</a:t>
            </a:r>
            <a:r>
              <a:rPr lang="fr-FR" sz="1200" dirty="0"/>
              <a:t>. Comme vous le voyez, on indique avant la définition la </a:t>
            </a:r>
            <a:r>
              <a:rPr lang="fr-FR" sz="1200" dirty="0" err="1"/>
              <a:t>ligne@mon_decorateur</a:t>
            </a:r>
            <a:r>
              <a:rPr lang="fr-FR" sz="1200" dirty="0"/>
              <a:t>, qui précise à Python que cette fonction doit être modifiée par notre décorateur. Notre fonction est très utile : elle affiche « Salut ! » et c'est tout.</a:t>
            </a:r>
          </a:p>
          <a:p>
            <a:endParaRPr lang="fr-FR" sz="1200" dirty="0"/>
          </a:p>
          <a:p>
            <a:r>
              <a:rPr lang="fr-FR" sz="1200" dirty="0"/>
              <a:t>    À la fin de la définition de notre fonction, on peut voir que le décorateur est appelé. Si vous regardez plus attentivement la ligne affichée, vous vous rendez compte qu'il est appelé avec, en paramètre, la </a:t>
            </a:r>
            <a:r>
              <a:rPr lang="fr-FR" sz="1200" dirty="0" err="1"/>
              <a:t>fonctionsalutque</a:t>
            </a:r>
            <a:r>
              <a:rPr lang="fr-FR" sz="1200" dirty="0"/>
              <a:t> nous venons de définir.</a:t>
            </a:r>
          </a:p>
          <a:p>
            <a:endParaRPr lang="fr-FR" sz="1200" dirty="0"/>
          </a:p>
          <a:p>
            <a:r>
              <a:rPr lang="fr-FR" sz="1200" dirty="0"/>
              <a:t>Intéressons-nous un peu plus à la structure de notre décorateur. Il prend en paramètre la fonction à modifier (celle que l'on définit sous la ligne du@), je pense que vous avez pu le constater. Mais il renvoie également cette fonction et cela, c'est un peu moins évident !</a:t>
            </a:r>
          </a:p>
          <a:p>
            <a:endParaRPr lang="fr-FR" sz="1200" dirty="0"/>
          </a:p>
          <a:p>
            <a:r>
              <a:rPr lang="fr-FR" sz="1200" dirty="0"/>
              <a:t>En fait, la fonction renvoyée remplace la fonction définie. Ici, on renvoie la fonction définie, c'est donc la même. Mais on peut demander à Python d'exécuter une autre fonction à la place, pour modifier son comportement. Nous allons voir cela un peu plus loin.</a:t>
            </a:r>
          </a:p>
          <a:p>
            <a:endParaRPr lang="fr-FR" sz="1200" dirty="0"/>
          </a:p>
          <a:p>
            <a:r>
              <a:rPr lang="fr-FR" sz="1200" dirty="0"/>
              <a:t>Pour l'heure, souvenez-vous que les deux codes ci-dessous sont identiques :</a:t>
            </a:r>
          </a:p>
        </p:txBody>
      </p:sp>
      <p:sp>
        <p:nvSpPr>
          <p:cNvPr id="11" name="ZoneTexte 10">
            <a:extLst>
              <a:ext uri="{FF2B5EF4-FFF2-40B4-BE49-F238E27FC236}">
                <a16:creationId xmlns:a16="http://schemas.microsoft.com/office/drawing/2014/main" id="{C447BDFD-76F3-404F-91C3-A387ABD0468C}"/>
              </a:ext>
            </a:extLst>
          </p:cNvPr>
          <p:cNvSpPr txBox="1"/>
          <p:nvPr/>
        </p:nvSpPr>
        <p:spPr>
          <a:xfrm>
            <a:off x="361955" y="4172609"/>
            <a:ext cx="2666995" cy="769441"/>
          </a:xfrm>
          <a:prstGeom prst="rect">
            <a:avLst/>
          </a:prstGeom>
          <a:solidFill>
            <a:schemeClr val="tx1"/>
          </a:solidFill>
        </p:spPr>
        <p:txBody>
          <a:bodyPr wrap="square" rtlCol="0">
            <a:spAutoFit/>
          </a:bodyPr>
          <a:lstStyle/>
          <a:p>
            <a:r>
              <a:rPr lang="fr-FR" sz="1100" dirty="0">
                <a:solidFill>
                  <a:schemeClr val="bg1"/>
                </a:solidFill>
              </a:rPr>
              <a:t># Exemple avec décorateur</a:t>
            </a:r>
          </a:p>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12" name="ZoneTexte 11">
            <a:extLst>
              <a:ext uri="{FF2B5EF4-FFF2-40B4-BE49-F238E27FC236}">
                <a16:creationId xmlns:a16="http://schemas.microsoft.com/office/drawing/2014/main" id="{98A48A40-AD0E-4A0D-BA23-A2B6BC8A1424}"/>
              </a:ext>
            </a:extLst>
          </p:cNvPr>
          <p:cNvSpPr txBox="1"/>
          <p:nvPr/>
        </p:nvSpPr>
        <p:spPr>
          <a:xfrm>
            <a:off x="361954" y="5087009"/>
            <a:ext cx="2666995" cy="938719"/>
          </a:xfrm>
          <a:prstGeom prst="rect">
            <a:avLst/>
          </a:prstGeom>
          <a:solidFill>
            <a:schemeClr val="tx1"/>
          </a:solidFill>
        </p:spPr>
        <p:txBody>
          <a:bodyPr wrap="square" rtlCol="0">
            <a:spAutoFit/>
          </a:bodyPr>
          <a:lstStyle/>
          <a:p>
            <a:r>
              <a:rPr lang="fr-FR" sz="1100" dirty="0">
                <a:solidFill>
                  <a:schemeClr val="bg1"/>
                </a:solidFill>
              </a:rPr>
              <a:t># Exemple équivalent, sans décorateur</a:t>
            </a:r>
          </a:p>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410199174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4893647"/>
          </a:xfrm>
          <a:prstGeom prst="rect">
            <a:avLst/>
          </a:prstGeom>
          <a:noFill/>
        </p:spPr>
        <p:txBody>
          <a:bodyPr wrap="square" rtlCol="0">
            <a:spAutoFit/>
          </a:bodyPr>
          <a:lstStyle/>
          <a:p>
            <a:r>
              <a:rPr lang="fr-FR" sz="1200" dirty="0"/>
              <a:t> Relisez bien ces deux codes, ils font la même chose. Le second est là pour que vous compreniez ce que fait Python quand il manipule des fonctions modifiées par un (ou plusieurs) décorateur(s).</a:t>
            </a:r>
          </a:p>
          <a:p>
            <a:endParaRPr lang="fr-FR" sz="1200" dirty="0"/>
          </a:p>
          <a:p>
            <a:r>
              <a:rPr lang="fr-FR" sz="1200" dirty="0"/>
              <a:t>Quand vous exécutez salut, vous ne voyez aucun changement. Et c'est normal puisque nous renvoyons la même fonction. Le seul moment où notre décorateur est appelé, c'est lors de la définition de notre fonction. Notre fonction salut n'a pas été modifiée par notre décorateur, on s'est contenté de la renvoyer telle quelle.</a:t>
            </a:r>
          </a:p>
          <a:p>
            <a:endParaRPr lang="fr-FR" sz="1200" b="1" dirty="0"/>
          </a:p>
          <a:p>
            <a:r>
              <a:rPr lang="fr-FR" sz="1200" b="1" dirty="0"/>
              <a:t>Modifier le comportement de notre fonction</a:t>
            </a:r>
          </a:p>
          <a:p>
            <a:endParaRPr lang="fr-FR" sz="1200" dirty="0"/>
          </a:p>
          <a:p>
            <a:r>
              <a:rPr lang="fr-FR" sz="1200" dirty="0"/>
              <a:t>Vous l'aurez deviné, un décorateur comme nous l'avons créé plus haut n'est pas bien utile. Les décorateurs servent surtout à modifier le comportement d'une fonction. Je vous montre cependant pas à pas comment cela fonctionne, sinon vous risquez de vite vous perdre.</a:t>
            </a:r>
          </a:p>
          <a:p>
            <a:endParaRPr lang="fr-FR" sz="1200" dirty="0"/>
          </a:p>
          <a:p>
            <a:r>
              <a:rPr lang="fr-FR" sz="1200" dirty="0"/>
              <a:t>Comment faire pour modifier le comportement de notre fonction ?</a:t>
            </a:r>
          </a:p>
          <a:p>
            <a:endParaRPr lang="fr-FR" sz="1200" dirty="0"/>
          </a:p>
          <a:p>
            <a:r>
              <a:rPr lang="fr-FR" sz="1200" dirty="0"/>
              <a:t>En fait, vous avez un élément de réponse un peu plus haut. J'ai dit que notre décorateur prenait en paramètre la fonction définie et renvoyait une fonction (peut-être la même, peut-être une autre). C'est cette fonction renvoyée qui sera directement affectée à notre fonction définie. Si vous aviez renvoyé une autre fonction que salut, dans notre exemple ci-dessus, la fonction salut aurait redirigé vers cette fonction renvoyée.</a:t>
            </a:r>
          </a:p>
          <a:p>
            <a:endParaRPr lang="fr-FR" sz="1200" dirty="0"/>
          </a:p>
          <a:p>
            <a:r>
              <a:rPr lang="fr-FR" sz="1200" dirty="0"/>
              <a:t>Mais alors… il faut définir encore une fonction ?</a:t>
            </a:r>
          </a:p>
          <a:p>
            <a:endParaRPr lang="fr-FR" sz="1200" dirty="0"/>
          </a:p>
          <a:p>
            <a:r>
              <a:rPr lang="fr-FR" sz="1200" dirty="0"/>
              <a:t>Eh oui ! Je vous avais prévenus (et ce n'est que le début), notre construction se complexifie au fur et à mesure : on va devoir créer une nouvelle fonction qui sera chargée de modifier le comportement de la fonction définie. Et, parce que notre décorateur sera le seul à utiliser cette fonction, on va la définir directement dans le corps de notre décorateur.</a:t>
            </a:r>
          </a:p>
          <a:p>
            <a:endParaRPr lang="fr-FR" sz="1200" dirty="0"/>
          </a:p>
          <a:p>
            <a:r>
              <a:rPr lang="fr-FR" sz="1200" dirty="0"/>
              <a:t>Je suis perdu. Comment cela marche-t-il, concrètement ?</a:t>
            </a:r>
          </a:p>
          <a:p>
            <a:endParaRPr lang="fr-FR" sz="1200" dirty="0"/>
          </a:p>
          <a:p>
            <a:r>
              <a:rPr lang="fr-FR" sz="1200" dirty="0"/>
              <a:t>Je vais vous mettre le code, cela vaudra mieux que des tonnes d'explications. Je le commente un peu plus bas, ne vous inquiétez pas :</a:t>
            </a:r>
          </a:p>
        </p:txBody>
      </p:sp>
    </p:spTree>
    <p:extLst>
      <p:ext uri="{BB962C8B-B14F-4D97-AF65-F5344CB8AC3E}">
        <p14:creationId xmlns:p14="http://schemas.microsoft.com/office/powerpoint/2010/main" val="160064718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970044"/>
          </a:xfrm>
          <a:prstGeom prst="rect">
            <a:avLst/>
          </a:prstGeom>
          <a:solidFill>
            <a:schemeClr val="tx1"/>
          </a:solidFill>
        </p:spPr>
        <p:txBody>
          <a:bodyPr wrap="square" rtlCol="0">
            <a:spAutoFit/>
          </a:bodyPr>
          <a:lstStyle/>
          <a:p>
            <a:r>
              <a:rPr lang="fr-FR" sz="1100" dirty="0"/>
              <a:t> </a:t>
            </a:r>
            <a:r>
              <a:rPr lang="fr-FR" sz="1100" dirty="0">
                <a:solidFill>
                  <a:schemeClr val="bg1"/>
                </a:solidFill>
              </a:rPr>
              <a:t>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"""Notre décorateur : il va afficher un message avant l'appel de la</a:t>
            </a:r>
          </a:p>
          <a:p>
            <a:r>
              <a:rPr lang="fr-FR" sz="1100" dirty="0">
                <a:solidFill>
                  <a:schemeClr val="bg1"/>
                </a:solidFill>
              </a:rPr>
              <a:t>    fonction définie"""</a:t>
            </a:r>
          </a:p>
          <a:p>
            <a:r>
              <a:rPr lang="fr-FR" sz="1100" dirty="0">
                <a:solidFill>
                  <a:schemeClr val="bg1"/>
                </a:solidFill>
              </a:rPr>
              <a:t>    </a:t>
            </a:r>
          </a:p>
          <a:p>
            <a:r>
              <a:rPr lang="fr-FR" sz="1100" dirty="0">
                <a:solidFill>
                  <a:schemeClr val="bg1"/>
                </a:solidFill>
              </a:rPr>
              <a:t>    def </a:t>
            </a:r>
            <a:r>
              <a:rPr lang="fr-FR" sz="1100" dirty="0" err="1">
                <a:solidFill>
                  <a:schemeClr val="bg1"/>
                </a:solidFill>
              </a:rPr>
              <a:t>fonction_modifiee</a:t>
            </a:r>
            <a:r>
              <a:rPr lang="fr-FR" sz="1100" dirty="0">
                <a:solidFill>
                  <a:schemeClr val="bg1"/>
                </a:solidFill>
              </a:rPr>
              <a:t>():</a:t>
            </a:r>
          </a:p>
          <a:p>
            <a:r>
              <a:rPr lang="fr-FR" sz="1100" dirty="0">
                <a:solidFill>
                  <a:schemeClr val="bg1"/>
                </a:solidFill>
              </a:rPr>
              <a:t>        """Fonction que l'on va renvoyer. Il s'agit en fait d'une version</a:t>
            </a:r>
          </a:p>
          <a:p>
            <a:r>
              <a:rPr lang="fr-FR" sz="1100" dirty="0">
                <a:solidFill>
                  <a:schemeClr val="bg1"/>
                </a:solidFill>
              </a:rPr>
              <a:t>        un peu modifiée de notre fonction originellement définie. On se</a:t>
            </a:r>
          </a:p>
          <a:p>
            <a:r>
              <a:rPr lang="fr-FR" sz="1100" dirty="0">
                <a:solidFill>
                  <a:schemeClr val="bg1"/>
                </a:solidFill>
              </a:rPr>
              <a:t>        contente d'afficher un avertissement avant d'exécuter notre fonction</a:t>
            </a:r>
          </a:p>
          <a:p>
            <a:r>
              <a:rPr lang="fr-FR" sz="1100" dirty="0">
                <a:solidFill>
                  <a:schemeClr val="bg1"/>
                </a:solidFill>
              </a:rPr>
              <a:t>        originellement définie"""</a:t>
            </a:r>
          </a:p>
          <a:p>
            <a:r>
              <a:rPr lang="fr-FR" sz="1100" dirty="0">
                <a:solidFill>
                  <a:schemeClr val="bg1"/>
                </a:solidFill>
              </a:rPr>
              <a:t>        </a:t>
            </a:r>
          </a:p>
          <a:p>
            <a:r>
              <a:rPr lang="fr-FR" sz="1100" dirty="0">
                <a:solidFill>
                  <a:schemeClr val="bg1"/>
                </a:solidFill>
              </a:rPr>
              <a:t>        print("Attention ! On appelle {0}".format(fonction))</a:t>
            </a:r>
          </a:p>
          <a:p>
            <a:r>
              <a:rPr lang="fr-FR" sz="1100" dirty="0">
                <a:solidFill>
                  <a:schemeClr val="bg1"/>
                </a:solidFill>
              </a:rPr>
              <a:t>        return fonction()</a:t>
            </a:r>
          </a:p>
          <a:p>
            <a:r>
              <a:rPr lang="fr-FR" sz="1100" dirty="0">
                <a:solidFill>
                  <a:schemeClr val="bg1"/>
                </a:solidFill>
              </a:rPr>
              <a:t>    return </a:t>
            </a:r>
            <a:r>
              <a:rPr lang="fr-FR" sz="1100" dirty="0" err="1">
                <a:solidFill>
                  <a:schemeClr val="bg1"/>
                </a:solidFill>
              </a:rPr>
              <a:t>fonction_modifiee</a:t>
            </a:r>
            <a:endParaRPr lang="fr-FR" sz="1100" dirty="0">
              <a:solidFill>
                <a:schemeClr val="bg1"/>
              </a:solidFill>
            </a:endParaRPr>
          </a:p>
          <a:p>
            <a:endParaRPr lang="fr-FR" sz="1100" dirty="0">
              <a:solidFill>
                <a:schemeClr val="bg1"/>
              </a:solidFill>
            </a:endParaRPr>
          </a:p>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print("Salut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190510" y="4141679"/>
            <a:ext cx="10534644" cy="276999"/>
          </a:xfrm>
          <a:prstGeom prst="rect">
            <a:avLst/>
          </a:prstGeom>
          <a:noFill/>
        </p:spPr>
        <p:txBody>
          <a:bodyPr wrap="square" rtlCol="0">
            <a:spAutoFit/>
          </a:bodyPr>
          <a:lstStyle/>
          <a:p>
            <a:r>
              <a:rPr lang="fr-FR" sz="1200" dirty="0"/>
              <a:t>Voyons l'effet, avant les explications. Aucun message ne s'affiche en exécutant ce code. Par contre, si vous exécutez votre fonction salut:</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4403289"/>
            <a:ext cx="5276850" cy="769441"/>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Attention ! On appelle &lt;function salut at 0x00BA54F8&gt;</a:t>
            </a:r>
          </a:p>
          <a:p>
            <a:r>
              <a:rPr lang="fr-FR" sz="1100" dirty="0">
                <a:solidFill>
                  <a:schemeClr val="bg1"/>
                </a:solidFill>
              </a:rPr>
              <a:t>Salut !</a:t>
            </a:r>
          </a:p>
          <a:p>
            <a:r>
              <a:rPr lang="fr-FR" sz="1100" dirty="0">
                <a:solidFill>
                  <a:schemeClr val="bg1"/>
                </a:solidFill>
              </a:rPr>
              <a:t>&gt;&gt;&gt;</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5379929"/>
            <a:ext cx="10534644" cy="261610"/>
          </a:xfrm>
          <a:prstGeom prst="rect">
            <a:avLst/>
          </a:prstGeom>
          <a:noFill/>
        </p:spPr>
        <p:txBody>
          <a:bodyPr wrap="square" rtlCol="0">
            <a:spAutoFit/>
          </a:bodyPr>
          <a:lstStyle/>
          <a:p>
            <a:r>
              <a:rPr lang="fr-FR" sz="1100" dirty="0"/>
              <a:t>Et si vous affichez la fonction salut dans l'interpréteur, vous obtenez quelque chose de surprenant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807437"/>
            <a:ext cx="5276850" cy="600164"/>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&lt;function </a:t>
            </a:r>
            <a:r>
              <a:rPr lang="fr-FR" sz="1100" dirty="0" err="1">
                <a:solidFill>
                  <a:schemeClr val="bg1"/>
                </a:solidFill>
              </a:rPr>
              <a:t>fonction_modifiee</a:t>
            </a:r>
            <a:r>
              <a:rPr lang="fr-FR" sz="1100" dirty="0">
                <a:solidFill>
                  <a:schemeClr val="bg1"/>
                </a:solidFill>
              </a:rPr>
              <a:t> at 0x00BA54B0&gt;</a:t>
            </a:r>
          </a:p>
          <a:p>
            <a:r>
              <a:rPr lang="fr-FR" sz="1100" dirty="0">
                <a:solidFill>
                  <a:schemeClr val="bg1"/>
                </a:solidFill>
              </a:rPr>
              <a:t>&gt;&gt;&gt;</a:t>
            </a:r>
          </a:p>
        </p:txBody>
      </p:sp>
    </p:spTree>
    <p:extLst>
      <p:ext uri="{BB962C8B-B14F-4D97-AF65-F5344CB8AC3E}">
        <p14:creationId xmlns:p14="http://schemas.microsoft.com/office/powerpoint/2010/main" val="281341076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3416320"/>
          </a:xfrm>
          <a:prstGeom prst="rect">
            <a:avLst/>
          </a:prstGeom>
          <a:noFill/>
        </p:spPr>
        <p:txBody>
          <a:bodyPr wrap="square" rtlCol="0">
            <a:spAutoFit/>
          </a:bodyPr>
          <a:lstStyle/>
          <a:p>
            <a:r>
              <a:rPr lang="fr-FR" sz="1200" dirty="0"/>
              <a:t>Pour comprendre, revenons sur le code de notre décorateur :</a:t>
            </a:r>
          </a:p>
          <a:p>
            <a:endParaRPr lang="fr-FR" sz="1200" dirty="0"/>
          </a:p>
          <a:p>
            <a:r>
              <a:rPr lang="fr-FR" sz="1200" dirty="0"/>
              <a:t>    Comme toujours, il prend en paramètre une fonction. Cette fonction, quand on place l'appel au décorateur au-dessus de def salut, c’est salut (la fonction définie à l'origine).</a:t>
            </a:r>
          </a:p>
          <a:p>
            <a:endParaRPr lang="fr-FR" sz="1200" dirty="0"/>
          </a:p>
          <a:p>
            <a:r>
              <a:rPr lang="fr-FR" sz="1200" dirty="0"/>
              <a:t>    Dans le corps même de notre décorateur, vous pouvez voir qu'on a défini une nouvelle fonction, fonction_modifiee. Elle ne prend aucun paramètre, elle n'en a pas besoin. Dans son corps, on affiche une ligne avertissant qu'on va exécuter la fonction fonction(là encore, il s'agit de salut). À la ligne suivante, on l'exécute effectivement et on renvoie le résultat de son exécution (dans le cas de salut, il n'y en a pas mais d'autres fonctions pourraient renvoyer des informations).</a:t>
            </a:r>
          </a:p>
          <a:p>
            <a:endParaRPr lang="fr-FR" sz="1200" dirty="0"/>
          </a:p>
          <a:p>
            <a:r>
              <a:rPr lang="fr-FR" sz="1200" dirty="0"/>
              <a:t>    De retour dans notre décorateur, on indique qu'il faut renvoyer fonction_modifiee.</a:t>
            </a:r>
          </a:p>
          <a:p>
            <a:endParaRPr lang="fr-FR" sz="1200" dirty="0"/>
          </a:p>
          <a:p>
            <a:r>
              <a:rPr lang="fr-FR" sz="1200" dirty="0"/>
              <a:t>Lors de la définition de notre fonction salut, on appelle notre décorateur. Python lui passe en paramètre la fonction salut. Cette fois, notre décorateur ne renvoie pas salut mais fonction_modifiee. Et notre fonction salut, que nous venons de définir, sera donc remplacée par notre fonction fonction_modifiee, définie dans notre décorateur.</a:t>
            </a:r>
          </a:p>
          <a:p>
            <a:endParaRPr lang="fr-FR" sz="1200" dirty="0"/>
          </a:p>
          <a:p>
            <a:r>
              <a:rPr lang="fr-FR" sz="1200" dirty="0"/>
              <a:t>Vous le voyez bien, d'ailleurs : quand on cherche à afficher salut dans l'interpréteur, on obtient fonction_modifiee.</a:t>
            </a:r>
          </a:p>
          <a:p>
            <a:endParaRPr lang="fr-FR" sz="1200" dirty="0"/>
          </a:p>
          <a:p>
            <a:r>
              <a:rPr lang="fr-FR" sz="1200" dirty="0"/>
              <a:t>Souvenez-vous bien que le code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4341963"/>
            <a:ext cx="5276850" cy="600164"/>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5235567"/>
            <a:ext cx="10534644" cy="276999"/>
          </a:xfrm>
          <a:prstGeom prst="rect">
            <a:avLst/>
          </a:prstGeom>
          <a:noFill/>
        </p:spPr>
        <p:txBody>
          <a:bodyPr wrap="square" rtlCol="0">
            <a:spAutoFit/>
          </a:bodyPr>
          <a:lstStyle/>
          <a:p>
            <a:r>
              <a:rPr lang="fr-FR" sz="1200" dirty="0"/>
              <a:t>revient au même, pour Python, que le code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836408"/>
            <a:ext cx="5276850" cy="769441"/>
          </a:xfrm>
          <a:prstGeom prst="rect">
            <a:avLst/>
          </a:prstGeom>
          <a:solidFill>
            <a:schemeClr val="tx1"/>
          </a:solidFill>
        </p:spPr>
        <p:txBody>
          <a:bodyPr wrap="square" rtlCol="0">
            <a:spAutoFit/>
          </a:bodyPr>
          <a:lstStyle/>
          <a:p>
            <a:r>
              <a:rPr lang="fr-FR" sz="1100" dirty="0">
                <a:solidFill>
                  <a:schemeClr val="bg1"/>
                </a:solidFill>
              </a:rPr>
              <a:t>def salut():</a:t>
            </a:r>
          </a:p>
          <a:p>
            <a:r>
              <a:rPr lang="fr-FR" sz="1100" dirty="0">
                <a:solidFill>
                  <a:schemeClr val="bg1"/>
                </a:solidFill>
              </a:rPr>
              <a:t>    ...</a:t>
            </a:r>
          </a:p>
          <a:p>
            <a:endParaRPr lang="fr-FR" sz="1100" dirty="0">
              <a:solidFill>
                <a:schemeClr val="bg1"/>
              </a:solidFill>
            </a:endParaRPr>
          </a:p>
          <a:p>
            <a:r>
              <a:rPr lang="fr-FR" sz="1100" dirty="0">
                <a:solidFill>
                  <a:schemeClr val="bg1"/>
                </a:solidFill>
              </a:rPr>
              <a:t>salut = </a:t>
            </a:r>
            <a:r>
              <a:rPr lang="fr-FR" sz="1100" dirty="0" err="1">
                <a:solidFill>
                  <a:schemeClr val="bg1"/>
                </a:solidFill>
              </a:rPr>
              <a:t>mon_decorateur</a:t>
            </a:r>
            <a:r>
              <a:rPr lang="fr-FR" sz="1100" dirty="0">
                <a:solidFill>
                  <a:schemeClr val="bg1"/>
                </a:solidFill>
              </a:rPr>
              <a:t>(salut)</a:t>
            </a:r>
          </a:p>
        </p:txBody>
      </p:sp>
    </p:spTree>
    <p:extLst>
      <p:ext uri="{BB962C8B-B14F-4D97-AF65-F5344CB8AC3E}">
        <p14:creationId xmlns:p14="http://schemas.microsoft.com/office/powerpoint/2010/main" val="28707852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569660"/>
          </a:xfrm>
          <a:prstGeom prst="rect">
            <a:avLst/>
          </a:prstGeom>
          <a:noFill/>
        </p:spPr>
        <p:txBody>
          <a:bodyPr wrap="square" rtlCol="0">
            <a:spAutoFit/>
          </a:bodyPr>
          <a:lstStyle/>
          <a:p>
            <a:r>
              <a:rPr lang="fr-FR" sz="1200" dirty="0"/>
              <a:t>Ce n'est peut-être pas plus clair. Prenez le temps de lire et de bien comprendre l'exemple. Ce n'est pas simple, la logique est bel et bien là mais il faut passer un certain temps à tester avant de bien intégrer cette notion.</a:t>
            </a:r>
          </a:p>
          <a:p>
            <a:endParaRPr lang="fr-FR" sz="1200" dirty="0"/>
          </a:p>
          <a:p>
            <a:r>
              <a:rPr lang="fr-FR" sz="1200" dirty="0"/>
              <a:t>Pour résumer, notre décorateur renvoie une fonction de substitution. Quand on appelle salut, on appelle en fait notre fonction modifiée qui appelle également salut après avoir affiché un petit message d'avertissement.</a:t>
            </a:r>
          </a:p>
          <a:p>
            <a:endParaRPr lang="fr-FR" sz="1200" dirty="0"/>
          </a:p>
          <a:p>
            <a:r>
              <a:rPr lang="fr-FR" sz="1200" dirty="0"/>
              <a:t>Autre exemple : un décorateur chargé tout simplement d'empêcher l'exécution de la fonction. Au lieu d'exécuter la fonction d'origine, on lève une exception pour avertir l'utilisateur qu'il utilise une fonctionnalité obsolète.</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953268"/>
            <a:ext cx="5276850" cy="1277273"/>
          </a:xfrm>
          <a:prstGeom prst="rect">
            <a:avLst/>
          </a:prstGeom>
          <a:solidFill>
            <a:schemeClr val="tx1"/>
          </a:solidFill>
        </p:spPr>
        <p:txBody>
          <a:bodyPr wrap="square" rtlCol="0">
            <a:spAutoFit/>
          </a:bodyPr>
          <a:lstStyle/>
          <a:p>
            <a:r>
              <a:rPr lang="fr-FR" sz="1100" dirty="0">
                <a:solidFill>
                  <a:schemeClr val="bg1"/>
                </a:solidFill>
              </a:rPr>
              <a:t>def </a:t>
            </a:r>
            <a:r>
              <a:rPr lang="fr-FR" sz="1100" dirty="0" err="1">
                <a:solidFill>
                  <a:schemeClr val="bg1"/>
                </a:solidFill>
              </a:rPr>
              <a:t>obsolete</a:t>
            </a:r>
            <a:r>
              <a:rPr lang="fr-FR" sz="1100" dirty="0">
                <a:solidFill>
                  <a:schemeClr val="bg1"/>
                </a:solidFill>
              </a:rPr>
              <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"""Décorateur levant une exception pour noter que la </a:t>
            </a:r>
            <a:r>
              <a:rPr lang="fr-FR" sz="1100" dirty="0" err="1">
                <a:solidFill>
                  <a:schemeClr val="bg1"/>
                </a:solidFill>
              </a:rPr>
              <a:t>fonction_origine</a:t>
            </a:r>
            <a:endParaRPr lang="fr-FR" sz="1100" dirty="0">
              <a:solidFill>
                <a:schemeClr val="bg1"/>
              </a:solidFill>
            </a:endParaRPr>
          </a:p>
          <a:p>
            <a:r>
              <a:rPr lang="fr-FR" sz="1100" dirty="0">
                <a:solidFill>
                  <a:schemeClr val="bg1"/>
                </a:solidFill>
              </a:rPr>
              <a:t>    est obsolète"""</a:t>
            </a:r>
          </a:p>
          <a:p>
            <a:r>
              <a:rPr lang="fr-FR" sz="1100" dirty="0">
                <a:solidFill>
                  <a:schemeClr val="bg1"/>
                </a:solidFill>
              </a:rPr>
              <a:t>    </a:t>
            </a:r>
          </a:p>
          <a:p>
            <a:r>
              <a:rPr lang="fr-FR" sz="1100" dirty="0">
                <a:solidFill>
                  <a:schemeClr val="bg1"/>
                </a:solidFill>
              </a:rPr>
              <a:t>    def fonction_modifiee():</a:t>
            </a:r>
          </a:p>
          <a:p>
            <a:r>
              <a:rPr lang="fr-FR" sz="1100" dirty="0">
                <a:solidFill>
                  <a:schemeClr val="bg1"/>
                </a:solidFill>
              </a:rPr>
              <a:t>        raise </a:t>
            </a:r>
            <a:r>
              <a:rPr lang="fr-FR" sz="1100" dirty="0" err="1">
                <a:solidFill>
                  <a:schemeClr val="bg1"/>
                </a:solidFill>
              </a:rPr>
              <a:t>RuntimeError</a:t>
            </a:r>
            <a:r>
              <a:rPr lang="fr-FR" sz="1100" dirty="0">
                <a:solidFill>
                  <a:schemeClr val="bg1"/>
                </a:solidFill>
              </a:rPr>
              <a:t>("la fonction {0} est obsolète !".format(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return fonction_modifiee</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4543058"/>
            <a:ext cx="10534644" cy="1569660"/>
          </a:xfrm>
          <a:prstGeom prst="rect">
            <a:avLst/>
          </a:prstGeom>
          <a:noFill/>
        </p:spPr>
        <p:txBody>
          <a:bodyPr wrap="square" rtlCol="0">
            <a:spAutoFit/>
          </a:bodyPr>
          <a:lstStyle/>
          <a:p>
            <a:r>
              <a:rPr lang="fr-FR" sz="1200" dirty="0"/>
              <a:t>Là encore, faites quelques essais : tout deviendra limpide après quelques manipulations.</a:t>
            </a:r>
          </a:p>
          <a:p>
            <a:endParaRPr lang="fr-FR" sz="1200" b="1" dirty="0"/>
          </a:p>
          <a:p>
            <a:r>
              <a:rPr lang="fr-FR" sz="1200" b="1" dirty="0"/>
              <a:t>Un décorateur avec des paramètres</a:t>
            </a:r>
          </a:p>
          <a:p>
            <a:endParaRPr lang="fr-FR" sz="1200" dirty="0"/>
          </a:p>
          <a:p>
            <a:r>
              <a:rPr lang="fr-FR" sz="1200" dirty="0"/>
              <a:t>Toujours plus dur ! On voudrait maintenant passer des paramètres à notre décorateur. Nous allons essayer de coder un décorateur chargé d'exécuter une fonction en contrôlant le temps qu'elle met à s'exécuter. Si elle met un temps supérieur à la durée passée en paramètre du décorateur, on affiche une alerte.</a:t>
            </a:r>
          </a:p>
          <a:p>
            <a:endParaRPr lang="fr-FR" sz="1200" dirty="0"/>
          </a:p>
          <a:p>
            <a:r>
              <a:rPr lang="fr-FR" sz="1200" dirty="0"/>
              <a:t>La ligne appelant notre décorateur, au-dessus de la définition de notre fonction, sera donc sous la forme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4" y="6217409"/>
            <a:ext cx="5276850" cy="261610"/>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controler_temps</a:t>
            </a:r>
            <a:r>
              <a:rPr lang="fr-FR" sz="1100" dirty="0">
                <a:solidFill>
                  <a:schemeClr val="bg1"/>
                </a:solidFill>
              </a:rPr>
              <a:t>(2.5) # 2,5 secondes maximum pour la fonction ci-dessous</a:t>
            </a:r>
          </a:p>
        </p:txBody>
      </p:sp>
    </p:spTree>
    <p:extLst>
      <p:ext uri="{BB962C8B-B14F-4D97-AF65-F5344CB8AC3E}">
        <p14:creationId xmlns:p14="http://schemas.microsoft.com/office/powerpoint/2010/main" val="184446393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1/5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569660"/>
          </a:xfrm>
          <a:prstGeom prst="rect">
            <a:avLst/>
          </a:prstGeom>
          <a:noFill/>
        </p:spPr>
        <p:txBody>
          <a:bodyPr wrap="square" rtlCol="0">
            <a:spAutoFit/>
          </a:bodyPr>
          <a:lstStyle/>
          <a:p>
            <a:r>
              <a:rPr lang="fr-FR" sz="1200" dirty="0"/>
              <a:t>Jusqu'ici, nos décorateurs ne comportaient aucune parenthèse après leur appel. Ces deux parenthèses sont très importantes : notre fonction de décorateur prendra en paramètres non pas une fonction, mais les paramètres du décorateur (ici, le temps maximum autorisé pour la fonction). Elle ne renverra pas une fonction de substitution, mais un décorateur.</a:t>
            </a:r>
          </a:p>
          <a:p>
            <a:endParaRPr lang="fr-FR" sz="1200" dirty="0"/>
          </a:p>
          <a:p>
            <a:r>
              <a:rPr lang="fr-FR" sz="1200" dirty="0"/>
              <a:t>Encore et toujours perdu. Pourquoi est-ce si compliqué de passer des paramètres à notre décorateur ?</a:t>
            </a:r>
          </a:p>
          <a:p>
            <a:endParaRPr lang="fr-FR" sz="1200" dirty="0"/>
          </a:p>
          <a:p>
            <a:r>
              <a:rPr lang="fr-FR" sz="1200" dirty="0"/>
              <a:t>En fait… ce n'est pas si compliqué que cela mais c'est dur à saisir au début. Pour mieux comprendre, essayez encore une fois de vous souvenir que ces deux codes reviennent au même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733350"/>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4346289"/>
            <a:ext cx="10534644" cy="1754326"/>
          </a:xfrm>
          <a:prstGeom prst="rect">
            <a:avLst/>
          </a:prstGeom>
          <a:noFill/>
        </p:spPr>
        <p:txBody>
          <a:bodyPr wrap="square" rtlCol="0">
            <a:spAutoFit/>
          </a:bodyPr>
          <a:lstStyle/>
          <a:p>
            <a:r>
              <a:rPr lang="fr-FR" sz="1200" dirty="0"/>
              <a:t>Là encore, faites quelques essais : tout deviendra limpide après quelques manipulations.</a:t>
            </a:r>
          </a:p>
          <a:p>
            <a:endParaRPr lang="fr-FR" sz="1200" b="1" dirty="0"/>
          </a:p>
          <a:p>
            <a:r>
              <a:rPr lang="fr-FR" sz="1200" dirty="0"/>
              <a:t>C'est la dernière ligne du second exemple que vous devez retenir et essayer de comprendre :fonction = decorateur(fonction).</a:t>
            </a:r>
          </a:p>
          <a:p>
            <a:endParaRPr lang="fr-FR" sz="1200" dirty="0"/>
          </a:p>
          <a:p>
            <a:r>
              <a:rPr lang="fr-FR" sz="1200" dirty="0"/>
              <a:t>On remplace la fonction que nous avons définie au-dessus par la fonction que renvoie notre décorateur.</a:t>
            </a:r>
          </a:p>
          <a:p>
            <a:endParaRPr lang="fr-FR" sz="1200" dirty="0"/>
          </a:p>
          <a:p>
            <a:r>
              <a:rPr lang="fr-FR" sz="1200" dirty="0"/>
              <a:t>C'est le mécanisme qui se cache derrière </a:t>
            </a:r>
            <a:r>
              <a:rPr lang="fr-FR" sz="1200" dirty="0" err="1"/>
              <a:t>notre@decorateur</a:t>
            </a:r>
            <a:r>
              <a:rPr lang="fr-FR" sz="1200" dirty="0"/>
              <a:t>.</a:t>
            </a:r>
          </a:p>
          <a:p>
            <a:endParaRPr lang="fr-FR" sz="1200" dirty="0"/>
          </a:p>
          <a:p>
            <a:r>
              <a:rPr lang="fr-FR" sz="1200" dirty="0"/>
              <a:t>Maintenant, si notre décorateur attend des paramètres, on se retrouve avec une ligne comme celle-ci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6099262"/>
            <a:ext cx="5276850" cy="600164"/>
          </a:xfrm>
          <a:prstGeom prst="rect">
            <a:avLst/>
          </a:prstGeom>
          <a:solidFill>
            <a:schemeClr val="tx1"/>
          </a:solidFill>
        </p:spPr>
        <p:txBody>
          <a:bodyPr wrap="square" rtlCol="0">
            <a:spAutoFit/>
          </a:bodyPr>
          <a:lstStyle/>
          <a:p>
            <a:r>
              <a:rPr lang="fr-FR" sz="1100" dirty="0">
                <a:solidFill>
                  <a:schemeClr val="bg1"/>
                </a:solidFill>
              </a:rPr>
              <a:t>@decorateur(parametre)</a:t>
            </a:r>
          </a:p>
          <a:p>
            <a:r>
              <a:rPr lang="fr-FR" sz="1100" dirty="0">
                <a:solidFill>
                  <a:schemeClr val="bg1"/>
                </a:solidFill>
              </a:rPr>
              <a:t>def fonction(...):</a:t>
            </a:r>
          </a:p>
          <a:p>
            <a:r>
              <a:rPr lang="fr-FR" sz="1100" dirty="0">
                <a:solidFill>
                  <a:schemeClr val="bg1"/>
                </a:solidFill>
              </a:rPr>
              <a:t>    ...</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3448743"/>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118976653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2/5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76999"/>
          </a:xfrm>
          <a:prstGeom prst="rect">
            <a:avLst/>
          </a:prstGeom>
          <a:noFill/>
        </p:spPr>
        <p:txBody>
          <a:bodyPr wrap="square" rtlCol="0">
            <a:spAutoFit/>
          </a:bodyPr>
          <a:lstStyle/>
          <a:p>
            <a:r>
              <a:rPr lang="fr-FR" sz="1200" dirty="0"/>
              <a:t>Et si vous avez compris l'exemple ci-dessus, ce code revient au même que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993265"/>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2549322"/>
            <a:ext cx="10534644" cy="1200329"/>
          </a:xfrm>
          <a:prstGeom prst="rect">
            <a:avLst/>
          </a:prstGeom>
          <a:noFill/>
        </p:spPr>
        <p:txBody>
          <a:bodyPr wrap="square" rtlCol="0">
            <a:spAutoFit/>
          </a:bodyPr>
          <a:lstStyle/>
          <a:p>
            <a:r>
              <a:rPr lang="fr-FR" sz="1200" dirty="0"/>
              <a:t>Je vous avais prévenus, ce n'est pas très intuitif ! Mais relisez bien ces exemples, le déclic devrait se faire tôt ou tard.</a:t>
            </a:r>
          </a:p>
          <a:p>
            <a:endParaRPr lang="fr-FR" sz="1200" dirty="0"/>
          </a:p>
          <a:p>
            <a:r>
              <a:rPr lang="fr-FR" sz="1200" dirty="0"/>
              <a:t>Comme vous le voyez, on doit définir comme décorateur une fonction qui prend en arguments les paramètres du décorateur (ici, le temps attendu) et qui renvoie un décorateur. Autrement dit, on se retrouve encore une fois avec un niveau supplémentaire dans notre fonction.</a:t>
            </a:r>
          </a:p>
          <a:p>
            <a:endParaRPr lang="fr-FR" sz="1200" dirty="0"/>
          </a:p>
          <a:p>
            <a:r>
              <a:rPr lang="fr-FR" sz="1200" dirty="0"/>
              <a:t>Je vous donne le code sans trop insister. Si vous arrivez à comprendre la logique qui se trouve derrière, c'est tant mieux, sinon n'hésitez pas à y revenir plus tard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1" y="3749359"/>
            <a:ext cx="9039219" cy="2631490"/>
          </a:xfrm>
          <a:prstGeom prst="rect">
            <a:avLst/>
          </a:prstGeom>
          <a:solidFill>
            <a:schemeClr val="tx1"/>
          </a:solidFill>
        </p:spPr>
        <p:txBody>
          <a:bodyPr wrap="square" numCol="1" rtlCol="0">
            <a:spAutoFit/>
          </a:bodyPr>
          <a:lstStyle/>
          <a:p>
            <a:pPr algn="just"/>
            <a:r>
              <a:rPr lang="fr-FR" sz="1100" dirty="0">
                <a:solidFill>
                  <a:schemeClr val="bg1"/>
                </a:solidFill>
              </a:rPr>
              <a:t>"""Pour gérer le temps, on importe le module time</a:t>
            </a:r>
          </a:p>
          <a:p>
            <a:pPr algn="just"/>
            <a:r>
              <a:rPr lang="fr-FR" sz="1100" dirty="0">
                <a:solidFill>
                  <a:schemeClr val="bg1"/>
                </a:solidFill>
              </a:rPr>
              <a:t>On va utiliser surtout la fonction time() de ce module qui renvoie le nombre</a:t>
            </a:r>
          </a:p>
          <a:p>
            <a:pPr algn="just"/>
            <a:r>
              <a:rPr lang="fr-FR" sz="1100" dirty="0">
                <a:solidFill>
                  <a:schemeClr val="bg1"/>
                </a:solidFill>
              </a:rPr>
              <a:t>de secondes écoulées depuis le premier janvier 1970 (habituellement).</a:t>
            </a:r>
          </a:p>
          <a:p>
            <a:pPr algn="just"/>
            <a:r>
              <a:rPr lang="fr-FR" sz="1100" dirty="0">
                <a:solidFill>
                  <a:schemeClr val="bg1"/>
                </a:solidFill>
              </a:rPr>
              <a:t>On va s'en servir pour calculer le temps mis par notre fonction pour</a:t>
            </a:r>
          </a:p>
          <a:p>
            <a:pPr algn="just"/>
            <a:r>
              <a:rPr lang="fr-FR" sz="1100" dirty="0">
                <a:solidFill>
                  <a:schemeClr val="bg1"/>
                </a:solidFill>
              </a:rPr>
              <a:t>s'exécuter"""</a:t>
            </a:r>
          </a:p>
          <a:p>
            <a:pPr algn="just"/>
            <a:endParaRPr lang="fr-FR" sz="1100" dirty="0">
              <a:solidFill>
                <a:schemeClr val="bg1"/>
              </a:solidFill>
            </a:endParaRPr>
          </a:p>
          <a:p>
            <a:pPr algn="just"/>
            <a:r>
              <a:rPr lang="fr-FR" sz="1100" dirty="0">
                <a:solidFill>
                  <a:schemeClr val="bg1"/>
                </a:solidFill>
              </a:rPr>
              <a:t>import time</a:t>
            </a:r>
          </a:p>
          <a:p>
            <a:pPr algn="just"/>
            <a:endParaRPr lang="fr-FR" sz="1100" dirty="0">
              <a:solidFill>
                <a:schemeClr val="bg1"/>
              </a:solidFill>
            </a:endParaRPr>
          </a:p>
          <a:p>
            <a:pPr algn="just"/>
            <a:r>
              <a:rPr lang="fr-FR" sz="1100" dirty="0">
                <a:solidFill>
                  <a:schemeClr val="bg1"/>
                </a:solidFill>
              </a:rPr>
              <a:t>def </a:t>
            </a:r>
            <a:r>
              <a:rPr lang="fr-FR" sz="1100" dirty="0" err="1">
                <a:solidFill>
                  <a:schemeClr val="bg1"/>
                </a:solidFill>
              </a:rPr>
              <a:t>controler_temps</a:t>
            </a:r>
            <a:r>
              <a:rPr lang="fr-FR" sz="1100" dirty="0">
                <a:solidFill>
                  <a:schemeClr val="bg1"/>
                </a:solidFill>
              </a:rPr>
              <a:t>(</a:t>
            </a:r>
            <a:r>
              <a:rPr lang="fr-FR" sz="1100" dirty="0" err="1">
                <a:solidFill>
                  <a:schemeClr val="bg1"/>
                </a:solidFill>
              </a:rPr>
              <a:t>nb_secs</a:t>
            </a:r>
            <a:r>
              <a:rPr lang="fr-FR" sz="1100" dirty="0">
                <a:solidFill>
                  <a:schemeClr val="bg1"/>
                </a:solidFill>
              </a:rPr>
              <a:t>):</a:t>
            </a:r>
          </a:p>
          <a:p>
            <a:pPr algn="just"/>
            <a:r>
              <a:rPr lang="fr-FR" sz="1100" dirty="0">
                <a:solidFill>
                  <a:schemeClr val="bg1"/>
                </a:solidFill>
              </a:rPr>
              <a:t>    """Contrôle le temps mis par une fonction pour s'exécuter.</a:t>
            </a:r>
          </a:p>
          <a:p>
            <a:pPr algn="just"/>
            <a:r>
              <a:rPr lang="fr-FR" sz="1100" dirty="0">
                <a:solidFill>
                  <a:schemeClr val="bg1"/>
                </a:solidFill>
              </a:rPr>
              <a:t>    Si le temps d'exécution est supérieur à </a:t>
            </a:r>
            <a:r>
              <a:rPr lang="fr-FR" sz="1100" dirty="0" err="1">
                <a:solidFill>
                  <a:schemeClr val="bg1"/>
                </a:solidFill>
              </a:rPr>
              <a:t>nb_secs</a:t>
            </a:r>
            <a:r>
              <a:rPr lang="fr-FR" sz="1100" dirty="0">
                <a:solidFill>
                  <a:schemeClr val="bg1"/>
                </a:solidFill>
              </a:rPr>
              <a:t>, on affiche une alerte"""</a:t>
            </a:r>
          </a:p>
          <a:p>
            <a:pPr algn="just"/>
            <a:r>
              <a:rPr lang="fr-FR" sz="1100" dirty="0">
                <a:solidFill>
                  <a:schemeClr val="bg1"/>
                </a:solidFill>
              </a:rPr>
              <a:t>    </a:t>
            </a:r>
          </a:p>
          <a:p>
            <a:pPr algn="just"/>
            <a:r>
              <a:rPr lang="fr-FR" sz="1100" dirty="0">
                <a:solidFill>
                  <a:schemeClr val="bg1"/>
                </a:solidFill>
              </a:rPr>
              <a:t>    def decorateur(fonction_a_executer):</a:t>
            </a:r>
          </a:p>
          <a:p>
            <a:pPr algn="just"/>
            <a:r>
              <a:rPr lang="fr-FR" sz="1100" dirty="0">
                <a:solidFill>
                  <a:schemeClr val="bg1"/>
                </a:solidFill>
              </a:rPr>
              <a:t>        """Notre décorateur. C'est lui qui est appelé directement LORS</a:t>
            </a:r>
          </a:p>
          <a:p>
            <a:pPr algn="just"/>
            <a:r>
              <a:rPr lang="fr-FR" sz="1100" dirty="0">
                <a:solidFill>
                  <a:schemeClr val="bg1"/>
                </a:solidFill>
              </a:rPr>
              <a:t>        DE LA DEFINITION de notre fonction (</a:t>
            </a:r>
            <a:r>
              <a:rPr lang="fr-FR" sz="1100" dirty="0" err="1">
                <a:solidFill>
                  <a:schemeClr val="bg1"/>
                </a:solidFill>
              </a:rPr>
              <a:t>fonction_a_executer</a:t>
            </a:r>
            <a:r>
              <a:rPr lang="fr-FR" sz="1100" dirty="0">
                <a:solidFill>
                  <a:schemeClr val="bg1"/>
                </a:solidFill>
              </a:rPr>
              <a:t>)""</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1799594"/>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
        <p:nvSpPr>
          <p:cNvPr id="12" name="ZoneTexte 11">
            <a:extLst>
              <a:ext uri="{FF2B5EF4-FFF2-40B4-BE49-F238E27FC236}">
                <a16:creationId xmlns:a16="http://schemas.microsoft.com/office/drawing/2014/main" id="{31B24F5C-FB83-4F1D-9E40-8369E8829A79}"/>
              </a:ext>
            </a:extLst>
          </p:cNvPr>
          <p:cNvSpPr txBox="1"/>
          <p:nvPr/>
        </p:nvSpPr>
        <p:spPr>
          <a:xfrm>
            <a:off x="285758" y="1552971"/>
            <a:ext cx="10534644" cy="276999"/>
          </a:xfrm>
          <a:prstGeom prst="rect">
            <a:avLst/>
          </a:prstGeom>
          <a:noFill/>
        </p:spPr>
        <p:txBody>
          <a:bodyPr wrap="square" rtlCol="0">
            <a:spAutoFit/>
          </a:bodyPr>
          <a:lstStyle/>
          <a:p>
            <a:r>
              <a:rPr lang="fr-FR" sz="1200" dirty="0"/>
              <a:t>Et si vous avez compris l'exemple ci-dessus, ce code revient au même que :</a:t>
            </a:r>
          </a:p>
        </p:txBody>
      </p:sp>
    </p:spTree>
    <p:extLst>
      <p:ext uri="{BB962C8B-B14F-4D97-AF65-F5344CB8AC3E}">
        <p14:creationId xmlns:p14="http://schemas.microsoft.com/office/powerpoint/2010/main" val="199160221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681345" y="1729872"/>
            <a:ext cx="9039219" cy="2462213"/>
          </a:xfrm>
          <a:prstGeom prst="rect">
            <a:avLst/>
          </a:prstGeom>
          <a:solidFill>
            <a:schemeClr val="tx1"/>
          </a:solidFill>
        </p:spPr>
        <p:txBody>
          <a:bodyPr wrap="square" numCol="1" rtlCol="0">
            <a:spAutoFit/>
          </a:bodyPr>
          <a:lstStyle/>
          <a:p>
            <a:pPr algn="just"/>
            <a:r>
              <a:rPr lang="fr-FR" sz="1100" dirty="0">
                <a:solidFill>
                  <a:schemeClr val="bg1"/>
                </a:solidFill>
              </a:rPr>
              <a:t> def fonction_modifiee():</a:t>
            </a:r>
          </a:p>
          <a:p>
            <a:pPr algn="just"/>
            <a:r>
              <a:rPr lang="fr-FR" sz="1100" dirty="0">
                <a:solidFill>
                  <a:schemeClr val="bg1"/>
                </a:solidFill>
              </a:rPr>
              <a:t>            """Fonction renvoyée par notre décorateur. Elle se charge</a:t>
            </a:r>
          </a:p>
          <a:p>
            <a:pPr algn="just"/>
            <a:r>
              <a:rPr lang="fr-FR" sz="1100" dirty="0">
                <a:solidFill>
                  <a:schemeClr val="bg1"/>
                </a:solidFill>
              </a:rPr>
              <a:t>            de calculer le temps mis par la fonction à s'exécuter"""</a:t>
            </a:r>
          </a:p>
          <a:p>
            <a:pPr algn="just"/>
            <a:r>
              <a:rPr lang="fr-FR" sz="1100" dirty="0">
                <a:solidFill>
                  <a:schemeClr val="bg1"/>
                </a:solidFill>
              </a:rPr>
              <a:t>            </a:t>
            </a:r>
          </a:p>
          <a:p>
            <a:pPr algn="just"/>
            <a:r>
              <a:rPr lang="fr-FR" sz="1100" dirty="0">
                <a:solidFill>
                  <a:schemeClr val="bg1"/>
                </a:solidFill>
              </a:rPr>
              <a:t>            </a:t>
            </a:r>
            <a:r>
              <a:rPr lang="fr-FR" sz="1100" dirty="0" err="1">
                <a:solidFill>
                  <a:schemeClr val="bg1"/>
                </a:solidFill>
              </a:rPr>
              <a:t>tps_avant</a:t>
            </a:r>
            <a:r>
              <a:rPr lang="fr-FR" sz="1100" dirty="0">
                <a:solidFill>
                  <a:schemeClr val="bg1"/>
                </a:solidFill>
              </a:rPr>
              <a:t> = </a:t>
            </a:r>
            <a:r>
              <a:rPr lang="fr-FR" sz="1100" dirty="0" err="1">
                <a:solidFill>
                  <a:schemeClr val="bg1"/>
                </a:solidFill>
              </a:rPr>
              <a:t>time.time</a:t>
            </a:r>
            <a:r>
              <a:rPr lang="fr-FR" sz="1100" dirty="0">
                <a:solidFill>
                  <a:schemeClr val="bg1"/>
                </a:solidFill>
              </a:rPr>
              <a:t>() # Avant d'exécuter la fonction</a:t>
            </a:r>
          </a:p>
          <a:p>
            <a:pPr algn="just"/>
            <a:r>
              <a:rPr lang="fr-FR" sz="1100" dirty="0">
                <a:solidFill>
                  <a:schemeClr val="bg1"/>
                </a:solidFill>
              </a:rPr>
              <a:t>            </a:t>
            </a:r>
            <a:r>
              <a:rPr lang="fr-FR" sz="1100" dirty="0" err="1">
                <a:solidFill>
                  <a:schemeClr val="bg1"/>
                </a:solidFill>
              </a:rPr>
              <a:t>valeur_renvoyee</a:t>
            </a:r>
            <a:r>
              <a:rPr lang="fr-FR" sz="1100" dirty="0">
                <a:solidFill>
                  <a:schemeClr val="bg1"/>
                </a:solidFill>
              </a:rPr>
              <a:t> = </a:t>
            </a:r>
            <a:r>
              <a:rPr lang="fr-FR" sz="1100" dirty="0" err="1">
                <a:solidFill>
                  <a:schemeClr val="bg1"/>
                </a:solidFill>
              </a:rPr>
              <a:t>fonction_a_executer</a:t>
            </a:r>
            <a:r>
              <a:rPr lang="fr-FR" sz="1100" dirty="0">
                <a:solidFill>
                  <a:schemeClr val="bg1"/>
                </a:solidFill>
              </a:rPr>
              <a:t>() # On exécute la fonction</a:t>
            </a:r>
          </a:p>
          <a:p>
            <a:pPr algn="just"/>
            <a:r>
              <a:rPr lang="fr-FR" sz="1100" dirty="0">
                <a:solidFill>
                  <a:schemeClr val="bg1"/>
                </a:solidFill>
              </a:rPr>
              <a:t>            </a:t>
            </a:r>
            <a:r>
              <a:rPr lang="fr-FR" sz="1100" dirty="0" err="1">
                <a:solidFill>
                  <a:schemeClr val="bg1"/>
                </a:solidFill>
              </a:rPr>
              <a:t>tps_apres</a:t>
            </a:r>
            <a:r>
              <a:rPr lang="fr-FR" sz="1100" dirty="0">
                <a:solidFill>
                  <a:schemeClr val="bg1"/>
                </a:solidFill>
              </a:rPr>
              <a:t> = </a:t>
            </a:r>
            <a:r>
              <a:rPr lang="fr-FR" sz="1100" dirty="0" err="1">
                <a:solidFill>
                  <a:schemeClr val="bg1"/>
                </a:solidFill>
              </a:rPr>
              <a:t>time.time</a:t>
            </a:r>
            <a:r>
              <a:rPr lang="fr-FR" sz="1100" dirty="0">
                <a:solidFill>
                  <a:schemeClr val="bg1"/>
                </a:solidFill>
              </a:rPr>
              <a:t>()</a:t>
            </a:r>
          </a:p>
          <a:p>
            <a:pPr algn="just"/>
            <a:r>
              <a:rPr lang="fr-FR" sz="1100" dirty="0">
                <a:solidFill>
                  <a:schemeClr val="bg1"/>
                </a:solidFill>
              </a:rPr>
              <a:t>            </a:t>
            </a:r>
            <a:r>
              <a:rPr lang="fr-FR" sz="1100" dirty="0" err="1">
                <a:solidFill>
                  <a:schemeClr val="bg1"/>
                </a:solidFill>
              </a:rPr>
              <a:t>tps_execution</a:t>
            </a:r>
            <a:r>
              <a:rPr lang="fr-FR" sz="1100" dirty="0">
                <a:solidFill>
                  <a:schemeClr val="bg1"/>
                </a:solidFill>
              </a:rPr>
              <a:t> = </a:t>
            </a:r>
            <a:r>
              <a:rPr lang="fr-FR" sz="1100" dirty="0" err="1">
                <a:solidFill>
                  <a:schemeClr val="bg1"/>
                </a:solidFill>
              </a:rPr>
              <a:t>tps_apres</a:t>
            </a:r>
            <a:r>
              <a:rPr lang="fr-FR" sz="1100" dirty="0">
                <a:solidFill>
                  <a:schemeClr val="bg1"/>
                </a:solidFill>
              </a:rPr>
              <a:t> - </a:t>
            </a:r>
            <a:r>
              <a:rPr lang="fr-FR" sz="1100" dirty="0" err="1">
                <a:solidFill>
                  <a:schemeClr val="bg1"/>
                </a:solidFill>
              </a:rPr>
              <a:t>tps_avant</a:t>
            </a:r>
            <a:endParaRPr lang="fr-FR" sz="1100" dirty="0">
              <a:solidFill>
                <a:schemeClr val="bg1"/>
              </a:solidFill>
            </a:endParaRPr>
          </a:p>
          <a:p>
            <a:pPr algn="just"/>
            <a:r>
              <a:rPr lang="fr-FR" sz="1100" dirty="0">
                <a:solidFill>
                  <a:schemeClr val="bg1"/>
                </a:solidFill>
              </a:rPr>
              <a:t>            if </a:t>
            </a:r>
            <a:r>
              <a:rPr lang="fr-FR" sz="1100" dirty="0" err="1">
                <a:solidFill>
                  <a:schemeClr val="bg1"/>
                </a:solidFill>
              </a:rPr>
              <a:t>tps_execution</a:t>
            </a:r>
            <a:r>
              <a:rPr lang="fr-FR" sz="1100" dirty="0">
                <a:solidFill>
                  <a:schemeClr val="bg1"/>
                </a:solidFill>
              </a:rPr>
              <a:t> &gt;= </a:t>
            </a:r>
            <a:r>
              <a:rPr lang="fr-FR" sz="1100" dirty="0" err="1">
                <a:solidFill>
                  <a:schemeClr val="bg1"/>
                </a:solidFill>
              </a:rPr>
              <a:t>nb_secs</a:t>
            </a:r>
            <a:r>
              <a:rPr lang="fr-FR" sz="1100" dirty="0">
                <a:solidFill>
                  <a:schemeClr val="bg1"/>
                </a:solidFill>
              </a:rPr>
              <a:t>:</a:t>
            </a:r>
          </a:p>
          <a:p>
            <a:pPr algn="just"/>
            <a:r>
              <a:rPr lang="fr-FR" sz="1100" dirty="0">
                <a:solidFill>
                  <a:schemeClr val="bg1"/>
                </a:solidFill>
              </a:rPr>
              <a:t>                print("La fonction {0} a mis {1} pour s'</a:t>
            </a:r>
            <a:r>
              <a:rPr lang="fr-FR" sz="1100" dirty="0" err="1">
                <a:solidFill>
                  <a:schemeClr val="bg1"/>
                </a:solidFill>
              </a:rPr>
              <a:t>exécuter".format</a:t>
            </a:r>
            <a:r>
              <a:rPr lang="fr-FR" sz="1100" dirty="0">
                <a:solidFill>
                  <a:schemeClr val="bg1"/>
                </a:solidFill>
              </a:rPr>
              <a:t>( \</a:t>
            </a:r>
          </a:p>
          <a:p>
            <a:pPr algn="just"/>
            <a:r>
              <a:rPr lang="fr-FR" sz="1100" dirty="0">
                <a:solidFill>
                  <a:schemeClr val="bg1"/>
                </a:solidFill>
              </a:rPr>
              <a:t>                        </a:t>
            </a:r>
            <a:r>
              <a:rPr lang="fr-FR" sz="1100" dirty="0" err="1">
                <a:solidFill>
                  <a:schemeClr val="bg1"/>
                </a:solidFill>
              </a:rPr>
              <a:t>fonction_a_executer</a:t>
            </a:r>
            <a:r>
              <a:rPr lang="fr-FR" sz="1100" dirty="0">
                <a:solidFill>
                  <a:schemeClr val="bg1"/>
                </a:solidFill>
              </a:rPr>
              <a:t>, </a:t>
            </a:r>
            <a:r>
              <a:rPr lang="fr-FR" sz="1100" dirty="0" err="1">
                <a:solidFill>
                  <a:schemeClr val="bg1"/>
                </a:solidFill>
              </a:rPr>
              <a:t>tps_execution</a:t>
            </a:r>
            <a:r>
              <a:rPr lang="fr-FR" sz="1100" dirty="0">
                <a:solidFill>
                  <a:schemeClr val="bg1"/>
                </a:solidFill>
              </a:rPr>
              <a:t>))</a:t>
            </a:r>
          </a:p>
          <a:p>
            <a:pPr algn="just"/>
            <a:r>
              <a:rPr lang="fr-FR" sz="1100" dirty="0">
                <a:solidFill>
                  <a:schemeClr val="bg1"/>
                </a:solidFill>
              </a:rPr>
              <a:t>            return </a:t>
            </a:r>
            <a:r>
              <a:rPr lang="fr-FR" sz="1100" dirty="0" err="1">
                <a:solidFill>
                  <a:schemeClr val="bg1"/>
                </a:solidFill>
              </a:rPr>
              <a:t>valeur_renvoyee</a:t>
            </a:r>
            <a:endParaRPr lang="fr-FR" sz="1100" dirty="0">
              <a:solidFill>
                <a:schemeClr val="bg1"/>
              </a:solidFill>
            </a:endParaRPr>
          </a:p>
          <a:p>
            <a:pPr algn="just"/>
            <a:r>
              <a:rPr lang="fr-FR" sz="1100" dirty="0">
                <a:solidFill>
                  <a:schemeClr val="bg1"/>
                </a:solidFill>
              </a:rPr>
              <a:t>  return fonction_modifiee</a:t>
            </a:r>
          </a:p>
          <a:p>
            <a:pPr algn="just"/>
            <a:r>
              <a:rPr lang="fr-FR" sz="1100" dirty="0">
                <a:solidFill>
                  <a:schemeClr val="bg1"/>
                </a:solidFill>
              </a:rPr>
              <a:t>return decorateur</a:t>
            </a:r>
          </a:p>
        </p:txBody>
      </p:sp>
    </p:spTree>
    <p:extLst>
      <p:ext uri="{BB962C8B-B14F-4D97-AF65-F5344CB8AC3E}">
        <p14:creationId xmlns:p14="http://schemas.microsoft.com/office/powerpoint/2010/main" val="261130498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253518"/>
            <a:ext cx="10534644" cy="1200329"/>
          </a:xfrm>
          <a:prstGeom prst="rect">
            <a:avLst/>
          </a:prstGeom>
          <a:noFill/>
        </p:spPr>
        <p:txBody>
          <a:bodyPr wrap="square" rtlCol="0">
            <a:spAutoFit/>
          </a:bodyPr>
          <a:lstStyle/>
          <a:p>
            <a:r>
              <a:rPr lang="fr-FR" sz="1200" dirty="0"/>
              <a:t>Ouf ! Trois niveaux dans notre fonction ! D'abord controler_temps, qui définit dans son corps notre décorateur decorateur, qui définit lui-même dans son corps notre fonction modifiée fonction_modifiee.</a:t>
            </a:r>
          </a:p>
          <a:p>
            <a:r>
              <a:rPr lang="fr-FR" sz="1200" dirty="0"/>
              <a:t>J'espère que vous n'êtes pas trop embrouillés. Je le répète, il s'agit d'une fonctionnalité très puissante mais qui n'est pas très intuitive quand on n'y est pas habitué. Jetez un coup d'œil du côté des exemples au-dessus si vous êtes un peu perdus.</a:t>
            </a:r>
          </a:p>
          <a:p>
            <a:r>
              <a:rPr lang="fr-FR" sz="1200" dirty="0"/>
              <a:t>Nous pouvons maintenant utiliser notre décorateur. J'ai fait une petite fonction pour tester qu'un message s'affiche bien si notre fonction met du temps à s'exécuter. Voyez plutôt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3" y="2503379"/>
            <a:ext cx="9039219" cy="1631216"/>
          </a:xfrm>
          <a:prstGeom prst="rect">
            <a:avLst/>
          </a:prstGeom>
          <a:solidFill>
            <a:schemeClr val="tx1"/>
          </a:solidFill>
        </p:spPr>
        <p:txBody>
          <a:bodyPr wrap="square" numCol="2" rtlCol="0">
            <a:spAutoFit/>
          </a:bodyPr>
          <a:lstStyle/>
          <a:p>
            <a:pPr algn="just"/>
            <a:r>
              <a:rPr lang="fr-FR" sz="1000" dirty="0">
                <a:solidFill>
                  <a:schemeClr val="bg1"/>
                </a:solidFill>
              </a:rPr>
              <a:t>&gt;&gt;&gt; @controler_temps(4)</a:t>
            </a:r>
          </a:p>
          <a:p>
            <a:pPr algn="just"/>
            <a:r>
              <a:rPr lang="fr-FR" sz="1000" dirty="0">
                <a:solidFill>
                  <a:schemeClr val="bg1"/>
                </a:solidFill>
              </a:rPr>
              <a:t>... def attendre():</a:t>
            </a:r>
          </a:p>
          <a:p>
            <a:pPr algn="just"/>
            <a:r>
              <a:rPr lang="fr-FR" sz="1000" dirty="0">
                <a:solidFill>
                  <a:schemeClr val="bg1"/>
                </a:solidFill>
              </a:rPr>
              <a:t>...     input("Appuyez sur Entrée...")</a:t>
            </a:r>
          </a:p>
          <a:p>
            <a:pPr algn="just"/>
            <a:r>
              <a:rPr lang="fr-FR" sz="1000" dirty="0">
                <a:solidFill>
                  <a:schemeClr val="bg1"/>
                </a:solidFill>
              </a:rPr>
              <a:t>...</a:t>
            </a:r>
          </a:p>
          <a:p>
            <a:pPr algn="just"/>
            <a:r>
              <a:rPr lang="fr-FR" sz="1000" dirty="0">
                <a:solidFill>
                  <a:schemeClr val="bg1"/>
                </a:solidFill>
              </a:rPr>
              <a:t>&gt;&gt;&gt; attendre() # Je vais appuyer sur Entrée presque tout de suite</a:t>
            </a:r>
          </a:p>
          <a:p>
            <a:pPr algn="just"/>
            <a:r>
              <a:rPr lang="fr-FR" sz="1000" dirty="0">
                <a:solidFill>
                  <a:schemeClr val="bg1"/>
                </a:solidFill>
              </a:rPr>
              <a:t>Appuyez sur Entrée...</a:t>
            </a:r>
          </a:p>
          <a:p>
            <a:pPr algn="just"/>
            <a:r>
              <a:rPr lang="fr-FR" sz="1000" dirty="0">
                <a:solidFill>
                  <a:schemeClr val="bg1"/>
                </a:solidFill>
              </a:rPr>
              <a:t>&gt;&gt;&gt; attendre() # Cette fois, j'attends plus longtemps</a:t>
            </a:r>
          </a:p>
          <a:p>
            <a:pPr algn="just"/>
            <a:r>
              <a:rPr lang="fr-FR" sz="1000" dirty="0">
                <a:solidFill>
                  <a:schemeClr val="bg1"/>
                </a:solidFill>
              </a:rPr>
              <a:t>Appuyez sur Entrée...</a:t>
            </a:r>
          </a:p>
          <a:p>
            <a:pPr algn="just"/>
            <a:r>
              <a:rPr lang="fr-FR" sz="1000" dirty="0">
                <a:solidFill>
                  <a:schemeClr val="bg1"/>
                </a:solidFill>
              </a:rPr>
              <a:t>La fonction &lt;function attendre at 0x00BA5810&gt; a mis 4.14100003242 pour s'exécuter</a:t>
            </a:r>
          </a:p>
          <a:p>
            <a:pPr algn="just"/>
            <a:r>
              <a:rPr lang="fr-FR" sz="1000" dirty="0">
                <a:solidFill>
                  <a:schemeClr val="bg1"/>
                </a:solidFill>
              </a:rPr>
              <a:t>&gt;&gt;&gt;</a:t>
            </a:r>
          </a:p>
        </p:txBody>
      </p:sp>
      <p:sp>
        <p:nvSpPr>
          <p:cNvPr id="13" name="ZoneTexte 12">
            <a:extLst>
              <a:ext uri="{FF2B5EF4-FFF2-40B4-BE49-F238E27FC236}">
                <a16:creationId xmlns:a16="http://schemas.microsoft.com/office/drawing/2014/main" id="{15BCC2B1-0C01-4991-9788-1A38D9B0D12A}"/>
              </a:ext>
            </a:extLst>
          </p:cNvPr>
          <p:cNvSpPr txBox="1"/>
          <p:nvPr/>
        </p:nvSpPr>
        <p:spPr>
          <a:xfrm>
            <a:off x="209553" y="4234578"/>
            <a:ext cx="10534644" cy="646331"/>
          </a:xfrm>
          <a:prstGeom prst="rect">
            <a:avLst/>
          </a:prstGeom>
          <a:noFill/>
        </p:spPr>
        <p:txBody>
          <a:bodyPr wrap="square" rtlCol="0">
            <a:spAutoFit/>
          </a:bodyPr>
          <a:lstStyle/>
          <a:p>
            <a:r>
              <a:rPr lang="fr-FR" sz="1200" dirty="0"/>
              <a:t>Ça marche ! Et même si vous devez passer un peu de temps sur votre décorateur, vu ses différents niveaux, vous êtes obligés de reconnaître qu'il s'utilise assez simplement.</a:t>
            </a:r>
          </a:p>
          <a:p>
            <a:r>
              <a:rPr lang="fr-FR" sz="1200" dirty="0"/>
              <a:t>Il est quand même plus intuitif d'écrire :</a:t>
            </a:r>
          </a:p>
        </p:txBody>
      </p:sp>
      <p:sp>
        <p:nvSpPr>
          <p:cNvPr id="14" name="ZoneTexte 13">
            <a:extLst>
              <a:ext uri="{FF2B5EF4-FFF2-40B4-BE49-F238E27FC236}">
                <a16:creationId xmlns:a16="http://schemas.microsoft.com/office/drawing/2014/main" id="{A5B7D7DA-73B7-4955-975C-911BE5A7851D}"/>
              </a:ext>
            </a:extLst>
          </p:cNvPr>
          <p:cNvSpPr txBox="1"/>
          <p:nvPr/>
        </p:nvSpPr>
        <p:spPr>
          <a:xfrm>
            <a:off x="209553" y="4920109"/>
            <a:ext cx="9039219" cy="553998"/>
          </a:xfrm>
          <a:prstGeom prst="rect">
            <a:avLst/>
          </a:prstGeom>
          <a:solidFill>
            <a:schemeClr val="tx1"/>
          </a:solidFill>
        </p:spPr>
        <p:txBody>
          <a:bodyPr wrap="square" numCol="2" rtlCol="0">
            <a:spAutoFit/>
          </a:bodyPr>
          <a:lstStyle/>
          <a:p>
            <a:pPr algn="just"/>
            <a:r>
              <a:rPr lang="fr-FR" sz="1000" dirty="0">
                <a:solidFill>
                  <a:schemeClr val="bg1"/>
                </a:solidFill>
              </a:rPr>
              <a:t>@controler_temps(4)</a:t>
            </a:r>
          </a:p>
          <a:p>
            <a:pPr algn="just"/>
            <a:r>
              <a:rPr lang="fr-FR" sz="1000" dirty="0">
                <a:solidFill>
                  <a:schemeClr val="bg1"/>
                </a:solidFill>
              </a:rPr>
              <a:t>def attendre(...)</a:t>
            </a:r>
          </a:p>
          <a:p>
            <a:pPr algn="just"/>
            <a:r>
              <a:rPr lang="fr-FR" sz="1000" dirty="0">
                <a:solidFill>
                  <a:schemeClr val="bg1"/>
                </a:solidFill>
              </a:rPr>
              <a:t>    ...</a:t>
            </a:r>
          </a:p>
        </p:txBody>
      </p:sp>
      <p:sp>
        <p:nvSpPr>
          <p:cNvPr id="15" name="ZoneTexte 14">
            <a:extLst>
              <a:ext uri="{FF2B5EF4-FFF2-40B4-BE49-F238E27FC236}">
                <a16:creationId xmlns:a16="http://schemas.microsoft.com/office/drawing/2014/main" id="{769A3296-3C93-491A-842F-7DC294B5E95B}"/>
              </a:ext>
            </a:extLst>
          </p:cNvPr>
          <p:cNvSpPr txBox="1"/>
          <p:nvPr/>
        </p:nvSpPr>
        <p:spPr>
          <a:xfrm>
            <a:off x="209553" y="5474107"/>
            <a:ext cx="10534644" cy="276999"/>
          </a:xfrm>
          <a:prstGeom prst="rect">
            <a:avLst/>
          </a:prstGeom>
          <a:noFill/>
        </p:spPr>
        <p:txBody>
          <a:bodyPr wrap="square" rtlCol="0">
            <a:spAutoFit/>
          </a:bodyPr>
          <a:lstStyle/>
          <a:p>
            <a:r>
              <a:rPr lang="fr-FR" sz="1200" dirty="0"/>
              <a:t>Que :</a:t>
            </a:r>
          </a:p>
        </p:txBody>
      </p:sp>
      <p:sp>
        <p:nvSpPr>
          <p:cNvPr id="16" name="ZoneTexte 15">
            <a:extLst>
              <a:ext uri="{FF2B5EF4-FFF2-40B4-BE49-F238E27FC236}">
                <a16:creationId xmlns:a16="http://schemas.microsoft.com/office/drawing/2014/main" id="{54D588C1-9839-4022-8E29-6B3F4C8ACEBE}"/>
              </a:ext>
            </a:extLst>
          </p:cNvPr>
          <p:cNvSpPr txBox="1"/>
          <p:nvPr/>
        </p:nvSpPr>
        <p:spPr>
          <a:xfrm>
            <a:off x="209552" y="5809029"/>
            <a:ext cx="9039219" cy="707886"/>
          </a:xfrm>
          <a:prstGeom prst="rect">
            <a:avLst/>
          </a:prstGeom>
          <a:solidFill>
            <a:schemeClr val="tx1"/>
          </a:solidFill>
        </p:spPr>
        <p:txBody>
          <a:bodyPr wrap="square" numCol="1" rtlCol="0">
            <a:spAutoFit/>
          </a:bodyPr>
          <a:lstStyle/>
          <a:p>
            <a:pPr algn="just"/>
            <a:r>
              <a:rPr lang="fr-FR" sz="1000" dirty="0">
                <a:solidFill>
                  <a:schemeClr val="bg1"/>
                </a:solidFill>
              </a:rPr>
              <a:t>def attendre(...):</a:t>
            </a:r>
          </a:p>
          <a:p>
            <a:pPr algn="just"/>
            <a:r>
              <a:rPr lang="fr-FR" sz="1000" dirty="0">
                <a:solidFill>
                  <a:schemeClr val="bg1"/>
                </a:solidFill>
              </a:rPr>
              <a:t>    ...</a:t>
            </a:r>
          </a:p>
          <a:p>
            <a:pPr algn="just"/>
            <a:endParaRPr lang="fr-FR" sz="1000" dirty="0">
              <a:solidFill>
                <a:schemeClr val="bg1"/>
              </a:solidFill>
            </a:endParaRPr>
          </a:p>
          <a:p>
            <a:pPr algn="just"/>
            <a:r>
              <a:rPr lang="fr-FR" sz="1000" dirty="0">
                <a:solidFill>
                  <a:schemeClr val="bg1"/>
                </a:solidFill>
              </a:rPr>
              <a:t>attendre = controler_temps(4)(attendre)</a:t>
            </a:r>
          </a:p>
        </p:txBody>
      </p:sp>
    </p:spTree>
    <p:extLst>
      <p:ext uri="{BB962C8B-B14F-4D97-AF65-F5344CB8AC3E}">
        <p14:creationId xmlns:p14="http://schemas.microsoft.com/office/powerpoint/2010/main" val="217734337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3046988"/>
          </a:xfrm>
          <a:prstGeom prst="rect">
            <a:avLst/>
          </a:prstGeom>
          <a:noFill/>
        </p:spPr>
        <p:txBody>
          <a:bodyPr wrap="square" rtlCol="0">
            <a:spAutoFit/>
          </a:bodyPr>
          <a:lstStyle/>
          <a:p>
            <a:r>
              <a:rPr lang="fr-FR" sz="1200" dirty="0"/>
              <a:t>Tenir compte des paramètres de notre fonction</a:t>
            </a:r>
          </a:p>
          <a:p>
            <a:endParaRPr lang="fr-FR" sz="1200" dirty="0"/>
          </a:p>
          <a:p>
            <a:r>
              <a:rPr lang="fr-FR" sz="1200" dirty="0"/>
              <a:t>Jusqu'ici, nous n'avons travaillé qu'avec des fonctions ne prenant aucun paramètre. C'est pourquoi notre fonction fonction_modifiee n'en prenait pas non plus.</a:t>
            </a:r>
          </a:p>
          <a:p>
            <a:endParaRPr lang="fr-FR" sz="1200" dirty="0"/>
          </a:p>
          <a:p>
            <a:r>
              <a:rPr lang="fr-FR" sz="1200" dirty="0"/>
              <a:t>Oui mais… tenir compte des paramètres, cela peut être utile. Sans quoi on ne pourrait construire que des décorateurs s'appliquant à des fonctions sans paramètre.</a:t>
            </a:r>
          </a:p>
          <a:p>
            <a:endParaRPr lang="fr-FR" sz="1200" dirty="0"/>
          </a:p>
          <a:p>
            <a:r>
              <a:rPr lang="fr-FR" sz="1200" dirty="0"/>
              <a:t>Il faut, pour tenir compte des paramètres de la fonction, modifier ceux de notre fonction fonction_modifiee. Là encore, je vous invite à regarder les exemples ci-dessus, explicitant ce que Python fait réellement lorsqu'on définit un décorateur avant une fonction. Vous pourrez vous rendre compte que fonction_modifiee remplace notre fonction et que, par conséquent, elle doit prendre des paramètres si notre fonction définie prend également des paramètres.</a:t>
            </a:r>
          </a:p>
          <a:p>
            <a:endParaRPr lang="fr-FR" sz="1200" dirty="0"/>
          </a:p>
          <a:p>
            <a:r>
              <a:rPr lang="fr-FR" sz="1200" dirty="0"/>
              <a:t>C'est dans ce cas en particulier que nous allons pouvoir réutiliser la notation spéciale pour nos fonctions attendant un nombre variable d'arguments. En effet, le décorateur que nous avons créé un peu plus haut devrait pouvoir s'appliquer à des fonctions ne prenant aucun paramètre, ou en prenant un, ou plusieurs… au fond, notre décorateur ne doit ni savoir combien de paramètres sont fournis à notre fonction, ni même s'en soucier.</a:t>
            </a:r>
          </a:p>
          <a:p>
            <a:endParaRPr lang="fr-FR" sz="1200" dirty="0"/>
          </a:p>
          <a:p>
            <a:r>
              <a:rPr lang="fr-FR" sz="1200" dirty="0"/>
              <a:t>Là encore, je vous donne le code adapté de notre fonction modifiée. Souvenez-vous qu'elle est définie dans notre decorateur, lui-même défini dans controler_temps(je ne vous remets que le code de fonction_modifiee).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66704" y="3895577"/>
            <a:ext cx="9039219" cy="2092881"/>
          </a:xfrm>
          <a:prstGeom prst="rect">
            <a:avLst/>
          </a:prstGeom>
          <a:solidFill>
            <a:schemeClr val="tx1"/>
          </a:solidFill>
        </p:spPr>
        <p:txBody>
          <a:bodyPr wrap="square" numCol="1" rtlCol="0">
            <a:spAutoFit/>
          </a:bodyPr>
          <a:lstStyle/>
          <a:p>
            <a:pPr algn="just"/>
            <a:r>
              <a:rPr lang="fr-FR" sz="1000" dirty="0">
                <a:solidFill>
                  <a:schemeClr val="bg1"/>
                </a:solidFill>
              </a:rPr>
              <a:t>...</a:t>
            </a:r>
          </a:p>
          <a:p>
            <a:pPr algn="just"/>
            <a:r>
              <a:rPr lang="fr-FR" sz="1000" dirty="0">
                <a:solidFill>
                  <a:schemeClr val="bg1"/>
                </a:solidFill>
              </a:rPr>
              <a:t>        def fonction_modifiee(*parametres_non_nommes, **parametres_nommes):</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tps_avant = time.time() # avant d'exécuter la fonction</a:t>
            </a:r>
          </a:p>
          <a:p>
            <a:pPr algn="just"/>
            <a:r>
              <a:rPr lang="fr-FR" sz="1000" dirty="0">
                <a:solidFill>
                  <a:schemeClr val="bg1"/>
                </a:solidFill>
              </a:rPr>
              <a:t>            ret = fonction_a_executer(*parametres_non_nommes, **parametres_nommes)</a:t>
            </a:r>
          </a:p>
          <a:p>
            <a:pPr algn="just"/>
            <a:r>
              <a:rPr lang="fr-FR" sz="1000" dirty="0">
                <a:solidFill>
                  <a:schemeClr val="bg1"/>
                </a:solidFill>
              </a:rPr>
              <a:t>            tps_apres = time.time()</a:t>
            </a:r>
          </a:p>
          <a:p>
            <a:pPr algn="just"/>
            <a:r>
              <a:rPr lang="fr-FR" sz="1000" dirty="0">
                <a:solidFill>
                  <a:schemeClr val="bg1"/>
                </a:solidFill>
              </a:rPr>
              <a:t>            tps_execution = tps_apres - tps_avant</a:t>
            </a:r>
          </a:p>
          <a:p>
            <a:pPr algn="just"/>
            <a:r>
              <a:rPr lang="fr-FR" sz="1000" dirty="0">
                <a:solidFill>
                  <a:schemeClr val="bg1"/>
                </a:solidFill>
              </a:rPr>
              <a:t>            if tps_execution &gt;= nb_secs:</a:t>
            </a:r>
          </a:p>
          <a:p>
            <a:pPr algn="just"/>
            <a:r>
              <a:rPr lang="fr-FR" sz="1000" dirty="0">
                <a:solidFill>
                  <a:schemeClr val="bg1"/>
                </a:solidFill>
              </a:rPr>
              <a:t>                print("La fonction {0} a mis {1} pour s'exécuter".format( \</a:t>
            </a:r>
          </a:p>
          <a:p>
            <a:pPr algn="just"/>
            <a:r>
              <a:rPr lang="fr-FR" sz="1000" dirty="0">
                <a:solidFill>
                  <a:schemeClr val="bg1"/>
                </a:solidFill>
              </a:rPr>
              <a:t>                        fonction_a_executer, tps_execution))</a:t>
            </a:r>
          </a:p>
          <a:p>
            <a:pPr algn="just"/>
            <a:r>
              <a:rPr lang="fr-FR" sz="1000" dirty="0">
                <a:solidFill>
                  <a:schemeClr val="bg1"/>
                </a:solidFill>
              </a:rPr>
              <a:t>            return ret</a:t>
            </a:r>
          </a:p>
        </p:txBody>
      </p:sp>
      <p:sp>
        <p:nvSpPr>
          <p:cNvPr id="17" name="ZoneTexte 16">
            <a:extLst>
              <a:ext uri="{FF2B5EF4-FFF2-40B4-BE49-F238E27FC236}">
                <a16:creationId xmlns:a16="http://schemas.microsoft.com/office/drawing/2014/main" id="{05C6B4F4-5AC9-4AC7-A3DA-764CF2FDD7F1}"/>
              </a:ext>
            </a:extLst>
          </p:cNvPr>
          <p:cNvSpPr txBox="1"/>
          <p:nvPr/>
        </p:nvSpPr>
        <p:spPr>
          <a:xfrm>
            <a:off x="209553" y="6235741"/>
            <a:ext cx="9991721" cy="461665"/>
          </a:xfrm>
          <a:prstGeom prst="rect">
            <a:avLst/>
          </a:prstGeom>
          <a:noFill/>
        </p:spPr>
        <p:txBody>
          <a:bodyPr wrap="square" rtlCol="0">
            <a:spAutoFit/>
          </a:bodyPr>
          <a:lstStyle/>
          <a:p>
            <a:r>
              <a:rPr lang="fr-FR" sz="1200" dirty="0"/>
              <a:t>À présent, vous pouvez appliquer ce décorateur à des fonctions ne prenant aucun paramètre, ou en prenant un certain nombre, nommés ou non. Pratique, non ?</a:t>
            </a:r>
          </a:p>
        </p:txBody>
      </p:sp>
    </p:spTree>
    <p:extLst>
      <p:ext uri="{BB962C8B-B14F-4D97-AF65-F5344CB8AC3E}">
        <p14:creationId xmlns:p14="http://schemas.microsoft.com/office/powerpoint/2010/main" val="1947248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sz="6000" dirty="0">
                <a:solidFill>
                  <a:schemeClr val="accent5">
                    <a:lumMod val="75000"/>
                  </a:schemeClr>
                </a:solidFill>
              </a:rPr>
              <a:t>Résumé</a:t>
            </a: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FE3BC581-F163-4AA9-8A19-666B6A33BD70}"/>
              </a:ext>
            </a:extLst>
          </p:cNvPr>
          <p:cNvSpPr>
            <a:spLocks noChangeArrowheads="1"/>
          </p:cNvSpPr>
          <p:nvPr/>
        </p:nvSpPr>
        <p:spPr bwMode="auto">
          <a:xfrm>
            <a:off x="0" y="1947845"/>
            <a:ext cx="1225207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permettent d'exécuter certaines instructions dans certains cas, d'autres instructions dans un autre cas.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sont marquées par 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a:ln>
                  <a:noFill/>
                </a:ln>
                <a:solidFill>
                  <a:schemeClr val="tx1"/>
                </a:solidFill>
                <a:effectLst/>
              </a:rPr>
              <a:t>(« si »),</a:t>
            </a:r>
            <a:r>
              <a:rPr kumimoji="0" lang="fr-FR" altLang="fr-FR" b="0" i="0" u="none" strike="noStrike" cap="none" normalizeH="0" baseline="0" dirty="0">
                <a:ln>
                  <a:noFill/>
                </a:ln>
                <a:solidFill>
                  <a:schemeClr val="tx1"/>
                </a:solidFill>
                <a:effectLst/>
                <a:latin typeface="Arial Unicode MS"/>
              </a:rPr>
              <a:t>elif</a:t>
            </a:r>
            <a:r>
              <a:rPr kumimoji="0" lang="fr-FR" altLang="fr-FR" b="0" i="0" u="none" strike="noStrike" cap="none" normalizeH="0" baseline="0" dirty="0">
                <a:ln>
                  <a:noFill/>
                </a:ln>
                <a:solidFill>
                  <a:schemeClr val="tx1"/>
                </a:solidFill>
                <a:effectLst/>
              </a:rPr>
              <a:t>(« sinon si ») </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else</a:t>
            </a:r>
            <a:r>
              <a:rPr kumimoji="0" lang="fr-FR" altLang="fr-FR" b="0" i="0" u="none" strike="noStrike" cap="none" normalizeH="0" baseline="0" dirty="0">
                <a:ln>
                  <a:noFill/>
                </a:ln>
                <a:solidFill>
                  <a:schemeClr val="tx1"/>
                </a:solidFill>
                <a:effectLst/>
              </a:rPr>
              <a:t>(« sinon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err="1">
                <a:ln>
                  <a:noFill/>
                </a:ln>
                <a:solidFill>
                  <a:schemeClr val="tx1"/>
                </a:solidFill>
                <a:effectLst/>
              </a:rPr>
              <a:t>doivent</a:t>
            </a:r>
            <a:r>
              <a:rPr kumimoji="0" lang="fr-FR" altLang="fr-FR" b="0" i="0" u="none" strike="noStrike" cap="none" normalizeH="0" baseline="0" dirty="0">
                <a:ln>
                  <a:noFill/>
                </a:ln>
                <a:solidFill>
                  <a:schemeClr val="tx1"/>
                </a:solidFill>
                <a:effectLst/>
              </a:rPr>
              <a:t> être suivis d'un test (appelé aussi prédicat).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booléens sont des données soit vraies (</a:t>
            </a:r>
            <a:r>
              <a:rPr kumimoji="0" lang="fr-FR" altLang="fr-FR" b="0" i="0" u="none" strike="noStrike" cap="none" normalizeH="0" baseline="0" dirty="0">
                <a:ln>
                  <a:noFill/>
                </a:ln>
                <a:solidFill>
                  <a:schemeClr val="tx1"/>
                </a:solidFill>
                <a:effectLst/>
                <a:latin typeface="Arial Unicode MS"/>
              </a:rPr>
              <a:t>True</a:t>
            </a:r>
            <a:r>
              <a:rPr kumimoji="0" lang="fr-FR" altLang="fr-FR" b="0" i="0" u="none" strike="noStrike" cap="none" normalizeH="0" baseline="0" dirty="0">
                <a:ln>
                  <a:noFill/>
                </a:ln>
                <a:solidFill>
                  <a:schemeClr val="tx1"/>
                </a:solidFill>
                <a:effectLst/>
              </a:rPr>
              <a:t>) soit fausses (</a:t>
            </a:r>
            <a:r>
              <a:rPr kumimoji="0" lang="fr-FR" altLang="fr-FR" b="0" i="0" u="none" strike="noStrike" cap="none" normalizeH="0" baseline="0" dirty="0">
                <a:ln>
                  <a:noFill/>
                </a:ln>
                <a:solidFill>
                  <a:schemeClr val="tx1"/>
                </a:solidFill>
                <a:effectLst/>
                <a:latin typeface="Arial Unicode MS"/>
              </a:rPr>
              <a:t>False</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093577"/>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299813"/>
            <a:ext cx="10534644" cy="830997"/>
          </a:xfrm>
          <a:prstGeom prst="rect">
            <a:avLst/>
          </a:prstGeom>
          <a:noFill/>
        </p:spPr>
        <p:txBody>
          <a:bodyPr wrap="square" rtlCol="0">
            <a:spAutoFit/>
          </a:bodyPr>
          <a:lstStyle/>
          <a:p>
            <a:r>
              <a:rPr lang="fr-FR" sz="1200" b="1" dirty="0"/>
              <a:t>Des décorateurs s'appliquant aux définitions de classes</a:t>
            </a:r>
          </a:p>
          <a:p>
            <a:endParaRPr lang="fr-FR" sz="1200" dirty="0"/>
          </a:p>
          <a:p>
            <a:r>
              <a:rPr lang="fr-FR" sz="1200" dirty="0"/>
              <a:t>Vous pouvez également appliquer des décorateurs aux définitions de classes. Nous verrons un exemple d'application dans la section suivante. Au lieu de recevoir en paramètre la fonction, vous allez recevoir la classe.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09553" y="2208154"/>
            <a:ext cx="9039219" cy="1631216"/>
          </a:xfrm>
          <a:prstGeom prst="rect">
            <a:avLst/>
          </a:prstGeom>
          <a:solidFill>
            <a:schemeClr val="tx1"/>
          </a:solidFill>
        </p:spPr>
        <p:txBody>
          <a:bodyPr wrap="square" numCol="1" rtlCol="0">
            <a:spAutoFit/>
          </a:bodyPr>
          <a:lstStyle/>
          <a:p>
            <a:pPr algn="just"/>
            <a:r>
              <a:rPr lang="fr-FR" sz="1000" dirty="0">
                <a:solidFill>
                  <a:schemeClr val="bg1"/>
                </a:solidFill>
              </a:rPr>
              <a:t>&gt;&gt;&gt; def decorateur(classe):</a:t>
            </a:r>
          </a:p>
          <a:p>
            <a:pPr algn="just"/>
            <a:r>
              <a:rPr lang="fr-FR" sz="1000" dirty="0">
                <a:solidFill>
                  <a:schemeClr val="bg1"/>
                </a:solidFill>
              </a:rPr>
              <a:t>...     print("Définition de la classe {0}".format(classe))</a:t>
            </a:r>
          </a:p>
          <a:p>
            <a:pPr algn="just"/>
            <a:r>
              <a:rPr lang="fr-FR" sz="1000" dirty="0">
                <a:solidFill>
                  <a:schemeClr val="bg1"/>
                </a:solidFill>
              </a:rPr>
              <a:t>...     return classe</a:t>
            </a:r>
          </a:p>
          <a:p>
            <a:pPr algn="just"/>
            <a:r>
              <a:rPr lang="fr-FR" sz="1000" dirty="0">
                <a:solidFill>
                  <a:schemeClr val="bg1"/>
                </a:solidFill>
              </a:rPr>
              <a:t>...</a:t>
            </a:r>
          </a:p>
          <a:p>
            <a:pPr algn="just"/>
            <a:r>
              <a:rPr lang="fr-FR" sz="1000" dirty="0">
                <a:solidFill>
                  <a:schemeClr val="bg1"/>
                </a:solidFill>
              </a:rPr>
              <a:t>&gt;&gt;&gt; @decorateur</a:t>
            </a:r>
          </a:p>
          <a:p>
            <a:pPr algn="just"/>
            <a:r>
              <a:rPr lang="fr-FR" sz="1000" dirty="0">
                <a:solidFill>
                  <a:schemeClr val="bg1"/>
                </a:solidFill>
              </a:rPr>
              <a:t>... class Test:</a:t>
            </a:r>
          </a:p>
          <a:p>
            <a:pPr algn="just"/>
            <a:r>
              <a:rPr lang="fr-FR" sz="1000" dirty="0">
                <a:solidFill>
                  <a:schemeClr val="bg1"/>
                </a:solidFill>
              </a:rPr>
              <a:t>...     pass</a:t>
            </a:r>
          </a:p>
          <a:p>
            <a:pPr algn="just"/>
            <a:r>
              <a:rPr lang="fr-FR" sz="1000" dirty="0">
                <a:solidFill>
                  <a:schemeClr val="bg1"/>
                </a:solidFill>
              </a:rPr>
              <a:t>...</a:t>
            </a:r>
          </a:p>
          <a:p>
            <a:pPr algn="just"/>
            <a:r>
              <a:rPr lang="fr-FR" sz="1000" dirty="0">
                <a:solidFill>
                  <a:schemeClr val="bg1"/>
                </a:solidFill>
              </a:rPr>
              <a:t>Définition de la classe &lt;class '__</a:t>
            </a:r>
            <a:r>
              <a:rPr lang="fr-FR" sz="1000" dirty="0" err="1">
                <a:solidFill>
                  <a:schemeClr val="bg1"/>
                </a:solidFill>
              </a:rPr>
              <a:t>main__.Test</a:t>
            </a:r>
            <a:r>
              <a:rPr lang="fr-FR" sz="1000" dirty="0">
                <a:solidFill>
                  <a:schemeClr val="bg1"/>
                </a:solidFill>
              </a:rPr>
              <a:t>'&gt;</a:t>
            </a:r>
          </a:p>
          <a:p>
            <a:pPr algn="just"/>
            <a:r>
              <a:rPr lang="fr-FR" sz="1000" dirty="0">
                <a:solidFill>
                  <a:schemeClr val="bg1"/>
                </a:solidFill>
              </a:rPr>
              <a:t>&gt;&gt;&gt;</a:t>
            </a:r>
          </a:p>
        </p:txBody>
      </p:sp>
      <p:sp>
        <p:nvSpPr>
          <p:cNvPr id="9" name="ZoneTexte 8">
            <a:extLst>
              <a:ext uri="{FF2B5EF4-FFF2-40B4-BE49-F238E27FC236}">
                <a16:creationId xmlns:a16="http://schemas.microsoft.com/office/drawing/2014/main" id="{351EC57C-85B3-4751-8B17-50C9E6D5DEE0}"/>
              </a:ext>
            </a:extLst>
          </p:cNvPr>
          <p:cNvSpPr txBox="1"/>
          <p:nvPr/>
        </p:nvSpPr>
        <p:spPr>
          <a:xfrm>
            <a:off x="209553" y="3916668"/>
            <a:ext cx="10534644" cy="1015663"/>
          </a:xfrm>
          <a:prstGeom prst="rect">
            <a:avLst/>
          </a:prstGeom>
          <a:noFill/>
        </p:spPr>
        <p:txBody>
          <a:bodyPr wrap="square" rtlCol="0">
            <a:spAutoFit/>
          </a:bodyPr>
          <a:lstStyle/>
          <a:p>
            <a:r>
              <a:rPr lang="fr-FR" sz="1200" dirty="0"/>
              <a:t>Voilà. Vous verrez dans la section suivante quel peut être l'intérêt de manipuler nos définitions de classes à travers des décorateurs. Il existe d'autres exemples que celui que je vais vous montrer, bien entendu.</a:t>
            </a:r>
          </a:p>
          <a:p>
            <a:r>
              <a:rPr lang="fr-FR" sz="1200" b="1" dirty="0"/>
              <a:t>Chaîner nos décorateurs</a:t>
            </a:r>
          </a:p>
          <a:p>
            <a:endParaRPr lang="fr-FR" sz="1200" b="1" dirty="0"/>
          </a:p>
          <a:p>
            <a:r>
              <a:rPr lang="fr-FR" sz="1200" dirty="0"/>
              <a:t>Vous pouvez modifier une fonction ou une définition de classe par le biais de plusieurs décorateurs, sous la forme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4937968"/>
            <a:ext cx="9039219" cy="553998"/>
          </a:xfrm>
          <a:prstGeom prst="rect">
            <a:avLst/>
          </a:prstGeom>
          <a:solidFill>
            <a:schemeClr val="tx1"/>
          </a:solidFill>
        </p:spPr>
        <p:txBody>
          <a:bodyPr wrap="square" numCol="1" rtlCol="0">
            <a:spAutoFit/>
          </a:bodyPr>
          <a:lstStyle/>
          <a:p>
            <a:pPr algn="just"/>
            <a:r>
              <a:rPr lang="fr-FR" sz="1000" dirty="0">
                <a:solidFill>
                  <a:schemeClr val="bg1"/>
                </a:solidFill>
              </a:rPr>
              <a:t>@decorateur1</a:t>
            </a:r>
          </a:p>
          <a:p>
            <a:pPr algn="just"/>
            <a:r>
              <a:rPr lang="fr-FR" sz="1000" dirty="0">
                <a:solidFill>
                  <a:schemeClr val="bg1"/>
                </a:solidFill>
              </a:rPr>
              <a:t>@decorateur2</a:t>
            </a:r>
          </a:p>
          <a:p>
            <a:pPr algn="just"/>
            <a:r>
              <a:rPr lang="fr-FR" sz="1000" dirty="0">
                <a:solidFill>
                  <a:schemeClr val="bg1"/>
                </a:solidFill>
              </a:rPr>
              <a:t>def fonction():</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47654" y="5642436"/>
            <a:ext cx="10534644" cy="830997"/>
          </a:xfrm>
          <a:prstGeom prst="rect">
            <a:avLst/>
          </a:prstGeom>
          <a:noFill/>
        </p:spPr>
        <p:txBody>
          <a:bodyPr wrap="square" rtlCol="0">
            <a:spAutoFit/>
          </a:bodyPr>
          <a:lstStyle/>
          <a:p>
            <a:r>
              <a:rPr lang="fr-FR" sz="1200" dirty="0"/>
              <a:t>Ce n'est pas plus compliqué que ce que vous venez de faire. Je vous le montre pour qu'il ne subsiste aucun doute dans votre esprit, vous pouvez tester à loisir cette possibilité, par vous-mêmes.</a:t>
            </a:r>
          </a:p>
          <a:p>
            <a:endParaRPr lang="fr-FR" sz="1200" dirty="0"/>
          </a:p>
          <a:p>
            <a:r>
              <a:rPr lang="fr-FR" sz="1200" dirty="0"/>
              <a:t>Je vais à présent vous présenter quelques applications possibles des décorateurs, inspirées en grande partie de la PEP 318.</a:t>
            </a:r>
          </a:p>
        </p:txBody>
      </p:sp>
    </p:spTree>
    <p:extLst>
      <p:ext uri="{BB962C8B-B14F-4D97-AF65-F5344CB8AC3E}">
        <p14:creationId xmlns:p14="http://schemas.microsoft.com/office/powerpoint/2010/main" val="2717971097"/>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878905"/>
            <a:ext cx="10534644" cy="3231654"/>
          </a:xfrm>
          <a:prstGeom prst="rect">
            <a:avLst/>
          </a:prstGeom>
          <a:noFill/>
        </p:spPr>
        <p:txBody>
          <a:bodyPr wrap="square" rtlCol="0">
            <a:spAutoFit/>
          </a:bodyPr>
          <a:lstStyle/>
          <a:p>
            <a:r>
              <a:rPr lang="fr-FR" sz="1200" dirty="0"/>
              <a:t>Nous allons voir deux exemples d'applications des décorateurs dans cette section. Vous en avez également vu quelques-uns dans la section précédente mais, maintenant que vous maîtrisez la syntaxe, nous allons nous pencher sur des exemples plus parlants !</a:t>
            </a:r>
          </a:p>
          <a:p>
            <a:endParaRPr lang="fr-FR" sz="1200" dirty="0"/>
          </a:p>
          <a:p>
            <a:r>
              <a:rPr lang="fr-FR" sz="1200" b="1" dirty="0"/>
              <a:t>Les classes singleton</a:t>
            </a:r>
          </a:p>
          <a:p>
            <a:endParaRPr lang="fr-FR" sz="1200" dirty="0"/>
          </a:p>
          <a:p>
            <a:r>
              <a:rPr lang="fr-FR" sz="1200" dirty="0"/>
              <a:t>Certains reconnaîtront sûrement cette appellation. Pour les autres, sachez qu'une classe </a:t>
            </a:r>
            <a:r>
              <a:rPr lang="fr-FR" sz="1200" dirty="0" err="1"/>
              <a:t>ditesingletonest</a:t>
            </a:r>
            <a:r>
              <a:rPr lang="fr-FR" sz="1200" dirty="0"/>
              <a:t> une classe qui ne peut être instanciée qu'une fois.</a:t>
            </a:r>
          </a:p>
          <a:p>
            <a:endParaRPr lang="fr-FR" sz="1200" dirty="0"/>
          </a:p>
          <a:p>
            <a:r>
              <a:rPr lang="fr-FR" sz="1200" dirty="0"/>
              <a:t>Autrement dit, on ne peut créer qu'un seul objet de cette classe.</a:t>
            </a:r>
          </a:p>
          <a:p>
            <a:endParaRPr lang="fr-FR" sz="1200" dirty="0"/>
          </a:p>
          <a:p>
            <a:r>
              <a:rPr lang="fr-FR" sz="1200" dirty="0"/>
              <a:t>Cela peut-être utile quand vous voulez être absolument certains qu'une classe ne produira qu'un seul objet, qu'il est inutile (voire dangereux) d'avoir plusieurs objets de cette classe. La première fois que vous appelez le constructeur de ce type de classe, vous obtenez le premier et l'unique objet nouvellement instancié. Tout appel ultérieur à ce constructeur renvoie le même objet (le premier créé).</a:t>
            </a:r>
          </a:p>
          <a:p>
            <a:endParaRPr lang="fr-FR" sz="1200" dirty="0"/>
          </a:p>
          <a:p>
            <a:r>
              <a:rPr lang="fr-FR" sz="1200" dirty="0"/>
              <a:t>Ceci est très facile à modéliser grâce à des décorateurs.</a:t>
            </a:r>
          </a:p>
          <a:p>
            <a:endParaRPr lang="fr-FR" sz="1200" b="1" dirty="0"/>
          </a:p>
          <a:p>
            <a:r>
              <a:rPr lang="fr-FR" sz="1200" b="1" dirty="0"/>
              <a:t>Code de l'exemple</a:t>
            </a:r>
          </a:p>
          <a:p>
            <a:endParaRPr lang="fr-FR" sz="1200" b="1" dirty="0"/>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4171864"/>
            <a:ext cx="9039219" cy="1323439"/>
          </a:xfrm>
          <a:prstGeom prst="rect">
            <a:avLst/>
          </a:prstGeom>
          <a:solidFill>
            <a:schemeClr val="tx1"/>
          </a:solidFill>
        </p:spPr>
        <p:txBody>
          <a:bodyPr wrap="square" numCol="1" rtlCol="0">
            <a:spAutoFit/>
          </a:bodyPr>
          <a:lstStyle/>
          <a:p>
            <a:pPr algn="just"/>
            <a:r>
              <a:rPr lang="fr-FR" sz="1000" dirty="0">
                <a:solidFill>
                  <a:schemeClr val="bg1"/>
                </a:solidFill>
              </a:rPr>
              <a:t>def singleton(classe_definie):</a:t>
            </a:r>
          </a:p>
          <a:p>
            <a:pPr algn="just"/>
            <a:r>
              <a:rPr lang="fr-FR" sz="1000" dirty="0">
                <a:solidFill>
                  <a:schemeClr val="bg1"/>
                </a:solidFill>
              </a:rPr>
              <a:t>    instances = {} # Dictionnaire de nos instances singletons</a:t>
            </a:r>
          </a:p>
          <a:p>
            <a:pPr algn="just"/>
            <a:r>
              <a:rPr lang="fr-FR" sz="1000" dirty="0">
                <a:solidFill>
                  <a:schemeClr val="bg1"/>
                </a:solidFill>
              </a:rPr>
              <a:t>    def get_instance():</a:t>
            </a:r>
          </a:p>
          <a:p>
            <a:pPr algn="just"/>
            <a:r>
              <a:rPr lang="fr-FR" sz="1000" dirty="0">
                <a:solidFill>
                  <a:schemeClr val="bg1"/>
                </a:solidFill>
              </a:rPr>
              <a:t>        if classe_definie not in instances:</a:t>
            </a:r>
          </a:p>
          <a:p>
            <a:pPr algn="just"/>
            <a:r>
              <a:rPr lang="fr-FR" sz="1000" dirty="0">
                <a:solidFill>
                  <a:schemeClr val="bg1"/>
                </a:solidFill>
              </a:rPr>
              <a:t>            # On crée notre premier objet de classe_definie</a:t>
            </a:r>
          </a:p>
          <a:p>
            <a:pPr algn="just"/>
            <a:r>
              <a:rPr lang="fr-FR" sz="1000" dirty="0">
                <a:solidFill>
                  <a:schemeClr val="bg1"/>
                </a:solidFill>
              </a:rPr>
              <a:t>            instances[classe_definie] = classe_definie()</a:t>
            </a:r>
          </a:p>
          <a:p>
            <a:pPr algn="just"/>
            <a:r>
              <a:rPr lang="fr-FR" sz="1000" dirty="0">
                <a:solidFill>
                  <a:schemeClr val="bg1"/>
                </a:solidFill>
              </a:rPr>
              <a:t>        return instances[classe_definie]</a:t>
            </a:r>
          </a:p>
          <a:p>
            <a:pPr algn="just"/>
            <a:r>
              <a:rPr lang="fr-FR" sz="1000" dirty="0">
                <a:solidFill>
                  <a:schemeClr val="bg1"/>
                </a:solidFill>
              </a:rPr>
              <a:t>    return get_instance</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749947"/>
            <a:ext cx="10534644" cy="830997"/>
          </a:xfrm>
          <a:prstGeom prst="rect">
            <a:avLst/>
          </a:prstGeom>
          <a:noFill/>
        </p:spPr>
        <p:txBody>
          <a:bodyPr wrap="square" rtlCol="0">
            <a:spAutoFit/>
          </a:bodyPr>
          <a:lstStyle/>
          <a:p>
            <a:r>
              <a:rPr lang="fr-FR" sz="1200" b="1" dirty="0"/>
              <a:t>Explications</a:t>
            </a:r>
          </a:p>
          <a:p>
            <a:endParaRPr lang="fr-FR" sz="1200" dirty="0"/>
          </a:p>
          <a:p>
            <a:r>
              <a:rPr lang="fr-FR" sz="1200" dirty="0"/>
              <a:t>D'abord, pour utiliser notre décorateur, c'est très simple : il suffit de mettre l'appel à notre décorateur avant la définition des classes que nous souhaitons utiliser en tant </a:t>
            </a:r>
            <a:r>
              <a:rPr lang="fr-FR" sz="1200" dirty="0" err="1"/>
              <a:t>quesingleton</a:t>
            </a:r>
            <a:r>
              <a:rPr lang="fr-FR" sz="1200" dirty="0"/>
              <a:t>:</a:t>
            </a:r>
          </a:p>
        </p:txBody>
      </p:sp>
    </p:spTree>
    <p:extLst>
      <p:ext uri="{BB962C8B-B14F-4D97-AF65-F5344CB8AC3E}">
        <p14:creationId xmlns:p14="http://schemas.microsoft.com/office/powerpoint/2010/main" val="97486319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4" y="971550"/>
            <a:ext cx="9039219" cy="1477328"/>
          </a:xfrm>
          <a:prstGeom prst="rect">
            <a:avLst/>
          </a:prstGeom>
          <a:solidFill>
            <a:schemeClr val="tx1"/>
          </a:solidFill>
        </p:spPr>
        <p:txBody>
          <a:bodyPr wrap="square" numCol="1" rtlCol="0">
            <a:spAutoFit/>
          </a:bodyPr>
          <a:lstStyle/>
          <a:p>
            <a:pPr algn="just"/>
            <a:r>
              <a:rPr lang="en-US" sz="1000" dirty="0">
                <a:solidFill>
                  <a:schemeClr val="bg1"/>
                </a:solidFill>
              </a:rPr>
              <a:t>&gt;&gt;&gt; @singleton</a:t>
            </a:r>
          </a:p>
          <a:p>
            <a:pPr algn="just"/>
            <a:r>
              <a:rPr lang="en-US" sz="1000" dirty="0">
                <a:solidFill>
                  <a:schemeClr val="bg1"/>
                </a:solidFill>
              </a:rPr>
              <a:t>... class Test:</a:t>
            </a:r>
          </a:p>
          <a:p>
            <a:pPr algn="just"/>
            <a:r>
              <a:rPr lang="en-US" sz="1000" dirty="0">
                <a:solidFill>
                  <a:schemeClr val="bg1"/>
                </a:solidFill>
              </a:rPr>
              <a:t>...     pass</a:t>
            </a:r>
          </a:p>
          <a:p>
            <a:pPr algn="just"/>
            <a:r>
              <a:rPr lang="en-US" sz="1000" dirty="0">
                <a:solidFill>
                  <a:schemeClr val="bg1"/>
                </a:solidFill>
              </a:rPr>
              <a:t>...</a:t>
            </a:r>
          </a:p>
          <a:p>
            <a:pPr algn="just"/>
            <a:r>
              <a:rPr lang="en-US" sz="1000" dirty="0">
                <a:solidFill>
                  <a:schemeClr val="bg1"/>
                </a:solidFill>
              </a:rPr>
              <a:t>&gt;&gt;&gt; a = Test()</a:t>
            </a:r>
          </a:p>
          <a:p>
            <a:pPr algn="just"/>
            <a:r>
              <a:rPr lang="en-US" sz="1000" dirty="0">
                <a:solidFill>
                  <a:schemeClr val="bg1"/>
                </a:solidFill>
              </a:rPr>
              <a:t>&gt;&gt;&gt; b = Test()</a:t>
            </a:r>
          </a:p>
          <a:p>
            <a:pPr algn="just"/>
            <a:r>
              <a:rPr lang="en-US" sz="1000" dirty="0">
                <a:solidFill>
                  <a:schemeClr val="bg1"/>
                </a:solidFill>
              </a:rPr>
              <a:t>&gt;&gt;&gt; a is b</a:t>
            </a:r>
          </a:p>
          <a:p>
            <a:pPr algn="just"/>
            <a:r>
              <a:rPr lang="en-US" sz="1000" dirty="0">
                <a:solidFill>
                  <a:schemeClr val="bg1"/>
                </a:solidFill>
              </a:rPr>
              <a:t>True</a:t>
            </a:r>
          </a:p>
          <a:p>
            <a:pPr algn="just"/>
            <a:r>
              <a:rPr lang="en-US" sz="1000" dirty="0">
                <a:solidFill>
                  <a:schemeClr val="bg1"/>
                </a:solidFill>
              </a:rPr>
              <a:t>&gt;&gt;&gt;</a:t>
            </a:r>
            <a:endParaRPr lang="fr-FR" sz="1000" dirty="0">
              <a:solidFill>
                <a:schemeClr val="bg1"/>
              </a:solidFill>
            </a:endParaRP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497433"/>
            <a:ext cx="10534644" cy="3785652"/>
          </a:xfrm>
          <a:prstGeom prst="rect">
            <a:avLst/>
          </a:prstGeom>
          <a:noFill/>
        </p:spPr>
        <p:txBody>
          <a:bodyPr wrap="square" rtlCol="0">
            <a:spAutoFit/>
          </a:bodyPr>
          <a:lstStyle/>
          <a:p>
            <a:r>
              <a:rPr lang="fr-FR" sz="1200" dirty="0"/>
              <a:t>Quand on crée notre premier objet (celui se trouvant dansa), notre constructeur est bien appelé. Quand on souhaite créer un second objet, c'est celui contenu dans a qui est renvoyé. Ainsi, a et b pointent vers le même objet.</a:t>
            </a:r>
          </a:p>
          <a:p>
            <a:endParaRPr lang="fr-FR" sz="1200" dirty="0"/>
          </a:p>
          <a:p>
            <a:r>
              <a:rPr lang="fr-FR" sz="1200" dirty="0"/>
              <a:t>Intéressons-nous maintenant à notre décorateur. Il définit dans son corps un dictionnaire. Ce dictionnaire contient en guise de clé la classe singleton et en tant que valeur l'objet créé correspondant. Il renvoie notre fonction interne get_instance qui va remplacer notre classe. Ainsi, quand on voudra créer un nouvel objet, ce sera get_instance qui sera appelée. Cette fonction vérifie si notre classe se trouve dans le dictionnaire. Si ce n'est pas le cas, on crée notre premier objet correspondant et on l'insère dans le dictionnaire. Dans tous les cas, on renvoie l'objet correspondant dans le dictionnaire (soit il vient d'être créé, soit c'est notre objet créé au premier appel du constructeur).</a:t>
            </a:r>
          </a:p>
          <a:p>
            <a:endParaRPr lang="fr-FR" sz="1200" dirty="0"/>
          </a:p>
          <a:p>
            <a:r>
              <a:rPr lang="fr-FR" sz="1200" dirty="0"/>
              <a:t>Grâce à ce système, on peut avoir plusieurs classes déclarées comme des singleton et on est sûr que, pour chacune de ces classes, un seul objet sera créé.</a:t>
            </a:r>
          </a:p>
          <a:p>
            <a:endParaRPr lang="fr-FR" sz="1200" dirty="0"/>
          </a:p>
          <a:p>
            <a:r>
              <a:rPr lang="fr-FR" sz="1200" b="1" dirty="0"/>
              <a:t>Contrôler les types passés à notre fonction</a:t>
            </a:r>
          </a:p>
          <a:p>
            <a:endParaRPr lang="fr-FR" sz="1200" b="1" dirty="0"/>
          </a:p>
          <a:p>
            <a:r>
              <a:rPr lang="fr-FR" sz="1200" dirty="0"/>
              <a:t>Vous l'avez déjà observé dans Python : aucun contrôle n'est fait sur le type des données passées en paramètres de nos fonctions. Certaines, comme print, acceptent n'importe quel type. D'autres lèvent des exceptions quand un paramètre d'un type incorrect leur est fourni.</a:t>
            </a:r>
          </a:p>
          <a:p>
            <a:endParaRPr lang="fr-FR" sz="1200" dirty="0"/>
          </a:p>
          <a:p>
            <a:r>
              <a:rPr lang="fr-FR" sz="1200" dirty="0"/>
              <a:t>Il pourrait être utile de coder un décorateur qui vérifie les types passés en paramètres à notre fonction et qui lève une exception si les types attendus ne correspondent pas à ceux reçus lors de l'appel à la fonction.</a:t>
            </a:r>
          </a:p>
          <a:p>
            <a:endParaRPr lang="fr-FR" sz="1200" dirty="0"/>
          </a:p>
          <a:p>
            <a:r>
              <a:rPr lang="fr-FR" sz="1200" dirty="0"/>
              <a:t>Voici notre définition de fonction, pour vous donner une idée :</a:t>
            </a:r>
          </a:p>
        </p:txBody>
      </p:sp>
      <p:sp>
        <p:nvSpPr>
          <p:cNvPr id="9" name="ZoneTexte 8">
            <a:extLst>
              <a:ext uri="{FF2B5EF4-FFF2-40B4-BE49-F238E27FC236}">
                <a16:creationId xmlns:a16="http://schemas.microsoft.com/office/drawing/2014/main" id="{2486DC6F-2281-4A88-88BC-D32CDA1BC784}"/>
              </a:ext>
            </a:extLst>
          </p:cNvPr>
          <p:cNvSpPr txBox="1"/>
          <p:nvPr/>
        </p:nvSpPr>
        <p:spPr>
          <a:xfrm>
            <a:off x="285754" y="6348588"/>
            <a:ext cx="9039219" cy="400110"/>
          </a:xfrm>
          <a:prstGeom prst="rect">
            <a:avLst/>
          </a:prstGeom>
          <a:solidFill>
            <a:schemeClr val="tx1"/>
          </a:solidFill>
        </p:spPr>
        <p:txBody>
          <a:bodyPr wrap="square" numCol="1" rtlCol="0">
            <a:spAutoFit/>
          </a:bodyPr>
          <a:lstStyle/>
          <a:p>
            <a:pPr algn="just"/>
            <a:r>
              <a:rPr lang="it-IT" sz="1000" dirty="0">
                <a:solidFill>
                  <a:schemeClr val="bg1"/>
                </a:solidFill>
              </a:rPr>
              <a:t>@controler_types(int, int)</a:t>
            </a:r>
          </a:p>
          <a:p>
            <a:pPr algn="just"/>
            <a:r>
              <a:rPr lang="it-IT" sz="1000" dirty="0">
                <a:solidFill>
                  <a:schemeClr val="bg1"/>
                </a:solidFill>
              </a:rPr>
              <a:t>def intervalle(base_inf, base_sup):</a:t>
            </a:r>
            <a:endParaRPr lang="fr-FR" sz="1000" dirty="0">
              <a:solidFill>
                <a:schemeClr val="bg1"/>
              </a:solidFill>
            </a:endParaRPr>
          </a:p>
        </p:txBody>
      </p:sp>
    </p:spTree>
    <p:extLst>
      <p:ext uri="{BB962C8B-B14F-4D97-AF65-F5344CB8AC3E}">
        <p14:creationId xmlns:p14="http://schemas.microsoft.com/office/powerpoint/2010/main" val="1829579389"/>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903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399451" y="1516797"/>
            <a:ext cx="9039219" cy="5324535"/>
          </a:xfrm>
          <a:prstGeom prst="rect">
            <a:avLst/>
          </a:prstGeom>
          <a:solidFill>
            <a:schemeClr val="tx1"/>
          </a:solidFill>
        </p:spPr>
        <p:txBody>
          <a:bodyPr wrap="square" numCol="1" rtlCol="0">
            <a:spAutoFit/>
          </a:bodyPr>
          <a:lstStyle/>
          <a:p>
            <a:pPr algn="just"/>
            <a:r>
              <a:rPr lang="fr-FR" sz="1000" dirty="0">
                <a:solidFill>
                  <a:schemeClr val="bg1"/>
                </a:solidFill>
              </a:rPr>
              <a:t>def controler_types(*a_args, **</a:t>
            </a:r>
            <a:r>
              <a:rPr lang="fr-FR" sz="1000" dirty="0" err="1">
                <a:solidFill>
                  <a:schemeClr val="bg1"/>
                </a:solidFill>
              </a:rPr>
              <a:t>a_kwargs</a:t>
            </a:r>
            <a:r>
              <a:rPr lang="fr-FR" sz="1000" dirty="0">
                <a:solidFill>
                  <a:schemeClr val="bg1"/>
                </a:solidFill>
              </a:rPr>
              <a:t>):</a:t>
            </a:r>
          </a:p>
          <a:p>
            <a:pPr algn="just"/>
            <a:r>
              <a:rPr lang="fr-FR" sz="1000" dirty="0">
                <a:solidFill>
                  <a:schemeClr val="bg1"/>
                </a:solidFill>
              </a:rPr>
              <a:t>    """On attend en paramètres du décorateur les types souhaités. On accepte</a:t>
            </a:r>
          </a:p>
          <a:p>
            <a:pPr algn="just"/>
            <a:r>
              <a:rPr lang="fr-FR" sz="1000" dirty="0">
                <a:solidFill>
                  <a:schemeClr val="bg1"/>
                </a:solidFill>
              </a:rPr>
              <a:t>    une liste de paramètres indéterminés, étant donné que notre fonction</a:t>
            </a:r>
          </a:p>
          <a:p>
            <a:pPr algn="just"/>
            <a:r>
              <a:rPr lang="fr-FR" sz="1000" dirty="0">
                <a:solidFill>
                  <a:schemeClr val="bg1"/>
                </a:solidFill>
              </a:rPr>
              <a:t>    définie pourra être appelée avec un nombre variable de paramètres et que</a:t>
            </a:r>
          </a:p>
          <a:p>
            <a:pPr algn="just"/>
            <a:r>
              <a:rPr lang="fr-FR" sz="1000" dirty="0">
                <a:solidFill>
                  <a:schemeClr val="bg1"/>
                </a:solidFill>
              </a:rPr>
              <a:t>    chacun doit être contrôlé"""</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Il doit renvoyer fonction_modifiee"""</a:t>
            </a:r>
          </a:p>
          <a:p>
            <a:pPr algn="just"/>
            <a:r>
              <a:rPr lang="fr-FR" sz="1000" dirty="0">
                <a:solidFill>
                  <a:schemeClr val="bg1"/>
                </a:solidFill>
              </a:rPr>
              <a:t>        def fonction_modifiee(*args, **kwargs):</a:t>
            </a:r>
          </a:p>
          <a:p>
            <a:pPr algn="just"/>
            <a:r>
              <a:rPr lang="fr-FR" sz="1000" dirty="0">
                <a:solidFill>
                  <a:schemeClr val="bg1"/>
                </a:solidFill>
              </a:rPr>
              <a:t>            """Notre fonction modifiée. Elle se charge de contrôler</a:t>
            </a:r>
          </a:p>
          <a:p>
            <a:pPr algn="just"/>
            <a:r>
              <a:rPr lang="fr-FR" sz="1000" dirty="0">
                <a:solidFill>
                  <a:schemeClr val="bg1"/>
                </a:solidFill>
              </a:rPr>
              <a:t>            les types qu'on lui passe en paramètres"""</a:t>
            </a:r>
          </a:p>
          <a:p>
            <a:pPr algn="just"/>
            <a:r>
              <a:rPr lang="fr-FR" sz="1000" dirty="0">
                <a:solidFill>
                  <a:schemeClr val="bg1"/>
                </a:solidFill>
              </a:rPr>
              <a:t>            </a:t>
            </a:r>
          </a:p>
          <a:p>
            <a:pPr algn="just"/>
            <a:r>
              <a:rPr lang="fr-FR" sz="1000" dirty="0">
                <a:solidFill>
                  <a:schemeClr val="bg1"/>
                </a:solidFill>
              </a:rPr>
              <a:t>            # La liste des paramètres attendus (a_args) doit être de même</a:t>
            </a:r>
          </a:p>
          <a:p>
            <a:pPr algn="just"/>
            <a:r>
              <a:rPr lang="fr-FR" sz="1000" dirty="0">
                <a:solidFill>
                  <a:schemeClr val="bg1"/>
                </a:solidFill>
              </a:rPr>
              <a:t>            # Longueur que celle reçue (args)</a:t>
            </a:r>
          </a:p>
          <a:p>
            <a:pPr algn="just"/>
            <a:r>
              <a:rPr lang="fr-FR" sz="1000" dirty="0">
                <a:solidFill>
                  <a:schemeClr val="bg1"/>
                </a:solidFill>
              </a:rPr>
              <a:t>            if len(a_args) != len(args):</a:t>
            </a:r>
          </a:p>
          <a:p>
            <a:pPr algn="just"/>
            <a:r>
              <a:rPr lang="fr-FR" sz="1000" dirty="0">
                <a:solidFill>
                  <a:schemeClr val="bg1"/>
                </a:solidFill>
              </a:rPr>
              <a:t>                raise TypeError("le nombre d'arguments attendu n'est pas égal " \</a:t>
            </a:r>
          </a:p>
          <a:p>
            <a:pPr algn="just"/>
            <a:r>
              <a:rPr lang="fr-FR" sz="1000" dirty="0">
                <a:solidFill>
                  <a:schemeClr val="bg1"/>
                </a:solidFill>
              </a:rPr>
              <a:t>                        "au nombre reçu")</a:t>
            </a:r>
          </a:p>
          <a:p>
            <a:pPr algn="just"/>
            <a:r>
              <a:rPr lang="fr-FR" sz="1000" dirty="0">
                <a:solidFill>
                  <a:schemeClr val="bg1"/>
                </a:solidFill>
              </a:rPr>
              <a:t>            # On parcourt la liste des arguments reçus et non nommés</a:t>
            </a:r>
          </a:p>
          <a:p>
            <a:pPr algn="just"/>
            <a:r>
              <a:rPr lang="fr-FR" sz="1000" dirty="0">
                <a:solidFill>
                  <a:schemeClr val="bg1"/>
                </a:solidFill>
              </a:rPr>
              <a:t>            for i, arg in enumerate(args):</a:t>
            </a:r>
          </a:p>
          <a:p>
            <a:pPr algn="just"/>
            <a:r>
              <a:rPr lang="fr-FR" sz="1000" dirty="0">
                <a:solidFill>
                  <a:schemeClr val="bg1"/>
                </a:solidFill>
              </a:rPr>
              <a:t>                if a_args[i] is not type(args[i]):</a:t>
            </a:r>
          </a:p>
          <a:p>
            <a:pPr algn="just"/>
            <a:r>
              <a:rPr lang="fr-FR" sz="1000" dirty="0">
                <a:solidFill>
                  <a:schemeClr val="bg1"/>
                </a:solidFill>
              </a:rPr>
              <a:t>                    raise TypeError("l'argument {0} n'est pas du type " \</a:t>
            </a:r>
          </a:p>
          <a:p>
            <a:pPr algn="just"/>
            <a:r>
              <a:rPr lang="fr-FR" sz="1000" dirty="0">
                <a:solidFill>
                  <a:schemeClr val="bg1"/>
                </a:solidFill>
              </a:rPr>
              <a:t>                            "{1}".format(i, a_args[i]))</a:t>
            </a:r>
          </a:p>
          <a:p>
            <a:pPr algn="just"/>
            <a:r>
              <a:rPr lang="fr-FR" sz="1000" dirty="0">
                <a:solidFill>
                  <a:schemeClr val="bg1"/>
                </a:solidFill>
              </a:rPr>
              <a:t>            </a:t>
            </a:r>
          </a:p>
          <a:p>
            <a:pPr algn="just"/>
            <a:r>
              <a:rPr lang="fr-FR" sz="1000" dirty="0">
                <a:solidFill>
                  <a:schemeClr val="bg1"/>
                </a:solidFill>
              </a:rPr>
              <a:t>            # On parcourt à présent la liste des paramètres reçus et nommés</a:t>
            </a:r>
          </a:p>
          <a:p>
            <a:pPr algn="just"/>
            <a:r>
              <a:rPr lang="fr-FR" sz="1000" dirty="0">
                <a:solidFill>
                  <a:schemeClr val="bg1"/>
                </a:solidFill>
              </a:rPr>
              <a:t>            for cle in kwargs:</a:t>
            </a:r>
          </a:p>
          <a:p>
            <a:pPr algn="just"/>
            <a:r>
              <a:rPr lang="fr-FR" sz="1000" dirty="0">
                <a:solidFill>
                  <a:schemeClr val="bg1"/>
                </a:solidFill>
              </a:rPr>
              <a:t>                if cle not in </a:t>
            </a:r>
            <a:r>
              <a:rPr lang="fr-FR" sz="1000" dirty="0" err="1">
                <a:solidFill>
                  <a:schemeClr val="bg1"/>
                </a:solidFill>
              </a:rPr>
              <a:t>a_kwargs</a:t>
            </a:r>
            <a:r>
              <a:rPr lang="fr-FR" sz="1000" dirty="0">
                <a:solidFill>
                  <a:schemeClr val="bg1"/>
                </a:solidFill>
              </a:rPr>
              <a:t>:</a:t>
            </a:r>
          </a:p>
          <a:p>
            <a:pPr algn="just"/>
            <a:r>
              <a:rPr lang="fr-FR" sz="1000" dirty="0">
                <a:solidFill>
                  <a:schemeClr val="bg1"/>
                </a:solidFill>
              </a:rPr>
              <a:t>                    raise TypeError("l'argument {0} n'a aucun type " \</a:t>
            </a:r>
          </a:p>
          <a:p>
            <a:pPr algn="just"/>
            <a:r>
              <a:rPr lang="fr-FR" sz="1000" dirty="0">
                <a:solidFill>
                  <a:schemeClr val="bg1"/>
                </a:solidFill>
              </a:rPr>
              <a:t>                            "précisé".format(repr(cle)))</a:t>
            </a:r>
          </a:p>
          <a:p>
            <a:pPr algn="just"/>
            <a:r>
              <a:rPr lang="fr-FR" sz="1000" dirty="0">
                <a:solidFill>
                  <a:schemeClr val="bg1"/>
                </a:solidFill>
              </a:rPr>
              <a:t>                if </a:t>
            </a:r>
            <a:r>
              <a:rPr lang="fr-FR" sz="1000" dirty="0" err="1">
                <a:solidFill>
                  <a:schemeClr val="bg1"/>
                </a:solidFill>
              </a:rPr>
              <a:t>a_kwargs</a:t>
            </a:r>
            <a:r>
              <a:rPr lang="fr-FR" sz="1000" dirty="0">
                <a:solidFill>
                  <a:schemeClr val="bg1"/>
                </a:solidFill>
              </a:rPr>
              <a:t>[cle] is not type(kwargs[cle]):</a:t>
            </a:r>
          </a:p>
          <a:p>
            <a:pPr algn="just"/>
            <a:r>
              <a:rPr lang="fr-FR" sz="1000" dirty="0">
                <a:solidFill>
                  <a:schemeClr val="bg1"/>
                </a:solidFill>
              </a:rPr>
              <a:t>                    raise TypeError("l'argument {0} n'est pas de type" \</a:t>
            </a:r>
          </a:p>
          <a:p>
            <a:pPr algn="just"/>
            <a:r>
              <a:rPr lang="fr-FR" sz="1000" dirty="0">
                <a:solidFill>
                  <a:schemeClr val="bg1"/>
                </a:solidFill>
              </a:rPr>
              <a:t>                            "{1}".format(repr(cle), </a:t>
            </a:r>
            <a:r>
              <a:rPr lang="fr-FR" sz="1000" dirty="0" err="1">
                <a:solidFill>
                  <a:schemeClr val="bg1"/>
                </a:solidFill>
              </a:rPr>
              <a:t>a_kwargs</a:t>
            </a:r>
            <a:r>
              <a:rPr lang="fr-FR" sz="1000" dirty="0">
                <a:solidFill>
                  <a:schemeClr val="bg1"/>
                </a:solidFill>
              </a:rPr>
              <a:t>[cle]))</a:t>
            </a:r>
          </a:p>
          <a:p>
            <a:pPr algn="just"/>
            <a:r>
              <a:rPr lang="fr-FR" sz="1000" dirty="0">
                <a:solidFill>
                  <a:schemeClr val="bg1"/>
                </a:solidFill>
              </a:rPr>
              <a:t>            return fonction_a_executer(*args, **kwargs)</a:t>
            </a:r>
          </a:p>
          <a:p>
            <a:pPr algn="just"/>
            <a:r>
              <a:rPr lang="fr-FR" sz="1000" dirty="0">
                <a:solidFill>
                  <a:schemeClr val="bg1"/>
                </a:solidFill>
              </a:rPr>
              <a:t>        return fonction_modifiee</a:t>
            </a:r>
          </a:p>
          <a:p>
            <a:pPr algn="just"/>
            <a:r>
              <a:rPr lang="fr-FR" sz="1000" dirty="0">
                <a:solidFill>
                  <a:schemeClr val="bg1"/>
                </a:solidFill>
              </a:rPr>
              <a:t>    return decorateur</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1887196" cy="830997"/>
          </a:xfrm>
          <a:prstGeom prst="rect">
            <a:avLst/>
          </a:prstGeom>
          <a:noFill/>
        </p:spPr>
        <p:txBody>
          <a:bodyPr wrap="square" rtlCol="0">
            <a:spAutoFit/>
          </a:bodyPr>
          <a:lstStyle/>
          <a:p>
            <a:r>
              <a:rPr lang="fr-FR" sz="1200" dirty="0"/>
              <a:t>Notre décorateur controler_types doit s'assurer qu'à chaque fois qu'on appelle la fonction intervalle, ce sont des entiers qui sont passés en paramètres en tant que base_infetbase_sup.</a:t>
            </a:r>
          </a:p>
          <a:p>
            <a:r>
              <a:rPr lang="fr-FR" sz="1200" dirty="0"/>
              <a:t>Ce décorateur est plus complexe, bien que j'aie simplifié au maximum l'exemple de la PEP 318.</a:t>
            </a:r>
          </a:p>
          <a:p>
            <a:r>
              <a:rPr lang="fr-FR" sz="1200" dirty="0"/>
              <a:t>Encore une fois, s'il est un peu long à écrire, il est d'une simplicité enfantine à utiliser.</a:t>
            </a:r>
          </a:p>
          <a:p>
            <a:r>
              <a:rPr lang="fr-FR" sz="1200" b="1" dirty="0"/>
              <a:t>Code de l'exemple:</a:t>
            </a:r>
          </a:p>
        </p:txBody>
      </p:sp>
    </p:spTree>
    <p:extLst>
      <p:ext uri="{BB962C8B-B14F-4D97-AF65-F5344CB8AC3E}">
        <p14:creationId xmlns:p14="http://schemas.microsoft.com/office/powerpoint/2010/main" val="146399209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0998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76230" y="1394209"/>
            <a:ext cx="9039219" cy="1785104"/>
          </a:xfrm>
          <a:prstGeom prst="rect">
            <a:avLst/>
          </a:prstGeom>
          <a:solidFill>
            <a:schemeClr val="tx1"/>
          </a:solidFill>
        </p:spPr>
        <p:txBody>
          <a:bodyPr wrap="square" numCol="1" rtlCol="0">
            <a:spAutoFit/>
          </a:bodyPr>
          <a:lstStyle/>
          <a:p>
            <a:pPr algn="just"/>
            <a:r>
              <a:rPr lang="fr-FR" sz="1000" dirty="0">
                <a:solidFill>
                  <a:schemeClr val="bg1"/>
                </a:solidFill>
              </a:rPr>
              <a:t>&gt;&gt;&gt; @controler_types(int, int)</a:t>
            </a:r>
          </a:p>
          <a:p>
            <a:pPr algn="just"/>
            <a:r>
              <a:rPr lang="fr-FR" sz="1000" dirty="0">
                <a:solidFill>
                  <a:schemeClr val="bg1"/>
                </a:solidFill>
              </a:rPr>
              <a:t>... def intervalle(</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     print("Intervalle de {0} à {1}".format(</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a:t>
            </a:r>
          </a:p>
          <a:p>
            <a:pPr algn="just"/>
            <a:r>
              <a:rPr lang="fr-FR" sz="1000" dirty="0">
                <a:solidFill>
                  <a:schemeClr val="bg1"/>
                </a:solidFill>
              </a:rPr>
              <a:t>&gt;&gt;&gt; intervalle(1, 8)</a:t>
            </a:r>
          </a:p>
          <a:p>
            <a:pPr algn="just"/>
            <a:r>
              <a:rPr lang="fr-FR" sz="1000" dirty="0">
                <a:solidFill>
                  <a:schemeClr val="bg1"/>
                </a:solidFill>
              </a:rPr>
              <a:t>Intervalle de 1 à 8</a:t>
            </a:r>
          </a:p>
          <a:p>
            <a:pPr algn="just"/>
            <a:r>
              <a:rPr lang="fr-FR" sz="1000" dirty="0">
                <a:solidFill>
                  <a:schemeClr val="bg1"/>
                </a:solidFill>
              </a:rPr>
              <a:t>&gt;&gt;&gt; intervalle(5, "oups!")</a:t>
            </a:r>
          </a:p>
          <a:p>
            <a:pPr algn="just"/>
            <a:r>
              <a:rPr lang="fr-FR" sz="1000" dirty="0">
                <a:solidFill>
                  <a:schemeClr val="bg1"/>
                </a:solidFill>
              </a:rPr>
              <a:t>Traceback (most recent call last):</a:t>
            </a:r>
          </a:p>
          <a:p>
            <a:pPr algn="just"/>
            <a:r>
              <a:rPr lang="fr-FR" sz="1000" dirty="0">
                <a:solidFill>
                  <a:schemeClr val="bg1"/>
                </a:solidFill>
              </a:rPr>
              <a:t>  File "&lt;stdin&gt;", line 1, in &lt;module&gt;</a:t>
            </a:r>
          </a:p>
          <a:p>
            <a:pPr algn="just"/>
            <a:r>
              <a:rPr lang="fr-FR" sz="1000" dirty="0">
                <a:solidFill>
                  <a:schemeClr val="bg1"/>
                </a:solidFill>
              </a:rPr>
              <a:t>  File "&lt;stdin&gt;", line 24, in fonction_modifiee</a:t>
            </a:r>
          </a:p>
          <a:p>
            <a:pPr algn="just"/>
            <a:r>
              <a:rPr lang="fr-FR" sz="1000" dirty="0">
                <a:solidFill>
                  <a:schemeClr val="bg1"/>
                </a:solidFill>
              </a:rPr>
              <a:t>TypeError: l'argument 1 n'est pas du type &lt;class '</a:t>
            </a:r>
            <a:r>
              <a:rPr lang="fr-FR" sz="1000" dirty="0" err="1">
                <a:solidFill>
                  <a:schemeClr val="bg1"/>
                </a:solidFill>
              </a:rPr>
              <a:t>int</a:t>
            </a:r>
            <a:r>
              <a:rPr lang="fr-FR" sz="1000" dirty="0">
                <a:solidFill>
                  <a:schemeClr val="bg1"/>
                </a:solidFill>
              </a:rPr>
              <a:t>'&gt;</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0534644" cy="646331"/>
          </a:xfrm>
          <a:prstGeom prst="rect">
            <a:avLst/>
          </a:prstGeom>
          <a:noFill/>
        </p:spPr>
        <p:txBody>
          <a:bodyPr wrap="square" rtlCol="0">
            <a:spAutoFit/>
          </a:bodyPr>
          <a:lstStyle/>
          <a:p>
            <a:r>
              <a:rPr lang="fr-FR" sz="1200" b="1" dirty="0"/>
              <a:t>Explications</a:t>
            </a:r>
          </a:p>
          <a:p>
            <a:endParaRPr lang="fr-FR" sz="1200" dirty="0"/>
          </a:p>
          <a:p>
            <a:r>
              <a:rPr lang="fr-FR" sz="1200" dirty="0"/>
              <a:t>C'est un décorateur assez complexe (et pourtant, croyez-moi, je l'ai simplifié autant que possible). Nous allons d'abord voir comment l'utiliser :</a:t>
            </a:r>
            <a:endParaRPr lang="fr-FR" sz="1200" b="1" dirty="0"/>
          </a:p>
        </p:txBody>
      </p:sp>
      <p:sp>
        <p:nvSpPr>
          <p:cNvPr id="6" name="ZoneTexte 5">
            <a:extLst>
              <a:ext uri="{FF2B5EF4-FFF2-40B4-BE49-F238E27FC236}">
                <a16:creationId xmlns:a16="http://schemas.microsoft.com/office/drawing/2014/main" id="{4CC03814-D7E8-4B06-8712-D6DBB2AD0956}"/>
              </a:ext>
            </a:extLst>
          </p:cNvPr>
          <p:cNvSpPr txBox="1"/>
          <p:nvPr/>
        </p:nvSpPr>
        <p:spPr>
          <a:xfrm>
            <a:off x="209554" y="3263731"/>
            <a:ext cx="13207526" cy="3600986"/>
          </a:xfrm>
          <a:prstGeom prst="rect">
            <a:avLst/>
          </a:prstGeom>
          <a:noFill/>
        </p:spPr>
        <p:txBody>
          <a:bodyPr wrap="none" rtlCol="0">
            <a:spAutoFit/>
          </a:bodyPr>
          <a:lstStyle/>
          <a:p>
            <a:r>
              <a:rPr lang="fr-FR" sz="1200" dirty="0"/>
              <a:t>Là encore, l'utilisation est des plus simples. Intéressons-nous au décorateur proprement dit, c'est déjà un peu plus complexe.</a:t>
            </a:r>
          </a:p>
          <a:p>
            <a:endParaRPr lang="fr-FR" sz="1200" dirty="0"/>
          </a:p>
          <a:p>
            <a:r>
              <a:rPr lang="fr-FR" sz="1200" dirty="0"/>
              <a:t>Notre décorateur doit prendre des paramètres (une liste de paramètres indéterminés d'ailleurs, car notre fonction doit elle aussi prendre une liste de paramètres indéterminés et l'on doit contrôler chacun </a:t>
            </a:r>
          </a:p>
          <a:p>
            <a:r>
              <a:rPr lang="fr-FR" sz="1200" dirty="0"/>
              <a:t>d'eux). On définit donc un paramètre a_args qui contient la liste des types des paramètres non nommés attendus, et un second paramètre </a:t>
            </a:r>
            <a:r>
              <a:rPr lang="fr-FR" sz="1200" dirty="0" err="1"/>
              <a:t>a_kwargs</a:t>
            </a:r>
            <a:r>
              <a:rPr lang="fr-FR" sz="1200" dirty="0"/>
              <a:t> qui contient le dictionnaire des types des paramètres </a:t>
            </a:r>
          </a:p>
          <a:p>
            <a:r>
              <a:rPr lang="fr-FR" sz="1200" dirty="0"/>
              <a:t>nommés attendus.</a:t>
            </a:r>
          </a:p>
          <a:p>
            <a:endParaRPr lang="fr-FR" sz="1200" dirty="0"/>
          </a:p>
          <a:p>
            <a:r>
              <a:rPr lang="fr-FR" sz="1200" dirty="0"/>
              <a:t>Vous suivez toujours ?</a:t>
            </a:r>
          </a:p>
          <a:p>
            <a:endParaRPr lang="fr-FR" sz="1200" dirty="0"/>
          </a:p>
          <a:p>
            <a:r>
              <a:rPr lang="fr-FR" sz="1200" dirty="0"/>
              <a:t>Vous devriez comprendre la construction d'ensemble, nous l'avons vue un peu plus haut. Elle comprend trois niveaux, puisque nous devons influer sur le comportement de la fonction et que notre décorateur </a:t>
            </a:r>
          </a:p>
          <a:p>
            <a:r>
              <a:rPr lang="fr-FR" sz="1200" dirty="0"/>
              <a:t>prend des paramètres. Notre code de contrôle se trouve, comme il se doit, dans notre fonction fonction_modifiee(qui va prendre la place de notre fonction_a_executer).</a:t>
            </a:r>
          </a:p>
          <a:p>
            <a:endParaRPr lang="fr-FR" sz="1200" dirty="0"/>
          </a:p>
          <a:p>
            <a:r>
              <a:rPr lang="fr-FR" sz="1200" dirty="0"/>
              <a:t>On commence par vérifier que la liste des paramètres non nommés attendus est bien égale en taille à la liste des paramètres non nommés reçus. On vérifie ensuite individuellement chaque paramètre reçu, en </a:t>
            </a:r>
          </a:p>
          <a:p>
            <a:r>
              <a:rPr lang="fr-FR" sz="1200" dirty="0"/>
              <a:t>contrôlant son type. Si le type reçu est égal au type attendu, tout va bien. Sinon, on lève une exception. On répète l'opération sur les paramètres nommés (avec une petite différence, puisqu'il s'agit de </a:t>
            </a:r>
          </a:p>
          <a:p>
            <a:r>
              <a:rPr lang="fr-FR" sz="1200" dirty="0"/>
              <a:t>paramètres nommés : ils sont contenus dans un dictionnaire, pas une liste).</a:t>
            </a:r>
          </a:p>
          <a:p>
            <a:endParaRPr lang="fr-FR" sz="1200" dirty="0"/>
          </a:p>
          <a:p>
            <a:r>
              <a:rPr lang="fr-FR" sz="1200" dirty="0"/>
              <a:t>Si tout va bien (aucune exception n'a été levée), on exécute notre fonction en renvoyant son résultat.</a:t>
            </a:r>
          </a:p>
          <a:p>
            <a:endParaRPr lang="fr-FR" sz="1200" dirty="0"/>
          </a:p>
          <a:p>
            <a:r>
              <a:rPr lang="fr-FR" sz="1200" dirty="0"/>
              <a:t>Voilà nos exemples d'applications. Il y en a bien d'autres, vous pouvez en retrouver plusieurs sur la PEP 318 consacrée aux décorateurs, ainsi que des informations supplémentaires : n'hésitez pas à y faire un </a:t>
            </a:r>
          </a:p>
          <a:p>
            <a:r>
              <a:rPr lang="fr-FR" sz="1200" dirty="0"/>
              <a:t>petit tour.</a:t>
            </a:r>
          </a:p>
        </p:txBody>
      </p:sp>
    </p:spTree>
    <p:extLst>
      <p:ext uri="{BB962C8B-B14F-4D97-AF65-F5344CB8AC3E}">
        <p14:creationId xmlns:p14="http://schemas.microsoft.com/office/powerpoint/2010/main" val="387765078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2123658"/>
          </a:xfrm>
          <a:prstGeom prst="rect">
            <a:avLst/>
          </a:prstGeom>
          <a:noFill/>
        </p:spPr>
        <p:txBody>
          <a:bodyPr wrap="square" rtlCol="0">
            <a:spAutoFit/>
          </a:bodyPr>
          <a:lstStyle/>
          <a:p>
            <a:r>
              <a:rPr lang="fr-FR" sz="1200" b="1" dirty="0"/>
              <a:t>En résumé</a:t>
            </a:r>
          </a:p>
          <a:p>
            <a:endParaRPr lang="fr-FR" sz="1200" b="1" dirty="0"/>
          </a:p>
          <a:p>
            <a:pPr marL="171450" indent="-171450">
              <a:buFont typeface="Arial" panose="020B0604020202020204" pitchFamily="34" charset="0"/>
              <a:buChar char="•"/>
            </a:pPr>
            <a:r>
              <a:rPr lang="fr-FR" sz="1200" b="1" dirty="0"/>
              <a:t>    </a:t>
            </a:r>
            <a:r>
              <a:rPr lang="fr-FR" sz="1200" dirty="0"/>
              <a:t>Les décorateurs permettent de modifier le comportement d'une fonction.</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Ce sont eux-mêmes des fonctions, prenant en paramètre une fonction et renvoyant une fonction (qui peut être la même).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On peut déclarer une fonction comme décorée en plaçant, au-dessus de la ligne de sa définition, la </a:t>
            </a:r>
            <a:r>
              <a:rPr lang="fr-FR" sz="1200" dirty="0" err="1"/>
              <a:t>ligne@nom_decorateur</a:t>
            </a:r>
            <a:r>
              <a:rPr lang="fr-FR" sz="1200" dirty="0"/>
              <a:t>.</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Au moment de la définition de la fonction, le décorateur est appelé et la fonction qu'il renvoie sera celle utilisée.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Les décorateurs peuvent également prendre des paramètres pour influer sur le comportement de la fonction décorée.</a:t>
            </a:r>
          </a:p>
        </p:txBody>
      </p:sp>
    </p:spTree>
    <p:extLst>
      <p:ext uri="{BB962C8B-B14F-4D97-AF65-F5344CB8AC3E}">
        <p14:creationId xmlns:p14="http://schemas.microsoft.com/office/powerpoint/2010/main" val="421563146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90522" y="2795588"/>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les </a:t>
            </a:r>
            <a:r>
              <a:rPr lang="fr-FR" altLang="fr-FR" sz="9600" b="1" dirty="0" err="1">
                <a:solidFill>
                  <a:schemeClr val="accent5">
                    <a:lumMod val="75000"/>
                  </a:schemeClr>
                </a:solidFill>
              </a:rPr>
              <a:t>metaclasses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2014209164"/>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les </a:t>
            </a:r>
            <a:r>
              <a:rPr lang="fr-FR" altLang="fr-FR" sz="6000" b="1" dirty="0" err="1">
                <a:solidFill>
                  <a:schemeClr val="accent5">
                    <a:lumMod val="75000"/>
                  </a:schemeClr>
                </a:solidFill>
              </a:rPr>
              <a:t>metaclasses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830997"/>
          </a:xfrm>
          <a:prstGeom prst="rect">
            <a:avLst/>
          </a:prstGeom>
          <a:noFill/>
        </p:spPr>
        <p:txBody>
          <a:bodyPr wrap="square" rtlCol="0">
            <a:spAutoFit/>
          </a:bodyPr>
          <a:lstStyle/>
          <a:p>
            <a:r>
              <a:rPr lang="fr-FR" sz="1200" dirty="0"/>
              <a:t>Découvrez les métaclasses</a:t>
            </a:r>
          </a:p>
          <a:p>
            <a:endParaRPr lang="fr-FR" sz="1200" dirty="0"/>
          </a:p>
          <a:p>
            <a:r>
              <a:rPr lang="fr-FR" sz="1200" dirty="0"/>
              <a:t>Toujours plus loin vers la métaprogrammation ! Nous allons ici nous intéresser au concept des métaclasses, ou comment générer des classes à partir… d'autres classes ! Je ne vous cache pas qu'il s'agit d'un concept assez avancé de la programmation Python, prenez donc le temps nécessaire pour comprendre ce nouveau concept.</a:t>
            </a:r>
          </a:p>
        </p:txBody>
      </p:sp>
    </p:spTree>
    <p:extLst>
      <p:ext uri="{BB962C8B-B14F-4D97-AF65-F5344CB8AC3E}">
        <p14:creationId xmlns:p14="http://schemas.microsoft.com/office/powerpoint/2010/main" val="328960165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200329"/>
          </a:xfrm>
          <a:prstGeom prst="rect">
            <a:avLst/>
          </a:prstGeom>
          <a:noFill/>
        </p:spPr>
        <p:txBody>
          <a:bodyPr wrap="square" rtlCol="0">
            <a:spAutoFit/>
          </a:bodyPr>
          <a:lstStyle/>
          <a:p>
            <a:r>
              <a:rPr lang="fr-FR" sz="1200" dirty="0"/>
              <a:t>Depuis la troisième partie de ce cours, nous avons créé bon nombre d'objets. Nous avons découvert au début de cette partie le constructeur, cette méthode appelée quand on souhaite créer un objet.</a:t>
            </a:r>
          </a:p>
          <a:p>
            <a:endParaRPr lang="fr-FR" sz="1200" dirty="0"/>
          </a:p>
          <a:p>
            <a:r>
              <a:rPr lang="fr-FR" sz="1200" dirty="0"/>
              <a:t>Je vous ai dit alors que les choses étaient un peu plus complexes que ce qu'il semblait. Nous allons maintenant voir en quoi !</a:t>
            </a:r>
          </a:p>
          <a:p>
            <a:endParaRPr lang="fr-FR" sz="1200" dirty="0"/>
          </a:p>
          <a:p>
            <a:r>
              <a:rPr lang="fr-FR" sz="1200" dirty="0"/>
              <a:t>Admettons que vous ayez défini une classe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09554" y="2450027"/>
            <a:ext cx="10534644" cy="286232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09554" y="5472159"/>
            <a:ext cx="10534644" cy="461665"/>
          </a:xfrm>
          <a:prstGeom prst="rect">
            <a:avLst/>
          </a:prstGeom>
          <a:noFill/>
        </p:spPr>
        <p:txBody>
          <a:bodyPr wrap="square" rtlCol="0">
            <a:spAutoFit/>
          </a:bodyPr>
          <a:lstStyle/>
          <a:p>
            <a:r>
              <a:rPr lang="fr-FR" sz="1200" dirty="0"/>
              <a:t>Cette syntaxe n'a rien de nouveau pour nous.</a:t>
            </a:r>
          </a:p>
          <a:p>
            <a:r>
              <a:rPr lang="fr-FR" sz="1200" dirty="0"/>
              <a:t>Maintenant, que se passe-t-il quand on souhaite créer une personne ? Facile, on rédige le code suivant :</a:t>
            </a:r>
          </a:p>
        </p:txBody>
      </p:sp>
      <p:sp>
        <p:nvSpPr>
          <p:cNvPr id="9" name="ZoneTexte 8">
            <a:extLst>
              <a:ext uri="{FF2B5EF4-FFF2-40B4-BE49-F238E27FC236}">
                <a16:creationId xmlns:a16="http://schemas.microsoft.com/office/drawing/2014/main" id="{9E7C6AAD-5256-4D36-BCAB-FB9C916C4582}"/>
              </a:ext>
            </a:extLst>
          </p:cNvPr>
          <p:cNvSpPr txBox="1"/>
          <p:nvPr/>
        </p:nvSpPr>
        <p:spPr>
          <a:xfrm>
            <a:off x="276230" y="6136882"/>
            <a:ext cx="10534644" cy="246221"/>
          </a:xfrm>
          <a:prstGeom prst="rect">
            <a:avLst/>
          </a:prstGeom>
          <a:solidFill>
            <a:schemeClr val="tx1"/>
          </a:solidFill>
        </p:spPr>
        <p:txBody>
          <a:bodyPr wrap="square" rtlCol="0">
            <a:spAutoFit/>
          </a:bodyPr>
          <a:lstStyle/>
          <a:p>
            <a:r>
              <a:rPr lang="fr-FR" sz="1000" dirty="0">
                <a:solidFill>
                  <a:schemeClr val="bg1"/>
                </a:solidFill>
              </a:rPr>
              <a:t>personne = Personne("Doe", "John")</a:t>
            </a:r>
          </a:p>
        </p:txBody>
      </p:sp>
    </p:spTree>
    <p:extLst>
      <p:ext uri="{BB962C8B-B14F-4D97-AF65-F5344CB8AC3E}">
        <p14:creationId xmlns:p14="http://schemas.microsoft.com/office/powerpoint/2010/main" val="4202479476"/>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858132"/>
            <a:ext cx="10534644" cy="830997"/>
          </a:xfrm>
          <a:prstGeom prst="rect">
            <a:avLst/>
          </a:prstGeom>
          <a:noFill/>
        </p:spPr>
        <p:txBody>
          <a:bodyPr wrap="square" rtlCol="0">
            <a:spAutoFit/>
          </a:bodyPr>
          <a:lstStyle/>
          <a:p>
            <a:r>
              <a:rPr lang="fr-FR" sz="1200" dirty="0"/>
              <a:t>Lorsque l'on exécute cela, Python appelle notre constructeur__init__ en lui transmettant les arguments fournis à la construction de l'objet. Il y a cependant une étape intermédiaire.</a:t>
            </a:r>
          </a:p>
          <a:p>
            <a:endParaRPr lang="fr-FR" sz="1200" dirty="0"/>
          </a:p>
          <a:p>
            <a:r>
              <a:rPr lang="fr-FR" sz="1200" dirty="0"/>
              <a:t>Si vous examinez la définition de notre constructeur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632967"/>
            <a:ext cx="10534644" cy="246221"/>
          </a:xfrm>
          <a:prstGeom prst="rect">
            <a:avLst/>
          </a:prstGeom>
          <a:solidFill>
            <a:schemeClr val="tx1"/>
          </a:solidFill>
        </p:spPr>
        <p:txBody>
          <a:bodyPr wrap="square" rtlCol="0">
            <a:spAutoFit/>
          </a:bodyPr>
          <a:lstStyle/>
          <a:p>
            <a:r>
              <a:rPr lang="fr-FR" sz="1000" dirty="0">
                <a:solidFill>
                  <a:schemeClr val="bg1"/>
                </a:solidFill>
              </a:rPr>
              <a:t>def __init__(self, nom, </a:t>
            </a:r>
            <a:r>
              <a:rPr lang="fr-FR" sz="1000" dirty="0" err="1">
                <a:solidFill>
                  <a:schemeClr val="bg1"/>
                </a:solidFill>
              </a:rPr>
              <a:t>prenom</a:t>
            </a:r>
            <a:r>
              <a:rPr lang="fr-FR" sz="1000" dirty="0">
                <a:solidFill>
                  <a:schemeClr val="bg1"/>
                </a:solidFill>
              </a:rPr>
              <a:t>):</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1960213"/>
            <a:ext cx="10534644" cy="5078313"/>
          </a:xfrm>
          <a:prstGeom prst="rect">
            <a:avLst/>
          </a:prstGeom>
          <a:noFill/>
        </p:spPr>
        <p:txBody>
          <a:bodyPr wrap="square" rtlCol="0">
            <a:spAutoFit/>
          </a:bodyPr>
          <a:lstStyle/>
          <a:p>
            <a:r>
              <a:rPr lang="fr-FR" sz="1200" dirty="0"/>
              <a:t>Vous ne remarquez rien d'étrange ? Peut-être pas, car vous avez été habitués à cette syntaxe depuis le début de cette partie : la méthode prend en premier paramètre self.</a:t>
            </a:r>
          </a:p>
          <a:p>
            <a:r>
              <a:rPr lang="fr-FR" sz="1200" dirty="0"/>
              <a:t>Or, self, vous vous en souvenez, c'est l'objet que nous manipulons. Sauf que, quand on crée un objet… on souhaite récupérer un nouvel objet mais on n'en passe aucun à la classe.</a:t>
            </a:r>
          </a:p>
          <a:p>
            <a:r>
              <a:rPr lang="fr-FR" sz="1200" dirty="0"/>
              <a:t>D'une façon ou d'une autre, notre classe crée un nouvel objet et le passe à notre constructeur. La méthode__init__ se charge d'écrire dans notre objet ses attributs, mais elle n'est pas responsable de la création de notre objet. Nous allons à présent voir qui s'en charge.</a:t>
            </a:r>
          </a:p>
          <a:p>
            <a:r>
              <a:rPr lang="fr-FR" sz="1200" dirty="0"/>
              <a:t>La méthode__new__</a:t>
            </a:r>
          </a:p>
          <a:p>
            <a:endParaRPr lang="fr-FR" sz="1200" dirty="0"/>
          </a:p>
          <a:p>
            <a:r>
              <a:rPr lang="fr-FR" sz="1200" dirty="0"/>
              <a:t>La méthode__init__, comme nous l'avons vu, est là pour initialiser notre objet (en écrivant des attributs dedans, par exemple) mais elle n'est pas là pour le créer. La méthode qui s'en charge, c'est__new__.</a:t>
            </a:r>
          </a:p>
          <a:p>
            <a:endParaRPr lang="fr-FR" sz="1200" dirty="0"/>
          </a:p>
          <a:p>
            <a:r>
              <a:rPr lang="fr-FR" sz="1200" dirty="0"/>
              <a:t>C'est aussi une méthode spéciale, vous en reconnaissez la particularité. C'est également une méthode définie par object, que l'on peut redéfinir en cas de besoin.</a:t>
            </a:r>
          </a:p>
          <a:p>
            <a:r>
              <a:rPr lang="fr-FR" sz="1200" dirty="0"/>
              <a:t>Avant de voir ce qu'elle prend en paramètres, voyons plus précisément ce qui se passe quand on tente de construire un objet :</a:t>
            </a:r>
          </a:p>
          <a:p>
            <a:endParaRPr lang="fr-FR" sz="1200" dirty="0"/>
          </a:p>
          <a:p>
            <a:pPr marL="171450" indent="-171450">
              <a:buFont typeface="Arial" panose="020B0604020202020204" pitchFamily="34" charset="0"/>
              <a:buChar char="•"/>
            </a:pPr>
            <a:r>
              <a:rPr lang="fr-FR" sz="1200" dirty="0"/>
              <a:t>    On demande à créer un objet, en écrivant par exemple Personne("Doe", "John").</a:t>
            </a:r>
          </a:p>
          <a:p>
            <a:pPr marL="171450" indent="-171450">
              <a:buFont typeface="Arial" panose="020B0604020202020204" pitchFamily="34" charset="0"/>
              <a:buChar char="•"/>
            </a:pPr>
            <a:r>
              <a:rPr lang="fr-FR" sz="1200" dirty="0"/>
              <a:t>    La méthode__new__ de notre classe (ici Personne) est appelée et se charge de construire un nouvel objet.</a:t>
            </a:r>
          </a:p>
          <a:p>
            <a:pPr marL="171450" indent="-171450">
              <a:buFont typeface="Arial" panose="020B0604020202020204" pitchFamily="34" charset="0"/>
              <a:buChar char="•"/>
            </a:pPr>
            <a:r>
              <a:rPr lang="fr-FR" sz="1200" dirty="0"/>
              <a:t>    Si __new__ renvoie une instance de la classe, on appelle le constructeur __init__ en lui passant en paramètres cette nouvelle instance ainsi que les arguments passés lors de la création de l'objet.</a:t>
            </a:r>
          </a:p>
          <a:p>
            <a:endParaRPr lang="fr-FR" sz="1200" dirty="0"/>
          </a:p>
          <a:p>
            <a:r>
              <a:rPr lang="fr-FR" sz="1200" dirty="0"/>
              <a:t>Maintenant, intéressons-nous à la structure de notre méthode __new__.</a:t>
            </a:r>
          </a:p>
          <a:p>
            <a:r>
              <a:rPr lang="fr-FR" sz="1200" dirty="0"/>
              <a:t>C'est une méthode statique, ce qui signifie qu'elle ne prend pas self en paramètre. C'est logique, d'ailleurs : son but est de créer une nouvelle instance de classe, l'instance n'existe pas encore.</a:t>
            </a:r>
          </a:p>
          <a:p>
            <a:r>
              <a:rPr lang="fr-FR" sz="1200" dirty="0"/>
              <a:t>Elle ne prend donc pas self en premier paramètre (l'instance d'objet). Cependant, elle prend la classe manipulée </a:t>
            </a:r>
            <a:r>
              <a:rPr lang="fr-FR" sz="1200" dirty="0" err="1"/>
              <a:t>cls</a:t>
            </a:r>
            <a:r>
              <a:rPr lang="fr-FR" sz="1200" dirty="0"/>
              <a:t>.</a:t>
            </a:r>
          </a:p>
          <a:p>
            <a:r>
              <a:rPr lang="fr-FR" sz="1200" dirty="0"/>
              <a:t>Autrement dit, quand on souhaite créer un objet de la classe Personne, la méthode __new__ de la classePersonne est appelée et prend comme premier paramètre la classePersonne elle-même.</a:t>
            </a:r>
          </a:p>
          <a:p>
            <a:r>
              <a:rPr lang="fr-FR" sz="1200" dirty="0"/>
              <a:t>Les autres paramètres passés à la méthode__new__ seront transmis au constructeur.</a:t>
            </a:r>
          </a:p>
        </p:txBody>
      </p:sp>
    </p:spTree>
    <p:extLst>
      <p:ext uri="{BB962C8B-B14F-4D97-AF65-F5344CB8AC3E}">
        <p14:creationId xmlns:p14="http://schemas.microsoft.com/office/powerpoint/2010/main" val="2871817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C9F7B-4538-4DF9-9C56-971E1749B33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21A6699-9C92-43EE-882B-83C4A776F70D}"/>
              </a:ext>
            </a:extLst>
          </p:cNvPr>
          <p:cNvSpPr>
            <a:spLocks noGrp="1"/>
          </p:cNvSpPr>
          <p:nvPr>
            <p:ph idx="1"/>
          </p:nvPr>
        </p:nvSpPr>
        <p:spPr/>
        <p:txBody>
          <a:bodyPr/>
          <a:lstStyle/>
          <a:p>
            <a:endParaRPr lang="fr-FR" dirty="0"/>
          </a:p>
        </p:txBody>
      </p:sp>
      <p:sp>
        <p:nvSpPr>
          <p:cNvPr id="4" name="Espace réservé du contenu 2">
            <a:extLst>
              <a:ext uri="{FF2B5EF4-FFF2-40B4-BE49-F238E27FC236}">
                <a16:creationId xmlns:a16="http://schemas.microsoft.com/office/drawing/2014/main" id="{A4394D02-8AC2-46DC-AE8B-82B901AA7050}"/>
              </a:ext>
            </a:extLst>
          </p:cNvPr>
          <p:cNvSpPr txBox="1">
            <a:spLocks/>
          </p:cNvSpPr>
          <p:nvPr/>
        </p:nvSpPr>
        <p:spPr>
          <a:xfrm>
            <a:off x="-1" y="0"/>
            <a:ext cx="12191999" cy="6857999"/>
          </a:xfrm>
          <a:prstGeom prst="rect">
            <a:avLst/>
          </a:prstGeom>
          <a:gradFill>
            <a:gsLst>
              <a:gs pos="0">
                <a:schemeClr val="accent2">
                  <a:lumMod val="40000"/>
                  <a:lumOff val="60000"/>
                </a:schemeClr>
              </a:gs>
              <a:gs pos="100000">
                <a:srgbClr val="FF0000"/>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a:t>	</a:t>
            </a:r>
          </a:p>
          <a:p>
            <a:pPr marL="0" indent="0">
              <a:buFont typeface="Arial" panose="020B0604020202020204" pitchFamily="34" charset="0"/>
              <a:buNone/>
            </a:pPr>
            <a:endParaRPr lang="fr-FR"/>
          </a:p>
          <a:p>
            <a:pPr marL="0" indent="0">
              <a:buFont typeface="Arial" panose="020B0604020202020204" pitchFamily="34" charset="0"/>
              <a:buNone/>
            </a:pPr>
            <a:endParaRPr lang="fr-FR"/>
          </a:p>
          <a:p>
            <a:pPr marL="0" indent="0">
              <a:buFont typeface="Arial" panose="020B0604020202020204" pitchFamily="34" charset="0"/>
              <a:buNone/>
            </a:pPr>
            <a:endParaRPr lang="fr-FR" dirty="0"/>
          </a:p>
        </p:txBody>
      </p:sp>
      <p:sp>
        <p:nvSpPr>
          <p:cNvPr id="5" name="Titre 1">
            <a:extLst>
              <a:ext uri="{FF2B5EF4-FFF2-40B4-BE49-F238E27FC236}">
                <a16:creationId xmlns:a16="http://schemas.microsoft.com/office/drawing/2014/main" id="{D8DBEA99-8B02-4DB0-ADAC-D17A61FB2519}"/>
              </a:ext>
            </a:extLst>
          </p:cNvPr>
          <p:cNvSpPr txBox="1">
            <a:spLocks/>
          </p:cNvSpPr>
          <p:nvPr/>
        </p:nvSpPr>
        <p:spPr>
          <a:xfrm>
            <a:off x="114298" y="2295526"/>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9600" dirty="0" err="1">
                <a:solidFill>
                  <a:schemeClr val="accent5">
                    <a:lumMod val="75000"/>
                  </a:schemeClr>
                </a:solidFill>
              </a:rPr>
              <a:t>Apprendre</a:t>
            </a:r>
            <a:r>
              <a:rPr lang="en-US" sz="9600" dirty="0">
                <a:solidFill>
                  <a:schemeClr val="accent5">
                    <a:lumMod val="75000"/>
                  </a:schemeClr>
                </a:solidFill>
              </a:rPr>
              <a:t> à faire des </a:t>
            </a:r>
            <a:r>
              <a:rPr lang="en-US" sz="9600" dirty="0" err="1">
                <a:solidFill>
                  <a:schemeClr val="accent5">
                    <a:lumMod val="75000"/>
                  </a:schemeClr>
                </a:solidFill>
              </a:rPr>
              <a:t>boucles</a:t>
            </a:r>
            <a:endParaRPr lang="fr-FR" sz="9600" dirty="0">
              <a:solidFill>
                <a:schemeClr val="accent5">
                  <a:lumMod val="75000"/>
                </a:schemeClr>
              </a:solidFill>
            </a:endParaRPr>
          </a:p>
        </p:txBody>
      </p:sp>
    </p:spTree>
    <p:extLst>
      <p:ext uri="{BB962C8B-B14F-4D97-AF65-F5344CB8AC3E}">
        <p14:creationId xmlns:p14="http://schemas.microsoft.com/office/powerpoint/2010/main" val="3203687865"/>
      </p:ext>
    </p:extLst>
  </p:cSld>
  <p:clrMapOvr>
    <a:overrideClrMapping bg1="lt1" tx1="dk1" bg2="lt2" tx2="dk2" accent1="accent1" accent2="accent2" accent3="accent3" accent4="accent4" accent5="accent5" accent6="accent6" hlink="hlink" folHlink="folHlink"/>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276999"/>
          </a:xfrm>
          <a:prstGeom prst="rect">
            <a:avLst/>
          </a:prstGeom>
          <a:noFill/>
        </p:spPr>
        <p:txBody>
          <a:bodyPr wrap="square" rtlCol="0">
            <a:spAutoFit/>
          </a:bodyPr>
          <a:lstStyle/>
          <a:p>
            <a:r>
              <a:rPr lang="fr-FR" sz="1200" dirty="0"/>
              <a:t>Voyons un peu cela, exprimé sous forme de code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392048"/>
            <a:ext cx="10534644" cy="378565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__new__(cls,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print("Appel de la méthode __new__ de la classe {}".format(cls))</a:t>
            </a:r>
          </a:p>
          <a:p>
            <a:r>
              <a:rPr lang="fr-FR" sz="1000" dirty="0">
                <a:solidFill>
                  <a:schemeClr val="bg1"/>
                </a:solidFill>
              </a:rPr>
              <a:t>        # On laisse le travail à object</a:t>
            </a:r>
          </a:p>
          <a:p>
            <a:r>
              <a:rPr lang="fr-FR" sz="1000" dirty="0">
                <a:solidFill>
                  <a:schemeClr val="bg1"/>
                </a:solidFill>
              </a:rPr>
              <a:t>        return </a:t>
            </a:r>
            <a:r>
              <a:rPr lang="fr-FR" sz="1000" dirty="0" err="1">
                <a:solidFill>
                  <a:schemeClr val="bg1"/>
                </a:solidFill>
              </a:rPr>
              <a:t>object.__new</a:t>
            </a:r>
            <a:r>
              <a:rPr lang="fr-FR" sz="1000" dirty="0">
                <a:solidFill>
                  <a:schemeClr val="bg1"/>
                </a:solidFill>
              </a:rPr>
              <a:t>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print("Appel de la méthode __init__")</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5452051"/>
            <a:ext cx="10534644" cy="276999"/>
          </a:xfrm>
          <a:prstGeom prst="rect">
            <a:avLst/>
          </a:prstGeom>
          <a:noFill/>
        </p:spPr>
        <p:txBody>
          <a:bodyPr wrap="square" rtlCol="0">
            <a:spAutoFit/>
          </a:bodyPr>
          <a:lstStyle/>
          <a:p>
            <a:r>
              <a:rPr lang="fr-FR" sz="1200" dirty="0"/>
              <a:t>Essayons de créer une personne :</a:t>
            </a:r>
          </a:p>
        </p:txBody>
      </p:sp>
      <p:sp>
        <p:nvSpPr>
          <p:cNvPr id="7" name="ZoneTexte 6">
            <a:extLst>
              <a:ext uri="{FF2B5EF4-FFF2-40B4-BE49-F238E27FC236}">
                <a16:creationId xmlns:a16="http://schemas.microsoft.com/office/drawing/2014/main" id="{0B6D5248-D64E-4ED2-8515-8B84BE19D357}"/>
              </a:ext>
            </a:extLst>
          </p:cNvPr>
          <p:cNvSpPr txBox="1"/>
          <p:nvPr/>
        </p:nvSpPr>
        <p:spPr>
          <a:xfrm>
            <a:off x="352431" y="5786437"/>
            <a:ext cx="10534644" cy="553998"/>
          </a:xfrm>
          <a:prstGeom prst="rect">
            <a:avLst/>
          </a:prstGeom>
          <a:solidFill>
            <a:schemeClr val="tx1"/>
          </a:solidFill>
        </p:spPr>
        <p:txBody>
          <a:bodyPr wrap="square" rtlCol="0">
            <a:spAutoFit/>
          </a:bodyPr>
          <a:lstStyle/>
          <a:p>
            <a:r>
              <a:rPr lang="fr-FR" sz="1000" dirty="0">
                <a:solidFill>
                  <a:schemeClr val="bg1"/>
                </a:solidFill>
              </a:rPr>
              <a:t>&gt;&gt;&gt; personne = Personne("Doe", "John")</a:t>
            </a:r>
          </a:p>
          <a:p>
            <a:r>
              <a:rPr lang="fr-FR" sz="1000" dirty="0">
                <a:solidFill>
                  <a:schemeClr val="bg1"/>
                </a:solidFill>
              </a:rPr>
              <a:t>Appel de la méthode __new__ de la classe &lt;class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Appel de la méthode __init__</a:t>
            </a:r>
          </a:p>
        </p:txBody>
      </p:sp>
    </p:spTree>
    <p:extLst>
      <p:ext uri="{BB962C8B-B14F-4D97-AF65-F5344CB8AC3E}">
        <p14:creationId xmlns:p14="http://schemas.microsoft.com/office/powerpoint/2010/main" val="851748607"/>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830997"/>
          </a:xfrm>
          <a:prstGeom prst="rect">
            <a:avLst/>
          </a:prstGeom>
          <a:noFill/>
        </p:spPr>
        <p:txBody>
          <a:bodyPr wrap="square" rtlCol="0">
            <a:spAutoFit/>
          </a:bodyPr>
          <a:lstStyle/>
          <a:p>
            <a:r>
              <a:rPr lang="fr-FR" sz="1200" dirty="0"/>
              <a:t>Redéfinir__new__peut permettre, par exemple, de créer une instance d'une autre classe. Elle est principalement utilisée par Python pour produire des types immuables (en anglais, immutable), que l'on ne peut modifier, comme le sont les chaînes de caractères, les tuples, les entiers, les flottants…</a:t>
            </a:r>
          </a:p>
          <a:p>
            <a:endParaRPr lang="fr-FR" sz="1200" dirty="0"/>
          </a:p>
          <a:p>
            <a:r>
              <a:rPr lang="fr-FR" sz="1200" dirty="0"/>
              <a:t>La méthode__new__est parfois redéfinie dans le corps d'une métaclasse. Nous allons à présent voir ce dont il s'agit.</a:t>
            </a:r>
          </a:p>
        </p:txBody>
      </p:sp>
    </p:spTree>
    <p:extLst>
      <p:ext uri="{BB962C8B-B14F-4D97-AF65-F5344CB8AC3E}">
        <p14:creationId xmlns:p14="http://schemas.microsoft.com/office/powerpoint/2010/main" val="66089023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200329"/>
          </a:xfrm>
          <a:prstGeom prst="rect">
            <a:avLst/>
          </a:prstGeom>
          <a:noFill/>
        </p:spPr>
        <p:txBody>
          <a:bodyPr wrap="square" rtlCol="0">
            <a:spAutoFit/>
          </a:bodyPr>
          <a:lstStyle/>
          <a:p>
            <a:r>
              <a:rPr lang="fr-FR" sz="1200" dirty="0"/>
              <a:t>Je le répète une nouvelle fois, en Python, tout est objet. Cela veut dire que les entiers, les flottants, les listes sont des objets, que les modules sont des objets, que les packages sont des objets… mais cela veut aussi dire que les classes sont des objets !</a:t>
            </a:r>
          </a:p>
          <a:p>
            <a:endParaRPr lang="fr-FR" sz="1200" b="1" dirty="0"/>
          </a:p>
          <a:p>
            <a:r>
              <a:rPr lang="fr-FR" sz="1200" b="1" dirty="0"/>
              <a:t>La méthode que nous connaissons</a:t>
            </a:r>
          </a:p>
          <a:p>
            <a:endParaRPr lang="fr-FR" sz="1200" dirty="0"/>
          </a:p>
          <a:p>
            <a:r>
              <a:rPr lang="fr-FR" sz="1200" dirty="0"/>
              <a:t>Pour créer une classe, nous n'avons vu qu'une méthode, la plus utilisée, faisant appel au mot-clé class.</a:t>
            </a:r>
          </a:p>
        </p:txBody>
      </p:sp>
      <p:sp>
        <p:nvSpPr>
          <p:cNvPr id="7" name="ZoneTexte 6">
            <a:extLst>
              <a:ext uri="{FF2B5EF4-FFF2-40B4-BE49-F238E27FC236}">
                <a16:creationId xmlns:a16="http://schemas.microsoft.com/office/drawing/2014/main" id="{3BED51DD-AFDE-48DC-9C49-ED0CB10BCDBC}"/>
              </a:ext>
            </a:extLst>
          </p:cNvPr>
          <p:cNvSpPr txBox="1"/>
          <p:nvPr/>
        </p:nvSpPr>
        <p:spPr>
          <a:xfrm>
            <a:off x="276230" y="2394391"/>
            <a:ext cx="10534644" cy="246221"/>
          </a:xfrm>
          <a:prstGeom prst="rect">
            <a:avLst/>
          </a:prstGeom>
          <a:solidFill>
            <a:schemeClr val="tx1"/>
          </a:solidFill>
        </p:spPr>
        <p:txBody>
          <a:bodyPr wrap="square" rtlCol="0">
            <a:spAutoFit/>
          </a:bodyPr>
          <a:lstStyle/>
          <a:p>
            <a:r>
              <a:rPr lang="fr-FR" sz="1000" dirty="0">
                <a:solidFill>
                  <a:schemeClr val="bg1"/>
                </a:solidFill>
              </a:rPr>
              <a:t>class MaClasse:</a:t>
            </a:r>
          </a:p>
        </p:txBody>
      </p:sp>
      <p:sp>
        <p:nvSpPr>
          <p:cNvPr id="8" name="ZoneTexte 7">
            <a:extLst>
              <a:ext uri="{FF2B5EF4-FFF2-40B4-BE49-F238E27FC236}">
                <a16:creationId xmlns:a16="http://schemas.microsoft.com/office/drawing/2014/main" id="{A0ADE37E-FF25-4BB9-81F8-EE2DED55A6D0}"/>
              </a:ext>
            </a:extLst>
          </p:cNvPr>
          <p:cNvSpPr txBox="1"/>
          <p:nvPr/>
        </p:nvSpPr>
        <p:spPr>
          <a:xfrm>
            <a:off x="276230" y="2733608"/>
            <a:ext cx="10534644" cy="1569660"/>
          </a:xfrm>
          <a:prstGeom prst="rect">
            <a:avLst/>
          </a:prstGeom>
          <a:noFill/>
        </p:spPr>
        <p:txBody>
          <a:bodyPr wrap="square" rtlCol="0">
            <a:spAutoFit/>
          </a:bodyPr>
          <a:lstStyle/>
          <a:p>
            <a:r>
              <a:rPr lang="fr-FR" sz="1200" dirty="0"/>
              <a:t>Vous pouvez ensuite créer des instances sur le modèle de cette classe, je ne vous apprends rien.</a:t>
            </a:r>
          </a:p>
          <a:p>
            <a:endParaRPr lang="fr-FR" sz="1200" dirty="0"/>
          </a:p>
          <a:p>
            <a:r>
              <a:rPr lang="fr-FR" sz="1200" dirty="0"/>
              <a:t>Mais là où cela se complique, c'est que les classes sont également des objets.</a:t>
            </a:r>
          </a:p>
          <a:p>
            <a:endParaRPr lang="fr-FR" sz="1200" dirty="0"/>
          </a:p>
          <a:p>
            <a:r>
              <a:rPr lang="fr-FR" sz="1200" dirty="0"/>
              <a:t>Si les classes sont des objets… cela veut dire que les classes sont elles-mêmes modelées sur des classes ?</a:t>
            </a:r>
          </a:p>
          <a:p>
            <a:endParaRPr lang="fr-FR" sz="1200" dirty="0"/>
          </a:p>
          <a:p>
            <a:r>
              <a:rPr lang="fr-FR" sz="1200" dirty="0"/>
              <a:t>Eh oui. Les classes, comme tout objet, sont modelées sur une classe. Cela paraît assez difficile à comprendre au début. Peut-être cet extrait de code vous aidera-t-il à comprendre l'idée.</a:t>
            </a:r>
          </a:p>
        </p:txBody>
      </p:sp>
      <p:sp>
        <p:nvSpPr>
          <p:cNvPr id="6" name="ZoneTexte 5">
            <a:extLst>
              <a:ext uri="{FF2B5EF4-FFF2-40B4-BE49-F238E27FC236}">
                <a16:creationId xmlns:a16="http://schemas.microsoft.com/office/drawing/2014/main" id="{1FFF06EC-BB4C-4D12-A1C5-6B11BEEA2AA3}"/>
              </a:ext>
            </a:extLst>
          </p:cNvPr>
          <p:cNvSpPr txBox="1"/>
          <p:nvPr/>
        </p:nvSpPr>
        <p:spPr>
          <a:xfrm>
            <a:off x="276230" y="4413557"/>
            <a:ext cx="4595813" cy="2092881"/>
          </a:xfrm>
          <a:prstGeom prst="rect">
            <a:avLst/>
          </a:prstGeom>
          <a:solidFill>
            <a:schemeClr val="tx1"/>
          </a:solidFill>
        </p:spPr>
        <p:txBody>
          <a:bodyPr wrap="square" rtlCol="0">
            <a:spAutoFit/>
          </a:bodyPr>
          <a:lstStyle/>
          <a:p>
            <a:r>
              <a:rPr lang="fr-FR" sz="1000" dirty="0">
                <a:solidFill>
                  <a:schemeClr val="bg1"/>
                </a:solidFill>
              </a:rPr>
              <a:t>&gt;&gt;&gt; type(5)</a:t>
            </a:r>
          </a:p>
          <a:p>
            <a:r>
              <a:rPr lang="fr-FR" sz="1000" dirty="0">
                <a:solidFill>
                  <a:schemeClr val="bg1"/>
                </a:solidFill>
              </a:rPr>
              <a:t>&lt;class '</a:t>
            </a:r>
            <a:r>
              <a:rPr lang="fr-FR" sz="1000" dirty="0" err="1">
                <a:solidFill>
                  <a:schemeClr val="bg1"/>
                </a:solidFill>
              </a:rPr>
              <a:t>int</a:t>
            </a:r>
            <a:r>
              <a:rPr lang="fr-FR" sz="1000" dirty="0">
                <a:solidFill>
                  <a:schemeClr val="bg1"/>
                </a:solidFill>
              </a:rPr>
              <a:t>'&gt;</a:t>
            </a:r>
          </a:p>
          <a:p>
            <a:r>
              <a:rPr lang="fr-FR" sz="1000" dirty="0">
                <a:solidFill>
                  <a:schemeClr val="bg1"/>
                </a:solidFill>
              </a:rPr>
              <a:t>&gt;&gt;&gt; type("une chaîne")</a:t>
            </a:r>
          </a:p>
          <a:p>
            <a:r>
              <a:rPr lang="fr-FR" sz="1000" dirty="0">
                <a:solidFill>
                  <a:schemeClr val="bg1"/>
                </a:solidFill>
              </a:rPr>
              <a:t>&lt;class '</a:t>
            </a:r>
            <a:r>
              <a:rPr lang="fr-FR" sz="1000" dirty="0" err="1">
                <a:solidFill>
                  <a:schemeClr val="bg1"/>
                </a:solidFill>
              </a:rPr>
              <a:t>str</a:t>
            </a:r>
            <a:r>
              <a:rPr lang="fr-FR" sz="1000" dirty="0">
                <a:solidFill>
                  <a:schemeClr val="bg1"/>
                </a:solidFill>
              </a:rPr>
              <a:t>'&gt;</a:t>
            </a:r>
          </a:p>
          <a:p>
            <a:r>
              <a:rPr lang="fr-FR" sz="1000" dirty="0">
                <a:solidFill>
                  <a:schemeClr val="bg1"/>
                </a:solidFill>
              </a:rPr>
              <a:t>&gt;&gt;&gt; type([1, 2, 3])</a:t>
            </a:r>
          </a:p>
          <a:p>
            <a:r>
              <a:rPr lang="fr-FR" sz="1000" dirty="0">
                <a:solidFill>
                  <a:schemeClr val="bg1"/>
                </a:solidFill>
              </a:rPr>
              <a:t>&lt;class '</a:t>
            </a:r>
            <a:r>
              <a:rPr lang="fr-FR" sz="1000" dirty="0" err="1">
                <a:solidFill>
                  <a:schemeClr val="bg1"/>
                </a:solidFill>
              </a:rPr>
              <a:t>list</a:t>
            </a:r>
            <a:r>
              <a:rPr lang="fr-FR" sz="1000" dirty="0">
                <a:solidFill>
                  <a:schemeClr val="bg1"/>
                </a:solidFill>
              </a:rPr>
              <a:t>'&gt;</a:t>
            </a:r>
          </a:p>
          <a:p>
            <a:r>
              <a:rPr lang="fr-FR" sz="1000" dirty="0">
                <a:solidFill>
                  <a:schemeClr val="bg1"/>
                </a:solidFill>
              </a:rPr>
              <a:t>&gt;&gt;&gt; type(int)</a:t>
            </a:r>
          </a:p>
          <a:p>
            <a:r>
              <a:rPr lang="fr-FR" sz="1000" dirty="0">
                <a:solidFill>
                  <a:schemeClr val="bg1"/>
                </a:solidFill>
              </a:rPr>
              <a:t>&lt;class 'type'&gt;</a:t>
            </a:r>
          </a:p>
          <a:p>
            <a:r>
              <a:rPr lang="fr-FR" sz="1000" dirty="0">
                <a:solidFill>
                  <a:schemeClr val="bg1"/>
                </a:solidFill>
              </a:rPr>
              <a:t>&gt;&gt;&gt; type(str)</a:t>
            </a:r>
          </a:p>
          <a:p>
            <a:r>
              <a:rPr lang="fr-FR" sz="1000" dirty="0">
                <a:solidFill>
                  <a:schemeClr val="bg1"/>
                </a:solidFill>
              </a:rPr>
              <a:t>&lt;class 'type'&gt;</a:t>
            </a:r>
          </a:p>
          <a:p>
            <a:r>
              <a:rPr lang="fr-FR" sz="1000" dirty="0">
                <a:solidFill>
                  <a:schemeClr val="bg1"/>
                </a:solidFill>
              </a:rPr>
              <a:t>&gt;&gt;&gt; type(list)</a:t>
            </a:r>
          </a:p>
          <a:p>
            <a:r>
              <a:rPr lang="fr-FR" sz="1000" dirty="0">
                <a:solidFill>
                  <a:schemeClr val="bg1"/>
                </a:solidFill>
              </a:rPr>
              <a:t>&lt;class 'type'&gt;</a:t>
            </a:r>
          </a:p>
          <a:p>
            <a:r>
              <a:rPr lang="fr-FR" sz="1000" dirty="0">
                <a:solidFill>
                  <a:schemeClr val="bg1"/>
                </a:solidFill>
              </a:rPr>
              <a:t>&gt;&gt;&gt;</a:t>
            </a:r>
          </a:p>
        </p:txBody>
      </p:sp>
    </p:spTree>
    <p:extLst>
      <p:ext uri="{BB962C8B-B14F-4D97-AF65-F5344CB8AC3E}">
        <p14:creationId xmlns:p14="http://schemas.microsoft.com/office/powerpoint/2010/main" val="178857928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5447645"/>
          </a:xfrm>
          <a:prstGeom prst="rect">
            <a:avLst/>
          </a:prstGeom>
          <a:noFill/>
        </p:spPr>
        <p:txBody>
          <a:bodyPr wrap="square" rtlCol="0">
            <a:spAutoFit/>
          </a:bodyPr>
          <a:lstStyle/>
          <a:p>
            <a:r>
              <a:rPr lang="fr-FR" sz="1200" dirty="0"/>
              <a:t>On demande le type d'un entier et Python nous répond class int. Sans surprise. Mais si on lui demande la classe de int, Python nous répond class type.</a:t>
            </a:r>
          </a:p>
          <a:p>
            <a:endParaRPr lang="fr-FR" sz="1200" dirty="0"/>
          </a:p>
          <a:p>
            <a:r>
              <a:rPr lang="fr-FR" sz="1200" dirty="0"/>
              <a:t>En fait, par défaut, toutes nos classes sont modelées sur la classe type. Cela signifie que :</a:t>
            </a:r>
          </a:p>
          <a:p>
            <a:endParaRPr lang="fr-FR" sz="1200" dirty="0"/>
          </a:p>
          <a:p>
            <a:r>
              <a:rPr lang="fr-FR" sz="1200" dirty="0"/>
              <a:t>    quand on crée une nouvelle classe (class Personne: par exemple), Python appelle la méthode__new__ de la classe type;</a:t>
            </a:r>
          </a:p>
          <a:p>
            <a:endParaRPr lang="fr-FR" sz="1200" dirty="0"/>
          </a:p>
          <a:p>
            <a:r>
              <a:rPr lang="fr-FR" sz="1200" dirty="0"/>
              <a:t>    une fois la classe créée, on appelle le constructeur__init__ de la classe type.</a:t>
            </a:r>
          </a:p>
          <a:p>
            <a:endParaRPr lang="fr-FR" sz="1200" dirty="0"/>
          </a:p>
          <a:p>
            <a:r>
              <a:rPr lang="fr-FR" sz="1200" dirty="0"/>
              <a:t>Cela semble sans doute encore obscur. Ne désespérez pas, vous comprendrez peut-être un peu mieux ce dont je parle en lisant la suite. Sinon, n'hésitez pas à relire ce passage et à faire des tests par vous-mêmes.</a:t>
            </a:r>
          </a:p>
          <a:p>
            <a:r>
              <a:rPr lang="fr-FR" sz="1200" dirty="0"/>
              <a:t>Créer une classe dynamiquement</a:t>
            </a:r>
          </a:p>
          <a:p>
            <a:endParaRPr lang="fr-FR" sz="1200" dirty="0"/>
          </a:p>
          <a:p>
            <a:r>
              <a:rPr lang="fr-FR" sz="1200" b="1" dirty="0"/>
              <a:t>Résumons :</a:t>
            </a:r>
          </a:p>
          <a:p>
            <a:endParaRPr lang="fr-FR" sz="1200" dirty="0"/>
          </a:p>
          <a:p>
            <a:r>
              <a:rPr lang="fr-FR" sz="1200" dirty="0"/>
              <a:t>    nous savons que les objets sont modelés sur des classes ;</a:t>
            </a:r>
          </a:p>
          <a:p>
            <a:endParaRPr lang="fr-FR" sz="1200" dirty="0"/>
          </a:p>
          <a:p>
            <a:r>
              <a:rPr lang="fr-FR" sz="1200" dirty="0"/>
              <a:t>    nous savons que nos classes, étant elles-mêmes des objets, sont modelées sur une classe ;</a:t>
            </a:r>
          </a:p>
          <a:p>
            <a:endParaRPr lang="fr-FR" sz="1200" dirty="0"/>
          </a:p>
          <a:p>
            <a:r>
              <a:rPr lang="fr-FR" sz="1200" dirty="0"/>
              <a:t>    la classe sur laquelle toutes les autres sont modelées par défaut s'appelle type.</a:t>
            </a:r>
          </a:p>
          <a:p>
            <a:endParaRPr lang="fr-FR" sz="1200" dirty="0"/>
          </a:p>
          <a:p>
            <a:r>
              <a:rPr lang="fr-FR" sz="1200" dirty="0"/>
              <a:t>Je vous propose d'essayer de créer une classe dynamiquement, sans passer par le mot-clé class mais par la classe type directement.</a:t>
            </a:r>
          </a:p>
          <a:p>
            <a:endParaRPr lang="fr-FR" sz="1200" dirty="0"/>
          </a:p>
          <a:p>
            <a:r>
              <a:rPr lang="fr-FR" sz="1200" dirty="0"/>
              <a:t>La classe type prend trois arguments pour se construire :</a:t>
            </a:r>
          </a:p>
          <a:p>
            <a:endParaRPr lang="fr-FR" sz="1200" dirty="0"/>
          </a:p>
          <a:p>
            <a:r>
              <a:rPr lang="fr-FR" sz="1200" dirty="0"/>
              <a:t>    le nom de la classe à créer ;</a:t>
            </a:r>
          </a:p>
          <a:p>
            <a:endParaRPr lang="fr-FR" sz="1200" dirty="0"/>
          </a:p>
          <a:p>
            <a:r>
              <a:rPr lang="fr-FR" sz="1200" dirty="0"/>
              <a:t>    un tuple contenant les classes dont notre nouvelle classe va hériter ;</a:t>
            </a:r>
          </a:p>
          <a:p>
            <a:endParaRPr lang="fr-FR" sz="1200" dirty="0"/>
          </a:p>
          <a:p>
            <a:r>
              <a:rPr lang="fr-FR" sz="1200" dirty="0"/>
              <a:t>    un dictionnaire contenant les attributs et méthodes de notre classe.</a:t>
            </a:r>
          </a:p>
        </p:txBody>
      </p:sp>
    </p:spTree>
    <p:extLst>
      <p:ext uri="{BB962C8B-B14F-4D97-AF65-F5344CB8AC3E}">
        <p14:creationId xmlns:p14="http://schemas.microsoft.com/office/powerpoint/2010/main" val="191461587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2764066"/>
            <a:ext cx="10534644" cy="1938992"/>
          </a:xfrm>
          <a:prstGeom prst="rect">
            <a:avLst/>
          </a:prstGeom>
          <a:noFill/>
        </p:spPr>
        <p:txBody>
          <a:bodyPr wrap="square" rtlCol="0">
            <a:spAutoFit/>
          </a:bodyPr>
          <a:lstStyle/>
          <a:p>
            <a:r>
              <a:rPr lang="fr-FR" sz="1200" dirty="0"/>
              <a:t>J'ai simplifié le code au maximum. Nous créons bel et bien une nouvelle classe que nous stockons dans notre variable Personne, mais elle est vide. Elle n'hérite d'aucune classe et elle ne définit aucun attribut ni méthode de classe.</a:t>
            </a:r>
          </a:p>
          <a:p>
            <a:endParaRPr lang="fr-FR" sz="1200" dirty="0"/>
          </a:p>
          <a:p>
            <a:r>
              <a:rPr lang="fr-FR" sz="1200" dirty="0"/>
              <a:t>Nous allons essayer de créer deux méthodes pour notre classe :</a:t>
            </a:r>
          </a:p>
          <a:p>
            <a:endParaRPr lang="fr-FR" sz="1200" dirty="0"/>
          </a:p>
          <a:p>
            <a:r>
              <a:rPr lang="fr-FR" sz="1200" dirty="0"/>
              <a:t>    un constructeur__init__;</a:t>
            </a:r>
          </a:p>
          <a:p>
            <a:endParaRPr lang="fr-FR" sz="1200" dirty="0"/>
          </a:p>
          <a:p>
            <a:r>
              <a:rPr lang="fr-FR" sz="1200" dirty="0"/>
              <a:t>    une méthode présenter affichant le prénom et le nom de la personne.</a:t>
            </a:r>
          </a:p>
          <a:p>
            <a:endParaRPr lang="fr-FR" sz="1200" dirty="0"/>
          </a:p>
          <a:p>
            <a:r>
              <a:rPr lang="fr-FR" sz="1200" dirty="0"/>
              <a:t>Je vous donne ici le code auquel on peut arriver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30" y="971550"/>
            <a:ext cx="9686924" cy="1477328"/>
          </a:xfrm>
          <a:prstGeom prst="rect">
            <a:avLst/>
          </a:prstGeom>
          <a:solidFill>
            <a:schemeClr val="tx1"/>
          </a:solidFill>
        </p:spPr>
        <p:txBody>
          <a:bodyPr wrap="square" rtlCol="0">
            <a:spAutoFit/>
          </a:bodyPr>
          <a:lstStyle/>
          <a:p>
            <a:r>
              <a:rPr lang="fr-FR" sz="1000" dirty="0">
                <a:solidFill>
                  <a:schemeClr val="bg1"/>
                </a:solidFill>
              </a:rPr>
              <a:t>&gt;&gt;&gt; Personne = type("Personne", (), {})</a:t>
            </a:r>
          </a:p>
          <a:p>
            <a:r>
              <a:rPr lang="fr-FR" sz="1000" dirty="0">
                <a:solidFill>
                  <a:schemeClr val="bg1"/>
                </a:solidFill>
              </a:rPr>
              <a:t>&gt;&gt;&gt; Personne</a:t>
            </a:r>
          </a:p>
          <a:p>
            <a:r>
              <a:rPr lang="fr-FR" sz="1000" dirty="0">
                <a:solidFill>
                  <a:schemeClr val="bg1"/>
                </a:solidFill>
              </a:rPr>
              <a:t>&lt;class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&gt;&gt;&gt; </a:t>
            </a:r>
            <a:r>
              <a:rPr lang="fr-FR" sz="1000" dirty="0" err="1">
                <a:solidFill>
                  <a:schemeClr val="bg1"/>
                </a:solidFill>
              </a:rPr>
              <a:t>john</a:t>
            </a:r>
            <a:r>
              <a:rPr lang="fr-FR" sz="1000" dirty="0">
                <a:solidFill>
                  <a:schemeClr val="bg1"/>
                </a:solidFill>
              </a:rPr>
              <a:t> = Personne()</a:t>
            </a:r>
          </a:p>
          <a:p>
            <a:r>
              <a:rPr lang="fr-FR" sz="1000" dirty="0">
                <a:solidFill>
                  <a:schemeClr val="bg1"/>
                </a:solidFill>
              </a:rPr>
              <a:t>&gt;&gt;&gt; </a:t>
            </a:r>
            <a:r>
              <a:rPr lang="fr-FR" sz="1000" dirty="0" err="1">
                <a:solidFill>
                  <a:schemeClr val="bg1"/>
                </a:solidFill>
              </a:rPr>
              <a:t>dir</a:t>
            </a:r>
            <a:r>
              <a:rPr lang="fr-FR" sz="1000" dirty="0">
                <a:solidFill>
                  <a:schemeClr val="bg1"/>
                </a:solidFill>
              </a:rPr>
              <a:t>(</a:t>
            </a:r>
            <a:r>
              <a:rPr lang="fr-FR" sz="1000" dirty="0" err="1">
                <a:solidFill>
                  <a:schemeClr val="bg1"/>
                </a:solidFill>
              </a:rPr>
              <a:t>john</a:t>
            </a:r>
            <a:r>
              <a:rPr lang="fr-FR" sz="1000" dirty="0">
                <a:solidFill>
                  <a:schemeClr val="bg1"/>
                </a:solidFill>
              </a:rPr>
              <a:t>)</a:t>
            </a:r>
          </a:p>
          <a:p>
            <a:r>
              <a:rPr lang="fr-FR" sz="1000" dirty="0">
                <a:solidFill>
                  <a:schemeClr val="bg1"/>
                </a:solidFill>
              </a:rPr>
              <a:t>['__class__', '__</a:t>
            </a:r>
            <a:r>
              <a:rPr lang="fr-FR" sz="1000" dirty="0" err="1">
                <a:solidFill>
                  <a:schemeClr val="bg1"/>
                </a:solidFill>
              </a:rPr>
              <a:t>delattr</a:t>
            </a:r>
            <a:r>
              <a:rPr lang="fr-FR" sz="1000" dirty="0">
                <a:solidFill>
                  <a:schemeClr val="bg1"/>
                </a:solidFill>
              </a:rPr>
              <a:t>__', '__dict__', '__doc__', '__eq__', '__format__', '__g</a:t>
            </a:r>
          </a:p>
          <a:p>
            <a:r>
              <a:rPr lang="fr-FR" sz="1000" dirty="0">
                <a:solidFill>
                  <a:schemeClr val="bg1"/>
                </a:solidFill>
              </a:rPr>
              <a:t>e__', '__</a:t>
            </a:r>
            <a:r>
              <a:rPr lang="fr-FR" sz="1000" dirty="0" err="1">
                <a:solidFill>
                  <a:schemeClr val="bg1"/>
                </a:solidFill>
              </a:rPr>
              <a:t>getattribute</a:t>
            </a:r>
            <a:r>
              <a:rPr lang="fr-FR" sz="1000" dirty="0">
                <a:solidFill>
                  <a:schemeClr val="bg1"/>
                </a:solidFill>
              </a:rPr>
              <a:t>__', '__gt__', '__hash__', '__init__', '__le__', '__</a:t>
            </a:r>
            <a:r>
              <a:rPr lang="fr-FR" sz="1000" dirty="0" err="1">
                <a:solidFill>
                  <a:schemeClr val="bg1"/>
                </a:solidFill>
              </a:rPr>
              <a:t>lt</a:t>
            </a:r>
            <a:r>
              <a:rPr lang="fr-FR" sz="1000" dirty="0">
                <a:solidFill>
                  <a:schemeClr val="bg1"/>
                </a:solidFill>
              </a:rPr>
              <a:t>__',</a:t>
            </a:r>
          </a:p>
          <a:p>
            <a:r>
              <a:rPr lang="fr-FR" sz="1000" dirty="0">
                <a:solidFill>
                  <a:schemeClr val="bg1"/>
                </a:solidFill>
              </a:rPr>
              <a:t>'__module__', '__ne__', '__new__', '__</a:t>
            </a:r>
            <a:r>
              <a:rPr lang="fr-FR" sz="1000" dirty="0" err="1">
                <a:solidFill>
                  <a:schemeClr val="bg1"/>
                </a:solidFill>
              </a:rPr>
              <a:t>reduce</a:t>
            </a:r>
            <a:r>
              <a:rPr lang="fr-FR" sz="1000" dirty="0">
                <a:solidFill>
                  <a:schemeClr val="bg1"/>
                </a:solidFill>
              </a:rPr>
              <a:t>__', '__</a:t>
            </a:r>
            <a:r>
              <a:rPr lang="fr-FR" sz="1000" dirty="0" err="1">
                <a:solidFill>
                  <a:schemeClr val="bg1"/>
                </a:solidFill>
              </a:rPr>
              <a:t>reduce_ex</a:t>
            </a:r>
            <a:r>
              <a:rPr lang="fr-FR" sz="1000" dirty="0">
                <a:solidFill>
                  <a:schemeClr val="bg1"/>
                </a:solidFill>
              </a:rPr>
              <a:t>__', '__</a:t>
            </a:r>
            <a:r>
              <a:rPr lang="fr-FR" sz="1000" dirty="0" err="1">
                <a:solidFill>
                  <a:schemeClr val="bg1"/>
                </a:solidFill>
              </a:rPr>
              <a:t>repr</a:t>
            </a:r>
            <a:r>
              <a:rPr lang="fr-FR" sz="1000" dirty="0">
                <a:solidFill>
                  <a:schemeClr val="bg1"/>
                </a:solidFill>
              </a:rPr>
              <a:t>__', '_</a:t>
            </a:r>
          </a:p>
          <a:p>
            <a:r>
              <a:rPr lang="fr-FR" sz="1000" dirty="0">
                <a:solidFill>
                  <a:schemeClr val="bg1"/>
                </a:solidFill>
              </a:rPr>
              <a:t>_setattr__', '__</a:t>
            </a:r>
            <a:r>
              <a:rPr lang="fr-FR" sz="1000" dirty="0" err="1">
                <a:solidFill>
                  <a:schemeClr val="bg1"/>
                </a:solidFill>
              </a:rPr>
              <a:t>sizeof</a:t>
            </a:r>
            <a:r>
              <a:rPr lang="fr-FR" sz="1000" dirty="0">
                <a:solidFill>
                  <a:schemeClr val="bg1"/>
                </a:solidFill>
              </a:rPr>
              <a:t>__', '__str__', '__</a:t>
            </a:r>
            <a:r>
              <a:rPr lang="fr-FR" sz="1000" dirty="0" err="1">
                <a:solidFill>
                  <a:schemeClr val="bg1"/>
                </a:solidFill>
              </a:rPr>
              <a:t>subclasshook</a:t>
            </a:r>
            <a:r>
              <a:rPr lang="fr-FR" sz="1000" dirty="0">
                <a:solidFill>
                  <a:schemeClr val="bg1"/>
                </a:solidFill>
              </a:rPr>
              <a:t>__', '__</a:t>
            </a:r>
            <a:r>
              <a:rPr lang="fr-FR" sz="1000" dirty="0" err="1">
                <a:solidFill>
                  <a:schemeClr val="bg1"/>
                </a:solidFill>
              </a:rPr>
              <a:t>weakref</a:t>
            </a:r>
            <a:r>
              <a:rPr lang="fr-FR" sz="1000" dirty="0">
                <a:solidFill>
                  <a:schemeClr val="bg1"/>
                </a:solidFill>
              </a:rPr>
              <a:t>__']</a:t>
            </a:r>
          </a:p>
        </p:txBody>
      </p:sp>
    </p:spTree>
    <p:extLst>
      <p:ext uri="{BB962C8B-B14F-4D97-AF65-F5344CB8AC3E}">
        <p14:creationId xmlns:p14="http://schemas.microsoft.com/office/powerpoint/2010/main" val="3729673958"/>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128409"/>
            <a:ext cx="10534644" cy="276999"/>
          </a:xfrm>
          <a:prstGeom prst="rect">
            <a:avLst/>
          </a:prstGeom>
          <a:noFill/>
        </p:spPr>
        <p:txBody>
          <a:bodyPr wrap="square" rtlCol="0">
            <a:spAutoFit/>
          </a:bodyPr>
          <a:lstStyle/>
          <a:p>
            <a:r>
              <a:rPr lang="fr-FR" sz="1200" dirty="0"/>
              <a:t>Avant de voir les explications, voyons les effets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29" y="828705"/>
            <a:ext cx="9686924" cy="4247317"/>
          </a:xfrm>
          <a:prstGeom prst="rect">
            <a:avLst/>
          </a:prstGeom>
          <a:solidFill>
            <a:schemeClr val="tx1"/>
          </a:solidFill>
        </p:spPr>
        <p:txBody>
          <a:bodyPr wrap="square" rtlCol="0">
            <a:spAutoFit/>
          </a:bodyPr>
          <a:lstStyle/>
          <a:p>
            <a:r>
              <a:rPr lang="fr-FR" sz="1000" dirty="0">
                <a:solidFill>
                  <a:schemeClr val="bg1"/>
                </a:solidFill>
              </a:rPr>
              <a:t>def </a:t>
            </a:r>
            <a:r>
              <a:rPr lang="fr-FR" sz="1000" dirty="0" err="1">
                <a:solidFill>
                  <a:schemeClr val="bg1"/>
                </a:solidFill>
              </a:rPr>
              <a:t>creer_personne</a:t>
            </a:r>
            <a:r>
              <a:rPr lang="fr-FR" sz="1000" dirty="0">
                <a:solidFill>
                  <a:schemeClr val="bg1"/>
                </a:solidFill>
              </a:rPr>
              <a:t>(personne, nom, </a:t>
            </a:r>
            <a:r>
              <a:rPr lang="fr-FR" sz="1000" dirty="0" err="1">
                <a:solidFill>
                  <a:schemeClr val="bg1"/>
                </a:solidFill>
              </a:rPr>
              <a:t>prenom</a:t>
            </a:r>
            <a:r>
              <a:rPr lang="fr-FR" sz="1000" dirty="0">
                <a:solidFill>
                  <a:schemeClr val="bg1"/>
                </a:solidFill>
              </a:rPr>
              <a:t>):</a:t>
            </a:r>
          </a:p>
          <a:p>
            <a:r>
              <a:rPr lang="fr-FR" sz="1000" dirty="0">
                <a:solidFill>
                  <a:schemeClr val="bg1"/>
                </a:solidFill>
              </a:rPr>
              <a:t>    """La fonction qui jouera le rôle de constructeur pour notre classe Personne.</a:t>
            </a:r>
          </a:p>
          <a:p>
            <a:r>
              <a:rPr lang="fr-FR" sz="1000" dirty="0">
                <a:solidFill>
                  <a:schemeClr val="bg1"/>
                </a:solidFill>
              </a:rPr>
              <a:t>    </a:t>
            </a:r>
          </a:p>
          <a:p>
            <a:r>
              <a:rPr lang="fr-FR" sz="1000" dirty="0">
                <a:solidFill>
                  <a:schemeClr val="bg1"/>
                </a:solidFill>
              </a:rPr>
              <a:t>    Elle prend en paramètre, outre la personne :</a:t>
            </a:r>
          </a:p>
          <a:p>
            <a:r>
              <a:rPr lang="fr-FR" sz="1000" dirty="0">
                <a:solidFill>
                  <a:schemeClr val="bg1"/>
                </a:solidFill>
              </a:rPr>
              <a:t>    nom -- son nom</a:t>
            </a:r>
          </a:p>
          <a:p>
            <a:r>
              <a:rPr lang="fr-FR" sz="1000" dirty="0">
                <a:solidFill>
                  <a:schemeClr val="bg1"/>
                </a:solidFill>
              </a:rPr>
              <a:t>    </a:t>
            </a:r>
            <a:r>
              <a:rPr lang="fr-FR" sz="1000" dirty="0" err="1">
                <a:solidFill>
                  <a:schemeClr val="bg1"/>
                </a:solidFill>
              </a:rPr>
              <a:t>prenom</a:t>
            </a:r>
            <a:r>
              <a:rPr lang="fr-FR" sz="1000" dirty="0">
                <a:solidFill>
                  <a:schemeClr val="bg1"/>
                </a:solidFill>
              </a:rPr>
              <a:t> -- son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a:t>
            </a:r>
            <a:r>
              <a:rPr lang="fr-FR" sz="1000" dirty="0" err="1">
                <a:solidFill>
                  <a:schemeClr val="bg1"/>
                </a:solidFill>
              </a:rPr>
              <a:t>personne.nom</a:t>
            </a:r>
            <a:r>
              <a:rPr lang="fr-FR" sz="1000" dirty="0">
                <a:solidFill>
                  <a:schemeClr val="bg1"/>
                </a:solidFill>
              </a:rPr>
              <a:t> = nom</a:t>
            </a:r>
          </a:p>
          <a:p>
            <a:r>
              <a:rPr lang="fr-FR" sz="1000" dirty="0">
                <a:solidFill>
                  <a:schemeClr val="bg1"/>
                </a:solidFill>
              </a:rPr>
              <a:t>    </a:t>
            </a:r>
            <a:r>
              <a:rPr lang="fr-FR" sz="1000" dirty="0" err="1">
                <a:solidFill>
                  <a:schemeClr val="bg1"/>
                </a:solidFill>
              </a:rPr>
              <a:t>personne.prenom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personne.age</a:t>
            </a:r>
            <a:r>
              <a:rPr lang="fr-FR" sz="1000" dirty="0">
                <a:solidFill>
                  <a:schemeClr val="bg1"/>
                </a:solidFill>
              </a:rPr>
              <a:t> = 21</a:t>
            </a:r>
          </a:p>
          <a:p>
            <a:r>
              <a:rPr lang="fr-FR" sz="1000" dirty="0">
                <a:solidFill>
                  <a:schemeClr val="bg1"/>
                </a:solidFill>
              </a:rPr>
              <a:t>    </a:t>
            </a:r>
            <a:r>
              <a:rPr lang="fr-FR" sz="1000" dirty="0" err="1">
                <a:solidFill>
                  <a:schemeClr val="bg1"/>
                </a:solidFill>
              </a:rPr>
              <a:t>personne.lieu_residence</a:t>
            </a:r>
            <a:r>
              <a:rPr lang="fr-FR" sz="1000" dirty="0">
                <a:solidFill>
                  <a:schemeClr val="bg1"/>
                </a:solidFill>
              </a:rPr>
              <a:t> = "Lyon"</a:t>
            </a:r>
          </a:p>
          <a:p>
            <a:endParaRPr lang="fr-FR" sz="1000" dirty="0">
              <a:solidFill>
                <a:schemeClr val="bg1"/>
              </a:solidFill>
            </a:endParaRPr>
          </a:p>
          <a:p>
            <a:r>
              <a:rPr lang="fr-FR" sz="1000" dirty="0">
                <a:solidFill>
                  <a:schemeClr val="bg1"/>
                </a:solidFill>
              </a:rPr>
              <a:t>def </a:t>
            </a:r>
            <a:r>
              <a:rPr lang="fr-FR" sz="1000" dirty="0" err="1">
                <a:solidFill>
                  <a:schemeClr val="bg1"/>
                </a:solidFill>
              </a:rPr>
              <a:t>presenter_personne</a:t>
            </a:r>
            <a:r>
              <a:rPr lang="fr-FR" sz="1000" dirty="0">
                <a:solidFill>
                  <a:schemeClr val="bg1"/>
                </a:solidFill>
              </a:rPr>
              <a:t>(personne):</a:t>
            </a:r>
          </a:p>
          <a:p>
            <a:r>
              <a:rPr lang="fr-FR" sz="1000" dirty="0">
                <a:solidFill>
                  <a:schemeClr val="bg1"/>
                </a:solidFill>
              </a:rPr>
              <a:t>    """Fonction présentant la personne.</a:t>
            </a:r>
          </a:p>
          <a:p>
            <a:r>
              <a:rPr lang="fr-FR" sz="1000" dirty="0">
                <a:solidFill>
                  <a:schemeClr val="bg1"/>
                </a:solidFill>
              </a:rPr>
              <a:t>    </a:t>
            </a:r>
          </a:p>
          <a:p>
            <a:r>
              <a:rPr lang="fr-FR" sz="1000" dirty="0">
                <a:solidFill>
                  <a:schemeClr val="bg1"/>
                </a:solidFill>
              </a:rPr>
              <a:t>    Elle affiche son prénom et son nom"""</a:t>
            </a:r>
          </a:p>
          <a:p>
            <a:r>
              <a:rPr lang="fr-FR" sz="1000" dirty="0">
                <a:solidFill>
                  <a:schemeClr val="bg1"/>
                </a:solidFill>
              </a:rPr>
              <a:t>    </a:t>
            </a:r>
          </a:p>
          <a:p>
            <a:r>
              <a:rPr lang="fr-FR" sz="1000" dirty="0">
                <a:solidFill>
                  <a:schemeClr val="bg1"/>
                </a:solidFill>
              </a:rPr>
              <a:t>    print("{} {}".format(</a:t>
            </a:r>
            <a:r>
              <a:rPr lang="fr-FR" sz="1000" dirty="0" err="1">
                <a:solidFill>
                  <a:schemeClr val="bg1"/>
                </a:solidFill>
              </a:rPr>
              <a:t>personne.prenom</a:t>
            </a:r>
            <a:r>
              <a:rPr lang="fr-FR" sz="1000" dirty="0">
                <a:solidFill>
                  <a:schemeClr val="bg1"/>
                </a:solidFill>
              </a:rPr>
              <a:t>, </a:t>
            </a:r>
            <a:r>
              <a:rPr lang="fr-FR" sz="1000" dirty="0" err="1">
                <a:solidFill>
                  <a:schemeClr val="bg1"/>
                </a:solidFill>
              </a:rPr>
              <a:t>personne.nom</a:t>
            </a:r>
            <a:r>
              <a:rPr lang="fr-FR" sz="1000" dirty="0">
                <a:solidFill>
                  <a:schemeClr val="bg1"/>
                </a:solidFill>
              </a:rPr>
              <a:t>))</a:t>
            </a:r>
          </a:p>
          <a:p>
            <a:endParaRPr lang="fr-FR" sz="1000" dirty="0">
              <a:solidFill>
                <a:schemeClr val="bg1"/>
              </a:solidFill>
            </a:endParaRPr>
          </a:p>
          <a:p>
            <a:r>
              <a:rPr lang="fr-FR" sz="1000" dirty="0">
                <a:solidFill>
                  <a:schemeClr val="bg1"/>
                </a:solidFill>
              </a:rPr>
              <a:t># Dictionnaire des méthodes</a:t>
            </a:r>
          </a:p>
          <a:p>
            <a:r>
              <a:rPr lang="fr-FR" sz="1000" dirty="0" err="1">
                <a:solidFill>
                  <a:schemeClr val="bg1"/>
                </a:solidFill>
              </a:rPr>
              <a:t>methodes</a:t>
            </a:r>
            <a:r>
              <a:rPr lang="fr-FR" sz="1000" dirty="0">
                <a:solidFill>
                  <a:schemeClr val="bg1"/>
                </a:solidFill>
              </a:rPr>
              <a:t> = {</a:t>
            </a:r>
          </a:p>
          <a:p>
            <a:r>
              <a:rPr lang="fr-FR" sz="1000" dirty="0">
                <a:solidFill>
                  <a:schemeClr val="bg1"/>
                </a:solidFill>
              </a:rPr>
              <a:t>    "__init__": </a:t>
            </a:r>
            <a:r>
              <a:rPr lang="fr-FR" sz="1000" dirty="0" err="1">
                <a:solidFill>
                  <a:schemeClr val="bg1"/>
                </a:solidFill>
              </a:rPr>
              <a:t>creer_personne</a:t>
            </a:r>
            <a:r>
              <a:rPr lang="fr-FR" sz="1000" dirty="0">
                <a:solidFill>
                  <a:schemeClr val="bg1"/>
                </a:solidFill>
              </a:rPr>
              <a:t>,</a:t>
            </a:r>
          </a:p>
          <a:p>
            <a:r>
              <a:rPr lang="fr-FR" sz="1000" dirty="0">
                <a:solidFill>
                  <a:schemeClr val="bg1"/>
                </a:solidFill>
              </a:rPr>
              <a:t>    "</a:t>
            </a:r>
            <a:r>
              <a:rPr lang="fr-FR" sz="1000" dirty="0" err="1">
                <a:solidFill>
                  <a:schemeClr val="bg1"/>
                </a:solidFill>
              </a:rPr>
              <a:t>presenter</a:t>
            </a:r>
            <a:r>
              <a:rPr lang="fr-FR" sz="1000" dirty="0">
                <a:solidFill>
                  <a:schemeClr val="bg1"/>
                </a:solidFill>
              </a:rPr>
              <a:t>": </a:t>
            </a:r>
            <a:r>
              <a:rPr lang="fr-FR" sz="1000" dirty="0" err="1">
                <a:solidFill>
                  <a:schemeClr val="bg1"/>
                </a:solidFill>
              </a:rPr>
              <a:t>presenter_personne</a:t>
            </a:r>
            <a:r>
              <a:rPr lang="fr-FR" sz="1000" dirty="0">
                <a:solidFill>
                  <a:schemeClr val="bg1"/>
                </a:solidFill>
              </a:rPr>
              <a:t>,</a:t>
            </a:r>
          </a:p>
          <a:p>
            <a:r>
              <a:rPr lang="fr-FR" sz="1000" dirty="0">
                <a:solidFill>
                  <a:schemeClr val="bg1"/>
                </a:solidFill>
              </a:rPr>
              <a:t>}</a:t>
            </a:r>
          </a:p>
          <a:p>
            <a:endParaRPr lang="fr-FR" sz="1000" dirty="0">
              <a:solidFill>
                <a:schemeClr val="bg1"/>
              </a:solidFill>
            </a:endParaRPr>
          </a:p>
          <a:p>
            <a:r>
              <a:rPr lang="fr-FR" sz="1000" dirty="0">
                <a:solidFill>
                  <a:schemeClr val="bg1"/>
                </a:solidFill>
              </a:rPr>
              <a:t># Création dynamique de la classe</a:t>
            </a:r>
          </a:p>
          <a:p>
            <a:r>
              <a:rPr lang="fr-FR" sz="1000" dirty="0">
                <a:solidFill>
                  <a:schemeClr val="bg1"/>
                </a:solidFill>
              </a:rPr>
              <a:t>Personne = type("Personne", (), </a:t>
            </a:r>
            <a:r>
              <a:rPr lang="fr-FR" sz="1000" dirty="0" err="1">
                <a:solidFill>
                  <a:schemeClr val="bg1"/>
                </a:solidFill>
              </a:rPr>
              <a:t>methodes</a:t>
            </a:r>
            <a:r>
              <a:rPr lang="fr-FR" sz="1000" dirty="0">
                <a:solidFill>
                  <a:schemeClr val="bg1"/>
                </a:solidFill>
              </a:rPr>
              <a:t>)</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5375997"/>
            <a:ext cx="968692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john</a:t>
            </a:r>
            <a:r>
              <a:rPr lang="fr-FR" sz="1000" dirty="0">
                <a:solidFill>
                  <a:schemeClr val="bg1"/>
                </a:solidFill>
              </a:rPr>
              <a:t> = Personne("Doe", "John")</a:t>
            </a:r>
          </a:p>
          <a:p>
            <a:r>
              <a:rPr lang="fr-FR" sz="1000" dirty="0">
                <a:solidFill>
                  <a:schemeClr val="bg1"/>
                </a:solidFill>
              </a:rPr>
              <a:t>&gt;&gt;&gt; </a:t>
            </a:r>
            <a:r>
              <a:rPr lang="fr-FR" sz="1000" dirty="0" err="1">
                <a:solidFill>
                  <a:schemeClr val="bg1"/>
                </a:solidFill>
              </a:rPr>
              <a:t>john.nom</a:t>
            </a:r>
            <a:endParaRPr lang="fr-FR" sz="1000" dirty="0">
              <a:solidFill>
                <a:schemeClr val="bg1"/>
              </a:solidFill>
            </a:endParaRPr>
          </a:p>
          <a:p>
            <a:r>
              <a:rPr lang="fr-FR" sz="1000" dirty="0">
                <a:solidFill>
                  <a:schemeClr val="bg1"/>
                </a:solidFill>
              </a:rPr>
              <a:t>'Doe'</a:t>
            </a:r>
          </a:p>
          <a:p>
            <a:r>
              <a:rPr lang="fr-FR" sz="1000" dirty="0">
                <a:solidFill>
                  <a:schemeClr val="bg1"/>
                </a:solidFill>
              </a:rPr>
              <a:t>&gt;&gt;&gt; </a:t>
            </a:r>
            <a:r>
              <a:rPr lang="fr-FR" sz="1000" dirty="0" err="1">
                <a:solidFill>
                  <a:schemeClr val="bg1"/>
                </a:solidFill>
              </a:rPr>
              <a:t>john.prenom</a:t>
            </a:r>
            <a:endParaRPr lang="fr-FR" sz="1000" dirty="0">
              <a:solidFill>
                <a:schemeClr val="bg1"/>
              </a:solidFill>
            </a:endParaRPr>
          </a:p>
          <a:p>
            <a:r>
              <a:rPr lang="fr-FR" sz="1000" dirty="0">
                <a:solidFill>
                  <a:schemeClr val="bg1"/>
                </a:solidFill>
              </a:rPr>
              <a:t>'John'</a:t>
            </a:r>
          </a:p>
          <a:p>
            <a:r>
              <a:rPr lang="fr-FR" sz="1000" dirty="0">
                <a:solidFill>
                  <a:schemeClr val="bg1"/>
                </a:solidFill>
              </a:rPr>
              <a:t>&gt;&gt;&gt; </a:t>
            </a:r>
            <a:r>
              <a:rPr lang="fr-FR" sz="1000" dirty="0" err="1">
                <a:solidFill>
                  <a:schemeClr val="bg1"/>
                </a:solidFill>
              </a:rPr>
              <a:t>john.age</a:t>
            </a:r>
            <a:endParaRPr lang="fr-FR" sz="1000" dirty="0">
              <a:solidFill>
                <a:schemeClr val="bg1"/>
              </a:solidFill>
            </a:endParaRPr>
          </a:p>
          <a:p>
            <a:r>
              <a:rPr lang="fr-FR" sz="1000" dirty="0">
                <a:solidFill>
                  <a:schemeClr val="bg1"/>
                </a:solidFill>
              </a:rPr>
              <a:t>21</a:t>
            </a:r>
          </a:p>
          <a:p>
            <a:r>
              <a:rPr lang="fr-FR" sz="1000" dirty="0">
                <a:solidFill>
                  <a:schemeClr val="bg1"/>
                </a:solidFill>
              </a:rPr>
              <a:t>&gt;&gt;&gt; </a:t>
            </a:r>
            <a:r>
              <a:rPr lang="fr-FR" sz="1000" dirty="0" err="1">
                <a:solidFill>
                  <a:schemeClr val="bg1"/>
                </a:solidFill>
              </a:rPr>
              <a:t>john.presenter</a:t>
            </a:r>
            <a:r>
              <a:rPr lang="fr-FR" sz="1000" dirty="0">
                <a:solidFill>
                  <a:schemeClr val="bg1"/>
                </a:solidFill>
              </a:rPr>
              <a:t>()</a:t>
            </a:r>
          </a:p>
          <a:p>
            <a:r>
              <a:rPr lang="fr-FR" sz="1000" dirty="0">
                <a:solidFill>
                  <a:schemeClr val="bg1"/>
                </a:solidFill>
              </a:rPr>
              <a:t>John Doe</a:t>
            </a:r>
          </a:p>
        </p:txBody>
      </p:sp>
    </p:spTree>
    <p:extLst>
      <p:ext uri="{BB962C8B-B14F-4D97-AF65-F5344CB8AC3E}">
        <p14:creationId xmlns:p14="http://schemas.microsoft.com/office/powerpoint/2010/main" val="394513006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419104" y="866775"/>
            <a:ext cx="10534644" cy="4339650"/>
          </a:xfrm>
          <a:prstGeom prst="rect">
            <a:avLst/>
          </a:prstGeom>
          <a:noFill/>
        </p:spPr>
        <p:txBody>
          <a:bodyPr wrap="square" rtlCol="0">
            <a:spAutoFit/>
          </a:bodyPr>
          <a:lstStyle/>
          <a:p>
            <a:r>
              <a:rPr lang="fr-FR" sz="1200" dirty="0"/>
              <a:t>Je ne vous le cache pas, c'est une fonctionnalité que vous utiliserez sans doute assez rarement. Mais cette explication était à propos quand on s'intéresse aux métaclasses.</a:t>
            </a:r>
          </a:p>
          <a:p>
            <a:endParaRPr lang="fr-FR" sz="1200" dirty="0"/>
          </a:p>
          <a:p>
            <a:r>
              <a:rPr lang="fr-FR" sz="1200" dirty="0"/>
              <a:t>Pour l'heure, décomposons notre code :</a:t>
            </a:r>
          </a:p>
          <a:p>
            <a:pPr marL="228600" indent="-228600">
              <a:buFont typeface="+mj-lt"/>
              <a:buAutoNum type="arabicPeriod"/>
            </a:pPr>
            <a:r>
              <a:rPr lang="fr-FR" sz="1200" dirty="0"/>
              <a:t>    On commence par créer deux fonctions, </a:t>
            </a:r>
            <a:r>
              <a:rPr lang="fr-FR" sz="1200" i="1" dirty="0"/>
              <a:t>creer_personne</a:t>
            </a:r>
            <a:r>
              <a:rPr lang="fr-FR" sz="1200" dirty="0"/>
              <a:t> et </a:t>
            </a:r>
            <a:r>
              <a:rPr lang="fr-FR" sz="1200" i="1" dirty="0"/>
              <a:t>presenter_personne</a:t>
            </a:r>
            <a:r>
              <a:rPr lang="fr-FR" sz="1200" dirty="0"/>
              <a:t>. Elles sont amenées à devenir les méthodes </a:t>
            </a:r>
            <a:r>
              <a:rPr lang="fr-FR" sz="1200" i="1" dirty="0"/>
              <a:t>__init__ </a:t>
            </a:r>
            <a:r>
              <a:rPr lang="fr-FR" sz="1200" dirty="0"/>
              <a:t>et </a:t>
            </a:r>
            <a:r>
              <a:rPr lang="fr-FR" sz="1200" i="1" dirty="0"/>
              <a:t>présenter</a:t>
            </a:r>
            <a:r>
              <a:rPr lang="fr-FR" sz="1200" dirty="0"/>
              <a:t> de notre future classe. Étant de futures méthodes d'instance, elles doivent prendre en premier paramètre l'objet manipulé.</a:t>
            </a:r>
          </a:p>
          <a:p>
            <a:pPr marL="228600" indent="-228600">
              <a:buFont typeface="+mj-lt"/>
              <a:buAutoNum type="arabicPeriod"/>
            </a:pPr>
            <a:r>
              <a:rPr lang="fr-FR" sz="1200" dirty="0"/>
              <a:t>    On place ces deux fonctions dans un dictionnaire. En clé se trouve le nom de la future méthode et en valeur, la fonction correspondante.</a:t>
            </a:r>
          </a:p>
          <a:p>
            <a:pPr marL="228600" indent="-228600">
              <a:buFont typeface="+mj-lt"/>
              <a:buAutoNum type="arabicPeriod"/>
            </a:pPr>
            <a:r>
              <a:rPr lang="fr-FR" sz="1200" dirty="0"/>
              <a:t>    Enfin, on fait appel à </a:t>
            </a:r>
            <a:r>
              <a:rPr lang="fr-FR" sz="1200" i="1" dirty="0"/>
              <a:t>type</a:t>
            </a:r>
            <a:r>
              <a:rPr lang="fr-FR" sz="1200" dirty="0"/>
              <a:t> en lui passant, en troisième paramètre, le dictionnaire que l'on vient de constituer.</a:t>
            </a:r>
          </a:p>
          <a:p>
            <a:endParaRPr lang="fr-FR" sz="1200" dirty="0"/>
          </a:p>
          <a:p>
            <a:r>
              <a:rPr lang="fr-FR" sz="1200" dirty="0"/>
              <a:t>Si vous essayez de mettre des attributs dans ce dictionnaire passé à </a:t>
            </a:r>
            <a:r>
              <a:rPr lang="fr-FR" sz="1200" i="1" dirty="0"/>
              <a:t>type</a:t>
            </a:r>
            <a:r>
              <a:rPr lang="fr-FR" sz="1200" dirty="0"/>
              <a:t>, vous devez être conscients du fait qu'il s'agira d'attributs de classe, pas d'attributs d'instance.</a:t>
            </a:r>
          </a:p>
          <a:p>
            <a:endParaRPr lang="fr-FR" sz="1200" b="1" dirty="0"/>
          </a:p>
          <a:p>
            <a:r>
              <a:rPr lang="fr-FR" sz="1200" b="1" dirty="0"/>
              <a:t>Définition d'une métaclasse</a:t>
            </a:r>
          </a:p>
          <a:p>
            <a:endParaRPr lang="fr-FR" sz="1200" dirty="0"/>
          </a:p>
          <a:p>
            <a:r>
              <a:rPr lang="fr-FR" sz="1200" dirty="0"/>
              <a:t>Nous avons vu que </a:t>
            </a:r>
            <a:r>
              <a:rPr lang="fr-FR" sz="1200" i="1" dirty="0"/>
              <a:t>type</a:t>
            </a:r>
            <a:r>
              <a:rPr lang="fr-FR" sz="1200" dirty="0"/>
              <a:t> est la métaclasse de toutes les classes par défaut. Cependant, une classe peut posséder une autre métaclasse que </a:t>
            </a:r>
            <a:r>
              <a:rPr lang="fr-FR" sz="1200" i="1" dirty="0"/>
              <a:t>type</a:t>
            </a:r>
            <a:r>
              <a:rPr lang="fr-FR" sz="1200" dirty="0"/>
              <a:t>.</a:t>
            </a:r>
          </a:p>
          <a:p>
            <a:endParaRPr lang="fr-FR" sz="1200" dirty="0"/>
          </a:p>
          <a:p>
            <a:r>
              <a:rPr lang="fr-FR" sz="1200" dirty="0"/>
              <a:t>Construire une métaclasse se fait de la même façon que construire une classe. Les métaclasses héritent de </a:t>
            </a:r>
            <a:r>
              <a:rPr lang="fr-FR" sz="1200" i="1" dirty="0"/>
              <a:t>type</a:t>
            </a:r>
            <a:r>
              <a:rPr lang="fr-FR" sz="1200" dirty="0"/>
              <a:t>. Nous allons retrouver la structure de base des classes que nous avons vues auparavant.</a:t>
            </a:r>
          </a:p>
          <a:p>
            <a:endParaRPr lang="fr-FR" sz="1200" dirty="0"/>
          </a:p>
          <a:p>
            <a:r>
              <a:rPr lang="fr-FR" sz="1200" dirty="0"/>
              <a:t>Nous allons notamment nous intéresser à deux méthodes que nous avons utilisées dans nos définitions de classes :</a:t>
            </a:r>
          </a:p>
          <a:p>
            <a:endParaRPr lang="fr-FR" sz="1200" dirty="0"/>
          </a:p>
          <a:p>
            <a:pPr marL="171450" indent="-171450">
              <a:buFont typeface="Arial" panose="020B0604020202020204" pitchFamily="34" charset="0"/>
              <a:buChar char="•"/>
            </a:pPr>
            <a:r>
              <a:rPr lang="fr-FR" sz="1200" dirty="0"/>
              <a:t>    la méthode </a:t>
            </a:r>
            <a:r>
              <a:rPr lang="fr-FR" sz="1200" i="1" dirty="0"/>
              <a:t>__new__</a:t>
            </a:r>
            <a:r>
              <a:rPr lang="fr-FR" sz="1200" dirty="0"/>
              <a:t>, appelée pour créer une classe ;</a:t>
            </a:r>
          </a:p>
          <a:p>
            <a:pPr marL="171450" indent="-171450">
              <a:buFont typeface="Arial" panose="020B0604020202020204" pitchFamily="34" charset="0"/>
              <a:buChar char="•"/>
            </a:pPr>
            <a:r>
              <a:rPr lang="fr-FR" sz="1200" dirty="0"/>
              <a:t>    la méthode </a:t>
            </a:r>
            <a:r>
              <a:rPr lang="fr-FR" sz="1200" i="1" dirty="0"/>
              <a:t>__init__</a:t>
            </a:r>
            <a:r>
              <a:rPr lang="fr-FR" sz="1200" dirty="0"/>
              <a:t>, appelée pour construire la classe.</a:t>
            </a:r>
          </a:p>
          <a:p>
            <a:endParaRPr lang="fr-FR" sz="1200" dirty="0"/>
          </a:p>
        </p:txBody>
      </p:sp>
    </p:spTree>
    <p:extLst>
      <p:ext uri="{BB962C8B-B14F-4D97-AF65-F5344CB8AC3E}">
        <p14:creationId xmlns:p14="http://schemas.microsoft.com/office/powerpoint/2010/main" val="166054620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419104" y="866775"/>
            <a:ext cx="10534644" cy="2492990"/>
          </a:xfrm>
          <a:prstGeom prst="rect">
            <a:avLst/>
          </a:prstGeom>
          <a:noFill/>
        </p:spPr>
        <p:txBody>
          <a:bodyPr wrap="square" rtlCol="0">
            <a:spAutoFit/>
          </a:bodyPr>
          <a:lstStyle/>
          <a:p>
            <a:endParaRPr lang="fr-FR" sz="1200" dirty="0"/>
          </a:p>
          <a:p>
            <a:r>
              <a:rPr lang="fr-FR" sz="1200" b="1" dirty="0"/>
              <a:t>La méthode__new__</a:t>
            </a:r>
          </a:p>
          <a:p>
            <a:endParaRPr lang="fr-FR" sz="1200" dirty="0"/>
          </a:p>
          <a:p>
            <a:r>
              <a:rPr lang="fr-FR" sz="1200" dirty="0"/>
              <a:t>Elle prend quatre paramètres :</a:t>
            </a:r>
          </a:p>
          <a:p>
            <a:endParaRPr lang="fr-FR" sz="1200" dirty="0"/>
          </a:p>
          <a:p>
            <a:pPr marL="171450" indent="-171450">
              <a:buFont typeface="Arial" panose="020B0604020202020204" pitchFamily="34" charset="0"/>
              <a:buChar char="•"/>
            </a:pPr>
            <a:r>
              <a:rPr lang="fr-FR" sz="1200" dirty="0"/>
              <a:t>    la métaclasse servant de base à la création de notre nouvelle classe ;</a:t>
            </a:r>
          </a:p>
          <a:p>
            <a:pPr marL="171450" indent="-171450">
              <a:buFont typeface="Arial" panose="020B0604020202020204" pitchFamily="34" charset="0"/>
              <a:buChar char="•"/>
            </a:pPr>
            <a:r>
              <a:rPr lang="fr-FR" sz="1200" dirty="0"/>
              <a:t>    le nom de notre nouvelle classe ;</a:t>
            </a:r>
          </a:p>
          <a:p>
            <a:pPr marL="171450" indent="-171450">
              <a:buFont typeface="Arial" panose="020B0604020202020204" pitchFamily="34" charset="0"/>
              <a:buChar char="•"/>
            </a:pPr>
            <a:r>
              <a:rPr lang="fr-FR" sz="1200" dirty="0"/>
              <a:t>    un </a:t>
            </a:r>
            <a:r>
              <a:rPr lang="fr-FR" sz="1200" b="1" dirty="0"/>
              <a:t>tuple</a:t>
            </a:r>
            <a:r>
              <a:rPr lang="fr-FR" sz="1200" dirty="0"/>
              <a:t> contenant les classes dont héritent notre classe à créer ;</a:t>
            </a:r>
          </a:p>
          <a:p>
            <a:pPr marL="171450" indent="-171450">
              <a:buFont typeface="Arial" panose="020B0604020202020204" pitchFamily="34" charset="0"/>
              <a:buChar char="•"/>
            </a:pPr>
            <a:r>
              <a:rPr lang="fr-FR" sz="1200" dirty="0"/>
              <a:t>    le dictionnaire des attributs et méthodes de la classe à créer.</a:t>
            </a:r>
          </a:p>
          <a:p>
            <a:endParaRPr lang="fr-FR" sz="1200" dirty="0"/>
          </a:p>
          <a:p>
            <a:r>
              <a:rPr lang="fr-FR" sz="1200" dirty="0"/>
              <a:t>Les trois derniers paramètres, vous devriez les reconnaître : ce sont les mêmes que ceux passés à </a:t>
            </a:r>
            <a:r>
              <a:rPr lang="fr-FR" sz="1200" i="1" dirty="0"/>
              <a:t>type</a:t>
            </a:r>
            <a:r>
              <a:rPr lang="fr-FR" sz="1200" dirty="0"/>
              <a:t>.</a:t>
            </a:r>
          </a:p>
          <a:p>
            <a:endParaRPr lang="fr-FR" sz="1200" dirty="0"/>
          </a:p>
          <a:p>
            <a:r>
              <a:rPr lang="fr-FR" sz="1200" dirty="0"/>
              <a:t>Voici une méthode </a:t>
            </a:r>
            <a:r>
              <a:rPr lang="fr-FR" sz="1200" i="1" dirty="0"/>
              <a:t>__new__ </a:t>
            </a:r>
            <a:r>
              <a:rPr lang="fr-FR" sz="1200" dirty="0"/>
              <a:t>minimaliste.</a:t>
            </a:r>
          </a:p>
        </p:txBody>
      </p:sp>
      <p:sp>
        <p:nvSpPr>
          <p:cNvPr id="7" name="ZoneTexte 6">
            <a:extLst>
              <a:ext uri="{FF2B5EF4-FFF2-40B4-BE49-F238E27FC236}">
                <a16:creationId xmlns:a16="http://schemas.microsoft.com/office/drawing/2014/main" id="{90841D12-A8AF-4901-8516-A103E056EB38}"/>
              </a:ext>
            </a:extLst>
          </p:cNvPr>
          <p:cNvSpPr txBox="1"/>
          <p:nvPr/>
        </p:nvSpPr>
        <p:spPr>
          <a:xfrm>
            <a:off x="322527" y="3498236"/>
            <a:ext cx="9686924" cy="1323439"/>
          </a:xfrm>
          <a:prstGeom prst="rect">
            <a:avLst/>
          </a:prstGeom>
          <a:solidFill>
            <a:schemeClr val="tx1"/>
          </a:solidFill>
        </p:spPr>
        <p:txBody>
          <a:bodyPr wrap="square" rtlCol="0">
            <a:spAutoFit/>
          </a:bodyPr>
          <a:lstStyle/>
          <a:p>
            <a:r>
              <a:rPr lang="fr-FR" sz="1000" dirty="0">
                <a:solidFill>
                  <a:schemeClr val="bg1"/>
                </a:solidFill>
              </a:rPr>
              <a:t>class MaMetaClasse(type):</a:t>
            </a:r>
          </a:p>
          <a:p>
            <a:r>
              <a:rPr lang="fr-FR" sz="1000" dirty="0">
                <a:solidFill>
                  <a:schemeClr val="bg1"/>
                </a:solidFill>
              </a:rPr>
              <a:t>    </a:t>
            </a:r>
          </a:p>
          <a:p>
            <a:r>
              <a:rPr lang="fr-FR" sz="1000" dirty="0">
                <a:solidFill>
                  <a:schemeClr val="bg1"/>
                </a:solidFill>
              </a:rPr>
              <a:t>    """Exemple d'une métaclasse."""</a:t>
            </a:r>
          </a:p>
          <a:p>
            <a:r>
              <a:rPr lang="fr-FR" sz="1000" dirty="0">
                <a:solidFill>
                  <a:schemeClr val="bg1"/>
                </a:solidFill>
              </a:rPr>
              <a:t>    </a:t>
            </a:r>
          </a:p>
          <a:p>
            <a:r>
              <a:rPr lang="fr-FR" sz="1000" dirty="0">
                <a:solidFill>
                  <a:schemeClr val="bg1"/>
                </a:solidFill>
              </a:rPr>
              <a:t>    def __new__(metacls, nom, bases, dict):</a:t>
            </a:r>
          </a:p>
          <a:p>
            <a:r>
              <a:rPr lang="fr-FR" sz="1000" dirty="0">
                <a:solidFill>
                  <a:schemeClr val="bg1"/>
                </a:solidFill>
              </a:rPr>
              <a:t>        """Création de notre classe."""</a:t>
            </a:r>
          </a:p>
          <a:p>
            <a:r>
              <a:rPr lang="fr-FR" sz="1000" dirty="0">
                <a:solidFill>
                  <a:schemeClr val="bg1"/>
                </a:solidFill>
              </a:rPr>
              <a:t>        print("On crée la classe {}".format(nom))</a:t>
            </a:r>
          </a:p>
          <a:p>
            <a:r>
              <a:rPr lang="fr-FR" sz="1000" dirty="0">
                <a:solidFill>
                  <a:schemeClr val="bg1"/>
                </a:solidFill>
              </a:rPr>
              <a:t>        return type.__new__(metacls, nom, bases, dict)</a:t>
            </a:r>
          </a:p>
        </p:txBody>
      </p:sp>
    </p:spTree>
    <p:extLst>
      <p:ext uri="{BB962C8B-B14F-4D97-AF65-F5344CB8AC3E}">
        <p14:creationId xmlns:p14="http://schemas.microsoft.com/office/powerpoint/2010/main" val="387872141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1369352"/>
            <a:ext cx="10534644" cy="276999"/>
          </a:xfrm>
          <a:prstGeom prst="rect">
            <a:avLst/>
          </a:prstGeom>
          <a:noFill/>
        </p:spPr>
        <p:txBody>
          <a:bodyPr wrap="square" rtlCol="0">
            <a:spAutoFit/>
          </a:bodyPr>
          <a:lstStyle/>
          <a:p>
            <a:r>
              <a:rPr lang="fr-FR" sz="1200" dirty="0"/>
              <a:t>Pour dire qu'une classe prend comme métaclasse autre chose que type, c'est dans la ligne de la définition de la classe que cela se passe :</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1681549"/>
            <a:ext cx="9686923" cy="400110"/>
          </a:xfrm>
          <a:prstGeom prst="rect">
            <a:avLst/>
          </a:prstGeom>
          <a:solidFill>
            <a:schemeClr val="tx1"/>
          </a:solidFill>
        </p:spPr>
        <p:txBody>
          <a:bodyPr wrap="square" rtlCol="0">
            <a:spAutoFit/>
          </a:bodyPr>
          <a:lstStyle/>
          <a:p>
            <a:r>
              <a:rPr lang="fr-FR" sz="1000" dirty="0">
                <a:solidFill>
                  <a:schemeClr val="bg1"/>
                </a:solidFill>
              </a:rPr>
              <a:t>class MaClasse(metaclass=MaMetaClasse):</a:t>
            </a:r>
          </a:p>
          <a:p>
            <a:r>
              <a:rPr lang="fr-FR" sz="1000" dirty="0">
                <a:solidFill>
                  <a:schemeClr val="bg1"/>
                </a:solidFill>
              </a:rPr>
              <a:t>    pass</a:t>
            </a:r>
          </a:p>
        </p:txBody>
      </p:sp>
      <p:sp>
        <p:nvSpPr>
          <p:cNvPr id="9" name="ZoneTexte 8">
            <a:extLst>
              <a:ext uri="{FF2B5EF4-FFF2-40B4-BE49-F238E27FC236}">
                <a16:creationId xmlns:a16="http://schemas.microsoft.com/office/drawing/2014/main" id="{53AE2A7A-765E-46D3-9BB9-7F27977FD5A1}"/>
              </a:ext>
            </a:extLst>
          </p:cNvPr>
          <p:cNvSpPr txBox="1"/>
          <p:nvPr/>
        </p:nvSpPr>
        <p:spPr>
          <a:xfrm>
            <a:off x="276229" y="2132246"/>
            <a:ext cx="10534644" cy="276999"/>
          </a:xfrm>
          <a:prstGeom prst="rect">
            <a:avLst/>
          </a:prstGeom>
          <a:noFill/>
        </p:spPr>
        <p:txBody>
          <a:bodyPr wrap="square" rtlCol="0">
            <a:spAutoFit/>
          </a:bodyPr>
          <a:lstStyle/>
          <a:p>
            <a:r>
              <a:rPr lang="fr-FR" sz="1200" dirty="0"/>
              <a:t>En exécutant ce code, vous pouvez voir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2382888"/>
            <a:ext cx="9686923" cy="246221"/>
          </a:xfrm>
          <a:prstGeom prst="rect">
            <a:avLst/>
          </a:prstGeom>
          <a:solidFill>
            <a:schemeClr val="tx1"/>
          </a:solidFill>
        </p:spPr>
        <p:txBody>
          <a:bodyPr wrap="square" rtlCol="0">
            <a:spAutoFit/>
          </a:bodyPr>
          <a:lstStyle/>
          <a:p>
            <a:r>
              <a:rPr lang="fr-FR" sz="1000" dirty="0">
                <a:solidFill>
                  <a:schemeClr val="bg1"/>
                </a:solidFill>
              </a:rPr>
              <a:t>On crée la classe MaClasse</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2681496"/>
            <a:ext cx="10534644" cy="3785652"/>
          </a:xfrm>
          <a:prstGeom prst="rect">
            <a:avLst/>
          </a:prstGeom>
          <a:noFill/>
        </p:spPr>
        <p:txBody>
          <a:bodyPr wrap="square" rtlCol="0">
            <a:spAutoFit/>
          </a:bodyPr>
          <a:lstStyle/>
          <a:p>
            <a:r>
              <a:rPr lang="fr-FR" sz="1200" dirty="0"/>
              <a:t>La méthode__init__</a:t>
            </a:r>
          </a:p>
          <a:p>
            <a:endParaRPr lang="fr-FR" sz="1200" dirty="0"/>
          </a:p>
          <a:p>
            <a:r>
              <a:rPr lang="fr-FR" sz="1200" dirty="0"/>
              <a:t>Le constructeur d'une métaclasse prend les mêmes paramètres </a:t>
            </a:r>
            <a:r>
              <a:rPr lang="fr-FR" sz="1200" dirty="0" err="1"/>
              <a:t>que__new</a:t>
            </a:r>
            <a:r>
              <a:rPr lang="fr-FR" sz="1200" dirty="0"/>
              <a:t>__, sauf le premier, qui n'est plus la métaclasse servant de modèle mais la classe que l'on vient de créer.</a:t>
            </a:r>
          </a:p>
          <a:p>
            <a:endParaRPr lang="fr-FR" sz="1200" dirty="0"/>
          </a:p>
          <a:p>
            <a:r>
              <a:rPr lang="fr-FR" sz="1200" dirty="0"/>
              <a:t>Les trois paramètres suivants restent les mêmes : le nom, le tuple des classes-mères et le dictionnaire des attributs et méthodes de classe.</a:t>
            </a:r>
          </a:p>
          <a:p>
            <a:endParaRPr lang="fr-FR" sz="1200" dirty="0"/>
          </a:p>
          <a:p>
            <a:r>
              <a:rPr lang="fr-FR" sz="1200" dirty="0"/>
              <a:t>Il n'y a rien de très compliqué dans le procédé, l'exemple ci-dessus peut être repris en le modifiant quelque peu pour qu'il s'adapte à la méthode__init__.</a:t>
            </a:r>
          </a:p>
          <a:p>
            <a:endParaRPr lang="fr-FR" sz="1200" dirty="0"/>
          </a:p>
          <a:p>
            <a:r>
              <a:rPr lang="fr-FR" sz="1200" dirty="0"/>
              <a:t>Maintenant, voyons concrètement à quoi cela peut servir.</a:t>
            </a:r>
          </a:p>
          <a:p>
            <a:r>
              <a:rPr lang="fr-FR" sz="1200" dirty="0"/>
              <a:t>Les métaclasses en action</a:t>
            </a:r>
          </a:p>
          <a:p>
            <a:endParaRPr lang="fr-FR" sz="1200" dirty="0"/>
          </a:p>
          <a:p>
            <a:r>
              <a:rPr lang="fr-FR" sz="1200" dirty="0"/>
              <a:t>Comme vous pouvez vous en douter, les métaclasses sont généralement utilisées pour des besoins assez complexes. L'exemple le plus répandu est une métaclasse chargée de tracer l'appel de ses méthodes. Autrement dit, dès qu'on appelle une méthode d'un objet, une ligne s'affiche pour le signaler. Mais cet exemple est assez difficile à comprendre car il fait appel à la fois au concept des métaclasses et à celui des décorateurs, pour décorer les méthodes tracées.</a:t>
            </a:r>
          </a:p>
          <a:p>
            <a:endParaRPr lang="fr-FR" sz="1200" dirty="0"/>
          </a:p>
          <a:p>
            <a:r>
              <a:rPr lang="fr-FR" sz="1200" dirty="0"/>
              <a:t>Je vous propose quelque chose de plus simple. Il va de soi qu'il existe bien d'autres usages, dont certains complexes, des métaclasses.</a:t>
            </a:r>
          </a:p>
          <a:p>
            <a:endParaRPr lang="fr-FR" sz="1200" dirty="0"/>
          </a:p>
          <a:p>
            <a:r>
              <a:rPr lang="fr-FR" sz="1200" dirty="0"/>
              <a:t>Nous allons essayer de garder nos classes créées dans un dictionnaire prenant comme clé le nom de la classe et comme valeur la classe elle-même.</a:t>
            </a:r>
          </a:p>
          <a:p>
            <a:endParaRPr lang="fr-FR" sz="1200" dirty="0"/>
          </a:p>
        </p:txBody>
      </p:sp>
    </p:spTree>
    <p:extLst>
      <p:ext uri="{BB962C8B-B14F-4D97-AF65-F5344CB8AC3E}">
        <p14:creationId xmlns:p14="http://schemas.microsoft.com/office/powerpoint/2010/main" val="197364495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2232007"/>
            <a:ext cx="9686923" cy="1323439"/>
          </a:xfrm>
          <a:prstGeom prst="rect">
            <a:avLst/>
          </a:prstGeom>
          <a:solidFill>
            <a:schemeClr val="tx1"/>
          </a:solidFill>
        </p:spPr>
        <p:txBody>
          <a:bodyPr wrap="square" rtlCol="0">
            <a:spAutoFit/>
          </a:bodyPr>
          <a:lstStyle/>
          <a:p>
            <a:r>
              <a:rPr lang="fr-FR" sz="1000" dirty="0">
                <a:solidFill>
                  <a:schemeClr val="bg1"/>
                </a:solidFill>
              </a:rPr>
              <a:t>{</a:t>
            </a:r>
          </a:p>
          <a:p>
            <a:r>
              <a:rPr lang="fr-FR" sz="1000" dirty="0">
                <a:solidFill>
                  <a:schemeClr val="bg1"/>
                </a:solidFill>
              </a:rPr>
              <a:t>    "Widget": Widget,</a:t>
            </a:r>
          </a:p>
          <a:p>
            <a:r>
              <a:rPr lang="fr-FR" sz="1000" dirty="0">
                <a:solidFill>
                  <a:schemeClr val="bg1"/>
                </a:solidFill>
              </a:rPr>
              <a:t>    "Bouton": Bouton,</a:t>
            </a:r>
          </a:p>
          <a:p>
            <a:r>
              <a:rPr lang="fr-FR" sz="1000" dirty="0">
                <a:solidFill>
                  <a:schemeClr val="bg1"/>
                </a:solidFill>
              </a:rPr>
              <a:t>    "CaseACocher": CaseACocher,</a:t>
            </a:r>
          </a:p>
          <a:p>
            <a:r>
              <a:rPr lang="fr-FR" sz="1000" dirty="0">
                <a:solidFill>
                  <a:schemeClr val="bg1"/>
                </a:solidFill>
              </a:rPr>
              <a:t>    "Menu": Menu,</a:t>
            </a:r>
          </a:p>
          <a:p>
            <a:r>
              <a:rPr lang="fr-FR" sz="1000" dirty="0">
                <a:solidFill>
                  <a:schemeClr val="bg1"/>
                </a:solidFill>
              </a:rPr>
              <a:t>    "Cadre": Cadre,</a:t>
            </a:r>
          </a:p>
          <a:p>
            <a:r>
              <a:rPr lang="fr-FR" sz="1000" dirty="0">
                <a:solidFill>
                  <a:schemeClr val="bg1"/>
                </a:solidFill>
              </a:rPr>
              <a:t>    ...</a:t>
            </a:r>
          </a:p>
          <a:p>
            <a:r>
              <a:rPr lang="fr-FR" sz="1000" dirty="0">
                <a:solidFill>
                  <a:schemeClr val="bg1"/>
                </a:solidFill>
              </a:rPr>
              <a:t>}</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716304"/>
            <a:ext cx="10534644" cy="1569660"/>
          </a:xfrm>
          <a:prstGeom prst="rect">
            <a:avLst/>
          </a:prstGeom>
          <a:noFill/>
        </p:spPr>
        <p:txBody>
          <a:bodyPr wrap="square" rtlCol="0">
            <a:spAutoFit/>
          </a:bodyPr>
          <a:lstStyle/>
          <a:p>
            <a:r>
              <a:rPr lang="fr-FR" sz="1200" dirty="0"/>
              <a:t>Par exemple, dans une bibliothèque destinée à construire des interfaces graphiques, on trouve plusieurs widgets (ce sont des objets graphiques) comme des boutons, des cases à cocher, des menus, des cadres… Généralement, ces objets sont des classes héritant d'une classe mère commune. En outre, l'utilisateur peut, en cas de besoin, créer ses propres classes héritant des classes de la bibliothèque.</a:t>
            </a:r>
          </a:p>
          <a:p>
            <a:endParaRPr lang="fr-FR" sz="1200" dirty="0"/>
          </a:p>
          <a:p>
            <a:r>
              <a:rPr lang="fr-FR" sz="1200" dirty="0"/>
              <a:t>Par exemple, la classe mère de tous nos widgets s'appellera Widget. De cette classe hériteront les classes Bouton, CaseACocher, Menu, Cadre, etc. L'utilisateur de la bibliothèque pourra par ailleurs en dériver ses propres classes.</a:t>
            </a:r>
          </a:p>
          <a:p>
            <a:endParaRPr lang="fr-FR" sz="1200" dirty="0"/>
          </a:p>
          <a:p>
            <a:r>
              <a:rPr lang="fr-FR" sz="1200" dirty="0"/>
              <a:t>Le dictionnaire que l'on aimerait créer se présente comme suit :</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3520661"/>
            <a:ext cx="10534644" cy="1015663"/>
          </a:xfrm>
          <a:prstGeom prst="rect">
            <a:avLst/>
          </a:prstGeom>
          <a:noFill/>
        </p:spPr>
        <p:txBody>
          <a:bodyPr wrap="square" rtlCol="0">
            <a:spAutoFit/>
          </a:bodyPr>
          <a:lstStyle/>
          <a:p>
            <a:r>
              <a:rPr lang="fr-FR" sz="1200" dirty="0"/>
              <a:t>Ce dictionnaire pourrait être rempli manuellement à chaque fois qu'on crée une classe héritant de Widget mais avouez que ce ne serait pas très pratique.</a:t>
            </a:r>
          </a:p>
          <a:p>
            <a:endParaRPr lang="fr-FR" sz="1200" dirty="0"/>
          </a:p>
          <a:p>
            <a:r>
              <a:rPr lang="fr-FR" sz="1200" dirty="0"/>
              <a:t>Dans ce contexte, les métaclasses peuvent nous faciliter la vie. Vous pouvez essayer de faire l'exercice, le code n'est pas trop complexe. Cela dit, étant donné qu'on a vu beaucoup de choses dans ce chapitre et que les métaclasses sont un concept plutôt avancé, je vous donne directement le code qui vous aidera peut-être à comprendre le mécanisme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4498447"/>
            <a:ext cx="9686923" cy="2246769"/>
          </a:xfrm>
          <a:prstGeom prst="rect">
            <a:avLst/>
          </a:prstGeom>
          <a:solidFill>
            <a:schemeClr val="tx1"/>
          </a:solidFill>
        </p:spPr>
        <p:txBody>
          <a:bodyPr wrap="square" rtlCol="0">
            <a:spAutoFit/>
          </a:bodyPr>
          <a:lstStyle/>
          <a:p>
            <a:r>
              <a:rPr lang="fr-FR" sz="1000" dirty="0">
                <a:solidFill>
                  <a:schemeClr val="bg1"/>
                </a:solidFill>
              </a:rPr>
              <a:t>trace_classes = {} # Notre dictionnaire vide</a:t>
            </a:r>
          </a:p>
          <a:p>
            <a:endParaRPr lang="fr-FR" sz="1000" dirty="0">
              <a:solidFill>
                <a:schemeClr val="bg1"/>
              </a:solidFill>
            </a:endParaRPr>
          </a:p>
          <a:p>
            <a:r>
              <a:rPr lang="fr-FR" sz="1000" dirty="0">
                <a:solidFill>
                  <a:schemeClr val="bg1"/>
                </a:solidFill>
              </a:rPr>
              <a:t>class MetaWidget(type):</a:t>
            </a:r>
          </a:p>
          <a:p>
            <a:r>
              <a:rPr lang="fr-FR" sz="1000" dirty="0">
                <a:solidFill>
                  <a:schemeClr val="bg1"/>
                </a:solidFill>
              </a:rPr>
              <a:t>    </a:t>
            </a:r>
          </a:p>
          <a:p>
            <a:r>
              <a:rPr lang="fr-FR" sz="1000" dirty="0">
                <a:solidFill>
                  <a:schemeClr val="bg1"/>
                </a:solidFill>
              </a:rPr>
              <a:t>    """Notre métaclasse pour nos Widgets.</a:t>
            </a:r>
          </a:p>
          <a:p>
            <a:r>
              <a:rPr lang="fr-FR" sz="1000" dirty="0">
                <a:solidFill>
                  <a:schemeClr val="bg1"/>
                </a:solidFill>
              </a:rPr>
              <a:t>    </a:t>
            </a:r>
          </a:p>
          <a:p>
            <a:r>
              <a:rPr lang="fr-FR" sz="1000" dirty="0">
                <a:solidFill>
                  <a:schemeClr val="bg1"/>
                </a:solidFill>
              </a:rPr>
              <a:t>    Elle hérite de type, puisque c'est une métaclasse.</a:t>
            </a:r>
          </a:p>
          <a:p>
            <a:r>
              <a:rPr lang="fr-FR" sz="1000" dirty="0">
                <a:solidFill>
                  <a:schemeClr val="bg1"/>
                </a:solidFill>
              </a:rPr>
              <a:t>    Elle va écrire dans le dictionnaire trace_classes à chaque fois</a:t>
            </a:r>
          </a:p>
          <a:p>
            <a:r>
              <a:rPr lang="fr-FR" sz="1000" dirty="0">
                <a:solidFill>
                  <a:schemeClr val="bg1"/>
                </a:solidFill>
              </a:rPr>
              <a:t>    qu'une classe sera créée, utilisant cette métaclasse naturellement."""</a:t>
            </a:r>
          </a:p>
          <a:p>
            <a:r>
              <a:rPr lang="fr-FR" sz="1000" dirty="0">
                <a:solidFill>
                  <a:schemeClr val="bg1"/>
                </a:solidFill>
              </a:rPr>
              <a:t>    </a:t>
            </a:r>
          </a:p>
          <a:p>
            <a:r>
              <a:rPr lang="fr-FR" sz="1000" dirty="0">
                <a:solidFill>
                  <a:schemeClr val="bg1"/>
                </a:solidFill>
              </a:rPr>
              <a:t>    def __init__(cls, nom, bases, dict):</a:t>
            </a:r>
          </a:p>
          <a:p>
            <a:r>
              <a:rPr lang="fr-FR" sz="1000" dirty="0">
                <a:solidFill>
                  <a:schemeClr val="bg1"/>
                </a:solidFill>
              </a:rPr>
              <a:t>        """Constructeur de notre métaclasse, appelé quand on crée une classe."""</a:t>
            </a:r>
          </a:p>
          <a:p>
            <a:r>
              <a:rPr lang="fr-FR" sz="1000" dirty="0">
                <a:solidFill>
                  <a:schemeClr val="bg1"/>
                </a:solidFill>
              </a:rPr>
              <a:t>        type.__init__(cls, nom, bases, dict)</a:t>
            </a:r>
          </a:p>
          <a:p>
            <a:r>
              <a:rPr lang="fr-FR" sz="1000" dirty="0">
                <a:solidFill>
                  <a:schemeClr val="bg1"/>
                </a:solidFill>
              </a:rPr>
              <a:t>        trace_classes[nom] = cls</a:t>
            </a:r>
          </a:p>
        </p:txBody>
      </p:sp>
    </p:spTree>
    <p:extLst>
      <p:ext uri="{BB962C8B-B14F-4D97-AF65-F5344CB8AC3E}">
        <p14:creationId xmlns:p14="http://schemas.microsoft.com/office/powerpoint/2010/main" val="4183842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while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75864"/>
            <a:ext cx="1915909" cy="147732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condition: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1</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2</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N</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599" y="2837590"/>
            <a:ext cx="919354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nb = 7 # On garde la variable contenant le nombre dont on veut la table de multiplication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 = 0 # C'est notre variable compteur que nous allons incrémenter dans la boucle</a:t>
            </a:r>
          </a:p>
          <a:p>
            <a:pPr lvl="0" eaLnBrk="0" fontAlgn="base" hangingPunct="0">
              <a:spcBef>
                <a:spcPct val="0"/>
              </a:spcBef>
              <a:spcAft>
                <a:spcPct val="0"/>
              </a:spcAft>
            </a:pPr>
            <a:endParaRPr lang="fr-FR" altLang="fr-FR" dirty="0">
              <a:solidFill>
                <a:schemeClr val="bg1"/>
              </a:solidFill>
              <a:highlight>
                <a:srgbClr val="000000"/>
              </a:highlight>
              <a:latin typeface="Arial" panose="020B0604020202020204" pitchFamily="34" charset="0"/>
            </a:endParaRP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i &lt; 10: # Tant que i est strictement inférieure à 10</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print(i + 1, "*", nb, "=", (i + 1) * nb)</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i += 1 # On incrémente i de 1 à chaque tour de boucle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102683257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1128385"/>
            <a:ext cx="9686923" cy="861774"/>
          </a:xfrm>
          <a:prstGeom prst="rect">
            <a:avLst/>
          </a:prstGeom>
          <a:solidFill>
            <a:schemeClr val="tx1"/>
          </a:solidFill>
        </p:spPr>
        <p:txBody>
          <a:bodyPr wrap="square" rtlCol="0">
            <a:spAutoFit/>
          </a:bodyPr>
          <a:lstStyle/>
          <a:p>
            <a:r>
              <a:rPr lang="fr-FR" sz="1000" dirty="0">
                <a:solidFill>
                  <a:schemeClr val="bg1"/>
                </a:solidFill>
              </a:rPr>
              <a:t>class Widget(metaclass=MetaWidget):</a:t>
            </a:r>
          </a:p>
          <a:p>
            <a:r>
              <a:rPr lang="fr-FR" sz="1000" dirty="0">
                <a:solidFill>
                  <a:schemeClr val="bg1"/>
                </a:solidFill>
              </a:rPr>
              <a:t>    </a:t>
            </a:r>
          </a:p>
          <a:p>
            <a:r>
              <a:rPr lang="fr-FR" sz="1000" dirty="0">
                <a:solidFill>
                  <a:schemeClr val="bg1"/>
                </a:solidFill>
              </a:rPr>
              <a:t>    """Classe mère de tous nos widgets."""</a:t>
            </a:r>
          </a:p>
          <a:p>
            <a:r>
              <a:rPr lang="fr-FR" sz="1000" dirty="0">
                <a:solidFill>
                  <a:schemeClr val="bg1"/>
                </a:solidFill>
              </a:rPr>
              <a:t>    </a:t>
            </a:r>
          </a:p>
          <a:p>
            <a:r>
              <a:rPr lang="fr-FR" sz="1000" dirty="0">
                <a:solidFill>
                  <a:schemeClr val="bg1"/>
                </a:solidFill>
              </a:rPr>
              <a:t>    pass</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276999"/>
          </a:xfrm>
          <a:prstGeom prst="rect">
            <a:avLst/>
          </a:prstGeom>
          <a:noFill/>
        </p:spPr>
        <p:txBody>
          <a:bodyPr wrap="square" rtlCol="0">
            <a:spAutoFit/>
          </a:bodyPr>
          <a:lstStyle/>
          <a:p>
            <a:r>
              <a:rPr lang="fr-FR" sz="1200" dirty="0"/>
              <a:t>Pas trop compliqué pour l'heure. Créons notre classe Widget:</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2042502"/>
            <a:ext cx="10534644" cy="276999"/>
          </a:xfrm>
          <a:prstGeom prst="rect">
            <a:avLst/>
          </a:prstGeom>
          <a:noFill/>
        </p:spPr>
        <p:txBody>
          <a:bodyPr wrap="square" rtlCol="0">
            <a:spAutoFit/>
          </a:bodyPr>
          <a:lstStyle/>
          <a:p>
            <a:r>
              <a:rPr lang="fr-FR" sz="1200" dirty="0"/>
              <a:t>Après avoir exécuté ce code, vous pouvez voir que notre classe Widget a bien été ajoutée dans notre dictionnaire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2365109"/>
            <a:ext cx="9686923" cy="400110"/>
          </a:xfrm>
          <a:prstGeom prst="rect">
            <a:avLst/>
          </a:prstGeom>
          <a:solidFill>
            <a:schemeClr val="tx1"/>
          </a:solidFill>
        </p:spPr>
        <p:txBody>
          <a:bodyPr wrap="square" rtlCol="0">
            <a:spAutoFit/>
          </a:bodyPr>
          <a:lstStyle/>
          <a:p>
            <a:r>
              <a:rPr lang="en-US" sz="1000" dirty="0">
                <a:solidFill>
                  <a:schemeClr val="bg1"/>
                </a:solidFill>
              </a:rPr>
              <a:t>&gt;&gt;&gt; </a:t>
            </a:r>
            <a:r>
              <a:rPr lang="en-US" sz="1000" dirty="0" err="1">
                <a:solidFill>
                  <a:schemeClr val="bg1"/>
                </a:solidFill>
              </a:rPr>
              <a:t>trace_classes</a:t>
            </a:r>
            <a:endParaRPr lang="en-US" sz="1000" dirty="0">
              <a:solidFill>
                <a:schemeClr val="bg1"/>
              </a:solidFill>
            </a:endParaRPr>
          </a:p>
          <a:p>
            <a:r>
              <a:rPr lang="en-US" sz="1000" dirty="0">
                <a:solidFill>
                  <a:schemeClr val="bg1"/>
                </a:solidFill>
              </a:rPr>
              <a:t>{'Widget': &lt;class '__</a:t>
            </a:r>
            <a:r>
              <a:rPr lang="en-US" sz="1000" dirty="0" err="1">
                <a:solidFill>
                  <a:schemeClr val="bg1"/>
                </a:solidFill>
              </a:rPr>
              <a:t>main__.Widget</a:t>
            </a:r>
            <a:r>
              <a:rPr lang="en-US" sz="1000" dirty="0">
                <a:solidFill>
                  <a:schemeClr val="bg1"/>
                </a:solidFill>
              </a:rPr>
              <a:t>'&gt;}</a:t>
            </a:r>
          </a:p>
        </p:txBody>
      </p:sp>
      <p:sp>
        <p:nvSpPr>
          <p:cNvPr id="11" name="ZoneTexte 10">
            <a:extLst>
              <a:ext uri="{FF2B5EF4-FFF2-40B4-BE49-F238E27FC236}">
                <a16:creationId xmlns:a16="http://schemas.microsoft.com/office/drawing/2014/main" id="{10D5931C-EC47-469E-BDF3-E94509F4C3D4}"/>
              </a:ext>
            </a:extLst>
          </p:cNvPr>
          <p:cNvSpPr txBox="1"/>
          <p:nvPr/>
        </p:nvSpPr>
        <p:spPr>
          <a:xfrm>
            <a:off x="276229" y="2855751"/>
            <a:ext cx="10534644" cy="276999"/>
          </a:xfrm>
          <a:prstGeom prst="rect">
            <a:avLst/>
          </a:prstGeom>
          <a:noFill/>
        </p:spPr>
        <p:txBody>
          <a:bodyPr wrap="square" rtlCol="0">
            <a:spAutoFit/>
          </a:bodyPr>
          <a:lstStyle/>
          <a:p>
            <a:r>
              <a:rPr lang="fr-FR" sz="1200" dirty="0"/>
              <a:t>Maintenant, construisons une nouvelle classe héritant de Widget.</a:t>
            </a:r>
          </a:p>
        </p:txBody>
      </p:sp>
      <p:sp>
        <p:nvSpPr>
          <p:cNvPr id="15" name="ZoneTexte 14">
            <a:extLst>
              <a:ext uri="{FF2B5EF4-FFF2-40B4-BE49-F238E27FC236}">
                <a16:creationId xmlns:a16="http://schemas.microsoft.com/office/drawing/2014/main" id="{54337061-0B38-4428-9FF5-AB9BF6182302}"/>
              </a:ext>
            </a:extLst>
          </p:cNvPr>
          <p:cNvSpPr txBox="1"/>
          <p:nvPr/>
        </p:nvSpPr>
        <p:spPr>
          <a:xfrm>
            <a:off x="276229" y="3126580"/>
            <a:ext cx="9686923" cy="861774"/>
          </a:xfrm>
          <a:prstGeom prst="rect">
            <a:avLst/>
          </a:prstGeom>
          <a:solidFill>
            <a:schemeClr val="tx1"/>
          </a:solidFill>
        </p:spPr>
        <p:txBody>
          <a:bodyPr wrap="square" rtlCol="0">
            <a:spAutoFit/>
          </a:bodyPr>
          <a:lstStyle/>
          <a:p>
            <a:r>
              <a:rPr lang="fr-FR" sz="1000" dirty="0">
                <a:solidFill>
                  <a:schemeClr val="bg1"/>
                </a:solidFill>
              </a:rPr>
              <a:t>class bouton(Widget):</a:t>
            </a:r>
          </a:p>
          <a:p>
            <a:r>
              <a:rPr lang="fr-FR" sz="1000" dirty="0">
                <a:solidFill>
                  <a:schemeClr val="bg1"/>
                </a:solidFill>
              </a:rPr>
              <a:t>    </a:t>
            </a:r>
          </a:p>
          <a:p>
            <a:r>
              <a:rPr lang="fr-FR" sz="1000" dirty="0">
                <a:solidFill>
                  <a:schemeClr val="bg1"/>
                </a:solidFill>
              </a:rPr>
              <a:t>    """Une classe définissant le widget bouton."""</a:t>
            </a:r>
          </a:p>
          <a:p>
            <a:r>
              <a:rPr lang="fr-FR" sz="1000" dirty="0">
                <a:solidFill>
                  <a:schemeClr val="bg1"/>
                </a:solidFill>
              </a:rPr>
              <a:t>    </a:t>
            </a:r>
          </a:p>
          <a:p>
            <a:r>
              <a:rPr lang="fr-FR" sz="1000" dirty="0">
                <a:solidFill>
                  <a:schemeClr val="bg1"/>
                </a:solidFill>
              </a:rPr>
              <a:t>    pass</a:t>
            </a:r>
          </a:p>
        </p:txBody>
      </p:sp>
      <p:sp>
        <p:nvSpPr>
          <p:cNvPr id="16" name="ZoneTexte 15">
            <a:extLst>
              <a:ext uri="{FF2B5EF4-FFF2-40B4-BE49-F238E27FC236}">
                <a16:creationId xmlns:a16="http://schemas.microsoft.com/office/drawing/2014/main" id="{0379D5B6-7D81-4F0F-960D-D76094166927}"/>
              </a:ext>
            </a:extLst>
          </p:cNvPr>
          <p:cNvSpPr txBox="1"/>
          <p:nvPr/>
        </p:nvSpPr>
        <p:spPr>
          <a:xfrm>
            <a:off x="209554" y="4105862"/>
            <a:ext cx="10534644" cy="1938992"/>
          </a:xfrm>
          <a:prstGeom prst="rect">
            <a:avLst/>
          </a:prstGeom>
          <a:noFill/>
        </p:spPr>
        <p:txBody>
          <a:bodyPr wrap="square" rtlCol="0">
            <a:spAutoFit/>
          </a:bodyPr>
          <a:lstStyle/>
          <a:p>
            <a:r>
              <a:rPr lang="fr-FR" sz="1200" dirty="0"/>
              <a:t>Si vous affichez de nouveau le contenu du dictionnaire, vous vous rendrez compte que la classe Bouton a bien été ajoutée. Héritant de Widget, elle reprend la même métaclasse (sauf mention contraire explicite) et elle est donc ajoutée au dictionnaire.</a:t>
            </a:r>
          </a:p>
          <a:p>
            <a:endParaRPr lang="fr-FR" sz="1200" dirty="0"/>
          </a:p>
          <a:p>
            <a:r>
              <a:rPr lang="fr-FR" sz="1200" dirty="0"/>
              <a:t>Vous pouvez étoffer cet exemple, faire en sorte que l'aide de la classe soit également conservée, ou qu'une exception soit levée si une classe du même nom existe déjà dans le dictionnaire.</a:t>
            </a:r>
          </a:p>
          <a:p>
            <a:endParaRPr lang="fr-FR" sz="1200" dirty="0"/>
          </a:p>
          <a:p>
            <a:r>
              <a:rPr lang="fr-FR" sz="1200" b="1" dirty="0"/>
              <a:t>Pour conclure</a:t>
            </a:r>
          </a:p>
          <a:p>
            <a:endParaRPr lang="fr-FR" sz="1200" dirty="0"/>
          </a:p>
          <a:p>
            <a:r>
              <a:rPr lang="fr-FR" sz="1200" dirty="0"/>
              <a:t>Les métaclasses sont un concept de programmation assez avancé, puissant mais délicat à comprendre de prime abord. Je vous invite, en cas de doute, à tester par vous-mêmes ou à rechercher d'autres exemples, ils sont nombreux.</a:t>
            </a:r>
          </a:p>
        </p:txBody>
      </p:sp>
    </p:spTree>
    <p:extLst>
      <p:ext uri="{BB962C8B-B14F-4D97-AF65-F5344CB8AC3E}">
        <p14:creationId xmlns:p14="http://schemas.microsoft.com/office/powerpoint/2010/main" val="3913413370"/>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3231654"/>
          </a:xfrm>
          <a:prstGeom prst="rect">
            <a:avLst/>
          </a:prstGeom>
          <a:noFill/>
        </p:spPr>
        <p:txBody>
          <a:bodyPr wrap="square" rtlCol="0">
            <a:spAutoFit/>
          </a:bodyPr>
          <a:lstStyle/>
          <a:p>
            <a:r>
              <a:rPr lang="fr-FR" sz="1200" b="1" dirty="0"/>
              <a:t>En résumé</a:t>
            </a:r>
          </a:p>
          <a:p>
            <a:endParaRPr lang="fr-FR" sz="1200" dirty="0"/>
          </a:p>
          <a:p>
            <a:r>
              <a:rPr lang="fr-FR" sz="1200" dirty="0"/>
              <a:t>    Le processus d'instanciation d'un objet est assuré par deux méthodes, </a:t>
            </a:r>
            <a:r>
              <a:rPr lang="fr-FR" sz="1200" i="1" dirty="0"/>
              <a:t>__new__ </a:t>
            </a:r>
            <a:r>
              <a:rPr lang="fr-FR" sz="1200" dirty="0"/>
              <a:t>et </a:t>
            </a:r>
            <a:r>
              <a:rPr lang="fr-FR" sz="1200" i="1" dirty="0"/>
              <a:t>__init__</a:t>
            </a:r>
            <a:r>
              <a:rPr lang="fr-FR" sz="1200" dirty="0"/>
              <a:t>.</a:t>
            </a:r>
          </a:p>
          <a:p>
            <a:endParaRPr lang="fr-FR" sz="1200" dirty="0"/>
          </a:p>
          <a:p>
            <a:r>
              <a:rPr lang="fr-FR" sz="1200" dirty="0"/>
              <a:t>    __new__ est chargée de la création de l'objet et prend en premier paramètre sa classe.</a:t>
            </a:r>
          </a:p>
          <a:p>
            <a:endParaRPr lang="fr-FR" sz="1200" dirty="0"/>
          </a:p>
          <a:p>
            <a:r>
              <a:rPr lang="fr-FR" sz="1200" dirty="0"/>
              <a:t>    </a:t>
            </a:r>
            <a:r>
              <a:rPr lang="fr-FR" sz="1200" i="1" dirty="0"/>
              <a:t>__init__ </a:t>
            </a:r>
            <a:r>
              <a:rPr lang="fr-FR" sz="1200" dirty="0"/>
              <a:t>est chargée de l'initialisation des attributs de l'objet et prend en premier paramètre l'objet précédemment créé par </a:t>
            </a:r>
            <a:r>
              <a:rPr lang="fr-FR" sz="1200" i="1" dirty="0"/>
              <a:t>__new__</a:t>
            </a:r>
            <a:r>
              <a:rPr lang="fr-FR" sz="1200" dirty="0"/>
              <a:t>.</a:t>
            </a:r>
          </a:p>
          <a:p>
            <a:endParaRPr lang="fr-FR" sz="1200" dirty="0"/>
          </a:p>
          <a:p>
            <a:r>
              <a:rPr lang="fr-FR" sz="1200" dirty="0"/>
              <a:t>    Les classes étant des objets, elles sont toutes modelées sur une classe appelée </a:t>
            </a:r>
            <a:r>
              <a:rPr lang="fr-FR" sz="1200" b="1" dirty="0"/>
              <a:t>métaclasse</a:t>
            </a:r>
            <a:r>
              <a:rPr lang="fr-FR" sz="1200" dirty="0"/>
              <a:t>.</a:t>
            </a:r>
          </a:p>
          <a:p>
            <a:endParaRPr lang="fr-FR" sz="1200" dirty="0"/>
          </a:p>
          <a:p>
            <a:r>
              <a:rPr lang="fr-FR" sz="1200" dirty="0"/>
              <a:t>    À moins d'être explicitement modifiée, la métaclasse de toutes les classes est </a:t>
            </a:r>
            <a:r>
              <a:rPr lang="fr-FR" sz="1200" i="1" dirty="0"/>
              <a:t>type</a:t>
            </a:r>
            <a:r>
              <a:rPr lang="fr-FR" sz="1200" dirty="0"/>
              <a:t>.</a:t>
            </a:r>
          </a:p>
          <a:p>
            <a:endParaRPr lang="fr-FR" sz="1200" dirty="0"/>
          </a:p>
          <a:p>
            <a:r>
              <a:rPr lang="fr-FR" sz="1200" dirty="0"/>
              <a:t>    On peut utiliser </a:t>
            </a:r>
            <a:r>
              <a:rPr lang="fr-FR" sz="1200" i="1" dirty="0"/>
              <a:t>type</a:t>
            </a:r>
            <a:r>
              <a:rPr lang="fr-FR" sz="1200" dirty="0"/>
              <a:t> pour créer des classes dynamiquement.</a:t>
            </a:r>
          </a:p>
          <a:p>
            <a:endParaRPr lang="fr-FR" sz="1200" dirty="0"/>
          </a:p>
          <a:p>
            <a:r>
              <a:rPr lang="fr-FR" sz="1200" dirty="0"/>
              <a:t>    On peut faire hériter une classe de </a:t>
            </a:r>
            <a:r>
              <a:rPr lang="fr-FR" sz="1200" i="1" dirty="0"/>
              <a:t>type</a:t>
            </a:r>
            <a:r>
              <a:rPr lang="fr-FR" sz="1200" dirty="0"/>
              <a:t> pour créer une nouvelle métaclasse.</a:t>
            </a:r>
          </a:p>
          <a:p>
            <a:endParaRPr lang="fr-FR" sz="1200" dirty="0"/>
          </a:p>
          <a:p>
            <a:r>
              <a:rPr lang="fr-FR" sz="1200" dirty="0"/>
              <a:t>    Dans le corps d'une classe, pour spécifier sa métaclasse, on exploite la syntaxe suivante :class MaClasse(</a:t>
            </a:r>
            <a:r>
              <a:rPr lang="fr-FR" sz="1200" i="1" dirty="0"/>
              <a:t>metaclass=NomDeLaMetaClasse</a:t>
            </a:r>
            <a:r>
              <a:rPr lang="fr-FR" sz="1200" dirty="0"/>
              <a:t>):.</a:t>
            </a:r>
          </a:p>
        </p:txBody>
      </p:sp>
    </p:spTree>
    <p:extLst>
      <p:ext uri="{BB962C8B-B14F-4D97-AF65-F5344CB8AC3E}">
        <p14:creationId xmlns:p14="http://schemas.microsoft.com/office/powerpoint/2010/main" val="281066886"/>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38116" y="2133660"/>
            <a:ext cx="12192000" cy="971550"/>
          </a:xfrm>
        </p:spPr>
        <p:txBody>
          <a:bodyPr>
            <a:noAutofit/>
          </a:bodyPr>
          <a:lstStyle/>
          <a:p>
            <a:pPr lvl="0" algn="ctr" fontAlgn="base">
              <a:spcAft>
                <a:spcPct val="0"/>
              </a:spcAft>
            </a:pPr>
            <a:r>
              <a:rPr lang="fr-FR" altLang="fr-FR" sz="9600" b="1" dirty="0">
                <a:solidFill>
                  <a:schemeClr val="accent5">
                    <a:lumMod val="75000"/>
                  </a:schemeClr>
                </a:solidFill>
              </a:rPr>
              <a:t>Manipulez les expressions régulières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39652607"/>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09625"/>
            <a:ext cx="10534644" cy="6186309"/>
          </a:xfrm>
          <a:prstGeom prst="rect">
            <a:avLst/>
          </a:prstGeom>
          <a:noFill/>
        </p:spPr>
        <p:txBody>
          <a:bodyPr wrap="square" rtlCol="0">
            <a:spAutoFit/>
          </a:bodyPr>
          <a:lstStyle/>
          <a:p>
            <a:r>
              <a:rPr lang="fr-FR" sz="1200" dirty="0"/>
              <a:t>Dans ce chapitre, je vais m'attarder sur les expressions régulières et sur le module </a:t>
            </a:r>
            <a:r>
              <a:rPr lang="fr-FR" sz="1200" i="1" dirty="0"/>
              <a:t>re</a:t>
            </a:r>
            <a:r>
              <a:rPr lang="fr-FR" sz="1200" dirty="0"/>
              <a:t> qui permet de les manipuler. En quelques mots, sachez que les expressions régulières permettent de réaliser très rapidement et facilement des recherches sur des chaînes de caractères.</a:t>
            </a:r>
          </a:p>
          <a:p>
            <a:endParaRPr lang="fr-FR" sz="1200" dirty="0"/>
          </a:p>
          <a:p>
            <a:r>
              <a:rPr lang="fr-FR" sz="1200" dirty="0"/>
              <a:t>Il existe, naturellement, bien d'autres modules permettant de manipuler du texte. C'est toutefois sur celui-ci que je vais m'attarder aujourd'hui, tout en vous donnant les moyens d'aller plus loin si vous le désirez.</a:t>
            </a:r>
          </a:p>
          <a:p>
            <a:endParaRPr lang="fr-FR" sz="1200" dirty="0"/>
          </a:p>
          <a:p>
            <a:r>
              <a:rPr lang="fr-FR" sz="1200" b="1" dirty="0"/>
              <a:t>Que sont les expressions régulières ?</a:t>
            </a:r>
          </a:p>
          <a:p>
            <a:endParaRPr lang="fr-FR" sz="1200" dirty="0"/>
          </a:p>
          <a:p>
            <a:r>
              <a:rPr lang="fr-FR" sz="1200" dirty="0"/>
              <a:t>Les </a:t>
            </a:r>
            <a:r>
              <a:rPr lang="fr-FR" sz="1200" b="1" dirty="0"/>
              <a:t>expressions régulières </a:t>
            </a:r>
            <a:r>
              <a:rPr lang="fr-FR" sz="1200" dirty="0"/>
              <a:t>sont un puissant moyen de rechercher et d'isoler des expressions d'une chaîne de caractères.</a:t>
            </a:r>
          </a:p>
          <a:p>
            <a:endParaRPr lang="fr-FR" sz="1200" dirty="0"/>
          </a:p>
          <a:p>
            <a:r>
              <a:rPr lang="fr-FR" sz="1200" dirty="0"/>
              <a:t>Pour simplifier, imaginez que vous faites un programme qui demande un certain nombre d'informations à l'utilisateur afin de les stocker dans un fichier. Lui demander son nom, son prénom et quelques autres informations, ce n'est pas bien difficile : on va utiliser la fonction input et récupérer le résultat. Jusqu'ici, rien de nouveau.</a:t>
            </a:r>
          </a:p>
          <a:p>
            <a:endParaRPr lang="fr-FR" sz="1200" dirty="0"/>
          </a:p>
          <a:p>
            <a:r>
              <a:rPr lang="fr-FR" sz="1200" dirty="0"/>
              <a:t>Mais si on demande à l'utilisateur de fournir un numéro de téléphone ? Qu'est-ce qui l'empêche de taper n'importe quoi ? Si on lui demande de fournir une adresse e-mail et qu'il tape quelque chose d'invalide, par exemple « je_te_donnerai_pas_mon_email », que va-t-il se passer si l'on souhaite envoyer automatiquement un email à cette personne ?</a:t>
            </a:r>
          </a:p>
          <a:p>
            <a:endParaRPr lang="fr-FR" sz="1200" dirty="0"/>
          </a:p>
          <a:p>
            <a:r>
              <a:rPr lang="fr-FR" sz="1200" dirty="0"/>
              <a:t>Si ce cas n'est pas géré, vous risquez d'avoir un problème. Les expressions régulières sont un moyen de rechercher, d'isoler ou de remplacer des expressions dans une chaîne. Ici, elles nous permettraient de vérifier que le numéro de téléphone saisi compte bien dix chiffres, qu'il commence par un 0 et qu'il compte éventuellement des séparateurs tous les deux chiffres. Si ce n'est pas le cas, on demande à l'utilisateur de le saisir à nouveau.</a:t>
            </a:r>
          </a:p>
          <a:p>
            <a:endParaRPr lang="fr-FR" sz="1200" b="1" dirty="0"/>
          </a:p>
          <a:p>
            <a:r>
              <a:rPr lang="fr-FR" sz="1200" b="1" dirty="0"/>
              <a:t>Quelques éléments de syntaxe pour les expressions régulières</a:t>
            </a:r>
          </a:p>
          <a:p>
            <a:endParaRPr lang="fr-FR" sz="1200" dirty="0"/>
          </a:p>
          <a:p>
            <a:r>
              <a:rPr lang="fr-FR" sz="1200" dirty="0"/>
              <a:t>Si vous connaissez déjà les expressions régulières et leur syntaxe, vous pouvez passer directement à la section consacrée au module </a:t>
            </a:r>
            <a:r>
              <a:rPr lang="fr-FR" sz="1200" i="1" dirty="0"/>
              <a:t>re</a:t>
            </a:r>
            <a:r>
              <a:rPr lang="fr-FR" sz="1200" dirty="0"/>
              <a:t>. Sinon, sachez que je ne pourrai vous présenter que brièvement les expressions régulières. C'est un sujet très vaste, qui mérite un livre à lui tout seul. Ne paniquez pas, toutefois, je vais vous donner quelques exemples concrets et vous pourrez toujours trouvez des explications plus approfondies de par le Web.</a:t>
            </a:r>
          </a:p>
          <a:p>
            <a:endParaRPr lang="fr-FR" sz="1200" b="1" dirty="0"/>
          </a:p>
          <a:p>
            <a:r>
              <a:rPr lang="fr-FR" sz="1200" b="1" dirty="0"/>
              <a:t>Concrètement, comment cela se présente-t-il ?</a:t>
            </a:r>
          </a:p>
          <a:p>
            <a:endParaRPr lang="fr-FR" sz="1200" dirty="0"/>
          </a:p>
          <a:p>
            <a:r>
              <a:rPr lang="fr-FR" sz="1200" dirty="0"/>
              <a:t>Le module </a:t>
            </a:r>
            <a:r>
              <a:rPr lang="fr-FR" sz="1200" i="1" dirty="0"/>
              <a:t>re</a:t>
            </a:r>
            <a:r>
              <a:rPr lang="fr-FR" sz="1200" dirty="0"/>
              <a:t>, que nous allons découvrir un peu plus loin, nous permet de faire des recherches très précises dans des chaînes de caractères et de remplacer des éléments de nos chaînes, le tout en fonction de critères particuliers. Ces critères, ce sont nos expressions régulières. Pour nous, elles se présentent sous la forme de chaînes de caractères. Les expressions régulières deviennent assez rapidement difficiles à lire mais ne vous en faites pas : nous allons y aller petit à petit.</a:t>
            </a:r>
          </a:p>
          <a:p>
            <a:endParaRPr lang="fr-FR" sz="1200" b="1" dirty="0"/>
          </a:p>
        </p:txBody>
      </p:sp>
    </p:spTree>
    <p:extLst>
      <p:ext uri="{BB962C8B-B14F-4D97-AF65-F5344CB8AC3E}">
        <p14:creationId xmlns:p14="http://schemas.microsoft.com/office/powerpoint/2010/main" val="2445576597"/>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4630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748738"/>
            <a:ext cx="10534644" cy="3600986"/>
          </a:xfrm>
          <a:prstGeom prst="rect">
            <a:avLst/>
          </a:prstGeom>
          <a:noFill/>
        </p:spPr>
        <p:txBody>
          <a:bodyPr wrap="square" rtlCol="0">
            <a:spAutoFit/>
          </a:bodyPr>
          <a:lstStyle/>
          <a:p>
            <a:r>
              <a:rPr lang="fr-FR" sz="1200" b="1" dirty="0"/>
              <a:t>Des caractères ordinaires</a:t>
            </a:r>
          </a:p>
          <a:p>
            <a:endParaRPr lang="fr-FR" sz="1200" dirty="0"/>
          </a:p>
          <a:p>
            <a:r>
              <a:rPr lang="fr-FR" sz="1200" dirty="0"/>
              <a:t>Quand on forme une expression régulière, on peut utiliser des caractères spéciaux et d'autres qui ne le sont pas. Par exemple, si nous recherchons le mot chat dans notre chaîne, nous pouvons écrire comme expression régulière la chaîne« chat ». Jusque là, rien de très compliqué.</a:t>
            </a:r>
          </a:p>
          <a:p>
            <a:endParaRPr lang="fr-FR" sz="1200" dirty="0"/>
          </a:p>
          <a:p>
            <a:r>
              <a:rPr lang="fr-FR" sz="1200" dirty="0"/>
              <a:t>Mais vous vous doutez bien que les expressions régulières ne se limitent pas à ce type de recherche extrêmement simple, sans quoi les méthodes find et replace de la classe str auraient suffi.</a:t>
            </a:r>
          </a:p>
          <a:p>
            <a:endParaRPr lang="fr-FR" sz="1200" dirty="0"/>
          </a:p>
          <a:p>
            <a:r>
              <a:rPr lang="fr-FR" sz="1200" b="1" dirty="0"/>
              <a:t>Rechercher au début ou à la fin de la chaîne</a:t>
            </a:r>
          </a:p>
          <a:p>
            <a:endParaRPr lang="fr-FR" sz="1200" dirty="0"/>
          </a:p>
          <a:p>
            <a:r>
              <a:rPr lang="fr-FR" sz="1200" dirty="0"/>
              <a:t>Vous pouvez rechercher au début de la chaîne en plaçant en tête de votre regex (abréviation de Regular Expression) le signe d'accent circonflexe ^. Si, par exemple, vous voulez rechercher la syllabe cha en début de votre chaîne, vous écrirez donc l'expression ^cha. Cette expression sera trouvée dans la chaîne 'chaton’ mais pas dans la chaîne 'achat’.</a:t>
            </a:r>
          </a:p>
          <a:p>
            <a:r>
              <a:rPr lang="fr-FR" sz="1200" dirty="0"/>
              <a:t>Pour matérialiser la fin de la chaîne, vous utiliserez le signe$. Ainsi, l'</a:t>
            </a:r>
            <a:r>
              <a:rPr lang="fr-FR" sz="1200" dirty="0" err="1"/>
              <a:t>expressionq$sera</a:t>
            </a:r>
            <a:r>
              <a:rPr lang="fr-FR" sz="1200" dirty="0"/>
              <a:t> trouvée uniquement si votre chaîne se termine par la lettre q minuscule.</a:t>
            </a:r>
          </a:p>
          <a:p>
            <a:endParaRPr lang="fr-FR" sz="1200" b="1" dirty="0"/>
          </a:p>
          <a:p>
            <a:r>
              <a:rPr lang="fr-FR" sz="1200" b="1" dirty="0"/>
              <a:t>Contrôler le nombre d'occurrences</a:t>
            </a:r>
          </a:p>
          <a:p>
            <a:endParaRPr lang="fr-FR" sz="1200" dirty="0"/>
          </a:p>
          <a:p>
            <a:r>
              <a:rPr lang="fr-FR" sz="1200" dirty="0"/>
              <a:t>Les caractères spéciaux que nous allons découvrir permettent de contrôler le nombre de fois où notre expression apparaît dans notre chaîne.</a:t>
            </a:r>
          </a:p>
          <a:p>
            <a:r>
              <a:rPr lang="fr-FR" sz="1200" dirty="0"/>
              <a:t>Regardez l'exemple ci-dessous :</a:t>
            </a:r>
          </a:p>
        </p:txBody>
      </p:sp>
      <p:sp>
        <p:nvSpPr>
          <p:cNvPr id="6" name="ZoneTexte 5">
            <a:extLst>
              <a:ext uri="{FF2B5EF4-FFF2-40B4-BE49-F238E27FC236}">
                <a16:creationId xmlns:a16="http://schemas.microsoft.com/office/drawing/2014/main" id="{D6446B1E-233F-482C-A223-3AEF89FA2501}"/>
              </a:ext>
            </a:extLst>
          </p:cNvPr>
          <p:cNvSpPr txBox="1"/>
          <p:nvPr/>
        </p:nvSpPr>
        <p:spPr>
          <a:xfrm>
            <a:off x="361950" y="4351707"/>
            <a:ext cx="914400" cy="246221"/>
          </a:xfrm>
          <a:prstGeom prst="rect">
            <a:avLst/>
          </a:prstGeom>
          <a:solidFill>
            <a:schemeClr val="tx1"/>
          </a:solidFill>
        </p:spPr>
        <p:txBody>
          <a:bodyPr wrap="square" rtlCol="0">
            <a:spAutoFit/>
          </a:bodyPr>
          <a:lstStyle/>
          <a:p>
            <a:r>
              <a:rPr lang="fr-FR" sz="1000" dirty="0">
                <a:solidFill>
                  <a:schemeClr val="bg1"/>
                </a:solidFill>
              </a:rPr>
              <a:t>chat*</a:t>
            </a:r>
          </a:p>
        </p:txBody>
      </p:sp>
      <p:sp>
        <p:nvSpPr>
          <p:cNvPr id="8" name="ZoneTexte 7">
            <a:extLst>
              <a:ext uri="{FF2B5EF4-FFF2-40B4-BE49-F238E27FC236}">
                <a16:creationId xmlns:a16="http://schemas.microsoft.com/office/drawing/2014/main" id="{E4AF010F-F286-4442-8786-5C3C117B611A}"/>
              </a:ext>
            </a:extLst>
          </p:cNvPr>
          <p:cNvSpPr txBox="1"/>
          <p:nvPr/>
        </p:nvSpPr>
        <p:spPr>
          <a:xfrm>
            <a:off x="276229" y="4644228"/>
            <a:ext cx="10534644" cy="1569660"/>
          </a:xfrm>
          <a:prstGeom prst="rect">
            <a:avLst/>
          </a:prstGeom>
          <a:noFill/>
        </p:spPr>
        <p:txBody>
          <a:bodyPr wrap="square" rtlCol="0">
            <a:spAutoFit/>
          </a:bodyPr>
          <a:lstStyle/>
          <a:p>
            <a:r>
              <a:rPr lang="fr-FR" sz="1200" dirty="0"/>
              <a:t>Nous avons rajouté un astérisque (*) après le </a:t>
            </a:r>
            <a:r>
              <a:rPr lang="fr-FR" sz="1200" dirty="0" err="1"/>
              <a:t>caractèretdechat</a:t>
            </a:r>
            <a:r>
              <a:rPr lang="fr-FR" sz="1200" dirty="0"/>
              <a:t>. Cela signifie que notre </a:t>
            </a:r>
            <a:r>
              <a:rPr lang="fr-FR" sz="1200" dirty="0" err="1"/>
              <a:t>lettretpourra</a:t>
            </a:r>
            <a:r>
              <a:rPr lang="fr-FR" sz="1200" dirty="0"/>
              <a:t> se retrouver 0, 1, 2, … fois dans notre chaîne. Autrement dit, notre </a:t>
            </a:r>
            <a:r>
              <a:rPr lang="fr-FR" sz="1200" dirty="0" err="1"/>
              <a:t>expressionchat</a:t>
            </a:r>
            <a:r>
              <a:rPr lang="fr-FR" sz="1200" dirty="0"/>
              <a:t>*sera trouvée dans les chaînes suivantes :'chat','chaton','</a:t>
            </a:r>
            <a:r>
              <a:rPr lang="fr-FR" sz="1200" dirty="0" err="1"/>
              <a:t>chateau</a:t>
            </a:r>
            <a:r>
              <a:rPr lang="fr-FR" sz="1200" dirty="0"/>
              <a:t>','herbe à chat','chapeau','chatterton','</a:t>
            </a:r>
            <a:r>
              <a:rPr lang="fr-FR" sz="1200" dirty="0" err="1"/>
              <a:t>chattttttttt</a:t>
            </a:r>
            <a:r>
              <a:rPr lang="fr-FR" sz="1200" dirty="0"/>
              <a:t>'…</a:t>
            </a:r>
          </a:p>
          <a:p>
            <a:endParaRPr lang="fr-FR" sz="1200" dirty="0"/>
          </a:p>
          <a:p>
            <a:r>
              <a:rPr lang="fr-FR" sz="1200" dirty="0"/>
              <a:t>Regardez un à un les exemples ci-dessus pour vérifier que vous les comprenez bien. On trouvera dans chacune de ces chaînes l'expression </a:t>
            </a:r>
            <a:r>
              <a:rPr lang="fr-FR" sz="1200" dirty="0" err="1"/>
              <a:t>régulièrechat</a:t>
            </a:r>
            <a:r>
              <a:rPr lang="fr-FR" sz="1200" dirty="0"/>
              <a:t>*. Traduite en français, cette expression signifie : « on recherche une </a:t>
            </a:r>
            <a:r>
              <a:rPr lang="fr-FR" sz="1200" dirty="0" err="1"/>
              <a:t>lettrecsuivie</a:t>
            </a:r>
            <a:r>
              <a:rPr lang="fr-FR" sz="1200" dirty="0"/>
              <a:t> d'une </a:t>
            </a:r>
            <a:r>
              <a:rPr lang="fr-FR" sz="1200" dirty="0" err="1"/>
              <a:t>lettrehsuivie</a:t>
            </a:r>
            <a:r>
              <a:rPr lang="fr-FR" sz="1200" dirty="0"/>
              <a:t> d'une </a:t>
            </a:r>
            <a:r>
              <a:rPr lang="fr-FR" sz="1200" dirty="0" err="1"/>
              <a:t>lettreasuivie</a:t>
            </a:r>
            <a:r>
              <a:rPr lang="fr-FR" sz="1200" dirty="0"/>
              <a:t>, éventuellement, d'une </a:t>
            </a:r>
            <a:r>
              <a:rPr lang="fr-FR" sz="1200" dirty="0" err="1"/>
              <a:t>lettretqu'on</a:t>
            </a:r>
            <a:r>
              <a:rPr lang="fr-FR" sz="1200" dirty="0"/>
              <a:t> peut trouver zéro, une ou plusieurs fois ». Peu importe que ces lettres soient trouvées au début, à la fin ou au milieu de la chaîne.</a:t>
            </a:r>
          </a:p>
          <a:p>
            <a:endParaRPr lang="fr-FR" sz="1200" dirty="0"/>
          </a:p>
          <a:p>
            <a:r>
              <a:rPr lang="fr-FR" sz="1200" dirty="0"/>
              <a:t>Un autre exemple ? Considérez l'expression régulière ci-dessous et essayez de la comprendre :</a:t>
            </a:r>
          </a:p>
        </p:txBody>
      </p:sp>
      <p:sp>
        <p:nvSpPr>
          <p:cNvPr id="9" name="ZoneTexte 8">
            <a:extLst>
              <a:ext uri="{FF2B5EF4-FFF2-40B4-BE49-F238E27FC236}">
                <a16:creationId xmlns:a16="http://schemas.microsoft.com/office/drawing/2014/main" id="{CBD91222-9FEC-4DB6-B725-C1B699D27C22}"/>
              </a:ext>
            </a:extLst>
          </p:cNvPr>
          <p:cNvSpPr txBox="1"/>
          <p:nvPr/>
        </p:nvSpPr>
        <p:spPr>
          <a:xfrm>
            <a:off x="361950" y="6286033"/>
            <a:ext cx="914400" cy="246221"/>
          </a:xfrm>
          <a:prstGeom prst="rect">
            <a:avLst/>
          </a:prstGeom>
          <a:solidFill>
            <a:schemeClr val="tx1"/>
          </a:solidFill>
        </p:spPr>
        <p:txBody>
          <a:bodyPr wrap="square" rtlCol="0">
            <a:spAutoFit/>
          </a:bodyPr>
          <a:lstStyle/>
          <a:p>
            <a:r>
              <a:rPr lang="fr-FR" sz="1000" dirty="0">
                <a:solidFill>
                  <a:schemeClr val="bg1"/>
                </a:solidFill>
              </a:rPr>
              <a:t>bat*e</a:t>
            </a:r>
          </a:p>
        </p:txBody>
      </p:sp>
    </p:spTree>
    <p:extLst>
      <p:ext uri="{BB962C8B-B14F-4D97-AF65-F5344CB8AC3E}">
        <p14:creationId xmlns:p14="http://schemas.microsoft.com/office/powerpoint/2010/main" val="983106250"/>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grpSp>
        <p:nvGrpSpPr>
          <p:cNvPr id="10" name="Groupe 9">
            <a:extLst>
              <a:ext uri="{FF2B5EF4-FFF2-40B4-BE49-F238E27FC236}">
                <a16:creationId xmlns:a16="http://schemas.microsoft.com/office/drawing/2014/main" id="{7BBCC427-8FA6-4337-8F42-5B5E423303E7}"/>
              </a:ext>
            </a:extLst>
          </p:cNvPr>
          <p:cNvGrpSpPr/>
          <p:nvPr/>
        </p:nvGrpSpPr>
        <p:grpSpPr>
          <a:xfrm>
            <a:off x="276230" y="1125855"/>
            <a:ext cx="10534644" cy="5078313"/>
            <a:chOff x="276230" y="1125855"/>
            <a:chExt cx="10534644" cy="5078313"/>
          </a:xfrm>
        </p:grpSpPr>
        <p:sp>
          <p:nvSpPr>
            <p:cNvPr id="12" name="ZoneTexte 11">
              <a:extLst>
                <a:ext uri="{FF2B5EF4-FFF2-40B4-BE49-F238E27FC236}">
                  <a16:creationId xmlns:a16="http://schemas.microsoft.com/office/drawing/2014/main" id="{E51FCC53-504D-49AB-8484-33A8C28FA8CB}"/>
                </a:ext>
              </a:extLst>
            </p:cNvPr>
            <p:cNvSpPr txBox="1"/>
            <p:nvPr/>
          </p:nvSpPr>
          <p:spPr>
            <a:xfrm>
              <a:off x="276230" y="1125855"/>
              <a:ext cx="10534644" cy="5078313"/>
            </a:xfrm>
            <a:prstGeom prst="rect">
              <a:avLst/>
            </a:prstGeom>
            <a:noFill/>
          </p:spPr>
          <p:txBody>
            <a:bodyPr wrap="square" rtlCol="0">
              <a:spAutoFit/>
            </a:bodyPr>
            <a:lstStyle/>
            <a:p>
              <a:r>
                <a:rPr lang="fr-FR" sz="1200" dirty="0"/>
                <a:t>Cette expression est trouvée dans les chaînes suivantes :'bateau’, 'batteur’ et '</a:t>
              </a:r>
              <a:r>
                <a:rPr lang="fr-FR" sz="1200" dirty="0" err="1"/>
                <a:t>joan</a:t>
              </a:r>
              <a:r>
                <a:rPr lang="fr-FR" sz="1200" dirty="0"/>
                <a:t> </a:t>
              </a:r>
              <a:r>
                <a:rPr lang="fr-FR" sz="1200" dirty="0" err="1"/>
                <a:t>baez</a:t>
              </a:r>
              <a:r>
                <a:rPr lang="fr-FR" sz="1200" dirty="0"/>
                <a:t>'.</a:t>
              </a:r>
            </a:p>
            <a:p>
              <a:r>
                <a:rPr lang="fr-FR" sz="1200" dirty="0"/>
                <a:t>Dans nos exemples, le signe*n'agit que sur la lettre qui le précède directement, pas sur les autres lettres qui figurent avant ou après.</a:t>
              </a:r>
            </a:p>
            <a:p>
              <a:r>
                <a:rPr lang="fr-FR" sz="1200" dirty="0"/>
                <a:t>Il existe d'autres signes permettant de contrôler le nombre d'occurrences d'une lettre. Je vous ai fait un petit récapitulatif dans le tableau suivant, en prenant des exemples d'expressions avec les lettres a, b et c:</a:t>
              </a:r>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r>
                <a:rPr lang="fr-FR" sz="1200" dirty="0"/>
                <a:t>Vous pouvez également contrôler précisément le nombre d'occurrences grâce aux accolades :</a:t>
              </a:r>
            </a:p>
            <a:p>
              <a:endParaRPr lang="fr-FR" sz="1200" dirty="0"/>
            </a:p>
            <a:p>
              <a:r>
                <a:rPr lang="fr-FR" sz="1200" dirty="0"/>
                <a:t>    E{4}: signifie 4 fois la lettre E majuscule ;</a:t>
              </a:r>
            </a:p>
            <a:p>
              <a:endParaRPr lang="fr-FR" sz="1200" dirty="0"/>
            </a:p>
            <a:p>
              <a:r>
                <a:rPr lang="fr-FR" sz="1200" dirty="0"/>
                <a:t>    E{2,4}: signifie de 2 à 4 fois la lettre E majuscule ;</a:t>
              </a:r>
            </a:p>
            <a:p>
              <a:endParaRPr lang="fr-FR" sz="1200" dirty="0"/>
            </a:p>
            <a:p>
              <a:r>
                <a:rPr lang="fr-FR" sz="1200" dirty="0"/>
                <a:t>    E{,5}: signifie de 0 à 5 fois la lettre E majuscule ;</a:t>
              </a:r>
            </a:p>
            <a:p>
              <a:endParaRPr lang="fr-FR" sz="1200" dirty="0"/>
            </a:p>
            <a:p>
              <a:r>
                <a:rPr lang="fr-FR" sz="1200" dirty="0"/>
                <a:t>    E{8,}: signifie 8 fois minimum la lettre E majuscule.</a:t>
              </a:r>
            </a:p>
            <a:p>
              <a:endParaRPr lang="fr-FR" sz="1200" dirty="0"/>
            </a:p>
          </p:txBody>
        </p:sp>
        <p:pic>
          <p:nvPicPr>
            <p:cNvPr id="7" name="Image 6">
              <a:extLst>
                <a:ext uri="{FF2B5EF4-FFF2-40B4-BE49-F238E27FC236}">
                  <a16:creationId xmlns:a16="http://schemas.microsoft.com/office/drawing/2014/main" id="{43D10DC2-A6DD-4100-B6E7-6585E554A085}"/>
                </a:ext>
              </a:extLst>
            </p:cNvPr>
            <p:cNvPicPr>
              <a:picLocks noChangeAspect="1"/>
            </p:cNvPicPr>
            <p:nvPr/>
          </p:nvPicPr>
          <p:blipFill>
            <a:blip r:embed="rId2"/>
            <a:stretch>
              <a:fillRect/>
            </a:stretch>
          </p:blipFill>
          <p:spPr>
            <a:xfrm>
              <a:off x="314324" y="2015571"/>
              <a:ext cx="5781675" cy="1828800"/>
            </a:xfrm>
            <a:prstGeom prst="rect">
              <a:avLst/>
            </a:prstGeom>
          </p:spPr>
        </p:pic>
      </p:grpSp>
    </p:spTree>
    <p:extLst>
      <p:ext uri="{BB962C8B-B14F-4D97-AF65-F5344CB8AC3E}">
        <p14:creationId xmlns:p14="http://schemas.microsoft.com/office/powerpoint/2010/main" val="243377747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564005"/>
            <a:ext cx="10534644" cy="3231654"/>
          </a:xfrm>
          <a:prstGeom prst="rect">
            <a:avLst/>
          </a:prstGeom>
          <a:noFill/>
        </p:spPr>
        <p:txBody>
          <a:bodyPr wrap="square" rtlCol="0">
            <a:spAutoFit/>
          </a:bodyPr>
          <a:lstStyle/>
          <a:p>
            <a:r>
              <a:rPr lang="fr-FR" sz="1200" b="1" dirty="0"/>
              <a:t>Les classes de caractères</a:t>
            </a:r>
          </a:p>
          <a:p>
            <a:endParaRPr lang="fr-FR" sz="1200" b="1" dirty="0"/>
          </a:p>
          <a:p>
            <a:r>
              <a:rPr lang="fr-FR" sz="1200" dirty="0"/>
              <a:t>Vous pouvez préciser entre crochets plusieurs caractères ou classes de caractères. Par exemple, si vous écrivez[</a:t>
            </a:r>
            <a:r>
              <a:rPr lang="fr-FR" sz="1200" dirty="0" err="1"/>
              <a:t>abcd</a:t>
            </a:r>
            <a:r>
              <a:rPr lang="fr-FR" sz="1200" dirty="0"/>
              <a:t>], cela signifie : l'une des lettres </a:t>
            </a:r>
            <a:r>
              <a:rPr lang="fr-FR" sz="1200" dirty="0" err="1"/>
              <a:t>parmia,b,cetd</a:t>
            </a:r>
            <a:r>
              <a:rPr lang="fr-FR" sz="1200" dirty="0"/>
              <a:t>.</a:t>
            </a:r>
          </a:p>
          <a:p>
            <a:endParaRPr lang="fr-FR" sz="1200" dirty="0"/>
          </a:p>
          <a:p>
            <a:r>
              <a:rPr lang="fr-FR" sz="1200" dirty="0"/>
              <a:t>Pour exprimer des classes, vous pouvez utiliser le tiret-entre deux lettres. Par exemple, l'expression[A-Z]signifie « une lettre majuscule ». Vous pouvez préciser plusieurs classes ou possibilités dans votre expression. Ainsi, l'expression[A-Za-z0-9]signifie « une lettre, majuscule ou minuscule, ou un chiffre ».</a:t>
            </a:r>
          </a:p>
          <a:p>
            <a:endParaRPr lang="fr-FR" sz="1200" dirty="0"/>
          </a:p>
          <a:p>
            <a:endParaRPr lang="fr-FR" sz="1200" dirty="0"/>
          </a:p>
          <a:p>
            <a:r>
              <a:rPr lang="fr-FR" sz="1200" dirty="0"/>
              <a:t>Vous pouvez aussi contrôler l'occurrence des classes comme nous l'avons vu juste au-dessus. Si vous voulez par exemple rechercher 5 lettres majuscules qui se suivent dans une chaîne, votre expression sera[A-Z]{5}.</a:t>
            </a:r>
          </a:p>
          <a:p>
            <a:endParaRPr lang="fr-FR" sz="1200" b="1" dirty="0"/>
          </a:p>
          <a:p>
            <a:r>
              <a:rPr lang="fr-FR" sz="1200" b="1" dirty="0"/>
              <a:t>Les groupes</a:t>
            </a:r>
          </a:p>
          <a:p>
            <a:endParaRPr lang="fr-FR" sz="1200" dirty="0"/>
          </a:p>
          <a:p>
            <a:r>
              <a:rPr lang="fr-FR" sz="1200" dirty="0"/>
              <a:t>Je vous donne beaucoup de choses à retenir et vous n'avez pas encore l'occasion de pratiquer. C'est le dernier point sur lequel je vais m'attarder et il sera rapide : comme je l'ai dit plus haut, si vous voulez par exemple contrôler le nombre d'occurrences d'un caractère, vous ajoutez derrière un signe particulier (un astérisque, un point d'interrogation, des accolades…). Mais si vous voulez appliquer ce contrôle d'occurrence à plusieurs caractères, vous allez placer ces caractères entre parenthèses.</a:t>
            </a:r>
          </a:p>
        </p:txBody>
      </p:sp>
      <p:sp>
        <p:nvSpPr>
          <p:cNvPr id="6" name="ZoneTexte 5">
            <a:extLst>
              <a:ext uri="{FF2B5EF4-FFF2-40B4-BE49-F238E27FC236}">
                <a16:creationId xmlns:a16="http://schemas.microsoft.com/office/drawing/2014/main" id="{F0096B9A-D1C0-4884-AD8F-3B06D229F85E}"/>
              </a:ext>
            </a:extLst>
          </p:cNvPr>
          <p:cNvSpPr txBox="1"/>
          <p:nvPr/>
        </p:nvSpPr>
        <p:spPr>
          <a:xfrm>
            <a:off x="350435" y="2792414"/>
            <a:ext cx="914400" cy="246221"/>
          </a:xfrm>
          <a:prstGeom prst="rect">
            <a:avLst/>
          </a:prstGeom>
          <a:solidFill>
            <a:schemeClr val="tx1"/>
          </a:solidFill>
        </p:spPr>
        <p:txBody>
          <a:bodyPr wrap="square" rtlCol="0">
            <a:spAutoFit/>
          </a:bodyPr>
          <a:lstStyle/>
          <a:p>
            <a:r>
              <a:rPr lang="fr-FR" sz="1000" dirty="0">
                <a:solidFill>
                  <a:schemeClr val="bg1"/>
                </a:solidFill>
              </a:rPr>
              <a:t>(cha){2,5}</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4759485"/>
            <a:ext cx="10534644" cy="830997"/>
          </a:xfrm>
          <a:prstGeom prst="rect">
            <a:avLst/>
          </a:prstGeom>
          <a:noFill/>
        </p:spPr>
        <p:txBody>
          <a:bodyPr wrap="square" rtlCol="0">
            <a:spAutoFit/>
          </a:bodyPr>
          <a:lstStyle/>
          <a:p>
            <a:r>
              <a:rPr lang="fr-FR" sz="1200" dirty="0"/>
              <a:t>Cette expression sera vérifiée pour les chaînes contenant la séquence 'cha’ répétée entre deux et cinq fois. Les séquences 'cha’ doivent se suivre naturellement.</a:t>
            </a:r>
          </a:p>
          <a:p>
            <a:endParaRPr lang="fr-FR" sz="1200" dirty="0"/>
          </a:p>
          <a:p>
            <a:r>
              <a:rPr lang="fr-FR" sz="1200" dirty="0"/>
              <a:t>Les groupes sont également utiles pour remplacer des portions de notre chaîne mais nous y reviendront plus tard, quand sera venue l'heure de la pratique… Quoi ? C'est l'heure ? Ah bah c'est parti, alors !</a:t>
            </a:r>
          </a:p>
        </p:txBody>
      </p:sp>
    </p:spTree>
    <p:extLst>
      <p:ext uri="{BB962C8B-B14F-4D97-AF65-F5344CB8AC3E}">
        <p14:creationId xmlns:p14="http://schemas.microsoft.com/office/powerpoint/2010/main" val="16209063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5766"/>
            <a:ext cx="10534644" cy="1015663"/>
          </a:xfrm>
          <a:prstGeom prst="rect">
            <a:avLst/>
          </a:prstGeom>
          <a:noFill/>
        </p:spPr>
        <p:txBody>
          <a:bodyPr wrap="square" rtlCol="0">
            <a:spAutoFit/>
          </a:bodyPr>
          <a:lstStyle/>
          <a:p>
            <a:r>
              <a:rPr lang="fr-FR" sz="1200" dirty="0"/>
              <a:t>Le module re a été spécialement conçu pour travailler avec les expressions régulières (Regular Expressions). Il définit plusieurs fonctions utiles, que nous allons découvrir, ainsi que des objets propres pour modéliser des expressions.</a:t>
            </a:r>
          </a:p>
          <a:p>
            <a:r>
              <a:rPr lang="fr-FR" sz="1200" dirty="0"/>
              <a:t>Chercher dans une chaîne</a:t>
            </a:r>
          </a:p>
          <a:p>
            <a:endParaRPr lang="fr-FR" sz="1200" dirty="0"/>
          </a:p>
          <a:p>
            <a:r>
              <a:rPr lang="fr-FR" sz="1200" dirty="0"/>
              <a:t>Nous allons pour ce faire utiliser la fonction search du module re. Bien entendu, pour pouvoir l'utiliser, il faut l'importer.</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1822479"/>
            <a:ext cx="914400" cy="246221"/>
          </a:xfrm>
          <a:prstGeom prst="rect">
            <a:avLst/>
          </a:prstGeom>
          <a:solidFill>
            <a:schemeClr val="tx1"/>
          </a:solidFill>
        </p:spPr>
        <p:txBody>
          <a:bodyPr wrap="square" rtlCol="0">
            <a:spAutoFit/>
          </a:bodyPr>
          <a:lstStyle/>
          <a:p>
            <a:r>
              <a:rPr lang="fr-FR" sz="1000" dirty="0">
                <a:solidFill>
                  <a:schemeClr val="bg1"/>
                </a:solidFill>
              </a:rPr>
              <a:t>&gt;&gt;&gt; import re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030783"/>
            <a:ext cx="10534644" cy="2123658"/>
          </a:xfrm>
          <a:prstGeom prst="rect">
            <a:avLst/>
          </a:prstGeom>
          <a:noFill/>
        </p:spPr>
        <p:txBody>
          <a:bodyPr wrap="square" rtlCol="0">
            <a:spAutoFit/>
          </a:bodyPr>
          <a:lstStyle/>
          <a:p>
            <a:r>
              <a:rPr lang="fr-FR" sz="1200" dirty="0"/>
              <a:t>La fonction search attend deux paramètres obligatoires : l'expression régulière, sous la forme d'une chaîne, et la chaîne de caractères dans laquelle on recherche cette expression. Si l'expression est trouvée, la fonction renvoie un objet symbolisant l'expression recherchée. Sinon, elle renvoie None.</a:t>
            </a:r>
          </a:p>
          <a:p>
            <a:endParaRPr lang="fr-FR" sz="1200" dirty="0"/>
          </a:p>
          <a:p>
            <a:r>
              <a:rPr lang="fr-FR" sz="1200" dirty="0"/>
              <a:t>Certains caractères spéciaux dans nos expressions régulières sont modélisés par l'</a:t>
            </a:r>
            <a:r>
              <a:rPr lang="fr-FR" sz="1200" dirty="0" err="1"/>
              <a:t>anti-slash</a:t>
            </a:r>
            <a:r>
              <a:rPr lang="fr-FR" sz="1200" dirty="0"/>
              <a:t>\. Vous savez sans doute que Python représente d'autres caractères avec ce symbole. Si vous écrivez dans une chaîne\n, Python effectuera un saut de ligne !</a:t>
            </a:r>
          </a:p>
          <a:p>
            <a:endParaRPr lang="fr-FR" sz="1200" dirty="0"/>
          </a:p>
          <a:p>
            <a:r>
              <a:rPr lang="fr-FR" sz="1200" dirty="0"/>
              <a:t>Pour symboliser les caractères spéciaux dans les expressions régulières, il est nécessaire d'échapper l'anti-slash en le faisant précéder d'un autre anti-slash. Cela veut dire que pour écrire le caractère spécial\w, vous allez devoir écrire\\w.</a:t>
            </a:r>
          </a:p>
          <a:p>
            <a:endParaRPr lang="fr-FR" sz="1200" dirty="0"/>
          </a:p>
          <a:p>
            <a:r>
              <a:rPr lang="fr-FR" sz="1200" dirty="0"/>
              <a:t>C'est assez peu pratique et parfois gênant pour la lisibilité. C'est pourquoi je vous conseille d'utiliser un format de chaîne que nous n'avons pas vu jusqu'à présent : en plaçant un r avant le délimiteur qui ouvre notre chaîne, tous les caractères anti-slash qu'elle contient sont échappés.</a:t>
            </a:r>
          </a:p>
        </p:txBody>
      </p:sp>
      <p:sp>
        <p:nvSpPr>
          <p:cNvPr id="10" name="ZoneTexte 9">
            <a:extLst>
              <a:ext uri="{FF2B5EF4-FFF2-40B4-BE49-F238E27FC236}">
                <a16:creationId xmlns:a16="http://schemas.microsoft.com/office/drawing/2014/main" id="{7135941B-5E56-49A5-B4BB-4EA2B3CA44FF}"/>
              </a:ext>
            </a:extLst>
          </p:cNvPr>
          <p:cNvSpPr txBox="1"/>
          <p:nvPr/>
        </p:nvSpPr>
        <p:spPr>
          <a:xfrm>
            <a:off x="280987" y="4107656"/>
            <a:ext cx="914400" cy="400110"/>
          </a:xfrm>
          <a:prstGeom prst="rect">
            <a:avLst/>
          </a:prstGeom>
          <a:solidFill>
            <a:schemeClr val="tx1"/>
          </a:solidFill>
        </p:spPr>
        <p:txBody>
          <a:bodyPr wrap="square" rtlCol="0">
            <a:spAutoFit/>
          </a:bodyPr>
          <a:lstStyle/>
          <a:p>
            <a:r>
              <a:rPr lang="fr-FR" sz="1000" dirty="0">
                <a:solidFill>
                  <a:schemeClr val="bg1"/>
                </a:solidFill>
              </a:rPr>
              <a:t>&gt;&gt;&gt; r'\n'</a:t>
            </a:r>
          </a:p>
          <a:p>
            <a:r>
              <a:rPr lang="fr-FR" sz="1000" dirty="0">
                <a:solidFill>
                  <a:schemeClr val="bg1"/>
                </a:solidFill>
              </a:rPr>
              <a:t>'\\n'</a:t>
            </a:r>
          </a:p>
        </p:txBody>
      </p:sp>
      <p:sp>
        <p:nvSpPr>
          <p:cNvPr id="11" name="ZoneTexte 10">
            <a:extLst>
              <a:ext uri="{FF2B5EF4-FFF2-40B4-BE49-F238E27FC236}">
                <a16:creationId xmlns:a16="http://schemas.microsoft.com/office/drawing/2014/main" id="{BC1F2CFF-5308-4EFB-A768-B294FD2B93B7}"/>
              </a:ext>
            </a:extLst>
          </p:cNvPr>
          <p:cNvSpPr txBox="1"/>
          <p:nvPr/>
        </p:nvSpPr>
        <p:spPr>
          <a:xfrm>
            <a:off x="209554" y="4565539"/>
            <a:ext cx="10534644" cy="830997"/>
          </a:xfrm>
          <a:prstGeom prst="rect">
            <a:avLst/>
          </a:prstGeom>
          <a:noFill/>
        </p:spPr>
        <p:txBody>
          <a:bodyPr wrap="square" rtlCol="0">
            <a:spAutoFit/>
          </a:bodyPr>
          <a:lstStyle/>
          <a:p>
            <a:r>
              <a:rPr lang="fr-FR" sz="1200" dirty="0"/>
              <a:t>Si vous avez du mal à voir l'intérêt, je vous conseille simplement de vous rappeler de mettre un r avant d'écrire des chaînes contenant des expressions, comme vous allez le voir dans les exemples que je vais vous donner.</a:t>
            </a:r>
          </a:p>
          <a:p>
            <a:endParaRPr lang="fr-FR" sz="1200" dirty="0"/>
          </a:p>
          <a:p>
            <a:r>
              <a:rPr lang="fr-FR" sz="1200" dirty="0"/>
              <a:t>Mais revenons à notre fonction search. Nous allons mettre en pratique ce que nous avons vu précédemment :</a:t>
            </a:r>
          </a:p>
        </p:txBody>
      </p:sp>
      <p:sp>
        <p:nvSpPr>
          <p:cNvPr id="13" name="ZoneTexte 12">
            <a:extLst>
              <a:ext uri="{FF2B5EF4-FFF2-40B4-BE49-F238E27FC236}">
                <a16:creationId xmlns:a16="http://schemas.microsoft.com/office/drawing/2014/main" id="{7CAFC5B1-5F73-429A-89A1-3860DE38D415}"/>
              </a:ext>
            </a:extLst>
          </p:cNvPr>
          <p:cNvSpPr txBox="1"/>
          <p:nvPr/>
        </p:nvSpPr>
        <p:spPr>
          <a:xfrm>
            <a:off x="280987" y="5372739"/>
            <a:ext cx="2509838" cy="1477328"/>
          </a:xfrm>
          <a:prstGeom prst="rect">
            <a:avLst/>
          </a:prstGeom>
          <a:solidFill>
            <a:schemeClr val="tx1"/>
          </a:solidFill>
        </p:spPr>
        <p:txBody>
          <a:bodyPr wrap="square" rtlCol="0">
            <a:spAutoFit/>
          </a:bodyPr>
          <a:lstStyle/>
          <a:p>
            <a:r>
              <a:rPr lang="fr-FR" sz="1000" dirty="0">
                <a:solidFill>
                  <a:schemeClr val="bg1"/>
                </a:solidFill>
              </a:rPr>
              <a:t>&gt;&gt;&gt; re.search(r"abc", "abcdef")</a:t>
            </a:r>
          </a:p>
          <a:p>
            <a:r>
              <a:rPr lang="fr-FR" sz="1000" dirty="0">
                <a:solidFill>
                  <a:schemeClr val="bg1"/>
                </a:solidFill>
              </a:rPr>
              <a:t>&lt;_sre.SRE_Match object at 0x00AC1640&gt;</a:t>
            </a:r>
          </a:p>
          <a:p>
            <a:r>
              <a:rPr lang="fr-FR" sz="1000" dirty="0">
                <a:solidFill>
                  <a:schemeClr val="bg1"/>
                </a:solidFill>
              </a:rPr>
              <a:t>&gt;&gt;&gt; re.search(r"abc", "abacadaeaf")</a:t>
            </a:r>
          </a:p>
          <a:p>
            <a:r>
              <a:rPr lang="fr-FR" sz="1000" dirty="0">
                <a:solidFill>
                  <a:schemeClr val="bg1"/>
                </a:solidFill>
              </a:rPr>
              <a:t>&gt;&gt;&gt; re.search(r"abc*", "ab")</a:t>
            </a:r>
          </a:p>
          <a:p>
            <a:r>
              <a:rPr lang="fr-FR" sz="1000" dirty="0">
                <a:solidFill>
                  <a:schemeClr val="bg1"/>
                </a:solidFill>
              </a:rPr>
              <a:t>&lt;_sre.SRE_Match object at 0x00AC1800&gt;</a:t>
            </a:r>
          </a:p>
          <a:p>
            <a:r>
              <a:rPr lang="fr-FR" sz="1000" dirty="0">
                <a:solidFill>
                  <a:schemeClr val="bg1"/>
                </a:solidFill>
              </a:rPr>
              <a:t>&gt;&gt;&gt; re.search(r"abc*", "abccc")</a:t>
            </a:r>
          </a:p>
          <a:p>
            <a:r>
              <a:rPr lang="fr-FR" sz="1000" dirty="0">
                <a:solidFill>
                  <a:schemeClr val="bg1"/>
                </a:solidFill>
              </a:rPr>
              <a:t>&lt;_sre.SRE_Match object at 0x00AC1640&gt;</a:t>
            </a:r>
          </a:p>
          <a:p>
            <a:r>
              <a:rPr lang="fr-FR" sz="1000" dirty="0">
                <a:solidFill>
                  <a:schemeClr val="bg1"/>
                </a:solidFill>
              </a:rPr>
              <a:t>&gt;&gt;&gt; re.search(r"chat*", "chateau")</a:t>
            </a:r>
          </a:p>
          <a:p>
            <a:r>
              <a:rPr lang="fr-FR" sz="1000" dirty="0">
                <a:solidFill>
                  <a:schemeClr val="bg1"/>
                </a:solidFill>
              </a:rPr>
              <a:t>&lt;_sre.SRE_Match object at 0x00AC1800&gt;</a:t>
            </a:r>
          </a:p>
        </p:txBody>
      </p:sp>
    </p:spTree>
    <p:extLst>
      <p:ext uri="{BB962C8B-B14F-4D97-AF65-F5344CB8AC3E}">
        <p14:creationId xmlns:p14="http://schemas.microsoft.com/office/powerpoint/2010/main" val="341595846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648163"/>
            <a:ext cx="10534644" cy="830997"/>
          </a:xfrm>
          <a:prstGeom prst="rect">
            <a:avLst/>
          </a:prstGeom>
          <a:noFill/>
        </p:spPr>
        <p:txBody>
          <a:bodyPr wrap="square" rtlCol="0">
            <a:spAutoFit/>
          </a:bodyPr>
          <a:lstStyle/>
          <a:p>
            <a:r>
              <a:rPr lang="fr-FR" sz="1200" dirty="0"/>
              <a:t>Comme vous le voyez, si l'expression est trouvée dans la chaîne, un objet de la classe _sre.SRE_Match est renvoyé. Si l'expression n'est pas trouvée, la fonction renvoie None.</a:t>
            </a:r>
          </a:p>
          <a:p>
            <a:endParaRPr lang="fr-FR" sz="1200" dirty="0"/>
          </a:p>
          <a:p>
            <a:r>
              <a:rPr lang="fr-FR" sz="1200" dirty="0"/>
              <a:t>Cela fait qu'il est extrêmement facile de savoir si une expression est contenue dans une chaîne :</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2479954"/>
            <a:ext cx="4700588" cy="707886"/>
          </a:xfrm>
          <a:prstGeom prst="rect">
            <a:avLst/>
          </a:prstGeom>
          <a:solidFill>
            <a:schemeClr val="tx1"/>
          </a:solidFill>
        </p:spPr>
        <p:txBody>
          <a:bodyPr wrap="square" rtlCol="0">
            <a:spAutoFit/>
          </a:bodyPr>
          <a:lstStyle/>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 is not None:</a:t>
            </a:r>
          </a:p>
          <a:p>
            <a:r>
              <a:rPr lang="fr-FR" sz="1000" dirty="0">
                <a:solidFill>
                  <a:schemeClr val="bg1"/>
                </a:solidFill>
              </a:rPr>
              <a:t>    # Si l'expression est dans la chaîne</a:t>
            </a:r>
          </a:p>
          <a:p>
            <a:r>
              <a:rPr lang="fr-FR" sz="1000" dirty="0">
                <a:solidFill>
                  <a:schemeClr val="bg1"/>
                </a:solidFill>
              </a:rPr>
              <a:t>    # Ou alors, plus intuitivement</a:t>
            </a:r>
          </a:p>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3205184"/>
            <a:ext cx="10534644" cy="3231654"/>
          </a:xfrm>
          <a:prstGeom prst="rect">
            <a:avLst/>
          </a:prstGeom>
          <a:noFill/>
        </p:spPr>
        <p:txBody>
          <a:bodyPr wrap="square" rtlCol="0">
            <a:spAutoFit/>
          </a:bodyPr>
          <a:lstStyle/>
          <a:p>
            <a:r>
              <a:rPr lang="fr-FR" sz="1200" dirty="0"/>
              <a:t>N'hésitez pas à tester des syntaxes plus complexes et plus utiles. Tenez, par exemple, comment obliger l'utilisateur à saisir un numéro de téléphone ?</a:t>
            </a:r>
          </a:p>
          <a:p>
            <a:endParaRPr lang="fr-FR" sz="1200" dirty="0"/>
          </a:p>
          <a:p>
            <a:r>
              <a:rPr lang="fr-FR" sz="1200" dirty="0"/>
              <a:t>Avec le bref descriptif que je vous ai donné dans ce chapitre, vous pouvez théoriquement y arriver. Mais c'est quand même une regex assez complexe alors je vous la donne : prenez le temps de la décortiquer si vous le souhaitez.</a:t>
            </a:r>
          </a:p>
          <a:p>
            <a:endParaRPr lang="fr-FR" sz="1200" dirty="0"/>
          </a:p>
          <a:p>
            <a:r>
              <a:rPr lang="fr-FR" sz="1200" dirty="0"/>
              <a:t>Notre regex doit vérifier qu'une chaîne est un numéro de téléphone. L'utilisateur peut saisir un numéro de différentes façons :</a:t>
            </a:r>
          </a:p>
          <a:p>
            <a:pPr marL="171450" indent="-171450">
              <a:buFont typeface="Arial" panose="020B0604020202020204" pitchFamily="34" charset="0"/>
              <a:buChar char="•"/>
            </a:pPr>
            <a:r>
              <a:rPr lang="fr-FR" sz="1200" dirty="0"/>
              <a:t>    0X XX </a:t>
            </a:r>
            <a:r>
              <a:rPr lang="fr-FR" sz="1200" dirty="0" err="1"/>
              <a:t>XX</a:t>
            </a:r>
            <a:r>
              <a:rPr lang="fr-FR" sz="1200" dirty="0"/>
              <a:t> </a:t>
            </a:r>
            <a:r>
              <a:rPr lang="fr-FR" sz="1200" dirty="0" err="1"/>
              <a:t>XX</a:t>
            </a:r>
            <a:r>
              <a:rPr lang="fr-FR" sz="1200" dirty="0"/>
              <a:t> </a:t>
            </a:r>
            <a:r>
              <a:rPr lang="fr-FR" sz="1200" dirty="0" err="1"/>
              <a:t>XX</a:t>
            </a:r>
            <a:endParaRPr lang="fr-FR" sz="1200" dirty="0"/>
          </a:p>
          <a:p>
            <a:pPr marL="171450" indent="-171450">
              <a:buFont typeface="Arial" panose="020B0604020202020204" pitchFamily="34" charset="0"/>
              <a:buChar char="•"/>
            </a:pPr>
            <a:r>
              <a:rPr lang="fr-FR" sz="1200" dirty="0"/>
              <a:t>    0X-XX-XX-XX-XX</a:t>
            </a:r>
          </a:p>
          <a:p>
            <a:pPr marL="171450" indent="-171450">
              <a:buFont typeface="Arial" panose="020B0604020202020204" pitchFamily="34" charset="0"/>
              <a:buChar char="•"/>
            </a:pPr>
            <a:r>
              <a:rPr lang="fr-FR" sz="1200" dirty="0"/>
              <a:t>    0X.XX.XX.XX.XX</a:t>
            </a:r>
          </a:p>
          <a:p>
            <a:pPr marL="171450" indent="-171450">
              <a:buFont typeface="Arial" panose="020B0604020202020204" pitchFamily="34" charset="0"/>
              <a:buChar char="•"/>
            </a:pPr>
            <a:r>
              <a:rPr lang="fr-FR" sz="1200" dirty="0"/>
              <a:t>    0XXXXXXXXX</a:t>
            </a:r>
          </a:p>
          <a:p>
            <a:endParaRPr lang="fr-FR" sz="1200" dirty="0"/>
          </a:p>
          <a:p>
            <a:r>
              <a:rPr lang="fr-FR" sz="1200" dirty="0"/>
              <a:t>Autrement dit :</a:t>
            </a:r>
          </a:p>
          <a:p>
            <a:pPr marL="171450" indent="-171450">
              <a:buFont typeface="Arial" panose="020B0604020202020204" pitchFamily="34" charset="0"/>
              <a:buChar char="•"/>
            </a:pPr>
            <a:r>
              <a:rPr lang="fr-FR" sz="1200" dirty="0"/>
              <a:t>    le premier chiffre doit être un 0 ;</a:t>
            </a:r>
          </a:p>
          <a:p>
            <a:pPr marL="171450" indent="-171450">
              <a:buFont typeface="Arial" panose="020B0604020202020204" pitchFamily="34" charset="0"/>
              <a:buChar char="•"/>
            </a:pPr>
            <a:r>
              <a:rPr lang="fr-FR" sz="1200" dirty="0"/>
              <a:t>    le second chiffre, ainsi que tous ceux qui suivent (9 en tout, sans compter le 0 d'origine) doivent être compris entre 0 et 9 ;</a:t>
            </a:r>
          </a:p>
          <a:p>
            <a:pPr marL="171450" indent="-171450">
              <a:buFont typeface="Arial" panose="020B0604020202020204" pitchFamily="34" charset="0"/>
              <a:buChar char="•"/>
            </a:pPr>
            <a:r>
              <a:rPr lang="fr-FR" sz="1200" dirty="0"/>
              <a:t>    tous les deux chiffres, on peut avoir un délimiteur optionnel (un tiret, un point ou un espace).</a:t>
            </a:r>
          </a:p>
          <a:p>
            <a:endParaRPr lang="fr-FR" sz="1200" dirty="0"/>
          </a:p>
          <a:p>
            <a:r>
              <a:rPr lang="fr-FR" sz="1200" dirty="0"/>
              <a:t>Voici la regex que je vous propose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6463713"/>
            <a:ext cx="4700588" cy="246221"/>
          </a:xfrm>
          <a:prstGeom prst="rect">
            <a:avLst/>
          </a:prstGeom>
          <a:solidFill>
            <a:schemeClr val="tx1"/>
          </a:solidFill>
        </p:spPr>
        <p:txBody>
          <a:bodyPr wrap="square" rtlCol="0">
            <a:spAutoFit/>
          </a:bodyPr>
          <a:lstStyle/>
          <a:p>
            <a:r>
              <a:rPr lang="fr-FR" sz="1000" dirty="0">
                <a:solidFill>
                  <a:schemeClr val="bg1"/>
                </a:solidFill>
              </a:rPr>
              <a:t>^0[0-9]([ .-]?[0-9]{2}){4}$</a:t>
            </a:r>
          </a:p>
        </p:txBody>
      </p:sp>
    </p:spTree>
    <p:extLst>
      <p:ext uri="{BB962C8B-B14F-4D97-AF65-F5344CB8AC3E}">
        <p14:creationId xmlns:p14="http://schemas.microsoft.com/office/powerpoint/2010/main" val="1291288364"/>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4708981"/>
          </a:xfrm>
          <a:prstGeom prst="rect">
            <a:avLst/>
          </a:prstGeom>
          <a:noFill/>
        </p:spPr>
        <p:txBody>
          <a:bodyPr wrap="square" rtlCol="0">
            <a:spAutoFit/>
          </a:bodyPr>
          <a:lstStyle/>
          <a:p>
            <a:r>
              <a:rPr lang="fr-FR" sz="1200" dirty="0"/>
              <a:t>Décomposons la formule :</a:t>
            </a:r>
          </a:p>
          <a:p>
            <a:endParaRPr lang="fr-FR" sz="1200" dirty="0"/>
          </a:p>
          <a:p>
            <a:r>
              <a:rPr lang="fr-FR" sz="1200" dirty="0"/>
              <a:t>    D'abord, on trouve un caractère accent </a:t>
            </a:r>
            <a:r>
              <a:rPr lang="fr-FR" sz="1200" dirty="0" err="1"/>
              <a:t>circonflexe^qui</a:t>
            </a:r>
            <a:r>
              <a:rPr lang="fr-FR" sz="1200" dirty="0"/>
              <a:t> veut dire qu'on cherche l'expression au début de la chaîne. Vous pouvez aussi voir, à la fin de la regex, le </a:t>
            </a:r>
            <a:r>
              <a:rPr lang="fr-FR" sz="1200" dirty="0" err="1"/>
              <a:t>symbole$qui</a:t>
            </a:r>
            <a:r>
              <a:rPr lang="fr-FR" sz="1200" dirty="0"/>
              <a:t> veut dire que l'expression doit être à la fin de la chaîne. Si l'expression doit être au début et à la fin de la chaîne, cela signifie que la chaîne dans laquelle on recherche ne doit rien contenir d'autre que l'expression.</a:t>
            </a:r>
          </a:p>
          <a:p>
            <a:endParaRPr lang="fr-FR" sz="1200" dirty="0"/>
          </a:p>
          <a:p>
            <a:r>
              <a:rPr lang="fr-FR" sz="1200" dirty="0"/>
              <a:t>    Nous avons ensuite le0qui veut simplement dire que le premier caractère de notre chaîne doit être un0.</a:t>
            </a:r>
          </a:p>
          <a:p>
            <a:endParaRPr lang="fr-FR" sz="1200" dirty="0"/>
          </a:p>
          <a:p>
            <a:r>
              <a:rPr lang="fr-FR" sz="1200" dirty="0"/>
              <a:t>    Nous avons ensuite une classe de caractère[0-9]. Cela signifie qu'après le0, on doit trouver un chiffre compris entre 0 et 9 (peut-être 0, peut-être 1, peut-être 2…).</a:t>
            </a:r>
          </a:p>
          <a:p>
            <a:endParaRPr lang="fr-FR" sz="1200" dirty="0"/>
          </a:p>
          <a:p>
            <a:r>
              <a:rPr lang="fr-FR" sz="1200" dirty="0"/>
              <a:t>    Ensuite, cela se complique. Vous avez une parenthèse qui matérialise le début d'un groupe. Dans ce groupe, nous trouvons, dans l'ordre :</a:t>
            </a:r>
          </a:p>
          <a:p>
            <a:endParaRPr lang="fr-FR" sz="1200" dirty="0"/>
          </a:p>
          <a:p>
            <a:r>
              <a:rPr lang="fr-FR" sz="1200" dirty="0"/>
              <a:t>        D'abord une classe[ .-]qui veut dire « soit un espace, soit un point, soit un tiret ». Juste après cette classe, vous avez un </a:t>
            </a:r>
            <a:r>
              <a:rPr lang="fr-FR" sz="1200" dirty="0" err="1"/>
              <a:t>signe?qui</a:t>
            </a:r>
            <a:r>
              <a:rPr lang="fr-FR" sz="1200" dirty="0"/>
              <a:t> signifie que cette classe est optionnelle.</a:t>
            </a:r>
          </a:p>
          <a:p>
            <a:endParaRPr lang="fr-FR" sz="1200" dirty="0"/>
          </a:p>
          <a:p>
            <a:r>
              <a:rPr lang="fr-FR" sz="1200" dirty="0"/>
              <a:t>        Après la définition de notre délimiteur, nous trouvons une classe[0-9]qui signifie encore une fois « un chiffre entre 0 et 9 ». Après cette classe, entre accolades, vous pouvez voir le nombre de chiffres attendus (2).</a:t>
            </a:r>
          </a:p>
          <a:p>
            <a:endParaRPr lang="fr-FR" sz="1200" dirty="0"/>
          </a:p>
          <a:p>
            <a:r>
              <a:rPr lang="fr-FR" sz="1200" dirty="0"/>
              <a:t>    Ce groupe, contenant un séparateur optionnel et deux chiffres, doit se retrouver quatre fois dans notre expression (après la parenthèse fermante, vous trouvez entre accolades le contrôle du nombre d'occurrences).</a:t>
            </a:r>
          </a:p>
          <a:p>
            <a:endParaRPr lang="fr-FR" sz="1200" dirty="0"/>
          </a:p>
          <a:p>
            <a:r>
              <a:rPr lang="fr-FR" sz="1200" dirty="0"/>
              <a:t>Si vous regardez bien nos numéros de téléphone, vous vous rendez compte que notre regex s'applique aux différents cas présentés. La définition de notre numéro de téléphone n'est pas vraie pour tous les numéros. Cette regex est un exemple et même une base pour vous permettre de saisir le concept.</a:t>
            </a:r>
          </a:p>
          <a:p>
            <a:endParaRPr lang="fr-FR" sz="1200" dirty="0"/>
          </a:p>
          <a:p>
            <a:r>
              <a:rPr lang="fr-FR" sz="1200" dirty="0"/>
              <a:t>Si vous voulez que l'utilisateur saisisse un numéro de téléphone, voici le code auquel vous pourriez arriver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5772923"/>
            <a:ext cx="4700588" cy="861774"/>
          </a:xfrm>
          <a:prstGeom prst="rect">
            <a:avLst/>
          </a:prstGeom>
          <a:solidFill>
            <a:schemeClr val="tx1"/>
          </a:solidFill>
        </p:spPr>
        <p:txBody>
          <a:bodyPr wrap="square" rtlCol="0">
            <a:spAutoFit/>
          </a:bodyPr>
          <a:lstStyle/>
          <a:p>
            <a:r>
              <a:rPr lang="fr-FR" sz="1000" dirty="0">
                <a:solidFill>
                  <a:schemeClr val="bg1"/>
                </a:solidFill>
              </a:rPr>
              <a:t>import re</a:t>
            </a:r>
          </a:p>
          <a:p>
            <a:r>
              <a:rPr lang="fr-FR" sz="1000" dirty="0">
                <a:solidFill>
                  <a:schemeClr val="bg1"/>
                </a:solidFill>
              </a:rPr>
              <a:t>chaine = ""</a:t>
            </a:r>
          </a:p>
          <a:p>
            <a:r>
              <a:rPr lang="fr-FR" sz="1000" dirty="0">
                <a:solidFill>
                  <a:schemeClr val="bg1"/>
                </a:solidFill>
              </a:rPr>
              <a:t>expression = r"^0[0-9]([ .-]?[0-9]{2}){4}$"</a:t>
            </a:r>
          </a:p>
          <a:p>
            <a:r>
              <a:rPr lang="fr-FR" sz="1000" dirty="0">
                <a:solidFill>
                  <a:schemeClr val="bg1"/>
                </a:solidFill>
              </a:rPr>
              <a:t>while re.search(expression, chaine) is None:</a:t>
            </a:r>
          </a:p>
          <a:p>
            <a:r>
              <a:rPr lang="fr-FR" sz="1000" dirty="0">
                <a:solidFill>
                  <a:schemeClr val="bg1"/>
                </a:solidFill>
              </a:rPr>
              <a:t>    chaine = input("Saisissez un numéro de téléphone (valide) :")</a:t>
            </a:r>
          </a:p>
        </p:txBody>
      </p:sp>
    </p:spTree>
    <p:extLst>
      <p:ext uri="{BB962C8B-B14F-4D97-AF65-F5344CB8AC3E}">
        <p14:creationId xmlns:p14="http://schemas.microsoft.com/office/powerpoint/2010/main" val="3904531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for</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46736"/>
            <a:ext cx="2710999"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for element in </a:t>
            </a:r>
            <a:r>
              <a:rPr lang="fr-FR" altLang="fr-FR" dirty="0" err="1">
                <a:solidFill>
                  <a:schemeClr val="bg1"/>
                </a:solidFill>
                <a:latin typeface="Arial" panose="020B0604020202020204" pitchFamily="34" charset="0"/>
              </a:rPr>
              <a:t>sequence</a:t>
            </a:r>
            <a:r>
              <a:rPr lang="fr-FR" altLang="fr-FR" dirty="0">
                <a:solidFill>
                  <a:schemeClr val="bg1"/>
                </a:solidFill>
                <a:latin typeface="Arial" panose="020B0604020202020204" pitchFamily="34" charset="0"/>
              </a:rPr>
              <a: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600" y="1657363"/>
            <a:ext cx="3252814" cy="9233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Rectangle 1">
            <a:extLst>
              <a:ext uri="{FF2B5EF4-FFF2-40B4-BE49-F238E27FC236}">
                <a16:creationId xmlns:a16="http://schemas.microsoft.com/office/drawing/2014/main" id="{96A69B43-B24D-4F64-869A-CFBE6144CDA8}"/>
              </a:ext>
            </a:extLst>
          </p:cNvPr>
          <p:cNvSpPr>
            <a:spLocks noChangeArrowheads="1"/>
          </p:cNvSpPr>
          <p:nvPr/>
        </p:nvSpPr>
        <p:spPr bwMode="auto">
          <a:xfrm>
            <a:off x="228600" y="2721988"/>
            <a:ext cx="8691803"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in "</a:t>
            </a:r>
            <a:r>
              <a:rPr lang="fr-FR" altLang="fr-FR" dirty="0" err="1">
                <a:solidFill>
                  <a:schemeClr val="bg1"/>
                </a:solidFill>
                <a:latin typeface="Arial" panose="020B0604020202020204" pitchFamily="34" charset="0"/>
              </a:rPr>
              <a:t>AEIOUYaeiouy</a:t>
            </a:r>
            <a:r>
              <a:rPr lang="fr-FR" altLang="fr-FR" dirty="0">
                <a:solidFill>
                  <a:schemeClr val="bg1"/>
                </a:solidFill>
                <a:latin typeface="Arial" panose="020B0604020202020204" pitchFamily="34" charset="0"/>
              </a:rPr>
              <a:t>": # lettre est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p>
          <a:p>
            <a:pPr lvl="0" eaLnBrk="0" fontAlgn="base" hangingPunct="0">
              <a:spcBef>
                <a:spcPct val="0"/>
              </a:spcBef>
              <a:spcAft>
                <a:spcPct val="0"/>
              </a:spcAft>
            </a:pPr>
            <a:r>
              <a:rPr lang="fr-FR" altLang="fr-FR" dirty="0">
                <a:solidFill>
                  <a:schemeClr val="bg1"/>
                </a:solidFill>
                <a:latin typeface="Arial" panose="020B0604020202020204" pitchFamily="34" charset="0"/>
              </a:rPr>
              <a:t>    else: # lettre est une consonne... ou plus exactement, lettre n'est pas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228598" y="485012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2698213102"/>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3785652"/>
          </a:xfrm>
          <a:prstGeom prst="rect">
            <a:avLst/>
          </a:prstGeom>
          <a:noFill/>
        </p:spPr>
        <p:txBody>
          <a:bodyPr wrap="square" rtlCol="0">
            <a:spAutoFit/>
          </a:bodyPr>
          <a:lstStyle/>
          <a:p>
            <a:r>
              <a:rPr lang="fr-FR" sz="1200" b="1" dirty="0"/>
              <a:t>Remplacer une expression</a:t>
            </a:r>
          </a:p>
          <a:p>
            <a:endParaRPr lang="fr-FR" sz="1200" b="1" dirty="0"/>
          </a:p>
          <a:p>
            <a:r>
              <a:rPr lang="fr-FR" sz="1200" dirty="0"/>
              <a:t>Le remplacement est un peu plus complexe. Je ne vais pas vous montrer d'exemples réellement utiles car ils s'appuient en général sur des expressions assez difficiles à comprendre.</a:t>
            </a:r>
          </a:p>
          <a:p>
            <a:endParaRPr lang="fr-FR" sz="1200" dirty="0"/>
          </a:p>
          <a:p>
            <a:r>
              <a:rPr lang="fr-FR" sz="1200" dirty="0"/>
              <a:t>Pour remplacer une partie d'une chaîne de caractères sur la base d'une regex, nous allons utiliser la fonction </a:t>
            </a:r>
            <a:r>
              <a:rPr lang="fr-FR" sz="1200" dirty="0" err="1"/>
              <a:t>sub</a:t>
            </a:r>
            <a:r>
              <a:rPr lang="fr-FR" sz="1200" dirty="0"/>
              <a:t> du module re.</a:t>
            </a:r>
          </a:p>
          <a:p>
            <a:endParaRPr lang="fr-FR" sz="1200" dirty="0"/>
          </a:p>
          <a:p>
            <a:r>
              <a:rPr lang="fr-FR" sz="1200" dirty="0"/>
              <a:t>Elle prend trois paramètres :</a:t>
            </a:r>
          </a:p>
          <a:p>
            <a:endParaRPr lang="fr-FR" sz="1200" dirty="0"/>
          </a:p>
          <a:p>
            <a:r>
              <a:rPr lang="fr-FR" sz="1200" dirty="0"/>
              <a:t>    l'expression à rechercher ;</a:t>
            </a:r>
          </a:p>
          <a:p>
            <a:endParaRPr lang="fr-FR" sz="1200" dirty="0"/>
          </a:p>
          <a:p>
            <a:r>
              <a:rPr lang="fr-FR" sz="1200" dirty="0"/>
              <a:t>    par quoi remplacer cette expression ;</a:t>
            </a:r>
          </a:p>
          <a:p>
            <a:endParaRPr lang="fr-FR" sz="1200" dirty="0"/>
          </a:p>
          <a:p>
            <a:r>
              <a:rPr lang="fr-FR" sz="1200" dirty="0"/>
              <a:t>    la chaîne d'origine.</a:t>
            </a:r>
          </a:p>
          <a:p>
            <a:endParaRPr lang="fr-FR" sz="1200" dirty="0"/>
          </a:p>
          <a:p>
            <a:r>
              <a:rPr lang="fr-FR" sz="1200" dirty="0"/>
              <a:t>Elle renvoie la chaîne modifiée.</a:t>
            </a:r>
          </a:p>
          <a:p>
            <a:endParaRPr lang="fr-FR" sz="1200" dirty="0"/>
          </a:p>
          <a:p>
            <a:r>
              <a:rPr lang="fr-FR" sz="1200" b="1" dirty="0"/>
              <a:t>Des groupes numérotés</a:t>
            </a:r>
          </a:p>
          <a:p>
            <a:endParaRPr lang="fr-FR" sz="1200" b="1" dirty="0"/>
          </a:p>
          <a:p>
            <a:r>
              <a:rPr lang="fr-FR" sz="1200" dirty="0"/>
              <a:t>Pour remplacer une partie de l'expression, on doit d'abord utiliser des groupes. Si vous vous rappelez, les groupes sont indiqués entre parenthèses.</a:t>
            </a:r>
          </a:p>
        </p:txBody>
      </p:sp>
    </p:spTree>
    <p:extLst>
      <p:ext uri="{BB962C8B-B14F-4D97-AF65-F5344CB8AC3E}">
        <p14:creationId xmlns:p14="http://schemas.microsoft.com/office/powerpoint/2010/main" val="182877546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74474957-7692-4179-B650-D86B7E2023E5}"/>
              </a:ext>
            </a:extLst>
          </p:cNvPr>
          <p:cNvSpPr txBox="1"/>
          <p:nvPr/>
        </p:nvSpPr>
        <p:spPr>
          <a:xfrm>
            <a:off x="285754" y="1588561"/>
            <a:ext cx="4700588" cy="246221"/>
          </a:xfrm>
          <a:prstGeom prst="rect">
            <a:avLst/>
          </a:prstGeom>
          <a:solidFill>
            <a:schemeClr val="tx1"/>
          </a:solidFill>
        </p:spPr>
        <p:txBody>
          <a:bodyPr wrap="square" rtlCol="0">
            <a:spAutoFit/>
          </a:bodyPr>
          <a:lstStyle/>
          <a:p>
            <a:r>
              <a:rPr lang="fr-FR" sz="1000" dirty="0">
                <a:solidFill>
                  <a:schemeClr val="bg1"/>
                </a:solidFill>
              </a:rPr>
              <a:t>(a)b(cd)</a:t>
            </a:r>
          </a:p>
        </p:txBody>
      </p:sp>
      <p:sp>
        <p:nvSpPr>
          <p:cNvPr id="13" name="ZoneTexte 12">
            <a:extLst>
              <a:ext uri="{FF2B5EF4-FFF2-40B4-BE49-F238E27FC236}">
                <a16:creationId xmlns:a16="http://schemas.microsoft.com/office/drawing/2014/main" id="{09A0111A-69FE-48D1-B02A-8A2B84BD6AEE}"/>
              </a:ext>
            </a:extLst>
          </p:cNvPr>
          <p:cNvSpPr txBox="1"/>
          <p:nvPr/>
        </p:nvSpPr>
        <p:spPr>
          <a:xfrm>
            <a:off x="285754" y="1816496"/>
            <a:ext cx="10534644" cy="1200329"/>
          </a:xfrm>
          <a:prstGeom prst="rect">
            <a:avLst/>
          </a:prstGeom>
          <a:noFill/>
        </p:spPr>
        <p:txBody>
          <a:bodyPr wrap="square" rtlCol="0">
            <a:spAutoFit/>
          </a:bodyPr>
          <a:lstStyle/>
          <a:p>
            <a:r>
              <a:rPr lang="fr-FR" sz="1200" dirty="0"/>
              <a:t>Dans cet exemple,(a)est le premier groupe et(cd)est le second.</a:t>
            </a:r>
          </a:p>
          <a:p>
            <a:endParaRPr lang="fr-FR" sz="1200" dirty="0"/>
          </a:p>
          <a:p>
            <a:r>
              <a:rPr lang="fr-FR" sz="1200" dirty="0"/>
              <a:t>L'ordre des groupes est important dans cet exemple. Dans notre expression de remplacement, nous pouvons appeler nos groupes grâce à\&lt;numéro du groupe&gt;. Pour une fois, on compte à partir de 1.</a:t>
            </a:r>
          </a:p>
          <a:p>
            <a:endParaRPr lang="fr-FR" sz="1200" dirty="0"/>
          </a:p>
          <a:p>
            <a:r>
              <a:rPr lang="fr-FR" sz="1200" dirty="0"/>
              <a:t>Ce n'est pas très clair ? Regardez cet exemple simple :</a:t>
            </a:r>
          </a:p>
        </p:txBody>
      </p:sp>
      <p:sp>
        <p:nvSpPr>
          <p:cNvPr id="15" name="ZoneTexte 14">
            <a:extLst>
              <a:ext uri="{FF2B5EF4-FFF2-40B4-BE49-F238E27FC236}">
                <a16:creationId xmlns:a16="http://schemas.microsoft.com/office/drawing/2014/main" id="{5D212FCF-6EFF-4959-9182-5C8036EE60D6}"/>
              </a:ext>
            </a:extLst>
          </p:cNvPr>
          <p:cNvSpPr txBox="1"/>
          <p:nvPr/>
        </p:nvSpPr>
        <p:spPr>
          <a:xfrm>
            <a:off x="285754" y="3007033"/>
            <a:ext cx="4700588" cy="400110"/>
          </a:xfrm>
          <a:prstGeom prst="rect">
            <a:avLst/>
          </a:prstGeom>
          <a:solidFill>
            <a:schemeClr val="tx1"/>
          </a:solidFill>
        </p:spPr>
        <p:txBody>
          <a:bodyPr wrap="square" rtlCol="0">
            <a:spAutoFit/>
          </a:bodyPr>
          <a:lstStyle/>
          <a:p>
            <a:r>
              <a:rPr lang="fr-FR" sz="1000" dirty="0">
                <a:solidFill>
                  <a:schemeClr val="bg1"/>
                </a:solidFill>
              </a:rPr>
              <a:t>&gt;&gt;&gt; re.sub(r"(ab)", r" \1 ", "abcdef")</a:t>
            </a:r>
          </a:p>
          <a:p>
            <a:r>
              <a:rPr lang="fr-FR" sz="1000" dirty="0">
                <a:solidFill>
                  <a:schemeClr val="bg1"/>
                </a:solidFill>
              </a:rPr>
              <a:t>' ab cdef'</a:t>
            </a:r>
          </a:p>
        </p:txBody>
      </p:sp>
      <p:sp>
        <p:nvSpPr>
          <p:cNvPr id="16" name="ZoneTexte 15">
            <a:extLst>
              <a:ext uri="{FF2B5EF4-FFF2-40B4-BE49-F238E27FC236}">
                <a16:creationId xmlns:a16="http://schemas.microsoft.com/office/drawing/2014/main" id="{924BFD86-C283-410E-8EB4-39466F1D60D5}"/>
              </a:ext>
            </a:extLst>
          </p:cNvPr>
          <p:cNvSpPr txBox="1"/>
          <p:nvPr/>
        </p:nvSpPr>
        <p:spPr>
          <a:xfrm>
            <a:off x="209554" y="3679794"/>
            <a:ext cx="10534644" cy="1200329"/>
          </a:xfrm>
          <a:prstGeom prst="rect">
            <a:avLst/>
          </a:prstGeom>
          <a:noFill/>
        </p:spPr>
        <p:txBody>
          <a:bodyPr wrap="square" rtlCol="0">
            <a:spAutoFit/>
          </a:bodyPr>
          <a:lstStyle/>
          <a:p>
            <a:r>
              <a:rPr lang="fr-FR" sz="1200" dirty="0"/>
              <a:t>On se contente ici de remplacer 'ab’ par ' ab '.</a:t>
            </a:r>
          </a:p>
          <a:p>
            <a:endParaRPr lang="fr-FR" sz="1200" dirty="0"/>
          </a:p>
          <a:p>
            <a:r>
              <a:rPr lang="fr-FR" sz="1200" dirty="0"/>
              <a:t>Je vous l'accorde, on serait parvenu au même résultat en utilisant la méthode replace de notre chaîne. Mais les expressions régulières sont bien plus précises que cela : vous commencez à vous en rendre compte, je pense.</a:t>
            </a:r>
          </a:p>
          <a:p>
            <a:endParaRPr lang="fr-FR" sz="1200" dirty="0"/>
          </a:p>
          <a:p>
            <a:r>
              <a:rPr lang="fr-FR" sz="1200" dirty="0"/>
              <a:t>Je vous laisse le soin de creuser la question, je préfère ne pas vous présenter tout de suite des expressions trop complexes.</a:t>
            </a:r>
          </a:p>
        </p:txBody>
      </p:sp>
    </p:spTree>
    <p:extLst>
      <p:ext uri="{BB962C8B-B14F-4D97-AF65-F5344CB8AC3E}">
        <p14:creationId xmlns:p14="http://schemas.microsoft.com/office/powerpoint/2010/main" val="214639527"/>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830997"/>
          </a:xfrm>
          <a:prstGeom prst="rect">
            <a:avLst/>
          </a:prstGeom>
          <a:noFill/>
        </p:spPr>
        <p:txBody>
          <a:bodyPr wrap="square" rtlCol="0">
            <a:spAutoFit/>
          </a:bodyPr>
          <a:lstStyle/>
          <a:p>
            <a:r>
              <a:rPr lang="fr-FR" sz="1200" b="1" dirty="0"/>
              <a:t>Donner des noms à nos groupes</a:t>
            </a:r>
          </a:p>
          <a:p>
            <a:endParaRPr lang="fr-FR" sz="1200" b="1" dirty="0"/>
          </a:p>
          <a:p>
            <a:r>
              <a:rPr lang="fr-FR" sz="1200" dirty="0"/>
              <a:t>Nous pouvons également donner des noms à nos groupes. Cela peut être plus clair que de compter sur des numéros. Pour cela, il faut faire suivre la parenthèse ouvrant le groupe d'un point d'interrogation, d'un P majuscule et du nom du groupe entre chevrons &lt;&gt;.</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1696113"/>
            <a:ext cx="4700588" cy="246221"/>
          </a:xfrm>
          <a:prstGeom prst="rect">
            <a:avLst/>
          </a:prstGeom>
          <a:solidFill>
            <a:schemeClr val="tx1"/>
          </a:solidFill>
        </p:spPr>
        <p:txBody>
          <a:bodyPr wrap="square" rtlCol="0">
            <a:spAutoFit/>
          </a:bodyPr>
          <a:lstStyle/>
          <a:p>
            <a:r>
              <a:rPr lang="fr-FR" sz="1000" dirty="0">
                <a:solidFill>
                  <a:schemeClr val="bg1"/>
                </a:solidFill>
              </a:rPr>
              <a:t>(?P&lt;id&gt;[0-9]{2})</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2105364"/>
            <a:ext cx="10534644" cy="276999"/>
          </a:xfrm>
          <a:prstGeom prst="rect">
            <a:avLst/>
          </a:prstGeom>
          <a:noFill/>
        </p:spPr>
        <p:txBody>
          <a:bodyPr wrap="square" rtlCol="0">
            <a:spAutoFit/>
          </a:bodyPr>
          <a:lstStyle/>
          <a:p>
            <a:r>
              <a:rPr lang="fr-FR" sz="1000" dirty="0"/>
              <a:t>Dans l'expression de </a:t>
            </a:r>
            <a:r>
              <a:rPr lang="fr-FR" sz="1200" dirty="0"/>
              <a:t>remplacement</a:t>
            </a:r>
            <a:r>
              <a:rPr lang="fr-FR" sz="1000" dirty="0"/>
              <a:t>, on utilisera l'expression\g&lt;nom du groupe&gt;pour symboliser le groupe. Prenons un exemple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2462203"/>
            <a:ext cx="4700588" cy="1938992"/>
          </a:xfrm>
          <a:prstGeom prst="rect">
            <a:avLst/>
          </a:prstGeom>
          <a:solidFill>
            <a:schemeClr val="tx1"/>
          </a:solidFill>
        </p:spPr>
        <p:txBody>
          <a:bodyPr wrap="square" rtlCol="0">
            <a:spAutoFit/>
          </a:bodyPr>
          <a:lstStyle/>
          <a:p>
            <a:r>
              <a:rPr lang="fr-FR" sz="1000" dirty="0">
                <a:solidFill>
                  <a:schemeClr val="bg1"/>
                </a:solidFill>
              </a:rPr>
              <a:t>&gt;&gt;&gt; texte = """</a:t>
            </a:r>
          </a:p>
          <a:p>
            <a:r>
              <a:rPr lang="fr-FR" sz="1000" dirty="0">
                <a:solidFill>
                  <a:schemeClr val="bg1"/>
                </a:solidFill>
              </a:rPr>
              <a:t>... nom='Task1', id=8</a:t>
            </a:r>
          </a:p>
          <a:p>
            <a:r>
              <a:rPr lang="fr-FR" sz="1000" dirty="0">
                <a:solidFill>
                  <a:schemeClr val="bg1"/>
                </a:solidFill>
              </a:rPr>
              <a:t>... nom='Task2', id=31</a:t>
            </a:r>
          </a:p>
          <a:p>
            <a:r>
              <a:rPr lang="fr-FR" sz="1000" dirty="0">
                <a:solidFill>
                  <a:schemeClr val="bg1"/>
                </a:solidFill>
              </a:rPr>
              <a:t>... nom='Task3', id=127"""</a:t>
            </a:r>
          </a:p>
          <a:p>
            <a:r>
              <a:rPr lang="fr-FR" sz="1000" dirty="0">
                <a:solidFill>
                  <a:schemeClr val="bg1"/>
                </a:solidFill>
              </a:rPr>
              <a:t>... ...</a:t>
            </a:r>
          </a:p>
          <a:p>
            <a:r>
              <a:rPr lang="fr-FR" sz="1000" dirty="0">
                <a:solidFill>
                  <a:schemeClr val="bg1"/>
                </a:solidFill>
              </a:rPr>
              <a:t>... </a:t>
            </a:r>
          </a:p>
          <a:p>
            <a:r>
              <a:rPr lang="fr-FR" sz="1000" dirty="0">
                <a:solidFill>
                  <a:schemeClr val="bg1"/>
                </a:solidFill>
              </a:rPr>
              <a:t>&gt;&gt;&gt; print(re.sub(</a:t>
            </a:r>
            <a:r>
              <a:rPr lang="fr-FR" sz="1000" dirty="0" err="1">
                <a:solidFill>
                  <a:schemeClr val="bg1"/>
                </a:solidFill>
              </a:rPr>
              <a:t>r"id</a:t>
            </a:r>
            <a:r>
              <a:rPr lang="fr-FR" sz="1000" dirty="0">
                <a:solidFill>
                  <a:schemeClr val="bg1"/>
                </a:solidFill>
              </a:rPr>
              <a:t>=(?P&lt;id&gt;[0-9]+)", </a:t>
            </a:r>
            <a:r>
              <a:rPr lang="fr-FR" sz="1000" dirty="0" err="1">
                <a:solidFill>
                  <a:schemeClr val="bg1"/>
                </a:solidFill>
              </a:rPr>
              <a:t>r"id</a:t>
            </a:r>
            <a:r>
              <a:rPr lang="fr-FR" sz="1000" dirty="0">
                <a:solidFill>
                  <a:schemeClr val="bg1"/>
                </a:solidFill>
              </a:rPr>
              <a:t>[\g&lt;id&gt;]", texte))</a:t>
            </a:r>
          </a:p>
          <a:p>
            <a:r>
              <a:rPr lang="fr-FR" sz="1000" dirty="0">
                <a:solidFill>
                  <a:schemeClr val="bg1"/>
                </a:solidFill>
              </a:rPr>
              <a:t>nom='Task1', id[8]</a:t>
            </a:r>
          </a:p>
          <a:p>
            <a:r>
              <a:rPr lang="fr-FR" sz="1000" dirty="0">
                <a:solidFill>
                  <a:schemeClr val="bg1"/>
                </a:solidFill>
              </a:rPr>
              <a:t>nom='Task2', id[31]</a:t>
            </a:r>
          </a:p>
          <a:p>
            <a:r>
              <a:rPr lang="fr-FR" sz="1000" dirty="0">
                <a:solidFill>
                  <a:schemeClr val="bg1"/>
                </a:solidFill>
              </a:rPr>
              <a:t>nom='Task3', id[127]</a:t>
            </a:r>
          </a:p>
          <a:p>
            <a:r>
              <a:rPr lang="fr-FR" sz="1000" dirty="0">
                <a:solidFill>
                  <a:schemeClr val="bg1"/>
                </a:solidFill>
              </a:rPr>
              <a:t>...</a:t>
            </a:r>
          </a:p>
          <a:p>
            <a:r>
              <a:rPr lang="fr-FR" sz="1000" dirty="0">
                <a:solidFill>
                  <a:schemeClr val="bg1"/>
                </a:solidFill>
              </a:rPr>
              <a:t>&gt;&gt;&gt;</a:t>
            </a:r>
          </a:p>
        </p:txBody>
      </p:sp>
      <p:sp>
        <p:nvSpPr>
          <p:cNvPr id="10" name="ZoneTexte 9">
            <a:extLst>
              <a:ext uri="{FF2B5EF4-FFF2-40B4-BE49-F238E27FC236}">
                <a16:creationId xmlns:a16="http://schemas.microsoft.com/office/drawing/2014/main" id="{B1F4C418-2A74-46EB-849A-BBE3201F5476}"/>
              </a:ext>
            </a:extLst>
          </p:cNvPr>
          <p:cNvSpPr txBox="1"/>
          <p:nvPr/>
        </p:nvSpPr>
        <p:spPr>
          <a:xfrm>
            <a:off x="133354" y="4399965"/>
            <a:ext cx="10534644" cy="1569660"/>
          </a:xfrm>
          <a:prstGeom prst="rect">
            <a:avLst/>
          </a:prstGeom>
          <a:noFill/>
        </p:spPr>
        <p:txBody>
          <a:bodyPr wrap="square" rtlCol="0">
            <a:spAutoFit/>
          </a:bodyPr>
          <a:lstStyle/>
          <a:p>
            <a:r>
              <a:rPr lang="fr-FR" sz="1200" b="1" dirty="0"/>
              <a:t>Des expressions compilées</a:t>
            </a:r>
          </a:p>
          <a:p>
            <a:endParaRPr lang="fr-FR" sz="1200" dirty="0"/>
          </a:p>
          <a:p>
            <a:r>
              <a:rPr lang="fr-FR" sz="1200" dirty="0"/>
              <a:t>Si, dans votre programme, vous utilisez plusieurs fois les mêmes expressions régulières, il peut être utile de les compiler. Le </a:t>
            </a:r>
            <a:r>
              <a:rPr lang="fr-FR" sz="1200" dirty="0" err="1"/>
              <a:t>modulerepropose</a:t>
            </a:r>
            <a:r>
              <a:rPr lang="fr-FR" sz="1200" dirty="0"/>
              <a:t> en effet de conserver votre expression régulière sous la forme d'un objet que vous pouvez stocker dans votre programme. Si vous devez chercher cette expression dans une chaîne, vous passez par des méthodes de l'expression. Cela vous fait gagner en performances si vous faites souvent appel à cette expression.</a:t>
            </a:r>
          </a:p>
          <a:p>
            <a:endParaRPr lang="fr-FR" sz="1200" dirty="0"/>
          </a:p>
          <a:p>
            <a:r>
              <a:rPr lang="fr-FR" sz="1200" dirty="0"/>
              <a:t>Par exemple, j'ai une expression qui est appelée quand l'utilisateur saisit son mot de passe. Je veux vérifier que son mot de passe fait bien six caractères au minimum et qu'il ne contient que des lettres majuscules, minuscules et des chiffres. Voici l'expression à laquelle j'arrive :</a:t>
            </a:r>
          </a:p>
        </p:txBody>
      </p:sp>
      <p:sp>
        <p:nvSpPr>
          <p:cNvPr id="11" name="ZoneTexte 10">
            <a:extLst>
              <a:ext uri="{FF2B5EF4-FFF2-40B4-BE49-F238E27FC236}">
                <a16:creationId xmlns:a16="http://schemas.microsoft.com/office/drawing/2014/main" id="{B0566F5C-C982-4FE5-8A1A-44551F755534}"/>
              </a:ext>
            </a:extLst>
          </p:cNvPr>
          <p:cNvSpPr txBox="1"/>
          <p:nvPr/>
        </p:nvSpPr>
        <p:spPr>
          <a:xfrm>
            <a:off x="133354" y="5995818"/>
            <a:ext cx="4700588" cy="246221"/>
          </a:xfrm>
          <a:prstGeom prst="rect">
            <a:avLst/>
          </a:prstGeom>
          <a:solidFill>
            <a:schemeClr val="tx1"/>
          </a:solidFill>
        </p:spPr>
        <p:txBody>
          <a:bodyPr wrap="square" rtlCol="0">
            <a:spAutoFit/>
          </a:bodyPr>
          <a:lstStyle/>
          <a:p>
            <a:r>
              <a:rPr lang="fr-FR" sz="1000" dirty="0">
                <a:solidFill>
                  <a:schemeClr val="bg1"/>
                </a:solidFill>
              </a:rPr>
              <a:t>^[A-Za-z0-9]{6,}$</a:t>
            </a:r>
          </a:p>
        </p:txBody>
      </p:sp>
    </p:spTree>
    <p:extLst>
      <p:ext uri="{BB962C8B-B14F-4D97-AF65-F5344CB8AC3E}">
        <p14:creationId xmlns:p14="http://schemas.microsoft.com/office/powerpoint/2010/main" val="271592692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1015663"/>
          </a:xfrm>
          <a:prstGeom prst="rect">
            <a:avLst/>
          </a:prstGeom>
          <a:noFill/>
        </p:spPr>
        <p:txBody>
          <a:bodyPr wrap="square" rtlCol="0">
            <a:spAutoFit/>
          </a:bodyPr>
          <a:lstStyle/>
          <a:p>
            <a:r>
              <a:rPr lang="fr-FR" sz="1200" dirty="0"/>
              <a:t>À chaque fois qu'un utilisateur saisit un mot de passe, le programme va appeler re.search pour vérifier que celui-ci respecte bien les critères de l'expression. Il serait plus judicieux de conserver l'expression en mémoire.</a:t>
            </a:r>
          </a:p>
          <a:p>
            <a:endParaRPr lang="fr-FR" sz="1200" dirty="0"/>
          </a:p>
          <a:p>
            <a:r>
              <a:rPr lang="fr-FR" sz="1200" dirty="0"/>
              <a:t>On utilise pour ce faire la méthode compile du module re. On stocke la valeur renvoyée (une expression régulière compilée) dans une variable, c'est un objet standard pour le reste.</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2273233"/>
            <a:ext cx="4700588" cy="400110"/>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2763183"/>
            <a:ext cx="10534644" cy="830997"/>
          </a:xfrm>
          <a:prstGeom prst="rect">
            <a:avLst/>
          </a:prstGeom>
          <a:noFill/>
        </p:spPr>
        <p:txBody>
          <a:bodyPr wrap="square" rtlCol="0">
            <a:spAutoFit/>
          </a:bodyPr>
          <a:lstStyle/>
          <a:p>
            <a:r>
              <a:rPr lang="fr-FR" sz="1200" dirty="0"/>
              <a:t>Ensuite, vous pouvez utiliser directement cette expression compilée. Elle possède plusieurs méthodes utiles, </a:t>
            </a:r>
            <a:r>
              <a:rPr lang="fr-FR" sz="1200" dirty="0" err="1"/>
              <a:t>dontsearchetsubque</a:t>
            </a:r>
            <a:r>
              <a:rPr lang="fr-FR" sz="1200" dirty="0"/>
              <a:t> nous avons vu plus haut. À la différence des fonctions du </a:t>
            </a:r>
            <a:r>
              <a:rPr lang="fr-FR" sz="1200" dirty="0" err="1"/>
              <a:t>modulereportant</a:t>
            </a:r>
            <a:r>
              <a:rPr lang="fr-FR" sz="1200" dirty="0"/>
              <a:t> les mêmes noms, elles ne prennent pas en premier paramètre l'expression (celle-ci se trouve directement dans l'objet).</a:t>
            </a:r>
          </a:p>
          <a:p>
            <a:endParaRPr lang="fr-FR" sz="1200" dirty="0"/>
          </a:p>
          <a:p>
            <a:r>
              <a:rPr lang="fr-FR" sz="1200" dirty="0"/>
              <a:t>Voyez plutôt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3631812"/>
            <a:ext cx="4700588" cy="861774"/>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a:p>
            <a:r>
              <a:rPr lang="fr-FR" sz="1000" dirty="0" err="1">
                <a:solidFill>
                  <a:schemeClr val="bg1"/>
                </a:solidFill>
              </a:rPr>
              <a:t>mot_de_passe</a:t>
            </a:r>
            <a:r>
              <a:rPr lang="fr-FR" sz="1000" dirty="0">
                <a:solidFill>
                  <a:schemeClr val="bg1"/>
                </a:solidFill>
              </a:rPr>
              <a:t> = ""</a:t>
            </a:r>
          </a:p>
          <a:p>
            <a:r>
              <a:rPr lang="fr-FR" sz="1000" dirty="0">
                <a:solidFill>
                  <a:schemeClr val="bg1"/>
                </a:solidFill>
              </a:rPr>
              <a:t>while </a:t>
            </a:r>
            <a:r>
              <a:rPr lang="fr-FR" sz="1000" dirty="0" err="1">
                <a:solidFill>
                  <a:schemeClr val="bg1"/>
                </a:solidFill>
              </a:rPr>
              <a:t>exp_mdp.search</a:t>
            </a:r>
            <a:r>
              <a:rPr lang="fr-FR" sz="1000" dirty="0">
                <a:solidFill>
                  <a:schemeClr val="bg1"/>
                </a:solidFill>
              </a:rPr>
              <a:t>(</a:t>
            </a:r>
            <a:r>
              <a:rPr lang="fr-FR" sz="1000" dirty="0" err="1">
                <a:solidFill>
                  <a:schemeClr val="bg1"/>
                </a:solidFill>
              </a:rPr>
              <a:t>mot_de_passe</a:t>
            </a:r>
            <a:r>
              <a:rPr lang="fr-FR" sz="1000" dirty="0">
                <a:solidFill>
                  <a:schemeClr val="bg1"/>
                </a:solidFill>
              </a:rPr>
              <a:t>) is None:</a:t>
            </a:r>
          </a:p>
          <a:p>
            <a:r>
              <a:rPr lang="fr-FR" sz="1000" dirty="0">
                <a:solidFill>
                  <a:schemeClr val="bg1"/>
                </a:solidFill>
              </a:rPr>
              <a:t>    </a:t>
            </a:r>
            <a:r>
              <a:rPr lang="fr-FR" sz="1000" dirty="0" err="1">
                <a:solidFill>
                  <a:schemeClr val="bg1"/>
                </a:solidFill>
              </a:rPr>
              <a:t>mot_de_passe</a:t>
            </a:r>
            <a:r>
              <a:rPr lang="fr-FR" sz="1000" dirty="0">
                <a:solidFill>
                  <a:schemeClr val="bg1"/>
                </a:solidFill>
              </a:rPr>
              <a:t> = input("Tapez votre mot de passe : ")</a:t>
            </a:r>
          </a:p>
        </p:txBody>
      </p:sp>
    </p:spTree>
    <p:extLst>
      <p:ext uri="{BB962C8B-B14F-4D97-AF65-F5344CB8AC3E}">
        <p14:creationId xmlns:p14="http://schemas.microsoft.com/office/powerpoint/2010/main" val="1582716582"/>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2123658"/>
          </a:xfrm>
          <a:prstGeom prst="rect">
            <a:avLst/>
          </a:prstGeom>
          <a:noFill/>
        </p:spPr>
        <p:txBody>
          <a:bodyPr wrap="square" rtlCol="0">
            <a:spAutoFit/>
          </a:bodyPr>
          <a:lstStyle/>
          <a:p>
            <a:r>
              <a:rPr lang="fr-FR" sz="1200" b="1" dirty="0"/>
              <a:t>En résumé</a:t>
            </a:r>
          </a:p>
          <a:p>
            <a:endParaRPr lang="fr-FR" sz="1200" dirty="0"/>
          </a:p>
          <a:p>
            <a:r>
              <a:rPr lang="fr-FR" sz="1200" dirty="0"/>
              <a:t>    Les expressions régulières permettent de chercher et remplacer certaines expressions dans des chaînes de caractères.</a:t>
            </a:r>
          </a:p>
          <a:p>
            <a:endParaRPr lang="fr-FR" sz="1200" dirty="0"/>
          </a:p>
          <a:p>
            <a:r>
              <a:rPr lang="fr-FR" sz="1200" dirty="0"/>
              <a:t>    Le module re de Python permet de manipuler des expressions régulières en Python.</a:t>
            </a:r>
          </a:p>
          <a:p>
            <a:endParaRPr lang="fr-FR" sz="1200" dirty="0"/>
          </a:p>
          <a:p>
            <a:r>
              <a:rPr lang="fr-FR" sz="1200" dirty="0"/>
              <a:t>    La fonction search du module re permet de chercher une expression dans une chaîne.</a:t>
            </a:r>
          </a:p>
          <a:p>
            <a:endParaRPr lang="fr-FR" sz="1200" dirty="0"/>
          </a:p>
          <a:p>
            <a:r>
              <a:rPr lang="fr-FR" sz="1200" dirty="0"/>
              <a:t>    Pour remplacer une certaine expression dans une chaîne, on utilise la fonction </a:t>
            </a:r>
            <a:r>
              <a:rPr lang="fr-FR" sz="1200" dirty="0" err="1"/>
              <a:t>sub</a:t>
            </a:r>
            <a:r>
              <a:rPr lang="fr-FR" sz="1200" dirty="0"/>
              <a:t> du module re.</a:t>
            </a:r>
          </a:p>
          <a:p>
            <a:endParaRPr lang="fr-FR" sz="1200" dirty="0"/>
          </a:p>
          <a:p>
            <a:r>
              <a:rPr lang="fr-FR" sz="1200" dirty="0"/>
              <a:t>    On peut également compiler les expressions régulières grâce à la fonction compile du module re.</a:t>
            </a:r>
          </a:p>
        </p:txBody>
      </p:sp>
    </p:spTree>
    <p:extLst>
      <p:ext uri="{BB962C8B-B14F-4D97-AF65-F5344CB8AC3E}">
        <p14:creationId xmlns:p14="http://schemas.microsoft.com/office/powerpoint/2010/main" val="1638436263"/>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605117"/>
            <a:ext cx="12192000" cy="971550"/>
          </a:xfrm>
        </p:spPr>
        <p:txBody>
          <a:bodyPr>
            <a:noAutofit/>
          </a:bodyPr>
          <a:lstStyle/>
          <a:p>
            <a:pPr lvl="0" algn="ctr" fontAlgn="base">
              <a:spcAft>
                <a:spcPct val="0"/>
              </a:spcAft>
            </a:pPr>
            <a:r>
              <a:rPr lang="fr-FR" altLang="fr-FR" sz="96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946093911"/>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142879" y="1284327"/>
            <a:ext cx="11020420" cy="1384995"/>
          </a:xfrm>
          <a:prstGeom prst="rect">
            <a:avLst/>
          </a:prstGeom>
          <a:noFill/>
        </p:spPr>
        <p:txBody>
          <a:bodyPr wrap="square" rtlCol="0">
            <a:spAutoFit/>
          </a:bodyPr>
          <a:lstStyle/>
          <a:p>
            <a:r>
              <a:rPr lang="fr-FR" sz="1200" dirty="0"/>
              <a:t>Exprimer un temps en informatique, cela soulève quelques questions. Disposer d'une mesure du temps dans un programme peut avoir des applications variées : connaître la date et l'heure actuelles et faire remonter une erreur, calculer depuis combien de temps le programme a été lancé, gérer des alarmes programmées, faire des tests de performance… et j'en passe !</a:t>
            </a:r>
          </a:p>
          <a:p>
            <a:endParaRPr lang="fr-FR" sz="1200" dirty="0"/>
          </a:p>
          <a:p>
            <a:r>
              <a:rPr lang="fr-FR" sz="1200" dirty="0"/>
              <a:t>Il existe plusieurs façons de représenter des temps, que nous allons découvrir maintenant.</a:t>
            </a:r>
          </a:p>
          <a:p>
            <a:endParaRPr lang="fr-FR" sz="1200" dirty="0"/>
          </a:p>
          <a:p>
            <a:r>
              <a:rPr lang="fr-FR" sz="1200" dirty="0"/>
              <a:t>Pour bien suivre ce chapitre, vous aurez besoin de maîtriser l'objet : savoir ce qu'est un objet et comment en créer un.</a:t>
            </a:r>
          </a:p>
        </p:txBody>
      </p:sp>
    </p:spTree>
    <p:extLst>
      <p:ext uri="{BB962C8B-B14F-4D97-AF65-F5344CB8AC3E}">
        <p14:creationId xmlns:p14="http://schemas.microsoft.com/office/powerpoint/2010/main" val="337254872"/>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4708981"/>
          </a:xfrm>
          <a:prstGeom prst="rect">
            <a:avLst/>
          </a:prstGeom>
          <a:noFill/>
        </p:spPr>
        <p:txBody>
          <a:bodyPr wrap="square" rtlCol="0">
            <a:spAutoFit/>
          </a:bodyPr>
          <a:lstStyle/>
          <a:p>
            <a:r>
              <a:rPr lang="fr-FR" sz="1200" dirty="0"/>
              <a:t>Le module time est sans doute le premier à être utilisé quand on souhaite manipuler des temps de façon simple.</a:t>
            </a:r>
          </a:p>
          <a:p>
            <a:endParaRPr lang="fr-FR" sz="1200" dirty="0"/>
          </a:p>
          <a:p>
            <a:r>
              <a:rPr lang="fr-FR" sz="1200" dirty="0"/>
              <a:t>Notez que, dans la documentation de la bibliothèque standard, ce module est classé dans la rubrique </a:t>
            </a:r>
            <a:r>
              <a:rPr lang="fr-FR" sz="1200" dirty="0" err="1"/>
              <a:t>Generic</a:t>
            </a:r>
            <a:r>
              <a:rPr lang="fr-FR" sz="1200" dirty="0"/>
              <a:t> Operating System Services (c'est-à-dire les services communs aux différents systèmes d'exploitation). Ce n'est pas un hasard :time est un module très proche du système. Cela signifie que certaines fonctions de ce module pourront avoir des résultats différents sur des systèmes différents. Pour ma part, je vais surtout m'attarder sur les fonctionnalités les plus génériques possibles afin de ne perdre personne.</a:t>
            </a:r>
          </a:p>
          <a:p>
            <a:endParaRPr lang="fr-FR" sz="1200" dirty="0"/>
          </a:p>
          <a:p>
            <a:r>
              <a:rPr lang="fr-FR" sz="1200" dirty="0"/>
              <a:t>Je vous invite à consulter la documentation de Python sur la bibliothèque standard et sur le module time, pour plus d'informations.</a:t>
            </a:r>
          </a:p>
          <a:p>
            <a:r>
              <a:rPr lang="fr-FR" sz="1200" dirty="0"/>
              <a:t>Représenter une date et une heure dans un nombre unique</a:t>
            </a:r>
          </a:p>
          <a:p>
            <a:endParaRPr lang="fr-FR" sz="1200" dirty="0"/>
          </a:p>
          <a:p>
            <a:r>
              <a:rPr lang="fr-FR" sz="1200" dirty="0"/>
              <a:t>Comment représenter un temps ? Il existe, naturellement, plusieurs réponses à cette question. Celle que nous allons voir ici est sans doute la moins compréhensible pour un humain, mais la plus adaptée à un ordinateur : on stocke la date et l'heure dans un seul entier.</a:t>
            </a:r>
          </a:p>
          <a:p>
            <a:endParaRPr lang="fr-FR" sz="1200" dirty="0"/>
          </a:p>
          <a:p>
            <a:r>
              <a:rPr lang="fr-FR" sz="1200" dirty="0"/>
              <a:t>Comment représenter une date et une heure dans un unique entier ?</a:t>
            </a:r>
          </a:p>
          <a:p>
            <a:endParaRPr lang="fr-FR" sz="1200" dirty="0"/>
          </a:p>
          <a:p>
            <a:r>
              <a:rPr lang="fr-FR" sz="1200" dirty="0"/>
              <a:t>L'idée retenue a été de représenter une date et une heure en fonction du nombre de secondes écoulées depuis une date précise. La plupart du temps, cette date est l'</a:t>
            </a:r>
            <a:r>
              <a:rPr lang="fr-FR" sz="1200" dirty="0" err="1"/>
              <a:t>Epoch</a:t>
            </a:r>
            <a:r>
              <a:rPr lang="fr-FR" sz="1200" dirty="0"/>
              <a:t> Unix, le 1er janvier 1970 à 00:00:00.</a:t>
            </a:r>
          </a:p>
          <a:p>
            <a:endParaRPr lang="fr-FR" sz="1200" dirty="0"/>
          </a:p>
          <a:p>
            <a:r>
              <a:rPr lang="fr-FR" sz="1200" dirty="0"/>
              <a:t>Pourquoi cette date plutôt qu'une autre ?</a:t>
            </a:r>
          </a:p>
          <a:p>
            <a:endParaRPr lang="fr-FR" sz="1200" dirty="0"/>
          </a:p>
          <a:p>
            <a:r>
              <a:rPr lang="fr-FR" sz="1200" dirty="0"/>
              <a:t>Il fallait bien choisir une date de début. L'année 1970 a été considérée comme un bon départ, compte tenu de l'essor qu'a pris l'informatique à partir de cette époque. D'autre part, un ordinateur est inévitablement limité quand il traite des entiers ; dans les langages de l'époque, il fallait tenir compte de ce fait tout simple : on ne pouvait pas compter un nombre de secondes trop important. La date de l'</a:t>
            </a:r>
            <a:r>
              <a:rPr lang="fr-FR" sz="1200" dirty="0" err="1"/>
              <a:t>Epoch</a:t>
            </a:r>
            <a:r>
              <a:rPr lang="fr-FR" sz="1200" dirty="0"/>
              <a:t> ne pouvait donc pas être trop reculée dans le temps.</a:t>
            </a:r>
          </a:p>
          <a:p>
            <a:endParaRPr lang="fr-FR" sz="1200" dirty="0"/>
          </a:p>
          <a:p>
            <a:r>
              <a:rPr lang="fr-FR" sz="1200" dirty="0"/>
              <a:t>Nous allons voir dans un premier temps comment afficher ce fameux nombre de secondes écoulées depuis le 1er janvier 1970 à 00:00:00. On utilise la fonction time du module time.</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5823412"/>
            <a:ext cx="5395913" cy="707886"/>
          </a:xfrm>
          <a:prstGeom prst="rect">
            <a:avLst/>
          </a:prstGeom>
          <a:solidFill>
            <a:schemeClr val="tx1"/>
          </a:solidFill>
        </p:spPr>
        <p:txBody>
          <a:bodyPr wrap="square" rtlCol="0">
            <a:spAutoFit/>
          </a:bodyPr>
          <a:lstStyle/>
          <a:p>
            <a:r>
              <a:rPr lang="en-US" sz="1000" dirty="0">
                <a:solidFill>
                  <a:schemeClr val="bg1"/>
                </a:solidFill>
              </a:rPr>
              <a:t>&gt;&gt;&gt; import time</a:t>
            </a:r>
          </a:p>
          <a:p>
            <a:r>
              <a:rPr lang="en-US" sz="1000" dirty="0">
                <a:solidFill>
                  <a:schemeClr val="bg1"/>
                </a:solidFill>
              </a:rPr>
              <a:t>&gt;&gt;&gt; </a:t>
            </a:r>
            <a:r>
              <a:rPr lang="en-US" sz="1000" dirty="0" err="1">
                <a:solidFill>
                  <a:schemeClr val="bg1"/>
                </a:solidFill>
              </a:rPr>
              <a:t>time.time</a:t>
            </a:r>
            <a:r>
              <a:rPr lang="en-US" sz="1000" dirty="0">
                <a:solidFill>
                  <a:schemeClr val="bg1"/>
                </a:solidFill>
              </a:rPr>
              <a:t>()</a:t>
            </a:r>
          </a:p>
          <a:p>
            <a:r>
              <a:rPr lang="en-US" sz="1000" dirty="0">
                <a:solidFill>
                  <a:schemeClr val="bg1"/>
                </a:solidFill>
              </a:rPr>
              <a:t>1297642146.562</a:t>
            </a:r>
          </a:p>
          <a:p>
            <a:r>
              <a:rPr lang="en-US" sz="1000" dirty="0">
                <a:solidFill>
                  <a:schemeClr val="bg1"/>
                </a:solidFill>
              </a:rPr>
              <a:t>&gt;&gt;&gt;</a:t>
            </a:r>
            <a:endParaRPr lang="fr-FR" sz="1000" dirty="0">
              <a:solidFill>
                <a:schemeClr val="bg1"/>
              </a:solidFill>
            </a:endParaRPr>
          </a:p>
        </p:txBody>
      </p:sp>
    </p:spTree>
    <p:extLst>
      <p:ext uri="{BB962C8B-B14F-4D97-AF65-F5344CB8AC3E}">
        <p14:creationId xmlns:p14="http://schemas.microsoft.com/office/powerpoint/2010/main" val="154934011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1569660"/>
          </a:xfrm>
          <a:prstGeom prst="rect">
            <a:avLst/>
          </a:prstGeom>
          <a:noFill/>
        </p:spPr>
        <p:txBody>
          <a:bodyPr wrap="square" rtlCol="0">
            <a:spAutoFit/>
          </a:bodyPr>
          <a:lstStyle/>
          <a:p>
            <a:r>
              <a:rPr lang="fr-FR" sz="1200" dirty="0"/>
              <a:t>Cela fait beaucoup ! D'un autre côté, songez quand même que cela représente le nombre de secondes écoulées depuis plus de quarante ans à présent.</a:t>
            </a:r>
          </a:p>
          <a:p>
            <a:endParaRPr lang="fr-FR" sz="1200" dirty="0"/>
          </a:p>
          <a:p>
            <a:r>
              <a:rPr lang="fr-FR" sz="1200" dirty="0"/>
              <a:t>Maintenant, je vous l'accorde, ce nombre n'est pas très compréhensible pour un humain. Par contre, pour un ordinateur, c'est l'idéal : les durées calculées en nombre de secondes sont faciles à additionner, soustraire, multiplier… bref, l'ordinateur se débrouille bien mieux avec ce nombre de secondes, ce timestamp comme on l'appelle généralement.</a:t>
            </a:r>
          </a:p>
          <a:p>
            <a:endParaRPr lang="fr-FR" sz="1200" dirty="0"/>
          </a:p>
          <a:p>
            <a:r>
              <a:rPr lang="fr-FR" sz="1200" dirty="0"/>
              <a:t>Faites un petit test : stockez la valeur renvoyée </a:t>
            </a:r>
            <a:r>
              <a:rPr lang="fr-FR" sz="1200" i="1" dirty="0"/>
              <a:t>partime.time() </a:t>
            </a:r>
            <a:r>
              <a:rPr lang="fr-FR" sz="1200" dirty="0"/>
              <a:t>dans une première variable, puis quelques secondes plus tard stockez la nouvelle valeur renvoyée </a:t>
            </a:r>
            <a:r>
              <a:rPr lang="fr-FR" sz="1200" i="1" dirty="0"/>
              <a:t>partime.time() </a:t>
            </a:r>
            <a:r>
              <a:rPr lang="fr-FR" sz="1200" dirty="0"/>
              <a:t>dans une autre variable. Comparez-les, soustrayez-les, vous verrez que cela se fait tout seul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2724853"/>
            <a:ext cx="539591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debut</a:t>
            </a:r>
            <a:r>
              <a:rPr lang="fr-FR" sz="1000" dirty="0">
                <a:solidFill>
                  <a:schemeClr val="bg1"/>
                </a:solidFill>
              </a:rPr>
              <a:t>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 On attend quelques secondes avant de taper la commande suivante</a:t>
            </a:r>
          </a:p>
          <a:p>
            <a:r>
              <a:rPr lang="fr-FR" sz="1000" dirty="0">
                <a:solidFill>
                  <a:schemeClr val="bg1"/>
                </a:solidFill>
              </a:rPr>
              <a:t>... fin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print(</a:t>
            </a:r>
            <a:r>
              <a:rPr lang="fr-FR" sz="1000" dirty="0" err="1">
                <a:solidFill>
                  <a:schemeClr val="bg1"/>
                </a:solidFill>
              </a:rPr>
              <a:t>debut</a:t>
            </a:r>
            <a:r>
              <a:rPr lang="fr-FR" sz="1000" dirty="0">
                <a:solidFill>
                  <a:schemeClr val="bg1"/>
                </a:solidFill>
              </a:rPr>
              <a:t>, fin)</a:t>
            </a:r>
          </a:p>
          <a:p>
            <a:r>
              <a:rPr lang="fr-FR" sz="1000" dirty="0">
                <a:solidFill>
                  <a:schemeClr val="bg1"/>
                </a:solidFill>
              </a:rPr>
              <a:t>1297642195.45 1297642202.27</a:t>
            </a:r>
          </a:p>
          <a:p>
            <a:r>
              <a:rPr lang="fr-FR" sz="1000" dirty="0">
                <a:solidFill>
                  <a:schemeClr val="bg1"/>
                </a:solidFill>
              </a:rPr>
              <a:t>&gt;&gt;&gt; </a:t>
            </a:r>
            <a:r>
              <a:rPr lang="fr-FR" sz="1000" dirty="0" err="1">
                <a:solidFill>
                  <a:schemeClr val="bg1"/>
                </a:solidFill>
              </a:rPr>
              <a:t>debut</a:t>
            </a:r>
            <a:r>
              <a:rPr lang="fr-FR" sz="1000" dirty="0">
                <a:solidFill>
                  <a:schemeClr val="bg1"/>
                </a:solidFill>
              </a:rPr>
              <a:t> &lt; fin</a:t>
            </a:r>
          </a:p>
          <a:p>
            <a:r>
              <a:rPr lang="fr-FR" sz="1000" dirty="0">
                <a:solidFill>
                  <a:schemeClr val="bg1"/>
                </a:solidFill>
              </a:rPr>
              <a:t>True</a:t>
            </a:r>
          </a:p>
          <a:p>
            <a:r>
              <a:rPr lang="fr-FR" sz="1000" dirty="0">
                <a:solidFill>
                  <a:schemeClr val="bg1"/>
                </a:solidFill>
              </a:rPr>
              <a:t>&gt;&gt;&gt; fin - </a:t>
            </a:r>
            <a:r>
              <a:rPr lang="fr-FR" sz="1000" dirty="0" err="1">
                <a:solidFill>
                  <a:schemeClr val="bg1"/>
                </a:solidFill>
              </a:rPr>
              <a:t>debut</a:t>
            </a:r>
            <a:r>
              <a:rPr lang="fr-FR" sz="1000" dirty="0">
                <a:solidFill>
                  <a:schemeClr val="bg1"/>
                </a:solidFill>
              </a:rPr>
              <a:t> # Combien de secondes entre </a:t>
            </a:r>
            <a:r>
              <a:rPr lang="fr-FR" sz="1000" dirty="0" err="1">
                <a:solidFill>
                  <a:schemeClr val="bg1"/>
                </a:solidFill>
              </a:rPr>
              <a:t>debut</a:t>
            </a:r>
            <a:r>
              <a:rPr lang="fr-FR" sz="1000" dirty="0">
                <a:solidFill>
                  <a:schemeClr val="bg1"/>
                </a:solidFill>
              </a:rPr>
              <a:t> et fin ?</a:t>
            </a:r>
          </a:p>
          <a:p>
            <a:r>
              <a:rPr lang="fr-FR" sz="1000" dirty="0">
                <a:solidFill>
                  <a:schemeClr val="bg1"/>
                </a:solidFill>
              </a:rPr>
              <a:t>6.812000036239624</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4241384"/>
            <a:ext cx="11020420" cy="1938992"/>
          </a:xfrm>
          <a:prstGeom prst="rect">
            <a:avLst/>
          </a:prstGeom>
          <a:noFill/>
        </p:spPr>
        <p:txBody>
          <a:bodyPr wrap="square" rtlCol="0">
            <a:spAutoFit/>
          </a:bodyPr>
          <a:lstStyle/>
          <a:p>
            <a:r>
              <a:rPr lang="fr-FR" sz="1200" dirty="0"/>
              <a:t>Vous pouvez remarquer que la valeur renvoyée </a:t>
            </a:r>
            <a:r>
              <a:rPr lang="fr-FR" sz="1200" i="1" dirty="0"/>
              <a:t>partime.time()</a:t>
            </a:r>
            <a:r>
              <a:rPr lang="fr-FR" sz="1200" dirty="0"/>
              <a:t>n'est pas un entier mais bien un flottant. Le temps ainsi donné est plus précis qu'à une seconde près. Pour des calculs de performance, ce n'est en général pas cette fonction que l'on utilise. Mais c'est bien suffisant la plupart du temps.</a:t>
            </a:r>
          </a:p>
          <a:p>
            <a:endParaRPr lang="fr-FR" sz="1200" b="1" dirty="0"/>
          </a:p>
          <a:p>
            <a:r>
              <a:rPr lang="fr-FR" sz="1200" b="1" dirty="0"/>
              <a:t>La date et l'heure de façon plus présentable</a:t>
            </a:r>
          </a:p>
          <a:p>
            <a:endParaRPr lang="fr-FR" sz="1200" dirty="0"/>
          </a:p>
          <a:p>
            <a:r>
              <a:rPr lang="fr-FR" sz="1200" dirty="0"/>
              <a:t>Vous allez me dire que c'est bien joli d'avoir tous nos temps réduits à des nombres mais que ce n'est pas très lisible pour nous. Nous allons découvrir tout au long de ce chapitre des moyens d'afficher nos temps de façon plus élégante et d'obtenir les diverses informations relatives à une date et une heure. Je vous propose ici un premier moyen : une sortie sous la forme d'un objet contenant déjà beaucoup d'informations.</a:t>
            </a:r>
          </a:p>
          <a:p>
            <a:endParaRPr lang="fr-FR" sz="1200" dirty="0"/>
          </a:p>
          <a:p>
            <a:r>
              <a:rPr lang="fr-FR" sz="1200" dirty="0"/>
              <a:t>Nous allons utiliser la fonction </a:t>
            </a:r>
            <a:r>
              <a:rPr lang="fr-FR" sz="1200" i="1" dirty="0"/>
              <a:t>localtime</a:t>
            </a:r>
            <a:r>
              <a:rPr lang="fr-FR" sz="1200" dirty="0"/>
              <a:t> du module </a:t>
            </a:r>
            <a:r>
              <a:rPr lang="fr-FR" sz="1200" i="1" dirty="0"/>
              <a:t>time</a:t>
            </a:r>
            <a:r>
              <a:rPr lang="fr-FR" sz="1200" dirty="0"/>
              <a:t>.</a:t>
            </a:r>
          </a:p>
        </p:txBody>
      </p:sp>
    </p:spTree>
    <p:extLst>
      <p:ext uri="{BB962C8B-B14F-4D97-AF65-F5344CB8AC3E}">
        <p14:creationId xmlns:p14="http://schemas.microsoft.com/office/powerpoint/2010/main" val="3025562097"/>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246221"/>
          </a:xfrm>
          <a:prstGeom prst="rect">
            <a:avLst/>
          </a:prstGeom>
          <a:solidFill>
            <a:schemeClr val="tx1"/>
          </a:solidFill>
        </p:spPr>
        <p:txBody>
          <a:bodyPr wrap="square" rtlCol="0">
            <a:spAutoFit/>
          </a:bodyPr>
          <a:lstStyle/>
          <a:p>
            <a:r>
              <a:rPr lang="fr-FR" sz="1000" dirty="0" err="1">
                <a:solidFill>
                  <a:schemeClr val="bg1"/>
                </a:solidFill>
              </a:rPr>
              <a:t>time.localtime</a:t>
            </a:r>
            <a:r>
              <a:rPr lang="fr-FR" sz="1000" dirty="0">
                <a:solidFill>
                  <a:schemeClr val="bg1"/>
                </a:solidFill>
              </a:rPr>
              <a:t>()</a:t>
            </a:r>
          </a:p>
        </p:txBody>
      </p:sp>
      <p:sp>
        <p:nvSpPr>
          <p:cNvPr id="8" name="ZoneTexte 7">
            <a:extLst>
              <a:ext uri="{FF2B5EF4-FFF2-40B4-BE49-F238E27FC236}">
                <a16:creationId xmlns:a16="http://schemas.microsoft.com/office/drawing/2014/main" id="{3C8F451D-DFA1-4973-A601-0C32F5FED472}"/>
              </a:ext>
            </a:extLst>
          </p:cNvPr>
          <p:cNvSpPr txBox="1"/>
          <p:nvPr/>
        </p:nvSpPr>
        <p:spPr>
          <a:xfrm>
            <a:off x="161933" y="1643896"/>
            <a:ext cx="11020420" cy="4524315"/>
          </a:xfrm>
          <a:prstGeom prst="rect">
            <a:avLst/>
          </a:prstGeom>
          <a:noFill/>
        </p:spPr>
        <p:txBody>
          <a:bodyPr wrap="square" rtlCol="0">
            <a:spAutoFit/>
          </a:bodyPr>
          <a:lstStyle/>
          <a:p>
            <a:r>
              <a:rPr lang="fr-FR" sz="1200" dirty="0"/>
              <a:t>Elle renvoie un objet contenant, dans l'ordre :</a:t>
            </a:r>
          </a:p>
          <a:p>
            <a:endParaRPr lang="fr-FR" sz="1200" dirty="0"/>
          </a:p>
          <a:p>
            <a:r>
              <a:rPr lang="fr-FR" sz="1200" dirty="0"/>
              <a:t>    </a:t>
            </a:r>
            <a:r>
              <a:rPr lang="fr-FR" sz="1200" dirty="0" err="1"/>
              <a:t>tm_year</a:t>
            </a:r>
            <a:r>
              <a:rPr lang="fr-FR" sz="1200" dirty="0"/>
              <a:t>: l'année sous la forme d'un entier ;</a:t>
            </a:r>
          </a:p>
          <a:p>
            <a:endParaRPr lang="fr-FR" sz="1200" dirty="0"/>
          </a:p>
          <a:p>
            <a:r>
              <a:rPr lang="fr-FR" sz="1200" dirty="0"/>
              <a:t>    </a:t>
            </a:r>
            <a:r>
              <a:rPr lang="fr-FR" sz="1200" dirty="0" err="1"/>
              <a:t>tm_mon</a:t>
            </a:r>
            <a:r>
              <a:rPr lang="fr-FR" sz="1200" dirty="0"/>
              <a:t>: le numéro du mois (entre 1 et 12) ;</a:t>
            </a:r>
          </a:p>
          <a:p>
            <a:endParaRPr lang="fr-FR" sz="1200" dirty="0"/>
          </a:p>
          <a:p>
            <a:r>
              <a:rPr lang="fr-FR" sz="1200" dirty="0"/>
              <a:t>    </a:t>
            </a:r>
            <a:r>
              <a:rPr lang="fr-FR" sz="1200" dirty="0" err="1"/>
              <a:t>tm_mday</a:t>
            </a:r>
            <a:r>
              <a:rPr lang="fr-FR" sz="1200" dirty="0"/>
              <a:t>: le numéro du jour du mois (entre 1 et 31, variant d'un mois et d'une année à l'autre) ;</a:t>
            </a:r>
          </a:p>
          <a:p>
            <a:endParaRPr lang="fr-FR" sz="1200" dirty="0"/>
          </a:p>
          <a:p>
            <a:r>
              <a:rPr lang="fr-FR" sz="1200" dirty="0"/>
              <a:t>    </a:t>
            </a:r>
            <a:r>
              <a:rPr lang="fr-FR" sz="1200" dirty="0" err="1"/>
              <a:t>tm_hour</a:t>
            </a:r>
            <a:r>
              <a:rPr lang="fr-FR" sz="1200" dirty="0"/>
              <a:t>: l'heure du jour (entre 0 et 23) ;</a:t>
            </a:r>
          </a:p>
          <a:p>
            <a:endParaRPr lang="fr-FR" sz="1200" dirty="0"/>
          </a:p>
          <a:p>
            <a:r>
              <a:rPr lang="fr-FR" sz="1200" dirty="0"/>
              <a:t>    </a:t>
            </a:r>
            <a:r>
              <a:rPr lang="fr-FR" sz="1200" dirty="0" err="1"/>
              <a:t>tm_min</a:t>
            </a:r>
            <a:r>
              <a:rPr lang="fr-FR" sz="1200" dirty="0"/>
              <a:t>: le nombre de minutes (entre 0 et 59) ;</a:t>
            </a:r>
          </a:p>
          <a:p>
            <a:endParaRPr lang="fr-FR" sz="1200" dirty="0"/>
          </a:p>
          <a:p>
            <a:r>
              <a:rPr lang="fr-FR" sz="1200" dirty="0"/>
              <a:t>    </a:t>
            </a:r>
            <a:r>
              <a:rPr lang="fr-FR" sz="1200" dirty="0" err="1"/>
              <a:t>tm_sec</a:t>
            </a:r>
            <a:r>
              <a:rPr lang="fr-FR" sz="1200" dirty="0"/>
              <a:t>: le nombre de secondes (entre 0 et 61, même si on n'utilisera ici que les valeurs de 0 à 59, c'est bien suffisant) ;</a:t>
            </a:r>
          </a:p>
          <a:p>
            <a:endParaRPr lang="fr-FR" sz="1200" dirty="0"/>
          </a:p>
          <a:p>
            <a:r>
              <a:rPr lang="fr-FR" sz="1200" dirty="0"/>
              <a:t>    </a:t>
            </a:r>
            <a:r>
              <a:rPr lang="fr-FR" sz="1200" dirty="0" err="1"/>
              <a:t>tm_wday</a:t>
            </a:r>
            <a:r>
              <a:rPr lang="fr-FR" sz="1200" dirty="0"/>
              <a:t>: un entier représentant le jour de la semaine (entre 0 et 6, 0 correspond par défaut au lundi) ;</a:t>
            </a:r>
          </a:p>
          <a:p>
            <a:endParaRPr lang="fr-FR" sz="1200" dirty="0"/>
          </a:p>
          <a:p>
            <a:r>
              <a:rPr lang="fr-FR" sz="1200" dirty="0"/>
              <a:t>    </a:t>
            </a:r>
            <a:r>
              <a:rPr lang="fr-FR" sz="1200" dirty="0" err="1"/>
              <a:t>tm_yday</a:t>
            </a:r>
            <a:r>
              <a:rPr lang="fr-FR" sz="1200" dirty="0"/>
              <a:t>: le jour de l'année, entre 1 et 366 ;</a:t>
            </a:r>
          </a:p>
          <a:p>
            <a:endParaRPr lang="fr-FR" sz="1200" dirty="0"/>
          </a:p>
          <a:p>
            <a:r>
              <a:rPr lang="fr-FR" sz="1200" dirty="0"/>
              <a:t>    </a:t>
            </a:r>
            <a:r>
              <a:rPr lang="fr-FR" sz="1200" dirty="0" err="1"/>
              <a:t>tm_isdst</a:t>
            </a:r>
            <a:r>
              <a:rPr lang="fr-FR" sz="1200" dirty="0"/>
              <a:t>: un entier représentant le changement d'heure local.</a:t>
            </a:r>
          </a:p>
          <a:p>
            <a:endParaRPr lang="fr-FR" sz="1200" dirty="0"/>
          </a:p>
          <a:p>
            <a:r>
              <a:rPr lang="fr-FR" sz="1200" dirty="0"/>
              <a:t>Comme toujours, si vous voulez en apprendre plus, je vous renvoie à la documentation officielle du </a:t>
            </a:r>
            <a:r>
              <a:rPr lang="fr-FR" sz="1200" dirty="0" err="1"/>
              <a:t>moduletime</a:t>
            </a:r>
            <a:r>
              <a:rPr lang="fr-FR" sz="1200" dirty="0"/>
              <a:t>.</a:t>
            </a:r>
          </a:p>
          <a:p>
            <a:endParaRPr lang="fr-FR" sz="1200" dirty="0"/>
          </a:p>
          <a:p>
            <a:r>
              <a:rPr lang="fr-FR" sz="1200" dirty="0"/>
              <a:t>Comme je l'ai dit plus haut, nous allons utiliser la </a:t>
            </a:r>
            <a:r>
              <a:rPr lang="fr-FR" sz="1200" dirty="0" err="1"/>
              <a:t>fonctionlocaltime</a:t>
            </a:r>
            <a:r>
              <a:rPr lang="fr-FR" sz="1200" dirty="0"/>
              <a:t>. Elle prend un paramètre optionnel : le timestamp tel que nous l'avons découvert plus haut. Si ce paramètre n'est pas </a:t>
            </a:r>
            <a:r>
              <a:rPr lang="fr-FR" sz="1200" dirty="0" err="1"/>
              <a:t>précisé,localtimeutilisera</a:t>
            </a:r>
            <a:r>
              <a:rPr lang="fr-FR" sz="1200" dirty="0"/>
              <a:t> </a:t>
            </a:r>
            <a:r>
              <a:rPr lang="fr-FR" sz="1200" dirty="0" err="1"/>
              <a:t>automatiquementtime.time</a:t>
            </a:r>
            <a:r>
              <a:rPr lang="fr-FR" sz="1200" dirty="0"/>
              <a:t>()et renverra donc la date et l'heure actuelles.</a:t>
            </a:r>
          </a:p>
        </p:txBody>
      </p:sp>
    </p:spTree>
    <p:extLst>
      <p:ext uri="{BB962C8B-B14F-4D97-AF65-F5344CB8AC3E}">
        <p14:creationId xmlns:p14="http://schemas.microsoft.com/office/powerpoint/2010/main" val="1018047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break continue</a:t>
            </a:r>
            <a:endParaRPr lang="fr-FR" sz="6000" b="1" dirty="0">
              <a:solidFill>
                <a:schemeClr val="accent5">
                  <a:lumMod val="75000"/>
                </a:schemeClr>
              </a:solidFill>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419098" y="159257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9" name="Rectangle 1">
            <a:extLst>
              <a:ext uri="{FF2B5EF4-FFF2-40B4-BE49-F238E27FC236}">
                <a16:creationId xmlns:a16="http://schemas.microsoft.com/office/drawing/2014/main" id="{E9F7D5B0-C9AE-4E3E-B1AE-C2E49B92B49E}"/>
              </a:ext>
            </a:extLst>
          </p:cNvPr>
          <p:cNvSpPr>
            <a:spLocks noChangeArrowheads="1"/>
          </p:cNvSpPr>
          <p:nvPr/>
        </p:nvSpPr>
        <p:spPr bwMode="auto">
          <a:xfrm>
            <a:off x="419098" y="3207174"/>
            <a:ext cx="8691803" cy="230832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i = 1</a:t>
            </a:r>
          </a:p>
          <a:p>
            <a:pPr lvl="0" eaLnBrk="0" fontAlgn="base" hangingPunct="0">
              <a:spcBef>
                <a:spcPct val="0"/>
              </a:spcBef>
              <a:spcAft>
                <a:spcPct val="0"/>
              </a:spcAft>
            </a:pPr>
            <a:r>
              <a:rPr lang="fr-FR" altLang="fr-FR" dirty="0">
                <a:solidFill>
                  <a:schemeClr val="bg1"/>
                </a:solidFill>
                <a:latin typeface="Arial" panose="020B0604020202020204" pitchFamily="34" charset="0"/>
              </a:rPr>
              <a:t>while i &lt; 20: # Tant que i est inférieure à 20</a:t>
            </a:r>
          </a:p>
          <a:p>
            <a:pPr lvl="0" eaLnBrk="0" fontAlgn="base" hangingPunct="0">
              <a:spcBef>
                <a:spcPct val="0"/>
              </a:spcBef>
              <a:spcAft>
                <a:spcPct val="0"/>
              </a:spcAft>
            </a:pPr>
            <a:r>
              <a:rPr lang="fr-FR" altLang="fr-FR" dirty="0">
                <a:solidFill>
                  <a:schemeClr val="bg1"/>
                </a:solidFill>
                <a:latin typeface="Arial" panose="020B0604020202020204" pitchFamily="34" charset="0"/>
              </a:rPr>
              <a:t>    if i % 3 == 0:</a:t>
            </a:r>
          </a:p>
          <a:p>
            <a:pPr lvl="0" eaLnBrk="0" fontAlgn="base" hangingPunct="0">
              <a:spcBef>
                <a:spcPct val="0"/>
              </a:spcBef>
              <a:spcAft>
                <a:spcPct val="0"/>
              </a:spcAft>
            </a:pPr>
            <a:r>
              <a:rPr lang="fr-FR" altLang="fr-FR" dirty="0">
                <a:solidFill>
                  <a:schemeClr val="bg1"/>
                </a:solidFill>
                <a:latin typeface="Arial" panose="020B0604020202020204" pitchFamily="34" charset="0"/>
              </a:rPr>
              <a:t>        i += 4 # On ajoute 4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print("On incrémente i de 4. i est maintenant égale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continue # On retourne au while sans exécuter les autres lignes</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print("La variable i =", i)</a:t>
            </a:r>
          </a:p>
          <a:p>
            <a:pPr lvl="0" eaLnBrk="0" fontAlgn="base" hangingPunct="0">
              <a:spcBef>
                <a:spcPct val="0"/>
              </a:spcBef>
              <a:spcAft>
                <a:spcPct val="0"/>
              </a:spcAft>
            </a:pPr>
            <a:r>
              <a:rPr lang="fr-FR" altLang="fr-FR" dirty="0">
                <a:solidFill>
                  <a:schemeClr val="bg1"/>
                </a:solidFill>
                <a:latin typeface="Arial" panose="020B0604020202020204" pitchFamily="34" charset="0"/>
              </a:rPr>
              <a:t>    i += 1 # Dans le cas classique on ajoute juste 1 à i</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3103907834"/>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1477328"/>
          </a:xfrm>
          <a:prstGeom prst="rect">
            <a:avLst/>
          </a:prstGeom>
          <a:solidFill>
            <a:schemeClr val="tx1"/>
          </a:solidFill>
        </p:spPr>
        <p:txBody>
          <a:bodyPr wrap="square" rtlCol="0">
            <a:spAutoFit/>
          </a:bodyPr>
          <a:lstStyle/>
          <a:p>
            <a:r>
              <a:rPr lang="fr-FR" sz="1000" dirty="0">
                <a:solidFill>
                  <a:schemeClr val="bg1"/>
                </a:solidFill>
              </a:rPr>
              <a:t>&gt;&gt;&gt; time.localtime()</a:t>
            </a:r>
          </a:p>
          <a:p>
            <a:r>
              <a:rPr lang="fr-FR" sz="1000" dirty="0">
                <a:solidFill>
                  <a:schemeClr val="bg1"/>
                </a:solidFill>
              </a:rPr>
              <a:t>time.struct_time(</a:t>
            </a:r>
            <a:r>
              <a:rPr lang="fr-FR" sz="1000" dirty="0" err="1">
                <a:solidFill>
                  <a:schemeClr val="bg1"/>
                </a:solidFill>
              </a:rPr>
              <a:t>tm_year</a:t>
            </a:r>
            <a:r>
              <a:rPr lang="fr-FR" sz="1000" dirty="0">
                <a:solidFill>
                  <a:schemeClr val="bg1"/>
                </a:solidFill>
              </a:rPr>
              <a:t>=2011, tm_mon=2, tm_mday=14, tm_hour=3, tm_min=22, tm_sec=7, tm_wday=0, tm_yday=45, tm_isdst=0)</a:t>
            </a:r>
          </a:p>
          <a:p>
            <a:r>
              <a:rPr lang="fr-FR" sz="1000" dirty="0">
                <a:solidFill>
                  <a:schemeClr val="bg1"/>
                </a:solidFill>
              </a:rPr>
              <a:t>&gt;&gt;&gt; time.localtime(début)</a:t>
            </a:r>
          </a:p>
          <a:p>
            <a:r>
              <a:rPr lang="fr-FR" sz="1000" dirty="0">
                <a:solidFill>
                  <a:schemeClr val="bg1"/>
                </a:solidFill>
              </a:rPr>
              <a:t>time.struct_time(</a:t>
            </a:r>
            <a:r>
              <a:rPr lang="fr-FR" sz="1000" dirty="0" err="1">
                <a:solidFill>
                  <a:schemeClr val="bg1"/>
                </a:solidFill>
              </a:rPr>
              <a:t>tm_year</a:t>
            </a:r>
            <a:r>
              <a:rPr lang="fr-FR" sz="1000" dirty="0">
                <a:solidFill>
                  <a:schemeClr val="bg1"/>
                </a:solidFill>
              </a:rPr>
              <a:t>=2011, tm_mon=2, tm_mday=14, tm_hour=1, tm_min=9, tm_sec=55, tm_wday=0, tm_yday=45, tm_isdst=0)</a:t>
            </a:r>
          </a:p>
          <a:p>
            <a:r>
              <a:rPr lang="fr-FR" sz="1000" dirty="0">
                <a:solidFill>
                  <a:schemeClr val="bg1"/>
                </a:solidFill>
              </a:rPr>
              <a:t>&gt;&gt;&gt; time.localtime(fin)</a:t>
            </a:r>
          </a:p>
          <a:p>
            <a:r>
              <a:rPr lang="fr-FR" sz="1000" dirty="0">
                <a:solidFill>
                  <a:schemeClr val="bg1"/>
                </a:solidFill>
              </a:rPr>
              <a:t>time.struct_time(</a:t>
            </a:r>
            <a:r>
              <a:rPr lang="fr-FR" sz="1000" dirty="0" err="1">
                <a:solidFill>
                  <a:schemeClr val="bg1"/>
                </a:solidFill>
              </a:rPr>
              <a:t>tm_year</a:t>
            </a:r>
            <a:r>
              <a:rPr lang="fr-FR" sz="1000" dirty="0">
                <a:solidFill>
                  <a:schemeClr val="bg1"/>
                </a:solidFill>
              </a:rPr>
              <a:t>=2011, tm_mon=2, tm_mday=14, tm_hour=1, tm_min=10, tm_sec=2, tm_wday=0, tm_yday=45, tm_isdst=0)</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76230" y="2713700"/>
            <a:ext cx="11020420" cy="2492990"/>
          </a:xfrm>
          <a:prstGeom prst="rect">
            <a:avLst/>
          </a:prstGeom>
          <a:noFill/>
        </p:spPr>
        <p:txBody>
          <a:bodyPr wrap="square" rtlCol="0">
            <a:spAutoFit/>
          </a:bodyPr>
          <a:lstStyle/>
          <a:p>
            <a:r>
              <a:rPr lang="fr-FR" sz="1200" dirty="0"/>
              <a:t>Pour savoir à quoi correspond chaque attribut de l'objet, je vous renvoie un peu plus haut. Pour l'essentiel, c'est assez clair je pense. Malgré tout, la date et l'heure renvoyées ne sont pas des plus lisibles. L'avantage de les avoir sous cette forme, c'est qu'on peut facilement extraire une information si on a juste besoin, par exemple, de l'année et du numéro du jour.</a:t>
            </a:r>
          </a:p>
          <a:p>
            <a:endParaRPr lang="fr-FR" sz="1200" b="1" dirty="0"/>
          </a:p>
          <a:p>
            <a:r>
              <a:rPr lang="fr-FR" sz="1200" b="1" dirty="0"/>
              <a:t>Récupérer un timestamp depuis une date</a:t>
            </a:r>
          </a:p>
          <a:p>
            <a:endParaRPr lang="fr-FR" sz="1200" dirty="0"/>
          </a:p>
          <a:p>
            <a:r>
              <a:rPr lang="fr-FR" sz="1200" dirty="0"/>
              <a:t>Je vais passer plus vite sur cette fonction car, selon toute vraisemblance, vous l'utiliserez moins souvent. L'idée est, à partir d'une structure représentant les date et heure telles que renvoyées par </a:t>
            </a:r>
            <a:r>
              <a:rPr lang="fr-FR" sz="1200" i="1" dirty="0"/>
              <a:t>localtime</a:t>
            </a:r>
            <a:r>
              <a:rPr lang="fr-FR" sz="1200" dirty="0"/>
              <a:t>, de récupérer le timestamp correspondant. On utilise pour ce faire la fonction </a:t>
            </a:r>
            <a:r>
              <a:rPr lang="fr-FR" sz="1200" i="1" dirty="0" err="1"/>
              <a:t>mktime</a:t>
            </a:r>
            <a:r>
              <a:rPr lang="fr-FR" sz="1200" dirty="0"/>
              <a:t>.</a:t>
            </a:r>
          </a:p>
          <a:p>
            <a:endParaRPr lang="fr-FR" sz="1200" dirty="0"/>
          </a:p>
          <a:p>
            <a:r>
              <a:rPr lang="fr-FR" sz="1200" b="1" dirty="0"/>
              <a:t>Mettre en pause l'exécution du programme pendant un temps déterminé</a:t>
            </a:r>
          </a:p>
          <a:p>
            <a:endParaRPr lang="fr-FR" sz="1200" dirty="0"/>
          </a:p>
          <a:p>
            <a:r>
              <a:rPr lang="fr-FR" sz="1200" dirty="0"/>
              <a:t>C'est également une fonctionnalité intéressante, même si vous n'en voyez sans doute pas l'utilité de prime abord. La fonction qui nous intéresse </a:t>
            </a:r>
            <a:r>
              <a:rPr lang="fr-FR" sz="1200" dirty="0" err="1"/>
              <a:t>estsleepet</a:t>
            </a:r>
            <a:r>
              <a:rPr lang="fr-FR" sz="1200" dirty="0"/>
              <a:t> elle prend en paramètre un nombre de secondes qui peut être sous la forme d'un entier ou d'un flottant. Pour vous rendre compte de l'effet, je vous encourage à tester par vous-mêmes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5398728"/>
            <a:ext cx="5395913" cy="246221"/>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time.sleep</a:t>
            </a:r>
            <a:r>
              <a:rPr lang="fr-FR" sz="1000" dirty="0">
                <a:solidFill>
                  <a:schemeClr val="bg1"/>
                </a:solidFill>
              </a:rPr>
              <a:t>(3.5) # Faire une pause pendant 3,5 secondes</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5894355"/>
            <a:ext cx="11020420" cy="276999"/>
          </a:xfrm>
          <a:prstGeom prst="rect">
            <a:avLst/>
          </a:prstGeom>
          <a:noFill/>
        </p:spPr>
        <p:txBody>
          <a:bodyPr wrap="square" rtlCol="0">
            <a:spAutoFit/>
          </a:bodyPr>
          <a:lstStyle/>
          <a:p>
            <a:r>
              <a:rPr lang="fr-FR" sz="1200" dirty="0"/>
              <a:t>Comme vous pouvez le voir, Python se met en pause et vous devez attendre 3,5 secondes avant que les trois chevrons s'affichent à nouveau.</a:t>
            </a:r>
          </a:p>
        </p:txBody>
      </p:sp>
    </p:spTree>
    <p:extLst>
      <p:ext uri="{BB962C8B-B14F-4D97-AF65-F5344CB8AC3E}">
        <p14:creationId xmlns:p14="http://schemas.microsoft.com/office/powerpoint/2010/main" val="3526983928"/>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880437"/>
            <a:ext cx="11020420" cy="1938992"/>
          </a:xfrm>
          <a:prstGeom prst="rect">
            <a:avLst/>
          </a:prstGeom>
          <a:noFill/>
        </p:spPr>
        <p:txBody>
          <a:bodyPr wrap="square" rtlCol="0">
            <a:spAutoFit/>
          </a:bodyPr>
          <a:lstStyle/>
          <a:p>
            <a:r>
              <a:rPr lang="fr-FR" sz="1200" dirty="0"/>
              <a:t>Formater un temps</a:t>
            </a:r>
          </a:p>
          <a:p>
            <a:endParaRPr lang="fr-FR" sz="1200" dirty="0"/>
          </a:p>
          <a:p>
            <a:r>
              <a:rPr lang="fr-FR" sz="1200" dirty="0"/>
              <a:t>Intéressons nous maintenant à la fonction </a:t>
            </a:r>
            <a:r>
              <a:rPr lang="fr-FR" sz="1200" i="1" dirty="0"/>
              <a:t>strftime</a:t>
            </a:r>
            <a:r>
              <a:rPr lang="fr-FR" sz="1200" dirty="0"/>
              <a:t>. Elle permet de formater une date et heure en la représentant dans une chaîne de caractères.</a:t>
            </a:r>
          </a:p>
          <a:p>
            <a:r>
              <a:rPr lang="fr-FR" sz="1200" dirty="0"/>
              <a:t>Elle prend deux paramètres :</a:t>
            </a:r>
          </a:p>
          <a:p>
            <a:pPr marL="628650" lvl="1" indent="-171450">
              <a:buFont typeface="Arial" panose="020B0604020202020204" pitchFamily="34" charset="0"/>
              <a:buChar char="•"/>
            </a:pPr>
            <a:r>
              <a:rPr lang="fr-FR" sz="1200" dirty="0"/>
              <a:t>La chaîne de formatage (nous verrons plus bas comment la former).</a:t>
            </a:r>
          </a:p>
          <a:p>
            <a:pPr marL="628650" lvl="1" indent="-171450">
              <a:buFont typeface="Arial" panose="020B0604020202020204" pitchFamily="34" charset="0"/>
              <a:buChar char="•"/>
            </a:pPr>
            <a:r>
              <a:rPr lang="fr-FR" sz="1200" dirty="0"/>
              <a:t>Un temps optionnel tel que le renvoie </a:t>
            </a:r>
            <a:r>
              <a:rPr lang="fr-FR" sz="1200" i="1" dirty="0"/>
              <a:t>localtime</a:t>
            </a:r>
            <a:r>
              <a:rPr lang="fr-FR" sz="1200" dirty="0"/>
              <a:t>. Si le temps n'est pas précisé, c'est la date et l'heure courantes qui sont utilisées par défaut.</a:t>
            </a:r>
          </a:p>
          <a:p>
            <a:endParaRPr lang="fr-FR" sz="1200" dirty="0"/>
          </a:p>
          <a:p>
            <a:r>
              <a:rPr lang="fr-FR" sz="1200" dirty="0"/>
              <a:t>Pour construire notre chaîne de formatage, nous allons utiliser plusieurs caractères spéciaux. Python va remplacer ces caractères par leur valeur (la valeur du temps passé en second paramètre ou du temps actuel sinon).</a:t>
            </a:r>
          </a:p>
          <a:p>
            <a:r>
              <a:rPr lang="fr-FR" sz="1200" dirty="0"/>
              <a:t>Exemple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2816012"/>
            <a:ext cx="5395913" cy="246221"/>
          </a:xfrm>
          <a:prstGeom prst="rect">
            <a:avLst/>
          </a:prstGeom>
          <a:solidFill>
            <a:schemeClr val="tx1"/>
          </a:solidFill>
        </p:spPr>
        <p:txBody>
          <a:bodyPr wrap="square" rtlCol="0">
            <a:spAutoFit/>
          </a:bodyPr>
          <a:lstStyle/>
          <a:p>
            <a:r>
              <a:rPr lang="fr-FR" sz="1000" dirty="0" err="1">
                <a:solidFill>
                  <a:schemeClr val="bg1"/>
                </a:solidFill>
              </a:rPr>
              <a:t>time.strftime</a:t>
            </a:r>
            <a:r>
              <a:rPr lang="fr-FR" sz="1000" dirty="0">
                <a:solidFill>
                  <a:schemeClr val="bg1"/>
                </a:solidFill>
              </a:rPr>
              <a:t>('%Y')</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3062233"/>
            <a:ext cx="11020420" cy="276999"/>
          </a:xfrm>
          <a:prstGeom prst="rect">
            <a:avLst/>
          </a:prstGeom>
          <a:noFill/>
        </p:spPr>
        <p:txBody>
          <a:bodyPr wrap="square" rtlCol="0">
            <a:spAutoFit/>
          </a:bodyPr>
          <a:lstStyle/>
          <a:p>
            <a:r>
              <a:rPr lang="fr-FR" sz="1200" dirty="0"/>
              <a:t>Voici</a:t>
            </a:r>
            <a:r>
              <a:rPr lang="fr-FR" sz="1100" dirty="0"/>
              <a:t> un tableau récapitulatif des quelques symboles que vous pouvez utiliser dans cette chaîne :</a:t>
            </a:r>
          </a:p>
        </p:txBody>
      </p:sp>
      <p:pic>
        <p:nvPicPr>
          <p:cNvPr id="6" name="Image 5">
            <a:extLst>
              <a:ext uri="{FF2B5EF4-FFF2-40B4-BE49-F238E27FC236}">
                <a16:creationId xmlns:a16="http://schemas.microsoft.com/office/drawing/2014/main" id="{679BF02D-26EB-432E-AB17-D25F507F8B44}"/>
              </a:ext>
            </a:extLst>
          </p:cNvPr>
          <p:cNvPicPr>
            <a:picLocks noChangeAspect="1"/>
          </p:cNvPicPr>
          <p:nvPr/>
        </p:nvPicPr>
        <p:blipFill>
          <a:blip r:embed="rId2"/>
          <a:stretch>
            <a:fillRect/>
          </a:stretch>
        </p:blipFill>
        <p:spPr>
          <a:xfrm>
            <a:off x="319087" y="3341870"/>
            <a:ext cx="3152775" cy="3381375"/>
          </a:xfrm>
          <a:prstGeom prst="rect">
            <a:avLst/>
          </a:prstGeom>
        </p:spPr>
      </p:pic>
    </p:spTree>
    <p:extLst>
      <p:ext uri="{BB962C8B-B14F-4D97-AF65-F5344CB8AC3E}">
        <p14:creationId xmlns:p14="http://schemas.microsoft.com/office/powerpoint/2010/main" val="1439665707"/>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1702239"/>
            <a:ext cx="11020420" cy="276999"/>
          </a:xfrm>
          <a:prstGeom prst="rect">
            <a:avLst/>
          </a:prstGeom>
          <a:noFill/>
        </p:spPr>
        <p:txBody>
          <a:bodyPr wrap="square" rtlCol="0">
            <a:spAutoFit/>
          </a:bodyPr>
          <a:lstStyle/>
          <a:p>
            <a:r>
              <a:rPr lang="fr-FR" sz="1200" dirty="0"/>
              <a:t>Donc pour afficher la date telle qu'on y est habitué en France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979238"/>
            <a:ext cx="5395913" cy="246221"/>
          </a:xfrm>
          <a:prstGeom prst="rect">
            <a:avLst/>
          </a:prstGeom>
          <a:solidFill>
            <a:schemeClr val="tx1"/>
          </a:solidFill>
        </p:spPr>
        <p:txBody>
          <a:bodyPr wrap="square" rtlCol="0">
            <a:spAutoFit/>
          </a:bodyPr>
          <a:lstStyle/>
          <a:p>
            <a:r>
              <a:rPr lang="pt-BR" sz="1000" dirty="0">
                <a:solidFill>
                  <a:schemeClr val="bg1"/>
                </a:solidFill>
              </a:rPr>
              <a:t>time.strftime("%A %d %B %Y %H:%M:%S")</a:t>
            </a:r>
            <a:endParaRPr lang="fr-FR" sz="1000" dirty="0">
              <a:solidFill>
                <a:schemeClr val="bg1"/>
              </a:solidFill>
            </a:endParaRP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2240848"/>
            <a:ext cx="11020420" cy="3231654"/>
          </a:xfrm>
          <a:prstGeom prst="rect">
            <a:avLst/>
          </a:prstGeom>
          <a:noFill/>
        </p:spPr>
        <p:txBody>
          <a:bodyPr wrap="square" rtlCol="0">
            <a:spAutoFit/>
          </a:bodyPr>
          <a:lstStyle/>
          <a:p>
            <a:r>
              <a:rPr lang="fr-FR" sz="1200" dirty="0"/>
              <a:t>Mais… c'est en anglais !</a:t>
            </a:r>
          </a:p>
          <a:p>
            <a:endParaRPr lang="fr-FR" sz="1200" dirty="0"/>
          </a:p>
          <a:p>
            <a:r>
              <a:rPr lang="fr-FR" sz="1200" dirty="0"/>
              <a:t>Eh oui. Mais avec ce que vous savez déjà et ce que vous allez voir par la suite, vous n'aurez pas de difficulté à personnaliser tout cela !</a:t>
            </a:r>
          </a:p>
          <a:p>
            <a:r>
              <a:rPr lang="fr-FR" sz="1200" dirty="0"/>
              <a:t>Bien d'autres fonctions</a:t>
            </a:r>
          </a:p>
          <a:p>
            <a:endParaRPr lang="fr-FR" sz="1200" dirty="0"/>
          </a:p>
          <a:p>
            <a:r>
              <a:rPr lang="fr-FR" sz="1200" dirty="0"/>
              <a:t>Le </a:t>
            </a:r>
            <a:r>
              <a:rPr lang="fr-FR" sz="1200" dirty="0" err="1"/>
              <a:t>moduletimepropose</a:t>
            </a:r>
            <a:r>
              <a:rPr lang="fr-FR" sz="1200" dirty="0"/>
              <a:t> bien d'autres fonctions. Je ne vous ai montré que celles que j'utilise le plus souvent tout en vous présentant quelques concepts du temps utilisé en informatique. Si vous voulez aller plus loin, vous savez quoi faire… non ? Allez, je vous y encourage fortement donc je vous remets le lien vers la documentation du </a:t>
            </a:r>
            <a:r>
              <a:rPr lang="fr-FR" sz="1200" dirty="0" err="1"/>
              <a:t>moduletime</a:t>
            </a:r>
            <a:r>
              <a:rPr lang="fr-FR" sz="1200" dirty="0"/>
              <a:t>.</a:t>
            </a:r>
          </a:p>
          <a:p>
            <a:r>
              <a:rPr lang="fr-FR" sz="1200" dirty="0"/>
              <a:t>Le module datetime</a:t>
            </a:r>
          </a:p>
          <a:p>
            <a:endParaRPr lang="fr-FR" sz="1200" dirty="0"/>
          </a:p>
          <a:p>
            <a:r>
              <a:rPr lang="fr-FR" sz="1200" dirty="0"/>
              <a:t>Le moduledatetimepropose plusieurs classes pour représenter des dates et heures. Vous n'allez rien découvrir d'absolument spectaculaire dans cette section mais nous nous avançons petit à petit vers une façon de gérer les dates et heures qui est davantage orientée objet.</a:t>
            </a:r>
          </a:p>
          <a:p>
            <a:endParaRPr lang="fr-FR" sz="1200" dirty="0"/>
          </a:p>
          <a:p>
            <a:r>
              <a:rPr lang="fr-FR" sz="1200" dirty="0"/>
              <a:t>Encore et toujours, je ne prétends pas remplacer la documentation. Je me contente d'extraire de celle-ci les informations qui me semblent les plus importantes. Je vous encourage, là encore, à jeter un coup d'œil du côté de la documentation du module datetime.</a:t>
            </a:r>
          </a:p>
          <a:p>
            <a:r>
              <a:rPr lang="fr-FR" sz="1200" dirty="0"/>
              <a:t>Représenter une date</a:t>
            </a:r>
          </a:p>
          <a:p>
            <a:endParaRPr lang="fr-FR" sz="1200" dirty="0"/>
          </a:p>
        </p:txBody>
      </p:sp>
    </p:spTree>
    <p:extLst>
      <p:ext uri="{BB962C8B-B14F-4D97-AF65-F5344CB8AC3E}">
        <p14:creationId xmlns:p14="http://schemas.microsoft.com/office/powerpoint/2010/main" val="89909694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1569517"/>
            <a:ext cx="11020420" cy="2862322"/>
          </a:xfrm>
          <a:prstGeom prst="rect">
            <a:avLst/>
          </a:prstGeom>
          <a:noFill/>
        </p:spPr>
        <p:txBody>
          <a:bodyPr wrap="square" rtlCol="0">
            <a:spAutoFit/>
          </a:bodyPr>
          <a:lstStyle/>
          <a:p>
            <a:r>
              <a:rPr lang="fr-FR" sz="1200" dirty="0"/>
              <a:t>Vous le reconnaîtrez probablement avec moi, c'est bien d'avoir accès au temps actuel avec une précision d'une seconde sinon plus… mais parfois, cette précision est inutile. Dans certains cas, on a juste besoin d'une date, c'est-à-dire un jour, un mois et une année.</a:t>
            </a:r>
          </a:p>
          <a:p>
            <a:r>
              <a:rPr lang="fr-FR" sz="1200" dirty="0"/>
              <a:t>Il est naturellement possible d'extraire cette information de notre timestamp. Le moduledatetimepropose une classedate, représentant une date, rien qu'une date.</a:t>
            </a:r>
          </a:p>
          <a:p>
            <a:endParaRPr lang="fr-FR" sz="1200" dirty="0"/>
          </a:p>
          <a:p>
            <a:r>
              <a:rPr lang="fr-FR" sz="1200" dirty="0"/>
              <a:t>L'objet possède trois attributs :</a:t>
            </a:r>
          </a:p>
          <a:p>
            <a:endParaRPr lang="fr-FR" sz="1200" dirty="0"/>
          </a:p>
          <a:p>
            <a:r>
              <a:rPr lang="fr-FR" sz="1200" dirty="0"/>
              <a:t>    year: l'année ;</a:t>
            </a:r>
          </a:p>
          <a:p>
            <a:endParaRPr lang="fr-FR" sz="1200" dirty="0"/>
          </a:p>
          <a:p>
            <a:r>
              <a:rPr lang="fr-FR" sz="1200" dirty="0"/>
              <a:t>    month: le mois ;</a:t>
            </a:r>
          </a:p>
          <a:p>
            <a:endParaRPr lang="fr-FR" sz="1200" dirty="0"/>
          </a:p>
          <a:p>
            <a:r>
              <a:rPr lang="fr-FR" sz="1200" dirty="0"/>
              <a:t>    day: le jour du mois.</a:t>
            </a:r>
          </a:p>
          <a:p>
            <a:endParaRPr lang="fr-FR" sz="1200" dirty="0"/>
          </a:p>
          <a:p>
            <a:r>
              <a:rPr lang="fr-FR" sz="1200" dirty="0"/>
              <a:t>Comment fait-on pour construire notre objetdate?</a:t>
            </a:r>
          </a:p>
          <a:p>
            <a:endParaRPr lang="fr-FR" sz="1200" dirty="0"/>
          </a:p>
          <a:p>
            <a:r>
              <a:rPr lang="fr-FR" sz="1200" dirty="0"/>
              <a:t>Il y a plusieurs façons de procéder. Le constructeur de cette classe prend trois arguments qui sont, dans l'ordre, l'année, le mois et le jour du mois.</a:t>
            </a:r>
          </a:p>
        </p:txBody>
      </p:sp>
    </p:spTree>
    <p:extLst>
      <p:ext uri="{BB962C8B-B14F-4D97-AF65-F5344CB8AC3E}">
        <p14:creationId xmlns:p14="http://schemas.microsoft.com/office/powerpoint/2010/main" val="2252924567"/>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323851" y="1030908"/>
            <a:ext cx="11020420" cy="276999"/>
          </a:xfrm>
          <a:prstGeom prst="rect">
            <a:avLst/>
          </a:prstGeom>
          <a:noFill/>
        </p:spPr>
        <p:txBody>
          <a:bodyPr wrap="square" rtlCol="0">
            <a:spAutoFit/>
          </a:bodyPr>
          <a:lstStyle/>
          <a:p>
            <a:r>
              <a:rPr lang="fr-FR" sz="1200" dirty="0"/>
              <a:t>Il y a plusieurs façons de procéder. Le constructeur de cette classe prend trois arguments qui sont, dans l'ordre, l'année, le mois et le jour du mois.</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307907"/>
            <a:ext cx="5395913" cy="707886"/>
          </a:xfrm>
          <a:prstGeom prst="rect">
            <a:avLst/>
          </a:prstGeom>
          <a:solidFill>
            <a:schemeClr val="tx1"/>
          </a:solidFill>
        </p:spPr>
        <p:txBody>
          <a:bodyPr wrap="square" rtlCol="0">
            <a:spAutoFit/>
          </a:bodyPr>
          <a:lstStyle/>
          <a:p>
            <a:r>
              <a:rPr lang="pt-BR" sz="1000" dirty="0">
                <a:solidFill>
                  <a:schemeClr val="bg1"/>
                </a:solidFill>
              </a:rPr>
              <a:t>&gt;&gt;&gt; import datetime</a:t>
            </a:r>
          </a:p>
          <a:p>
            <a:r>
              <a:rPr lang="pt-BR" sz="1000" dirty="0">
                <a:solidFill>
                  <a:schemeClr val="bg1"/>
                </a:solidFill>
              </a:rPr>
              <a:t>&gt;&gt;&gt; date = datetime.date(2010, 12, 25)</a:t>
            </a:r>
          </a:p>
          <a:p>
            <a:r>
              <a:rPr lang="pt-BR" sz="1000" dirty="0">
                <a:solidFill>
                  <a:schemeClr val="bg1"/>
                </a:solidFill>
              </a:rPr>
              <a:t>&gt;&gt;&gt; print(date)</a:t>
            </a:r>
          </a:p>
          <a:p>
            <a:r>
              <a:rPr lang="pt-BR" sz="1000" dirty="0">
                <a:solidFill>
                  <a:schemeClr val="bg1"/>
                </a:solidFill>
              </a:rPr>
              <a:t>2010-12-25</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2018703"/>
            <a:ext cx="11020420" cy="830997"/>
          </a:xfrm>
          <a:prstGeom prst="rect">
            <a:avLst/>
          </a:prstGeom>
          <a:noFill/>
        </p:spPr>
        <p:txBody>
          <a:bodyPr wrap="square" rtlCol="0">
            <a:spAutoFit/>
          </a:bodyPr>
          <a:lstStyle/>
          <a:p>
            <a:r>
              <a:rPr lang="fr-FR" sz="1200" dirty="0"/>
              <a:t>Il existe deux méthodes de classe qui peuvent vous intéresser :</a:t>
            </a:r>
          </a:p>
          <a:p>
            <a:pPr marL="171450" indent="-171450">
              <a:buFont typeface="Arial" panose="020B0604020202020204" pitchFamily="34" charset="0"/>
              <a:buChar char="•"/>
            </a:pPr>
            <a:r>
              <a:rPr lang="fr-FR" sz="1200" dirty="0"/>
              <a:t>    date.today(): renvoie la date d'aujourd'hui ;</a:t>
            </a:r>
          </a:p>
          <a:p>
            <a:pPr marL="171450" indent="-171450">
              <a:buFont typeface="Arial" panose="020B0604020202020204" pitchFamily="34" charset="0"/>
              <a:buChar char="•"/>
            </a:pPr>
            <a:r>
              <a:rPr lang="fr-FR" sz="1200" dirty="0"/>
              <a:t>    date.fromtimestamp(timestamp): renvoie la date correspondant au timestamp passé en argument.</a:t>
            </a:r>
          </a:p>
          <a:p>
            <a:r>
              <a:rPr lang="fr-FR" sz="1200" dirty="0"/>
              <a:t>Voyons en pratique :</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2838750"/>
            <a:ext cx="5395913" cy="1169551"/>
          </a:xfrm>
          <a:prstGeom prst="rect">
            <a:avLst/>
          </a:prstGeom>
          <a:solidFill>
            <a:schemeClr val="tx1"/>
          </a:solidFill>
        </p:spPr>
        <p:txBody>
          <a:bodyPr wrap="square" rtlCol="0">
            <a:spAutoFit/>
          </a:bodyPr>
          <a:lstStyle/>
          <a:p>
            <a:r>
              <a:rPr lang="pt-BR" sz="1000" dirty="0">
                <a:solidFill>
                  <a:schemeClr val="bg1"/>
                </a:solidFill>
              </a:rPr>
              <a:t>&gt;&gt;&gt; import time</a:t>
            </a:r>
          </a:p>
          <a:p>
            <a:r>
              <a:rPr lang="pt-BR" sz="1000" dirty="0">
                <a:solidFill>
                  <a:schemeClr val="bg1"/>
                </a:solidFill>
              </a:rPr>
              <a:t>&gt;&gt;&gt; import datetime</a:t>
            </a:r>
          </a:p>
          <a:p>
            <a:r>
              <a:rPr lang="pt-BR" sz="1000" dirty="0">
                <a:solidFill>
                  <a:schemeClr val="bg1"/>
                </a:solidFill>
              </a:rPr>
              <a:t>&gt;&gt;&gt; aujourdhui = datetime.date.today()</a:t>
            </a:r>
          </a:p>
          <a:p>
            <a:r>
              <a:rPr lang="pt-BR" sz="1000" dirty="0">
                <a:solidFill>
                  <a:schemeClr val="bg1"/>
                </a:solidFill>
              </a:rPr>
              <a:t>&gt;&gt;&gt; aujourdhui</a:t>
            </a:r>
          </a:p>
          <a:p>
            <a:r>
              <a:rPr lang="pt-BR" sz="1000" dirty="0">
                <a:solidFill>
                  <a:schemeClr val="bg1"/>
                </a:solidFill>
              </a:rPr>
              <a:t>datetime.date(2011, 2, 14)</a:t>
            </a:r>
          </a:p>
          <a:p>
            <a:r>
              <a:rPr lang="pt-BR" sz="1000" dirty="0">
                <a:solidFill>
                  <a:schemeClr val="bg1"/>
                </a:solidFill>
              </a:rPr>
              <a:t>&gt;&gt;&gt; datetime.date.fromtimestamp(time.time()) # Équivalent à date.today</a:t>
            </a:r>
          </a:p>
          <a:p>
            <a:r>
              <a:rPr lang="pt-BR" sz="1000" dirty="0">
                <a:solidFill>
                  <a:schemeClr val="bg1"/>
                </a:solidFill>
              </a:rPr>
              <a:t>datetime.date(2011, 2, 14)</a:t>
            </a:r>
          </a:p>
        </p:txBody>
      </p:sp>
      <p:sp>
        <p:nvSpPr>
          <p:cNvPr id="12" name="ZoneTexte 11">
            <a:extLst>
              <a:ext uri="{FF2B5EF4-FFF2-40B4-BE49-F238E27FC236}">
                <a16:creationId xmlns:a16="http://schemas.microsoft.com/office/drawing/2014/main" id="{B1E47B03-7047-43D7-9186-A52C0E7E7B19}"/>
              </a:ext>
            </a:extLst>
          </p:cNvPr>
          <p:cNvSpPr txBox="1"/>
          <p:nvPr/>
        </p:nvSpPr>
        <p:spPr>
          <a:xfrm>
            <a:off x="323851" y="4144758"/>
            <a:ext cx="11020420" cy="2677656"/>
          </a:xfrm>
          <a:prstGeom prst="rect">
            <a:avLst/>
          </a:prstGeom>
          <a:noFill/>
        </p:spPr>
        <p:txBody>
          <a:bodyPr wrap="square" rtlCol="0">
            <a:spAutoFit/>
          </a:bodyPr>
          <a:lstStyle/>
          <a:p>
            <a:r>
              <a:rPr lang="fr-FR" sz="1200" dirty="0"/>
              <a:t>Et bien entendu, vous pouvez manipuler ces dates simplement et les comparer grâce aux opérateurs usuels, je vous laisse essayer !</a:t>
            </a:r>
          </a:p>
          <a:p>
            <a:r>
              <a:rPr lang="fr-FR" sz="1200" dirty="0"/>
              <a:t>Représenter une heure</a:t>
            </a:r>
          </a:p>
          <a:p>
            <a:endParaRPr lang="fr-FR" sz="1200" dirty="0"/>
          </a:p>
          <a:p>
            <a:r>
              <a:rPr lang="fr-FR" sz="1200" dirty="0"/>
              <a:t>C'est moins courant mais on peut également être amené à manipuler une heure, indépendamment de toute date. La classe time du module </a:t>
            </a:r>
            <a:r>
              <a:rPr lang="fr-FR" sz="1200" i="1" dirty="0"/>
              <a:t>datetime</a:t>
            </a:r>
            <a:r>
              <a:rPr lang="fr-FR" sz="1200" dirty="0"/>
              <a:t> est là pour cela.</a:t>
            </a:r>
          </a:p>
          <a:p>
            <a:endParaRPr lang="fr-FR" sz="1200" dirty="0"/>
          </a:p>
          <a:p>
            <a:r>
              <a:rPr lang="fr-FR" sz="1200" dirty="0"/>
              <a:t>On construit une heure avec non pas trois mais cinq paramètres, tous optionnels :</a:t>
            </a:r>
          </a:p>
          <a:p>
            <a:pPr marL="628650" lvl="1" indent="-171450">
              <a:buFont typeface="Arial" panose="020B0604020202020204" pitchFamily="34" charset="0"/>
              <a:buChar char="•"/>
            </a:pPr>
            <a:r>
              <a:rPr lang="fr-FR" sz="1200" dirty="0" err="1"/>
              <a:t>Hour</a:t>
            </a:r>
            <a:r>
              <a:rPr lang="fr-FR" sz="1200" dirty="0"/>
              <a:t> (0 par défaut) : les heures, valeur comprise entre 0 et 23 ;</a:t>
            </a:r>
          </a:p>
          <a:p>
            <a:pPr marL="628650" lvl="1" indent="-171450">
              <a:buFont typeface="Arial" panose="020B0604020202020204" pitchFamily="34" charset="0"/>
              <a:buChar char="•"/>
            </a:pPr>
            <a:r>
              <a:rPr lang="fr-FR" sz="1200" dirty="0"/>
              <a:t>Minute (0 par défaut) : les minutes, valeur comprise entre 0 et 59 ;</a:t>
            </a:r>
          </a:p>
          <a:p>
            <a:pPr marL="628650" lvl="1" indent="-171450">
              <a:buFont typeface="Arial" panose="020B0604020202020204" pitchFamily="34" charset="0"/>
              <a:buChar char="•"/>
            </a:pPr>
            <a:r>
              <a:rPr lang="fr-FR" sz="1200" dirty="0"/>
              <a:t>Second (0 par défaut) : les secondes, valeur comprise entre 0 et 59 ;</a:t>
            </a:r>
          </a:p>
          <a:p>
            <a:pPr marL="628650" lvl="1" indent="-171450">
              <a:buFont typeface="Arial" panose="020B0604020202020204" pitchFamily="34" charset="0"/>
              <a:buChar char="•"/>
            </a:pPr>
            <a:r>
              <a:rPr lang="fr-FR" sz="1200" dirty="0" err="1"/>
              <a:t>Microsecond</a:t>
            </a:r>
            <a:r>
              <a:rPr lang="fr-FR" sz="1200" dirty="0"/>
              <a:t> (0 par défaut) : la précision de l'heure en micro-secondes, entre 0 et 1.000.000 ;</a:t>
            </a:r>
          </a:p>
          <a:p>
            <a:pPr marL="628650" lvl="1" indent="-171450">
              <a:buFont typeface="Arial" panose="020B0604020202020204" pitchFamily="34" charset="0"/>
              <a:buChar char="•"/>
            </a:pPr>
            <a:r>
              <a:rPr lang="fr-FR" sz="1200" i="1" dirty="0" err="1"/>
              <a:t>tzinfo</a:t>
            </a:r>
            <a:r>
              <a:rPr lang="fr-FR" sz="1200" dirty="0"/>
              <a:t> (None par défaut) : l'information de fuseau horaire (je ne détaillerai pas cette information ici).</a:t>
            </a:r>
          </a:p>
          <a:p>
            <a:endParaRPr lang="fr-FR" sz="1200" dirty="0"/>
          </a:p>
          <a:p>
            <a:r>
              <a:rPr lang="fr-FR" sz="1200" dirty="0"/>
              <a:t>Cette classe est moins utilisée que </a:t>
            </a:r>
            <a:r>
              <a:rPr lang="fr-FR" sz="1200" i="1" dirty="0" err="1"/>
              <a:t>datetime.date</a:t>
            </a:r>
            <a:r>
              <a:rPr lang="fr-FR" sz="1200" dirty="0"/>
              <a:t> mais elle peut se révéler utile dans certains cas. Je vous laisse faire quelques tests, n'oubliez pas de vous reporter à la documentation du module </a:t>
            </a:r>
            <a:r>
              <a:rPr lang="fr-FR" sz="1200" i="1" dirty="0"/>
              <a:t>datetime</a:t>
            </a:r>
            <a:r>
              <a:rPr lang="fr-FR" sz="1200" dirty="0"/>
              <a:t> pour plus d'informations.</a:t>
            </a:r>
          </a:p>
        </p:txBody>
      </p:sp>
    </p:spTree>
    <p:extLst>
      <p:ext uri="{BB962C8B-B14F-4D97-AF65-F5344CB8AC3E}">
        <p14:creationId xmlns:p14="http://schemas.microsoft.com/office/powerpoint/2010/main" val="1945328082"/>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2677656"/>
          </a:xfrm>
          <a:prstGeom prst="rect">
            <a:avLst/>
          </a:prstGeom>
          <a:noFill/>
        </p:spPr>
        <p:txBody>
          <a:bodyPr wrap="square" rtlCol="0">
            <a:spAutoFit/>
          </a:bodyPr>
          <a:lstStyle/>
          <a:p>
            <a:r>
              <a:rPr lang="fr-FR" sz="1200" dirty="0"/>
              <a:t>Représenter des dates et heures</a:t>
            </a:r>
          </a:p>
          <a:p>
            <a:endParaRPr lang="fr-FR" sz="1200" dirty="0"/>
          </a:p>
          <a:p>
            <a:r>
              <a:rPr lang="fr-FR" sz="1200" dirty="0"/>
              <a:t>Et nous y voilà ! Vous n'allez pas être bien surpris par ce que nous allons aborder. Nous avons vu une manière de représenter une date, une manière de représenter une heure, mais on peut naturellement représenter une date et une heure dans le même objet, ce sera probablement la classe que vous utiliserez le plus souvent. Celle qui nous intéresse s'appelle </a:t>
            </a:r>
            <a:r>
              <a:rPr lang="fr-FR" sz="1200" i="1" dirty="0"/>
              <a:t>datetime</a:t>
            </a:r>
            <a:r>
              <a:rPr lang="fr-FR" sz="1200" dirty="0"/>
              <a:t>, comme son module.</a:t>
            </a:r>
          </a:p>
          <a:p>
            <a:endParaRPr lang="fr-FR" sz="1200" dirty="0"/>
          </a:p>
          <a:p>
            <a:r>
              <a:rPr lang="fr-FR" sz="1200" dirty="0"/>
              <a:t>Elle prend d'abord les paramètres de </a:t>
            </a:r>
            <a:r>
              <a:rPr lang="fr-FR" sz="1200" i="1" dirty="0"/>
              <a:t>datetime.date</a:t>
            </a:r>
            <a:r>
              <a:rPr lang="fr-FR" sz="1200" dirty="0"/>
              <a:t>(année, mois, jour) et ensuite les paramètres </a:t>
            </a:r>
            <a:r>
              <a:rPr lang="fr-FR" sz="1200" i="1" dirty="0"/>
              <a:t>dedatetime.time</a:t>
            </a:r>
            <a:r>
              <a:rPr lang="fr-FR" sz="1200" dirty="0"/>
              <a:t>(heures, minutes, secondes, micro-secondes et fuseau horaire).</a:t>
            </a:r>
          </a:p>
          <a:p>
            <a:endParaRPr lang="fr-FR" sz="1200" dirty="0"/>
          </a:p>
          <a:p>
            <a:r>
              <a:rPr lang="fr-FR" sz="1200" dirty="0"/>
              <a:t>Voyons dès à présent les deux méthodes de classe que vous utiliserez le plus souvent :</a:t>
            </a:r>
          </a:p>
          <a:p>
            <a:endParaRPr lang="fr-FR" sz="1200" dirty="0"/>
          </a:p>
          <a:p>
            <a:r>
              <a:rPr lang="fr-FR" sz="1200" dirty="0"/>
              <a:t>    </a:t>
            </a:r>
            <a:r>
              <a:rPr lang="fr-FR" sz="1200" i="1" dirty="0"/>
              <a:t>datetime.now()</a:t>
            </a:r>
            <a:r>
              <a:rPr lang="fr-FR" sz="1200" dirty="0"/>
              <a:t>: renvoie l'objet </a:t>
            </a:r>
            <a:r>
              <a:rPr lang="fr-FR" sz="1200" i="1" dirty="0"/>
              <a:t>datetime</a:t>
            </a:r>
            <a:r>
              <a:rPr lang="fr-FR" sz="1200" dirty="0"/>
              <a:t> avec la date et l'heure actuelles ;</a:t>
            </a:r>
          </a:p>
          <a:p>
            <a:endParaRPr lang="fr-FR" sz="1200" dirty="0"/>
          </a:p>
          <a:p>
            <a:r>
              <a:rPr lang="fr-FR" sz="1200" dirty="0"/>
              <a:t>    datetime.fromtimestamp(timestamp): renvoie la date et l'heure d'un timestamp précis.</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4120271"/>
            <a:ext cx="5395913" cy="553998"/>
          </a:xfrm>
          <a:prstGeom prst="rect">
            <a:avLst/>
          </a:prstGeom>
          <a:solidFill>
            <a:schemeClr val="tx1"/>
          </a:solidFill>
        </p:spPr>
        <p:txBody>
          <a:bodyPr wrap="square" rtlCol="0">
            <a:spAutoFit/>
          </a:bodyPr>
          <a:lstStyle/>
          <a:p>
            <a:r>
              <a:rPr lang="nn-NO" sz="1000" dirty="0">
                <a:solidFill>
                  <a:schemeClr val="bg1"/>
                </a:solidFill>
              </a:rPr>
              <a:t>&gt;&gt;&gt; import datetime</a:t>
            </a:r>
          </a:p>
          <a:p>
            <a:r>
              <a:rPr lang="nn-NO" sz="1000" dirty="0">
                <a:solidFill>
                  <a:schemeClr val="bg1"/>
                </a:solidFill>
              </a:rPr>
              <a:t>&gt;&gt;&gt; datetime.datetime.now()</a:t>
            </a:r>
          </a:p>
          <a:p>
            <a:r>
              <a:rPr lang="nn-NO" sz="1000" dirty="0">
                <a:solidFill>
                  <a:schemeClr val="bg1"/>
                </a:solidFill>
              </a:rPr>
              <a:t>datetime.datetime(2011, 2, 14, 5, 8, 22, 359000)</a:t>
            </a:r>
          </a:p>
        </p:txBody>
      </p:sp>
      <p:sp>
        <p:nvSpPr>
          <p:cNvPr id="13" name="ZoneTexte 12">
            <a:extLst>
              <a:ext uri="{FF2B5EF4-FFF2-40B4-BE49-F238E27FC236}">
                <a16:creationId xmlns:a16="http://schemas.microsoft.com/office/drawing/2014/main" id="{B7923EA2-DAED-4971-935D-A04C35204F74}"/>
              </a:ext>
            </a:extLst>
          </p:cNvPr>
          <p:cNvSpPr txBox="1"/>
          <p:nvPr/>
        </p:nvSpPr>
        <p:spPr>
          <a:xfrm>
            <a:off x="276229" y="4694490"/>
            <a:ext cx="11020420" cy="461665"/>
          </a:xfrm>
          <a:prstGeom prst="rect">
            <a:avLst/>
          </a:prstGeom>
          <a:noFill/>
        </p:spPr>
        <p:txBody>
          <a:bodyPr wrap="square" rtlCol="0">
            <a:spAutoFit/>
          </a:bodyPr>
          <a:lstStyle/>
          <a:p>
            <a:r>
              <a:rPr lang="fr-FR" sz="1200" dirty="0"/>
              <a:t>Il y a bien d'autres choses à voir dans ce module </a:t>
            </a:r>
            <a:r>
              <a:rPr lang="fr-FR" sz="1200" i="1" dirty="0"/>
              <a:t>datetime</a:t>
            </a:r>
            <a:r>
              <a:rPr lang="fr-FR" sz="1200" dirty="0"/>
              <a:t>. Si vous êtes curieux ou que vous avez des besoins plus spécifiques, que je n'aborde pas ici, référez-vous à la documentation officielle du module.</a:t>
            </a:r>
          </a:p>
        </p:txBody>
      </p:sp>
    </p:spTree>
    <p:extLst>
      <p:ext uri="{BB962C8B-B14F-4D97-AF65-F5344CB8AC3E}">
        <p14:creationId xmlns:p14="http://schemas.microsoft.com/office/powerpoint/2010/main" val="373785079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2123658"/>
          </a:xfrm>
          <a:prstGeom prst="rect">
            <a:avLst/>
          </a:prstGeom>
          <a:noFill/>
        </p:spPr>
        <p:txBody>
          <a:bodyPr wrap="square" rtlCol="0">
            <a:spAutoFit/>
          </a:bodyPr>
          <a:lstStyle/>
          <a:p>
            <a:r>
              <a:rPr lang="fr-FR" sz="1200" b="1" dirty="0"/>
              <a:t>En résumé</a:t>
            </a:r>
          </a:p>
          <a:p>
            <a:endParaRPr lang="fr-FR" sz="1200" dirty="0"/>
          </a:p>
          <a:p>
            <a:r>
              <a:rPr lang="fr-FR" sz="1200" dirty="0"/>
              <a:t>    Le module </a:t>
            </a:r>
            <a:r>
              <a:rPr lang="fr-FR" sz="1200" i="1" dirty="0"/>
              <a:t>time</a:t>
            </a:r>
            <a:r>
              <a:rPr lang="fr-FR" sz="1200" dirty="0"/>
              <a:t> permet, entre autres, d'obtenir la date et l'heure de votre système.</a:t>
            </a:r>
          </a:p>
          <a:p>
            <a:endParaRPr lang="fr-FR" sz="1200" dirty="0"/>
          </a:p>
          <a:p>
            <a:r>
              <a:rPr lang="fr-FR" sz="1200" dirty="0"/>
              <a:t>    La fonction </a:t>
            </a:r>
            <a:r>
              <a:rPr lang="fr-FR" sz="1200" i="1" dirty="0"/>
              <a:t>time</a:t>
            </a:r>
            <a:r>
              <a:rPr lang="fr-FR" sz="1200" dirty="0"/>
              <a:t> du module </a:t>
            </a:r>
            <a:r>
              <a:rPr lang="fr-FR" sz="1200" i="1" dirty="0"/>
              <a:t>time</a:t>
            </a:r>
            <a:r>
              <a:rPr lang="fr-FR" sz="1200" dirty="0"/>
              <a:t> renvoie le timestamp actuel.</a:t>
            </a:r>
          </a:p>
          <a:p>
            <a:endParaRPr lang="fr-FR" sz="1200" dirty="0"/>
          </a:p>
          <a:p>
            <a:r>
              <a:rPr lang="fr-FR" sz="1200" dirty="0"/>
              <a:t>    La méthode </a:t>
            </a:r>
            <a:r>
              <a:rPr lang="fr-FR" sz="1200" i="1" dirty="0"/>
              <a:t>localtime</a:t>
            </a:r>
            <a:r>
              <a:rPr lang="fr-FR" sz="1200" dirty="0"/>
              <a:t> du module </a:t>
            </a:r>
            <a:r>
              <a:rPr lang="fr-FR" sz="1200" i="1" dirty="0"/>
              <a:t>time</a:t>
            </a:r>
            <a:r>
              <a:rPr lang="fr-FR" sz="1200" dirty="0"/>
              <a:t> renvoie un objet isolant les informations d'un timestamp (la date et l'heure).</a:t>
            </a:r>
          </a:p>
          <a:p>
            <a:endParaRPr lang="fr-FR" sz="1200" dirty="0"/>
          </a:p>
          <a:p>
            <a:r>
              <a:rPr lang="fr-FR" sz="1200" dirty="0"/>
              <a:t>    Le module </a:t>
            </a:r>
            <a:r>
              <a:rPr lang="fr-FR" sz="1200" i="1" dirty="0"/>
              <a:t>datetime</a:t>
            </a:r>
            <a:r>
              <a:rPr lang="fr-FR" sz="1200" dirty="0"/>
              <a:t> permet de représenter des dates et heures.</a:t>
            </a:r>
          </a:p>
          <a:p>
            <a:endParaRPr lang="fr-FR" sz="1200" dirty="0"/>
          </a:p>
          <a:p>
            <a:r>
              <a:rPr lang="fr-FR" sz="1200" dirty="0"/>
              <a:t>    Les classes </a:t>
            </a:r>
            <a:r>
              <a:rPr lang="fr-FR" sz="1200" i="1" dirty="0"/>
              <a:t>date</a:t>
            </a:r>
            <a:r>
              <a:rPr lang="fr-FR" sz="1200" dirty="0"/>
              <a:t>, </a:t>
            </a:r>
            <a:r>
              <a:rPr lang="fr-FR" sz="1200" i="1" dirty="0"/>
              <a:t>time</a:t>
            </a:r>
            <a:r>
              <a:rPr lang="fr-FR" sz="1200" dirty="0"/>
              <a:t> et </a:t>
            </a:r>
            <a:r>
              <a:rPr lang="fr-FR" sz="1200" i="1" dirty="0"/>
              <a:t>datetime</a:t>
            </a:r>
            <a:r>
              <a:rPr lang="fr-FR" sz="1200" dirty="0"/>
              <a:t> permettent respectivement de représenter des dates, des heures, ainsi que des ensembles « date et heure ».</a:t>
            </a:r>
          </a:p>
        </p:txBody>
      </p:sp>
    </p:spTree>
    <p:extLst>
      <p:ext uri="{BB962C8B-B14F-4D97-AF65-F5344CB8AC3E}">
        <p14:creationId xmlns:p14="http://schemas.microsoft.com/office/powerpoint/2010/main" val="35729884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bg>
      <p:bgPr>
        <a:gradFill>
          <a:gsLst>
            <a:gs pos="0">
              <a:srgbClr val="66FF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52422" y="2667030"/>
            <a:ext cx="12192000" cy="971550"/>
          </a:xfrm>
        </p:spPr>
        <p:txBody>
          <a:bodyPr>
            <a:noAutofit/>
          </a:bodyPr>
          <a:lstStyle/>
          <a:p>
            <a:pPr lvl="0" algn="ctr" fontAlgn="base">
              <a:spcAft>
                <a:spcPct val="0"/>
              </a:spcAft>
            </a:pPr>
            <a:r>
              <a:rPr lang="fr-FR" altLang="fr-FR" sz="96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961063026"/>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1015663"/>
          </a:xfrm>
          <a:prstGeom prst="rect">
            <a:avLst/>
          </a:prstGeom>
          <a:noFill/>
        </p:spPr>
        <p:txBody>
          <a:bodyPr wrap="square" rtlCol="0">
            <a:spAutoFit/>
          </a:bodyPr>
          <a:lstStyle/>
          <a:p>
            <a:r>
              <a:rPr lang="fr-FR" sz="1200" dirty="0"/>
              <a:t>Dans ce chapitre, nous allons découvrir plusieurs modules et fonctionnalités utiles pour interagir avec le système. Python peut servir à créer bien des choses, des jeux, des interfaces, mais il peut aussi faire des scripts systèmes et, dans ce chapitre, nous allons voir comment.</a:t>
            </a:r>
          </a:p>
          <a:p>
            <a:endParaRPr lang="fr-FR" sz="1200" dirty="0"/>
          </a:p>
          <a:p>
            <a:r>
              <a:rPr lang="fr-FR" sz="1200" dirty="0"/>
              <a:t>Les concepts que je vais présenter ici risquent d'être plus familiers aux utilisateurs de Linux. Toutefois, pas de panique si vous êtes sur Windows : je vais prendre le temps de vous expliquer à chaque fois tout le nécessaire.</a:t>
            </a:r>
          </a:p>
        </p:txBody>
      </p:sp>
    </p:spTree>
    <p:extLst>
      <p:ext uri="{BB962C8B-B14F-4D97-AF65-F5344CB8AC3E}">
        <p14:creationId xmlns:p14="http://schemas.microsoft.com/office/powerpoint/2010/main" val="2430410619"/>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5262979"/>
          </a:xfrm>
          <a:prstGeom prst="rect">
            <a:avLst/>
          </a:prstGeom>
          <a:noFill/>
        </p:spPr>
        <p:txBody>
          <a:bodyPr wrap="square" rtlCol="0">
            <a:spAutoFit/>
          </a:bodyPr>
          <a:lstStyle/>
          <a:p>
            <a:r>
              <a:rPr lang="fr-FR" sz="1200" dirty="0"/>
              <a:t>Pour commencer, nous allons voir comment accéder aux flux standard (entrée standard et sortie standard) et de quelle façon nous devons les manipuler.</a:t>
            </a:r>
          </a:p>
          <a:p>
            <a:endParaRPr lang="fr-FR" sz="1200" dirty="0"/>
          </a:p>
          <a:p>
            <a:r>
              <a:rPr lang="fr-FR" sz="1200" dirty="0"/>
              <a:t>À quoi cela ressemble-t-il ?</a:t>
            </a:r>
          </a:p>
          <a:p>
            <a:endParaRPr lang="fr-FR" sz="1200" dirty="0"/>
          </a:p>
          <a:p>
            <a:r>
              <a:rPr lang="fr-FR" sz="1200" dirty="0"/>
              <a:t>Vous vous êtes sûrement habitués, quand vous utilisez la fonction print, à ce qu'un message s'affiche sur votre écran. Je pense que cela vous paraît même assez logique à présent.</a:t>
            </a:r>
          </a:p>
          <a:p>
            <a:endParaRPr lang="fr-FR" sz="1200" dirty="0"/>
          </a:p>
          <a:p>
            <a:r>
              <a:rPr lang="fr-FR" sz="1200" dirty="0"/>
              <a:t>Sauf que, comme pour la plupart de nos manipulations en informatique, le mécanisme qui se cache derrière nos fonctions est plus complexe et puissant qu'il y paraît. Sachez que vous pourriez très bien faire en sorte qu'en utilisant print, le texte s'écrive dans un fichier plutôt qu'à l'écran.</a:t>
            </a:r>
          </a:p>
          <a:p>
            <a:endParaRPr lang="fr-FR" sz="1200" dirty="0"/>
          </a:p>
          <a:p>
            <a:r>
              <a:rPr lang="fr-FR" sz="1200" dirty="0">
                <a:highlight>
                  <a:srgbClr val="C0C0C0"/>
                </a:highlight>
              </a:rPr>
              <a:t>Quel intérêt ? print est fait pour afficher à l'écran non ?</a:t>
            </a:r>
          </a:p>
          <a:p>
            <a:endParaRPr lang="fr-FR" sz="1200" dirty="0"/>
          </a:p>
          <a:p>
            <a:r>
              <a:rPr lang="fr-FR" sz="1200" dirty="0"/>
              <a:t>Pas seulement, non. Mais nous verrons cela un peu plus loin. Pour l'instant, voilà ce que l'on peut dire : quand vous appelez la fonction print, si le message s'affiche à l'écran, c'est parce que la sortie standard de votre programme est redirigée vers votre écran.</a:t>
            </a:r>
          </a:p>
          <a:p>
            <a:endParaRPr lang="fr-FR" sz="1200" dirty="0"/>
          </a:p>
          <a:p>
            <a:r>
              <a:rPr lang="fr-FR" sz="1200" dirty="0"/>
              <a:t>On distingue trois flux standard :</a:t>
            </a:r>
          </a:p>
          <a:p>
            <a:endParaRPr lang="fr-FR" sz="1200" dirty="0"/>
          </a:p>
          <a:p>
            <a:pPr marL="171450" indent="-171450">
              <a:buFont typeface="Arial" panose="020B0604020202020204" pitchFamily="34" charset="0"/>
              <a:buChar char="•"/>
            </a:pPr>
            <a:r>
              <a:rPr lang="fr-FR" sz="1200" dirty="0"/>
              <a:t>    </a:t>
            </a:r>
            <a:r>
              <a:rPr lang="fr-FR" sz="1200" b="1" dirty="0"/>
              <a:t>L'entrée standard</a:t>
            </a:r>
            <a:r>
              <a:rPr lang="fr-FR" sz="1200" dirty="0"/>
              <a:t> : elle est appelée quand vous utilisez input. C'est elle qui est utilisée pour demander des informations à l'utilisateur. Par défaut, l'entrée standard est votre clavier.</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t>
            </a:r>
            <a:r>
              <a:rPr lang="fr-FR" sz="1200" b="1" dirty="0"/>
              <a:t>La sortie standard </a:t>
            </a:r>
            <a:r>
              <a:rPr lang="fr-FR" sz="1200" dirty="0"/>
              <a:t>: comme on l'a vu, c'est elle qui est utilisée pour afficher des messages. Par défaut, elle redirige vers l'écran.</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t>
            </a:r>
            <a:r>
              <a:rPr lang="fr-FR" sz="1200" b="1" dirty="0"/>
              <a:t>L'erreur standard </a:t>
            </a:r>
            <a:r>
              <a:rPr lang="fr-FR" sz="1200" dirty="0"/>
              <a:t>: elle est notamment utilisée quand Python vous affiche le traceback d'une exception. Par défaut, elle redirige également vers votre écran.</a:t>
            </a:r>
          </a:p>
          <a:p>
            <a:endParaRPr lang="fr-FR" sz="1200" dirty="0"/>
          </a:p>
          <a:p>
            <a:r>
              <a:rPr lang="fr-FR" sz="1200" b="1" dirty="0"/>
              <a:t>Accéder aux flux standard</a:t>
            </a:r>
          </a:p>
          <a:p>
            <a:endParaRPr lang="fr-FR" sz="1200" dirty="0"/>
          </a:p>
          <a:p>
            <a:r>
              <a:rPr lang="fr-FR" sz="1200" dirty="0"/>
              <a:t>On peut accéder aux objets représentant ces flux standard grâce au module sys qui propose plusieurs fonctions et variables permettant d'interagir avec le système. Nous en reparlerons un peu plus loin dans ce chapitre, d'ailleurs.</a:t>
            </a:r>
          </a:p>
        </p:txBody>
      </p:sp>
    </p:spTree>
    <p:extLst>
      <p:ext uri="{BB962C8B-B14F-4D97-AF65-F5344CB8AC3E}">
        <p14:creationId xmlns:p14="http://schemas.microsoft.com/office/powerpoint/2010/main" val="1830138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E9EC072A-F21E-469E-90F4-3AA25E5BAE20}"/>
              </a:ext>
            </a:extLst>
          </p:cNvPr>
          <p:cNvSpPr txBox="1"/>
          <p:nvPr/>
        </p:nvSpPr>
        <p:spPr>
          <a:xfrm>
            <a:off x="1285875" y="1990725"/>
            <a:ext cx="10001250" cy="2677656"/>
          </a:xfrm>
          <a:prstGeom prst="rect">
            <a:avLst/>
          </a:prstGeom>
          <a:noFill/>
        </p:spPr>
        <p:txBody>
          <a:bodyPr wrap="square" rtlCol="0">
            <a:spAutoFit/>
          </a:bodyPr>
          <a:lstStyle/>
          <a:p>
            <a:pPr marL="285750" indent="-285750">
              <a:buFont typeface="Arial" panose="020B0604020202020204" pitchFamily="34" charset="0"/>
              <a:buChar char="•"/>
            </a:pPr>
            <a:r>
              <a:rPr lang="fr-FR" sz="2800" dirty="0"/>
              <a:t>Une boucle sert à répéter une portion de code en fonction d’un prédicat.</a:t>
            </a:r>
          </a:p>
          <a:p>
            <a:pPr marL="285750" indent="-285750">
              <a:buFont typeface="Arial" panose="020B0604020202020204" pitchFamily="34" charset="0"/>
              <a:buChar char="•"/>
            </a:pPr>
            <a:r>
              <a:rPr lang="fr-FR" sz="2800" dirty="0"/>
              <a:t>On peut créer un boucle </a:t>
            </a:r>
            <a:r>
              <a:rPr lang="fr-FR" sz="2800" dirty="0" err="1"/>
              <a:t>grace</a:t>
            </a:r>
            <a:r>
              <a:rPr lang="fr-FR" sz="2800" dirty="0"/>
              <a:t> au </a:t>
            </a:r>
            <a:r>
              <a:rPr lang="fr-FR" sz="2800" dirty="0" err="1"/>
              <a:t>mot-cle</a:t>
            </a:r>
            <a:r>
              <a:rPr lang="fr-FR" sz="2800" dirty="0"/>
              <a:t> </a:t>
            </a:r>
            <a:r>
              <a:rPr lang="fr-FR" sz="2800" b="1" dirty="0"/>
              <a:t>while</a:t>
            </a:r>
            <a:r>
              <a:rPr lang="fr-FR" sz="2800" dirty="0"/>
              <a:t> suivi d’un prédicat.</a:t>
            </a:r>
          </a:p>
          <a:p>
            <a:pPr marL="285750" indent="-285750">
              <a:buFont typeface="Arial" panose="020B0604020202020204" pitchFamily="34" charset="0"/>
              <a:buChar char="•"/>
            </a:pPr>
            <a:r>
              <a:rPr lang="fr-FR" sz="2800" dirty="0"/>
              <a:t>On peut parcourir une </a:t>
            </a:r>
            <a:r>
              <a:rPr lang="fr-FR" sz="2800" dirty="0" err="1"/>
              <a:t>sequence</a:t>
            </a:r>
            <a:r>
              <a:rPr lang="fr-FR" sz="2800" dirty="0"/>
              <a:t> </a:t>
            </a:r>
            <a:r>
              <a:rPr lang="fr-FR" sz="2800" dirty="0" err="1"/>
              <a:t>grace</a:t>
            </a:r>
            <a:r>
              <a:rPr lang="fr-FR" sz="2800" dirty="0"/>
              <a:t> à la syntaxe </a:t>
            </a:r>
            <a:r>
              <a:rPr lang="fr-FR" sz="2800" b="1" i="1" dirty="0"/>
              <a:t>for element in </a:t>
            </a:r>
            <a:r>
              <a:rPr lang="fr-FR" sz="2800" b="1" i="1" dirty="0" err="1"/>
              <a:t>sequence</a:t>
            </a:r>
            <a:r>
              <a:rPr lang="fr-FR" sz="2800" b="1" i="1" dirty="0"/>
              <a:t>:</a:t>
            </a:r>
            <a:endParaRPr lang="fr-FR" sz="2800" b="1" dirty="0"/>
          </a:p>
        </p:txBody>
      </p:sp>
    </p:spTree>
    <p:extLst>
      <p:ext uri="{BB962C8B-B14F-4D97-AF65-F5344CB8AC3E}">
        <p14:creationId xmlns:p14="http://schemas.microsoft.com/office/powerpoint/2010/main" val="56000789"/>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830997"/>
          </a:xfrm>
          <a:prstGeom prst="rect">
            <a:avLst/>
          </a:prstGeom>
          <a:noFill/>
        </p:spPr>
        <p:txBody>
          <a:bodyPr wrap="square" rtlCol="0">
            <a:spAutoFit/>
          </a:bodyPr>
          <a:lstStyle/>
          <a:p>
            <a:r>
              <a:rPr lang="fr-FR" sz="1200" dirty="0"/>
              <a:t>Accéder aux flux standard</a:t>
            </a:r>
          </a:p>
          <a:p>
            <a:endParaRPr lang="fr-FR" sz="1200" dirty="0"/>
          </a:p>
          <a:p>
            <a:r>
              <a:rPr lang="fr-FR" sz="1200" dirty="0"/>
              <a:t>On peut accéder aux objets représentant ces flux standard grâce au module sys qui propose plusieurs fonctions et variables permettant d'interagir avec le système. Nous en reparlerons un peu plus loin dans ce chapitre, d'ailleurs.</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2188157"/>
            <a:ext cx="10753720" cy="1169551"/>
          </a:xfrm>
          <a:prstGeom prst="rect">
            <a:avLst/>
          </a:prstGeom>
          <a:solidFill>
            <a:schemeClr val="tx1"/>
          </a:solidFill>
        </p:spPr>
        <p:txBody>
          <a:bodyPr wrap="square" rtlCol="0">
            <a:spAutoFit/>
          </a:bodyPr>
          <a:lstStyle/>
          <a:p>
            <a:r>
              <a:rPr lang="fr-FR" sz="1000" dirty="0">
                <a:solidFill>
                  <a:schemeClr val="bg1"/>
                </a:solidFill>
              </a:rPr>
              <a:t>&gt;&gt;&gt; import sys</a:t>
            </a:r>
          </a:p>
          <a:p>
            <a:r>
              <a:rPr lang="fr-FR" sz="1000" dirty="0">
                <a:solidFill>
                  <a:schemeClr val="bg1"/>
                </a:solidFill>
              </a:rPr>
              <a:t>&gt;&gt;&gt; </a:t>
            </a:r>
            <a:r>
              <a:rPr lang="fr-FR" sz="1000" dirty="0" err="1">
                <a:solidFill>
                  <a:schemeClr val="bg1"/>
                </a:solidFill>
              </a:rPr>
              <a:t>sys.stdin</a:t>
            </a:r>
            <a:r>
              <a:rPr lang="fr-FR" sz="1000" dirty="0">
                <a:solidFill>
                  <a:schemeClr val="bg1"/>
                </a:solidFill>
              </a:rPr>
              <a:t> # L'entrée standard (standard input)</a:t>
            </a:r>
          </a:p>
          <a:p>
            <a:r>
              <a:rPr lang="fr-FR" sz="1000" dirty="0">
                <a:solidFill>
                  <a:schemeClr val="bg1"/>
                </a:solidFill>
              </a:rPr>
              <a:t>&lt;_io.TextIOWrapper name='&lt;stdin&gt;' encoding='cp850'&gt;</a:t>
            </a:r>
          </a:p>
          <a:p>
            <a:r>
              <a:rPr lang="fr-FR" sz="1000" dirty="0">
                <a:solidFill>
                  <a:schemeClr val="bg1"/>
                </a:solidFill>
              </a:rPr>
              <a:t>&gt;&gt;&gt; </a:t>
            </a:r>
            <a:r>
              <a:rPr lang="fr-FR" sz="1000" dirty="0" err="1">
                <a:solidFill>
                  <a:schemeClr val="bg1"/>
                </a:solidFill>
              </a:rPr>
              <a:t>sys.stdout</a:t>
            </a:r>
            <a:r>
              <a:rPr lang="fr-FR" sz="1000" dirty="0">
                <a:solidFill>
                  <a:schemeClr val="bg1"/>
                </a:solidFill>
              </a:rPr>
              <a:t> # La sortie standard (standard output)</a:t>
            </a:r>
          </a:p>
          <a:p>
            <a:r>
              <a:rPr lang="fr-FR" sz="1000" dirty="0">
                <a:solidFill>
                  <a:schemeClr val="bg1"/>
                </a:solidFill>
              </a:rPr>
              <a:t>&lt;_io.TextIOWrapper name='&lt;stdout&gt;' encoding='cp850'&gt;</a:t>
            </a:r>
          </a:p>
          <a:p>
            <a:r>
              <a:rPr lang="fr-FR" sz="1000" dirty="0">
                <a:solidFill>
                  <a:schemeClr val="bg1"/>
                </a:solidFill>
              </a:rPr>
              <a:t>&gt;&gt;&gt; </a:t>
            </a:r>
            <a:r>
              <a:rPr lang="fr-FR" sz="1000" dirty="0" err="1">
                <a:solidFill>
                  <a:schemeClr val="bg1"/>
                </a:solidFill>
              </a:rPr>
              <a:t>sys.stderr</a:t>
            </a:r>
            <a:r>
              <a:rPr lang="fr-FR" sz="1000" dirty="0">
                <a:solidFill>
                  <a:schemeClr val="bg1"/>
                </a:solidFill>
              </a:rPr>
              <a:t> # L'erreur standard (standard error)</a:t>
            </a:r>
          </a:p>
          <a:p>
            <a:r>
              <a:rPr lang="fr-FR" sz="1000" dirty="0">
                <a:solidFill>
                  <a:schemeClr val="bg1"/>
                </a:solidFill>
              </a:rPr>
              <a:t>&lt;_io.TextIOWrapper name='&lt;stderr&gt;' encoding='cp850'&gt;</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3390037"/>
            <a:ext cx="10163170" cy="1015663"/>
          </a:xfrm>
          <a:prstGeom prst="rect">
            <a:avLst/>
          </a:prstGeom>
          <a:noFill/>
        </p:spPr>
        <p:txBody>
          <a:bodyPr wrap="square" rtlCol="0">
            <a:spAutoFit/>
          </a:bodyPr>
          <a:lstStyle/>
          <a:p>
            <a:r>
              <a:rPr lang="fr-FR" sz="1200" dirty="0"/>
              <a:t>Ces objets ne vous rappellent rien ? Vraiment ?</a:t>
            </a:r>
          </a:p>
          <a:p>
            <a:r>
              <a:rPr lang="fr-FR" sz="1200" dirty="0"/>
              <a:t>Ils sont de la même classe que les fichiers ouverts grâce à la fonction open. Et il n'y a aucun hasard derrière cela.</a:t>
            </a:r>
          </a:p>
          <a:p>
            <a:r>
              <a:rPr lang="fr-FR" sz="1200" dirty="0"/>
              <a:t>En effet, pour lire ou écrire dans les flux standard, on utilise les méthodes read et write.</a:t>
            </a:r>
          </a:p>
          <a:p>
            <a:r>
              <a:rPr lang="fr-FR" sz="1200" dirty="0"/>
              <a:t>Naturellement, l'entrée standard stdin peut lire (méthode read) et les deux sorties stdout et stderr peuvent écrire (méthode write).</a:t>
            </a:r>
          </a:p>
          <a:p>
            <a:r>
              <a:rPr lang="fr-FR" sz="1200" dirty="0"/>
              <a:t>Essayons quelque chose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09554" y="4639065"/>
            <a:ext cx="10753720" cy="400110"/>
          </a:xfrm>
          <a:prstGeom prst="rect">
            <a:avLst/>
          </a:prstGeom>
          <a:solidFill>
            <a:schemeClr val="tx1"/>
          </a:solidFill>
        </p:spPr>
        <p:txBody>
          <a:bodyPr wrap="square" rtlCol="0">
            <a:spAutoFit/>
          </a:bodyPr>
          <a:lstStyle/>
          <a:p>
            <a:r>
              <a:rPr lang="fr-FR" sz="1000" dirty="0">
                <a:solidFill>
                  <a:schemeClr val="bg1"/>
                </a:solidFill>
              </a:rPr>
              <a:t>&gt;&gt;&gt; sys.stdout.write("un test")</a:t>
            </a:r>
          </a:p>
          <a:p>
            <a:r>
              <a:rPr lang="fr-FR" sz="1000" dirty="0">
                <a:solidFill>
                  <a:schemeClr val="bg1"/>
                </a:solidFill>
              </a:rPr>
              <a:t>un test7</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5196294"/>
            <a:ext cx="10163170" cy="461665"/>
          </a:xfrm>
          <a:prstGeom prst="rect">
            <a:avLst/>
          </a:prstGeom>
          <a:noFill/>
        </p:spPr>
        <p:txBody>
          <a:bodyPr wrap="square" rtlCol="0">
            <a:spAutoFit/>
          </a:bodyPr>
          <a:lstStyle/>
          <a:p>
            <a:r>
              <a:rPr lang="fr-FR" sz="1200" dirty="0"/>
              <a:t>Pas trop de surprise, sauf que ce serait mieux avec un saut de ligne à la fin. Là, ce que renvoie la méthode (le nombre de caractères écrits) est affiché juste après notre message.</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09554" y="5750148"/>
            <a:ext cx="10753720" cy="553998"/>
          </a:xfrm>
          <a:prstGeom prst="rect">
            <a:avLst/>
          </a:prstGeom>
          <a:solidFill>
            <a:schemeClr val="tx1"/>
          </a:solidFill>
        </p:spPr>
        <p:txBody>
          <a:bodyPr wrap="square" rtlCol="0">
            <a:spAutoFit/>
          </a:bodyPr>
          <a:lstStyle/>
          <a:p>
            <a:r>
              <a:rPr lang="fr-FR" sz="1000" dirty="0">
                <a:solidFill>
                  <a:schemeClr val="bg1"/>
                </a:solidFill>
              </a:rPr>
              <a:t>&gt;&gt;&gt; sys.stdout.write("Un test\n")</a:t>
            </a:r>
          </a:p>
          <a:p>
            <a:r>
              <a:rPr lang="fr-FR" sz="1000" dirty="0">
                <a:solidFill>
                  <a:schemeClr val="bg1"/>
                </a:solidFill>
              </a:rPr>
              <a:t>Un test</a:t>
            </a:r>
          </a:p>
          <a:p>
            <a:r>
              <a:rPr lang="fr-FR" sz="1000" dirty="0">
                <a:solidFill>
                  <a:schemeClr val="bg1"/>
                </a:solidFill>
              </a:rPr>
              <a:t>8</a:t>
            </a:r>
          </a:p>
        </p:txBody>
      </p:sp>
    </p:spTree>
    <p:extLst>
      <p:ext uri="{BB962C8B-B14F-4D97-AF65-F5344CB8AC3E}">
        <p14:creationId xmlns:p14="http://schemas.microsoft.com/office/powerpoint/2010/main" val="1666712946"/>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646331"/>
          </a:xfrm>
          <a:prstGeom prst="rect">
            <a:avLst/>
          </a:prstGeom>
          <a:noFill/>
        </p:spPr>
        <p:txBody>
          <a:bodyPr wrap="square" rtlCol="0">
            <a:spAutoFit/>
          </a:bodyPr>
          <a:lstStyle/>
          <a:p>
            <a:r>
              <a:rPr lang="fr-FR" sz="1200" b="1" dirty="0"/>
              <a:t>Modifier les flux standard</a:t>
            </a:r>
          </a:p>
          <a:p>
            <a:endParaRPr lang="fr-FR" sz="1200" dirty="0"/>
          </a:p>
          <a:p>
            <a:r>
              <a:rPr lang="fr-FR" sz="1200" dirty="0"/>
              <a:t>Vous pouvez modifier </a:t>
            </a:r>
            <a:r>
              <a:rPr lang="fr-FR" sz="1200" dirty="0" err="1"/>
              <a:t>sys.stdin</a:t>
            </a:r>
            <a:r>
              <a:rPr lang="fr-FR" sz="1200" dirty="0"/>
              <a:t>, </a:t>
            </a:r>
            <a:r>
              <a:rPr lang="fr-FR" sz="1200" dirty="0" err="1"/>
              <a:t>sys.stdout</a:t>
            </a:r>
            <a:r>
              <a:rPr lang="fr-FR" sz="1200" dirty="0"/>
              <a:t> et </a:t>
            </a:r>
            <a:r>
              <a:rPr lang="fr-FR" sz="1200" dirty="0" err="1"/>
              <a:t>sys.stderr</a:t>
            </a:r>
            <a:r>
              <a:rPr lang="fr-FR" sz="1200" dirty="0"/>
              <a:t>. Faisons un premier test :</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1981109"/>
            <a:ext cx="10753720" cy="553998"/>
          </a:xfrm>
          <a:prstGeom prst="rect">
            <a:avLst/>
          </a:prstGeom>
          <a:solidFill>
            <a:schemeClr val="tx1"/>
          </a:solidFill>
        </p:spPr>
        <p:txBody>
          <a:bodyPr wrap="square" rtlCol="0">
            <a:spAutoFit/>
          </a:bodyPr>
          <a:lstStyle/>
          <a:p>
            <a:r>
              <a:rPr lang="fr-FR" sz="1000" dirty="0">
                <a:solidFill>
                  <a:schemeClr val="bg1"/>
                </a:solidFill>
              </a:rPr>
              <a:t>&gt;&gt;&gt; fichier = open('sortie.txt', 'w')</a:t>
            </a:r>
          </a:p>
          <a:p>
            <a:r>
              <a:rPr lang="fr-FR" sz="1000" dirty="0">
                <a:solidFill>
                  <a:schemeClr val="bg1"/>
                </a:solidFill>
              </a:rPr>
              <a:t>&gt;&gt;&gt; </a:t>
            </a:r>
            <a:r>
              <a:rPr lang="fr-FR" sz="1000" dirty="0" err="1">
                <a:solidFill>
                  <a:schemeClr val="bg1"/>
                </a:solidFill>
              </a:rPr>
              <a:t>sys.stdout</a:t>
            </a:r>
            <a:r>
              <a:rPr lang="fr-FR" sz="1000" dirty="0">
                <a:solidFill>
                  <a:schemeClr val="bg1"/>
                </a:solidFill>
              </a:rPr>
              <a:t> = fichier</a:t>
            </a:r>
          </a:p>
          <a:p>
            <a:r>
              <a:rPr lang="fr-FR" sz="1000" dirty="0">
                <a:solidFill>
                  <a:schemeClr val="bg1"/>
                </a:solidFill>
              </a:rPr>
              <a:t>&gt;&gt;&gt; print("Quelque chose...")</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2608119"/>
            <a:ext cx="10163170" cy="1200329"/>
          </a:xfrm>
          <a:prstGeom prst="rect">
            <a:avLst/>
          </a:prstGeom>
          <a:noFill/>
        </p:spPr>
        <p:txBody>
          <a:bodyPr wrap="square" rtlCol="0">
            <a:spAutoFit/>
          </a:bodyPr>
          <a:lstStyle/>
          <a:p>
            <a:r>
              <a:rPr lang="fr-FR" sz="1200" dirty="0"/>
              <a:t>Ici, rien ne s'affiche à l'écran. En revanche, si vous ouvrez le fichier sortie.txt, vous verrez le message que vous avez passé à print.</a:t>
            </a:r>
          </a:p>
          <a:p>
            <a:r>
              <a:rPr lang="fr-FR" sz="1200" dirty="0">
                <a:highlight>
                  <a:srgbClr val="C0C0C0"/>
                </a:highlight>
              </a:rPr>
              <a:t>Je ne trouve pas le fichier sortie.txt, où est-il ?</a:t>
            </a:r>
          </a:p>
          <a:p>
            <a:r>
              <a:rPr lang="fr-FR" sz="1200" dirty="0"/>
              <a:t>Il doit se trouver dans le répertoire courant de Python. Pour connaître l'emplacement de ce répertoire, utilisez le module </a:t>
            </a:r>
            <a:r>
              <a:rPr lang="fr-FR" sz="1200" i="1" dirty="0"/>
              <a:t>os</a:t>
            </a:r>
            <a:r>
              <a:rPr lang="fr-FR" sz="1200" dirty="0"/>
              <a:t> et la fonction </a:t>
            </a:r>
            <a:r>
              <a:rPr lang="fr-FR" sz="1200" i="1" dirty="0" err="1"/>
              <a:t>getcwd</a:t>
            </a:r>
            <a:r>
              <a:rPr lang="fr-FR" sz="1200" dirty="0"/>
              <a:t> (</a:t>
            </a:r>
            <a:r>
              <a:rPr lang="fr-FR" sz="1200" dirty="0" err="1"/>
              <a:t>Get</a:t>
            </a:r>
            <a:r>
              <a:rPr lang="fr-FR" sz="1200" dirty="0"/>
              <a:t> </a:t>
            </a:r>
            <a:r>
              <a:rPr lang="fr-FR" sz="1200" dirty="0" err="1"/>
              <a:t>Current</a:t>
            </a:r>
            <a:r>
              <a:rPr lang="fr-FR" sz="1200" dirty="0"/>
              <a:t> </a:t>
            </a:r>
            <a:r>
              <a:rPr lang="fr-FR" sz="1200" dirty="0" err="1"/>
              <a:t>Working</a:t>
            </a:r>
            <a:r>
              <a:rPr lang="fr-FR" sz="1200" dirty="0"/>
              <a:t> Directory).</a:t>
            </a:r>
          </a:p>
          <a:p>
            <a:r>
              <a:rPr lang="fr-FR" sz="1200" dirty="0"/>
              <a:t>Une petite subtilité : si vous essayez de faire appel à </a:t>
            </a:r>
            <a:r>
              <a:rPr lang="fr-FR" sz="1200" i="1" dirty="0" err="1"/>
              <a:t>getcwd</a:t>
            </a:r>
            <a:r>
              <a:rPr lang="fr-FR" sz="1200" dirty="0"/>
              <a:t> directement, le résultat ne va pas s'afficher à l'écran… il va être écrit dans le fichier. Pour rétablir l'ancienne sortie standard, tapez la ligne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76229" y="3817719"/>
            <a:ext cx="10753720" cy="246221"/>
          </a:xfrm>
          <a:prstGeom prst="rect">
            <a:avLst/>
          </a:prstGeom>
          <a:solidFill>
            <a:schemeClr val="tx1"/>
          </a:solidFill>
        </p:spPr>
        <p:txBody>
          <a:bodyPr wrap="square" rtlCol="0">
            <a:spAutoFit/>
          </a:bodyPr>
          <a:lstStyle/>
          <a:p>
            <a:r>
              <a:rPr lang="fr-FR" sz="1000" dirty="0" err="1">
                <a:solidFill>
                  <a:schemeClr val="bg1"/>
                </a:solidFill>
              </a:rPr>
              <a:t>sys.stdout</a:t>
            </a:r>
            <a:r>
              <a:rPr lang="fr-FR" sz="1000" dirty="0">
                <a:solidFill>
                  <a:schemeClr val="bg1"/>
                </a:solidFill>
              </a:rPr>
              <a:t> = sys.__</a:t>
            </a:r>
            <a:r>
              <a:rPr lang="fr-FR" sz="1000" dirty="0" err="1">
                <a:solidFill>
                  <a:schemeClr val="bg1"/>
                </a:solidFill>
              </a:rPr>
              <a:t>stdout</a:t>
            </a:r>
            <a:r>
              <a:rPr lang="fr-FR" sz="1000" dirty="0">
                <a:solidFill>
                  <a:schemeClr val="bg1"/>
                </a:solidFill>
              </a:rPr>
              <a:t>__</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4046316"/>
            <a:ext cx="10163170" cy="276999"/>
          </a:xfrm>
          <a:prstGeom prst="rect">
            <a:avLst/>
          </a:prstGeom>
          <a:noFill/>
        </p:spPr>
        <p:txBody>
          <a:bodyPr wrap="square" rtlCol="0">
            <a:spAutoFit/>
          </a:bodyPr>
          <a:lstStyle/>
          <a:p>
            <a:r>
              <a:rPr lang="fr-FR" sz="1200" dirty="0"/>
              <a:t>Vous pouvez ensuite faire appel à la fonction </a:t>
            </a:r>
            <a:r>
              <a:rPr lang="fr-FR" sz="1200" dirty="0" err="1"/>
              <a:t>getcwd</a:t>
            </a:r>
            <a:r>
              <a:rPr lang="fr-FR" sz="1200" dirty="0"/>
              <a:t> :</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76229" y="4368363"/>
            <a:ext cx="10753720" cy="400110"/>
          </a:xfrm>
          <a:prstGeom prst="rect">
            <a:avLst/>
          </a:prstGeom>
          <a:solidFill>
            <a:schemeClr val="tx1"/>
          </a:solidFill>
        </p:spPr>
        <p:txBody>
          <a:bodyPr wrap="square" rtlCol="0">
            <a:spAutoFit/>
          </a:bodyPr>
          <a:lstStyle/>
          <a:p>
            <a:r>
              <a:rPr lang="fr-FR" sz="1000" dirty="0">
                <a:solidFill>
                  <a:schemeClr val="bg1"/>
                </a:solidFill>
              </a:rPr>
              <a:t>import os</a:t>
            </a:r>
          </a:p>
          <a:p>
            <a:r>
              <a:rPr lang="fr-FR" sz="1000" dirty="0" err="1">
                <a:solidFill>
                  <a:schemeClr val="bg1"/>
                </a:solidFill>
              </a:rPr>
              <a:t>os.getcwd</a:t>
            </a:r>
            <a:r>
              <a:rPr lang="fr-FR" sz="1000" dirty="0">
                <a:solidFill>
                  <a:schemeClr val="bg1"/>
                </a:solidFill>
              </a:rPr>
              <a:t>()</a:t>
            </a:r>
          </a:p>
        </p:txBody>
      </p:sp>
      <p:sp>
        <p:nvSpPr>
          <p:cNvPr id="12" name="ZoneTexte 11">
            <a:extLst>
              <a:ext uri="{FF2B5EF4-FFF2-40B4-BE49-F238E27FC236}">
                <a16:creationId xmlns:a16="http://schemas.microsoft.com/office/drawing/2014/main" id="{0EF08252-9742-4895-8BA5-FC449343425C}"/>
              </a:ext>
            </a:extLst>
          </p:cNvPr>
          <p:cNvSpPr txBox="1"/>
          <p:nvPr/>
        </p:nvSpPr>
        <p:spPr>
          <a:xfrm>
            <a:off x="276229" y="4813522"/>
            <a:ext cx="10163170" cy="1938992"/>
          </a:xfrm>
          <a:prstGeom prst="rect">
            <a:avLst/>
          </a:prstGeom>
          <a:noFill/>
        </p:spPr>
        <p:txBody>
          <a:bodyPr wrap="square" rtlCol="0">
            <a:spAutoFit/>
          </a:bodyPr>
          <a:lstStyle/>
          <a:p>
            <a:r>
              <a:rPr lang="fr-FR" sz="1200" dirty="0"/>
              <a:t>Dans ce répertoire, vous devriez trouver votre fichier sortie.txt.</a:t>
            </a:r>
          </a:p>
          <a:p>
            <a:endParaRPr lang="fr-FR" sz="1200" dirty="0"/>
          </a:p>
          <a:p>
            <a:r>
              <a:rPr lang="fr-FR" sz="1200" dirty="0"/>
              <a:t>Si vous avez modifié les flux standard et que vous cherchez les objets d'origine, ceux redirigeant vers le clavier (pour l'entrée) et vers l'écran (pour les sorties), vous pouvez les trouver dans sys.__</a:t>
            </a:r>
            <a:r>
              <a:rPr lang="fr-FR" sz="1200" dirty="0" err="1"/>
              <a:t>stdin</a:t>
            </a:r>
            <a:r>
              <a:rPr lang="fr-FR" sz="1200" dirty="0"/>
              <a:t>__, sys.__</a:t>
            </a:r>
            <a:r>
              <a:rPr lang="fr-FR" sz="1200" dirty="0" err="1"/>
              <a:t>stdout</a:t>
            </a:r>
            <a:r>
              <a:rPr lang="fr-FR" sz="1200" dirty="0"/>
              <a:t>__ et sys.__</a:t>
            </a:r>
            <a:r>
              <a:rPr lang="fr-FR" sz="1200" dirty="0" err="1"/>
              <a:t>stderr</a:t>
            </a:r>
            <a:r>
              <a:rPr lang="fr-FR" sz="1200" dirty="0"/>
              <a:t>__.</a:t>
            </a:r>
          </a:p>
          <a:p>
            <a:endParaRPr lang="fr-FR" sz="1200" dirty="0"/>
          </a:p>
          <a:p>
            <a:r>
              <a:rPr lang="fr-FR" sz="1200" dirty="0"/>
              <a:t>La documentation de Python nous conseille malgré tout de garder de préférence les objets d'origine sous la main plutôt que d'aller les chercher dans sys.__</a:t>
            </a:r>
            <a:r>
              <a:rPr lang="fr-FR" sz="1200" dirty="0" err="1"/>
              <a:t>stdin</a:t>
            </a:r>
            <a:r>
              <a:rPr lang="fr-FR" sz="1200" dirty="0"/>
              <a:t>__, sys.__</a:t>
            </a:r>
            <a:r>
              <a:rPr lang="fr-FR" sz="1200" dirty="0" err="1"/>
              <a:t>stdout</a:t>
            </a:r>
            <a:r>
              <a:rPr lang="fr-FR" sz="1200" dirty="0"/>
              <a:t>__ et sys.__</a:t>
            </a:r>
            <a:r>
              <a:rPr lang="fr-FR" sz="1200" dirty="0" err="1"/>
              <a:t>stderr</a:t>
            </a:r>
            <a:r>
              <a:rPr lang="fr-FR" sz="1200" dirty="0"/>
              <a:t>__.</a:t>
            </a:r>
          </a:p>
          <a:p>
            <a:endParaRPr lang="fr-FR" sz="1200" dirty="0"/>
          </a:p>
          <a:p>
            <a:r>
              <a:rPr lang="fr-FR" sz="1200" dirty="0"/>
              <a:t>Voilà qui conclut notre bref aperçu des flux standard. Là encore, si vous ne voyez pas d'application pratique à ce que je viens de vous montrer, cela viendra certainement par la suite.</a:t>
            </a:r>
          </a:p>
        </p:txBody>
      </p:sp>
    </p:spTree>
    <p:extLst>
      <p:ext uri="{BB962C8B-B14F-4D97-AF65-F5344CB8AC3E}">
        <p14:creationId xmlns:p14="http://schemas.microsoft.com/office/powerpoint/2010/main" val="3904587004"/>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809969"/>
            <a:ext cx="10163170" cy="4339650"/>
          </a:xfrm>
          <a:prstGeom prst="rect">
            <a:avLst/>
          </a:prstGeom>
          <a:noFill/>
        </p:spPr>
        <p:txBody>
          <a:bodyPr wrap="square" rtlCol="0">
            <a:spAutoFit/>
          </a:bodyPr>
          <a:lstStyle/>
          <a:p>
            <a:r>
              <a:rPr lang="fr-FR" sz="1200" dirty="0"/>
              <a:t>Les signaux sont un des moyens dont dispose le système pour communiquer avec votre programme. Typiquement, si le système doit arrêter votre programme, il va lui envoyer un signal.</a:t>
            </a:r>
          </a:p>
          <a:p>
            <a:endParaRPr lang="fr-FR" sz="1200" dirty="0"/>
          </a:p>
          <a:p>
            <a:r>
              <a:rPr lang="fr-FR" sz="1200" dirty="0"/>
              <a:t>Les signaux peuvent être interceptés dans votre programme. Cela vous permet de déclencher une certaine action si le programme doit se fermer (enregistrer des objets dans des fichiers, fermer les connexions réseau établies avec des clients éventuels, …).</a:t>
            </a:r>
          </a:p>
          <a:p>
            <a:endParaRPr lang="fr-FR" sz="1200" dirty="0"/>
          </a:p>
          <a:p>
            <a:r>
              <a:rPr lang="fr-FR" sz="1200" dirty="0"/>
              <a:t>Les signaux sont également utilisés pour faire communiquer des programmes entre eux. Si votre programme est décomposé en plusieurs programmes s'exécutant indépendamment les uns des autres, cela permet de les synchroniser à certains moments clés. Nous ne verrons pas cette dernière fonctionnalité ici, elle mériterait un cours à elle seule tant il y aurait de choses à dire !</a:t>
            </a:r>
          </a:p>
          <a:p>
            <a:endParaRPr lang="fr-FR" sz="1200" b="1" dirty="0"/>
          </a:p>
          <a:p>
            <a:r>
              <a:rPr lang="fr-FR" sz="1200" b="1" dirty="0"/>
              <a:t>Les différents signaux</a:t>
            </a:r>
          </a:p>
          <a:p>
            <a:endParaRPr lang="fr-FR" sz="1200" dirty="0"/>
          </a:p>
          <a:p>
            <a:r>
              <a:rPr lang="fr-FR" sz="1200" dirty="0"/>
              <a:t>Le système dispose de plusieurs signaux génériques qu'il peut envoyer aux programmes quand cela est nécessaire. Si vous demandez l'arrêt du programme, un signal particulier lui sera envoyé.</a:t>
            </a:r>
          </a:p>
          <a:p>
            <a:endParaRPr lang="fr-FR" sz="1200" dirty="0"/>
          </a:p>
          <a:p>
            <a:r>
              <a:rPr lang="fr-FR" sz="1200" dirty="0"/>
              <a:t>Tous les signaux ne se retrouvent pas sur tous les systèmes d'exploitation, c'est pourquoi je vais surtout m'attacher à un signal : le signal </a:t>
            </a:r>
            <a:r>
              <a:rPr lang="fr-FR" sz="1200" b="1" dirty="0"/>
              <a:t>SIGINT</a:t>
            </a:r>
            <a:r>
              <a:rPr lang="fr-FR" sz="1200" dirty="0"/>
              <a:t> envoyé à l'arrêt du programme.</a:t>
            </a:r>
          </a:p>
          <a:p>
            <a:endParaRPr lang="fr-FR" sz="1200" dirty="0"/>
          </a:p>
          <a:p>
            <a:r>
              <a:rPr lang="fr-FR" sz="1200" dirty="0"/>
              <a:t>Pour plus d'informations, un petit détour par la documentation s'impose, notamment du côté du </a:t>
            </a:r>
            <a:r>
              <a:rPr lang="fr-FR" sz="1200" dirty="0">
                <a:hlinkClick r:id="rId2"/>
              </a:rPr>
              <a:t>module</a:t>
            </a:r>
            <a:r>
              <a:rPr lang="fr-FR" sz="1200" dirty="0"/>
              <a:t> </a:t>
            </a:r>
            <a:r>
              <a:rPr lang="fr-FR" sz="1200" b="1" dirty="0"/>
              <a:t>signal</a:t>
            </a:r>
            <a:r>
              <a:rPr lang="fr-FR" sz="1200" dirty="0"/>
              <a:t>.</a:t>
            </a:r>
          </a:p>
          <a:p>
            <a:endParaRPr lang="fr-FR" sz="1200" b="1" dirty="0"/>
          </a:p>
          <a:p>
            <a:r>
              <a:rPr lang="fr-FR" sz="1200" b="1" dirty="0"/>
              <a:t>Intercepter un signal</a:t>
            </a:r>
          </a:p>
          <a:p>
            <a:endParaRPr lang="fr-FR" sz="1200" dirty="0"/>
          </a:p>
          <a:p>
            <a:r>
              <a:rPr lang="fr-FR" sz="1200" dirty="0"/>
              <a:t>Commencez par importer le module signal.</a:t>
            </a:r>
          </a:p>
        </p:txBody>
      </p:sp>
      <p:sp>
        <p:nvSpPr>
          <p:cNvPr id="14" name="ZoneTexte 13">
            <a:extLst>
              <a:ext uri="{FF2B5EF4-FFF2-40B4-BE49-F238E27FC236}">
                <a16:creationId xmlns:a16="http://schemas.microsoft.com/office/drawing/2014/main" id="{B7389529-8915-4F41-801D-0031FF47A921}"/>
              </a:ext>
            </a:extLst>
          </p:cNvPr>
          <p:cNvSpPr txBox="1"/>
          <p:nvPr/>
        </p:nvSpPr>
        <p:spPr>
          <a:xfrm>
            <a:off x="276229" y="4977715"/>
            <a:ext cx="10163170" cy="261610"/>
          </a:xfrm>
          <a:prstGeom prst="rect">
            <a:avLst/>
          </a:prstGeom>
          <a:noFill/>
        </p:spPr>
        <p:txBody>
          <a:bodyPr wrap="square" rtlCol="0">
            <a:spAutoFit/>
          </a:bodyPr>
          <a:lstStyle/>
          <a:p>
            <a:r>
              <a:rPr lang="fr-FR" sz="1100" dirty="0"/>
              <a:t>Le signal qui nous intéresse, comme je l'ai dit, se nomme </a:t>
            </a:r>
            <a:r>
              <a:rPr lang="fr-FR" sz="1100" b="1" dirty="0"/>
              <a:t>SIGINT</a:t>
            </a:r>
            <a:r>
              <a:rPr lang="fr-FR" sz="1100" dirty="0"/>
              <a:t>.</a:t>
            </a:r>
          </a:p>
        </p:txBody>
      </p:sp>
    </p:spTree>
    <p:extLst>
      <p:ext uri="{BB962C8B-B14F-4D97-AF65-F5344CB8AC3E}">
        <p14:creationId xmlns:p14="http://schemas.microsoft.com/office/powerpoint/2010/main" val="83648459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276229" y="1245474"/>
            <a:ext cx="10753720" cy="246221"/>
          </a:xfrm>
          <a:prstGeom prst="rect">
            <a:avLst/>
          </a:prstGeom>
          <a:solidFill>
            <a:schemeClr val="tx1"/>
          </a:solidFill>
        </p:spPr>
        <p:txBody>
          <a:bodyPr wrap="square" rtlCol="0">
            <a:spAutoFit/>
          </a:bodyPr>
          <a:lstStyle/>
          <a:p>
            <a:r>
              <a:rPr lang="fr-FR" sz="1000" dirty="0">
                <a:solidFill>
                  <a:schemeClr val="bg1"/>
                </a:solidFill>
              </a:rPr>
              <a:t>import signal</a:t>
            </a:r>
          </a:p>
        </p:txBody>
      </p:sp>
      <p:sp>
        <p:nvSpPr>
          <p:cNvPr id="14" name="ZoneTexte 13">
            <a:extLst>
              <a:ext uri="{FF2B5EF4-FFF2-40B4-BE49-F238E27FC236}">
                <a16:creationId xmlns:a16="http://schemas.microsoft.com/office/drawing/2014/main" id="{B7389529-8915-4F41-801D-0031FF47A921}"/>
              </a:ext>
            </a:extLst>
          </p:cNvPr>
          <p:cNvSpPr txBox="1"/>
          <p:nvPr/>
        </p:nvSpPr>
        <p:spPr>
          <a:xfrm>
            <a:off x="276229" y="1551609"/>
            <a:ext cx="10163170" cy="276999"/>
          </a:xfrm>
          <a:prstGeom prst="rect">
            <a:avLst/>
          </a:prstGeom>
          <a:noFill/>
        </p:spPr>
        <p:txBody>
          <a:bodyPr wrap="square" rtlCol="0">
            <a:spAutoFit/>
          </a:bodyPr>
          <a:lstStyle/>
          <a:p>
            <a:r>
              <a:rPr lang="fr-FR" sz="1200" dirty="0"/>
              <a:t>Le signal qui nous intéresse, comme je l'ai dit, se nomme </a:t>
            </a:r>
            <a:r>
              <a:rPr lang="fr-FR" sz="1200" b="1" dirty="0"/>
              <a:t>SIGINT</a:t>
            </a:r>
            <a:r>
              <a:rPr lang="fr-FR" sz="1200" dirty="0"/>
              <a:t>.</a:t>
            </a:r>
          </a:p>
        </p:txBody>
      </p:sp>
      <p:sp>
        <p:nvSpPr>
          <p:cNvPr id="15" name="ZoneTexte 14">
            <a:extLst>
              <a:ext uri="{FF2B5EF4-FFF2-40B4-BE49-F238E27FC236}">
                <a16:creationId xmlns:a16="http://schemas.microsoft.com/office/drawing/2014/main" id="{35F70483-743D-47F6-89EC-1E0506C0FF2D}"/>
              </a:ext>
            </a:extLst>
          </p:cNvPr>
          <p:cNvSpPr txBox="1"/>
          <p:nvPr/>
        </p:nvSpPr>
        <p:spPr>
          <a:xfrm>
            <a:off x="276229" y="1843341"/>
            <a:ext cx="10753720" cy="400110"/>
          </a:xfrm>
          <a:prstGeom prst="rect">
            <a:avLst/>
          </a:prstGeom>
          <a:solidFill>
            <a:schemeClr val="tx1"/>
          </a:solidFill>
        </p:spPr>
        <p:txBody>
          <a:bodyPr wrap="square" rtlCol="0">
            <a:spAutoFit/>
          </a:bodyPr>
          <a:lstStyle/>
          <a:p>
            <a:r>
              <a:rPr lang="fr-FR" sz="1000" dirty="0">
                <a:solidFill>
                  <a:schemeClr val="bg1"/>
                </a:solidFill>
              </a:rPr>
              <a:t>&gt;&gt;&gt; signal.SIGINT</a:t>
            </a:r>
          </a:p>
          <a:p>
            <a:r>
              <a:rPr lang="fr-FR" sz="1000" dirty="0">
                <a:solidFill>
                  <a:schemeClr val="bg1"/>
                </a:solidFill>
              </a:rPr>
              <a:t>2</a:t>
            </a:r>
          </a:p>
        </p:txBody>
      </p:sp>
      <p:sp>
        <p:nvSpPr>
          <p:cNvPr id="16" name="ZoneTexte 15">
            <a:extLst>
              <a:ext uri="{FF2B5EF4-FFF2-40B4-BE49-F238E27FC236}">
                <a16:creationId xmlns:a16="http://schemas.microsoft.com/office/drawing/2014/main" id="{F8435400-00DB-46B5-9A1D-0C521B95CECF}"/>
              </a:ext>
            </a:extLst>
          </p:cNvPr>
          <p:cNvSpPr txBox="1"/>
          <p:nvPr/>
        </p:nvSpPr>
        <p:spPr>
          <a:xfrm>
            <a:off x="276229" y="2227620"/>
            <a:ext cx="10163170" cy="1015663"/>
          </a:xfrm>
          <a:prstGeom prst="rect">
            <a:avLst/>
          </a:prstGeom>
          <a:noFill/>
        </p:spPr>
        <p:txBody>
          <a:bodyPr wrap="square" rtlCol="0">
            <a:spAutoFit/>
          </a:bodyPr>
          <a:lstStyle/>
          <a:p>
            <a:r>
              <a:rPr lang="fr-FR" sz="1200" dirty="0"/>
              <a:t>Pour intercepter ce signal, il va falloir créer une fonction qui sera appelée si le signal est envoyé. Cette fonction prend deux paramètres :</a:t>
            </a:r>
          </a:p>
          <a:p>
            <a:pPr marL="171450" indent="-171450">
              <a:buFont typeface="Arial" panose="020B0604020202020204" pitchFamily="34" charset="0"/>
              <a:buChar char="•"/>
            </a:pPr>
            <a:r>
              <a:rPr lang="fr-FR" sz="1200" dirty="0"/>
              <a:t>    le signal (plusieurs signaux peuvent être envoyés à la même fonction) ;</a:t>
            </a:r>
          </a:p>
          <a:p>
            <a:pPr marL="171450" indent="-171450">
              <a:buFont typeface="Arial" panose="020B0604020202020204" pitchFamily="34" charset="0"/>
              <a:buChar char="•"/>
            </a:pPr>
            <a:r>
              <a:rPr lang="fr-FR" sz="1200" dirty="0"/>
              <a:t>    le </a:t>
            </a:r>
            <a:r>
              <a:rPr lang="fr-FR" sz="1200" b="1" dirty="0"/>
              <a:t>frame</a:t>
            </a:r>
            <a:r>
              <a:rPr lang="fr-FR" sz="1200" dirty="0"/>
              <a:t> qui ne nous intéresse pas ici.</a:t>
            </a:r>
          </a:p>
          <a:p>
            <a:endParaRPr lang="fr-FR" sz="1200" dirty="0"/>
          </a:p>
          <a:p>
            <a:r>
              <a:rPr lang="fr-FR" sz="1200" dirty="0"/>
              <a:t>Cette fonction, c'est à vous de la créer. Ensuite, il faudra la connecter avec le signal </a:t>
            </a:r>
            <a:r>
              <a:rPr lang="fr-FR" sz="1200" b="1" dirty="0"/>
              <a:t>SIGINT</a:t>
            </a:r>
            <a:r>
              <a:rPr lang="fr-FR" sz="1200" dirty="0"/>
              <a:t>.</a:t>
            </a:r>
          </a:p>
        </p:txBody>
      </p:sp>
    </p:spTree>
    <p:extLst>
      <p:ext uri="{BB962C8B-B14F-4D97-AF65-F5344CB8AC3E}">
        <p14:creationId xmlns:p14="http://schemas.microsoft.com/office/powerpoint/2010/main" val="2436828506"/>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61665"/>
          </a:xfrm>
          <a:prstGeom prst="rect">
            <a:avLst/>
          </a:prstGeom>
          <a:noFill/>
        </p:spPr>
        <p:txBody>
          <a:bodyPr wrap="square" rtlCol="0">
            <a:spAutoFit/>
          </a:bodyPr>
          <a:lstStyle/>
          <a:p>
            <a:endParaRPr lang="fr-FR" sz="1200" dirty="0"/>
          </a:p>
          <a:p>
            <a:r>
              <a:rPr lang="fr-FR" sz="12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975030"/>
            <a:ext cx="10163170" cy="276999"/>
          </a:xfrm>
          <a:prstGeom prst="rect">
            <a:avLst/>
          </a:prstGeom>
          <a:noFill/>
        </p:spPr>
        <p:txBody>
          <a:bodyPr wrap="square" rtlCol="0">
            <a:spAutoFit/>
          </a:bodyPr>
          <a:lstStyle/>
          <a:p>
            <a:r>
              <a:rPr lang="fr-FR" sz="1200" dirty="0"/>
              <a:t>D'abord, créons notre fonction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23249"/>
            <a:ext cx="10753720" cy="1015663"/>
          </a:xfrm>
          <a:prstGeom prst="rect">
            <a:avLst/>
          </a:prstGeom>
          <a:solidFill>
            <a:schemeClr val="tx1"/>
          </a:solidFill>
        </p:spPr>
        <p:txBody>
          <a:bodyPr wrap="square" rtlCol="0">
            <a:spAutoFit/>
          </a:bodyPr>
          <a:lstStyle/>
          <a:p>
            <a:r>
              <a:rPr lang="fr-FR" sz="1000" dirty="0">
                <a:solidFill>
                  <a:schemeClr val="bg1"/>
                </a:solidFill>
              </a:rPr>
              <a:t>import sys</a:t>
            </a:r>
          </a:p>
          <a:p>
            <a:endParaRPr lang="fr-FR" sz="1000" dirty="0">
              <a:solidFill>
                <a:schemeClr val="bg1"/>
              </a:solidFill>
            </a:endParaRPr>
          </a:p>
          <a:p>
            <a:r>
              <a:rPr lang="fr-FR" sz="1000" dirty="0">
                <a:solidFill>
                  <a:schemeClr val="bg1"/>
                </a:solidFill>
              </a:rPr>
              <a:t>def fermer_programme(signal,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sys.exit(0)</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2369644"/>
            <a:ext cx="10163170" cy="3046988"/>
          </a:xfrm>
          <a:prstGeom prst="rect">
            <a:avLst/>
          </a:prstGeom>
          <a:noFill/>
        </p:spPr>
        <p:txBody>
          <a:bodyPr wrap="square" rtlCol="0">
            <a:spAutoFit/>
          </a:bodyPr>
          <a:lstStyle/>
          <a:p>
            <a:r>
              <a:rPr lang="fr-FR" sz="1200" dirty="0">
                <a:highlight>
                  <a:srgbClr val="C0C0C0"/>
                </a:highlight>
              </a:rPr>
              <a:t>C'est quoi, la dernière ligne ?</a:t>
            </a:r>
          </a:p>
          <a:p>
            <a:endParaRPr lang="fr-FR" sz="1200" dirty="0"/>
          </a:p>
          <a:p>
            <a:r>
              <a:rPr lang="fr-FR" sz="1200" dirty="0"/>
              <a:t>On demande simplement à notre programme Python de se fermer. C'est le comportement standard quand on réceptionne un tel signal et notre programme doit bien s'arrêter à un moment ou à un autre.</a:t>
            </a:r>
          </a:p>
          <a:p>
            <a:endParaRPr lang="fr-FR" sz="1200" dirty="0"/>
          </a:p>
          <a:p>
            <a:r>
              <a:rPr lang="fr-FR" sz="1200" dirty="0"/>
              <a:t>Pour ce faire, on utilise la fonction exit (sortir, en anglais) du module sys. Elle prend en paramètre le code de retour du programme.</a:t>
            </a:r>
          </a:p>
          <a:p>
            <a:endParaRPr lang="fr-FR" sz="1200" dirty="0"/>
          </a:p>
          <a:p>
            <a:r>
              <a:rPr lang="fr-FR" sz="1200" dirty="0"/>
              <a:t>Pour simplifier, la plupart du temps, si votre programme renvoie </a:t>
            </a:r>
            <a:r>
              <a:rPr lang="fr-FR" sz="1200" b="1" dirty="0"/>
              <a:t>0</a:t>
            </a:r>
            <a:r>
              <a:rPr lang="fr-FR" sz="1200" dirty="0"/>
              <a:t>, le système comprendra que tout s'est bien passé. Si c'est un entier autre que </a:t>
            </a:r>
            <a:r>
              <a:rPr lang="fr-FR" sz="1200" b="1" dirty="0"/>
              <a:t>0</a:t>
            </a:r>
            <a:r>
              <a:rPr lang="fr-FR" sz="1200" dirty="0"/>
              <a:t>, le système interprétera cela comme une erreur ayant eu lieu pendant l'exécution de votre programme.</a:t>
            </a:r>
          </a:p>
          <a:p>
            <a:endParaRPr lang="fr-FR" sz="1200" dirty="0"/>
          </a:p>
          <a:p>
            <a:r>
              <a:rPr lang="fr-FR" sz="1200" dirty="0"/>
              <a:t>Ici, notre programme s'arrête normalement, on passe donc à </a:t>
            </a:r>
            <a:r>
              <a:rPr lang="fr-FR" sz="1200" b="1" dirty="0"/>
              <a:t>exit 0</a:t>
            </a:r>
            <a:r>
              <a:rPr lang="fr-FR" sz="1200" dirty="0"/>
              <a:t>.</a:t>
            </a:r>
          </a:p>
          <a:p>
            <a:endParaRPr lang="fr-FR" sz="1200" dirty="0"/>
          </a:p>
          <a:p>
            <a:r>
              <a:rPr lang="fr-FR" sz="1200" dirty="0"/>
              <a:t>Connectons à présent notre fonction au signal </a:t>
            </a:r>
            <a:r>
              <a:rPr lang="fr-FR" sz="1200" b="1" dirty="0"/>
              <a:t>SIGINT</a:t>
            </a:r>
            <a:r>
              <a:rPr lang="fr-FR" sz="1200" dirty="0"/>
              <a:t>, sans quoi notre fonction ne serait jamais appelée.</a:t>
            </a:r>
          </a:p>
          <a:p>
            <a:r>
              <a:rPr lang="fr-FR" sz="1200" dirty="0"/>
              <a:t>On utilise pour cela la fonction </a:t>
            </a:r>
            <a:r>
              <a:rPr lang="fr-FR" sz="1200" b="1" dirty="0"/>
              <a:t>signal</a:t>
            </a:r>
            <a:r>
              <a:rPr lang="fr-FR" sz="1200" dirty="0"/>
              <a:t>. Elle prend en paramètre :</a:t>
            </a:r>
          </a:p>
          <a:p>
            <a:pPr marL="628650" lvl="1" indent="-171450">
              <a:buFont typeface="Arial" panose="020B0604020202020204" pitchFamily="34" charset="0"/>
              <a:buChar char="•"/>
            </a:pPr>
            <a:r>
              <a:rPr lang="fr-FR" sz="1200" dirty="0"/>
              <a:t>    le signal à intercepter ;</a:t>
            </a:r>
          </a:p>
          <a:p>
            <a:pPr marL="628650" lvl="1" indent="-171450">
              <a:buFont typeface="Arial" panose="020B0604020202020204" pitchFamily="34" charset="0"/>
              <a:buChar char="•"/>
            </a:pPr>
            <a:r>
              <a:rPr lang="fr-FR" sz="1200" dirty="0"/>
              <a:t>    la fonction que l'on doit connecter à ce signal.</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5452940"/>
            <a:ext cx="10753720" cy="246221"/>
          </a:xfrm>
          <a:prstGeom prst="rect">
            <a:avLst/>
          </a:prstGeom>
          <a:solidFill>
            <a:schemeClr val="tx1"/>
          </a:solidFill>
        </p:spPr>
        <p:txBody>
          <a:bodyPr wrap="square" rtlCol="0">
            <a:spAutoFit/>
          </a:bodyPr>
          <a:lstStyle/>
          <a:p>
            <a:r>
              <a:rPr lang="fr-FR" sz="1000" dirty="0">
                <a:solidFill>
                  <a:schemeClr val="bg1"/>
                </a:solidFill>
              </a:rPr>
              <a:t>signal.signal(signal.SIGINT, fermer_programme)</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5770381"/>
            <a:ext cx="10163170" cy="830997"/>
          </a:xfrm>
          <a:prstGeom prst="rect">
            <a:avLst/>
          </a:prstGeom>
          <a:noFill/>
        </p:spPr>
        <p:txBody>
          <a:bodyPr wrap="square" rtlCol="0">
            <a:spAutoFit/>
          </a:bodyPr>
          <a:lstStyle/>
          <a:p>
            <a:r>
              <a:rPr lang="fr-FR" sz="1200" dirty="0"/>
              <a:t>Ne mettez pas les parenthèses à la fin du nom de la fonction. On envoie la référence vers la fonction, on ne l'exécute pas.</a:t>
            </a:r>
          </a:p>
          <a:p>
            <a:endParaRPr lang="fr-FR" sz="1200" dirty="0"/>
          </a:p>
          <a:p>
            <a:r>
              <a:rPr lang="fr-FR" sz="1200" dirty="0"/>
              <a:t>Cette ligne va connecter le signal </a:t>
            </a:r>
            <a:r>
              <a:rPr lang="fr-FR" sz="1200" b="1" dirty="0"/>
              <a:t>SIGINT</a:t>
            </a:r>
            <a:r>
              <a:rPr lang="fr-FR" sz="1200" dirty="0"/>
              <a:t> à la fonction </a:t>
            </a:r>
            <a:r>
              <a:rPr lang="fr-FR" sz="1200" b="1" dirty="0"/>
              <a:t>fermer_programme </a:t>
            </a:r>
            <a:r>
              <a:rPr lang="fr-FR" sz="1200" dirty="0"/>
              <a:t>que vous avez définie plus haut. Dès que le système enverra ce signal pour fermer le programme, la fonction </a:t>
            </a:r>
            <a:r>
              <a:rPr lang="fr-FR" sz="1200" b="1" dirty="0"/>
              <a:t>fermer_programme </a:t>
            </a:r>
            <a:r>
              <a:rPr lang="fr-FR" sz="1200" dirty="0"/>
              <a:t>sera appelée.</a:t>
            </a:r>
          </a:p>
        </p:txBody>
      </p:sp>
    </p:spTree>
    <p:extLst>
      <p:ext uri="{BB962C8B-B14F-4D97-AF65-F5344CB8AC3E}">
        <p14:creationId xmlns:p14="http://schemas.microsoft.com/office/powerpoint/2010/main" val="396892737"/>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986493"/>
            <a:ext cx="10163170" cy="276999"/>
          </a:xfrm>
          <a:prstGeom prst="rect">
            <a:avLst/>
          </a:prstGeom>
          <a:noFill/>
        </p:spPr>
        <p:txBody>
          <a:bodyPr wrap="square" rtlCol="0">
            <a:spAutoFit/>
          </a:bodyPr>
          <a:lstStyle/>
          <a:p>
            <a:r>
              <a:rPr lang="fr-FR" sz="1200" dirty="0"/>
              <a:t>Pour vérifier que tout fonctionne bien, lancez une boucle infinie dans votre programme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17353"/>
            <a:ext cx="10753720" cy="553998"/>
          </a:xfrm>
          <a:prstGeom prst="rect">
            <a:avLst/>
          </a:prstGeom>
          <a:solidFill>
            <a:schemeClr val="tx1"/>
          </a:solidFill>
        </p:spPr>
        <p:txBody>
          <a:bodyPr wrap="square" rtlCol="0">
            <a:spAutoFit/>
          </a:bodyPr>
          <a:lstStyle/>
          <a:p>
            <a:r>
              <a:rPr lang="fr-FR" sz="1000" dirty="0">
                <a:solidFill>
                  <a:schemeClr val="bg1"/>
                </a:solidFill>
              </a:rPr>
              <a:t>print("Le programme va boucler...")</a:t>
            </a:r>
          </a:p>
          <a:p>
            <a:r>
              <a:rPr lang="fr-FR" sz="1000" dirty="0">
                <a:solidFill>
                  <a:schemeClr val="bg1"/>
                </a:solidFill>
              </a:rPr>
              <a:t>while True: # Boucle infinie, True est toujours vrai</a:t>
            </a:r>
          </a:p>
          <a:p>
            <a:r>
              <a:rPr lang="fr-FR" sz="1000" dirty="0">
                <a:solidFill>
                  <a:schemeClr val="bg1"/>
                </a:solidFill>
              </a:rPr>
              <a:t>    continue</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1898457"/>
            <a:ext cx="10163170" cy="276999"/>
          </a:xfrm>
          <a:prstGeom prst="rect">
            <a:avLst/>
          </a:prstGeom>
          <a:noFill/>
        </p:spPr>
        <p:txBody>
          <a:bodyPr wrap="square" rtlCol="0">
            <a:spAutoFit/>
          </a:bodyPr>
          <a:lstStyle/>
          <a:p>
            <a:r>
              <a:rPr lang="fr-FR" sz="1200" dirty="0"/>
              <a:t>Je vous remets le code en entier, si cela vous rend les choses plus claires :</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2187173"/>
            <a:ext cx="10753720" cy="2400657"/>
          </a:xfrm>
          <a:prstGeom prst="rect">
            <a:avLst/>
          </a:prstGeom>
          <a:solidFill>
            <a:schemeClr val="tx1"/>
          </a:solidFill>
        </p:spPr>
        <p:txBody>
          <a:bodyPr wrap="square" rtlCol="0">
            <a:spAutoFit/>
          </a:bodyPr>
          <a:lstStyle/>
          <a:p>
            <a:r>
              <a:rPr lang="fr-FR" sz="1000" dirty="0">
                <a:solidFill>
                  <a:schemeClr val="bg1"/>
                </a:solidFill>
              </a:rPr>
              <a:t>import signal</a:t>
            </a:r>
          </a:p>
          <a:p>
            <a:r>
              <a:rPr lang="fr-FR" sz="1000" dirty="0">
                <a:solidFill>
                  <a:schemeClr val="bg1"/>
                </a:solidFill>
              </a:rPr>
              <a:t>import sys</a:t>
            </a:r>
          </a:p>
          <a:p>
            <a:endParaRPr lang="fr-FR" sz="1000" dirty="0">
              <a:solidFill>
                <a:schemeClr val="bg1"/>
              </a:solidFill>
            </a:endParaRPr>
          </a:p>
          <a:p>
            <a:r>
              <a:rPr lang="fr-FR" sz="1000" dirty="0">
                <a:solidFill>
                  <a:schemeClr val="bg1"/>
                </a:solidFill>
              </a:rPr>
              <a:t>def fermer_programme(signal,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a:t>
            </a:r>
            <a:r>
              <a:rPr lang="fr-FR" sz="1000" dirty="0" err="1">
                <a:solidFill>
                  <a:schemeClr val="bg1"/>
                </a:solidFill>
              </a:rPr>
              <a:t>sys.exit</a:t>
            </a:r>
            <a:r>
              <a:rPr lang="fr-FR" sz="1000" dirty="0">
                <a:solidFill>
                  <a:schemeClr val="bg1"/>
                </a:solidFill>
              </a:rPr>
              <a:t>(0)</a:t>
            </a:r>
          </a:p>
          <a:p>
            <a:endParaRPr lang="fr-FR" sz="1000" dirty="0">
              <a:solidFill>
                <a:schemeClr val="bg1"/>
              </a:solidFill>
            </a:endParaRPr>
          </a:p>
          <a:p>
            <a:r>
              <a:rPr lang="fr-FR" sz="1000" dirty="0">
                <a:solidFill>
                  <a:schemeClr val="bg1"/>
                </a:solidFill>
              </a:rPr>
              <a:t># Connexion du signal à notre fonction</a:t>
            </a:r>
          </a:p>
          <a:p>
            <a:r>
              <a:rPr lang="fr-FR" sz="1000" dirty="0">
                <a:solidFill>
                  <a:schemeClr val="bg1"/>
                </a:solidFill>
              </a:rPr>
              <a:t>signal.signal(signal.SIGINT, fermer_programme)</a:t>
            </a:r>
          </a:p>
          <a:p>
            <a:endParaRPr lang="fr-FR" sz="1000" dirty="0">
              <a:solidFill>
                <a:schemeClr val="bg1"/>
              </a:solidFill>
            </a:endParaRPr>
          </a:p>
          <a:p>
            <a:r>
              <a:rPr lang="fr-FR" sz="1000" dirty="0">
                <a:solidFill>
                  <a:schemeClr val="bg1"/>
                </a:solidFill>
              </a:rPr>
              <a:t># Notre programme...</a:t>
            </a:r>
          </a:p>
          <a:p>
            <a:r>
              <a:rPr lang="fr-FR" sz="1000" dirty="0">
                <a:solidFill>
                  <a:schemeClr val="bg1"/>
                </a:solidFill>
              </a:rPr>
              <a:t>print("Le programme va boucler...")</a:t>
            </a:r>
          </a:p>
          <a:p>
            <a:r>
              <a:rPr lang="fr-FR" sz="1000" dirty="0">
                <a:solidFill>
                  <a:schemeClr val="bg1"/>
                </a:solidFill>
              </a:rPr>
              <a:t>while True:</a:t>
            </a:r>
          </a:p>
          <a:p>
            <a:r>
              <a:rPr lang="fr-FR" sz="1000" dirty="0">
                <a:solidFill>
                  <a:schemeClr val="bg1"/>
                </a:solidFill>
              </a:rPr>
              <a:t>    continue</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4732733"/>
            <a:ext cx="10163170" cy="1754326"/>
          </a:xfrm>
          <a:prstGeom prst="rect">
            <a:avLst/>
          </a:prstGeom>
          <a:noFill/>
        </p:spPr>
        <p:txBody>
          <a:bodyPr wrap="square" rtlCol="0">
            <a:spAutoFit/>
          </a:bodyPr>
          <a:lstStyle/>
          <a:p>
            <a:r>
              <a:rPr lang="fr-FR" sz="1200" dirty="0"/>
              <a:t>Quand vous lancez ce programme, vous voyez un message vous informant que le programme va boucler… et le programme continue de tourner. Il ne s'arrête pas. Il ne fait rien, il boucle simplement mais il va continuer de boucler tant que son exécution n'est pas interrompue.</a:t>
            </a:r>
          </a:p>
          <a:p>
            <a:endParaRPr lang="fr-FR" sz="1200" dirty="0"/>
          </a:p>
          <a:p>
            <a:r>
              <a:rPr lang="fr-FR" sz="1200" dirty="0"/>
              <a:t>Dans la fenêtre du programme, tapez CTRL + C sur Windows ou Linux, Cmd + C sur Mac OS X.</a:t>
            </a:r>
          </a:p>
          <a:p>
            <a:endParaRPr lang="fr-FR" sz="1200" dirty="0"/>
          </a:p>
          <a:p>
            <a:r>
              <a:rPr lang="fr-FR" sz="1200" dirty="0"/>
              <a:t>Cette combinaison de touches va demander au programme de s'arrêter. Après l'avoir saisie, vous pouvez constater qu'effectivement, votre fonction fermer_programme est bien appelée et s'occupe de fermer le programme correctement.</a:t>
            </a:r>
          </a:p>
          <a:p>
            <a:endParaRPr lang="fr-FR" sz="1200" dirty="0"/>
          </a:p>
          <a:p>
            <a:r>
              <a:rPr lang="fr-FR" sz="1200" dirty="0"/>
              <a:t>Voilà pour les signaux. Si vous voulez aller plus loin, rendez-vous sur </a:t>
            </a:r>
            <a:r>
              <a:rPr lang="fr-FR" sz="1200" dirty="0">
                <a:hlinkClick r:id="rId2"/>
              </a:rPr>
              <a:t>la documentation du module signal</a:t>
            </a:r>
            <a:r>
              <a:rPr lang="fr-FR" sz="1200" dirty="0"/>
              <a:t>.</a:t>
            </a:r>
          </a:p>
        </p:txBody>
      </p:sp>
    </p:spTree>
    <p:extLst>
      <p:ext uri="{BB962C8B-B14F-4D97-AF65-F5344CB8AC3E}">
        <p14:creationId xmlns:p14="http://schemas.microsoft.com/office/powerpoint/2010/main" val="3171187448"/>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00489"/>
            <a:ext cx="12192000"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565286"/>
            <a:ext cx="10163170" cy="2862322"/>
          </a:xfrm>
          <a:prstGeom prst="rect">
            <a:avLst/>
          </a:prstGeom>
          <a:noFill/>
        </p:spPr>
        <p:txBody>
          <a:bodyPr wrap="square" rtlCol="0">
            <a:spAutoFit/>
          </a:bodyPr>
          <a:lstStyle/>
          <a:p>
            <a:r>
              <a:rPr lang="fr-FR" sz="1200" dirty="0"/>
              <a:t>Python nous offre plusieurs moyens, en fonction de nos besoins, pour interpréter les arguments de la ligne de commande. Pour faire court, ces arguments peuvent être des paramètres que vous passez au lancement de votre programme et qui influeront sur son exécution.</a:t>
            </a:r>
          </a:p>
          <a:p>
            <a:endParaRPr lang="fr-FR" sz="1200" dirty="0"/>
          </a:p>
          <a:p>
            <a:r>
              <a:rPr lang="fr-FR" sz="1200" dirty="0"/>
              <a:t>Ceux qui travaillent sur Linux n'auront, je pense, aucun mal à me suivre. Mais je vais faire une petite présentation pour ceux qui viennent de Windows, afin qu'ils puissent suivre sans difficulté.</a:t>
            </a:r>
          </a:p>
          <a:p>
            <a:endParaRPr lang="fr-FR" sz="1200" dirty="0"/>
          </a:p>
          <a:p>
            <a:r>
              <a:rPr lang="fr-FR" sz="1200" dirty="0"/>
              <a:t>Si vous êtes allergiques à la console, passez à la suite.</a:t>
            </a:r>
          </a:p>
          <a:p>
            <a:endParaRPr lang="fr-FR" sz="1200" dirty="0"/>
          </a:p>
          <a:p>
            <a:r>
              <a:rPr lang="fr-FR" sz="1200" b="1" dirty="0"/>
              <a:t>Accéder à la console de Windows</a:t>
            </a:r>
          </a:p>
          <a:p>
            <a:endParaRPr lang="fr-FR" sz="1200" dirty="0"/>
          </a:p>
          <a:p>
            <a:r>
              <a:rPr lang="fr-FR" sz="1200" dirty="0"/>
              <a:t>Il existe plusieurs moyens d'accéder à la console de Windows. Celui que j'utilise et que je vais vous montrer passe par le Menu Démarrer.</a:t>
            </a:r>
          </a:p>
          <a:p>
            <a:endParaRPr lang="fr-FR" sz="1200" dirty="0"/>
          </a:p>
          <a:p>
            <a:r>
              <a:rPr lang="fr-FR" sz="1200" dirty="0"/>
              <a:t>Ouvrez le Menu Démarrer et cliquez sur exécuter…. Dans la fenêtre qui s'ouvre, tapez cmd puis appuyez sur Entrée.</a:t>
            </a:r>
          </a:p>
          <a:p>
            <a:endParaRPr lang="fr-FR" sz="1200" dirty="0"/>
          </a:p>
          <a:p>
            <a:r>
              <a:rPr lang="fr-FR" sz="1200" dirty="0"/>
              <a:t>Vous devriez vous retrouver dans une fenêtre en console, vous donnant plusieurs informations propres au système.</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4" y="4560962"/>
            <a:ext cx="6343646" cy="769441"/>
          </a:xfrm>
          <a:prstGeom prst="rect">
            <a:avLst/>
          </a:prstGeom>
          <a:solidFill>
            <a:schemeClr val="tx1"/>
          </a:solidFill>
        </p:spPr>
        <p:txBody>
          <a:bodyPr wrap="square" rtlCol="0">
            <a:spAutoFit/>
          </a:bodyPr>
          <a:lstStyle/>
          <a:p>
            <a:r>
              <a:rPr lang="fr-FR" sz="1100" dirty="0">
                <a:solidFill>
                  <a:schemeClr val="bg1"/>
                </a:solidFill>
              </a:rPr>
              <a:t>C:\WINDOWS\system32\cmd.exe</a:t>
            </a:r>
          </a:p>
          <a:p>
            <a:r>
              <a:rPr lang="fr-FR" sz="1100" dirty="0">
                <a:solidFill>
                  <a:schemeClr val="bg1"/>
                </a:solidFill>
              </a:rPr>
              <a:t>Microsoft Windows XP [version 5.1.2600]</a:t>
            </a:r>
          </a:p>
          <a:p>
            <a:r>
              <a:rPr lang="fr-FR" sz="1100" dirty="0">
                <a:solidFill>
                  <a:schemeClr val="bg1"/>
                </a:solidFill>
              </a:rPr>
              <a:t>(C) Copyright 1985-2001 Microsoft Corp.</a:t>
            </a:r>
          </a:p>
          <a:p>
            <a:r>
              <a:rPr lang="fr-FR" sz="1100" dirty="0">
                <a:solidFill>
                  <a:schemeClr val="bg1"/>
                </a:solidFill>
              </a:rPr>
              <a:t>C:\Documents and Settings\utilisateur&gt;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5376670"/>
            <a:ext cx="6953246" cy="646331"/>
          </a:xfrm>
          <a:prstGeom prst="rect">
            <a:avLst/>
          </a:prstGeom>
          <a:noFill/>
        </p:spPr>
        <p:txBody>
          <a:bodyPr wrap="square" rtlCol="0">
            <a:spAutoFit/>
          </a:bodyPr>
          <a:lstStyle/>
          <a:p>
            <a:r>
              <a:rPr lang="fr-FR" sz="1200" dirty="0"/>
              <a:t>Ce qui nous intéresse, c'est la dernière ligne. C'est un chemin qui vous indique à quel endroit de l'arborescence vous vous trouvez. Il y a toutes les chances que ce chemin soit le répertoire utilisateur de votre compte.</a:t>
            </a:r>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4" y="6165402"/>
            <a:ext cx="6343646" cy="261610"/>
          </a:xfrm>
          <a:prstGeom prst="rect">
            <a:avLst/>
          </a:prstGeom>
          <a:solidFill>
            <a:schemeClr val="tx1"/>
          </a:solidFill>
        </p:spPr>
        <p:txBody>
          <a:bodyPr wrap="square" rtlCol="0">
            <a:spAutoFit/>
          </a:bodyPr>
          <a:lstStyle/>
          <a:p>
            <a:r>
              <a:rPr lang="fr-FR" sz="1100" dirty="0">
                <a:solidFill>
                  <a:schemeClr val="bg1"/>
                </a:solidFill>
              </a:rPr>
              <a:t>C:\Documents and Settings\utilisateur&gt;</a:t>
            </a:r>
          </a:p>
        </p:txBody>
      </p:sp>
    </p:spTree>
    <p:extLst>
      <p:ext uri="{BB962C8B-B14F-4D97-AF65-F5344CB8AC3E}">
        <p14:creationId xmlns:p14="http://schemas.microsoft.com/office/powerpoint/2010/main" val="25613627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491318"/>
            <a:ext cx="10163170" cy="1015663"/>
          </a:xfrm>
          <a:prstGeom prst="rect">
            <a:avLst/>
          </a:prstGeom>
          <a:noFill/>
        </p:spPr>
        <p:txBody>
          <a:bodyPr wrap="square" rtlCol="0">
            <a:spAutoFit/>
          </a:bodyPr>
          <a:lstStyle/>
          <a:p>
            <a:r>
              <a:rPr lang="fr-FR" sz="1200" dirty="0"/>
              <a:t>Nous allons commencer par nous déplacer dans le répertoire contenant l'interpréteur Python. Là encore, si vous n'avez rien changé lors de l'installation de Python, le chemin correspondant est C:\pythonXY, XY représentant les deux premiers chiffres de votre version de Python. Avec Python 3.4, ce sera donc probablement C:\python34.</a:t>
            </a:r>
          </a:p>
          <a:p>
            <a:endParaRPr lang="fr-FR" sz="1200" dirty="0"/>
          </a:p>
          <a:p>
            <a:r>
              <a:rPr lang="fr-FR" sz="1200" dirty="0"/>
              <a:t>Déplacez-vous dans ce répertoire grâce à la commande cd.</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3" y="2528449"/>
            <a:ext cx="6343646" cy="430887"/>
          </a:xfrm>
          <a:prstGeom prst="rect">
            <a:avLst/>
          </a:prstGeom>
          <a:solidFill>
            <a:schemeClr val="tx1"/>
          </a:solidFill>
        </p:spPr>
        <p:txBody>
          <a:bodyPr wrap="square" rtlCol="0">
            <a:spAutoFit/>
          </a:bodyPr>
          <a:lstStyle/>
          <a:p>
            <a:r>
              <a:rPr lang="fr-FR" sz="1100" dirty="0">
                <a:solidFill>
                  <a:schemeClr val="bg1"/>
                </a:solidFill>
              </a:rPr>
              <a:t>C:\Documents and Settings\utilisateur&gt;cd C:\python34</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2945640"/>
            <a:ext cx="6953246" cy="2492990"/>
          </a:xfrm>
          <a:prstGeom prst="rect">
            <a:avLst/>
          </a:prstGeom>
          <a:noFill/>
        </p:spPr>
        <p:txBody>
          <a:bodyPr wrap="square" rtlCol="0">
            <a:spAutoFit/>
          </a:bodyPr>
          <a:lstStyle/>
          <a:p>
            <a:r>
              <a:rPr lang="fr-FR" sz="1200" dirty="0"/>
              <a:t>Si tout se passe bien, la dernière ligne vous indique que vous êtes bien dans le répertoire Python.</a:t>
            </a:r>
          </a:p>
          <a:p>
            <a:endParaRPr lang="fr-FR" sz="1200" dirty="0"/>
          </a:p>
          <a:p>
            <a:r>
              <a:rPr lang="fr-FR" sz="1200" dirty="0"/>
              <a:t>En vérité, vous pouvez appeler Python de n'importe où dans l'arborescence mais ce sera plus simple si nous sommes dans le répertoire de Python pour commencer.</a:t>
            </a:r>
          </a:p>
          <a:p>
            <a:endParaRPr lang="fr-FR" sz="1200" dirty="0"/>
          </a:p>
          <a:p>
            <a:r>
              <a:rPr lang="fr-FR" sz="1200" b="1" dirty="0"/>
              <a:t>Accéder aux arguments de la ligne de commande</a:t>
            </a:r>
          </a:p>
          <a:p>
            <a:endParaRPr lang="fr-FR" sz="1200" dirty="0"/>
          </a:p>
          <a:p>
            <a:r>
              <a:rPr lang="fr-FR" sz="1200" dirty="0"/>
              <a:t>Nous allons une fois encore faire appel à notre module sys. Cette fois, nous allons nous intéresser à sa variable </a:t>
            </a:r>
            <a:r>
              <a:rPr lang="fr-FR" sz="1200" dirty="0" err="1"/>
              <a:t>argv</a:t>
            </a:r>
            <a:r>
              <a:rPr lang="fr-FR" sz="1200" dirty="0"/>
              <a:t>.</a:t>
            </a:r>
          </a:p>
          <a:p>
            <a:r>
              <a:rPr lang="fr-FR" sz="1200" dirty="0"/>
              <a:t>Créez un nouveau fichier Python. Sur Windows, prenez bien soin de l'enregistrer dans le répertoire de Python (C:\python34 sous Python 3.4).</a:t>
            </a:r>
          </a:p>
          <a:p>
            <a:endParaRPr lang="fr-FR" sz="1200" dirty="0"/>
          </a:p>
          <a:p>
            <a:r>
              <a:rPr lang="fr-FR" sz="1200" dirty="0"/>
              <a:t>Placez-y le code suivant :</a:t>
            </a:r>
          </a:p>
        </p:txBody>
      </p:sp>
    </p:spTree>
    <p:extLst>
      <p:ext uri="{BB962C8B-B14F-4D97-AF65-F5344CB8AC3E}">
        <p14:creationId xmlns:p14="http://schemas.microsoft.com/office/powerpoint/2010/main" val="826034009"/>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3" y="2518218"/>
            <a:ext cx="6343646" cy="430887"/>
          </a:xfrm>
          <a:prstGeom prst="rect">
            <a:avLst/>
          </a:prstGeom>
          <a:solidFill>
            <a:schemeClr val="tx1"/>
          </a:solidFill>
        </p:spPr>
        <p:txBody>
          <a:bodyPr wrap="square" rtlCol="0">
            <a:spAutoFit/>
          </a:bodyPr>
          <a:lstStyle/>
          <a:p>
            <a:r>
              <a:rPr lang="fr-FR" sz="1100" dirty="0">
                <a:solidFill>
                  <a:schemeClr val="bg1"/>
                </a:solidFill>
              </a:rPr>
              <a:t>import sys</a:t>
            </a:r>
          </a:p>
          <a:p>
            <a:r>
              <a:rPr lang="fr-FR" sz="1100" dirty="0">
                <a:solidFill>
                  <a:schemeClr val="bg1"/>
                </a:solidFill>
              </a:rPr>
              <a:t>print(</a:t>
            </a:r>
            <a:r>
              <a:rPr lang="fr-FR" sz="1100" dirty="0" err="1">
                <a:solidFill>
                  <a:schemeClr val="bg1"/>
                </a:solidFill>
              </a:rPr>
              <a:t>sys.argv</a:t>
            </a:r>
            <a:r>
              <a:rPr lang="fr-FR" sz="1100" dirty="0">
                <a:solidFill>
                  <a:schemeClr val="bg1"/>
                </a:solidFill>
              </a:rPr>
              <a:t>)</a:t>
            </a:r>
          </a:p>
        </p:txBody>
      </p:sp>
      <p:sp>
        <p:nvSpPr>
          <p:cNvPr id="9" name="ZoneTexte 8">
            <a:extLst>
              <a:ext uri="{FF2B5EF4-FFF2-40B4-BE49-F238E27FC236}">
                <a16:creationId xmlns:a16="http://schemas.microsoft.com/office/drawing/2014/main" id="{2FCE75D3-FBCE-4B0B-B0C0-9A6EB89855C0}"/>
              </a:ext>
            </a:extLst>
          </p:cNvPr>
          <p:cNvSpPr txBox="1"/>
          <p:nvPr/>
        </p:nvSpPr>
        <p:spPr>
          <a:xfrm>
            <a:off x="361953" y="2977252"/>
            <a:ext cx="10163170" cy="276999"/>
          </a:xfrm>
          <a:prstGeom prst="rect">
            <a:avLst/>
          </a:prstGeom>
          <a:noFill/>
        </p:spPr>
        <p:txBody>
          <a:bodyPr wrap="square" rtlCol="0">
            <a:spAutoFit/>
          </a:bodyPr>
          <a:lstStyle/>
          <a:p>
            <a:r>
              <a:rPr lang="fr-FR" sz="1200" dirty="0"/>
              <a:t>Sur Windows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3267009"/>
            <a:ext cx="6343646" cy="1277273"/>
          </a:xfrm>
          <a:prstGeom prst="rect">
            <a:avLst/>
          </a:prstGeom>
          <a:solidFill>
            <a:schemeClr val="tx1"/>
          </a:solidFill>
        </p:spPr>
        <p:txBody>
          <a:bodyPr wrap="square" rtlCol="0">
            <a:spAutoFit/>
          </a:bodyPr>
          <a:lstStyle/>
          <a:p>
            <a:r>
              <a:rPr lang="fr-FR" sz="1100" dirty="0">
                <a:solidFill>
                  <a:schemeClr val="bg1"/>
                </a:solidFill>
              </a:rPr>
              <a:t>C:\Python34&gt;python test_console.py</a:t>
            </a:r>
          </a:p>
          <a:p>
            <a:r>
              <a:rPr lang="fr-FR" sz="1100" dirty="0">
                <a:solidFill>
                  <a:schemeClr val="bg1"/>
                </a:solidFill>
              </a:rPr>
              <a:t>['test_console.py']</a:t>
            </a:r>
          </a:p>
          <a:p>
            <a:r>
              <a:rPr lang="fr-FR" sz="1100" dirty="0">
                <a:solidFill>
                  <a:schemeClr val="bg1"/>
                </a:solidFill>
              </a:rPr>
              <a:t>C:\Python34&gt;python test_console.py arguments</a:t>
            </a:r>
          </a:p>
          <a:p>
            <a:r>
              <a:rPr lang="fr-FR" sz="1100" dirty="0">
                <a:solidFill>
                  <a:schemeClr val="bg1"/>
                </a:solidFill>
              </a:rPr>
              <a:t>['test_console.py', 'arguments']</a:t>
            </a:r>
          </a:p>
          <a:p>
            <a:r>
              <a:rPr lang="fr-FR" sz="1100" dirty="0">
                <a:solidFill>
                  <a:schemeClr val="bg1"/>
                </a:solidFill>
              </a:rPr>
              <a:t>C:\Python34&gt;python test_console.py argument1 argument2 argument3</a:t>
            </a:r>
          </a:p>
          <a:p>
            <a:r>
              <a:rPr lang="fr-FR" sz="1100" dirty="0">
                <a:solidFill>
                  <a:schemeClr val="bg1"/>
                </a:solidFill>
              </a:rPr>
              <a:t>['test_console.py', 'argument1', 'argument2', 'argument3']</a:t>
            </a:r>
          </a:p>
          <a:p>
            <a:r>
              <a:rPr lang="fr-FR" sz="1100" dirty="0">
                <a:solidFill>
                  <a:schemeClr val="bg1"/>
                </a:solidFill>
              </a:rPr>
              <a:t>C:\Python34&gt;</a:t>
            </a:r>
          </a:p>
        </p:txBody>
      </p:sp>
    </p:spTree>
    <p:extLst>
      <p:ext uri="{BB962C8B-B14F-4D97-AF65-F5344CB8AC3E}">
        <p14:creationId xmlns:p14="http://schemas.microsoft.com/office/powerpoint/2010/main" val="2122325197"/>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908007"/>
            <a:ext cx="10163170" cy="646331"/>
          </a:xfrm>
          <a:prstGeom prst="rect">
            <a:avLst/>
          </a:prstGeom>
          <a:noFill/>
        </p:spPr>
        <p:txBody>
          <a:bodyPr wrap="square" rtlCol="0">
            <a:spAutoFit/>
          </a:bodyPr>
          <a:lstStyle/>
          <a:p>
            <a:r>
              <a:rPr lang="fr-FR" sz="1200" dirty="0"/>
              <a:t>Comme vous le voyez, le premier élément de </a:t>
            </a:r>
            <a:r>
              <a:rPr lang="fr-FR" sz="1200" dirty="0" err="1"/>
              <a:t>sys.argv</a:t>
            </a:r>
            <a:r>
              <a:rPr lang="fr-FR" sz="1200" dirty="0"/>
              <a:t> contient le nom du programme, de la façon dont vous l'avez appelé. Le reste de la liste contient vos arguments (s'il y en a).</a:t>
            </a:r>
          </a:p>
          <a:p>
            <a:r>
              <a:rPr lang="fr-FR" sz="1200" dirty="0"/>
              <a:t>Note : vous pouvez très bien avoir des arguments contenant des espaces. Dans ce cas, vous devez alors encadrer l'argument de guillemets :</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3" y="2680456"/>
            <a:ext cx="6343646" cy="600164"/>
          </a:xfrm>
          <a:prstGeom prst="rect">
            <a:avLst/>
          </a:prstGeom>
          <a:solidFill>
            <a:schemeClr val="tx1"/>
          </a:solidFill>
        </p:spPr>
        <p:txBody>
          <a:bodyPr wrap="square" rtlCol="0">
            <a:spAutoFit/>
          </a:bodyPr>
          <a:lstStyle/>
          <a:p>
            <a:r>
              <a:rPr lang="fr-FR" sz="1100" dirty="0">
                <a:solidFill>
                  <a:schemeClr val="bg1"/>
                </a:solidFill>
              </a:rPr>
              <a:t>C:\Python34&gt;python test_console.py "un argument avec des espaces"</a:t>
            </a:r>
          </a:p>
          <a:p>
            <a:r>
              <a:rPr lang="fr-FR" sz="1100" dirty="0">
                <a:solidFill>
                  <a:schemeClr val="bg1"/>
                </a:solidFill>
              </a:rPr>
              <a:t>['test_console.py', 'un argument avec des espaces']</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3406156"/>
            <a:ext cx="6953246" cy="2492990"/>
          </a:xfrm>
          <a:prstGeom prst="rect">
            <a:avLst/>
          </a:prstGeom>
          <a:noFill/>
        </p:spPr>
        <p:txBody>
          <a:bodyPr wrap="square" rtlCol="0">
            <a:spAutoFit/>
          </a:bodyPr>
          <a:lstStyle/>
          <a:p>
            <a:r>
              <a:rPr lang="fr-FR" sz="1200" b="1" dirty="0"/>
              <a:t>Interpréter les arguments de la ligne de commande</a:t>
            </a:r>
          </a:p>
          <a:p>
            <a:endParaRPr lang="fr-FR" sz="1200" dirty="0"/>
          </a:p>
          <a:p>
            <a:r>
              <a:rPr lang="fr-FR" sz="1200" dirty="0"/>
              <a:t>Accéder aux arguments, c'est bien, mais les interpréter peut être utile aussi.</a:t>
            </a:r>
          </a:p>
          <a:p>
            <a:endParaRPr lang="fr-FR" sz="1200" dirty="0"/>
          </a:p>
          <a:p>
            <a:r>
              <a:rPr lang="fr-FR" sz="1200" b="1" dirty="0"/>
              <a:t>Des actions simples</a:t>
            </a:r>
          </a:p>
          <a:p>
            <a:endParaRPr lang="fr-FR" sz="1200" dirty="0"/>
          </a:p>
          <a:p>
            <a:r>
              <a:rPr lang="fr-FR" sz="1200" dirty="0"/>
              <a:t>Parfois, votre programme devra déclencher plusieurs actions en fonction du premier paramètre fourni. Par exemple, en premier argument, vous pourriez préciser l'une des valeurs suivantes : start pour démarrer une opération, stop pour l'arrêter, restart pour la redémarrer, status pour connaître son état… bref, les utilisateurs de Linux ont sûrement bien plus d'exemples à l'esprit.</a:t>
            </a:r>
          </a:p>
          <a:p>
            <a:endParaRPr lang="fr-FR" sz="1200" dirty="0"/>
          </a:p>
          <a:p>
            <a:r>
              <a:rPr lang="fr-FR" sz="1200" dirty="0"/>
              <a:t>Dans ce cas de figure, il n'est pas vraiment nécessaire d'interpréter les arguments de la ligne de commande, comme on va le voir. Notre programme Python ressemblerait simplement à cela :</a:t>
            </a:r>
          </a:p>
        </p:txBody>
      </p:sp>
    </p:spTree>
    <p:extLst>
      <p:ext uri="{BB962C8B-B14F-4D97-AF65-F5344CB8AC3E}">
        <p14:creationId xmlns:p14="http://schemas.microsoft.com/office/powerpoint/2010/main" val="2152904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81226"/>
            <a:ext cx="12192000" cy="1325563"/>
          </a:xfrm>
        </p:spPr>
        <p:txBody>
          <a:bodyPr>
            <a:noAutofit/>
          </a:bodyPr>
          <a:lstStyle/>
          <a:p>
            <a:pPr algn="ctr"/>
            <a:r>
              <a:rPr lang="en-US" sz="9600" dirty="0">
                <a:solidFill>
                  <a:schemeClr val="accent5">
                    <a:lumMod val="75000"/>
                  </a:schemeClr>
                </a:solidFill>
              </a:rPr>
              <a:t>Les fonctions</a:t>
            </a:r>
            <a:endParaRPr lang="fr-FR" sz="9600" b="1" dirty="0">
              <a:solidFill>
                <a:schemeClr val="accent5">
                  <a:lumMod val="75000"/>
                </a:schemeClr>
              </a:solidFill>
            </a:endParaRPr>
          </a:p>
        </p:txBody>
      </p:sp>
    </p:spTree>
    <p:extLst>
      <p:ext uri="{BB962C8B-B14F-4D97-AF65-F5344CB8AC3E}">
        <p14:creationId xmlns:p14="http://schemas.microsoft.com/office/powerpoint/2010/main" val="1429244407"/>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2391235"/>
            <a:ext cx="7581897" cy="1822522"/>
          </a:xfrm>
          <a:prstGeom prst="rect">
            <a:avLst/>
          </a:prstGeom>
          <a:solidFill>
            <a:schemeClr val="tx1"/>
          </a:solidFill>
        </p:spPr>
        <p:txBody>
          <a:bodyPr wrap="square" numCol="2" rtlCol="0">
            <a:spAutoFit/>
          </a:bodyPr>
          <a:lstStyle/>
          <a:p>
            <a:r>
              <a:rPr lang="fr-FR" sz="1100" dirty="0">
                <a:solidFill>
                  <a:schemeClr val="bg1"/>
                </a:solidFill>
              </a:rPr>
              <a:t>import sys</a:t>
            </a:r>
          </a:p>
          <a:p>
            <a:endParaRPr lang="fr-FR" sz="1100" dirty="0">
              <a:solidFill>
                <a:schemeClr val="bg1"/>
              </a:solidFill>
            </a:endParaRPr>
          </a:p>
          <a:p>
            <a:r>
              <a:rPr lang="fr-FR" sz="1100" dirty="0">
                <a:solidFill>
                  <a:schemeClr val="bg1"/>
                </a:solidFill>
              </a:rPr>
              <a:t>if len(</a:t>
            </a:r>
            <a:r>
              <a:rPr lang="fr-FR" sz="1100" dirty="0" err="1">
                <a:solidFill>
                  <a:schemeClr val="bg1"/>
                </a:solidFill>
              </a:rPr>
              <a:t>sys.argv</a:t>
            </a:r>
            <a:r>
              <a:rPr lang="fr-FR" sz="1100" dirty="0">
                <a:solidFill>
                  <a:schemeClr val="bg1"/>
                </a:solidFill>
              </a:rPr>
              <a:t>) &lt; 2:</a:t>
            </a:r>
          </a:p>
          <a:p>
            <a:r>
              <a:rPr lang="fr-FR" sz="1100" dirty="0">
                <a:solidFill>
                  <a:schemeClr val="bg1"/>
                </a:solidFill>
              </a:rPr>
              <a:t>    print("Précisez une action en paramètre")</a:t>
            </a:r>
          </a:p>
          <a:p>
            <a:r>
              <a:rPr lang="fr-FR" sz="1100" dirty="0">
                <a:solidFill>
                  <a:schemeClr val="bg1"/>
                </a:solidFill>
              </a:rPr>
              <a:t>    </a:t>
            </a:r>
            <a:r>
              <a:rPr lang="fr-FR" sz="1100" dirty="0" err="1">
                <a:solidFill>
                  <a:schemeClr val="bg1"/>
                </a:solidFill>
              </a:rPr>
              <a:t>sys.exit</a:t>
            </a:r>
            <a:r>
              <a:rPr lang="fr-FR" sz="1100" dirty="0">
                <a:solidFill>
                  <a:schemeClr val="bg1"/>
                </a:solidFill>
              </a:rPr>
              <a:t>(1)</a:t>
            </a:r>
          </a:p>
          <a:p>
            <a:endParaRPr lang="fr-FR" sz="1100" dirty="0">
              <a:solidFill>
                <a:schemeClr val="bg1"/>
              </a:solidFill>
            </a:endParaRPr>
          </a:p>
          <a:p>
            <a:r>
              <a:rPr lang="fr-FR" sz="1100" dirty="0">
                <a:solidFill>
                  <a:schemeClr val="bg1"/>
                </a:solidFill>
              </a:rPr>
              <a:t>action = </a:t>
            </a:r>
            <a:r>
              <a:rPr lang="fr-FR" sz="1100" dirty="0" err="1">
                <a:solidFill>
                  <a:schemeClr val="bg1"/>
                </a:solidFill>
              </a:rPr>
              <a:t>sys.argv</a:t>
            </a:r>
            <a:r>
              <a:rPr lang="fr-FR" sz="1100" dirty="0">
                <a:solidFill>
                  <a:schemeClr val="bg1"/>
                </a:solidFill>
              </a:rPr>
              <a:t>[1]</a:t>
            </a:r>
          </a:p>
          <a:p>
            <a:endParaRPr lang="fr-FR" sz="1100" dirty="0">
              <a:solidFill>
                <a:schemeClr val="bg1"/>
              </a:solidFill>
            </a:endParaRPr>
          </a:p>
          <a:p>
            <a:r>
              <a:rPr lang="fr-FR" sz="1100" dirty="0">
                <a:solidFill>
                  <a:schemeClr val="bg1"/>
                </a:solidFill>
              </a:rPr>
              <a:t>if action == "start":</a:t>
            </a:r>
          </a:p>
          <a:p>
            <a:r>
              <a:rPr lang="fr-FR" sz="1100" dirty="0">
                <a:solidFill>
                  <a:schemeClr val="bg1"/>
                </a:solidFill>
              </a:rPr>
              <a:t>    print("On démarre l'opération")</a:t>
            </a:r>
          </a:p>
          <a:p>
            <a:endParaRPr lang="fr-FR" sz="1100" dirty="0">
              <a:solidFill>
                <a:schemeClr val="bg1"/>
              </a:solidFill>
            </a:endParaRPr>
          </a:p>
          <a:p>
            <a:r>
              <a:rPr lang="fr-FR" sz="1100" dirty="0">
                <a:solidFill>
                  <a:schemeClr val="bg1"/>
                </a:solidFill>
              </a:rPr>
              <a:t>elif action == "stop":   </a:t>
            </a:r>
          </a:p>
          <a:p>
            <a:r>
              <a:rPr lang="fr-FR" sz="1100" dirty="0">
                <a:solidFill>
                  <a:schemeClr val="bg1"/>
                </a:solidFill>
              </a:rPr>
              <a:t> print("On arrête l'opération")</a:t>
            </a:r>
          </a:p>
          <a:p>
            <a:r>
              <a:rPr lang="fr-FR" sz="1100" dirty="0">
                <a:solidFill>
                  <a:schemeClr val="bg1"/>
                </a:solidFill>
              </a:rPr>
              <a:t>elif action == "restart":</a:t>
            </a:r>
          </a:p>
          <a:p>
            <a:r>
              <a:rPr lang="fr-FR" sz="1100" dirty="0">
                <a:solidFill>
                  <a:schemeClr val="bg1"/>
                </a:solidFill>
              </a:rPr>
              <a:t>    print("On redémarre l'opération")</a:t>
            </a:r>
          </a:p>
          <a:p>
            <a:r>
              <a:rPr lang="fr-FR" sz="1100" dirty="0">
                <a:solidFill>
                  <a:schemeClr val="bg1"/>
                </a:solidFill>
              </a:rPr>
              <a:t>elif action == "status":</a:t>
            </a:r>
          </a:p>
          <a:p>
            <a:r>
              <a:rPr lang="fr-FR" sz="1100" dirty="0">
                <a:solidFill>
                  <a:schemeClr val="bg1"/>
                </a:solidFill>
              </a:rPr>
              <a:t>    print("On affiche l'état (démarré ou arrêté ?) de l'opération")</a:t>
            </a:r>
          </a:p>
          <a:p>
            <a:r>
              <a:rPr lang="fr-FR" sz="1100" dirty="0">
                <a:solidFill>
                  <a:schemeClr val="bg1"/>
                </a:solidFill>
              </a:rPr>
              <a:t>else:</a:t>
            </a:r>
          </a:p>
          <a:p>
            <a:r>
              <a:rPr lang="fr-FR" sz="1100" dirty="0">
                <a:solidFill>
                  <a:schemeClr val="bg1"/>
                </a:solidFill>
              </a:rPr>
              <a:t>    print("Je ne connais pas cette action")</a:t>
            </a:r>
          </a:p>
        </p:txBody>
      </p:sp>
    </p:spTree>
    <p:extLst>
      <p:ext uri="{BB962C8B-B14F-4D97-AF65-F5344CB8AC3E}">
        <p14:creationId xmlns:p14="http://schemas.microsoft.com/office/powerpoint/2010/main" val="822884101"/>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09716"/>
            <a:ext cx="6953246" cy="2862322"/>
          </a:xfrm>
          <a:prstGeom prst="rect">
            <a:avLst/>
          </a:prstGeom>
          <a:noFill/>
        </p:spPr>
        <p:txBody>
          <a:bodyPr wrap="square" rtlCol="0">
            <a:spAutoFit/>
          </a:bodyPr>
          <a:lstStyle/>
          <a:p>
            <a:r>
              <a:rPr lang="fr-FR" sz="1200" b="1" dirty="0"/>
              <a:t>Des options plus complexes</a:t>
            </a:r>
          </a:p>
          <a:p>
            <a:endParaRPr lang="fr-FR" sz="1200" dirty="0"/>
          </a:p>
          <a:p>
            <a:r>
              <a:rPr lang="fr-FR" sz="1200" dirty="0"/>
              <a:t>Mais la ligne de commande permet également de transmettre des arguments plus complexes comme des options. La plupart du temps, nos options sont sous la forme : -option_courte (une seule lettre), --option_longue, suivie d'un argument ou non.</a:t>
            </a:r>
          </a:p>
          <a:p>
            <a:endParaRPr lang="fr-FR" sz="1200" dirty="0"/>
          </a:p>
          <a:p>
            <a:r>
              <a:rPr lang="fr-FR" sz="1200" dirty="0"/>
              <a:t>Souvent, une option courte est accessible aussi depuis une option longue.</a:t>
            </a:r>
          </a:p>
          <a:p>
            <a:endParaRPr lang="fr-FR" sz="1200" dirty="0"/>
          </a:p>
          <a:p>
            <a:r>
              <a:rPr lang="fr-FR" sz="1200" dirty="0"/>
              <a:t>Ici, mon exemple va être tiré de Linux, mais vous n'avez pas vraiment besoin d'être sur Linux pour le comprendre, rassurez-vous.</a:t>
            </a:r>
          </a:p>
          <a:p>
            <a:endParaRPr lang="fr-FR" sz="1200" dirty="0"/>
          </a:p>
          <a:p>
            <a:r>
              <a:rPr lang="fr-FR" sz="1200" dirty="0"/>
              <a:t>La commande ls permet d'afficher le contenu d'un répertoire. On peut lui passer en paramètres plusieurs options qui influent sur ce que la commande va afficher au final.</a:t>
            </a:r>
          </a:p>
          <a:p>
            <a:endParaRPr lang="fr-FR" sz="1200" b="1" dirty="0"/>
          </a:p>
          <a:p>
            <a:r>
              <a:rPr lang="fr-FR" sz="1200" dirty="0"/>
              <a:t>Par exemple, pour afficher tous les fichiers (cachés ou non) du répertoire, on utilise l'option courte a.</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4284278"/>
            <a:ext cx="7581897" cy="430887"/>
          </a:xfrm>
          <a:prstGeom prst="rect">
            <a:avLst/>
          </a:prstGeom>
          <a:solidFill>
            <a:schemeClr val="tx1"/>
          </a:solidFill>
        </p:spPr>
        <p:txBody>
          <a:bodyPr wrap="square" numCol="2" rtlCol="0">
            <a:spAutoFit/>
          </a:bodyPr>
          <a:lstStyle/>
          <a:p>
            <a:r>
              <a:rPr lang="fr-FR" sz="1100" dirty="0">
                <a:solidFill>
                  <a:schemeClr val="bg1"/>
                </a:solidFill>
              </a:rPr>
              <a:t>$ ls -a                                                    </a:t>
            </a:r>
          </a:p>
          <a:p>
            <a:r>
              <a:rPr lang="fr-FR" sz="1100" dirty="0">
                <a:solidFill>
                  <a:schemeClr val="bg1"/>
                </a:solidFill>
              </a:rPr>
              <a:t>.  ..  fichier1.txt  .fichier_cache.txt  image.png                              </a:t>
            </a:r>
          </a:p>
        </p:txBody>
      </p:sp>
      <p:sp>
        <p:nvSpPr>
          <p:cNvPr id="9" name="ZoneTexte 8">
            <a:extLst>
              <a:ext uri="{FF2B5EF4-FFF2-40B4-BE49-F238E27FC236}">
                <a16:creationId xmlns:a16="http://schemas.microsoft.com/office/drawing/2014/main" id="{EEC17128-76DB-44FF-BA6C-8EB5B4CFCAEE}"/>
              </a:ext>
            </a:extLst>
          </p:cNvPr>
          <p:cNvSpPr txBox="1"/>
          <p:nvPr/>
        </p:nvSpPr>
        <p:spPr>
          <a:xfrm>
            <a:off x="361953" y="4737348"/>
            <a:ext cx="6953246" cy="461665"/>
          </a:xfrm>
          <a:prstGeom prst="rect">
            <a:avLst/>
          </a:prstGeom>
          <a:noFill/>
        </p:spPr>
        <p:txBody>
          <a:bodyPr wrap="square" rtlCol="0">
            <a:spAutoFit/>
          </a:bodyPr>
          <a:lstStyle/>
          <a:p>
            <a:r>
              <a:rPr lang="fr-FR" sz="1200" dirty="0"/>
              <a:t>Cette option courte est accessible depuis une option longue, all. Vous arrivez donc au même résultat en tapant :</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2" y="5225198"/>
            <a:ext cx="7581897" cy="430887"/>
          </a:xfrm>
          <a:prstGeom prst="rect">
            <a:avLst/>
          </a:prstGeom>
          <a:solidFill>
            <a:schemeClr val="tx1"/>
          </a:solidFill>
        </p:spPr>
        <p:txBody>
          <a:bodyPr wrap="square" numCol="2" rtlCol="0">
            <a:spAutoFit/>
          </a:bodyPr>
          <a:lstStyle/>
          <a:p>
            <a:r>
              <a:rPr lang="fr-FR" sz="1100" dirty="0">
                <a:solidFill>
                  <a:schemeClr val="bg1"/>
                </a:solidFill>
              </a:rPr>
              <a:t>$ ls --all                                                 </a:t>
            </a:r>
          </a:p>
          <a:p>
            <a:r>
              <a:rPr lang="fr-FR" sz="1100" dirty="0">
                <a:solidFill>
                  <a:schemeClr val="bg1"/>
                </a:solidFill>
              </a:rPr>
              <a:t>.  ..  fichier1.txt  .fichier_cache.txt  image.png</a:t>
            </a:r>
          </a:p>
        </p:txBody>
      </p:sp>
    </p:spTree>
    <p:extLst>
      <p:ext uri="{BB962C8B-B14F-4D97-AF65-F5344CB8AC3E}">
        <p14:creationId xmlns:p14="http://schemas.microsoft.com/office/powerpoint/2010/main" val="418158668"/>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704991"/>
            <a:ext cx="6953246" cy="1569660"/>
          </a:xfrm>
          <a:prstGeom prst="rect">
            <a:avLst/>
          </a:prstGeom>
          <a:noFill/>
        </p:spPr>
        <p:txBody>
          <a:bodyPr wrap="square" rtlCol="0">
            <a:spAutoFit/>
          </a:bodyPr>
          <a:lstStyle/>
          <a:p>
            <a:r>
              <a:rPr lang="fr-FR" sz="1200" dirty="0"/>
              <a:t>Pour récapituler, nos options courtes sont précédées d'un seul tiret et composées d'une seule lettre. Les options longues sont précédées de deux tirets et composées de plusieurs lettres.</a:t>
            </a:r>
          </a:p>
          <a:p>
            <a:endParaRPr lang="fr-FR" sz="1200" dirty="0"/>
          </a:p>
          <a:p>
            <a:r>
              <a:rPr lang="fr-FR" sz="1200" dirty="0"/>
              <a:t>Certaines options attendent un argument, à préciser juste après l'option.</a:t>
            </a:r>
          </a:p>
          <a:p>
            <a:endParaRPr lang="fr-FR" sz="1200" dirty="0"/>
          </a:p>
          <a:p>
            <a:r>
              <a:rPr lang="fr-FR" sz="1200" dirty="0"/>
              <a:t>Par exemple (toujours sur Linux), pour afficher les premières lignes d'un fichier, vous pouvez utiliser la commande head. Si vous voulez afficher les X premières lignes d'un fichier, vous utiliserez la commande head -n X.</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3222275"/>
            <a:ext cx="7581897" cy="1107996"/>
          </a:xfrm>
          <a:prstGeom prst="rect">
            <a:avLst/>
          </a:prstGeom>
          <a:solidFill>
            <a:schemeClr val="tx1"/>
          </a:solidFill>
        </p:spPr>
        <p:txBody>
          <a:bodyPr wrap="square" numCol="1" rtlCol="0">
            <a:spAutoFit/>
          </a:bodyPr>
          <a:lstStyle/>
          <a:p>
            <a:r>
              <a:rPr lang="fr-FR" sz="1100" dirty="0">
                <a:solidFill>
                  <a:schemeClr val="bg1"/>
                </a:solidFill>
              </a:rPr>
              <a:t>$ head -n 5 fichier.txt</a:t>
            </a:r>
          </a:p>
          <a:p>
            <a:r>
              <a:rPr lang="fr-FR" sz="1100" dirty="0">
                <a:solidFill>
                  <a:schemeClr val="bg1"/>
                </a:solidFill>
              </a:rPr>
              <a:t>ligne 1</a:t>
            </a:r>
          </a:p>
          <a:p>
            <a:r>
              <a:rPr lang="fr-FR" sz="1100" dirty="0">
                <a:solidFill>
                  <a:schemeClr val="bg1"/>
                </a:solidFill>
              </a:rPr>
              <a:t>ligne 2</a:t>
            </a:r>
          </a:p>
          <a:p>
            <a:r>
              <a:rPr lang="fr-FR" sz="1100" dirty="0">
                <a:solidFill>
                  <a:schemeClr val="bg1"/>
                </a:solidFill>
              </a:rPr>
              <a:t>ligne 3</a:t>
            </a:r>
          </a:p>
          <a:p>
            <a:r>
              <a:rPr lang="fr-FR" sz="1100" dirty="0">
                <a:solidFill>
                  <a:schemeClr val="bg1"/>
                </a:solidFill>
              </a:rPr>
              <a:t>ligne 4</a:t>
            </a:r>
          </a:p>
          <a:p>
            <a:r>
              <a:rPr lang="fr-FR" sz="1100" dirty="0">
                <a:solidFill>
                  <a:schemeClr val="bg1"/>
                </a:solidFill>
              </a:rPr>
              <a:t>ligne 5</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1" y="5963894"/>
            <a:ext cx="7581897" cy="600164"/>
          </a:xfrm>
          <a:prstGeom prst="rect">
            <a:avLst/>
          </a:prstGeom>
          <a:solidFill>
            <a:schemeClr val="tx1"/>
          </a:solidFill>
        </p:spPr>
        <p:txBody>
          <a:bodyPr wrap="square" numCol="1" rtlCol="0">
            <a:spAutoFit/>
          </a:bodyPr>
          <a:lstStyle/>
          <a:p>
            <a:r>
              <a:rPr lang="fr-FR" sz="1100" dirty="0">
                <a:solidFill>
                  <a:schemeClr val="bg1"/>
                </a:solidFill>
              </a:rPr>
              <a:t>import argparse</a:t>
            </a:r>
          </a:p>
          <a:p>
            <a:r>
              <a:rPr lang="fr-FR" sz="1100" dirty="0">
                <a:solidFill>
                  <a:schemeClr val="bg1"/>
                </a:solidFill>
              </a:rPr>
              <a:t>parser = argparse.ArgumentParser()</a:t>
            </a:r>
          </a:p>
          <a:p>
            <a:r>
              <a:rPr lang="fr-FR" sz="1100" dirty="0">
                <a:solidFill>
                  <a:schemeClr val="bg1"/>
                </a:solidFill>
              </a:rPr>
              <a:t>parser.parse_args()</a:t>
            </a:r>
          </a:p>
        </p:txBody>
      </p:sp>
      <p:sp>
        <p:nvSpPr>
          <p:cNvPr id="12" name="ZoneTexte 11">
            <a:extLst>
              <a:ext uri="{FF2B5EF4-FFF2-40B4-BE49-F238E27FC236}">
                <a16:creationId xmlns:a16="http://schemas.microsoft.com/office/drawing/2014/main" id="{5B9BC975-BAC8-4754-A529-A02C7C15DCDA}"/>
              </a:ext>
            </a:extLst>
          </p:cNvPr>
          <p:cNvSpPr txBox="1"/>
          <p:nvPr/>
        </p:nvSpPr>
        <p:spPr>
          <a:xfrm>
            <a:off x="361953" y="4368179"/>
            <a:ext cx="6953246" cy="1569660"/>
          </a:xfrm>
          <a:prstGeom prst="rect">
            <a:avLst/>
          </a:prstGeom>
          <a:noFill/>
        </p:spPr>
        <p:txBody>
          <a:bodyPr wrap="square" rtlCol="0">
            <a:spAutoFit/>
          </a:bodyPr>
          <a:lstStyle/>
          <a:p>
            <a:r>
              <a:rPr lang="fr-FR" sz="1200" dirty="0"/>
              <a:t>Dans ce cas, l'option </a:t>
            </a:r>
            <a:r>
              <a:rPr lang="fr-FR" sz="1200" b="1" dirty="0"/>
              <a:t>-n</a:t>
            </a:r>
            <a:r>
              <a:rPr lang="fr-FR" sz="1200" dirty="0"/>
              <a:t> attend un argument qui est le nombre de lignes à afficher.</a:t>
            </a:r>
          </a:p>
          <a:p>
            <a:endParaRPr lang="fr-FR" sz="1200" b="1" dirty="0"/>
          </a:p>
          <a:p>
            <a:r>
              <a:rPr lang="fr-FR" sz="1200" b="1" dirty="0"/>
              <a:t>Interpréter ces options grâce à Python</a:t>
            </a:r>
          </a:p>
          <a:p>
            <a:endParaRPr lang="fr-FR" sz="1200" dirty="0"/>
          </a:p>
          <a:p>
            <a:r>
              <a:rPr lang="fr-FR" sz="1200" dirty="0"/>
              <a:t>Cette petite présentation faite, revenons à Python.</a:t>
            </a:r>
          </a:p>
          <a:p>
            <a:endParaRPr lang="fr-FR" sz="1200" dirty="0"/>
          </a:p>
          <a:p>
            <a:r>
              <a:rPr lang="fr-FR" sz="1200" dirty="0"/>
              <a:t>Nous allons nous intéresser au module </a:t>
            </a:r>
            <a:r>
              <a:rPr lang="fr-FR" sz="1200" b="1" dirty="0"/>
              <a:t>argparse</a:t>
            </a:r>
            <a:r>
              <a:rPr lang="fr-FR" sz="1200" dirty="0"/>
              <a:t> qui est utile, justement, pour interpréter les arguments de la ligne de commande selon un certain schéma. La base du code est la suivante :</a:t>
            </a:r>
          </a:p>
        </p:txBody>
      </p:sp>
    </p:spTree>
    <p:extLst>
      <p:ext uri="{BB962C8B-B14F-4D97-AF65-F5344CB8AC3E}">
        <p14:creationId xmlns:p14="http://schemas.microsoft.com/office/powerpoint/2010/main" val="3734788485"/>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1938992"/>
          </a:xfrm>
          <a:prstGeom prst="rect">
            <a:avLst/>
          </a:prstGeom>
          <a:noFill/>
        </p:spPr>
        <p:txBody>
          <a:bodyPr wrap="square" rtlCol="0">
            <a:spAutoFit/>
          </a:bodyPr>
          <a:lstStyle/>
          <a:p>
            <a:pPr marL="228600" indent="-228600">
              <a:buFont typeface="+mj-lt"/>
              <a:buAutoNum type="arabicPeriod"/>
            </a:pPr>
            <a:r>
              <a:rPr lang="fr-FR" sz="1200" dirty="0"/>
              <a:t>D'abord, on importe le module argparse ;</a:t>
            </a:r>
          </a:p>
          <a:p>
            <a:pPr marL="228600" indent="-228600">
              <a:buFont typeface="+mj-lt"/>
              <a:buAutoNum type="arabicPeriod"/>
            </a:pPr>
            <a:endParaRPr lang="fr-FR" sz="1200" dirty="0"/>
          </a:p>
          <a:p>
            <a:pPr marL="228600" indent="-228600">
              <a:buFont typeface="+mj-lt"/>
              <a:buAutoNum type="arabicPeriod"/>
            </a:pPr>
            <a:r>
              <a:rPr lang="fr-FR" sz="1200" dirty="0"/>
              <a:t>on crée ensuite un argparse.ArgumentParser qui va être utile pour configurer nos options à interpréter ;</a:t>
            </a:r>
          </a:p>
          <a:p>
            <a:pPr marL="228600" indent="-228600">
              <a:buFont typeface="+mj-lt"/>
              <a:buAutoNum type="arabicPeriod"/>
            </a:pPr>
            <a:endParaRPr lang="fr-FR" sz="1200" dirty="0"/>
          </a:p>
          <a:p>
            <a:pPr marL="228600" indent="-228600">
              <a:buFont typeface="+mj-lt"/>
              <a:buAutoNum type="arabicPeriod"/>
            </a:pPr>
            <a:r>
              <a:rPr lang="fr-FR" sz="1200" dirty="0"/>
              <a:t>enfin, on appelle la méthode </a:t>
            </a:r>
            <a:r>
              <a:rPr lang="fr-FR" sz="1200" dirty="0" err="1"/>
              <a:t>parse_args</a:t>
            </a:r>
            <a:r>
              <a:rPr lang="fr-FR" sz="1200" dirty="0"/>
              <a:t>() sur notre parser. Cette méthode retourne les arguments interprétés. Nous allons voir comment préciser des options dans notre parser, pour rendre les choses plus intéressantes. Notez que, par défaut, l'interprétation des arguments se fait depuis </a:t>
            </a:r>
            <a:r>
              <a:rPr lang="fr-FR" sz="1200" dirty="0" err="1"/>
              <a:t>sys.argv</a:t>
            </a:r>
            <a:r>
              <a:rPr lang="fr-FR" sz="1200" dirty="0"/>
              <a:t>[1:] (c'est-à-dire la liste des arguments sans le nom du script).</a:t>
            </a:r>
          </a:p>
          <a:p>
            <a:endParaRPr lang="fr-FR" sz="1200" dirty="0"/>
          </a:p>
          <a:p>
            <a:r>
              <a:rPr lang="fr-FR" sz="1200" dirty="0"/>
              <a:t>En fait, notre parser n'est pas tout à fait vide. Si vous exécutez le script ci-dessus avec l'option --help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3714325"/>
            <a:ext cx="7581897" cy="938719"/>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Tree>
    <p:extLst>
      <p:ext uri="{BB962C8B-B14F-4D97-AF65-F5344CB8AC3E}">
        <p14:creationId xmlns:p14="http://schemas.microsoft.com/office/powerpoint/2010/main" val="4037379460"/>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2244583"/>
            <a:ext cx="6953246" cy="461665"/>
          </a:xfrm>
          <a:prstGeom prst="rect">
            <a:avLst/>
          </a:prstGeom>
          <a:noFill/>
        </p:spPr>
        <p:txBody>
          <a:bodyPr wrap="square" rtlCol="0">
            <a:spAutoFit/>
          </a:bodyPr>
          <a:lstStyle/>
          <a:p>
            <a:r>
              <a:rPr lang="fr-FR" sz="1200" dirty="0"/>
              <a:t>Ce qui vous donne un petit aperçu de comment utiliser notre programme. L'aide (option -h ou --help) est générée par défaut. Et si vous n'utilisez pas le script convenablement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71113" y="2842812"/>
            <a:ext cx="7581897" cy="600164"/>
          </a:xfrm>
          <a:prstGeom prst="rect">
            <a:avLst/>
          </a:prstGeom>
          <a:solidFill>
            <a:schemeClr val="tx1"/>
          </a:solidFill>
        </p:spPr>
        <p:txBody>
          <a:bodyPr wrap="square" numCol="1" rtlCol="0">
            <a:spAutoFit/>
          </a:bodyPr>
          <a:lstStyle/>
          <a:p>
            <a:r>
              <a:rPr lang="en-US" sz="1100" dirty="0">
                <a:solidFill>
                  <a:schemeClr val="bg1"/>
                </a:solidFill>
              </a:rPr>
              <a:t>&gt;python code.py --inexistante</a:t>
            </a:r>
          </a:p>
          <a:p>
            <a:r>
              <a:rPr lang="en-US" sz="1100" dirty="0">
                <a:solidFill>
                  <a:schemeClr val="bg1"/>
                </a:solidFill>
              </a:rPr>
              <a:t>usage: code.py [-h]</a:t>
            </a:r>
          </a:p>
          <a:p>
            <a:r>
              <a:rPr lang="en-US" sz="1100" dirty="0">
                <a:solidFill>
                  <a:schemeClr val="bg1"/>
                </a:solidFill>
              </a:rPr>
              <a:t>code.py: error: unrecognized arguments: --inexistante</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1" y="3579541"/>
            <a:ext cx="6953246" cy="461665"/>
          </a:xfrm>
          <a:prstGeom prst="rect">
            <a:avLst/>
          </a:prstGeom>
          <a:noFill/>
        </p:spPr>
        <p:txBody>
          <a:bodyPr wrap="square" rtlCol="0">
            <a:spAutoFit/>
          </a:bodyPr>
          <a:lstStyle/>
          <a:p>
            <a:r>
              <a:rPr lang="fr-FR" sz="1200" dirty="0"/>
              <a:t>Les messages d'erreurs sont en anglais, mais vous devriez pouvoir comprendre l'erreur. Ici nous avons simplement spécifié une option qui n'a pas été définie. Essayons d'en définir une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1" y="4129573"/>
            <a:ext cx="7581897" cy="769441"/>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parser.parse_args()</a:t>
            </a:r>
            <a:endParaRPr lang="fr-FR" sz="1100" dirty="0">
              <a:solidFill>
                <a:schemeClr val="bg1"/>
              </a:solidFill>
            </a:endParaRPr>
          </a:p>
        </p:txBody>
      </p:sp>
    </p:spTree>
    <p:extLst>
      <p:ext uri="{BB962C8B-B14F-4D97-AF65-F5344CB8AC3E}">
        <p14:creationId xmlns:p14="http://schemas.microsoft.com/office/powerpoint/2010/main" val="1530319943"/>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1015663"/>
          </a:xfrm>
          <a:prstGeom prst="rect">
            <a:avLst/>
          </a:prstGeom>
          <a:noFill/>
        </p:spPr>
        <p:txBody>
          <a:bodyPr wrap="square" rtlCol="0">
            <a:spAutoFit/>
          </a:bodyPr>
          <a:lstStyle/>
          <a:p>
            <a:r>
              <a:rPr lang="fr-FR" sz="1200" dirty="0"/>
              <a:t>Nous avons ajouté une option grâce à la méthode </a:t>
            </a:r>
            <a:r>
              <a:rPr lang="fr-FR" sz="1200" dirty="0" err="1"/>
              <a:t>add_argument</a:t>
            </a:r>
            <a:r>
              <a:rPr lang="fr-FR" sz="1200" dirty="0"/>
              <a:t>(). Elle prend plusieurs paramètres (de nombreux paramètres optionnels, en fait) mais nous n'en avons précisé que deux ici : l'option et le message d'aide lié.</a:t>
            </a:r>
          </a:p>
          <a:p>
            <a:endParaRPr lang="fr-FR" sz="1200" dirty="0"/>
          </a:p>
          <a:p>
            <a:r>
              <a:rPr lang="fr-FR" sz="1200" dirty="0"/>
              <a:t>Si vous demandez l'aide du script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1" y="2518120"/>
            <a:ext cx="7581897" cy="1446550"/>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 x</a:t>
            </a:r>
          </a:p>
          <a:p>
            <a:endParaRPr lang="en-US" sz="1100" dirty="0">
              <a:solidFill>
                <a:schemeClr val="bg1"/>
              </a:solidFill>
            </a:endParaRPr>
          </a:p>
          <a:p>
            <a:r>
              <a:rPr lang="en-US" sz="1100" dirty="0">
                <a:solidFill>
                  <a:schemeClr val="bg1"/>
                </a:solidFill>
              </a:rPr>
              <a:t>positional arguments:</a:t>
            </a:r>
          </a:p>
          <a:p>
            <a:r>
              <a:rPr lang="en-US" sz="1100" dirty="0">
                <a:solidFill>
                  <a:schemeClr val="bg1"/>
                </a:solidFill>
              </a:rPr>
              <a:t>  x           le nombre à mettre au carré</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4001692"/>
            <a:ext cx="6953246" cy="276999"/>
          </a:xfrm>
          <a:prstGeom prst="rect">
            <a:avLst/>
          </a:prstGeom>
          <a:noFill/>
        </p:spPr>
        <p:txBody>
          <a:bodyPr wrap="square" rtlCol="0">
            <a:spAutoFit/>
          </a:bodyPr>
          <a:lstStyle/>
          <a:p>
            <a:r>
              <a:rPr lang="fr-FR" sz="1200" dirty="0"/>
              <a:t>Nous devons maintenant préciser un nombre x en paramètre. Essayons de récupérer sa valeur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4390624"/>
            <a:ext cx="7581897" cy="938719"/>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args = parser.parse_args()</a:t>
            </a:r>
          </a:p>
          <a:p>
            <a:r>
              <a:rPr lang="en-US" sz="1100" dirty="0">
                <a:solidFill>
                  <a:schemeClr val="bg1"/>
                </a:solidFill>
              </a:rPr>
              <a:t>print("</a:t>
            </a:r>
            <a:r>
              <a:rPr lang="en-US" sz="1100" dirty="0" err="1">
                <a:solidFill>
                  <a:schemeClr val="bg1"/>
                </a:solidFill>
              </a:rPr>
              <a:t>Vous</a:t>
            </a:r>
            <a:r>
              <a:rPr lang="en-US" sz="1100" dirty="0">
                <a:solidFill>
                  <a:schemeClr val="bg1"/>
                </a:solidFill>
              </a:rPr>
              <a:t> </a:t>
            </a:r>
            <a:r>
              <a:rPr lang="en-US" sz="1100" dirty="0" err="1">
                <a:solidFill>
                  <a:schemeClr val="bg1"/>
                </a:solidFill>
              </a:rPr>
              <a:t>avez</a:t>
            </a:r>
            <a:r>
              <a:rPr lang="en-US" sz="1100" dirty="0">
                <a:solidFill>
                  <a:schemeClr val="bg1"/>
                </a:solidFill>
              </a:rPr>
              <a:t> </a:t>
            </a:r>
            <a:r>
              <a:rPr lang="en-US" sz="1100" dirty="0" err="1">
                <a:solidFill>
                  <a:schemeClr val="bg1"/>
                </a:solidFill>
              </a:rPr>
              <a:t>précisé</a:t>
            </a:r>
            <a:r>
              <a:rPr lang="en-US" sz="1100" dirty="0">
                <a:solidFill>
                  <a:schemeClr val="bg1"/>
                </a:solidFill>
              </a:rPr>
              <a:t> X =", args.x)</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1" y="5468239"/>
            <a:ext cx="6953246" cy="646331"/>
          </a:xfrm>
          <a:prstGeom prst="rect">
            <a:avLst/>
          </a:prstGeom>
          <a:noFill/>
        </p:spPr>
        <p:txBody>
          <a:bodyPr wrap="square" rtlCol="0">
            <a:spAutoFit/>
          </a:bodyPr>
          <a:lstStyle/>
          <a:p>
            <a:r>
              <a:rPr lang="fr-FR" sz="1200" dirty="0"/>
              <a:t>Pour récupérer les options (ce que nous voudrons faire la plupart du temps ;) ), on récupère le retour de la méthode </a:t>
            </a:r>
            <a:r>
              <a:rPr lang="fr-FR" sz="1200" b="1" dirty="0"/>
              <a:t>parse_args()</a:t>
            </a:r>
            <a:r>
              <a:rPr lang="fr-FR" sz="1200" dirty="0"/>
              <a:t>. Elle retourne un objet </a:t>
            </a:r>
            <a:r>
              <a:rPr lang="fr-FR" sz="1200" b="1" dirty="0"/>
              <a:t>namespace</a:t>
            </a:r>
            <a:r>
              <a:rPr lang="fr-FR" sz="1200" dirty="0"/>
              <a:t> avec nos options en attribut. Accéder à </a:t>
            </a:r>
            <a:r>
              <a:rPr lang="fr-FR" sz="1200" b="1" dirty="0"/>
              <a:t>args.x</a:t>
            </a:r>
            <a:r>
              <a:rPr lang="fr-FR" sz="1200" dirty="0"/>
              <a:t> retourne donc le nombre précisé par l'utilisateur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0" y="6186503"/>
            <a:ext cx="7581897" cy="430887"/>
          </a:xfrm>
          <a:prstGeom prst="rect">
            <a:avLst/>
          </a:prstGeom>
          <a:solidFill>
            <a:schemeClr val="tx1"/>
          </a:solidFill>
        </p:spPr>
        <p:txBody>
          <a:bodyPr wrap="square" numCol="1" rtlCol="0">
            <a:spAutoFit/>
          </a:bodyPr>
          <a:lstStyle/>
          <a:p>
            <a:r>
              <a:rPr lang="fr-FR" sz="1100" dirty="0">
                <a:solidFill>
                  <a:schemeClr val="bg1"/>
                </a:solidFill>
              </a:rPr>
              <a:t>&gt;python code.py 5</a:t>
            </a:r>
          </a:p>
          <a:p>
            <a:r>
              <a:rPr lang="fr-FR" sz="1100" dirty="0">
                <a:solidFill>
                  <a:schemeClr val="bg1"/>
                </a:solidFill>
              </a:rPr>
              <a:t>Vous avez précisé X = 5</a:t>
            </a:r>
          </a:p>
        </p:txBody>
      </p:sp>
    </p:spTree>
    <p:extLst>
      <p:ext uri="{BB962C8B-B14F-4D97-AF65-F5344CB8AC3E}">
        <p14:creationId xmlns:p14="http://schemas.microsoft.com/office/powerpoint/2010/main" val="1637999530"/>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461665"/>
          </a:xfrm>
          <a:prstGeom prst="rect">
            <a:avLst/>
          </a:prstGeom>
          <a:noFill/>
        </p:spPr>
        <p:txBody>
          <a:bodyPr wrap="square" rtlCol="0">
            <a:spAutoFit/>
          </a:bodyPr>
          <a:lstStyle/>
          <a:p>
            <a:r>
              <a:rPr lang="fr-FR" sz="1200" dirty="0"/>
              <a:t>Dans ce contexte, on veut un nombre... mais l'utilisateur peut entrer n'importe quoi. Ce n'est pas une bonne chose, modifions notre méthode </a:t>
            </a:r>
            <a:r>
              <a:rPr lang="fr-FR" sz="1200" dirty="0" err="1"/>
              <a:t>add_argument</a:t>
            </a:r>
            <a:r>
              <a:rPr lang="fr-FR" sz="1200" dirty="0"/>
              <a:t> pour que l'utilisateur ne puisse entrer que des nombres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49" y="1883792"/>
            <a:ext cx="7581897" cy="1277273"/>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args = parser.parse_args()</a:t>
            </a: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3198943"/>
            <a:ext cx="6953246" cy="1015663"/>
          </a:xfrm>
          <a:prstGeom prst="rect">
            <a:avLst/>
          </a:prstGeom>
          <a:noFill/>
        </p:spPr>
        <p:txBody>
          <a:bodyPr wrap="square" rtlCol="0">
            <a:spAutoFit/>
          </a:bodyPr>
          <a:lstStyle/>
          <a:p>
            <a:r>
              <a:rPr lang="fr-FR" sz="1200" dirty="0"/>
              <a:t>Comme vous le voyez, la méthode add_argument est précisée ici avec un nouvel argument : type. On lui précise int, ce qui veut dire que l'on attend un nombre (l'entrée de l'utilisateur sera automatiquement convertie).</a:t>
            </a:r>
          </a:p>
          <a:p>
            <a:endParaRPr lang="fr-FR" sz="1200" dirty="0"/>
          </a:p>
          <a:p>
            <a:r>
              <a:rPr lang="fr-FR" sz="1200" dirty="0"/>
              <a:t>Vous pouvez voir aussi que notre programme fait maintenant quelque chose de concret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4172711"/>
            <a:ext cx="7581897" cy="1615827"/>
          </a:xfrm>
          <a:prstGeom prst="rect">
            <a:avLst/>
          </a:prstGeom>
          <a:solidFill>
            <a:schemeClr val="tx1"/>
          </a:solidFill>
        </p:spPr>
        <p:txBody>
          <a:bodyPr wrap="square" numCol="1" rtlCol="0">
            <a:spAutoFit/>
          </a:bodyPr>
          <a:lstStyle/>
          <a:p>
            <a:r>
              <a:rPr lang="en-US" sz="1100" dirty="0">
                <a:solidFill>
                  <a:schemeClr val="bg1"/>
                </a:solidFill>
              </a:rPr>
              <a:t>&gt;python code.py 5</a:t>
            </a:r>
          </a:p>
          <a:p>
            <a:r>
              <a:rPr lang="en-US" sz="1100" dirty="0">
                <a:solidFill>
                  <a:schemeClr val="bg1"/>
                </a:solidFill>
              </a:rPr>
              <a:t>25</a:t>
            </a:r>
          </a:p>
          <a:p>
            <a:endParaRPr lang="en-US" sz="1100" dirty="0">
              <a:solidFill>
                <a:schemeClr val="bg1"/>
              </a:solidFill>
            </a:endParaRPr>
          </a:p>
          <a:p>
            <a:r>
              <a:rPr lang="en-US" sz="1100" dirty="0">
                <a:solidFill>
                  <a:schemeClr val="bg1"/>
                </a:solidFill>
              </a:rPr>
              <a:t>&gt;python code.py -8</a:t>
            </a:r>
          </a:p>
          <a:p>
            <a:r>
              <a:rPr lang="en-US" sz="1100" dirty="0">
                <a:solidFill>
                  <a:schemeClr val="bg1"/>
                </a:solidFill>
              </a:rPr>
              <a:t>64</a:t>
            </a:r>
          </a:p>
          <a:p>
            <a:endParaRPr lang="en-US" sz="1100" dirty="0">
              <a:solidFill>
                <a:schemeClr val="bg1"/>
              </a:solidFill>
            </a:endParaRPr>
          </a:p>
          <a:p>
            <a:r>
              <a:rPr lang="en-US" sz="1100" dirty="0">
                <a:solidFill>
                  <a:schemeClr val="bg1"/>
                </a:solidFill>
              </a:rPr>
              <a:t>&gt;python code.py test</a:t>
            </a:r>
          </a:p>
          <a:p>
            <a:r>
              <a:rPr lang="en-US" sz="1100" dirty="0">
                <a:solidFill>
                  <a:schemeClr val="bg1"/>
                </a:solidFill>
              </a:rPr>
              <a:t>usage: code.py [-h] x</a:t>
            </a:r>
          </a:p>
          <a:p>
            <a:r>
              <a:rPr lang="en-US" sz="1100" dirty="0">
                <a:solidFill>
                  <a:schemeClr val="bg1"/>
                </a:solidFill>
              </a:rPr>
              <a:t>code.py: error: argument x: invalid int value: 'test'</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0" y="5784521"/>
            <a:ext cx="6953246" cy="1015663"/>
          </a:xfrm>
          <a:prstGeom prst="rect">
            <a:avLst/>
          </a:prstGeom>
          <a:noFill/>
        </p:spPr>
        <p:txBody>
          <a:bodyPr wrap="square" rtlCol="0">
            <a:spAutoFit/>
          </a:bodyPr>
          <a:lstStyle/>
          <a:p>
            <a:r>
              <a:rPr lang="fr-FR" sz="1200" dirty="0"/>
              <a:t>Comme vous le voyez, la conversion marche bien, jusqu'au message d'erreur affiché si l'utilisateur n'entre pas un nombre.</a:t>
            </a:r>
          </a:p>
          <a:p>
            <a:endParaRPr lang="fr-FR" sz="1200" dirty="0"/>
          </a:p>
          <a:p>
            <a:r>
              <a:rPr lang="fr-FR" sz="1200" dirty="0"/>
              <a:t>Jusqu'ici nous avons créé des "positional arguments", qui doivent être précisés sans option. Voyons comment ajouter des options facultatives :</a:t>
            </a:r>
          </a:p>
        </p:txBody>
      </p:sp>
    </p:spTree>
    <p:extLst>
      <p:ext uri="{BB962C8B-B14F-4D97-AF65-F5344CB8AC3E}">
        <p14:creationId xmlns:p14="http://schemas.microsoft.com/office/powerpoint/2010/main" val="3467738455"/>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1403924"/>
            <a:ext cx="7581897" cy="2292935"/>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parser.add_argument("-v", "--verbose", action="store_true",</a:t>
            </a:r>
          </a:p>
          <a:p>
            <a:r>
              <a:rPr lang="en-US" sz="1100" dirty="0">
                <a:solidFill>
                  <a:schemeClr val="bg1"/>
                </a:solidFill>
              </a:rPr>
              <a:t>        help="augmente la verbosité")</a:t>
            </a:r>
          </a:p>
          <a:p>
            <a:r>
              <a:rPr lang="en-US" sz="1100" dirty="0">
                <a:solidFill>
                  <a:schemeClr val="bg1"/>
                </a:solidFill>
              </a:rPr>
              <a:t>args = parser.parse_args()</a:t>
            </a:r>
          </a:p>
          <a:p>
            <a:endParaRPr lang="en-US" sz="1100" dirty="0">
              <a:solidFill>
                <a:schemeClr val="bg1"/>
              </a:solidFill>
            </a:endParaRP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if args.verbose:</a:t>
            </a:r>
          </a:p>
          <a:p>
            <a:r>
              <a:rPr lang="en-US" sz="1100" dirty="0">
                <a:solidFill>
                  <a:schemeClr val="bg1"/>
                </a:solidFill>
              </a:rPr>
              <a:t>    print("{} ^ 2 = {}".format(x, retour))</a:t>
            </a:r>
          </a:p>
          <a:p>
            <a:r>
              <a:rPr lang="en-US" sz="1100" dirty="0">
                <a:solidFill>
                  <a:schemeClr val="bg1"/>
                </a:solidFill>
              </a:rPr>
              <a:t>else:</a:t>
            </a:r>
          </a:p>
          <a:p>
            <a:r>
              <a:rPr lang="en-US" sz="1100" dirty="0">
                <a:solidFill>
                  <a:schemeClr val="bg1"/>
                </a:solidFill>
              </a:rPr>
              <a:t>    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0" y="3876369"/>
            <a:ext cx="7296151" cy="2308324"/>
          </a:xfrm>
          <a:prstGeom prst="rect">
            <a:avLst/>
          </a:prstGeom>
          <a:noFill/>
        </p:spPr>
        <p:txBody>
          <a:bodyPr wrap="square" rtlCol="0">
            <a:spAutoFit/>
          </a:bodyPr>
          <a:lstStyle/>
          <a:p>
            <a:r>
              <a:rPr lang="fr-FR" sz="1200" dirty="0"/>
              <a:t>Nous avons ajouté une nouvelle option : -v ou --verbose. Le nom commençant par un tiret, argparse suppose qu'il s'agit d'une option facultative, même si cela peut être modifié.</a:t>
            </a:r>
          </a:p>
          <a:p>
            <a:endParaRPr lang="fr-FR" sz="1200" dirty="0"/>
          </a:p>
          <a:p>
            <a:r>
              <a:rPr lang="fr-FR" sz="1200" dirty="0"/>
              <a:t>Notez que l'on appelle la méthode </a:t>
            </a:r>
            <a:r>
              <a:rPr lang="fr-FR" sz="1200" dirty="0" err="1"/>
              <a:t>add_argument</a:t>
            </a:r>
            <a:r>
              <a:rPr lang="fr-FR" sz="1200" dirty="0"/>
              <a:t> avec l'argument action. L'action précisée, "store_true", permet de convertir l'option précisée en booléen :</a:t>
            </a:r>
          </a:p>
          <a:p>
            <a:endParaRPr lang="fr-FR" sz="1200" dirty="0"/>
          </a:p>
          <a:p>
            <a:pPr marL="628650" lvl="1" indent="-171450">
              <a:buFont typeface="Arial" panose="020B0604020202020204" pitchFamily="34" charset="0"/>
              <a:buChar char="•"/>
            </a:pPr>
            <a:r>
              <a:rPr lang="fr-FR" sz="1200" dirty="0"/>
              <a:t>    Si l'option est précisée, alors args.verbose vaudra True ;</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    si l'option n'est pas précisée, alors args.verbose vaudra False.</a:t>
            </a:r>
          </a:p>
          <a:p>
            <a:endParaRPr lang="fr-FR" sz="1200" dirty="0"/>
          </a:p>
          <a:p>
            <a:r>
              <a:rPr lang="fr-FR" sz="1200" dirty="0"/>
              <a:t>Le résultat affiché est différent en fonction de l'option, si elle est précisée, le message de retour est un peu plus détaillé :</a:t>
            </a:r>
          </a:p>
        </p:txBody>
      </p:sp>
    </p:spTree>
    <p:extLst>
      <p:ext uri="{BB962C8B-B14F-4D97-AF65-F5344CB8AC3E}">
        <p14:creationId xmlns:p14="http://schemas.microsoft.com/office/powerpoint/2010/main" val="4059029181"/>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89272" y="3382554"/>
            <a:ext cx="7296151" cy="2123658"/>
          </a:xfrm>
          <a:prstGeom prst="rect">
            <a:avLst/>
          </a:prstGeom>
          <a:noFill/>
        </p:spPr>
        <p:txBody>
          <a:bodyPr wrap="square" rtlCol="0">
            <a:spAutoFit/>
          </a:bodyPr>
          <a:lstStyle/>
          <a:p>
            <a:r>
              <a:rPr lang="fr-FR" sz="1200" dirty="0"/>
              <a:t>Vous voyez que le retour est différent en fonction du niveau de verbosité. Notez aussi que le message d'aide intègre bien notre nouvelle option. C'est l'une des raisons (il y en a beaucoup) qui rendent l'utilisation de argparse si pratique.</a:t>
            </a:r>
          </a:p>
          <a:p>
            <a:endParaRPr lang="fr-FR" sz="1200" dirty="0"/>
          </a:p>
          <a:p>
            <a:r>
              <a:rPr lang="fr-FR" sz="1200" dirty="0"/>
              <a:t>Nous n'avons vu que le tout début des fonctionnalités de ce module. Si vous voulez en apprendre plus, les ressources suivantes vont bien plus loin :</a:t>
            </a:r>
          </a:p>
          <a:p>
            <a:endParaRPr lang="fr-FR" sz="1200" dirty="0"/>
          </a:p>
          <a:p>
            <a:pPr marL="628650" lvl="1" indent="-171450">
              <a:buFont typeface="Arial" panose="020B0604020202020204" pitchFamily="34" charset="0"/>
              <a:buChar char="•"/>
            </a:pPr>
            <a:r>
              <a:rPr lang="fr-FR" sz="1200" dirty="0"/>
              <a:t>    Le </a:t>
            </a:r>
            <a:r>
              <a:rPr lang="fr-FR" sz="1200" dirty="0">
                <a:hlinkClick r:id="rId2"/>
              </a:rPr>
              <a:t>tutoriel consacré à argparse</a:t>
            </a:r>
            <a:r>
              <a:rPr lang="fr-FR" sz="1200" dirty="0"/>
              <a:t>, qui présente les fonctionnalités les plus couramment utilisées du module ;</a:t>
            </a:r>
          </a:p>
          <a:p>
            <a:pPr marL="628650" lvl="1" indent="-171450">
              <a:buFont typeface="Arial" panose="020B0604020202020204" pitchFamily="34" charset="0"/>
              <a:buChar char="•"/>
            </a:pPr>
            <a:r>
              <a:rPr lang="fr-FR" sz="1200" dirty="0"/>
              <a:t>    La </a:t>
            </a:r>
            <a:r>
              <a:rPr lang="fr-FR" sz="1200" dirty="0">
                <a:hlinkClick r:id="rId3"/>
              </a:rPr>
              <a:t>documentation officielle du module argparse</a:t>
            </a:r>
            <a:r>
              <a:rPr lang="fr-FR" sz="1200" dirty="0"/>
              <a:t>, qui liste les fonctionnalités de manière plus complète. Je ne vous conseille pas de lire cette documentation sans lire le tutoriel avant.</a:t>
            </a:r>
          </a:p>
        </p:txBody>
      </p:sp>
      <p:sp>
        <p:nvSpPr>
          <p:cNvPr id="6" name="ZoneTexte 5">
            <a:extLst>
              <a:ext uri="{FF2B5EF4-FFF2-40B4-BE49-F238E27FC236}">
                <a16:creationId xmlns:a16="http://schemas.microsoft.com/office/drawing/2014/main" id="{8B09D910-AFE4-4B93-9254-2FEFD850B374}"/>
              </a:ext>
            </a:extLst>
          </p:cNvPr>
          <p:cNvSpPr txBox="1"/>
          <p:nvPr/>
        </p:nvSpPr>
        <p:spPr>
          <a:xfrm>
            <a:off x="489272" y="2030767"/>
            <a:ext cx="7915275" cy="1107996"/>
          </a:xfrm>
          <a:prstGeom prst="rect">
            <a:avLst/>
          </a:prstGeom>
          <a:solidFill>
            <a:schemeClr val="tx1"/>
          </a:solidFill>
        </p:spPr>
        <p:txBody>
          <a:bodyPr wrap="square" numCol="2" rtlCol="0">
            <a:spAutoFit/>
          </a:bodyPr>
          <a:lstStyle/>
          <a:p>
            <a:r>
              <a:rPr lang="en-US" sz="1100" dirty="0">
                <a:solidFill>
                  <a:schemeClr val="bg1"/>
                </a:solidFill>
              </a:rPr>
              <a:t>&gt;python code.py -h</a:t>
            </a:r>
          </a:p>
          <a:p>
            <a:r>
              <a:rPr lang="en-US" sz="1100" dirty="0">
                <a:solidFill>
                  <a:schemeClr val="bg1"/>
                </a:solidFill>
              </a:rPr>
              <a:t>usage: code.py [-h] [-v] </a:t>
            </a:r>
            <a:r>
              <a:rPr lang="en-US" sz="1100" dirty="0" err="1">
                <a:solidFill>
                  <a:schemeClr val="bg1"/>
                </a:solidFill>
              </a:rPr>
              <a:t>xpositional</a:t>
            </a:r>
            <a:r>
              <a:rPr lang="en-US" sz="1100" dirty="0">
                <a:solidFill>
                  <a:schemeClr val="bg1"/>
                </a:solidFill>
              </a:rPr>
              <a:t> arguments:</a:t>
            </a:r>
          </a:p>
          <a:p>
            <a:r>
              <a:rPr lang="en-US" sz="1100" dirty="0">
                <a:solidFill>
                  <a:schemeClr val="bg1"/>
                </a:solidFill>
              </a:rPr>
              <a:t>x le nombre à mettre au </a:t>
            </a:r>
            <a:r>
              <a:rPr lang="en-US" sz="1100" dirty="0" err="1">
                <a:solidFill>
                  <a:schemeClr val="bg1"/>
                </a:solidFill>
              </a:rPr>
              <a:t>carréoptional</a:t>
            </a:r>
            <a:r>
              <a:rPr lang="en-US" sz="1100" dirty="0">
                <a:solidFill>
                  <a:schemeClr val="bg1"/>
                </a:solidFill>
              </a:rPr>
              <a:t> arguments:</a:t>
            </a:r>
          </a:p>
          <a:p>
            <a:r>
              <a:rPr lang="en-US" sz="1100" dirty="0">
                <a:solidFill>
                  <a:schemeClr val="bg1"/>
                </a:solidFill>
              </a:rPr>
              <a:t>-h, --help show this help message and exit</a:t>
            </a:r>
          </a:p>
          <a:p>
            <a:r>
              <a:rPr lang="en-US" sz="1100" dirty="0">
                <a:solidFill>
                  <a:schemeClr val="bg1"/>
                </a:solidFill>
              </a:rPr>
              <a:t>-v, --verbose augmente la verbosité&gt;python code.py 5</a:t>
            </a:r>
          </a:p>
          <a:p>
            <a:r>
              <a:rPr lang="en-US" sz="1100" dirty="0">
                <a:solidFill>
                  <a:schemeClr val="bg1"/>
                </a:solidFill>
              </a:rPr>
              <a:t>25&gt;python code.py 5 –verbose</a:t>
            </a:r>
          </a:p>
          <a:p>
            <a:r>
              <a:rPr lang="en-US" sz="1100" dirty="0">
                <a:solidFill>
                  <a:schemeClr val="bg1"/>
                </a:solidFill>
              </a:rPr>
              <a:t>5 ^ 2 = 25&gt;python code.py -v 5</a:t>
            </a:r>
          </a:p>
          <a:p>
            <a:r>
              <a:rPr lang="en-US" sz="1100" dirty="0">
                <a:solidFill>
                  <a:schemeClr val="bg1"/>
                </a:solidFill>
              </a:rPr>
              <a:t>5 ^ 2 = 25&gt;</a:t>
            </a:r>
            <a:endParaRPr lang="fr-FR" sz="1100" dirty="0">
              <a:solidFill>
                <a:schemeClr val="bg1"/>
              </a:solidFill>
            </a:endParaRPr>
          </a:p>
        </p:txBody>
      </p:sp>
    </p:spTree>
    <p:extLst>
      <p:ext uri="{BB962C8B-B14F-4D97-AF65-F5344CB8AC3E}">
        <p14:creationId xmlns:p14="http://schemas.microsoft.com/office/powerpoint/2010/main" val="3248159990"/>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00047" y="1477278"/>
            <a:ext cx="7296151" cy="1754326"/>
          </a:xfrm>
          <a:prstGeom prst="rect">
            <a:avLst/>
          </a:prstGeom>
          <a:noFill/>
        </p:spPr>
        <p:txBody>
          <a:bodyPr wrap="square" rtlCol="0">
            <a:spAutoFit/>
          </a:bodyPr>
          <a:lstStyle/>
          <a:p>
            <a:r>
              <a:rPr lang="fr-FR" sz="1200" dirty="0"/>
              <a:t>Nous allons ici nous intéresser à la façon d'exécuter des commandes depuis Python. Nous allons voir deux moyens, il en existe cependant d'autres.</a:t>
            </a:r>
          </a:p>
          <a:p>
            <a:endParaRPr lang="fr-FR" sz="1200" dirty="0"/>
          </a:p>
          <a:p>
            <a:r>
              <a:rPr lang="fr-FR" sz="1200" dirty="0"/>
              <a:t>Ceux que je vais présenter ont l'avantage de fonctionner sur Windows.</a:t>
            </a:r>
          </a:p>
          <a:p>
            <a:endParaRPr lang="fr-FR" sz="1200" b="1" dirty="0"/>
          </a:p>
          <a:p>
            <a:r>
              <a:rPr lang="fr-FR" sz="1200" b="1" dirty="0"/>
              <a:t>La fonction system</a:t>
            </a:r>
          </a:p>
          <a:p>
            <a:endParaRPr lang="fr-FR" sz="1200" dirty="0"/>
          </a:p>
          <a:p>
            <a:r>
              <a:rPr lang="fr-FR" sz="1200" dirty="0"/>
              <a:t>Vous vous souvenez peut-être de cette fonction du module </a:t>
            </a:r>
            <a:r>
              <a:rPr lang="fr-FR" sz="1200" b="1" dirty="0"/>
              <a:t>os</a:t>
            </a:r>
            <a:r>
              <a:rPr lang="fr-FR" sz="1200" dirty="0"/>
              <a:t>. Elle prend en paramètre une commande à exécuter, affiche le résultat de la commande et renvoie son code de retour.</a:t>
            </a:r>
          </a:p>
        </p:txBody>
      </p:sp>
      <p:sp>
        <p:nvSpPr>
          <p:cNvPr id="5" name="ZoneTexte 4">
            <a:extLst>
              <a:ext uri="{FF2B5EF4-FFF2-40B4-BE49-F238E27FC236}">
                <a16:creationId xmlns:a16="http://schemas.microsoft.com/office/drawing/2014/main" id="{324F132F-DD6A-466C-B144-ABB5DA9BB2D6}"/>
              </a:ext>
            </a:extLst>
          </p:cNvPr>
          <p:cNvSpPr txBox="1"/>
          <p:nvPr/>
        </p:nvSpPr>
        <p:spPr>
          <a:xfrm>
            <a:off x="400047" y="3305638"/>
            <a:ext cx="5286375" cy="430887"/>
          </a:xfrm>
          <a:prstGeom prst="rect">
            <a:avLst/>
          </a:prstGeom>
          <a:solidFill>
            <a:schemeClr val="tx1"/>
          </a:solidFill>
        </p:spPr>
        <p:txBody>
          <a:bodyPr wrap="square" rtlCol="0">
            <a:spAutoFit/>
          </a:bodyPr>
          <a:lstStyle/>
          <a:p>
            <a:r>
              <a:rPr lang="de-DE" sz="1100" dirty="0">
                <a:solidFill>
                  <a:schemeClr val="bg1"/>
                </a:solidFill>
              </a:rPr>
              <a:t>os.system("ls") # Sur Linux</a:t>
            </a:r>
          </a:p>
          <a:p>
            <a:r>
              <a:rPr lang="de-DE" sz="1100" dirty="0">
                <a:solidFill>
                  <a:schemeClr val="bg1"/>
                </a:solidFill>
              </a:rPr>
              <a:t>os.system("dir") # Sur Windows</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0047" y="3837099"/>
            <a:ext cx="7296151" cy="3046988"/>
          </a:xfrm>
          <a:prstGeom prst="rect">
            <a:avLst/>
          </a:prstGeom>
          <a:noFill/>
        </p:spPr>
        <p:txBody>
          <a:bodyPr wrap="square" rtlCol="0">
            <a:spAutoFit/>
          </a:bodyPr>
          <a:lstStyle/>
          <a:p>
            <a:r>
              <a:rPr lang="fr-FR" sz="1200" dirty="0"/>
              <a:t>Vous pouvez capturer le code de retour de la commande mais vous ne pouvez pas capturer le retour affiché par la commande.</a:t>
            </a:r>
          </a:p>
          <a:p>
            <a:endParaRPr lang="fr-FR" sz="1200" dirty="0"/>
          </a:p>
          <a:p>
            <a:r>
              <a:rPr lang="fr-FR" sz="1200" dirty="0"/>
              <a:t>En outre, la fonction </a:t>
            </a:r>
            <a:r>
              <a:rPr lang="fr-FR" sz="1200" b="1" dirty="0"/>
              <a:t>system</a:t>
            </a:r>
            <a:r>
              <a:rPr lang="fr-FR" sz="1200" dirty="0"/>
              <a:t> exécute un environnement particulier rien que pour votre commande. Cela veut dire, entre autres, que </a:t>
            </a:r>
            <a:r>
              <a:rPr lang="fr-FR" sz="1200" b="1" dirty="0"/>
              <a:t>system</a:t>
            </a:r>
            <a:r>
              <a:rPr lang="fr-FR" sz="1200" dirty="0"/>
              <a:t> retournera tout de suite même si la commande tourne toujours.</a:t>
            </a:r>
          </a:p>
          <a:p>
            <a:endParaRPr lang="fr-FR" sz="1200" dirty="0"/>
          </a:p>
          <a:p>
            <a:r>
              <a:rPr lang="fr-FR" sz="1200" dirty="0"/>
              <a:t>En gros, si vous faites </a:t>
            </a:r>
            <a:r>
              <a:rPr lang="fr-FR" sz="1200" b="1" dirty="0"/>
              <a:t>os.system("sleep 5")</a:t>
            </a:r>
            <a:r>
              <a:rPr lang="fr-FR" sz="1200" dirty="0"/>
              <a:t>, le programme ne s'arrêtera pas pendant cinq secondes.</a:t>
            </a:r>
          </a:p>
          <a:p>
            <a:endParaRPr lang="fr-FR" sz="1200" b="1" dirty="0"/>
          </a:p>
          <a:p>
            <a:r>
              <a:rPr lang="fr-FR" sz="1200" b="1" dirty="0"/>
              <a:t>La fonction popen</a:t>
            </a:r>
          </a:p>
          <a:p>
            <a:endParaRPr lang="fr-FR" sz="1200" dirty="0"/>
          </a:p>
          <a:p>
            <a:r>
              <a:rPr lang="fr-FR" sz="1200" dirty="0"/>
              <a:t>Cette fonction se trouve également dans le module </a:t>
            </a:r>
            <a:r>
              <a:rPr lang="fr-FR" sz="1200" b="1" dirty="0"/>
              <a:t>os</a:t>
            </a:r>
            <a:r>
              <a:rPr lang="fr-FR" sz="1200" dirty="0"/>
              <a:t>. Elle prend également en paramètre une commande.</a:t>
            </a:r>
          </a:p>
          <a:p>
            <a:endParaRPr lang="fr-FR" sz="1200" dirty="0"/>
          </a:p>
          <a:p>
            <a:r>
              <a:rPr lang="fr-FR" sz="1200" dirty="0"/>
              <a:t>Toutefois, au lieu de renvoyer le code de retour de la commande, elle renvoie un objet, un pipe (mot anglais pour un « tuyau ») qui vous permet de lire le retour de la commande.</a:t>
            </a:r>
          </a:p>
          <a:p>
            <a:endParaRPr lang="fr-FR" sz="1200" dirty="0"/>
          </a:p>
          <a:p>
            <a:r>
              <a:rPr lang="fr-FR" sz="1200" dirty="0"/>
              <a:t>Un exemple sur Linux :</a:t>
            </a:r>
          </a:p>
        </p:txBody>
      </p:sp>
    </p:spTree>
    <p:extLst>
      <p:ext uri="{BB962C8B-B14F-4D97-AF65-F5344CB8AC3E}">
        <p14:creationId xmlns:p14="http://schemas.microsoft.com/office/powerpoint/2010/main" val="627861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fonctions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CB307BF0-1B94-49E3-BADF-A6D983E03CD3}"/>
              </a:ext>
            </a:extLst>
          </p:cNvPr>
          <p:cNvSpPr txBox="1"/>
          <p:nvPr/>
        </p:nvSpPr>
        <p:spPr>
          <a:xfrm>
            <a:off x="238125" y="1471610"/>
            <a:ext cx="6343650" cy="646331"/>
          </a:xfrm>
          <a:prstGeom prst="rect">
            <a:avLst/>
          </a:prstGeom>
          <a:noFill/>
          <a:ln>
            <a:solidFill>
              <a:schemeClr val="tx1"/>
            </a:solidFill>
          </a:ln>
        </p:spPr>
        <p:txBody>
          <a:bodyPr wrap="square" rtlCol="0">
            <a:spAutoFit/>
          </a:bodyPr>
          <a:lstStyle/>
          <a:p>
            <a:r>
              <a:rPr lang="fr-FR" dirty="0"/>
              <a:t>def </a:t>
            </a:r>
            <a:r>
              <a:rPr lang="fr-FR" dirty="0" err="1"/>
              <a:t>nom_de_la_fonction</a:t>
            </a:r>
            <a:r>
              <a:rPr lang="fr-FR" dirty="0"/>
              <a:t>(parametre1, parametre2, </a:t>
            </a:r>
            <a:r>
              <a:rPr lang="fr-FR" dirty="0" err="1"/>
              <a:t>parametreN</a:t>
            </a:r>
            <a:r>
              <a:rPr lang="fr-FR" dirty="0"/>
              <a:t>):</a:t>
            </a:r>
          </a:p>
          <a:p>
            <a:r>
              <a:rPr lang="fr-FR" dirty="0"/>
              <a:t>	# bloc d’instruction</a:t>
            </a:r>
          </a:p>
        </p:txBody>
      </p:sp>
      <p:sp>
        <p:nvSpPr>
          <p:cNvPr id="8" name="Rectangle 2">
            <a:extLst>
              <a:ext uri="{FF2B5EF4-FFF2-40B4-BE49-F238E27FC236}">
                <a16:creationId xmlns:a16="http://schemas.microsoft.com/office/drawing/2014/main" id="{5AC8469B-A700-4956-A15A-EAACEF641B51}"/>
              </a:ext>
            </a:extLst>
          </p:cNvPr>
          <p:cNvSpPr>
            <a:spLocks noChangeArrowheads="1"/>
          </p:cNvSpPr>
          <p:nvPr/>
        </p:nvSpPr>
        <p:spPr bwMode="auto">
          <a:xfrm>
            <a:off x="0" y="2117941"/>
            <a:ext cx="124088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Unicode MS"/>
              </a:rPr>
              <a:t>def</a:t>
            </a:r>
            <a:r>
              <a:rPr kumimoji="0" lang="fr-FR" altLang="fr-FR" b="0" i="0" u="none" strike="noStrike" cap="none" normalizeH="0" baseline="0" dirty="0">
                <a:ln>
                  <a:noFill/>
                </a:ln>
                <a:solidFill>
                  <a:schemeClr val="tx1"/>
                </a:solidFill>
                <a:effectLst/>
              </a:rPr>
              <a:t>, </a:t>
            </a:r>
            <a:r>
              <a:rPr lang="fr-FR" altLang="fr-FR" dirty="0">
                <a:latin typeface="Arial" panose="020B0604020202020204" pitchFamily="34" charset="0"/>
              </a:rPr>
              <a:t>mot-clé qui est l'abréviation de « </a:t>
            </a:r>
            <a:r>
              <a:rPr lang="fr-FR" altLang="fr-FR" dirty="0" err="1">
                <a:latin typeface="Arial" panose="020B0604020202020204" pitchFamily="34" charset="0"/>
              </a:rPr>
              <a:t>define</a:t>
            </a:r>
            <a:r>
              <a:rPr lang="fr-FR" altLang="fr-FR" dirty="0">
                <a:latin typeface="Arial" panose="020B0604020202020204" pitchFamily="34" charset="0"/>
              </a:rPr>
              <a:t> » (définir, en anglais) et qui constitue le prélude à toute construction de </a:t>
            </a:r>
          </a:p>
          <a:p>
            <a:pPr marR="0" lvl="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fonction.</a:t>
            </a:r>
          </a:p>
          <a:p>
            <a:pPr marR="0" lvl="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 nom de la fonction, qui se nomme exactement comme une variable (nous verrons par la suite que ce n'est pas </a:t>
            </a:r>
          </a:p>
          <a:p>
            <a:pPr marR="0" lvl="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par hasard). N'utilisez pas un nom de variable déjà instanciée pour nommer une fonction.</a:t>
            </a:r>
          </a:p>
          <a:p>
            <a:pPr marR="0" lvl="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La liste des paramètres qui seront fournis lors d'un appel à la fonction. Les paramètres sont séparés par des virgules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et la liste est encadrée par des parenthèses ouvrante et fermante (là encore, les espaces sont optionnels mais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améliorent la lisibilité).</a:t>
            </a:r>
          </a:p>
          <a:p>
            <a:pPr marL="0" marR="0" lvl="0" indent="-25200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deux points, encore et toujours, qui clôturent la ligne.</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Arial" panose="020B0604020202020204" pitchFamily="34" charset="0"/>
              </a:rPr>
              <a:t>Les parenthèses sont obligatoires, quand bien même votre fonction n'attendrait aucun paramètre.</a:t>
            </a:r>
          </a:p>
        </p:txBody>
      </p:sp>
    </p:spTree>
    <p:extLst>
      <p:ext uri="{BB962C8B-B14F-4D97-AF65-F5344CB8AC3E}">
        <p14:creationId xmlns:p14="http://schemas.microsoft.com/office/powerpoint/2010/main" val="30701796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24F132F-DD6A-466C-B144-ABB5DA9BB2D6}"/>
              </a:ext>
            </a:extLst>
          </p:cNvPr>
          <p:cNvSpPr txBox="1"/>
          <p:nvPr/>
        </p:nvSpPr>
        <p:spPr>
          <a:xfrm>
            <a:off x="523872" y="1691821"/>
            <a:ext cx="5286375" cy="1277273"/>
          </a:xfrm>
          <a:prstGeom prst="rect">
            <a:avLst/>
          </a:prstGeom>
          <a:solidFill>
            <a:schemeClr val="tx1"/>
          </a:solidFill>
        </p:spPr>
        <p:txBody>
          <a:bodyPr wrap="square" rtlCol="0">
            <a:spAutoFit/>
          </a:bodyPr>
          <a:lstStyle/>
          <a:p>
            <a:r>
              <a:rPr lang="de-DE" sz="1100" dirty="0">
                <a:solidFill>
                  <a:schemeClr val="bg1"/>
                </a:solidFill>
              </a:rPr>
              <a:t>&gt;&gt;&gt; </a:t>
            </a:r>
            <a:r>
              <a:rPr lang="de-DE" sz="1100" dirty="0" err="1">
                <a:solidFill>
                  <a:schemeClr val="bg1"/>
                </a:solidFill>
              </a:rPr>
              <a:t>import</a:t>
            </a:r>
            <a:r>
              <a:rPr lang="de-DE" sz="1100" dirty="0">
                <a:solidFill>
                  <a:schemeClr val="bg1"/>
                </a:solidFill>
              </a:rPr>
              <a:t> </a:t>
            </a:r>
            <a:r>
              <a:rPr lang="de-DE" sz="1100" dirty="0" err="1">
                <a:solidFill>
                  <a:schemeClr val="bg1"/>
                </a:solidFill>
              </a:rPr>
              <a:t>os</a:t>
            </a:r>
            <a:endParaRPr lang="de-DE" sz="1100" dirty="0">
              <a:solidFill>
                <a:schemeClr val="bg1"/>
              </a:solidFill>
            </a:endParaRPr>
          </a:p>
          <a:p>
            <a:r>
              <a:rPr lang="de-DE" sz="1100" dirty="0">
                <a:solidFill>
                  <a:schemeClr val="bg1"/>
                </a:solidFill>
              </a:rPr>
              <a:t>&gt;&gt;&gt; </a:t>
            </a:r>
            <a:r>
              <a:rPr lang="de-DE" sz="1100" dirty="0" err="1">
                <a:solidFill>
                  <a:schemeClr val="bg1"/>
                </a:solidFill>
              </a:rPr>
              <a:t>cmd</a:t>
            </a:r>
            <a:r>
              <a:rPr lang="de-DE" sz="1100" dirty="0">
                <a:solidFill>
                  <a:schemeClr val="bg1"/>
                </a:solidFill>
              </a:rPr>
              <a:t> = </a:t>
            </a:r>
            <a:r>
              <a:rPr lang="de-DE" sz="1100" dirty="0" err="1">
                <a:solidFill>
                  <a:schemeClr val="bg1"/>
                </a:solidFill>
              </a:rPr>
              <a:t>os.popen</a:t>
            </a:r>
            <a:r>
              <a:rPr lang="de-DE" sz="1100" dirty="0">
                <a:solidFill>
                  <a:schemeClr val="bg1"/>
                </a:solidFill>
              </a:rPr>
              <a:t>("ls")                                                        </a:t>
            </a:r>
          </a:p>
          <a:p>
            <a:r>
              <a:rPr lang="de-DE" sz="1100" dirty="0">
                <a:solidFill>
                  <a:schemeClr val="bg1"/>
                </a:solidFill>
              </a:rPr>
              <a:t>&gt;&gt;&gt; </a:t>
            </a:r>
            <a:r>
              <a:rPr lang="de-DE" sz="1100" dirty="0" err="1">
                <a:solidFill>
                  <a:schemeClr val="bg1"/>
                </a:solidFill>
              </a:rPr>
              <a:t>cmd</a:t>
            </a:r>
            <a:r>
              <a:rPr lang="de-DE" sz="1100" dirty="0">
                <a:solidFill>
                  <a:schemeClr val="bg1"/>
                </a:solidFill>
              </a:rPr>
              <a:t>                                                                         </a:t>
            </a:r>
          </a:p>
          <a:p>
            <a:r>
              <a:rPr lang="de-DE" sz="1100" dirty="0">
                <a:solidFill>
                  <a:schemeClr val="bg1"/>
                </a:solidFill>
              </a:rPr>
              <a:t>&lt;</a:t>
            </a:r>
            <a:r>
              <a:rPr lang="de-DE" sz="1100" dirty="0" err="1">
                <a:solidFill>
                  <a:schemeClr val="bg1"/>
                </a:solidFill>
              </a:rPr>
              <a:t>os</a:t>
            </a:r>
            <a:r>
              <a:rPr lang="de-DE" sz="1100" dirty="0">
                <a:solidFill>
                  <a:schemeClr val="bg1"/>
                </a:solidFill>
              </a:rPr>
              <a:t>._</a:t>
            </a:r>
            <a:r>
              <a:rPr lang="de-DE" sz="1100" dirty="0" err="1">
                <a:solidFill>
                  <a:schemeClr val="bg1"/>
                </a:solidFill>
              </a:rPr>
              <a:t>wrap_close</a:t>
            </a:r>
            <a:r>
              <a:rPr lang="de-DE" sz="1100" dirty="0">
                <a:solidFill>
                  <a:schemeClr val="bg1"/>
                </a:solidFill>
              </a:rPr>
              <a:t> </a:t>
            </a:r>
            <a:r>
              <a:rPr lang="de-DE" sz="1100" dirty="0" err="1">
                <a:solidFill>
                  <a:schemeClr val="bg1"/>
                </a:solidFill>
              </a:rPr>
              <a:t>object</a:t>
            </a:r>
            <a:r>
              <a:rPr lang="de-DE" sz="1100" dirty="0">
                <a:solidFill>
                  <a:schemeClr val="bg1"/>
                </a:solidFill>
              </a:rPr>
              <a:t> at 0x7f81d16554d0&gt;                                       </a:t>
            </a:r>
          </a:p>
          <a:p>
            <a:r>
              <a:rPr lang="de-DE" sz="1100" dirty="0">
                <a:solidFill>
                  <a:schemeClr val="bg1"/>
                </a:solidFill>
              </a:rPr>
              <a:t>&gt;&gt;&gt; </a:t>
            </a:r>
            <a:r>
              <a:rPr lang="de-DE" sz="1100" dirty="0" err="1">
                <a:solidFill>
                  <a:schemeClr val="bg1"/>
                </a:solidFill>
              </a:rPr>
              <a:t>cmd.read</a:t>
            </a:r>
            <a:r>
              <a:rPr lang="de-DE" sz="1100" dirty="0">
                <a:solidFill>
                  <a:schemeClr val="bg1"/>
                </a:solidFill>
              </a:rPr>
              <a:t>()                                                                  </a:t>
            </a:r>
          </a:p>
          <a:p>
            <a:r>
              <a:rPr lang="de-DE" sz="1100" dirty="0">
                <a:solidFill>
                  <a:schemeClr val="bg1"/>
                </a:solidFill>
              </a:rPr>
              <a:t>'fichier1.txt\nimage.png\n'                                                     </a:t>
            </a:r>
          </a:p>
          <a:p>
            <a:r>
              <a:rPr lang="de-DE"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9572" y="3102487"/>
            <a:ext cx="7296151" cy="1015663"/>
          </a:xfrm>
          <a:prstGeom prst="rect">
            <a:avLst/>
          </a:prstGeom>
          <a:noFill/>
        </p:spPr>
        <p:txBody>
          <a:bodyPr wrap="square" rtlCol="0">
            <a:spAutoFit/>
          </a:bodyPr>
          <a:lstStyle/>
          <a:p>
            <a:r>
              <a:rPr lang="fr-FR" sz="1200" dirty="0"/>
              <a:t>Le fait de lire le pipe bloque le programme jusqu'à ce que la commande ait fini de s'exécuter.</a:t>
            </a:r>
          </a:p>
          <a:p>
            <a:endParaRPr lang="fr-FR" sz="1200" dirty="0"/>
          </a:p>
          <a:p>
            <a:r>
              <a:rPr lang="fr-FR" sz="1200" dirty="0"/>
              <a:t>Je vous ai dit qu'il existait d'autres moyens. Et au-delà de cela, vous avez beaucoup d'autres choses intéressantes dans le module os vous permettant d'interagir avec le système… et pour cause !</a:t>
            </a:r>
          </a:p>
          <a:p>
            <a:r>
              <a:rPr lang="fr-FR" sz="1200" dirty="0"/>
              <a:t>En résumé</a:t>
            </a:r>
          </a:p>
        </p:txBody>
      </p:sp>
    </p:spTree>
    <p:extLst>
      <p:ext uri="{BB962C8B-B14F-4D97-AF65-F5344CB8AC3E}">
        <p14:creationId xmlns:p14="http://schemas.microsoft.com/office/powerpoint/2010/main" val="16511298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77CB17BD-8061-4D4A-BD5F-CD11538A6C45}"/>
              </a:ext>
            </a:extLst>
          </p:cNvPr>
          <p:cNvSpPr txBox="1"/>
          <p:nvPr/>
        </p:nvSpPr>
        <p:spPr>
          <a:xfrm>
            <a:off x="419097" y="1140337"/>
            <a:ext cx="7296151" cy="1754326"/>
          </a:xfrm>
          <a:prstGeom prst="rect">
            <a:avLst/>
          </a:prstGeom>
          <a:noFill/>
        </p:spPr>
        <p:txBody>
          <a:bodyPr wrap="square" rtlCol="0">
            <a:spAutoFit/>
          </a:bodyPr>
          <a:lstStyle/>
          <a:p>
            <a:r>
              <a:rPr lang="fr-FR" sz="1200" dirty="0"/>
              <a:t>En résumé</a:t>
            </a:r>
          </a:p>
          <a:p>
            <a:endParaRPr lang="fr-FR" sz="1200" dirty="0"/>
          </a:p>
          <a:p>
            <a:pPr marL="171450" indent="-171450">
              <a:buFont typeface="Arial" panose="020B0604020202020204" pitchFamily="34" charset="0"/>
              <a:buChar char="•"/>
            </a:pPr>
            <a:r>
              <a:rPr lang="fr-FR" sz="1200" dirty="0"/>
              <a:t>    Le module sys propose trois objets permettant d'accéder aux flux standard : stdin, stdout et stderr.</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signal permet d'intercepter les signaux envoyés à notre programme.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argparse permet d'interpréter les arguments passés en console à notre programme.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Enfin, le module os possède, entre autres, plusieurs fonctions pour envoyer des commandes au système.</a:t>
            </a:r>
          </a:p>
        </p:txBody>
      </p:sp>
    </p:spTree>
    <p:extLst>
      <p:ext uri="{BB962C8B-B14F-4D97-AF65-F5344CB8AC3E}">
        <p14:creationId xmlns:p14="http://schemas.microsoft.com/office/powerpoint/2010/main" val="1466117952"/>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2634114"/>
            <a:ext cx="12134854" cy="971550"/>
          </a:xfrm>
        </p:spPr>
        <p:txBody>
          <a:bodyPr>
            <a:noAutofit/>
          </a:bodyPr>
          <a:lstStyle/>
          <a:p>
            <a:pPr lvl="0" algn="ctr" fontAlgn="base">
              <a:spcAft>
                <a:spcPct val="0"/>
              </a:spcAft>
            </a:pPr>
            <a:r>
              <a:rPr lang="fr-FR" altLang="fr-FR" sz="9600" b="1" dirty="0">
                <a:solidFill>
                  <a:schemeClr val="accent5">
                    <a:lumMod val="75000"/>
                  </a:schemeClr>
                </a:solidFill>
              </a:rPr>
              <a:t>Utilisez des modules de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709778459"/>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Utilisez des modules de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381007" y="2029728"/>
            <a:ext cx="11315695" cy="1384995"/>
          </a:xfrm>
          <a:prstGeom prst="rect">
            <a:avLst/>
          </a:prstGeom>
          <a:noFill/>
        </p:spPr>
        <p:txBody>
          <a:bodyPr wrap="square" rtlCol="0">
            <a:spAutoFit/>
          </a:bodyPr>
          <a:lstStyle/>
          <a:p>
            <a:r>
              <a:rPr lang="fr-FR" sz="1200" dirty="0"/>
              <a:t>Dans ce chapitre, nous allons découvrir trois modules. Je vous ai déjà fait utiliser certains de ces modules, ce sera ici l'occasion de revenir dessus plus en détail.</a:t>
            </a:r>
          </a:p>
          <a:p>
            <a:endParaRPr lang="fr-FR" sz="1200" dirty="0"/>
          </a:p>
          <a:p>
            <a:pPr marL="628650" lvl="1" indent="-171450">
              <a:buFont typeface="Arial" panose="020B0604020202020204" pitchFamily="34" charset="0"/>
              <a:buChar char="•"/>
            </a:pPr>
            <a:r>
              <a:rPr lang="fr-FR" sz="1200" dirty="0"/>
              <a:t>    Le module math qui propose un bon nombre de fonctions mathématiques.</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    Le module fractions, dont nous allons surtout voir la classe Fraction, permettant… vous l'avez deviné ? De modéliser des fractions.</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    Et enfin le module random que vous connaissez de par nos TP et que nous allons découvrir plus en détail ici.</a:t>
            </a:r>
          </a:p>
        </p:txBody>
      </p:sp>
    </p:spTree>
    <p:extLst>
      <p:ext uri="{BB962C8B-B14F-4D97-AF65-F5344CB8AC3E}">
        <p14:creationId xmlns:p14="http://schemas.microsoft.com/office/powerpoint/2010/main" val="3329778264"/>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123658"/>
          </a:xfrm>
          <a:prstGeom prst="rect">
            <a:avLst/>
          </a:prstGeom>
          <a:noFill/>
        </p:spPr>
        <p:txBody>
          <a:bodyPr wrap="square" rtlCol="0">
            <a:spAutoFit/>
          </a:bodyPr>
          <a:lstStyle/>
          <a:p>
            <a:r>
              <a:rPr lang="fr-FR" sz="1200" dirty="0"/>
              <a:t>Le module math, vous le connaissez déjà : nous l'avons utilisé comme premier exemple de module créé par Python. Vous avez peut-être eu la curiosité de regarder l'aide du module pour voir quelles fonctions y étaient définies. Dans tous les cas, je fais un petit point sur certaines de ces fonctions.</a:t>
            </a:r>
          </a:p>
          <a:p>
            <a:endParaRPr lang="fr-FR" sz="1200" dirty="0"/>
          </a:p>
          <a:p>
            <a:r>
              <a:rPr lang="fr-FR" sz="1200" dirty="0"/>
              <a:t>Je ne vais pas m'attarder très longtemps sur ce module en particulier car il est plus vraisemblable que vous cherchiez une fonction précise et que la documentation sera, dans ce cas, plus accessible et explicite.</a:t>
            </a:r>
          </a:p>
          <a:p>
            <a:endParaRPr lang="fr-FR" sz="1200" dirty="0"/>
          </a:p>
          <a:p>
            <a:r>
              <a:rPr lang="fr-FR" sz="1200" b="1" dirty="0"/>
              <a:t>Fonctions usuelles</a:t>
            </a:r>
          </a:p>
          <a:p>
            <a:endParaRPr lang="fr-FR" sz="1200" dirty="0"/>
          </a:p>
          <a:p>
            <a:r>
              <a:rPr lang="fr-FR" sz="1200" dirty="0"/>
              <a:t>Vous vous souvenez des opérateurs +, -, *, / et % j'imagine, je ne vais peut-être pas y revenir.</a:t>
            </a:r>
          </a:p>
          <a:p>
            <a:endParaRPr lang="fr-FR" sz="1200" dirty="0"/>
          </a:p>
          <a:p>
            <a:r>
              <a:rPr lang="fr-FR" sz="1200" dirty="0"/>
              <a:t>Trois fonctions pour commencer notre petit tour d'horizon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66726" y="3851001"/>
            <a:ext cx="10725146" cy="1954381"/>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math.pow</a:t>
            </a:r>
            <a:r>
              <a:rPr lang="fr-FR" sz="1100" dirty="0">
                <a:solidFill>
                  <a:schemeClr val="bg1"/>
                </a:solidFill>
              </a:rPr>
              <a:t>(5, 2) # 5 au carré</a:t>
            </a:r>
          </a:p>
          <a:p>
            <a:r>
              <a:rPr lang="fr-FR" sz="1100" dirty="0">
                <a:solidFill>
                  <a:schemeClr val="bg1"/>
                </a:solidFill>
              </a:rPr>
              <a:t>25.0</a:t>
            </a:r>
          </a:p>
          <a:p>
            <a:r>
              <a:rPr lang="fr-FR" sz="1100" dirty="0">
                <a:solidFill>
                  <a:schemeClr val="bg1"/>
                </a:solidFill>
              </a:rPr>
              <a:t>&gt;&gt;&gt; 5 ** 2 # Pratiquement identique à </a:t>
            </a:r>
            <a:r>
              <a:rPr lang="fr-FR" sz="1100" dirty="0" err="1">
                <a:solidFill>
                  <a:schemeClr val="bg1"/>
                </a:solidFill>
              </a:rPr>
              <a:t>pow</a:t>
            </a:r>
            <a:r>
              <a:rPr lang="fr-FR" sz="1100" dirty="0">
                <a:solidFill>
                  <a:schemeClr val="bg1"/>
                </a:solidFill>
              </a:rPr>
              <a:t>(5, 2)</a:t>
            </a:r>
          </a:p>
          <a:p>
            <a:r>
              <a:rPr lang="fr-FR" sz="1100" dirty="0">
                <a:solidFill>
                  <a:schemeClr val="bg1"/>
                </a:solidFill>
              </a:rPr>
              <a:t>25</a:t>
            </a:r>
          </a:p>
          <a:p>
            <a:r>
              <a:rPr lang="fr-FR" sz="1100" dirty="0">
                <a:solidFill>
                  <a:schemeClr val="bg1"/>
                </a:solidFill>
              </a:rPr>
              <a:t>&gt;&gt;&gt; </a:t>
            </a:r>
            <a:r>
              <a:rPr lang="fr-FR" sz="1100" dirty="0" err="1">
                <a:solidFill>
                  <a:schemeClr val="bg1"/>
                </a:solidFill>
              </a:rPr>
              <a:t>math.sqrt</a:t>
            </a:r>
            <a:r>
              <a:rPr lang="fr-FR" sz="1100" dirty="0">
                <a:solidFill>
                  <a:schemeClr val="bg1"/>
                </a:solidFill>
              </a:rPr>
              <a:t>(25) # Racine carrée de 25 (square root)</a:t>
            </a:r>
          </a:p>
          <a:p>
            <a:r>
              <a:rPr lang="fr-FR" sz="1100" dirty="0">
                <a:solidFill>
                  <a:schemeClr val="bg1"/>
                </a:solidFill>
              </a:rPr>
              <a:t>5.0</a:t>
            </a:r>
          </a:p>
          <a:p>
            <a:r>
              <a:rPr lang="fr-FR" sz="1100" dirty="0">
                <a:solidFill>
                  <a:schemeClr val="bg1"/>
                </a:solidFill>
              </a:rPr>
              <a:t>&gt;&gt;&gt; </a:t>
            </a:r>
            <a:r>
              <a:rPr lang="fr-FR" sz="1100" dirty="0" err="1">
                <a:solidFill>
                  <a:schemeClr val="bg1"/>
                </a:solidFill>
              </a:rPr>
              <a:t>math.exp</a:t>
            </a:r>
            <a:r>
              <a:rPr lang="fr-FR" sz="1100" dirty="0">
                <a:solidFill>
                  <a:schemeClr val="bg1"/>
                </a:solidFill>
              </a:rPr>
              <a:t>(5) # Exponentielle</a:t>
            </a:r>
          </a:p>
          <a:p>
            <a:r>
              <a:rPr lang="fr-FR" sz="1100" dirty="0">
                <a:solidFill>
                  <a:schemeClr val="bg1"/>
                </a:solidFill>
              </a:rPr>
              <a:t>148.4131591025766</a:t>
            </a:r>
          </a:p>
          <a:p>
            <a:r>
              <a:rPr lang="fr-FR" sz="1100" dirty="0">
                <a:solidFill>
                  <a:schemeClr val="bg1"/>
                </a:solidFill>
              </a:rPr>
              <a:t>&gt;&gt;&gt; </a:t>
            </a:r>
            <a:r>
              <a:rPr lang="fr-FR" sz="1100" dirty="0" err="1">
                <a:solidFill>
                  <a:schemeClr val="bg1"/>
                </a:solidFill>
              </a:rPr>
              <a:t>math.fabs</a:t>
            </a:r>
            <a:r>
              <a:rPr lang="fr-FR" sz="1100" dirty="0">
                <a:solidFill>
                  <a:schemeClr val="bg1"/>
                </a:solidFill>
              </a:rPr>
              <a:t>(-3) # Valeur absolue</a:t>
            </a:r>
          </a:p>
          <a:p>
            <a:r>
              <a:rPr lang="fr-FR" sz="1100" dirty="0">
                <a:solidFill>
                  <a:schemeClr val="bg1"/>
                </a:solidFill>
              </a:rPr>
              <a:t>3.0</a:t>
            </a:r>
          </a:p>
          <a:p>
            <a:r>
              <a:rPr lang="fr-FR" sz="1100" dirty="0">
                <a:solidFill>
                  <a:schemeClr val="bg1"/>
                </a:solidFill>
              </a:rPr>
              <a:t>&gt;&gt;&gt;</a:t>
            </a:r>
          </a:p>
        </p:txBody>
      </p:sp>
      <p:sp>
        <p:nvSpPr>
          <p:cNvPr id="7" name="ZoneTexte 6">
            <a:extLst>
              <a:ext uri="{FF2B5EF4-FFF2-40B4-BE49-F238E27FC236}">
                <a16:creationId xmlns:a16="http://schemas.microsoft.com/office/drawing/2014/main" id="{F395C487-D6D1-40EC-9E0A-BC290D6C2BF2}"/>
              </a:ext>
            </a:extLst>
          </p:cNvPr>
          <p:cNvSpPr txBox="1"/>
          <p:nvPr/>
        </p:nvSpPr>
        <p:spPr>
          <a:xfrm>
            <a:off x="381007" y="6008661"/>
            <a:ext cx="11315695" cy="276999"/>
          </a:xfrm>
          <a:prstGeom prst="rect">
            <a:avLst/>
          </a:prstGeom>
          <a:noFill/>
        </p:spPr>
        <p:txBody>
          <a:bodyPr wrap="square" rtlCol="0">
            <a:spAutoFit/>
          </a:bodyPr>
          <a:lstStyle/>
          <a:p>
            <a:r>
              <a:rPr lang="fr-FR" sz="1100" dirty="0"/>
              <a:t>Il y a bel et bien une différence </a:t>
            </a:r>
            <a:r>
              <a:rPr lang="fr-FR" sz="1200" dirty="0"/>
              <a:t>entre</a:t>
            </a:r>
            <a:r>
              <a:rPr lang="fr-FR" sz="1100" dirty="0"/>
              <a:t> l'opérateur ** et la fonction </a:t>
            </a:r>
            <a:r>
              <a:rPr lang="fr-FR" sz="1100" b="1" dirty="0" err="1"/>
              <a:t>math.pow</a:t>
            </a:r>
            <a:r>
              <a:rPr lang="fr-FR" sz="1100" dirty="0"/>
              <a:t>. La fonction renvoie toujours un flottant alors que l'opérateur renvoie un entier quand cela est possible.</a:t>
            </a:r>
          </a:p>
        </p:txBody>
      </p:sp>
    </p:spTree>
    <p:extLst>
      <p:ext uri="{BB962C8B-B14F-4D97-AF65-F5344CB8AC3E}">
        <p14:creationId xmlns:p14="http://schemas.microsoft.com/office/powerpoint/2010/main" val="1349752063"/>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123658"/>
          </a:xfrm>
          <a:prstGeom prst="rect">
            <a:avLst/>
          </a:prstGeom>
          <a:noFill/>
        </p:spPr>
        <p:txBody>
          <a:bodyPr wrap="square" rtlCol="0">
            <a:spAutoFit/>
          </a:bodyPr>
          <a:lstStyle/>
          <a:p>
            <a:r>
              <a:rPr lang="fr-FR" sz="1200" b="1" dirty="0"/>
              <a:t>Un peu de trigonométrie</a:t>
            </a:r>
          </a:p>
          <a:p>
            <a:endParaRPr lang="fr-FR" sz="1200" dirty="0"/>
          </a:p>
          <a:p>
            <a:r>
              <a:rPr lang="fr-FR" sz="1200" dirty="0"/>
              <a:t>Avant de voir les fonctions usuelles en trigonométrie, j'attire votre attention sur le fait que les angles, en Python, sont donnés et renvoyés en radians (rad).</a:t>
            </a:r>
          </a:p>
          <a:p>
            <a:endParaRPr lang="fr-FR" sz="1200" dirty="0"/>
          </a:p>
          <a:p>
            <a:r>
              <a:rPr lang="fr-FR" sz="1200" dirty="0"/>
              <a:t>Pour rappel :</a:t>
            </a:r>
          </a:p>
          <a:p>
            <a:endParaRPr lang="fr-FR" sz="1200" dirty="0"/>
          </a:p>
          <a:p>
            <a:r>
              <a:rPr lang="fr-FR" sz="1200" dirty="0"/>
              <a:t>Citation</a:t>
            </a:r>
          </a:p>
          <a:p>
            <a:endParaRPr lang="fr-FR" sz="1200" dirty="0"/>
          </a:p>
          <a:p>
            <a:r>
              <a:rPr lang="fr-FR" sz="1200" dirty="0"/>
              <a:t>    1 rad = 57,29 degrés</a:t>
            </a:r>
          </a:p>
          <a:p>
            <a:endParaRPr lang="fr-FR" sz="1200" dirty="0"/>
          </a:p>
          <a:p>
            <a:r>
              <a:rPr lang="fr-FR" sz="1200" dirty="0"/>
              <a:t>Cela étant dit, il existe déjà dans le module math les fonctions qui vont nous permettre de convertir simplement nos angles.</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66726" y="3746828"/>
            <a:ext cx="10725146" cy="430887"/>
          </a:xfrm>
          <a:prstGeom prst="rect">
            <a:avLst/>
          </a:prstGeom>
          <a:solidFill>
            <a:schemeClr val="tx1"/>
          </a:solidFill>
        </p:spPr>
        <p:txBody>
          <a:bodyPr wrap="square" rtlCol="0">
            <a:spAutoFit/>
          </a:bodyPr>
          <a:lstStyle/>
          <a:p>
            <a:r>
              <a:rPr lang="fr-FR" sz="1100" dirty="0">
                <a:solidFill>
                  <a:schemeClr val="bg1"/>
                </a:solidFill>
              </a:rPr>
              <a:t>math.degrees(angle_en_radians) # Convertit en degrés</a:t>
            </a:r>
          </a:p>
          <a:p>
            <a:r>
              <a:rPr lang="fr-FR" sz="1100" dirty="0">
                <a:solidFill>
                  <a:schemeClr val="bg1"/>
                </a:solidFill>
              </a:rPr>
              <a:t>math.radians(angle_en_degrés) # Convertit en radians</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09579" y="4358923"/>
            <a:ext cx="11315695" cy="2492990"/>
          </a:xfrm>
          <a:prstGeom prst="rect">
            <a:avLst/>
          </a:prstGeom>
          <a:noFill/>
        </p:spPr>
        <p:txBody>
          <a:bodyPr wrap="square" rtlCol="0">
            <a:spAutoFit/>
          </a:bodyPr>
          <a:lstStyle/>
          <a:p>
            <a:r>
              <a:rPr lang="fr-FR" sz="1200" dirty="0"/>
              <a:t>Voyons maintenant quelques fonctions. Elles se nomment, sans surprise :</a:t>
            </a:r>
          </a:p>
          <a:p>
            <a:endParaRPr lang="fr-FR" sz="1200" dirty="0"/>
          </a:p>
          <a:p>
            <a:r>
              <a:rPr lang="fr-FR" sz="1200" dirty="0"/>
              <a:t>    </a:t>
            </a:r>
            <a:r>
              <a:rPr lang="fr-FR" sz="1200" b="1" dirty="0"/>
              <a:t>cos</a:t>
            </a:r>
            <a:r>
              <a:rPr lang="fr-FR" sz="1200" dirty="0"/>
              <a:t> : cosinus ;</a:t>
            </a:r>
          </a:p>
          <a:p>
            <a:endParaRPr lang="fr-FR" sz="1200" dirty="0"/>
          </a:p>
          <a:p>
            <a:r>
              <a:rPr lang="fr-FR" sz="1200" dirty="0"/>
              <a:t>    </a:t>
            </a:r>
            <a:r>
              <a:rPr lang="fr-FR" sz="1200" b="1" dirty="0"/>
              <a:t>sin</a:t>
            </a:r>
            <a:r>
              <a:rPr lang="fr-FR" sz="1200" dirty="0"/>
              <a:t> : sinus ;</a:t>
            </a:r>
          </a:p>
          <a:p>
            <a:endParaRPr lang="fr-FR" sz="1200" dirty="0"/>
          </a:p>
          <a:p>
            <a:r>
              <a:rPr lang="fr-FR" sz="1200" dirty="0"/>
              <a:t>    </a:t>
            </a:r>
            <a:r>
              <a:rPr lang="fr-FR" sz="1200" b="1" dirty="0"/>
              <a:t>tan</a:t>
            </a:r>
            <a:r>
              <a:rPr lang="fr-FR" sz="1200" dirty="0"/>
              <a:t> : tangente ;</a:t>
            </a:r>
          </a:p>
          <a:p>
            <a:endParaRPr lang="fr-FR" sz="1200" dirty="0"/>
          </a:p>
          <a:p>
            <a:r>
              <a:rPr lang="fr-FR" sz="1200" dirty="0"/>
              <a:t>    </a:t>
            </a:r>
            <a:r>
              <a:rPr lang="fr-FR" sz="1200" b="1" dirty="0" err="1"/>
              <a:t>acos</a:t>
            </a:r>
            <a:r>
              <a:rPr lang="fr-FR" sz="1200" dirty="0"/>
              <a:t> : arc cosinus ;</a:t>
            </a:r>
          </a:p>
          <a:p>
            <a:endParaRPr lang="fr-FR" sz="1200" dirty="0"/>
          </a:p>
          <a:p>
            <a:r>
              <a:rPr lang="fr-FR" sz="1200" dirty="0"/>
              <a:t>    </a:t>
            </a:r>
            <a:r>
              <a:rPr lang="fr-FR" sz="1200" b="1" dirty="0" err="1"/>
              <a:t>asin</a:t>
            </a:r>
            <a:r>
              <a:rPr lang="fr-FR" sz="1200" dirty="0"/>
              <a:t> : arc sinus ;</a:t>
            </a:r>
          </a:p>
          <a:p>
            <a:endParaRPr lang="fr-FR" sz="1200" dirty="0"/>
          </a:p>
          <a:p>
            <a:r>
              <a:rPr lang="fr-FR" sz="1200" dirty="0"/>
              <a:t>    </a:t>
            </a:r>
            <a:r>
              <a:rPr lang="fr-FR" sz="1200" b="1" dirty="0" err="1"/>
              <a:t>atan</a:t>
            </a:r>
            <a:r>
              <a:rPr lang="fr-FR" sz="1200" dirty="0"/>
              <a:t> : arc tangente.</a:t>
            </a:r>
          </a:p>
        </p:txBody>
      </p:sp>
    </p:spTree>
    <p:extLst>
      <p:ext uri="{BB962C8B-B14F-4D97-AF65-F5344CB8AC3E}">
        <p14:creationId xmlns:p14="http://schemas.microsoft.com/office/powerpoint/2010/main" val="458691058"/>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963053"/>
            <a:ext cx="11315695" cy="646331"/>
          </a:xfrm>
          <a:prstGeom prst="rect">
            <a:avLst/>
          </a:prstGeom>
          <a:noFill/>
        </p:spPr>
        <p:txBody>
          <a:bodyPr wrap="square" rtlCol="0">
            <a:spAutoFit/>
          </a:bodyPr>
          <a:lstStyle/>
          <a:p>
            <a:r>
              <a:rPr lang="fr-FR" sz="1200" b="1" dirty="0"/>
              <a:t>Arrondir un nombre</a:t>
            </a:r>
          </a:p>
          <a:p>
            <a:endParaRPr lang="fr-FR" sz="1200" b="1" dirty="0"/>
          </a:p>
          <a:p>
            <a:r>
              <a:rPr lang="fr-FR" sz="1200" dirty="0"/>
              <a:t>Le module math nous propose plusieurs fonctions pour arrondir un nombre selon différents critères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2745859"/>
            <a:ext cx="10725146" cy="1277273"/>
          </a:xfrm>
          <a:prstGeom prst="rect">
            <a:avLst/>
          </a:prstGeom>
          <a:solidFill>
            <a:schemeClr val="tx1"/>
          </a:solidFill>
        </p:spPr>
        <p:txBody>
          <a:bodyPr wrap="square" rtlCol="0">
            <a:spAutoFit/>
          </a:bodyPr>
          <a:lstStyle/>
          <a:p>
            <a:r>
              <a:rPr lang="fr-FR" sz="1100" dirty="0">
                <a:solidFill>
                  <a:schemeClr val="bg1"/>
                </a:solidFill>
              </a:rPr>
              <a:t>&gt;&gt;&gt; math.ceil(2.3) # Renvoie le plus petit entier &gt;= 2.3</a:t>
            </a:r>
          </a:p>
          <a:p>
            <a:r>
              <a:rPr lang="fr-FR" sz="1100" dirty="0">
                <a:solidFill>
                  <a:schemeClr val="bg1"/>
                </a:solidFill>
              </a:rPr>
              <a:t>3</a:t>
            </a:r>
          </a:p>
          <a:p>
            <a:r>
              <a:rPr lang="fr-FR" sz="1100" dirty="0">
                <a:solidFill>
                  <a:schemeClr val="bg1"/>
                </a:solidFill>
              </a:rPr>
              <a:t>&gt;&gt;&gt; math.floor(5.8) # Renvoie le plus grand entier &lt;= 5.8</a:t>
            </a:r>
          </a:p>
          <a:p>
            <a:r>
              <a:rPr lang="fr-FR" sz="1100" dirty="0">
                <a:solidFill>
                  <a:schemeClr val="bg1"/>
                </a:solidFill>
              </a:rPr>
              <a:t>5</a:t>
            </a:r>
          </a:p>
          <a:p>
            <a:r>
              <a:rPr lang="fr-FR" sz="1100" dirty="0">
                <a:solidFill>
                  <a:schemeClr val="bg1"/>
                </a:solidFill>
              </a:rPr>
              <a:t>&gt;&gt;&gt; math.trunc(9.5) # Tronque 9.5</a:t>
            </a:r>
          </a:p>
          <a:p>
            <a:r>
              <a:rPr lang="fr-FR" sz="1100" dirty="0">
                <a:solidFill>
                  <a:schemeClr val="bg1"/>
                </a:solidFill>
              </a:rPr>
              <a:t>9</a:t>
            </a:r>
          </a:p>
          <a:p>
            <a:r>
              <a:rPr lang="fr-FR" sz="1100" dirty="0">
                <a:solidFill>
                  <a:schemeClr val="bg1"/>
                </a:solidFill>
              </a:rPr>
              <a:t>&gt;&gt;&gt;</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09579" y="4529529"/>
            <a:ext cx="11315695" cy="646331"/>
          </a:xfrm>
          <a:prstGeom prst="rect">
            <a:avLst/>
          </a:prstGeom>
          <a:noFill/>
        </p:spPr>
        <p:txBody>
          <a:bodyPr wrap="square" rtlCol="0">
            <a:spAutoFit/>
          </a:bodyPr>
          <a:lstStyle/>
          <a:p>
            <a:r>
              <a:rPr lang="fr-FR" sz="1200" dirty="0"/>
              <a:t>Quant aux constantes du module, elles ne sont pas nombreuses : </a:t>
            </a:r>
            <a:r>
              <a:rPr lang="fr-FR" sz="1200" b="1" dirty="0" err="1"/>
              <a:t>math.pi</a:t>
            </a:r>
            <a:r>
              <a:rPr lang="fr-FR" sz="1200" b="1" dirty="0"/>
              <a:t> </a:t>
            </a:r>
            <a:r>
              <a:rPr lang="fr-FR" sz="1200" dirty="0"/>
              <a:t>naturellement, ainsi que </a:t>
            </a:r>
            <a:r>
              <a:rPr lang="fr-FR" sz="1200" b="1" dirty="0" err="1"/>
              <a:t>math.e</a:t>
            </a:r>
            <a:r>
              <a:rPr lang="fr-FR" sz="1200" dirty="0"/>
              <a:t>.</a:t>
            </a:r>
          </a:p>
          <a:p>
            <a:endParaRPr lang="fr-FR" sz="1200" dirty="0"/>
          </a:p>
          <a:p>
            <a:r>
              <a:rPr lang="fr-FR" sz="1200" dirty="0"/>
              <a:t>Voilà, ce fut rapide mais suffisant, sauf si vous cherchez quelque chose de précis. En ce cas, un petit tour du côté de </a:t>
            </a:r>
            <a:r>
              <a:rPr lang="fr-FR" sz="1200" dirty="0">
                <a:hlinkClick r:id="rId2"/>
              </a:rPr>
              <a:t>la documentation officielle du module </a:t>
            </a:r>
            <a:r>
              <a:rPr lang="fr-FR" sz="1200" b="1" dirty="0"/>
              <a:t>math</a:t>
            </a:r>
            <a:r>
              <a:rPr lang="fr-FR" sz="1200" dirty="0"/>
              <a:t> s'impose.</a:t>
            </a:r>
          </a:p>
        </p:txBody>
      </p:sp>
    </p:spTree>
    <p:extLst>
      <p:ext uri="{BB962C8B-B14F-4D97-AF65-F5344CB8AC3E}">
        <p14:creationId xmlns:p14="http://schemas.microsoft.com/office/powerpoint/2010/main" val="854190190"/>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646331"/>
          </a:xfrm>
          <a:prstGeom prst="rect">
            <a:avLst/>
          </a:prstGeom>
          <a:noFill/>
        </p:spPr>
        <p:txBody>
          <a:bodyPr wrap="square" rtlCol="0">
            <a:spAutoFit/>
          </a:bodyPr>
          <a:lstStyle/>
          <a:p>
            <a:r>
              <a:rPr lang="fr-FR" sz="1200" b="1" dirty="0"/>
              <a:t>Des fractions avec le module fractions</a:t>
            </a:r>
          </a:p>
          <a:p>
            <a:endParaRPr lang="fr-FR" sz="1200" b="1" dirty="0"/>
          </a:p>
          <a:p>
            <a:r>
              <a:rPr lang="fr-FR" sz="1200" dirty="0"/>
              <a:t>Ce module propose, entre autres, de manipuler des objets modélisant des </a:t>
            </a:r>
            <a:r>
              <a:rPr lang="fr-FR" sz="1200" b="1" dirty="0"/>
              <a:t>fractions</a:t>
            </a:r>
            <a:r>
              <a:rPr lang="fr-FR" sz="1200" dirty="0"/>
              <a:t>. C'est la classe Fraction du module qui nous intéresse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2355334"/>
            <a:ext cx="10725146" cy="261610"/>
          </a:xfrm>
          <a:prstGeom prst="rect">
            <a:avLst/>
          </a:prstGeom>
          <a:solidFill>
            <a:schemeClr val="tx1"/>
          </a:solidFill>
        </p:spPr>
        <p:txBody>
          <a:bodyPr wrap="square" rtlCol="0">
            <a:spAutoFit/>
          </a:bodyPr>
          <a:lstStyle/>
          <a:p>
            <a:r>
              <a:rPr lang="fr-FR" sz="1100" dirty="0">
                <a:solidFill>
                  <a:schemeClr val="bg1"/>
                </a:solidFill>
              </a:rPr>
              <a:t>from fractions import Fraction</a:t>
            </a:r>
          </a:p>
        </p:txBody>
      </p:sp>
      <p:sp>
        <p:nvSpPr>
          <p:cNvPr id="7" name="ZoneTexte 6">
            <a:extLst>
              <a:ext uri="{FF2B5EF4-FFF2-40B4-BE49-F238E27FC236}">
                <a16:creationId xmlns:a16="http://schemas.microsoft.com/office/drawing/2014/main" id="{F395C487-D6D1-40EC-9E0A-BC290D6C2BF2}"/>
              </a:ext>
            </a:extLst>
          </p:cNvPr>
          <p:cNvSpPr txBox="1"/>
          <p:nvPr/>
        </p:nvSpPr>
        <p:spPr>
          <a:xfrm>
            <a:off x="381007" y="2799586"/>
            <a:ext cx="11315695" cy="1754326"/>
          </a:xfrm>
          <a:prstGeom prst="rect">
            <a:avLst/>
          </a:prstGeom>
          <a:noFill/>
        </p:spPr>
        <p:txBody>
          <a:bodyPr wrap="square" rtlCol="0">
            <a:spAutoFit/>
          </a:bodyPr>
          <a:lstStyle/>
          <a:p>
            <a:r>
              <a:rPr lang="fr-FR" sz="1200" b="1" dirty="0"/>
              <a:t>Créer une fraction</a:t>
            </a:r>
          </a:p>
          <a:p>
            <a:endParaRPr lang="fr-FR" sz="1200" dirty="0"/>
          </a:p>
          <a:p>
            <a:r>
              <a:rPr lang="fr-FR" sz="1200" dirty="0"/>
              <a:t>Le constructeur de la classe </a:t>
            </a:r>
            <a:r>
              <a:rPr lang="fr-FR" sz="1200" b="1" dirty="0"/>
              <a:t>Fraction</a:t>
            </a:r>
            <a:r>
              <a:rPr lang="fr-FR" sz="1200" dirty="0"/>
              <a:t> accepte plusieurs types de paramètres :</a:t>
            </a:r>
          </a:p>
          <a:p>
            <a:endParaRPr lang="fr-FR" sz="1200" dirty="0"/>
          </a:p>
          <a:p>
            <a:r>
              <a:rPr lang="fr-FR" sz="1200" dirty="0"/>
              <a:t>    Deux entiers, le numérateur et le dénominateur (par défaut le numérateur vaut </a:t>
            </a:r>
            <a:r>
              <a:rPr lang="fr-FR" sz="1200" b="1" dirty="0"/>
              <a:t>0</a:t>
            </a:r>
            <a:r>
              <a:rPr lang="fr-FR" sz="1200" dirty="0"/>
              <a:t> et le dénominateur </a:t>
            </a:r>
            <a:r>
              <a:rPr lang="fr-FR" sz="1200" b="1" dirty="0"/>
              <a:t>1</a:t>
            </a:r>
            <a:r>
              <a:rPr lang="fr-FR" sz="1200" dirty="0"/>
              <a:t>). Si le dénominateur est </a:t>
            </a:r>
            <a:r>
              <a:rPr lang="fr-FR" sz="1200" b="1" dirty="0"/>
              <a:t>0</a:t>
            </a:r>
            <a:r>
              <a:rPr lang="fr-FR" sz="1200" dirty="0"/>
              <a:t>, une exception </a:t>
            </a:r>
            <a:r>
              <a:rPr lang="fr-FR" sz="1200" b="1" dirty="0" err="1"/>
              <a:t>ZeroDivisionError</a:t>
            </a:r>
            <a:r>
              <a:rPr lang="fr-FR" sz="1200" dirty="0"/>
              <a:t> est levée.</a:t>
            </a:r>
          </a:p>
          <a:p>
            <a:endParaRPr lang="fr-FR" sz="1200" dirty="0"/>
          </a:p>
          <a:p>
            <a:r>
              <a:rPr lang="fr-FR" sz="1200" dirty="0"/>
              <a:t>    Une autre fraction.</a:t>
            </a:r>
          </a:p>
          <a:p>
            <a:endParaRPr lang="fr-FR" sz="1200" dirty="0"/>
          </a:p>
          <a:p>
            <a:r>
              <a:rPr lang="fr-FR" sz="1200" dirty="0"/>
              <a:t>    Une chaîne sous la forme </a:t>
            </a:r>
            <a:r>
              <a:rPr lang="fr-FR" sz="1200" b="1" dirty="0"/>
              <a:t>'</a:t>
            </a:r>
            <a:r>
              <a:rPr lang="fr-FR" sz="1200" b="1" dirty="0" err="1"/>
              <a:t>numerateur</a:t>
            </a:r>
            <a:r>
              <a:rPr lang="fr-FR" sz="1200" b="1" dirty="0"/>
              <a:t> / </a:t>
            </a:r>
            <a:r>
              <a:rPr lang="fr-FR" sz="1200" b="1" dirty="0" err="1"/>
              <a:t>denominateur</a:t>
            </a:r>
            <a:r>
              <a:rPr lang="fr-FR" sz="1200" dirty="0"/>
              <a:t>'.</a:t>
            </a:r>
          </a:p>
        </p:txBody>
      </p:sp>
      <p:sp>
        <p:nvSpPr>
          <p:cNvPr id="8" name="ZoneTexte 7">
            <a:extLst>
              <a:ext uri="{FF2B5EF4-FFF2-40B4-BE49-F238E27FC236}">
                <a16:creationId xmlns:a16="http://schemas.microsoft.com/office/drawing/2014/main" id="{248BE31A-FA92-4BD9-9081-29B253BE107E}"/>
              </a:ext>
            </a:extLst>
          </p:cNvPr>
          <p:cNvSpPr txBox="1"/>
          <p:nvPr/>
        </p:nvSpPr>
        <p:spPr>
          <a:xfrm>
            <a:off x="409579" y="4598055"/>
            <a:ext cx="10725146" cy="161582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un_demi</a:t>
            </a:r>
            <a:r>
              <a:rPr lang="fr-FR" sz="1100" dirty="0">
                <a:solidFill>
                  <a:schemeClr val="bg1"/>
                </a:solidFill>
              </a:rPr>
              <a:t> = Fraction(1, 2)</a:t>
            </a:r>
          </a:p>
          <a:p>
            <a:r>
              <a:rPr lang="fr-FR" sz="1100" dirty="0">
                <a:solidFill>
                  <a:schemeClr val="bg1"/>
                </a:solidFill>
              </a:rPr>
              <a:t>&gt;&gt;&gt; </a:t>
            </a:r>
            <a:r>
              <a:rPr lang="fr-FR" sz="1100" dirty="0" err="1">
                <a:solidFill>
                  <a:schemeClr val="bg1"/>
                </a:solidFill>
              </a:rPr>
              <a:t>un_demi</a:t>
            </a:r>
            <a:endParaRPr lang="fr-FR" sz="1100" dirty="0">
              <a:solidFill>
                <a:schemeClr val="bg1"/>
              </a:solidFill>
            </a:endParaRPr>
          </a:p>
          <a:p>
            <a:r>
              <a:rPr lang="fr-FR" sz="1100" dirty="0">
                <a:solidFill>
                  <a:schemeClr val="bg1"/>
                </a:solidFill>
              </a:rPr>
              <a:t>Fraction(1, 2)</a:t>
            </a:r>
          </a:p>
          <a:p>
            <a:r>
              <a:rPr lang="fr-FR" sz="1100" dirty="0">
                <a:solidFill>
                  <a:schemeClr val="bg1"/>
                </a:solidFill>
              </a:rPr>
              <a:t>&gt;&gt;&gt; </a:t>
            </a:r>
            <a:r>
              <a:rPr lang="fr-FR" sz="1100" dirty="0" err="1">
                <a:solidFill>
                  <a:schemeClr val="bg1"/>
                </a:solidFill>
              </a:rPr>
              <a:t>un_quart</a:t>
            </a:r>
            <a:r>
              <a:rPr lang="fr-FR" sz="1100" dirty="0">
                <a:solidFill>
                  <a:schemeClr val="bg1"/>
                </a:solidFill>
              </a:rPr>
              <a:t> = Fraction('1/4')</a:t>
            </a:r>
          </a:p>
          <a:p>
            <a:r>
              <a:rPr lang="fr-FR" sz="1100" dirty="0">
                <a:solidFill>
                  <a:schemeClr val="bg1"/>
                </a:solidFill>
              </a:rPr>
              <a:t>&gt;&gt;&gt;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Fraction(1, 4)</a:t>
            </a:r>
          </a:p>
          <a:p>
            <a:r>
              <a:rPr lang="fr-FR" sz="1100" dirty="0">
                <a:solidFill>
                  <a:schemeClr val="bg1"/>
                </a:solidFill>
              </a:rPr>
              <a:t>&gt;&gt;&gt; </a:t>
            </a:r>
            <a:r>
              <a:rPr lang="fr-FR" sz="1100" dirty="0" err="1">
                <a:solidFill>
                  <a:schemeClr val="bg1"/>
                </a:solidFill>
              </a:rPr>
              <a:t>autre_fraction</a:t>
            </a:r>
            <a:r>
              <a:rPr lang="fr-FR" sz="1100" dirty="0">
                <a:solidFill>
                  <a:schemeClr val="bg1"/>
                </a:solidFill>
              </a:rPr>
              <a:t> = Fraction(-5, 30)</a:t>
            </a:r>
          </a:p>
          <a:p>
            <a:r>
              <a:rPr lang="fr-FR" sz="1100" dirty="0">
                <a:solidFill>
                  <a:schemeClr val="bg1"/>
                </a:solidFill>
              </a:rPr>
              <a:t>&gt;&gt;&gt; </a:t>
            </a:r>
            <a:r>
              <a:rPr lang="fr-FR" sz="1100" dirty="0" err="1">
                <a:solidFill>
                  <a:schemeClr val="bg1"/>
                </a:solidFill>
              </a:rPr>
              <a:t>autre_fraction</a:t>
            </a:r>
            <a:endParaRPr lang="fr-FR" sz="1100" dirty="0">
              <a:solidFill>
                <a:schemeClr val="bg1"/>
              </a:solidFill>
            </a:endParaRPr>
          </a:p>
          <a:p>
            <a:r>
              <a:rPr lang="fr-FR" sz="1100" dirty="0">
                <a:solidFill>
                  <a:schemeClr val="bg1"/>
                </a:solidFill>
              </a:rPr>
              <a:t>Fraction(-1, 6)</a:t>
            </a:r>
          </a:p>
        </p:txBody>
      </p:sp>
      <p:sp>
        <p:nvSpPr>
          <p:cNvPr id="9" name="ZoneTexte 8">
            <a:extLst>
              <a:ext uri="{FF2B5EF4-FFF2-40B4-BE49-F238E27FC236}">
                <a16:creationId xmlns:a16="http://schemas.microsoft.com/office/drawing/2014/main" id="{67AD3009-41C8-44A2-80E6-DFCEF512D3F8}"/>
              </a:ext>
            </a:extLst>
          </p:cNvPr>
          <p:cNvSpPr txBox="1"/>
          <p:nvPr/>
        </p:nvSpPr>
        <p:spPr>
          <a:xfrm>
            <a:off x="438152" y="6328911"/>
            <a:ext cx="11315695" cy="276999"/>
          </a:xfrm>
          <a:prstGeom prst="rect">
            <a:avLst/>
          </a:prstGeom>
          <a:noFill/>
        </p:spPr>
        <p:txBody>
          <a:bodyPr wrap="square" rtlCol="0">
            <a:spAutoFit/>
          </a:bodyPr>
          <a:lstStyle/>
          <a:p>
            <a:r>
              <a:rPr lang="fr-FR" sz="1200" dirty="0">
                <a:highlight>
                  <a:srgbClr val="C0C0C0"/>
                </a:highlight>
              </a:rPr>
              <a:t>Ne peut-on pas créer des fractions depuis un flottant ?</a:t>
            </a:r>
          </a:p>
        </p:txBody>
      </p:sp>
    </p:spTree>
    <p:extLst>
      <p:ext uri="{BB962C8B-B14F-4D97-AF65-F5344CB8AC3E}">
        <p14:creationId xmlns:p14="http://schemas.microsoft.com/office/powerpoint/2010/main" val="1526213441"/>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76999"/>
          </a:xfrm>
          <a:prstGeom prst="rect">
            <a:avLst/>
          </a:prstGeom>
          <a:noFill/>
        </p:spPr>
        <p:txBody>
          <a:bodyPr wrap="square" rtlCol="0">
            <a:spAutoFit/>
          </a:bodyPr>
          <a:lstStyle/>
          <a:p>
            <a:r>
              <a:rPr lang="fr-FR" sz="1200" dirty="0"/>
              <a:t>Si, mais pas dans le constructeur. Pour créer une fraction depuis un flottant, on utilise la méthode de classe </a:t>
            </a:r>
            <a:r>
              <a:rPr lang="fr-FR" sz="1200" b="1" dirty="0" err="1"/>
              <a:t>from_float</a:t>
            </a:r>
            <a:r>
              <a:rPr lang="fr-FR" sz="1200" b="1" dirty="0"/>
              <a:t> </a:t>
            </a:r>
            <a:r>
              <a:rPr lang="fr-FR" sz="1200" dirty="0"/>
              <a:t>:</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38152" y="1955094"/>
            <a:ext cx="10725146" cy="430887"/>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Fraction.from_float</a:t>
            </a:r>
            <a:r>
              <a:rPr lang="en-US" sz="1100" dirty="0">
                <a:solidFill>
                  <a:schemeClr val="bg1"/>
                </a:solidFill>
              </a:rPr>
              <a:t>(0.5)</a:t>
            </a:r>
          </a:p>
          <a:p>
            <a:r>
              <a:rPr lang="en-US" sz="1100" dirty="0">
                <a:solidFill>
                  <a:schemeClr val="bg1"/>
                </a:solidFill>
              </a:rPr>
              <a:t>Fraction(1, 2)</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38152" y="2469579"/>
            <a:ext cx="11315695" cy="276999"/>
          </a:xfrm>
          <a:prstGeom prst="rect">
            <a:avLst/>
          </a:prstGeom>
          <a:noFill/>
        </p:spPr>
        <p:txBody>
          <a:bodyPr wrap="square" rtlCol="0">
            <a:spAutoFit/>
          </a:bodyPr>
          <a:lstStyle/>
          <a:p>
            <a:r>
              <a:rPr lang="fr-FR" sz="1200" dirty="0"/>
              <a:t>Et pour retomber sur un flottant, rien de plus simple :</a:t>
            </a:r>
          </a:p>
        </p:txBody>
      </p:sp>
      <p:sp>
        <p:nvSpPr>
          <p:cNvPr id="8" name="ZoneTexte 7">
            <a:extLst>
              <a:ext uri="{FF2B5EF4-FFF2-40B4-BE49-F238E27FC236}">
                <a16:creationId xmlns:a16="http://schemas.microsoft.com/office/drawing/2014/main" id="{248BE31A-FA92-4BD9-9081-29B253BE107E}"/>
              </a:ext>
            </a:extLst>
          </p:cNvPr>
          <p:cNvSpPr txBox="1"/>
          <p:nvPr/>
        </p:nvSpPr>
        <p:spPr>
          <a:xfrm>
            <a:off x="438152" y="2802588"/>
            <a:ext cx="10725146" cy="600164"/>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float</a:t>
            </a:r>
            <a:r>
              <a:rPr lang="fr-FR" sz="1100" dirty="0">
                <a:solidFill>
                  <a:schemeClr val="bg1"/>
                </a:solidFill>
              </a:rPr>
              <a:t>(</a:t>
            </a:r>
            <a:r>
              <a:rPr lang="fr-FR" sz="1100" dirty="0" err="1">
                <a:solidFill>
                  <a:schemeClr val="bg1"/>
                </a:solidFill>
              </a:rPr>
              <a:t>un_quart</a:t>
            </a:r>
            <a:r>
              <a:rPr lang="fr-FR" sz="1100" dirty="0">
                <a:solidFill>
                  <a:schemeClr val="bg1"/>
                </a:solidFill>
              </a:rPr>
              <a:t>)</a:t>
            </a:r>
          </a:p>
          <a:p>
            <a:r>
              <a:rPr lang="fr-FR" sz="1100" dirty="0">
                <a:solidFill>
                  <a:schemeClr val="bg1"/>
                </a:solidFill>
              </a:rPr>
              <a:t>0.25</a:t>
            </a:r>
          </a:p>
          <a:p>
            <a:r>
              <a:rPr lang="fr-FR" sz="1100" dirty="0">
                <a:solidFill>
                  <a:schemeClr val="bg1"/>
                </a:solidFill>
              </a:rPr>
              <a:t>&gt;&gt;&gt;</a:t>
            </a:r>
          </a:p>
        </p:txBody>
      </p:sp>
      <p:sp>
        <p:nvSpPr>
          <p:cNvPr id="9" name="ZoneTexte 8">
            <a:extLst>
              <a:ext uri="{FF2B5EF4-FFF2-40B4-BE49-F238E27FC236}">
                <a16:creationId xmlns:a16="http://schemas.microsoft.com/office/drawing/2014/main" id="{67AD3009-41C8-44A2-80E6-DFCEF512D3F8}"/>
              </a:ext>
            </a:extLst>
          </p:cNvPr>
          <p:cNvSpPr txBox="1"/>
          <p:nvPr/>
        </p:nvSpPr>
        <p:spPr>
          <a:xfrm>
            <a:off x="409578" y="3528152"/>
            <a:ext cx="11315695" cy="830997"/>
          </a:xfrm>
          <a:prstGeom prst="rect">
            <a:avLst/>
          </a:prstGeom>
          <a:noFill/>
        </p:spPr>
        <p:txBody>
          <a:bodyPr wrap="square" rtlCol="0">
            <a:spAutoFit/>
          </a:bodyPr>
          <a:lstStyle/>
          <a:p>
            <a:r>
              <a:rPr lang="fr-FR" sz="1200" b="1" dirty="0"/>
              <a:t>Manipuler les fractions</a:t>
            </a:r>
          </a:p>
          <a:p>
            <a:endParaRPr lang="fr-FR" sz="1200" dirty="0"/>
          </a:p>
          <a:p>
            <a:r>
              <a:rPr lang="fr-FR" sz="1200" dirty="0"/>
              <a:t>Maintenant, quel intérêt d'avoir nos nombres sous cette forme ? Surtout pour la précision des calculs. Les fractions que nous venons de voir acceptent naturellement les opérateurs usuels :</a:t>
            </a:r>
          </a:p>
        </p:txBody>
      </p:sp>
      <p:sp>
        <p:nvSpPr>
          <p:cNvPr id="10" name="ZoneTexte 9">
            <a:extLst>
              <a:ext uri="{FF2B5EF4-FFF2-40B4-BE49-F238E27FC236}">
                <a16:creationId xmlns:a16="http://schemas.microsoft.com/office/drawing/2014/main" id="{F6618563-8740-409C-BDEC-2B0F52B10440}"/>
              </a:ext>
            </a:extLst>
          </p:cNvPr>
          <p:cNvSpPr txBox="1"/>
          <p:nvPr/>
        </p:nvSpPr>
        <p:spPr>
          <a:xfrm>
            <a:off x="409578" y="4361762"/>
            <a:ext cx="10725146" cy="600164"/>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un_dixieme</a:t>
            </a:r>
            <a:r>
              <a:rPr lang="fr-FR" sz="1100" dirty="0">
                <a:solidFill>
                  <a:schemeClr val="bg1"/>
                </a:solidFill>
              </a:rPr>
              <a:t> = Fraction(1, 10)</a:t>
            </a:r>
          </a:p>
          <a:p>
            <a:r>
              <a:rPr lang="fr-FR" sz="1100" dirty="0">
                <a:solidFill>
                  <a:schemeClr val="bg1"/>
                </a:solidFill>
              </a:rPr>
              <a:t>&gt;&gt;&gt; </a:t>
            </a:r>
            <a:r>
              <a:rPr lang="fr-FR" sz="1100" dirty="0" err="1">
                <a:solidFill>
                  <a:schemeClr val="bg1"/>
                </a:solidFill>
              </a:rPr>
              <a:t>un_dixieme</a:t>
            </a:r>
            <a:r>
              <a:rPr lang="fr-FR" sz="1100" dirty="0">
                <a:solidFill>
                  <a:schemeClr val="bg1"/>
                </a:solidFill>
              </a:rPr>
              <a:t> + </a:t>
            </a:r>
            <a:r>
              <a:rPr lang="fr-FR" sz="1100" dirty="0" err="1">
                <a:solidFill>
                  <a:schemeClr val="bg1"/>
                </a:solidFill>
              </a:rPr>
              <a:t>un_dixieme</a:t>
            </a:r>
            <a:r>
              <a:rPr lang="fr-FR" sz="1100" dirty="0">
                <a:solidFill>
                  <a:schemeClr val="bg1"/>
                </a:solidFill>
              </a:rPr>
              <a:t> + </a:t>
            </a:r>
            <a:r>
              <a:rPr lang="fr-FR" sz="1100" dirty="0" err="1">
                <a:solidFill>
                  <a:schemeClr val="bg1"/>
                </a:solidFill>
              </a:rPr>
              <a:t>un_dixieme</a:t>
            </a:r>
            <a:endParaRPr lang="fr-FR" sz="1100" dirty="0">
              <a:solidFill>
                <a:schemeClr val="bg1"/>
              </a:solidFill>
            </a:endParaRPr>
          </a:p>
          <a:p>
            <a:r>
              <a:rPr lang="fr-FR" sz="1100" dirty="0">
                <a:solidFill>
                  <a:schemeClr val="bg1"/>
                </a:solidFill>
              </a:rPr>
              <a:t>Fraction(3, 10)</a:t>
            </a:r>
          </a:p>
        </p:txBody>
      </p:sp>
      <p:sp>
        <p:nvSpPr>
          <p:cNvPr id="11" name="ZoneTexte 10">
            <a:extLst>
              <a:ext uri="{FF2B5EF4-FFF2-40B4-BE49-F238E27FC236}">
                <a16:creationId xmlns:a16="http://schemas.microsoft.com/office/drawing/2014/main" id="{93DB776B-DF92-47A9-BD8D-CA04979EB664}"/>
              </a:ext>
            </a:extLst>
          </p:cNvPr>
          <p:cNvSpPr txBox="1"/>
          <p:nvPr/>
        </p:nvSpPr>
        <p:spPr>
          <a:xfrm>
            <a:off x="409578" y="5104161"/>
            <a:ext cx="11315695" cy="276999"/>
          </a:xfrm>
          <a:prstGeom prst="rect">
            <a:avLst/>
          </a:prstGeom>
          <a:noFill/>
        </p:spPr>
        <p:txBody>
          <a:bodyPr wrap="square" rtlCol="0">
            <a:spAutoFit/>
          </a:bodyPr>
          <a:lstStyle/>
          <a:p>
            <a:r>
              <a:rPr lang="fr-FR" sz="1200" dirty="0"/>
              <a:t>Alors que :</a:t>
            </a:r>
          </a:p>
        </p:txBody>
      </p:sp>
      <p:sp>
        <p:nvSpPr>
          <p:cNvPr id="12" name="ZoneTexte 11">
            <a:extLst>
              <a:ext uri="{FF2B5EF4-FFF2-40B4-BE49-F238E27FC236}">
                <a16:creationId xmlns:a16="http://schemas.microsoft.com/office/drawing/2014/main" id="{76D75E9B-E970-4BFB-97FE-DBCE9E77B8C1}"/>
              </a:ext>
            </a:extLst>
          </p:cNvPr>
          <p:cNvSpPr txBox="1"/>
          <p:nvPr/>
        </p:nvSpPr>
        <p:spPr>
          <a:xfrm>
            <a:off x="409578" y="5390638"/>
            <a:ext cx="10725146" cy="430887"/>
          </a:xfrm>
          <a:prstGeom prst="rect">
            <a:avLst/>
          </a:prstGeom>
          <a:solidFill>
            <a:schemeClr val="tx1"/>
          </a:solidFill>
        </p:spPr>
        <p:txBody>
          <a:bodyPr wrap="square" rtlCol="0">
            <a:spAutoFit/>
          </a:bodyPr>
          <a:lstStyle/>
          <a:p>
            <a:r>
              <a:rPr lang="fr-FR" sz="1100" dirty="0">
                <a:solidFill>
                  <a:schemeClr val="bg1"/>
                </a:solidFill>
              </a:rPr>
              <a:t>&gt;&gt;&gt; 0.1 + 0.1 + 0.1</a:t>
            </a:r>
          </a:p>
          <a:p>
            <a:r>
              <a:rPr lang="fr-FR" sz="1100" dirty="0">
                <a:solidFill>
                  <a:schemeClr val="bg1"/>
                </a:solidFill>
              </a:rPr>
              <a:t>0.30000000000000004</a:t>
            </a:r>
          </a:p>
        </p:txBody>
      </p:sp>
      <p:sp>
        <p:nvSpPr>
          <p:cNvPr id="13" name="ZoneTexte 12">
            <a:extLst>
              <a:ext uri="{FF2B5EF4-FFF2-40B4-BE49-F238E27FC236}">
                <a16:creationId xmlns:a16="http://schemas.microsoft.com/office/drawing/2014/main" id="{A41D1D53-58E8-4B3F-93D1-194AA748E01B}"/>
              </a:ext>
            </a:extLst>
          </p:cNvPr>
          <p:cNvSpPr txBox="1"/>
          <p:nvPr/>
        </p:nvSpPr>
        <p:spPr>
          <a:xfrm>
            <a:off x="409578" y="5965106"/>
            <a:ext cx="11315695" cy="276999"/>
          </a:xfrm>
          <a:prstGeom prst="rect">
            <a:avLst/>
          </a:prstGeom>
          <a:noFill/>
        </p:spPr>
        <p:txBody>
          <a:bodyPr wrap="square" rtlCol="0">
            <a:spAutoFit/>
          </a:bodyPr>
          <a:lstStyle/>
          <a:p>
            <a:r>
              <a:rPr lang="fr-FR" sz="1200" dirty="0"/>
              <a:t>Bien sûr, la différence n'est pas énorme mais elle est là. Tout dépend de vos besoins en termes de précision.</a:t>
            </a:r>
          </a:p>
        </p:txBody>
      </p:sp>
    </p:spTree>
    <p:extLst>
      <p:ext uri="{BB962C8B-B14F-4D97-AF65-F5344CB8AC3E}">
        <p14:creationId xmlns:p14="http://schemas.microsoft.com/office/powerpoint/2010/main" val="128552739"/>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61610"/>
          </a:xfrm>
          <a:prstGeom prst="rect">
            <a:avLst/>
          </a:prstGeom>
          <a:noFill/>
        </p:spPr>
        <p:txBody>
          <a:bodyPr wrap="square" rtlCol="0">
            <a:spAutoFit/>
          </a:bodyPr>
          <a:lstStyle/>
          <a:p>
            <a:r>
              <a:rPr lang="fr-FR" sz="1100" dirty="0"/>
              <a:t>D'autres calculs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1922328"/>
            <a:ext cx="10725146" cy="161582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un_dixieme</a:t>
            </a:r>
            <a:r>
              <a:rPr lang="fr-FR" sz="1100" dirty="0">
                <a:solidFill>
                  <a:schemeClr val="bg1"/>
                </a:solidFill>
              </a:rPr>
              <a:t> *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Fraction(1, 40)</a:t>
            </a:r>
          </a:p>
          <a:p>
            <a:r>
              <a:rPr lang="fr-FR" sz="1100" dirty="0">
                <a:solidFill>
                  <a:schemeClr val="bg1"/>
                </a:solidFill>
              </a:rPr>
              <a:t>&gt;&gt;&gt; </a:t>
            </a:r>
            <a:r>
              <a:rPr lang="fr-FR" sz="1100" dirty="0" err="1">
                <a:solidFill>
                  <a:schemeClr val="bg1"/>
                </a:solidFill>
              </a:rPr>
              <a:t>un_dixieme</a:t>
            </a:r>
            <a:r>
              <a:rPr lang="fr-FR" sz="1100" dirty="0">
                <a:solidFill>
                  <a:schemeClr val="bg1"/>
                </a:solidFill>
              </a:rPr>
              <a:t> + 5</a:t>
            </a:r>
          </a:p>
          <a:p>
            <a:r>
              <a:rPr lang="fr-FR" sz="1100" dirty="0">
                <a:solidFill>
                  <a:schemeClr val="bg1"/>
                </a:solidFill>
              </a:rPr>
              <a:t>Fraction(51, 10)</a:t>
            </a:r>
          </a:p>
          <a:p>
            <a:r>
              <a:rPr lang="fr-FR" sz="1100" dirty="0">
                <a:solidFill>
                  <a:schemeClr val="bg1"/>
                </a:solidFill>
              </a:rPr>
              <a:t>&gt;&gt;&gt; </a:t>
            </a:r>
            <a:r>
              <a:rPr lang="fr-FR" sz="1100" dirty="0" err="1">
                <a:solidFill>
                  <a:schemeClr val="bg1"/>
                </a:solidFill>
              </a:rPr>
              <a:t>un_demi</a:t>
            </a:r>
            <a:r>
              <a:rPr lang="fr-FR" sz="1100" dirty="0">
                <a:solidFill>
                  <a:schemeClr val="bg1"/>
                </a:solidFill>
              </a:rPr>
              <a:t> /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Fraction(2, 1)</a:t>
            </a:r>
          </a:p>
          <a:p>
            <a:r>
              <a:rPr lang="fr-FR" sz="1100" dirty="0">
                <a:solidFill>
                  <a:schemeClr val="bg1"/>
                </a:solidFill>
              </a:rPr>
              <a:t>&gt;&gt;&gt; </a:t>
            </a:r>
            <a:r>
              <a:rPr lang="fr-FR" sz="1100" dirty="0" err="1">
                <a:solidFill>
                  <a:schemeClr val="bg1"/>
                </a:solidFill>
              </a:rPr>
              <a:t>un_quart</a:t>
            </a:r>
            <a:r>
              <a:rPr lang="fr-FR" sz="1100" dirty="0">
                <a:solidFill>
                  <a:schemeClr val="bg1"/>
                </a:solidFill>
              </a:rPr>
              <a:t> / </a:t>
            </a:r>
            <a:r>
              <a:rPr lang="fr-FR" sz="1100" dirty="0" err="1">
                <a:solidFill>
                  <a:schemeClr val="bg1"/>
                </a:solidFill>
              </a:rPr>
              <a:t>un_demi</a:t>
            </a:r>
            <a:endParaRPr lang="fr-FR" sz="1100" dirty="0">
              <a:solidFill>
                <a:schemeClr val="bg1"/>
              </a:solidFill>
            </a:endParaRPr>
          </a:p>
          <a:p>
            <a:r>
              <a:rPr lang="fr-FR" sz="1100" dirty="0">
                <a:solidFill>
                  <a:schemeClr val="bg1"/>
                </a:solidFill>
              </a:rPr>
              <a:t>Fraction(1, 2)</a:t>
            </a:r>
          </a:p>
          <a:p>
            <a:r>
              <a:rPr lang="fr-FR" sz="1100" dirty="0">
                <a:solidFill>
                  <a:schemeClr val="bg1"/>
                </a:solidFill>
              </a:rPr>
              <a:t>&gt;&gt;&gt;</a:t>
            </a:r>
            <a:endParaRPr lang="en-US" sz="1100" dirty="0">
              <a:solidFill>
                <a:schemeClr val="bg1"/>
              </a:solidFill>
            </a:endParaRPr>
          </a:p>
        </p:txBody>
      </p:sp>
      <p:sp>
        <p:nvSpPr>
          <p:cNvPr id="14" name="ZoneTexte 13">
            <a:extLst>
              <a:ext uri="{FF2B5EF4-FFF2-40B4-BE49-F238E27FC236}">
                <a16:creationId xmlns:a16="http://schemas.microsoft.com/office/drawing/2014/main" id="{2468576D-A1DF-49B0-AFEC-15F991AA5AD9}"/>
              </a:ext>
            </a:extLst>
          </p:cNvPr>
          <p:cNvSpPr txBox="1"/>
          <p:nvPr/>
        </p:nvSpPr>
        <p:spPr>
          <a:xfrm>
            <a:off x="438152" y="3620154"/>
            <a:ext cx="11315695" cy="276999"/>
          </a:xfrm>
          <a:prstGeom prst="rect">
            <a:avLst/>
          </a:prstGeom>
          <a:noFill/>
        </p:spPr>
        <p:txBody>
          <a:bodyPr wrap="square" rtlCol="0">
            <a:spAutoFit/>
          </a:bodyPr>
          <a:lstStyle/>
          <a:p>
            <a:r>
              <a:rPr lang="fr-FR" sz="1200" dirty="0"/>
              <a:t>Voilà. Cette petite démonstration vous suffira si ce module vous intéresse. Et si elle ne suffit pas, rendez-vous sur </a:t>
            </a:r>
            <a:r>
              <a:rPr lang="fr-FR" sz="1200" dirty="0">
                <a:hlinkClick r:id="rId2"/>
              </a:rPr>
              <a:t>la documentation officielle du module fractions</a:t>
            </a:r>
            <a:r>
              <a:rPr lang="fr-FR" sz="1200" dirty="0"/>
              <a:t>.</a:t>
            </a:r>
          </a:p>
        </p:txBody>
      </p:sp>
    </p:spTree>
    <p:extLst>
      <p:ext uri="{BB962C8B-B14F-4D97-AF65-F5344CB8AC3E}">
        <p14:creationId xmlns:p14="http://schemas.microsoft.com/office/powerpoint/2010/main" val="204000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no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Indexing start with 0</a:t>
            </a:r>
            <a:endParaRPr lang="fr-FR" sz="6000" dirty="0">
              <a:solidFill>
                <a:schemeClr val="accent5">
                  <a:lumMod val="75000"/>
                </a:schemeClr>
              </a:solidFill>
            </a:endParaRPr>
          </a:p>
        </p:txBody>
      </p:sp>
      <p:sp>
        <p:nvSpPr>
          <p:cNvPr id="6" name="ZoneTexte 5">
            <a:extLst>
              <a:ext uri="{FF2B5EF4-FFF2-40B4-BE49-F238E27FC236}">
                <a16:creationId xmlns:a16="http://schemas.microsoft.com/office/drawing/2014/main" id="{CBFBC941-5AAC-4956-91F0-42A89BB0E115}"/>
              </a:ext>
            </a:extLst>
          </p:cNvPr>
          <p:cNvSpPr txBox="1"/>
          <p:nvPr/>
        </p:nvSpPr>
        <p:spPr>
          <a:xfrm>
            <a:off x="4629151" y="1638300"/>
            <a:ext cx="4038600" cy="2862322"/>
          </a:xfrm>
          <a:prstGeom prst="rect">
            <a:avLst/>
          </a:prstGeom>
          <a:noFill/>
        </p:spPr>
        <p:txBody>
          <a:bodyPr wrap="square" rtlCol="0">
            <a:spAutoFit/>
          </a:bodyPr>
          <a:lstStyle/>
          <a:p>
            <a:r>
              <a:rPr lang="fr-FR" dirty="0"/>
              <a:t>String: ‘’Julien’’</a:t>
            </a:r>
          </a:p>
          <a:p>
            <a:r>
              <a:rPr lang="fr-FR" dirty="0"/>
              <a:t>List: [‘J’,’</a:t>
            </a:r>
            <a:r>
              <a:rPr lang="fr-FR" dirty="0" err="1"/>
              <a:t>u’,’l’,’i’,’e’,’n</a:t>
            </a:r>
            <a:r>
              <a:rPr lang="fr-FR" dirty="0"/>
              <a:t>’]</a:t>
            </a:r>
          </a:p>
          <a:p>
            <a:endParaRPr lang="fr-FR" dirty="0"/>
          </a:p>
          <a:p>
            <a:r>
              <a:rPr lang="en-US" b="1" dirty="0"/>
              <a:t>Index	Value</a:t>
            </a:r>
          </a:p>
          <a:p>
            <a:r>
              <a:rPr lang="en-US" dirty="0"/>
              <a:t>0	J</a:t>
            </a:r>
          </a:p>
          <a:p>
            <a:r>
              <a:rPr lang="en-US" dirty="0"/>
              <a:t>1	u</a:t>
            </a:r>
          </a:p>
          <a:p>
            <a:r>
              <a:rPr lang="en-US" dirty="0"/>
              <a:t>2	l</a:t>
            </a:r>
          </a:p>
          <a:p>
            <a:r>
              <a:rPr lang="en-US" dirty="0"/>
              <a:t>3	i</a:t>
            </a:r>
          </a:p>
          <a:p>
            <a:r>
              <a:rPr lang="en-US" dirty="0"/>
              <a:t>4	e</a:t>
            </a:r>
          </a:p>
          <a:p>
            <a:r>
              <a:rPr lang="en-US" dirty="0"/>
              <a:t>5	n</a:t>
            </a:r>
            <a:endParaRPr lang="fr-FR" dirty="0"/>
          </a:p>
        </p:txBody>
      </p:sp>
    </p:spTree>
    <p:extLst>
      <p:ext uri="{BB962C8B-B14F-4D97-AF65-F5344CB8AC3E}">
        <p14:creationId xmlns:p14="http://schemas.microsoft.com/office/powerpoint/2010/main" val="141174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Creation de fonctions</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89D60738-3F8D-45A0-8E89-20EBB43FD274}"/>
              </a:ext>
            </a:extLst>
          </p:cNvPr>
          <p:cNvSpPr txBox="1"/>
          <p:nvPr/>
        </p:nvSpPr>
        <p:spPr>
          <a:xfrm>
            <a:off x="182787" y="918786"/>
            <a:ext cx="10912028" cy="1384995"/>
          </a:xfrm>
          <a:prstGeom prst="rect">
            <a:avLst/>
          </a:prstGeom>
          <a:solidFill>
            <a:schemeClr val="tx1"/>
          </a:solidFill>
        </p:spPr>
        <p:txBody>
          <a:bodyPr wrap="square" rtlCol="0">
            <a:spAutoFit/>
          </a:bodyPr>
          <a:lstStyle/>
          <a:p>
            <a:r>
              <a:rPr lang="fr-FR" sz="1400" dirty="0">
                <a:solidFill>
                  <a:schemeClr val="bg1"/>
                </a:solidFill>
              </a:rPr>
              <a:t>def table_par_7():</a:t>
            </a:r>
          </a:p>
          <a:p>
            <a:r>
              <a:rPr lang="fr-FR" sz="1400" dirty="0">
                <a:solidFill>
                  <a:schemeClr val="bg1"/>
                </a:solidFill>
              </a:rPr>
              <a:t>    nb = 7</a:t>
            </a:r>
          </a:p>
          <a:p>
            <a:r>
              <a:rPr lang="fr-FR" sz="1400" dirty="0">
                <a:solidFill>
                  <a:schemeClr val="bg1"/>
                </a:solidFill>
              </a:rPr>
              <a:t>    i = 0 # Notre compteur ! L'auriez-vous oublié ?</a:t>
            </a:r>
          </a:p>
          <a:p>
            <a:r>
              <a:rPr lang="fr-FR" sz="1400" dirty="0">
                <a:solidFill>
                  <a:schemeClr val="bg1"/>
                </a:solidFill>
              </a:rPr>
              <a:t>    while i &lt; 10: # Tant que i est strictement inférieure à 10,</a:t>
            </a:r>
          </a:p>
          <a:p>
            <a:r>
              <a:rPr lang="fr-FR" sz="1400" dirty="0">
                <a:solidFill>
                  <a:schemeClr val="bg1"/>
                </a:solidFill>
              </a:rPr>
              <a:t>        print(i + 1, "*", nb, "=", (i + 1) * nb)</a:t>
            </a:r>
          </a:p>
          <a:p>
            <a:r>
              <a:rPr lang="fr-FR" sz="1400" dirty="0">
                <a:solidFill>
                  <a:schemeClr val="bg1"/>
                </a:solidFill>
              </a:rPr>
              <a:t>        i += 1 # On incrémente i de 1 à chaque tour de boucle.</a:t>
            </a:r>
          </a:p>
        </p:txBody>
      </p:sp>
      <p:sp>
        <p:nvSpPr>
          <p:cNvPr id="7" name="ZoneTexte 6">
            <a:extLst>
              <a:ext uri="{FF2B5EF4-FFF2-40B4-BE49-F238E27FC236}">
                <a16:creationId xmlns:a16="http://schemas.microsoft.com/office/drawing/2014/main" id="{79481158-FF44-4468-BE02-7E7531558F88}"/>
              </a:ext>
            </a:extLst>
          </p:cNvPr>
          <p:cNvSpPr txBox="1"/>
          <p:nvPr/>
        </p:nvSpPr>
        <p:spPr>
          <a:xfrm>
            <a:off x="171451" y="2418564"/>
            <a:ext cx="10912028" cy="1169551"/>
          </a:xfrm>
          <a:prstGeom prst="rect">
            <a:avLst/>
          </a:prstGeom>
          <a:solidFill>
            <a:schemeClr val="tx1"/>
          </a:solidFill>
        </p:spPr>
        <p:txBody>
          <a:bodyPr wrap="square" rtlCol="0">
            <a:spAutoFit/>
          </a:bodyPr>
          <a:lstStyle/>
          <a:p>
            <a:r>
              <a:rPr lang="fr-FR" sz="1400" dirty="0">
                <a:solidFill>
                  <a:schemeClr val="bg1"/>
                </a:solidFill>
              </a:rPr>
              <a:t>def table(nb, max):</a:t>
            </a:r>
          </a:p>
          <a:p>
            <a:r>
              <a:rPr lang="fr-FR" sz="1400" dirty="0">
                <a:solidFill>
                  <a:schemeClr val="bg1"/>
                </a:solidFill>
              </a:rPr>
              <a:t>    i = 0</a:t>
            </a:r>
          </a:p>
          <a:p>
            <a:r>
              <a:rPr lang="fr-FR" sz="1400" dirty="0">
                <a:solidFill>
                  <a:schemeClr val="bg1"/>
                </a:solidFill>
              </a:rPr>
              <a:t>    while i &lt; max: # Tant que i est strictement inférieure à la variable max,</a:t>
            </a:r>
          </a:p>
          <a:p>
            <a:r>
              <a:rPr lang="fr-FR" sz="1400" dirty="0">
                <a:solidFill>
                  <a:schemeClr val="bg1"/>
                </a:solidFill>
              </a:rPr>
              <a:t>        print(i + 1, "*", nb, "=", (i + 1) * nb)</a:t>
            </a:r>
          </a:p>
          <a:p>
            <a:r>
              <a:rPr lang="fr-FR" sz="1400" dirty="0">
                <a:solidFill>
                  <a:schemeClr val="bg1"/>
                </a:solidFill>
              </a:rPr>
              <a:t>        i += 1</a:t>
            </a:r>
          </a:p>
        </p:txBody>
      </p:sp>
      <p:sp>
        <p:nvSpPr>
          <p:cNvPr id="9" name="ZoneTexte 8">
            <a:extLst>
              <a:ext uri="{FF2B5EF4-FFF2-40B4-BE49-F238E27FC236}">
                <a16:creationId xmlns:a16="http://schemas.microsoft.com/office/drawing/2014/main" id="{8893B4C0-B03E-4377-BDE9-B4D3D5FCD0E1}"/>
              </a:ext>
            </a:extLst>
          </p:cNvPr>
          <p:cNvSpPr txBox="1"/>
          <p:nvPr/>
        </p:nvSpPr>
        <p:spPr>
          <a:xfrm>
            <a:off x="194123" y="3735508"/>
            <a:ext cx="10900692" cy="2739211"/>
          </a:xfrm>
          <a:prstGeom prst="rect">
            <a:avLst/>
          </a:prstGeom>
          <a:solidFill>
            <a:schemeClr val="tx1"/>
          </a:solidFill>
        </p:spPr>
        <p:txBody>
          <a:bodyPr wrap="square" rtlCol="0">
            <a:spAutoFit/>
          </a:bodyPr>
          <a:lstStyle/>
          <a:p>
            <a:r>
              <a:rPr lang="fr-FR" sz="1400" b="1" dirty="0">
                <a:solidFill>
                  <a:schemeClr val="bg1"/>
                </a:solidFill>
              </a:rPr>
              <a:t>Valeurs par défaut des paramètres</a:t>
            </a:r>
          </a:p>
          <a:p>
            <a:endParaRPr lang="fr-FR" sz="1400" b="1" dirty="0">
              <a:solidFill>
                <a:schemeClr val="bg1"/>
              </a:solidFill>
            </a:endParaRPr>
          </a:p>
          <a:p>
            <a:r>
              <a:rPr lang="fr-FR" sz="1400" dirty="0">
                <a:solidFill>
                  <a:schemeClr val="bg1"/>
                </a:solidFill>
              </a:rPr>
              <a:t>def table(nb, max=10):</a:t>
            </a:r>
          </a:p>
          <a:p>
            <a:r>
              <a:rPr lang="fr-FR" sz="1400" dirty="0">
                <a:solidFill>
                  <a:schemeClr val="bg1"/>
                </a:solidFill>
              </a:rPr>
              <a:t>    """Fonction affichant la table de multiplication par nb</a:t>
            </a:r>
          </a:p>
          <a:p>
            <a:r>
              <a:rPr lang="fr-FR" sz="1400" dirty="0">
                <a:solidFill>
                  <a:schemeClr val="bg1"/>
                </a:solidFill>
              </a:rPr>
              <a:t>    de 1*nb à max*nb</a:t>
            </a:r>
          </a:p>
          <a:p>
            <a:r>
              <a:rPr lang="fr-FR" sz="1400" dirty="0">
                <a:solidFill>
                  <a:schemeClr val="bg1"/>
                </a:solidFill>
              </a:rPr>
              <a:t>    (max &gt;= 0)"""</a:t>
            </a:r>
          </a:p>
          <a:p>
            <a:endParaRPr lang="fr-FR" sz="1400" dirty="0">
              <a:solidFill>
                <a:schemeClr val="bg1"/>
              </a:solidFill>
            </a:endParaRPr>
          </a:p>
          <a:p>
            <a:r>
              <a:rPr lang="fr-FR" sz="1400" dirty="0">
                <a:solidFill>
                  <a:schemeClr val="bg1"/>
                </a:solidFill>
              </a:rPr>
              <a:t>    i = 0</a:t>
            </a:r>
          </a:p>
          <a:p>
            <a:r>
              <a:rPr lang="fr-FR" sz="1400" dirty="0">
                <a:solidFill>
                  <a:schemeClr val="bg1"/>
                </a:solidFill>
              </a:rPr>
              <a:t>    while i &lt; max:</a:t>
            </a:r>
          </a:p>
          <a:p>
            <a:r>
              <a:rPr lang="fr-FR" sz="1400" dirty="0">
                <a:solidFill>
                  <a:schemeClr val="bg1"/>
                </a:solidFill>
              </a:rPr>
              <a:t>        print(i + 1, "*", nb, "=", (i + 1) * nb)</a:t>
            </a:r>
          </a:p>
          <a:p>
            <a:r>
              <a:rPr lang="fr-FR" sz="1400" dirty="0">
                <a:solidFill>
                  <a:schemeClr val="bg1"/>
                </a:solidFill>
              </a:rPr>
              <a:t>        i += 1</a:t>
            </a:r>
          </a:p>
          <a:p>
            <a:endParaRPr lang="fr-FR" dirty="0"/>
          </a:p>
        </p:txBody>
      </p:sp>
    </p:spTree>
    <p:extLst>
      <p:ext uri="{BB962C8B-B14F-4D97-AF65-F5344CB8AC3E}">
        <p14:creationId xmlns:p14="http://schemas.microsoft.com/office/powerpoint/2010/main" val="2060207285"/>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85718" y="1500639"/>
            <a:ext cx="11315695" cy="3231654"/>
          </a:xfrm>
          <a:prstGeom prst="rect">
            <a:avLst/>
          </a:prstGeom>
          <a:noFill/>
        </p:spPr>
        <p:txBody>
          <a:bodyPr wrap="square" rtlCol="0">
            <a:spAutoFit/>
          </a:bodyPr>
          <a:lstStyle/>
          <a:p>
            <a:r>
              <a:rPr lang="fr-FR" sz="1200" dirty="0"/>
              <a:t>Du pseudo-aléatoire</a:t>
            </a:r>
          </a:p>
          <a:p>
            <a:endParaRPr lang="fr-FR" sz="1200" dirty="0"/>
          </a:p>
          <a:p>
            <a:r>
              <a:rPr lang="fr-FR" sz="1200" dirty="0"/>
              <a:t>L'ordinateur est une machine puissante, capable de faire beaucoup de choses. Mais lancer les dés n'est pas son fort. Une calculatrice standard n'a aucune difficulté à additionner, soustraire, multiplier ou diviser des nombres. Elle peut même faire des choses bien plus complexes. Mais, pour un ordinateur, choisir un nombre au hasard est bien plus compliqué qu'il n'y paraît.</a:t>
            </a:r>
          </a:p>
          <a:p>
            <a:endParaRPr lang="fr-FR" sz="1200" dirty="0"/>
          </a:p>
          <a:p>
            <a:r>
              <a:rPr lang="fr-FR" sz="1200" dirty="0"/>
              <a:t>Ce qu'il faut bien comprendre, c'est que derrière notre appel à </a:t>
            </a:r>
            <a:r>
              <a:rPr lang="fr-FR" sz="1200" i="1" dirty="0" err="1"/>
              <a:t>random.randrange</a:t>
            </a:r>
            <a:r>
              <a:rPr lang="fr-FR" sz="1200" i="1" dirty="0"/>
              <a:t> </a:t>
            </a:r>
            <a:r>
              <a:rPr lang="fr-FR" sz="1200" dirty="0"/>
              <a:t>par exemple, Python va faire un véritable calcul pour trouver un nombre aléatoire. De ce fait, le nombre généré n'est pas réellement aléatoire puisqu'un calcul identique, effectué dans les mêmes conditions, donnera le même nombre. Cependant, les algorithmes mis en place pour générer de l'aléatoire sont maintenant suffisamment complexes pour que les nombres générés ressemblent bien à une série aléatoire. Souvenez-vous toutefois que, pour un ordinateur, le véritable hasard ne peut pas exister.</a:t>
            </a:r>
          </a:p>
          <a:p>
            <a:endParaRPr lang="fr-FR" sz="1200" dirty="0"/>
          </a:p>
          <a:p>
            <a:r>
              <a:rPr lang="fr-FR" sz="1200" b="1" dirty="0"/>
              <a:t>La fonction </a:t>
            </a:r>
            <a:r>
              <a:rPr lang="fr-FR" sz="1200" i="1" dirty="0"/>
              <a:t>random</a:t>
            </a:r>
          </a:p>
          <a:p>
            <a:endParaRPr lang="fr-FR" sz="1200" dirty="0"/>
          </a:p>
          <a:p>
            <a:r>
              <a:rPr lang="fr-FR" sz="1200" dirty="0"/>
              <a:t>Cette fonction, on ne l'utilisera peut-être pas souvent de manière directe mais elle est implicitement utilisée par le module quand on fait appel à </a:t>
            </a:r>
            <a:r>
              <a:rPr lang="fr-FR" sz="1200" i="1" dirty="0"/>
              <a:t>randrange</a:t>
            </a:r>
            <a:r>
              <a:rPr lang="fr-FR" sz="1200" dirty="0"/>
              <a:t> ou </a:t>
            </a:r>
            <a:r>
              <a:rPr lang="fr-FR" sz="1200" i="1" dirty="0"/>
              <a:t>choice</a:t>
            </a:r>
            <a:r>
              <a:rPr lang="fr-FR" sz="1200" dirty="0"/>
              <a:t> que nous verrons plus bas.</a:t>
            </a:r>
          </a:p>
          <a:p>
            <a:endParaRPr lang="fr-FR" sz="1200" dirty="0"/>
          </a:p>
          <a:p>
            <a:r>
              <a:rPr lang="fr-FR" sz="1200" dirty="0"/>
              <a:t>Elle génère un nombre pseudo-aléatoire compris entre 0 et 1. Ce sera donc naturellement un flottant :</a:t>
            </a:r>
          </a:p>
        </p:txBody>
      </p:sp>
      <p:sp>
        <p:nvSpPr>
          <p:cNvPr id="8" name="ZoneTexte 7">
            <a:extLst>
              <a:ext uri="{FF2B5EF4-FFF2-40B4-BE49-F238E27FC236}">
                <a16:creationId xmlns:a16="http://schemas.microsoft.com/office/drawing/2014/main" id="{E3B0EC15-790B-4E91-BA6C-97A4126A2E2A}"/>
              </a:ext>
            </a:extLst>
          </p:cNvPr>
          <p:cNvSpPr txBox="1"/>
          <p:nvPr/>
        </p:nvSpPr>
        <p:spPr>
          <a:xfrm>
            <a:off x="85718" y="4433071"/>
            <a:ext cx="10725146" cy="600164"/>
          </a:xfrm>
          <a:prstGeom prst="rect">
            <a:avLst/>
          </a:prstGeom>
          <a:solidFill>
            <a:schemeClr val="tx1"/>
          </a:solidFill>
        </p:spPr>
        <p:txBody>
          <a:bodyPr wrap="square" rtlCol="0">
            <a:spAutoFit/>
          </a:bodyPr>
          <a:lstStyle/>
          <a:p>
            <a:r>
              <a:rPr lang="sv-SE" sz="1100" dirty="0">
                <a:solidFill>
                  <a:schemeClr val="bg1"/>
                </a:solidFill>
              </a:rPr>
              <a:t>&gt;&gt;&gt; import random</a:t>
            </a:r>
          </a:p>
          <a:p>
            <a:r>
              <a:rPr lang="sv-SE" sz="1100" dirty="0">
                <a:solidFill>
                  <a:schemeClr val="bg1"/>
                </a:solidFill>
              </a:rPr>
              <a:t>&gt;&gt;&gt; random.random()</a:t>
            </a:r>
          </a:p>
          <a:p>
            <a:r>
              <a:rPr lang="sv-SE" sz="1100" dirty="0">
                <a:solidFill>
                  <a:schemeClr val="bg1"/>
                </a:solidFill>
              </a:rPr>
              <a:t>0.9565461152605507</a:t>
            </a:r>
          </a:p>
        </p:txBody>
      </p:sp>
      <p:sp>
        <p:nvSpPr>
          <p:cNvPr id="9" name="ZoneTexte 8">
            <a:extLst>
              <a:ext uri="{FF2B5EF4-FFF2-40B4-BE49-F238E27FC236}">
                <a16:creationId xmlns:a16="http://schemas.microsoft.com/office/drawing/2014/main" id="{A57DC9EB-4B06-44AD-86D8-0EC3C7C4B481}"/>
              </a:ext>
            </a:extLst>
          </p:cNvPr>
          <p:cNvSpPr txBox="1"/>
          <p:nvPr/>
        </p:nvSpPr>
        <p:spPr>
          <a:xfrm>
            <a:off x="85718" y="5214156"/>
            <a:ext cx="11315695" cy="1569660"/>
          </a:xfrm>
          <a:prstGeom prst="rect">
            <a:avLst/>
          </a:prstGeom>
          <a:noFill/>
        </p:spPr>
        <p:txBody>
          <a:bodyPr wrap="square" rtlCol="0">
            <a:spAutoFit/>
          </a:bodyPr>
          <a:lstStyle/>
          <a:p>
            <a:r>
              <a:rPr lang="fr-FR" sz="1200" b="1" dirty="0"/>
              <a:t>randrange</a:t>
            </a:r>
            <a:r>
              <a:rPr lang="fr-FR" sz="1200" dirty="0"/>
              <a:t> et </a:t>
            </a:r>
            <a:r>
              <a:rPr lang="fr-FR" sz="1200" b="1" dirty="0"/>
              <a:t>randint</a:t>
            </a:r>
          </a:p>
          <a:p>
            <a:r>
              <a:rPr lang="fr-FR" sz="1200" dirty="0"/>
              <a:t>La fonction </a:t>
            </a:r>
            <a:r>
              <a:rPr lang="fr-FR" sz="1200" b="1" dirty="0"/>
              <a:t>randrange</a:t>
            </a:r>
            <a:r>
              <a:rPr lang="fr-FR" sz="1200" dirty="0"/>
              <a:t> prend trois paramètres :</a:t>
            </a:r>
          </a:p>
          <a:p>
            <a:endParaRPr lang="fr-FR" sz="1200" dirty="0"/>
          </a:p>
          <a:p>
            <a:pPr marL="171450" indent="-171450">
              <a:buFont typeface="Arial" panose="020B0604020202020204" pitchFamily="34" charset="0"/>
              <a:buChar char="•"/>
            </a:pPr>
            <a:r>
              <a:rPr lang="fr-FR" sz="1200" dirty="0"/>
              <a:t>    la marge inférieure de l'intervalle ;</a:t>
            </a:r>
          </a:p>
          <a:p>
            <a:pPr marL="171450" indent="-171450">
              <a:buFont typeface="Arial" panose="020B0604020202020204" pitchFamily="34" charset="0"/>
              <a:buChar char="•"/>
            </a:pPr>
            <a:r>
              <a:rPr lang="fr-FR" sz="1200" dirty="0"/>
              <a:t>    la marge supérieure de l'intervalle ;</a:t>
            </a:r>
          </a:p>
          <a:p>
            <a:pPr marL="171450" indent="-171450">
              <a:buFont typeface="Arial" panose="020B0604020202020204" pitchFamily="34" charset="0"/>
              <a:buChar char="•"/>
            </a:pPr>
            <a:r>
              <a:rPr lang="fr-FR" sz="1200" dirty="0"/>
              <a:t>    l'écart entre chaque valeur de l'intervalle (1 par défaut).</a:t>
            </a:r>
          </a:p>
          <a:p>
            <a:endParaRPr lang="fr-FR" sz="1200" dirty="0"/>
          </a:p>
          <a:p>
            <a:r>
              <a:rPr lang="fr-FR" sz="1200" dirty="0">
                <a:highlight>
                  <a:srgbClr val="C0C0C0"/>
                </a:highlight>
              </a:rPr>
              <a:t>Que représente le dernier paramètre ?</a:t>
            </a:r>
          </a:p>
        </p:txBody>
      </p:sp>
    </p:spTree>
    <p:extLst>
      <p:ext uri="{BB962C8B-B14F-4D97-AF65-F5344CB8AC3E}">
        <p14:creationId xmlns:p14="http://schemas.microsoft.com/office/powerpoint/2010/main" val="3874672406"/>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85718" y="1500639"/>
            <a:ext cx="11315695" cy="276999"/>
          </a:xfrm>
          <a:prstGeom prst="rect">
            <a:avLst/>
          </a:prstGeom>
          <a:noFill/>
        </p:spPr>
        <p:txBody>
          <a:bodyPr wrap="square" rtlCol="0">
            <a:spAutoFit/>
          </a:bodyPr>
          <a:lstStyle/>
          <a:p>
            <a:r>
              <a:rPr lang="fr-FR" sz="1200" dirty="0"/>
              <a:t>Prenons un exemple, ce sera plus simple :</a:t>
            </a:r>
          </a:p>
        </p:txBody>
      </p:sp>
      <p:sp>
        <p:nvSpPr>
          <p:cNvPr id="8" name="ZoneTexte 7">
            <a:extLst>
              <a:ext uri="{FF2B5EF4-FFF2-40B4-BE49-F238E27FC236}">
                <a16:creationId xmlns:a16="http://schemas.microsoft.com/office/drawing/2014/main" id="{E3B0EC15-790B-4E91-BA6C-97A4126A2E2A}"/>
              </a:ext>
            </a:extLst>
          </p:cNvPr>
          <p:cNvSpPr txBox="1"/>
          <p:nvPr/>
        </p:nvSpPr>
        <p:spPr>
          <a:xfrm>
            <a:off x="85718" y="1854846"/>
            <a:ext cx="10725146" cy="261610"/>
          </a:xfrm>
          <a:prstGeom prst="rect">
            <a:avLst/>
          </a:prstGeom>
          <a:solidFill>
            <a:schemeClr val="tx1"/>
          </a:solidFill>
        </p:spPr>
        <p:txBody>
          <a:bodyPr wrap="square" rtlCol="0">
            <a:spAutoFit/>
          </a:bodyPr>
          <a:lstStyle/>
          <a:p>
            <a:r>
              <a:rPr lang="sv-SE" sz="1100" dirty="0">
                <a:solidFill>
                  <a:schemeClr val="bg1"/>
                </a:solidFill>
              </a:rPr>
              <a:t>random.randrange(5, 10, 2)</a:t>
            </a:r>
          </a:p>
        </p:txBody>
      </p:sp>
      <p:sp>
        <p:nvSpPr>
          <p:cNvPr id="9" name="ZoneTexte 8">
            <a:extLst>
              <a:ext uri="{FF2B5EF4-FFF2-40B4-BE49-F238E27FC236}">
                <a16:creationId xmlns:a16="http://schemas.microsoft.com/office/drawing/2014/main" id="{A57DC9EB-4B06-44AD-86D8-0EC3C7C4B481}"/>
              </a:ext>
            </a:extLst>
          </p:cNvPr>
          <p:cNvSpPr txBox="1"/>
          <p:nvPr/>
        </p:nvSpPr>
        <p:spPr>
          <a:xfrm>
            <a:off x="85718" y="2169910"/>
            <a:ext cx="11315695" cy="2308324"/>
          </a:xfrm>
          <a:prstGeom prst="rect">
            <a:avLst/>
          </a:prstGeom>
          <a:noFill/>
        </p:spPr>
        <p:txBody>
          <a:bodyPr wrap="square" rtlCol="0">
            <a:spAutoFit/>
          </a:bodyPr>
          <a:lstStyle/>
          <a:p>
            <a:r>
              <a:rPr lang="fr-FR" sz="1200" dirty="0"/>
              <a:t>Cette instruction va chercher à générer un nombre aléatoire entre </a:t>
            </a:r>
            <a:r>
              <a:rPr lang="fr-FR" sz="1200" b="1" dirty="0"/>
              <a:t>5</a:t>
            </a:r>
            <a:r>
              <a:rPr lang="fr-FR" sz="1200" dirty="0"/>
              <a:t> inclus et </a:t>
            </a:r>
            <a:r>
              <a:rPr lang="fr-FR" sz="1200" b="1" dirty="0"/>
              <a:t>10</a:t>
            </a:r>
            <a:r>
              <a:rPr lang="fr-FR" sz="1200" dirty="0"/>
              <a:t> non inclus, avec un écart de </a:t>
            </a:r>
            <a:r>
              <a:rPr lang="fr-FR" sz="1200" b="1" dirty="0"/>
              <a:t>2</a:t>
            </a:r>
            <a:r>
              <a:rPr lang="fr-FR" sz="1200" dirty="0"/>
              <a:t> entre chaque valeur. Elle va donc chercher dans la liste des valeurs </a:t>
            </a:r>
            <a:r>
              <a:rPr lang="fr-FR" sz="1200" b="1" dirty="0"/>
              <a:t>[5, 7, 9]</a:t>
            </a:r>
            <a:r>
              <a:rPr lang="fr-FR" sz="1200" dirty="0"/>
              <a:t>.</a:t>
            </a:r>
          </a:p>
          <a:p>
            <a:endParaRPr lang="fr-FR" sz="1200" dirty="0"/>
          </a:p>
          <a:p>
            <a:r>
              <a:rPr lang="fr-FR" sz="1200" dirty="0"/>
              <a:t>Si vous ne précisez pas de troisième paramètre, il vaudra </a:t>
            </a:r>
            <a:r>
              <a:rPr lang="fr-FR" sz="1200" b="1" dirty="0"/>
              <a:t>1</a:t>
            </a:r>
            <a:r>
              <a:rPr lang="fr-FR" sz="1200" dirty="0"/>
              <a:t> par défaut (c'est le comportement attendu la plupart du temps).</a:t>
            </a:r>
          </a:p>
          <a:p>
            <a:endParaRPr lang="fr-FR" sz="1200" dirty="0"/>
          </a:p>
          <a:p>
            <a:r>
              <a:rPr lang="fr-FR" sz="1200" dirty="0"/>
              <a:t>La fonction </a:t>
            </a:r>
            <a:r>
              <a:rPr lang="fr-FR" sz="1200" b="1" dirty="0"/>
              <a:t>randint</a:t>
            </a:r>
            <a:r>
              <a:rPr lang="fr-FR" sz="1200" dirty="0"/>
              <a:t> prend deux paramètres :</a:t>
            </a:r>
          </a:p>
          <a:p>
            <a:endParaRPr lang="fr-FR" sz="1200" dirty="0"/>
          </a:p>
          <a:p>
            <a:r>
              <a:rPr lang="fr-FR" sz="1200" dirty="0"/>
              <a:t>    là encore, la marge inférieure de l'intervalle ;</a:t>
            </a:r>
          </a:p>
          <a:p>
            <a:endParaRPr lang="fr-FR" sz="1200" dirty="0"/>
          </a:p>
          <a:p>
            <a:r>
              <a:rPr lang="fr-FR" sz="1200" dirty="0"/>
              <a:t>    la marge supérieure de l'intervalle, cette fois incluse.</a:t>
            </a:r>
          </a:p>
          <a:p>
            <a:endParaRPr lang="fr-FR" sz="1200" dirty="0"/>
          </a:p>
          <a:p>
            <a:r>
              <a:rPr lang="fr-FR" sz="1200" dirty="0"/>
              <a:t>Pour tirer au hasard un nombre entre </a:t>
            </a:r>
            <a:r>
              <a:rPr lang="fr-FR" sz="1200" b="1" dirty="0"/>
              <a:t>1</a:t>
            </a:r>
            <a:r>
              <a:rPr lang="fr-FR" sz="1200" dirty="0"/>
              <a:t> et </a:t>
            </a:r>
            <a:r>
              <a:rPr lang="fr-FR" sz="1200" b="1" dirty="0"/>
              <a:t>6</a:t>
            </a:r>
            <a:r>
              <a:rPr lang="fr-FR" sz="1200" dirty="0"/>
              <a:t>, il est donc plus intuitif de faire :</a:t>
            </a:r>
            <a:endParaRPr lang="fr-FR" sz="1200" dirty="0">
              <a:highlight>
                <a:srgbClr val="C0C0C0"/>
              </a:highlight>
            </a:endParaRPr>
          </a:p>
        </p:txBody>
      </p:sp>
      <p:sp>
        <p:nvSpPr>
          <p:cNvPr id="10" name="ZoneTexte 9">
            <a:extLst>
              <a:ext uri="{FF2B5EF4-FFF2-40B4-BE49-F238E27FC236}">
                <a16:creationId xmlns:a16="http://schemas.microsoft.com/office/drawing/2014/main" id="{0F95FA07-A4BB-4D6F-AE9A-46F8FD9B1482}"/>
              </a:ext>
            </a:extLst>
          </p:cNvPr>
          <p:cNvSpPr txBox="1"/>
          <p:nvPr/>
        </p:nvSpPr>
        <p:spPr>
          <a:xfrm>
            <a:off x="85718" y="4496509"/>
            <a:ext cx="10725146" cy="261610"/>
          </a:xfrm>
          <a:prstGeom prst="rect">
            <a:avLst/>
          </a:prstGeom>
          <a:solidFill>
            <a:schemeClr val="tx1"/>
          </a:solidFill>
        </p:spPr>
        <p:txBody>
          <a:bodyPr wrap="square" rtlCol="0">
            <a:spAutoFit/>
          </a:bodyPr>
          <a:lstStyle/>
          <a:p>
            <a:r>
              <a:rPr lang="sv-SE" sz="1100" dirty="0">
                <a:solidFill>
                  <a:schemeClr val="bg1"/>
                </a:solidFill>
              </a:rPr>
              <a:t>random.randint(1, 6)</a:t>
            </a:r>
          </a:p>
        </p:txBody>
      </p:sp>
    </p:spTree>
    <p:extLst>
      <p:ext uri="{BB962C8B-B14F-4D97-AF65-F5344CB8AC3E}">
        <p14:creationId xmlns:p14="http://schemas.microsoft.com/office/powerpoint/2010/main" val="3632040409"/>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A57DC9EB-4B06-44AD-86D8-0EC3C7C4B481}"/>
              </a:ext>
            </a:extLst>
          </p:cNvPr>
          <p:cNvSpPr txBox="1"/>
          <p:nvPr/>
        </p:nvSpPr>
        <p:spPr>
          <a:xfrm>
            <a:off x="114303" y="1534979"/>
            <a:ext cx="11315695" cy="461665"/>
          </a:xfrm>
          <a:prstGeom prst="rect">
            <a:avLst/>
          </a:prstGeom>
          <a:noFill/>
        </p:spPr>
        <p:txBody>
          <a:bodyPr wrap="square" rtlCol="0">
            <a:spAutoFit/>
          </a:bodyPr>
          <a:lstStyle/>
          <a:p>
            <a:r>
              <a:rPr lang="fr-FR" sz="1200" dirty="0"/>
              <a:t>Opérations sur des séquences</a:t>
            </a:r>
          </a:p>
          <a:p>
            <a:r>
              <a:rPr lang="fr-FR" sz="1200" dirty="0"/>
              <a:t>Nous allons voir deux fonctions : la première, choice, renvoie au hasard un élément d'une séquence passée en paramètre :</a:t>
            </a:r>
            <a:endParaRPr lang="fr-FR" sz="1200" dirty="0">
              <a:highlight>
                <a:srgbClr val="C0C0C0"/>
              </a:highlight>
            </a:endParaRPr>
          </a:p>
        </p:txBody>
      </p:sp>
      <p:sp>
        <p:nvSpPr>
          <p:cNvPr id="10" name="ZoneTexte 9">
            <a:extLst>
              <a:ext uri="{FF2B5EF4-FFF2-40B4-BE49-F238E27FC236}">
                <a16:creationId xmlns:a16="http://schemas.microsoft.com/office/drawing/2014/main" id="{0F95FA07-A4BB-4D6F-AE9A-46F8FD9B1482}"/>
              </a:ext>
            </a:extLst>
          </p:cNvPr>
          <p:cNvSpPr txBox="1"/>
          <p:nvPr/>
        </p:nvSpPr>
        <p:spPr>
          <a:xfrm>
            <a:off x="114304" y="2151059"/>
            <a:ext cx="10725146" cy="430887"/>
          </a:xfrm>
          <a:prstGeom prst="rect">
            <a:avLst/>
          </a:prstGeom>
          <a:solidFill>
            <a:schemeClr val="tx1"/>
          </a:solidFill>
        </p:spPr>
        <p:txBody>
          <a:bodyPr wrap="square" rtlCol="0">
            <a:spAutoFit/>
          </a:bodyPr>
          <a:lstStyle/>
          <a:p>
            <a:r>
              <a:rPr lang="sv-SE" sz="1100" dirty="0">
                <a:solidFill>
                  <a:schemeClr val="bg1"/>
                </a:solidFill>
              </a:rPr>
              <a:t>&gt;&gt;&gt; random.choice(['a', 'b', 'k', 'p', 'i', 'w', 'z'])</a:t>
            </a:r>
          </a:p>
          <a:p>
            <a:r>
              <a:rPr lang="sv-SE" sz="1100" dirty="0">
                <a:solidFill>
                  <a:schemeClr val="bg1"/>
                </a:solidFill>
              </a:rPr>
              <a:t>'k'</a:t>
            </a:r>
          </a:p>
        </p:txBody>
      </p:sp>
      <p:sp>
        <p:nvSpPr>
          <p:cNvPr id="11" name="ZoneTexte 10">
            <a:extLst>
              <a:ext uri="{FF2B5EF4-FFF2-40B4-BE49-F238E27FC236}">
                <a16:creationId xmlns:a16="http://schemas.microsoft.com/office/drawing/2014/main" id="{B885D863-FB05-4081-A7D5-7EF96AC2E431}"/>
              </a:ext>
            </a:extLst>
          </p:cNvPr>
          <p:cNvSpPr txBox="1"/>
          <p:nvPr/>
        </p:nvSpPr>
        <p:spPr>
          <a:xfrm>
            <a:off x="114304" y="2599118"/>
            <a:ext cx="11315695" cy="276999"/>
          </a:xfrm>
          <a:prstGeom prst="rect">
            <a:avLst/>
          </a:prstGeom>
          <a:noFill/>
        </p:spPr>
        <p:txBody>
          <a:bodyPr wrap="square" rtlCol="0">
            <a:spAutoFit/>
          </a:bodyPr>
          <a:lstStyle/>
          <a:p>
            <a:r>
              <a:rPr lang="fr-FR" sz="1200" dirty="0"/>
              <a:t>La seconde s'appelle shuffle. Elle prend en paramètre une séquence et la mélange ; elle modifie donc la séquence qu'on lui passe et ne renvoie rien :</a:t>
            </a:r>
            <a:endParaRPr lang="fr-FR" sz="1200" dirty="0">
              <a:highlight>
                <a:srgbClr val="C0C0C0"/>
              </a:highlight>
            </a:endParaRPr>
          </a:p>
        </p:txBody>
      </p:sp>
      <p:sp>
        <p:nvSpPr>
          <p:cNvPr id="12" name="ZoneTexte 11">
            <a:extLst>
              <a:ext uri="{FF2B5EF4-FFF2-40B4-BE49-F238E27FC236}">
                <a16:creationId xmlns:a16="http://schemas.microsoft.com/office/drawing/2014/main" id="{764D68C8-112F-4D38-B6F2-C569E1CE21C5}"/>
              </a:ext>
            </a:extLst>
          </p:cNvPr>
          <p:cNvSpPr txBox="1"/>
          <p:nvPr/>
        </p:nvSpPr>
        <p:spPr>
          <a:xfrm>
            <a:off x="114303" y="2982070"/>
            <a:ext cx="10725146" cy="769441"/>
          </a:xfrm>
          <a:prstGeom prst="rect">
            <a:avLst/>
          </a:prstGeom>
          <a:solidFill>
            <a:schemeClr val="tx1"/>
          </a:solidFill>
        </p:spPr>
        <p:txBody>
          <a:bodyPr wrap="square" rtlCol="0">
            <a:spAutoFit/>
          </a:bodyPr>
          <a:lstStyle/>
          <a:p>
            <a:r>
              <a:rPr lang="sv-SE" sz="1100" dirty="0">
                <a:solidFill>
                  <a:schemeClr val="bg1"/>
                </a:solidFill>
              </a:rPr>
              <a:t>&gt;&gt;&gt; liste = ['a', 'b', 'k', 'p', 'i', 'w', 'z']</a:t>
            </a:r>
          </a:p>
          <a:p>
            <a:r>
              <a:rPr lang="sv-SE" sz="1100" dirty="0">
                <a:solidFill>
                  <a:schemeClr val="bg1"/>
                </a:solidFill>
              </a:rPr>
              <a:t>&gt;&gt;&gt; random.shuffle(liste)</a:t>
            </a:r>
          </a:p>
          <a:p>
            <a:r>
              <a:rPr lang="sv-SE" sz="1100" dirty="0">
                <a:solidFill>
                  <a:schemeClr val="bg1"/>
                </a:solidFill>
              </a:rPr>
              <a:t>&gt;&gt;&gt; liste</a:t>
            </a:r>
          </a:p>
          <a:p>
            <a:r>
              <a:rPr lang="sv-SE" sz="1100" dirty="0">
                <a:solidFill>
                  <a:schemeClr val="bg1"/>
                </a:solidFill>
              </a:rPr>
              <a:t>['p', 'k', 'w', 'z', 'i', 'b', 'a']</a:t>
            </a:r>
          </a:p>
        </p:txBody>
      </p:sp>
      <p:sp>
        <p:nvSpPr>
          <p:cNvPr id="13" name="ZoneTexte 12">
            <a:extLst>
              <a:ext uri="{FF2B5EF4-FFF2-40B4-BE49-F238E27FC236}">
                <a16:creationId xmlns:a16="http://schemas.microsoft.com/office/drawing/2014/main" id="{9BFDF93A-A267-4E1E-9116-B7FAC6A7788E}"/>
              </a:ext>
            </a:extLst>
          </p:cNvPr>
          <p:cNvSpPr txBox="1"/>
          <p:nvPr/>
        </p:nvSpPr>
        <p:spPr>
          <a:xfrm>
            <a:off x="114303" y="3752907"/>
            <a:ext cx="11315695" cy="276999"/>
          </a:xfrm>
          <a:prstGeom prst="rect">
            <a:avLst/>
          </a:prstGeom>
          <a:noFill/>
        </p:spPr>
        <p:txBody>
          <a:bodyPr wrap="square" rtlCol="0">
            <a:spAutoFit/>
          </a:bodyPr>
          <a:lstStyle/>
          <a:p>
            <a:r>
              <a:rPr lang="fr-FR" sz="1200" dirty="0"/>
              <a:t>Voilà. Là encore, ce fut rapide mais si vous voulez aller plus loin, vous savez ou aller… droit vers </a:t>
            </a:r>
            <a:r>
              <a:rPr lang="fr-FR" sz="1200" dirty="0">
                <a:hlinkClick r:id="rId2"/>
              </a:rPr>
              <a:t>la documentation officielle de Python sur random</a:t>
            </a:r>
            <a:r>
              <a:rPr lang="fr-FR" sz="1200" dirty="0"/>
              <a:t>.</a:t>
            </a:r>
            <a:endParaRPr lang="fr-FR" sz="1200" dirty="0">
              <a:highlight>
                <a:srgbClr val="C0C0C0"/>
              </a:highlight>
            </a:endParaRPr>
          </a:p>
        </p:txBody>
      </p:sp>
    </p:spTree>
    <p:extLst>
      <p:ext uri="{BB962C8B-B14F-4D97-AF65-F5344CB8AC3E}">
        <p14:creationId xmlns:p14="http://schemas.microsoft.com/office/powerpoint/2010/main" val="3169173748"/>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A57DC9EB-4B06-44AD-86D8-0EC3C7C4B481}"/>
              </a:ext>
            </a:extLst>
          </p:cNvPr>
          <p:cNvSpPr txBox="1"/>
          <p:nvPr/>
        </p:nvSpPr>
        <p:spPr>
          <a:xfrm>
            <a:off x="95253" y="2025417"/>
            <a:ext cx="11315695" cy="1384995"/>
          </a:xfrm>
          <a:prstGeom prst="rect">
            <a:avLst/>
          </a:prstGeom>
          <a:noFill/>
        </p:spPr>
        <p:txBody>
          <a:bodyPr wrap="square" rtlCol="0">
            <a:spAutoFit/>
          </a:bodyPr>
          <a:lstStyle/>
          <a:p>
            <a:r>
              <a:rPr lang="fr-FR" sz="1200" b="1" dirty="0"/>
              <a:t>En résumé</a:t>
            </a:r>
          </a:p>
          <a:p>
            <a:endParaRPr lang="fr-FR" sz="1200" dirty="0"/>
          </a:p>
          <a:p>
            <a:pPr marL="171450" indent="-171450">
              <a:buFont typeface="Arial" panose="020B0604020202020204" pitchFamily="34" charset="0"/>
              <a:buChar char="•"/>
            </a:pPr>
            <a:r>
              <a:rPr lang="fr-FR" sz="1200" dirty="0"/>
              <a:t>    Le module math possède plusieurs fonctions et constantes mathématiques usuelles.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fractions possède le nécessaire pour manipuler des fractions, parfois utiles pour la précision des calculs.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random permet de générer des nombres pseudo-aléatoires.</a:t>
            </a:r>
            <a:endParaRPr lang="fr-FR" sz="1200" dirty="0">
              <a:highlight>
                <a:srgbClr val="C0C0C0"/>
              </a:highlight>
            </a:endParaRPr>
          </a:p>
        </p:txBody>
      </p:sp>
    </p:spTree>
    <p:extLst>
      <p:ext uri="{BB962C8B-B14F-4D97-AF65-F5344CB8AC3E}">
        <p14:creationId xmlns:p14="http://schemas.microsoft.com/office/powerpoint/2010/main" val="462617238"/>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Gérez les mots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86786182"/>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Gérez les mots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238126" y="1560368"/>
            <a:ext cx="11715747" cy="1200329"/>
          </a:xfrm>
          <a:prstGeom prst="rect">
            <a:avLst/>
          </a:prstGeom>
          <a:noFill/>
        </p:spPr>
        <p:txBody>
          <a:bodyPr wrap="square" rtlCol="0">
            <a:spAutoFit/>
          </a:bodyPr>
          <a:lstStyle/>
          <a:p>
            <a:r>
              <a:rPr lang="fr-FR" sz="1200" b="1" dirty="0"/>
              <a:t>Gérez les mots de passe</a:t>
            </a:r>
          </a:p>
          <a:p>
            <a:endParaRPr lang="fr-FR" sz="1200" dirty="0"/>
          </a:p>
          <a:p>
            <a:r>
              <a:rPr lang="fr-FR" sz="1200" dirty="0"/>
              <a:t>Dans ce chapitre, nous allons nous intéresser aux mots de passe et à la façon de les gérer en Python, c'est-à-dire de les réceptionner et de les protéger.</a:t>
            </a:r>
          </a:p>
          <a:p>
            <a:endParaRPr lang="fr-FR" sz="1200" dirty="0"/>
          </a:p>
          <a:p>
            <a:r>
              <a:rPr lang="fr-FR" sz="1200" dirty="0"/>
              <a:t>Nous allons découvrir deux modules dans ce chapitre : d'abord </a:t>
            </a:r>
            <a:r>
              <a:rPr lang="fr-FR" sz="1200" i="1" dirty="0"/>
              <a:t>getpass</a:t>
            </a:r>
            <a:r>
              <a:rPr lang="fr-FR" sz="1200" dirty="0"/>
              <a:t> qui permet de demander un mot de passe à l'utilisateur, puis </a:t>
            </a:r>
            <a:r>
              <a:rPr lang="fr-FR" sz="1200" i="1" dirty="0"/>
              <a:t>hashlib</a:t>
            </a:r>
            <a:r>
              <a:rPr lang="fr-FR" sz="1200" dirty="0"/>
              <a:t> qui permet de chiffrer le mot de passe réceptionné.</a:t>
            </a:r>
          </a:p>
        </p:txBody>
      </p:sp>
    </p:spTree>
    <p:extLst>
      <p:ext uri="{BB962C8B-B14F-4D97-AF65-F5344CB8AC3E}">
        <p14:creationId xmlns:p14="http://schemas.microsoft.com/office/powerpoint/2010/main" val="3794790015"/>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Réceptionner un mot de passe saisi par l'utilisateur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686828"/>
            <a:ext cx="11715747" cy="1938992"/>
          </a:xfrm>
          <a:prstGeom prst="rect">
            <a:avLst/>
          </a:prstGeom>
          <a:noFill/>
        </p:spPr>
        <p:txBody>
          <a:bodyPr wrap="square" rtlCol="0">
            <a:spAutoFit/>
          </a:bodyPr>
          <a:lstStyle/>
          <a:p>
            <a:r>
              <a:rPr lang="fr-FR" sz="1200" dirty="0"/>
              <a:t>Vous allez me dire, j'en suis sûr, qu'on a déjà une façon de réceptionner une saisie de l'utilisateur. Cette méthode, on l'a vue assez tôt dans le cours : il s'agit naturellement de la fonction input.</a:t>
            </a:r>
          </a:p>
          <a:p>
            <a:endParaRPr lang="fr-FR" sz="1200" dirty="0"/>
          </a:p>
          <a:p>
            <a:r>
              <a:rPr lang="fr-FR" sz="1200" dirty="0"/>
              <a:t>Mais input n'est pas très discrète. Si vous saisissez un mot de passe confidentiel, il apparaît de manière visible à l'écran, ce qui n'est pas toujours souhaitable. Quand on tape un mot de passe, c'est même rarement souhaité !</a:t>
            </a:r>
          </a:p>
          <a:p>
            <a:endParaRPr lang="fr-FR" sz="1200" dirty="0"/>
          </a:p>
          <a:p>
            <a:r>
              <a:rPr lang="fr-FR" sz="1200" dirty="0"/>
              <a:t>C'est ici qu'intervient le module getpass. La fonction qui nous intéresse porte le même nom que le module. Elle va réagir comme input, attendre une saisie de l'utilisateur et la renvoyer. Mais à la différence d'input, elle ne va pas afficher ce que l'utilisateur saisit.</a:t>
            </a:r>
          </a:p>
          <a:p>
            <a:endParaRPr lang="fr-FR" sz="1200" dirty="0"/>
          </a:p>
          <a:p>
            <a:r>
              <a:rPr lang="fr-FR" sz="1200" dirty="0"/>
              <a:t>Faisons un essai :</a:t>
            </a:r>
          </a:p>
        </p:txBody>
      </p:sp>
      <p:sp>
        <p:nvSpPr>
          <p:cNvPr id="7" name="ZoneTexte 6">
            <a:extLst>
              <a:ext uri="{FF2B5EF4-FFF2-40B4-BE49-F238E27FC236}">
                <a16:creationId xmlns:a16="http://schemas.microsoft.com/office/drawing/2014/main" id="{3AF525A5-8094-4895-9F7F-9981B8497DCD}"/>
              </a:ext>
            </a:extLst>
          </p:cNvPr>
          <p:cNvSpPr txBox="1"/>
          <p:nvPr/>
        </p:nvSpPr>
        <p:spPr>
          <a:xfrm>
            <a:off x="180981" y="3639868"/>
            <a:ext cx="10725146" cy="938719"/>
          </a:xfrm>
          <a:prstGeom prst="rect">
            <a:avLst/>
          </a:prstGeom>
          <a:solidFill>
            <a:schemeClr val="tx1"/>
          </a:solidFill>
        </p:spPr>
        <p:txBody>
          <a:bodyPr wrap="square" rtlCol="0">
            <a:spAutoFit/>
          </a:bodyPr>
          <a:lstStyle/>
          <a:p>
            <a:r>
              <a:rPr lang="sv-SE" sz="1100" dirty="0">
                <a:solidFill>
                  <a:schemeClr val="bg1"/>
                </a:solidFill>
              </a:rPr>
              <a:t>&gt;&gt;&gt; from getpass import getpass</a:t>
            </a:r>
          </a:p>
          <a:p>
            <a:r>
              <a:rPr lang="sv-SE" sz="1100" dirty="0">
                <a:solidFill>
                  <a:schemeClr val="bg1"/>
                </a:solidFill>
              </a:rPr>
              <a:t>&gt;&gt;&gt; mot_de_passe = getpass()</a:t>
            </a:r>
          </a:p>
          <a:p>
            <a:r>
              <a:rPr lang="sv-SE" sz="1100" dirty="0">
                <a:solidFill>
                  <a:schemeClr val="bg1"/>
                </a:solidFill>
              </a:rPr>
              <a:t>Password:</a:t>
            </a:r>
          </a:p>
          <a:p>
            <a:r>
              <a:rPr lang="sv-SE" sz="1100" dirty="0">
                <a:solidFill>
                  <a:schemeClr val="bg1"/>
                </a:solidFill>
              </a:rPr>
              <a:t>&gt;&gt;&gt; mot_de_passe</a:t>
            </a:r>
          </a:p>
          <a:p>
            <a:r>
              <a:rPr lang="sv-SE" sz="1100" dirty="0">
                <a:solidFill>
                  <a:schemeClr val="bg1"/>
                </a:solidFill>
              </a:rPr>
              <a:t>'un mot de passe'</a:t>
            </a:r>
          </a:p>
        </p:txBody>
      </p:sp>
      <p:sp>
        <p:nvSpPr>
          <p:cNvPr id="8" name="ZoneTexte 7">
            <a:extLst>
              <a:ext uri="{FF2B5EF4-FFF2-40B4-BE49-F238E27FC236}">
                <a16:creationId xmlns:a16="http://schemas.microsoft.com/office/drawing/2014/main" id="{F3D88BF5-3D30-4EC9-A43E-9590218A2095}"/>
              </a:ext>
            </a:extLst>
          </p:cNvPr>
          <p:cNvSpPr txBox="1"/>
          <p:nvPr/>
        </p:nvSpPr>
        <p:spPr>
          <a:xfrm>
            <a:off x="180980" y="4639898"/>
            <a:ext cx="11715747" cy="1384995"/>
          </a:xfrm>
          <a:prstGeom prst="rect">
            <a:avLst/>
          </a:prstGeom>
          <a:noFill/>
        </p:spPr>
        <p:txBody>
          <a:bodyPr wrap="square" rtlCol="0">
            <a:spAutoFit/>
          </a:bodyPr>
          <a:lstStyle/>
          <a:p>
            <a:r>
              <a:rPr lang="fr-FR" sz="1200" dirty="0"/>
              <a:t>Comme vous le voyez… bah justement on ne voit rien ! Le mot de passe que l'on tape est invisible. Vous appuyez sur les touches de votre clavier mais rien ne s'affiche. Cependant, vous écrivez bel et bien et, quand vous appuyez sur Entrée, la fonction getpass renvoie ce que vous avez saisi.</a:t>
            </a:r>
          </a:p>
          <a:p>
            <a:endParaRPr lang="fr-FR" sz="1200" dirty="0"/>
          </a:p>
          <a:p>
            <a:r>
              <a:rPr lang="fr-FR" sz="1200" dirty="0"/>
              <a:t>Ici, on le stocke dans la variable </a:t>
            </a:r>
            <a:r>
              <a:rPr lang="fr-FR" sz="1200" dirty="0" err="1"/>
              <a:t>mot_de_passe</a:t>
            </a:r>
            <a:r>
              <a:rPr lang="fr-FR" sz="1200" dirty="0"/>
              <a:t>. C'est plus discret qu'input, reconnaissez-le !</a:t>
            </a:r>
          </a:p>
          <a:p>
            <a:endParaRPr lang="fr-FR" sz="1200" dirty="0"/>
          </a:p>
          <a:p>
            <a:r>
              <a:rPr lang="fr-FR" sz="1200" dirty="0"/>
              <a:t>Bon, il reste un détail, mineur certes, mais un détail quand même : le prompt par défaut, c'est-à-dire le message qui vous invite à saisir votre mot de passe, est en anglais. Heureusement, il s'agit tout simplement d'un paramètre facultatif de la fonction :</a:t>
            </a:r>
          </a:p>
        </p:txBody>
      </p:sp>
    </p:spTree>
    <p:extLst>
      <p:ext uri="{BB962C8B-B14F-4D97-AF65-F5344CB8AC3E}">
        <p14:creationId xmlns:p14="http://schemas.microsoft.com/office/powerpoint/2010/main" val="2609378421"/>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Réceptionner un mot de passe saisi par l'utilisateur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3145238"/>
            <a:ext cx="11715747" cy="1384995"/>
          </a:xfrm>
          <a:prstGeom prst="rect">
            <a:avLst/>
          </a:prstGeom>
          <a:noFill/>
        </p:spPr>
        <p:txBody>
          <a:bodyPr wrap="square" rtlCol="0">
            <a:spAutoFit/>
          </a:bodyPr>
          <a:lstStyle/>
          <a:p>
            <a:r>
              <a:rPr lang="fr-FR" sz="1200" dirty="0"/>
              <a:t>Comme vous le voyez… bah justement on ne voit rien ! Le mot de passe que l'on tape est invisible. Vous appuyez sur les touches de votre clavier mais rien ne s'affiche. Cependant, vous écrivez bel et bien et, quand vous appuyez sur Entrée, la fonction getpass renvoie ce que vous avez saisi.</a:t>
            </a:r>
          </a:p>
          <a:p>
            <a:endParaRPr lang="fr-FR" sz="1200" dirty="0"/>
          </a:p>
          <a:p>
            <a:r>
              <a:rPr lang="fr-FR" sz="1200" dirty="0"/>
              <a:t>Ici, on le stocke dans la variable mot_de_passe. C'est plus discret qu'input, reconnaissez-le !</a:t>
            </a:r>
          </a:p>
          <a:p>
            <a:endParaRPr lang="fr-FR" sz="1200" dirty="0"/>
          </a:p>
          <a:p>
            <a:r>
              <a:rPr lang="fr-FR" sz="1200" dirty="0"/>
              <a:t>Bon, il reste un détail, mineur certes, mais un détail quand même : le prompt par défaut, c'est-à-dire le message qui vous invite à saisir votre mot de passe, est en anglais. Heureusement, il s'agit tout simplement d'un paramètre facultatif de la fonction :</a:t>
            </a:r>
          </a:p>
        </p:txBody>
      </p:sp>
      <p:sp>
        <p:nvSpPr>
          <p:cNvPr id="7" name="ZoneTexte 6">
            <a:extLst>
              <a:ext uri="{FF2B5EF4-FFF2-40B4-BE49-F238E27FC236}">
                <a16:creationId xmlns:a16="http://schemas.microsoft.com/office/drawing/2014/main" id="{3AF525A5-8094-4895-9F7F-9981B8497DCD}"/>
              </a:ext>
            </a:extLst>
          </p:cNvPr>
          <p:cNvSpPr txBox="1"/>
          <p:nvPr/>
        </p:nvSpPr>
        <p:spPr>
          <a:xfrm>
            <a:off x="180980" y="4855630"/>
            <a:ext cx="10725146" cy="430887"/>
          </a:xfrm>
          <a:prstGeom prst="rect">
            <a:avLst/>
          </a:prstGeom>
          <a:solidFill>
            <a:schemeClr val="tx1"/>
          </a:solidFill>
        </p:spPr>
        <p:txBody>
          <a:bodyPr wrap="square" rtlCol="0">
            <a:spAutoFit/>
          </a:bodyPr>
          <a:lstStyle/>
          <a:p>
            <a:r>
              <a:rPr lang="fr-FR" sz="1100" dirty="0">
                <a:solidFill>
                  <a:schemeClr val="bg1"/>
                </a:solidFill>
              </a:rPr>
              <a:t>&gt;&gt;&gt; mot_de_passe = getpass("Tapez votre mot de passe : ")</a:t>
            </a:r>
          </a:p>
          <a:p>
            <a:r>
              <a:rPr lang="fr-FR" sz="1100" dirty="0">
                <a:solidFill>
                  <a:schemeClr val="bg1"/>
                </a:solidFill>
              </a:rPr>
              <a:t>Tapez votre mot de passe : </a:t>
            </a:r>
          </a:p>
        </p:txBody>
      </p:sp>
      <p:sp>
        <p:nvSpPr>
          <p:cNvPr id="8" name="ZoneTexte 7">
            <a:extLst>
              <a:ext uri="{FF2B5EF4-FFF2-40B4-BE49-F238E27FC236}">
                <a16:creationId xmlns:a16="http://schemas.microsoft.com/office/drawing/2014/main" id="{F3D88BF5-3D30-4EC9-A43E-9590218A2095}"/>
              </a:ext>
            </a:extLst>
          </p:cNvPr>
          <p:cNvSpPr txBox="1"/>
          <p:nvPr/>
        </p:nvSpPr>
        <p:spPr>
          <a:xfrm>
            <a:off x="180980" y="5534441"/>
            <a:ext cx="11715747" cy="830997"/>
          </a:xfrm>
          <a:prstGeom prst="rect">
            <a:avLst/>
          </a:prstGeom>
          <a:noFill/>
        </p:spPr>
        <p:txBody>
          <a:bodyPr wrap="square" rtlCol="0">
            <a:spAutoFit/>
          </a:bodyPr>
          <a:lstStyle/>
          <a:p>
            <a:r>
              <a:rPr lang="fr-FR" sz="1200" dirty="0"/>
              <a:t>C'est mieux.</a:t>
            </a:r>
          </a:p>
          <a:p>
            <a:endParaRPr lang="fr-FR" sz="1200" dirty="0"/>
          </a:p>
          <a:p>
            <a:r>
              <a:rPr lang="fr-FR" sz="1200" dirty="0"/>
              <a:t>Bien entendu, tous les mots de passe que vous réceptionnerez ne viendront pas forcément d'une saisie directe d'un utilisateur. Mais, dans ce cas précis, la fonction getpass est bien utile. À la fin de ce chapitre, nous verrons une utilisation complète de cette fonction, incluant réception et chiffrement de notre mot de passe en prime, deux en un.</a:t>
            </a:r>
          </a:p>
        </p:txBody>
      </p:sp>
      <p:sp>
        <p:nvSpPr>
          <p:cNvPr id="9" name="ZoneTexte 8">
            <a:extLst>
              <a:ext uri="{FF2B5EF4-FFF2-40B4-BE49-F238E27FC236}">
                <a16:creationId xmlns:a16="http://schemas.microsoft.com/office/drawing/2014/main" id="{B88E023C-813D-4501-BF08-63C011C3922B}"/>
              </a:ext>
            </a:extLst>
          </p:cNvPr>
          <p:cNvSpPr txBox="1"/>
          <p:nvPr/>
        </p:nvSpPr>
        <p:spPr>
          <a:xfrm>
            <a:off x="180980" y="2073231"/>
            <a:ext cx="10725146" cy="938719"/>
          </a:xfrm>
          <a:prstGeom prst="rect">
            <a:avLst/>
          </a:prstGeom>
          <a:solidFill>
            <a:schemeClr val="tx1"/>
          </a:solidFill>
        </p:spPr>
        <p:txBody>
          <a:bodyPr wrap="square" rtlCol="0">
            <a:spAutoFit/>
          </a:bodyPr>
          <a:lstStyle/>
          <a:p>
            <a:r>
              <a:rPr lang="sv-SE" sz="1100" dirty="0">
                <a:solidFill>
                  <a:schemeClr val="bg1"/>
                </a:solidFill>
              </a:rPr>
              <a:t>&gt;&gt;&gt; from getpass import getpass</a:t>
            </a:r>
          </a:p>
          <a:p>
            <a:r>
              <a:rPr lang="sv-SE" sz="1100" dirty="0">
                <a:solidFill>
                  <a:schemeClr val="bg1"/>
                </a:solidFill>
              </a:rPr>
              <a:t>&gt;&gt;&gt; mot_de_passe = getpass()</a:t>
            </a:r>
          </a:p>
          <a:p>
            <a:r>
              <a:rPr lang="sv-SE" sz="1100" dirty="0">
                <a:solidFill>
                  <a:schemeClr val="bg1"/>
                </a:solidFill>
              </a:rPr>
              <a:t>Password:</a:t>
            </a:r>
          </a:p>
          <a:p>
            <a:r>
              <a:rPr lang="sv-SE" sz="1100" dirty="0">
                <a:solidFill>
                  <a:schemeClr val="bg1"/>
                </a:solidFill>
              </a:rPr>
              <a:t>&gt;&gt;&gt; mot_de_passe</a:t>
            </a:r>
          </a:p>
          <a:p>
            <a:r>
              <a:rPr lang="sv-SE" sz="1100" dirty="0">
                <a:solidFill>
                  <a:schemeClr val="bg1"/>
                </a:solidFill>
              </a:rPr>
              <a:t>'un mot de passe'</a:t>
            </a:r>
          </a:p>
        </p:txBody>
      </p:sp>
    </p:spTree>
    <p:extLst>
      <p:ext uri="{BB962C8B-B14F-4D97-AF65-F5344CB8AC3E}">
        <p14:creationId xmlns:p14="http://schemas.microsoft.com/office/powerpoint/2010/main" val="860634529"/>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225688"/>
            <a:ext cx="11715747" cy="5632311"/>
          </a:xfrm>
          <a:prstGeom prst="rect">
            <a:avLst/>
          </a:prstGeom>
          <a:noFill/>
        </p:spPr>
        <p:txBody>
          <a:bodyPr wrap="square" rtlCol="0">
            <a:spAutoFit/>
          </a:bodyPr>
          <a:lstStyle/>
          <a:p>
            <a:r>
              <a:rPr lang="fr-FR" sz="1200" dirty="0"/>
              <a:t>Cette fois-ci, nous allons nous intéresser au module hashlib. Mais avant de vous montrer comment il fonctionne, quelques explications s'imposent.</a:t>
            </a:r>
          </a:p>
          <a:p>
            <a:endParaRPr lang="fr-FR" sz="1200" b="1" dirty="0"/>
          </a:p>
          <a:p>
            <a:r>
              <a:rPr lang="fr-FR" sz="1200" b="1" dirty="0"/>
              <a:t>Chiffrer un mot de passe ?</a:t>
            </a:r>
          </a:p>
          <a:p>
            <a:endParaRPr lang="fr-FR" sz="1200" dirty="0"/>
          </a:p>
          <a:p>
            <a:r>
              <a:rPr lang="fr-FR" sz="1200" dirty="0"/>
              <a:t>La première question qu'on pourrait légitimement se poser est « pourquoi protéger un mot de passe ? ». Je suis sûr que vous pouvez trouver par vous-mêmes pas mal de réponses : il est un peu trop facile de récupérer un mot de passe s'il est stocké ou transmis en clair. Et, avec un mot de passe, on peut avoir accès à beaucoup de choses : je n'ai pas besoin de vous l'expliquer. Cela fait que généralement, quand on a besoin de stocker un mot de passe ou de le transmettre, on le chiffre.</a:t>
            </a:r>
          </a:p>
          <a:p>
            <a:endParaRPr lang="fr-FR" sz="1200" dirty="0"/>
          </a:p>
          <a:p>
            <a:r>
              <a:rPr lang="fr-FR" sz="1200" dirty="0"/>
              <a:t>Maintenant, qu'est-ce que le chiffrement ? A priori, l'idée est assez simple : en partant d'un mot de passe, n'importe lequel, on arrive à une seconde chaîne de caractères, complètement incompréhensible.</a:t>
            </a:r>
          </a:p>
          <a:p>
            <a:endParaRPr lang="fr-FR" sz="1200" dirty="0"/>
          </a:p>
          <a:p>
            <a:r>
              <a:rPr lang="fr-FR" sz="1200" dirty="0"/>
              <a:t>Quel intérêt ?</a:t>
            </a:r>
          </a:p>
          <a:p>
            <a:endParaRPr lang="fr-FR" sz="1200" dirty="0"/>
          </a:p>
          <a:p>
            <a:r>
              <a:rPr lang="fr-FR" sz="1200" dirty="0"/>
              <a:t>Eh bien, si vous voyez passer, devant vos yeux, une chaîne de caractères comme b47ea832576a75814e13351dcc97eaa985b9c6b7, vous ne pouvez pas vraiment deviner le mot de passe qui se cache derrière.</a:t>
            </a:r>
          </a:p>
          <a:p>
            <a:endParaRPr lang="fr-FR" sz="1200" dirty="0"/>
          </a:p>
          <a:p>
            <a:r>
              <a:rPr lang="fr-FR" sz="1200" dirty="0"/>
              <a:t>Et l'ordinateur ne peut pas le déchiffrer si facilement que cela non plus. Bien sûr, il existe des méthodes pour déchiffrer un mot de passe mais nous ne les verrons certainement pas ici. Nous, ce que nous voulons savoir, c'est comment protéger nos mots de passe, pas comment déchiffrer ceux des autres !</a:t>
            </a:r>
          </a:p>
          <a:p>
            <a:endParaRPr lang="fr-FR" sz="1200" dirty="0"/>
          </a:p>
          <a:p>
            <a:r>
              <a:rPr lang="fr-FR" sz="1200" dirty="0"/>
              <a:t>Comment fonctionne le chiffrement ?</a:t>
            </a:r>
          </a:p>
          <a:p>
            <a:endParaRPr lang="fr-FR" sz="1200" dirty="0"/>
          </a:p>
          <a:p>
            <a:r>
              <a:rPr lang="fr-FR" sz="1200" dirty="0"/>
              <a:t>Grave question. D'abord, il existe plusieurs techniques ou algorithmes de chiffrement. Chiffrer un mot de passe avec un certain algorithme ne donne pas le même résultat qu'avec un autre algorithme.</a:t>
            </a:r>
          </a:p>
          <a:p>
            <a:endParaRPr lang="fr-FR" sz="1200" dirty="0"/>
          </a:p>
          <a:p>
            <a:r>
              <a:rPr lang="fr-FR" sz="1200" dirty="0"/>
              <a:t>Ensuite, l'algorithme, quel qu'il soit, est assez complexe. Je serais bien incapable de vous expliquer en détail comment cela marche, on fait appel à beaucoup de concepts mathématiques relativement poussés.</a:t>
            </a:r>
          </a:p>
          <a:p>
            <a:endParaRPr lang="fr-FR" sz="1200" dirty="0"/>
          </a:p>
          <a:p>
            <a:r>
              <a:rPr lang="fr-FR" sz="1200" dirty="0"/>
              <a:t>Mais si vous voulez faire un exercice, je vous propose quelque chose d'amusant qui vous donnera une meilleure idée du chiffrement.</a:t>
            </a:r>
          </a:p>
          <a:p>
            <a:endParaRPr lang="fr-FR" sz="1200" dirty="0"/>
          </a:p>
          <a:p>
            <a:r>
              <a:rPr lang="fr-FR" sz="1200" dirty="0"/>
              <a:t>Commencez par numéroter toutes les lettres de l'alphabet (de a à z) de 1 à 26. Représentez l'ensemble des valeurs dans un tableau, ce sera plus simple.</a:t>
            </a:r>
          </a:p>
        </p:txBody>
      </p:sp>
    </p:spTree>
    <p:extLst>
      <p:ext uri="{BB962C8B-B14F-4D97-AF65-F5344CB8AC3E}">
        <p14:creationId xmlns:p14="http://schemas.microsoft.com/office/powerpoint/2010/main" val="837008055"/>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pic>
        <p:nvPicPr>
          <p:cNvPr id="5" name="Image 4">
            <a:extLst>
              <a:ext uri="{FF2B5EF4-FFF2-40B4-BE49-F238E27FC236}">
                <a16:creationId xmlns:a16="http://schemas.microsoft.com/office/drawing/2014/main" id="{0C8FBA04-22ED-48D4-9CDC-8D8DB7EDFB92}"/>
              </a:ext>
            </a:extLst>
          </p:cNvPr>
          <p:cNvPicPr>
            <a:picLocks noChangeAspect="1"/>
          </p:cNvPicPr>
          <p:nvPr/>
        </p:nvPicPr>
        <p:blipFill>
          <a:blip r:embed="rId2"/>
          <a:stretch>
            <a:fillRect/>
          </a:stretch>
        </p:blipFill>
        <p:spPr>
          <a:xfrm>
            <a:off x="3268756" y="1336869"/>
            <a:ext cx="4371975" cy="1724025"/>
          </a:xfrm>
          <a:prstGeom prst="rect">
            <a:avLst/>
          </a:prstGeom>
        </p:spPr>
      </p:pic>
      <p:sp>
        <p:nvSpPr>
          <p:cNvPr id="7" name="ZoneTexte 6">
            <a:extLst>
              <a:ext uri="{FF2B5EF4-FFF2-40B4-BE49-F238E27FC236}">
                <a16:creationId xmlns:a16="http://schemas.microsoft.com/office/drawing/2014/main" id="{D3644506-0E70-4A21-A374-683A1D7749F2}"/>
              </a:ext>
            </a:extLst>
          </p:cNvPr>
          <p:cNvSpPr txBox="1"/>
          <p:nvPr/>
        </p:nvSpPr>
        <p:spPr>
          <a:xfrm>
            <a:off x="85718" y="3313323"/>
            <a:ext cx="12077709" cy="2677656"/>
          </a:xfrm>
          <a:prstGeom prst="rect">
            <a:avLst/>
          </a:prstGeom>
          <a:noFill/>
        </p:spPr>
        <p:txBody>
          <a:bodyPr wrap="square" rtlCol="0">
            <a:spAutoFit/>
          </a:bodyPr>
          <a:lstStyle/>
          <a:p>
            <a:r>
              <a:rPr lang="fr-FR" sz="1200" dirty="0"/>
              <a:t>Maintenant, supposons que nous allons chercher à chiffrer des prénoms. Pour cela, nous allons baser notre exemple sur un calcul simple : dans le tableau ci-dessus, prenez la valeur numérique de chaque lettre constituant le prénom et additionnez l'ensemble des valeurs obtenues.</a:t>
            </a:r>
          </a:p>
          <a:p>
            <a:endParaRPr lang="fr-FR" sz="1200" dirty="0"/>
          </a:p>
          <a:p>
            <a:r>
              <a:rPr lang="fr-FR" sz="1200" dirty="0"/>
              <a:t>Par exemple, partons du prénom </a:t>
            </a:r>
            <a:r>
              <a:rPr lang="fr-FR" sz="1200" dirty="0" err="1"/>
              <a:t>Eric</a:t>
            </a:r>
            <a:r>
              <a:rPr lang="fr-FR" sz="1200" dirty="0"/>
              <a:t>. Quatre lettres, cela ira vite. Oubliez les accents, les majuscules et minuscules. On a un E (5), un R (18), un I (9) et un C (3). En ajoutant les valeurs de chaque lettre, on a donc 5 + 18 + 9 + 3, ce qui donne 35.</a:t>
            </a:r>
          </a:p>
          <a:p>
            <a:endParaRPr lang="fr-FR" sz="1200" dirty="0"/>
          </a:p>
          <a:p>
            <a:r>
              <a:rPr lang="fr-FR" sz="1200" dirty="0"/>
              <a:t>Conclusion : en chiffrant </a:t>
            </a:r>
            <a:r>
              <a:rPr lang="fr-FR" sz="1200" dirty="0" err="1"/>
              <a:t>Eric</a:t>
            </a:r>
            <a:r>
              <a:rPr lang="fr-FR" sz="1200" dirty="0"/>
              <a:t> grâce à notre algorithme, on obtient le nombre 35.</a:t>
            </a:r>
          </a:p>
          <a:p>
            <a:endParaRPr lang="fr-FR" sz="1200" dirty="0"/>
          </a:p>
          <a:p>
            <a:r>
              <a:rPr lang="fr-FR" sz="1200" dirty="0"/>
              <a:t>C'est l'idée derrière le chiffrement même si, en réalité, les choses sont beaucoup plus complexes. En outre, au lieu d'avoir un chiffre en sortie, on a généralement plutôt une chaîne de caractères.</a:t>
            </a:r>
          </a:p>
          <a:p>
            <a:endParaRPr lang="fr-FR" sz="1200" dirty="0"/>
          </a:p>
          <a:p>
            <a:r>
              <a:rPr lang="fr-FR" sz="1200" dirty="0"/>
              <a:t>Mais prenez cet exemple pour vous amuser, si vous voulez. Appliquez notre algorithme à plusieurs prénoms. Si vous vous sentez d'attaque, essayez de faire une fonction Python qui prenne en paramètre notre chaîne et renvoie un chiffre, ce n'est pas bien difficile.</a:t>
            </a:r>
          </a:p>
          <a:p>
            <a:endParaRPr lang="fr-FR" sz="1200" dirty="0"/>
          </a:p>
        </p:txBody>
      </p:sp>
    </p:spTree>
    <p:extLst>
      <p:ext uri="{BB962C8B-B14F-4D97-AF65-F5344CB8AC3E}">
        <p14:creationId xmlns:p14="http://schemas.microsoft.com/office/powerpoint/2010/main" val="890127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Valeurs</a:t>
            </a:r>
            <a:r>
              <a:rPr lang="en-US" sz="6000" dirty="0">
                <a:solidFill>
                  <a:schemeClr val="accent5">
                    <a:lumMod val="75000"/>
                  </a:schemeClr>
                </a:solidFill>
              </a:rPr>
              <a:t> par </a:t>
            </a:r>
            <a:r>
              <a:rPr lang="en-US" sz="6000" dirty="0" err="1">
                <a:solidFill>
                  <a:schemeClr val="accent5">
                    <a:lumMod val="75000"/>
                  </a:schemeClr>
                </a:solidFill>
              </a:rPr>
              <a:t>defaut</a:t>
            </a:r>
            <a:r>
              <a:rPr lang="en-US" sz="6000" dirty="0">
                <a:solidFill>
                  <a:schemeClr val="accent5">
                    <a:lumMod val="75000"/>
                  </a:schemeClr>
                </a:solidFill>
              </a:rPr>
              <a:t> des </a:t>
            </a:r>
            <a:r>
              <a:rPr lang="en-US" sz="6000" dirty="0" err="1">
                <a:solidFill>
                  <a:schemeClr val="accent5">
                    <a:lumMod val="75000"/>
                  </a:schemeClr>
                </a:solidFill>
              </a:rPr>
              <a:t>parametres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492A97F3-8514-4941-AAFA-472001D79964}"/>
              </a:ext>
            </a:extLst>
          </p:cNvPr>
          <p:cNvSpPr txBox="1"/>
          <p:nvPr/>
        </p:nvSpPr>
        <p:spPr>
          <a:xfrm>
            <a:off x="260350" y="1133475"/>
            <a:ext cx="5248278" cy="646331"/>
          </a:xfrm>
          <a:prstGeom prst="rect">
            <a:avLst/>
          </a:prstGeom>
          <a:solidFill>
            <a:schemeClr val="tx1"/>
          </a:solidFill>
        </p:spPr>
        <p:txBody>
          <a:bodyPr wrap="square" rtlCol="0">
            <a:spAutoFit/>
          </a:bodyPr>
          <a:lstStyle/>
          <a:p>
            <a:r>
              <a:rPr lang="fr-FR" dirty="0">
                <a:solidFill>
                  <a:schemeClr val="bg1"/>
                </a:solidFill>
              </a:rPr>
              <a:t>def </a:t>
            </a:r>
            <a:r>
              <a:rPr lang="fr-FR" dirty="0" err="1">
                <a:solidFill>
                  <a:schemeClr val="bg1"/>
                </a:solidFill>
              </a:rPr>
              <a:t>fonc</a:t>
            </a:r>
            <a:r>
              <a:rPr lang="fr-FR" dirty="0">
                <a:solidFill>
                  <a:schemeClr val="bg1"/>
                </a:solidFill>
              </a:rPr>
              <a:t>(a=1, b=2, c=3, d=4, e=5):</a:t>
            </a:r>
          </a:p>
          <a:p>
            <a:r>
              <a:rPr lang="fr-FR" dirty="0">
                <a:solidFill>
                  <a:schemeClr val="bg1"/>
                </a:solidFill>
              </a:rPr>
              <a:t>    print("a =", a, "b =", b, "c =", c, "d =", d, "e =", e)</a:t>
            </a:r>
          </a:p>
        </p:txBody>
      </p:sp>
      <p:graphicFrame>
        <p:nvGraphicFramePr>
          <p:cNvPr id="6" name="Tableau 7">
            <a:extLst>
              <a:ext uri="{FF2B5EF4-FFF2-40B4-BE49-F238E27FC236}">
                <a16:creationId xmlns:a16="http://schemas.microsoft.com/office/drawing/2014/main" id="{D52D0A10-B766-4265-B991-8974376D9B9D}"/>
              </a:ext>
            </a:extLst>
          </p:cNvPr>
          <p:cNvGraphicFramePr>
            <a:graphicFrameLocks noGrp="1"/>
          </p:cNvGraphicFramePr>
          <p:nvPr>
            <p:extLst>
              <p:ext uri="{D42A27DB-BD31-4B8C-83A1-F6EECF244321}">
                <p14:modId xmlns:p14="http://schemas.microsoft.com/office/powerpoint/2010/main" val="723283403"/>
              </p:ext>
            </p:extLst>
          </p:nvPr>
        </p:nvGraphicFramePr>
        <p:xfrm>
          <a:off x="260350" y="210741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08696296"/>
                    </a:ext>
                  </a:extLst>
                </a:gridCol>
                <a:gridCol w="4064000">
                  <a:extLst>
                    <a:ext uri="{9D8B030D-6E8A-4147-A177-3AD203B41FA5}">
                      <a16:colId xmlns:a16="http://schemas.microsoft.com/office/drawing/2014/main" val="4097489484"/>
                    </a:ext>
                  </a:extLst>
                </a:gridCol>
              </a:tblGrid>
              <a:tr h="370840">
                <a:tc>
                  <a:txBody>
                    <a:bodyPr/>
                    <a:lstStyle/>
                    <a:p>
                      <a:r>
                        <a:rPr lang="fr-FR" dirty="0"/>
                        <a:t>Instruction</a:t>
                      </a:r>
                    </a:p>
                  </a:txBody>
                  <a:tcPr/>
                </a:tc>
                <a:tc>
                  <a:txBody>
                    <a:bodyPr/>
                    <a:lstStyle/>
                    <a:p>
                      <a:r>
                        <a:rPr lang="fr-FR" dirty="0" err="1"/>
                        <a:t>Resultat</a:t>
                      </a:r>
                      <a:endParaRPr lang="fr-FR" dirty="0"/>
                    </a:p>
                  </a:txBody>
                  <a:tcPr/>
                </a:tc>
                <a:extLst>
                  <a:ext uri="{0D108BD9-81ED-4DB2-BD59-A6C34878D82A}">
                    <a16:rowId xmlns:a16="http://schemas.microsoft.com/office/drawing/2014/main" val="1621163226"/>
                  </a:ext>
                </a:extLst>
              </a:tr>
              <a:tr h="370840">
                <a:tc>
                  <a:txBody>
                    <a:bodyPr/>
                    <a:lstStyle/>
                    <a:p>
                      <a:r>
                        <a:rPr lang="fr-FR" dirty="0" err="1"/>
                        <a:t>fonc</a:t>
                      </a:r>
                      <a:r>
                        <a:rPr lang="fr-FR" dirty="0"/>
                        <a:t>()</a:t>
                      </a:r>
                    </a:p>
                  </a:txBody>
                  <a:tcPr/>
                </a:tc>
                <a:tc>
                  <a:txBody>
                    <a:bodyPr/>
                    <a:lstStyle/>
                    <a:p>
                      <a:r>
                        <a:rPr lang="fr-FR" dirty="0"/>
                        <a:t>a=1 b=2 c=3 d=4 e=5</a:t>
                      </a:r>
                    </a:p>
                  </a:txBody>
                  <a:tcPr/>
                </a:tc>
                <a:extLst>
                  <a:ext uri="{0D108BD9-81ED-4DB2-BD59-A6C34878D82A}">
                    <a16:rowId xmlns:a16="http://schemas.microsoft.com/office/drawing/2014/main" val="701614913"/>
                  </a:ext>
                </a:extLst>
              </a:tr>
              <a:tr h="370840">
                <a:tc>
                  <a:txBody>
                    <a:bodyPr/>
                    <a:lstStyle/>
                    <a:p>
                      <a:r>
                        <a:rPr lang="fr-FR" dirty="0" err="1"/>
                        <a:t>fonc</a:t>
                      </a:r>
                      <a:r>
                        <a:rPr lang="fr-FR" dirty="0"/>
                        <a:t>(4)</a:t>
                      </a:r>
                    </a:p>
                  </a:txBody>
                  <a:tcPr/>
                </a:tc>
                <a:tc>
                  <a:txBody>
                    <a:bodyPr/>
                    <a:lstStyle/>
                    <a:p>
                      <a:r>
                        <a:rPr lang="fr-FR" dirty="0"/>
                        <a:t>a=4 b=2 c=3 d=4 e=5</a:t>
                      </a:r>
                    </a:p>
                  </a:txBody>
                  <a:tcPr/>
                </a:tc>
                <a:extLst>
                  <a:ext uri="{0D108BD9-81ED-4DB2-BD59-A6C34878D82A}">
                    <a16:rowId xmlns:a16="http://schemas.microsoft.com/office/drawing/2014/main" val="4238630485"/>
                  </a:ext>
                </a:extLst>
              </a:tr>
              <a:tr h="370840">
                <a:tc>
                  <a:txBody>
                    <a:bodyPr/>
                    <a:lstStyle/>
                    <a:p>
                      <a:r>
                        <a:rPr lang="fr-FR" dirty="0" err="1"/>
                        <a:t>fonc</a:t>
                      </a:r>
                      <a:r>
                        <a:rPr lang="fr-FR" dirty="0"/>
                        <a:t>(b=8, d=5)</a:t>
                      </a:r>
                    </a:p>
                  </a:txBody>
                  <a:tcPr/>
                </a:tc>
                <a:tc>
                  <a:txBody>
                    <a:bodyPr/>
                    <a:lstStyle/>
                    <a:p>
                      <a:r>
                        <a:rPr lang="fr-FR" dirty="0"/>
                        <a:t>A=1 b=8 c=3 d=5 e=5</a:t>
                      </a:r>
                    </a:p>
                  </a:txBody>
                  <a:tcPr/>
                </a:tc>
                <a:extLst>
                  <a:ext uri="{0D108BD9-81ED-4DB2-BD59-A6C34878D82A}">
                    <a16:rowId xmlns:a16="http://schemas.microsoft.com/office/drawing/2014/main" val="3286430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fonc</a:t>
                      </a:r>
                      <a:r>
                        <a:rPr lang="fr-FR" dirty="0"/>
                        <a:t>(b=35, c=48, a=4, e=9)</a:t>
                      </a:r>
                    </a:p>
                  </a:txBody>
                  <a:tcPr/>
                </a:tc>
                <a:tc>
                  <a:txBody>
                    <a:bodyPr/>
                    <a:lstStyle/>
                    <a:p>
                      <a:r>
                        <a:rPr lang="fr-FR" dirty="0"/>
                        <a:t>A=4 b=35 c=48 d=4 e=9</a:t>
                      </a:r>
                    </a:p>
                  </a:txBody>
                  <a:tcPr/>
                </a:tc>
                <a:extLst>
                  <a:ext uri="{0D108BD9-81ED-4DB2-BD59-A6C34878D82A}">
                    <a16:rowId xmlns:a16="http://schemas.microsoft.com/office/drawing/2014/main" val="248616666"/>
                  </a:ext>
                </a:extLst>
              </a:tr>
            </a:tbl>
          </a:graphicData>
        </a:graphic>
      </p:graphicFrame>
    </p:spTree>
    <p:extLst>
      <p:ext uri="{BB962C8B-B14F-4D97-AF65-F5344CB8AC3E}">
        <p14:creationId xmlns:p14="http://schemas.microsoft.com/office/powerpoint/2010/main" val="2853390952"/>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209554" y="1391925"/>
            <a:ext cx="12077709" cy="2862322"/>
          </a:xfrm>
          <a:prstGeom prst="rect">
            <a:avLst/>
          </a:prstGeom>
          <a:noFill/>
        </p:spPr>
        <p:txBody>
          <a:bodyPr wrap="square" rtlCol="0">
            <a:spAutoFit/>
          </a:bodyPr>
          <a:lstStyle/>
          <a:p>
            <a:endParaRPr lang="fr-FR" sz="1200" dirty="0"/>
          </a:p>
          <a:p>
            <a:r>
              <a:rPr lang="fr-FR" sz="1200" dirty="0"/>
              <a:t>Vous pouvez maintenant vous rendre compte que derrière un nombre tel que 35, il est plutôt difficile de deviner que se cache le prénom </a:t>
            </a:r>
            <a:r>
              <a:rPr lang="fr-FR" sz="1200" dirty="0" err="1"/>
              <a:t>Eric</a:t>
            </a:r>
            <a:r>
              <a:rPr lang="fr-FR" sz="1200" dirty="0"/>
              <a:t> !</a:t>
            </a:r>
          </a:p>
          <a:p>
            <a:endParaRPr lang="fr-FR" sz="1200" dirty="0"/>
          </a:p>
          <a:p>
            <a:r>
              <a:rPr lang="fr-FR" sz="1200" dirty="0"/>
              <a:t>Si vous faites le test sur les prénoms Louis et Jacques, vous vous rendrez compte… qu'ils produisent le même résultat, 76. En effet :</a:t>
            </a:r>
          </a:p>
          <a:p>
            <a:endParaRPr lang="fr-FR" sz="1200" dirty="0"/>
          </a:p>
          <a:p>
            <a:r>
              <a:rPr lang="fr-FR" sz="1200" dirty="0"/>
              <a:t>    Louis = 12 + 15 + 21 + 9 + 19 = 76</a:t>
            </a:r>
          </a:p>
          <a:p>
            <a:endParaRPr lang="fr-FR" sz="1200" dirty="0"/>
          </a:p>
          <a:p>
            <a:r>
              <a:rPr lang="fr-FR" sz="1200" dirty="0"/>
              <a:t>    Jacques = 10 + 1 + 3 + 17 + 21 + 5 + 19 = 76</a:t>
            </a:r>
          </a:p>
          <a:p>
            <a:endParaRPr lang="fr-FR" sz="1200" dirty="0"/>
          </a:p>
          <a:p>
            <a:r>
              <a:rPr lang="fr-FR" sz="1200" dirty="0"/>
              <a:t>C'est ce qu'on appelle une collision : en prenant deux chaînes différentes, on obtient le même chiffrement au final.</a:t>
            </a:r>
          </a:p>
          <a:p>
            <a:endParaRPr lang="fr-FR" sz="1200" dirty="0"/>
          </a:p>
          <a:p>
            <a:r>
              <a:rPr lang="fr-FR" sz="1200" dirty="0"/>
              <a:t>Les algorithmes que nous allons voir dans le module hashlib essayent de minimiser, autant que possible, les collisions. Celui que nous venons juste de voir en est plein : il suffit de changer de place les lettres de notre prénom et nous retombons sur le même nombre, après tout.</a:t>
            </a:r>
          </a:p>
          <a:p>
            <a:endParaRPr lang="fr-FR" sz="1200" dirty="0"/>
          </a:p>
          <a:p>
            <a:r>
              <a:rPr lang="fr-FR" sz="1200" dirty="0"/>
              <a:t>Voilà. Fin de l'exercice, on va se pencher sur le module hashlib maintenant.</a:t>
            </a:r>
          </a:p>
        </p:txBody>
      </p:sp>
    </p:spTree>
    <p:extLst>
      <p:ext uri="{BB962C8B-B14F-4D97-AF65-F5344CB8AC3E}">
        <p14:creationId xmlns:p14="http://schemas.microsoft.com/office/powerpoint/2010/main" val="322447338"/>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114291" y="1191205"/>
            <a:ext cx="12077709" cy="461665"/>
          </a:xfrm>
          <a:prstGeom prst="rect">
            <a:avLst/>
          </a:prstGeom>
          <a:noFill/>
        </p:spPr>
        <p:txBody>
          <a:bodyPr wrap="square" rtlCol="0">
            <a:spAutoFit/>
          </a:bodyPr>
          <a:lstStyle/>
          <a:p>
            <a:r>
              <a:rPr lang="fr-FR" sz="1200" b="1" dirty="0"/>
              <a:t>Chiffrer un mot de passe</a:t>
            </a:r>
            <a:endParaRPr lang="fr-FR" sz="1200" dirty="0"/>
          </a:p>
          <a:p>
            <a:r>
              <a:rPr lang="fr-FR" sz="1200" dirty="0"/>
              <a:t>On peut commencer par importer le module hashlib :</a:t>
            </a:r>
          </a:p>
        </p:txBody>
      </p:sp>
      <p:sp>
        <p:nvSpPr>
          <p:cNvPr id="6" name="ZoneTexte 5">
            <a:extLst>
              <a:ext uri="{FF2B5EF4-FFF2-40B4-BE49-F238E27FC236}">
                <a16:creationId xmlns:a16="http://schemas.microsoft.com/office/drawing/2014/main" id="{41DDBEAF-D467-4B5E-8EF5-91E5E55B08FA}"/>
              </a:ext>
            </a:extLst>
          </p:cNvPr>
          <p:cNvSpPr txBox="1"/>
          <p:nvPr/>
        </p:nvSpPr>
        <p:spPr>
          <a:xfrm>
            <a:off x="209554" y="1750877"/>
            <a:ext cx="1495425" cy="246221"/>
          </a:xfrm>
          <a:prstGeom prst="rect">
            <a:avLst/>
          </a:prstGeom>
          <a:solidFill>
            <a:schemeClr val="tx1"/>
          </a:solidFill>
        </p:spPr>
        <p:txBody>
          <a:bodyPr wrap="square" rtlCol="0">
            <a:spAutoFit/>
          </a:bodyPr>
          <a:lstStyle/>
          <a:p>
            <a:r>
              <a:rPr lang="fr-FR" sz="1000" dirty="0">
                <a:solidFill>
                  <a:schemeClr val="bg1"/>
                </a:solidFill>
              </a:rPr>
              <a:t>import hashlib</a:t>
            </a:r>
          </a:p>
        </p:txBody>
      </p:sp>
      <p:sp>
        <p:nvSpPr>
          <p:cNvPr id="8" name="ZoneTexte 7">
            <a:extLst>
              <a:ext uri="{FF2B5EF4-FFF2-40B4-BE49-F238E27FC236}">
                <a16:creationId xmlns:a16="http://schemas.microsoft.com/office/drawing/2014/main" id="{FCC71BE9-8805-4686-A602-826E1FFB7DB3}"/>
              </a:ext>
            </a:extLst>
          </p:cNvPr>
          <p:cNvSpPr txBox="1"/>
          <p:nvPr/>
        </p:nvSpPr>
        <p:spPr>
          <a:xfrm>
            <a:off x="209554" y="2203060"/>
            <a:ext cx="12077709" cy="646331"/>
          </a:xfrm>
          <a:prstGeom prst="rect">
            <a:avLst/>
          </a:prstGeom>
          <a:noFill/>
        </p:spPr>
        <p:txBody>
          <a:bodyPr wrap="square" rtlCol="0">
            <a:spAutoFit/>
          </a:bodyPr>
          <a:lstStyle/>
          <a:p>
            <a:r>
              <a:rPr lang="fr-FR" sz="1200" dirty="0"/>
              <a:t>On va maintenant choisir un algorithme. Pour nous aider dans notre choix, le module hashlib nous propose deux listes :</a:t>
            </a:r>
          </a:p>
          <a:p>
            <a:pPr marL="171450" indent="-171450">
              <a:buFont typeface="Arial" panose="020B0604020202020204" pitchFamily="34" charset="0"/>
              <a:buChar char="•"/>
            </a:pPr>
            <a:r>
              <a:rPr lang="fr-FR" sz="1200" dirty="0"/>
              <a:t>    algorithms_guaranteed : les algorithmes garantis par Python, les mêmes d'une plateforme à l'autre. Si vous voulez faire des programmes portables, il est préférable d'utiliser un de ces algorithmes :</a:t>
            </a:r>
          </a:p>
        </p:txBody>
      </p:sp>
      <p:sp>
        <p:nvSpPr>
          <p:cNvPr id="9" name="ZoneTexte 8">
            <a:extLst>
              <a:ext uri="{FF2B5EF4-FFF2-40B4-BE49-F238E27FC236}">
                <a16:creationId xmlns:a16="http://schemas.microsoft.com/office/drawing/2014/main" id="{7C9A357E-984D-4E9D-BCB0-A7662FA9A776}"/>
              </a:ext>
            </a:extLst>
          </p:cNvPr>
          <p:cNvSpPr txBox="1"/>
          <p:nvPr/>
        </p:nvSpPr>
        <p:spPr>
          <a:xfrm>
            <a:off x="209554" y="3100933"/>
            <a:ext cx="3076584" cy="400110"/>
          </a:xfrm>
          <a:prstGeom prst="rect">
            <a:avLst/>
          </a:prstGeom>
          <a:solidFill>
            <a:schemeClr val="tx1"/>
          </a:solidFill>
        </p:spPr>
        <p:txBody>
          <a:bodyPr wrap="square" rtlCol="0">
            <a:spAutoFit/>
          </a:bodyPr>
          <a:lstStyle/>
          <a:p>
            <a:r>
              <a:rPr lang="fr-FR" sz="1000" dirty="0">
                <a:solidFill>
                  <a:schemeClr val="bg1"/>
                </a:solidFill>
              </a:rPr>
              <a:t>&gt;&gt;&gt; hashlib.algorithms_guaranteed</a:t>
            </a:r>
          </a:p>
          <a:p>
            <a:r>
              <a:rPr lang="fr-FR" sz="1000" dirty="0">
                <a:solidFill>
                  <a:schemeClr val="bg1"/>
                </a:solidFill>
              </a:rPr>
              <a:t>{'sha1', 'sha224', 'sha384', 'sha256', 'sha512', 'md5'}</a:t>
            </a:r>
          </a:p>
        </p:txBody>
      </p:sp>
      <p:sp>
        <p:nvSpPr>
          <p:cNvPr id="10" name="ZoneTexte 9">
            <a:extLst>
              <a:ext uri="{FF2B5EF4-FFF2-40B4-BE49-F238E27FC236}">
                <a16:creationId xmlns:a16="http://schemas.microsoft.com/office/drawing/2014/main" id="{EC91F5C9-DF50-4BEB-B347-9A84EFA6914C}"/>
              </a:ext>
            </a:extLst>
          </p:cNvPr>
          <p:cNvSpPr txBox="1"/>
          <p:nvPr/>
        </p:nvSpPr>
        <p:spPr>
          <a:xfrm>
            <a:off x="186473" y="3752585"/>
            <a:ext cx="12077709" cy="1384995"/>
          </a:xfrm>
          <a:prstGeom prst="rect">
            <a:avLst/>
          </a:prstGeom>
          <a:noFill/>
        </p:spPr>
        <p:txBody>
          <a:bodyPr wrap="square" rtlCol="0">
            <a:spAutoFit/>
          </a:bodyPr>
          <a:lstStyle/>
          <a:p>
            <a:pPr marL="171450" indent="-171450">
              <a:buFont typeface="Arial" panose="020B0604020202020204" pitchFamily="34" charset="0"/>
              <a:buChar char="•"/>
            </a:pPr>
            <a:r>
              <a:rPr lang="fr-FR" sz="1200" dirty="0"/>
              <a:t>algorithms_available : les algorithmes disponibles sur votre plateforme. Tous les algorithmes garantis s'y trouvent, plus quelques autres propres à votre système.</a:t>
            </a:r>
          </a:p>
          <a:p>
            <a:r>
              <a:rPr lang="fr-FR" sz="1200" dirty="0"/>
              <a:t>Dans ce chapitre, nous allons nous intéresser à sha1.</a:t>
            </a:r>
          </a:p>
          <a:p>
            <a:endParaRPr lang="fr-FR" sz="1200" dirty="0"/>
          </a:p>
          <a:p>
            <a:r>
              <a:rPr lang="fr-FR" sz="1200" dirty="0"/>
              <a:t>Pour commencer, nous allons créer notre objet SHA1. On va utiliser le constructeur sha1 du module hashlib. Il prend en paramètre une chaîne, mais une chaîne de bytes (octets).</a:t>
            </a:r>
          </a:p>
          <a:p>
            <a:endParaRPr lang="fr-FR" sz="1200" dirty="0"/>
          </a:p>
          <a:p>
            <a:r>
              <a:rPr lang="fr-FR" sz="1200" dirty="0"/>
              <a:t>Pour obtenir une chaîne de bytes depuis une chaîne str, on peut utiliser la méthode encode. Je ne vais pas rentrer dans le détail des encodages ici. Pour écrire directement une chaîne bytes sans passer par une chaîne str, vous avez une autre possibilité consistant à mettre un b minuscule avant l'ouverture de votre chaîne :</a:t>
            </a:r>
          </a:p>
        </p:txBody>
      </p:sp>
    </p:spTree>
    <p:extLst>
      <p:ext uri="{BB962C8B-B14F-4D97-AF65-F5344CB8AC3E}">
        <p14:creationId xmlns:p14="http://schemas.microsoft.com/office/powerpoint/2010/main" val="2855511693"/>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114291" y="1407873"/>
            <a:ext cx="12077709" cy="461665"/>
          </a:xfrm>
          <a:prstGeom prst="rect">
            <a:avLst/>
          </a:prstGeom>
          <a:noFill/>
        </p:spPr>
        <p:txBody>
          <a:bodyPr wrap="square" rtlCol="0">
            <a:spAutoFit/>
          </a:bodyPr>
          <a:lstStyle/>
          <a:p>
            <a:r>
              <a:rPr lang="fr-FR" sz="1200" b="1" dirty="0"/>
              <a:t>Chiffrer un mot de passe</a:t>
            </a:r>
            <a:endParaRPr lang="fr-FR" sz="1200" dirty="0"/>
          </a:p>
          <a:p>
            <a:r>
              <a:rPr lang="fr-FR" sz="1200" dirty="0"/>
              <a:t>On peut commencer par importer le module hashlib :</a:t>
            </a:r>
          </a:p>
        </p:txBody>
      </p:sp>
      <p:sp>
        <p:nvSpPr>
          <p:cNvPr id="6" name="ZoneTexte 5">
            <a:extLst>
              <a:ext uri="{FF2B5EF4-FFF2-40B4-BE49-F238E27FC236}">
                <a16:creationId xmlns:a16="http://schemas.microsoft.com/office/drawing/2014/main" id="{41DDBEAF-D467-4B5E-8EF5-91E5E55B08FA}"/>
              </a:ext>
            </a:extLst>
          </p:cNvPr>
          <p:cNvSpPr txBox="1"/>
          <p:nvPr/>
        </p:nvSpPr>
        <p:spPr>
          <a:xfrm>
            <a:off x="114291" y="1984741"/>
            <a:ext cx="1495425" cy="246221"/>
          </a:xfrm>
          <a:prstGeom prst="rect">
            <a:avLst/>
          </a:prstGeom>
          <a:solidFill>
            <a:schemeClr val="tx1"/>
          </a:solidFill>
        </p:spPr>
        <p:txBody>
          <a:bodyPr wrap="square" rtlCol="0">
            <a:spAutoFit/>
          </a:bodyPr>
          <a:lstStyle/>
          <a:p>
            <a:r>
              <a:rPr lang="fr-FR" sz="1000" dirty="0">
                <a:solidFill>
                  <a:schemeClr val="bg1"/>
                </a:solidFill>
              </a:rPr>
              <a:t>import hashlib</a:t>
            </a:r>
          </a:p>
        </p:txBody>
      </p:sp>
      <p:sp>
        <p:nvSpPr>
          <p:cNvPr id="8" name="ZoneTexte 7">
            <a:extLst>
              <a:ext uri="{FF2B5EF4-FFF2-40B4-BE49-F238E27FC236}">
                <a16:creationId xmlns:a16="http://schemas.microsoft.com/office/drawing/2014/main" id="{FCC71BE9-8805-4686-A602-826E1FFB7DB3}"/>
              </a:ext>
            </a:extLst>
          </p:cNvPr>
          <p:cNvSpPr txBox="1"/>
          <p:nvPr/>
        </p:nvSpPr>
        <p:spPr>
          <a:xfrm>
            <a:off x="85718" y="2316038"/>
            <a:ext cx="12077709" cy="646331"/>
          </a:xfrm>
          <a:prstGeom prst="rect">
            <a:avLst/>
          </a:prstGeom>
          <a:noFill/>
        </p:spPr>
        <p:txBody>
          <a:bodyPr wrap="square" rtlCol="0">
            <a:spAutoFit/>
          </a:bodyPr>
          <a:lstStyle/>
          <a:p>
            <a:r>
              <a:rPr lang="fr-FR" sz="1200" dirty="0"/>
              <a:t>On va maintenant choisir un algorithme. Pour nous aider dans notre choix, le module hashlib nous propose deux listes :</a:t>
            </a:r>
          </a:p>
          <a:p>
            <a:pPr marL="171450" indent="-171450">
              <a:buFont typeface="Arial" panose="020B0604020202020204" pitchFamily="34" charset="0"/>
              <a:buChar char="•"/>
            </a:pPr>
            <a:r>
              <a:rPr lang="fr-FR" sz="1200" dirty="0"/>
              <a:t>    algorithms_guaranteed : les algorithmes garantis par Python, les mêmes d'une plateforme à l'autre. Si vous voulez faire des programmes portables, il est préférable d'utiliser un de ces algorithmes :</a:t>
            </a:r>
          </a:p>
        </p:txBody>
      </p:sp>
      <p:sp>
        <p:nvSpPr>
          <p:cNvPr id="9" name="ZoneTexte 8">
            <a:extLst>
              <a:ext uri="{FF2B5EF4-FFF2-40B4-BE49-F238E27FC236}">
                <a16:creationId xmlns:a16="http://schemas.microsoft.com/office/drawing/2014/main" id="{7C9A357E-984D-4E9D-BCB0-A7662FA9A776}"/>
              </a:ext>
            </a:extLst>
          </p:cNvPr>
          <p:cNvSpPr txBox="1"/>
          <p:nvPr/>
        </p:nvSpPr>
        <p:spPr>
          <a:xfrm>
            <a:off x="100004" y="3019204"/>
            <a:ext cx="3076584" cy="400110"/>
          </a:xfrm>
          <a:prstGeom prst="rect">
            <a:avLst/>
          </a:prstGeom>
          <a:solidFill>
            <a:schemeClr val="tx1"/>
          </a:solidFill>
        </p:spPr>
        <p:txBody>
          <a:bodyPr wrap="square" rtlCol="0">
            <a:spAutoFit/>
          </a:bodyPr>
          <a:lstStyle/>
          <a:p>
            <a:r>
              <a:rPr lang="fr-FR" sz="1000" dirty="0">
                <a:solidFill>
                  <a:schemeClr val="bg1"/>
                </a:solidFill>
              </a:rPr>
              <a:t>&gt;&gt;&gt; hashlib.algorithms_guaranteed</a:t>
            </a:r>
          </a:p>
          <a:p>
            <a:r>
              <a:rPr lang="fr-FR" sz="1000" dirty="0">
                <a:solidFill>
                  <a:schemeClr val="bg1"/>
                </a:solidFill>
              </a:rPr>
              <a:t>{'sha1', 'sha224', 'sha384', 'sha256', 'sha512', 'md5'}</a:t>
            </a:r>
          </a:p>
        </p:txBody>
      </p:sp>
      <p:sp>
        <p:nvSpPr>
          <p:cNvPr id="10" name="ZoneTexte 9">
            <a:extLst>
              <a:ext uri="{FF2B5EF4-FFF2-40B4-BE49-F238E27FC236}">
                <a16:creationId xmlns:a16="http://schemas.microsoft.com/office/drawing/2014/main" id="{EC91F5C9-DF50-4BEB-B347-9A84EFA6914C}"/>
              </a:ext>
            </a:extLst>
          </p:cNvPr>
          <p:cNvSpPr txBox="1"/>
          <p:nvPr/>
        </p:nvSpPr>
        <p:spPr>
          <a:xfrm>
            <a:off x="85718" y="3570468"/>
            <a:ext cx="12077709" cy="1384995"/>
          </a:xfrm>
          <a:prstGeom prst="rect">
            <a:avLst/>
          </a:prstGeom>
          <a:noFill/>
        </p:spPr>
        <p:txBody>
          <a:bodyPr wrap="square" rtlCol="0">
            <a:spAutoFit/>
          </a:bodyPr>
          <a:lstStyle/>
          <a:p>
            <a:pPr marL="171450" indent="-171450">
              <a:buFont typeface="Arial" panose="020B0604020202020204" pitchFamily="34" charset="0"/>
              <a:buChar char="•"/>
            </a:pPr>
            <a:r>
              <a:rPr lang="fr-FR" sz="1200" dirty="0"/>
              <a:t>algorithms_available : les algorithmes disponibles sur votre plateforme. Tous les algorithmes garantis s'y trouvent, plus quelques autres propres à votre système.</a:t>
            </a:r>
          </a:p>
          <a:p>
            <a:r>
              <a:rPr lang="fr-FR" sz="1200" dirty="0"/>
              <a:t>Dans ce chapitre, nous allons nous intéresser à sha1.</a:t>
            </a:r>
          </a:p>
          <a:p>
            <a:endParaRPr lang="fr-FR" sz="1200" dirty="0"/>
          </a:p>
          <a:p>
            <a:r>
              <a:rPr lang="fr-FR" sz="1200" dirty="0"/>
              <a:t>Pour commencer, nous allons créer notre objet SHA1. On va utiliser le constructeur sha1 du module hashlib. Il prend en paramètre une chaîne, mais une chaîne de bytes (octets).</a:t>
            </a:r>
          </a:p>
          <a:p>
            <a:endParaRPr lang="fr-FR" sz="1200" dirty="0"/>
          </a:p>
          <a:p>
            <a:r>
              <a:rPr lang="fr-FR" sz="1200" dirty="0"/>
              <a:t>Pour obtenir une chaîne de bytes depuis une chaîne str, on peut utiliser la méthode encode. Je ne vais pas rentrer dans le détail des encodages ici. Pour écrire directement une chaîne bytes sans passer par une chaîne str, vous avez une autre possibilité consistant à mettre un b minuscule avant l'ouverture de votre chaîne :</a:t>
            </a:r>
          </a:p>
        </p:txBody>
      </p:sp>
      <p:sp>
        <p:nvSpPr>
          <p:cNvPr id="11" name="ZoneTexte 10">
            <a:extLst>
              <a:ext uri="{FF2B5EF4-FFF2-40B4-BE49-F238E27FC236}">
                <a16:creationId xmlns:a16="http://schemas.microsoft.com/office/drawing/2014/main" id="{C6B6C599-51C8-43CC-8892-87B35512E22F}"/>
              </a:ext>
            </a:extLst>
          </p:cNvPr>
          <p:cNvSpPr txBox="1"/>
          <p:nvPr/>
        </p:nvSpPr>
        <p:spPr>
          <a:xfrm>
            <a:off x="71424" y="5062452"/>
            <a:ext cx="3076584" cy="400110"/>
          </a:xfrm>
          <a:prstGeom prst="rect">
            <a:avLst/>
          </a:prstGeom>
          <a:solidFill>
            <a:schemeClr val="tx1"/>
          </a:solidFill>
        </p:spPr>
        <p:txBody>
          <a:bodyPr wrap="square" rtlCol="0">
            <a:spAutoFit/>
          </a:bodyPr>
          <a:lstStyle/>
          <a:p>
            <a:r>
              <a:rPr lang="fr-FR" sz="1000" dirty="0">
                <a:solidFill>
                  <a:schemeClr val="bg1"/>
                </a:solidFill>
              </a:rPr>
              <a:t>&gt;&gt;&gt; b'test'</a:t>
            </a:r>
          </a:p>
          <a:p>
            <a:r>
              <a:rPr lang="fr-FR" sz="1000" dirty="0">
                <a:solidFill>
                  <a:schemeClr val="bg1"/>
                </a:solidFill>
              </a:rPr>
              <a:t>b'test'</a:t>
            </a:r>
          </a:p>
        </p:txBody>
      </p:sp>
    </p:spTree>
    <p:extLst>
      <p:ext uri="{BB962C8B-B14F-4D97-AF65-F5344CB8AC3E}">
        <p14:creationId xmlns:p14="http://schemas.microsoft.com/office/powerpoint/2010/main" val="2966496700"/>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04CE3E26-FE20-47DC-802C-00DE20B953AE}"/>
              </a:ext>
            </a:extLst>
          </p:cNvPr>
          <p:cNvSpPr txBox="1"/>
          <p:nvPr/>
        </p:nvSpPr>
        <p:spPr>
          <a:xfrm>
            <a:off x="114291" y="1302114"/>
            <a:ext cx="12077709" cy="276999"/>
          </a:xfrm>
          <a:prstGeom prst="rect">
            <a:avLst/>
          </a:prstGeom>
          <a:noFill/>
        </p:spPr>
        <p:txBody>
          <a:bodyPr wrap="square" rtlCol="0">
            <a:spAutoFit/>
          </a:bodyPr>
          <a:lstStyle/>
          <a:p>
            <a:r>
              <a:rPr lang="fr-FR" sz="1200" dirty="0"/>
              <a:t>Générons notre mot de passe :</a:t>
            </a:r>
          </a:p>
        </p:txBody>
      </p:sp>
      <p:sp>
        <p:nvSpPr>
          <p:cNvPr id="13" name="ZoneTexte 12">
            <a:extLst>
              <a:ext uri="{FF2B5EF4-FFF2-40B4-BE49-F238E27FC236}">
                <a16:creationId xmlns:a16="http://schemas.microsoft.com/office/drawing/2014/main" id="{8AD50D69-9FD4-4A58-9DB9-06F3AF3F1361}"/>
              </a:ext>
            </a:extLst>
          </p:cNvPr>
          <p:cNvSpPr txBox="1"/>
          <p:nvPr/>
        </p:nvSpPr>
        <p:spPr>
          <a:xfrm>
            <a:off x="114291" y="1551134"/>
            <a:ext cx="12077709" cy="830997"/>
          </a:xfrm>
          <a:prstGeom prst="rect">
            <a:avLst/>
          </a:prstGeom>
          <a:noFill/>
        </p:spPr>
        <p:txBody>
          <a:bodyPr wrap="square" rtlCol="0">
            <a:spAutoFit/>
          </a:bodyPr>
          <a:lstStyle/>
          <a:p>
            <a:r>
              <a:rPr lang="fr-FR" sz="1200" dirty="0"/>
              <a:t>Pour obtenir le chiffrement associé à cet objet, on a deux possibilités :</a:t>
            </a:r>
          </a:p>
          <a:p>
            <a:pPr marL="171450" indent="-171450">
              <a:buFont typeface="Arial" panose="020B0604020202020204" pitchFamily="34" charset="0"/>
              <a:buChar char="•"/>
            </a:pPr>
            <a:r>
              <a:rPr lang="fr-FR" sz="1200" dirty="0"/>
              <a:t>    la méthode digest, qui renvoie un type bytes contenant notre mot de passe chiffré ;</a:t>
            </a:r>
          </a:p>
          <a:p>
            <a:pPr marL="171450" indent="-171450">
              <a:buFont typeface="Arial" panose="020B0604020202020204" pitchFamily="34" charset="0"/>
              <a:buChar char="•"/>
            </a:pPr>
            <a:r>
              <a:rPr lang="fr-FR" sz="1200" dirty="0"/>
              <a:t>    la méthode hexdigest, qui renvoie une chaîne str contenant une suite de symboles hexadécimaux (de 0 à 9 et de A à F).</a:t>
            </a:r>
          </a:p>
          <a:p>
            <a:r>
              <a:rPr lang="fr-FR" sz="1200" dirty="0"/>
              <a:t>C'est cette dernière méthode que je vais montrer ici, parce qu'elle est préférable pour un stockage en fichier si les fichiers doivent transiter d'une plateforme à l'autre.</a:t>
            </a:r>
          </a:p>
        </p:txBody>
      </p:sp>
      <p:sp>
        <p:nvSpPr>
          <p:cNvPr id="14" name="ZoneTexte 13">
            <a:extLst>
              <a:ext uri="{FF2B5EF4-FFF2-40B4-BE49-F238E27FC236}">
                <a16:creationId xmlns:a16="http://schemas.microsoft.com/office/drawing/2014/main" id="{4A59B4C8-3A7D-4134-BA34-FEDC73E59044}"/>
              </a:ext>
            </a:extLst>
          </p:cNvPr>
          <p:cNvSpPr txBox="1"/>
          <p:nvPr/>
        </p:nvSpPr>
        <p:spPr>
          <a:xfrm>
            <a:off x="114291" y="2640923"/>
            <a:ext cx="3076584" cy="400110"/>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mot_de_passe.hexdigest</a:t>
            </a:r>
            <a:r>
              <a:rPr lang="fr-FR" sz="1000" dirty="0">
                <a:solidFill>
                  <a:schemeClr val="bg1"/>
                </a:solidFill>
              </a:rPr>
              <a:t>()</a:t>
            </a:r>
          </a:p>
          <a:p>
            <a:r>
              <a:rPr lang="fr-FR" sz="1000" dirty="0">
                <a:solidFill>
                  <a:schemeClr val="bg1"/>
                </a:solidFill>
              </a:rPr>
              <a:t>'b47ea832576a75814e13351dcc97eaa985b9c6b7'</a:t>
            </a:r>
          </a:p>
        </p:txBody>
      </p:sp>
      <p:sp>
        <p:nvSpPr>
          <p:cNvPr id="15" name="ZoneTexte 14">
            <a:extLst>
              <a:ext uri="{FF2B5EF4-FFF2-40B4-BE49-F238E27FC236}">
                <a16:creationId xmlns:a16="http://schemas.microsoft.com/office/drawing/2014/main" id="{6D211D1A-EDE8-4B7C-AF81-CEF2C397267E}"/>
              </a:ext>
            </a:extLst>
          </p:cNvPr>
          <p:cNvSpPr txBox="1"/>
          <p:nvPr/>
        </p:nvSpPr>
        <p:spPr>
          <a:xfrm>
            <a:off x="114291" y="3420020"/>
            <a:ext cx="12077709" cy="830997"/>
          </a:xfrm>
          <a:prstGeom prst="rect">
            <a:avLst/>
          </a:prstGeom>
          <a:noFill/>
        </p:spPr>
        <p:txBody>
          <a:bodyPr wrap="square" rtlCol="0">
            <a:spAutoFit/>
          </a:bodyPr>
          <a:lstStyle/>
          <a:p>
            <a:r>
              <a:rPr lang="fr-FR" sz="1200" dirty="0"/>
              <a:t>Et pour déchiffrer ce mot de passe ?</a:t>
            </a:r>
          </a:p>
          <a:p>
            <a:endParaRPr lang="fr-FR" sz="1200" dirty="0"/>
          </a:p>
          <a:p>
            <a:r>
              <a:rPr lang="fr-FR" sz="1200" dirty="0"/>
              <a:t>On ne le déchiffre pas. Si vous voulez savoir si le mot de passe saisi par l'utilisateur correspond au chiffrement que vous avez conservé, chiffrez le mot de passe qui vient d'être saisi et comparez les deux chiffrements obtenus :</a:t>
            </a:r>
          </a:p>
        </p:txBody>
      </p:sp>
    </p:spTree>
    <p:extLst>
      <p:ext uri="{BB962C8B-B14F-4D97-AF65-F5344CB8AC3E}">
        <p14:creationId xmlns:p14="http://schemas.microsoft.com/office/powerpoint/2010/main" val="1141438075"/>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1DDBEAF-D467-4B5E-8EF5-91E5E55B08FA}"/>
              </a:ext>
            </a:extLst>
          </p:cNvPr>
          <p:cNvSpPr txBox="1"/>
          <p:nvPr/>
        </p:nvSpPr>
        <p:spPr>
          <a:xfrm>
            <a:off x="133345" y="1187761"/>
            <a:ext cx="9486905" cy="3016210"/>
          </a:xfrm>
          <a:prstGeom prst="rect">
            <a:avLst/>
          </a:prstGeom>
          <a:solidFill>
            <a:schemeClr val="tx1"/>
          </a:solidFill>
        </p:spPr>
        <p:txBody>
          <a:bodyPr wrap="square" rtlCol="0">
            <a:spAutoFit/>
          </a:bodyPr>
          <a:lstStyle/>
          <a:p>
            <a:r>
              <a:rPr lang="fr-FR" sz="1000" dirty="0">
                <a:solidFill>
                  <a:schemeClr val="bg1"/>
                </a:solidFill>
              </a:rPr>
              <a:t>import hashlib</a:t>
            </a:r>
          </a:p>
          <a:p>
            <a:r>
              <a:rPr lang="fr-FR" sz="1000" dirty="0">
                <a:solidFill>
                  <a:schemeClr val="bg1"/>
                </a:solidFill>
              </a:rPr>
              <a:t>from getpass import getpass</a:t>
            </a:r>
          </a:p>
          <a:p>
            <a:endParaRPr lang="fr-FR" sz="1000" dirty="0">
              <a:solidFill>
                <a:schemeClr val="bg1"/>
              </a:solidFill>
            </a:endParaRPr>
          </a:p>
          <a:p>
            <a:r>
              <a:rPr lang="fr-FR" sz="1000" dirty="0">
                <a:solidFill>
                  <a:schemeClr val="bg1"/>
                </a:solidFill>
              </a:rPr>
              <a:t>chaine_mot_de_passe = b"azerty"</a:t>
            </a:r>
          </a:p>
          <a:p>
            <a:r>
              <a:rPr lang="fr-FR" sz="1000" dirty="0">
                <a:solidFill>
                  <a:schemeClr val="bg1"/>
                </a:solidFill>
              </a:rPr>
              <a:t>mot_de_passe_chiffre = hashlib.sha1(chaine_mot_de_passe).hexdigest()</a:t>
            </a:r>
          </a:p>
          <a:p>
            <a:endParaRPr lang="fr-FR" sz="1000" dirty="0">
              <a:solidFill>
                <a:schemeClr val="bg1"/>
              </a:solidFill>
            </a:endParaRPr>
          </a:p>
          <a:p>
            <a:r>
              <a:rPr lang="fr-FR" sz="1000" dirty="0">
                <a:solidFill>
                  <a:schemeClr val="bg1"/>
                </a:solidFill>
              </a:rPr>
              <a:t>verrouille = True</a:t>
            </a:r>
          </a:p>
          <a:p>
            <a:r>
              <a:rPr lang="fr-FR" sz="1000" dirty="0">
                <a:solidFill>
                  <a:schemeClr val="bg1"/>
                </a:solidFill>
              </a:rPr>
              <a:t>while verrouille:</a:t>
            </a:r>
          </a:p>
          <a:p>
            <a:r>
              <a:rPr lang="fr-FR" sz="1000" dirty="0">
                <a:solidFill>
                  <a:schemeClr val="bg1"/>
                </a:solidFill>
              </a:rPr>
              <a:t>    entre = getpass("Tapez le mot de passe : ") # azerty</a:t>
            </a:r>
          </a:p>
          <a:p>
            <a:r>
              <a:rPr lang="fr-FR" sz="1000" dirty="0">
                <a:solidFill>
                  <a:schemeClr val="bg1"/>
                </a:solidFill>
              </a:rPr>
              <a:t>    # On encode la saisie pour avoir un type bytes</a:t>
            </a:r>
          </a:p>
          <a:p>
            <a:r>
              <a:rPr lang="fr-FR" sz="1000" dirty="0">
                <a:solidFill>
                  <a:schemeClr val="bg1"/>
                </a:solidFill>
              </a:rPr>
              <a:t>    entre = entre.encode()</a:t>
            </a:r>
          </a:p>
          <a:p>
            <a:r>
              <a:rPr lang="fr-FR" sz="1000" dirty="0">
                <a:solidFill>
                  <a:schemeClr val="bg1"/>
                </a:solidFill>
              </a:rPr>
              <a:t>    </a:t>
            </a:r>
          </a:p>
          <a:p>
            <a:r>
              <a:rPr lang="fr-FR" sz="1000" dirty="0">
                <a:solidFill>
                  <a:schemeClr val="bg1"/>
                </a:solidFill>
              </a:rPr>
              <a:t>    entre_chiffre = hashlib.sha1(entre).hexdigest()</a:t>
            </a:r>
          </a:p>
          <a:p>
            <a:r>
              <a:rPr lang="fr-FR" sz="1000" dirty="0">
                <a:solidFill>
                  <a:schemeClr val="bg1"/>
                </a:solidFill>
              </a:rPr>
              <a:t>    if entre_chiffre == mot_de_passe_chiffre:</a:t>
            </a:r>
          </a:p>
          <a:p>
            <a:r>
              <a:rPr lang="fr-FR" sz="1000" dirty="0">
                <a:solidFill>
                  <a:schemeClr val="bg1"/>
                </a:solidFill>
              </a:rPr>
              <a:t>        verrouille = False</a:t>
            </a:r>
          </a:p>
          <a:p>
            <a:r>
              <a:rPr lang="fr-FR" sz="1000" dirty="0">
                <a:solidFill>
                  <a:schemeClr val="bg1"/>
                </a:solidFill>
              </a:rPr>
              <a:t>    else:</a:t>
            </a:r>
          </a:p>
          <a:p>
            <a:r>
              <a:rPr lang="fr-FR" sz="1000" dirty="0">
                <a:solidFill>
                  <a:schemeClr val="bg1"/>
                </a:solidFill>
              </a:rPr>
              <a:t>        print("Mot de passe incorrect")</a:t>
            </a:r>
          </a:p>
          <a:p>
            <a:endParaRPr lang="fr-FR" sz="1000" dirty="0">
              <a:solidFill>
                <a:schemeClr val="bg1"/>
              </a:solidFill>
            </a:endParaRPr>
          </a:p>
          <a:p>
            <a:r>
              <a:rPr lang="fr-FR" sz="1000" dirty="0">
                <a:solidFill>
                  <a:schemeClr val="bg1"/>
                </a:solidFill>
              </a:rPr>
              <a:t>print("Mot de passe accepté...")</a:t>
            </a:r>
          </a:p>
        </p:txBody>
      </p:sp>
      <p:sp>
        <p:nvSpPr>
          <p:cNvPr id="15" name="ZoneTexte 14">
            <a:extLst>
              <a:ext uri="{FF2B5EF4-FFF2-40B4-BE49-F238E27FC236}">
                <a16:creationId xmlns:a16="http://schemas.microsoft.com/office/drawing/2014/main" id="{6D211D1A-EDE8-4B7C-AF81-CEF2C397267E}"/>
              </a:ext>
            </a:extLst>
          </p:cNvPr>
          <p:cNvSpPr txBox="1"/>
          <p:nvPr/>
        </p:nvSpPr>
        <p:spPr>
          <a:xfrm>
            <a:off x="133345" y="4339966"/>
            <a:ext cx="12077709" cy="646331"/>
          </a:xfrm>
          <a:prstGeom prst="rect">
            <a:avLst/>
          </a:prstGeom>
          <a:noFill/>
        </p:spPr>
        <p:txBody>
          <a:bodyPr wrap="square" rtlCol="0">
            <a:spAutoFit/>
          </a:bodyPr>
          <a:lstStyle/>
          <a:p>
            <a:r>
              <a:rPr lang="fr-FR" sz="1200" dirty="0"/>
              <a:t>Cela me semble assez clair. Nous avons utilisé l'algorithme sha1, il en existe d'autres comme vous pouvez le voir dans hashlib. Algorithms_available.</a:t>
            </a:r>
          </a:p>
          <a:p>
            <a:endParaRPr lang="fr-FR" sz="1200" dirty="0"/>
          </a:p>
          <a:p>
            <a:r>
              <a:rPr lang="fr-FR" sz="1200" dirty="0"/>
              <a:t>Je m'arrête pour ma part ici ; si vous voulez aller plus loin, je vous redirige vers la documentation de Python sur les modules getpass et hashlib.</a:t>
            </a:r>
          </a:p>
        </p:txBody>
      </p:sp>
    </p:spTree>
    <p:extLst>
      <p:ext uri="{BB962C8B-B14F-4D97-AF65-F5344CB8AC3E}">
        <p14:creationId xmlns:p14="http://schemas.microsoft.com/office/powerpoint/2010/main" val="158254567"/>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5" name="ZoneTexte 14">
            <a:extLst>
              <a:ext uri="{FF2B5EF4-FFF2-40B4-BE49-F238E27FC236}">
                <a16:creationId xmlns:a16="http://schemas.microsoft.com/office/drawing/2014/main" id="{6D211D1A-EDE8-4B7C-AF81-CEF2C397267E}"/>
              </a:ext>
            </a:extLst>
          </p:cNvPr>
          <p:cNvSpPr txBox="1"/>
          <p:nvPr/>
        </p:nvSpPr>
        <p:spPr>
          <a:xfrm>
            <a:off x="114291" y="1711066"/>
            <a:ext cx="12077709" cy="2123658"/>
          </a:xfrm>
          <a:prstGeom prst="rect">
            <a:avLst/>
          </a:prstGeom>
          <a:noFill/>
        </p:spPr>
        <p:txBody>
          <a:bodyPr wrap="square" rtlCol="0">
            <a:spAutoFit/>
          </a:bodyPr>
          <a:lstStyle/>
          <a:p>
            <a:r>
              <a:rPr lang="fr-FR" sz="1200" b="1" dirty="0"/>
              <a:t>En résumé</a:t>
            </a:r>
          </a:p>
          <a:p>
            <a:endParaRPr lang="fr-FR" sz="1200" dirty="0"/>
          </a:p>
          <a:p>
            <a:r>
              <a:rPr lang="fr-FR" sz="1200" dirty="0"/>
              <a:t>    Pour demander à l'utilisateur de saisir un mot de passe, on peut utiliser le module </a:t>
            </a:r>
            <a:r>
              <a:rPr lang="fr-FR" sz="1200" b="1" dirty="0"/>
              <a:t>getpass</a:t>
            </a:r>
            <a:r>
              <a:rPr lang="fr-FR" sz="1200" dirty="0"/>
              <a:t>.</a:t>
            </a:r>
          </a:p>
          <a:p>
            <a:endParaRPr lang="fr-FR" sz="1200" dirty="0"/>
          </a:p>
          <a:p>
            <a:r>
              <a:rPr lang="fr-FR" sz="1200" dirty="0"/>
              <a:t>    La fonction </a:t>
            </a:r>
            <a:r>
              <a:rPr lang="fr-FR" sz="1200" b="1" dirty="0"/>
              <a:t>getpass</a:t>
            </a:r>
            <a:r>
              <a:rPr lang="fr-FR" sz="1200" dirty="0"/>
              <a:t> du module </a:t>
            </a:r>
            <a:r>
              <a:rPr lang="fr-FR" sz="1200" b="1" dirty="0"/>
              <a:t>getpass</a:t>
            </a:r>
            <a:r>
              <a:rPr lang="fr-FR" sz="1200" dirty="0"/>
              <a:t> fonctionne de la même façon que </a:t>
            </a:r>
            <a:r>
              <a:rPr lang="fr-FR" sz="1200" b="1" dirty="0"/>
              <a:t>input</a:t>
            </a:r>
            <a:r>
              <a:rPr lang="fr-FR" sz="1200" dirty="0"/>
              <a:t>, sauf qu'elle n'affiche pas ce que l'utilisateur saisit.</a:t>
            </a:r>
          </a:p>
          <a:p>
            <a:endParaRPr lang="fr-FR" sz="1200" dirty="0"/>
          </a:p>
          <a:p>
            <a:r>
              <a:rPr lang="fr-FR" sz="1200" dirty="0"/>
              <a:t>    Pour chiffrer un mot de passe, on va utiliser le module </a:t>
            </a:r>
            <a:r>
              <a:rPr lang="fr-FR" sz="1200" b="1" dirty="0"/>
              <a:t>hashlib</a:t>
            </a:r>
            <a:r>
              <a:rPr lang="fr-FR" sz="1200" dirty="0"/>
              <a:t>.</a:t>
            </a:r>
          </a:p>
          <a:p>
            <a:endParaRPr lang="fr-FR" sz="1200" dirty="0"/>
          </a:p>
          <a:p>
            <a:r>
              <a:rPr lang="fr-FR" sz="1200" dirty="0"/>
              <a:t>    Ce module contient en attributs les différents algorithmes pouvant être utilisés pour chiffrer nos mots de passe.</a:t>
            </a:r>
          </a:p>
          <a:p>
            <a:endParaRPr lang="fr-FR" sz="1200" dirty="0"/>
          </a:p>
          <a:p>
            <a:endParaRPr lang="fr-FR" sz="1200" dirty="0"/>
          </a:p>
        </p:txBody>
      </p:sp>
    </p:spTree>
    <p:extLst>
      <p:ext uri="{BB962C8B-B14F-4D97-AF65-F5344CB8AC3E}">
        <p14:creationId xmlns:p14="http://schemas.microsoft.com/office/powerpoint/2010/main" val="2050477224"/>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Gérer les réseaux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809300565"/>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Gérer les réseaux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28573" y="1395412"/>
            <a:ext cx="11953872" cy="1569660"/>
          </a:xfrm>
          <a:prstGeom prst="rect">
            <a:avLst/>
          </a:prstGeom>
          <a:noFill/>
        </p:spPr>
        <p:txBody>
          <a:bodyPr wrap="square" rtlCol="0">
            <a:spAutoFit/>
          </a:bodyPr>
          <a:lstStyle/>
          <a:p>
            <a:r>
              <a:rPr lang="fr-FR" sz="1200" b="1" dirty="0"/>
              <a:t>Gérez les réseaux</a:t>
            </a:r>
          </a:p>
          <a:p>
            <a:endParaRPr lang="fr-FR" sz="1200" dirty="0"/>
          </a:p>
          <a:p>
            <a:r>
              <a:rPr lang="fr-FR" sz="1200" dirty="0"/>
              <a:t>Vaste sujet que le réseau ! Si je devais faire une présentation détaillée, ou même parler des réseaux en général, il me faudrait bien plus d'un chapitre rien que pour la théorie.</a:t>
            </a:r>
          </a:p>
          <a:p>
            <a:endParaRPr lang="fr-FR" sz="1200" dirty="0"/>
          </a:p>
          <a:p>
            <a:r>
              <a:rPr lang="fr-FR" sz="1200" dirty="0"/>
              <a:t>Dans ce chapitre, nous allons donc apprendre à faire communiquer deux applications grâce aux sockets, des objets qui permettent de connecter un client à un serveur et de transmettre des données de l'un à l'autre.</a:t>
            </a:r>
          </a:p>
          <a:p>
            <a:endParaRPr lang="fr-FR" sz="1200" dirty="0"/>
          </a:p>
          <a:p>
            <a:r>
              <a:rPr lang="fr-FR" sz="1200" dirty="0"/>
              <a:t>Si cela ne vous met pas l'eau à la bouche…</a:t>
            </a:r>
          </a:p>
        </p:txBody>
      </p:sp>
    </p:spTree>
    <p:extLst>
      <p:ext uri="{BB962C8B-B14F-4D97-AF65-F5344CB8AC3E}">
        <p14:creationId xmlns:p14="http://schemas.microsoft.com/office/powerpoint/2010/main" val="808647112"/>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857249"/>
            <a:ext cx="11953872" cy="5078313"/>
          </a:xfrm>
          <a:prstGeom prst="rect">
            <a:avLst/>
          </a:prstGeom>
          <a:noFill/>
        </p:spPr>
        <p:txBody>
          <a:bodyPr wrap="square" rtlCol="0">
            <a:spAutoFit/>
          </a:bodyPr>
          <a:lstStyle/>
          <a:p>
            <a:r>
              <a:rPr lang="fr-FR" sz="1200" dirty="0"/>
              <a:t>Comme je l'ai dit plus haut, le réseau est un sujet bien trop vaste pour que je le présente en un unique chapitre. On va s'attacher ici à comprendre comment faire communiquer deux applications, qui peuvent être sur la même machine mais aussi sur des machines distantes. Dans ce cas, elles se connectent grâce au réseau local ou à Internet.</a:t>
            </a:r>
          </a:p>
          <a:p>
            <a:endParaRPr lang="fr-FR" sz="1200" dirty="0"/>
          </a:p>
          <a:p>
            <a:r>
              <a:rPr lang="fr-FR" sz="1200" dirty="0"/>
              <a:t>Il existe plusieurs protocoles de communication en réseau. Si vous voulez, c'est un peu comme la communication orale : pour que les échanges se passent correctement, les deux (ou plus) parties en présence doivent parler la même langue. Nous allons ici parler du protocole </a:t>
            </a:r>
            <a:r>
              <a:rPr lang="fr-FR" sz="1200" b="1" dirty="0"/>
              <a:t>TCP</a:t>
            </a:r>
            <a:r>
              <a:rPr lang="fr-FR" sz="1200" dirty="0"/>
              <a:t>.</a:t>
            </a:r>
          </a:p>
          <a:p>
            <a:endParaRPr lang="fr-FR" sz="1200" b="1" dirty="0"/>
          </a:p>
          <a:p>
            <a:r>
              <a:rPr lang="fr-FR" sz="1200" b="1" dirty="0"/>
              <a:t>Le protocole TCP</a:t>
            </a:r>
          </a:p>
          <a:p>
            <a:endParaRPr lang="fr-FR" sz="1200" dirty="0"/>
          </a:p>
          <a:p>
            <a:r>
              <a:rPr lang="fr-FR" sz="1200" dirty="0"/>
              <a:t>L'acronyme de ce protocole signifie </a:t>
            </a:r>
            <a:r>
              <a:rPr lang="fr-FR" sz="1200" i="1" dirty="0"/>
              <a:t>Transmission Control Protocol</a:t>
            </a:r>
            <a:r>
              <a:rPr lang="fr-FR" sz="1200" dirty="0"/>
              <a:t>, soit « protocole de contrôle de transmission ». Concrètement, il permet de connecter deux applications et de leur faire échanger des informations.</a:t>
            </a:r>
          </a:p>
          <a:p>
            <a:endParaRPr lang="fr-FR" sz="1200" dirty="0"/>
          </a:p>
          <a:p>
            <a:r>
              <a:rPr lang="fr-FR" sz="1200" dirty="0"/>
              <a:t>Ce protocole est dit « orienté connexion », c'est-à-dire que les applications sont connectées pour communiquer et que l'on peut être sûr, quand on envoie une information au travers du réseau, qu'elle a bien été réceptionnée par l'autre application. Si la connexion est rompue pour une raison quelconque, les applications doivent rétablir la connexion pour communiquer de nouveau.</a:t>
            </a:r>
          </a:p>
          <a:p>
            <a:endParaRPr lang="fr-FR" sz="1200" dirty="0"/>
          </a:p>
          <a:p>
            <a:r>
              <a:rPr lang="fr-FR" sz="1200" dirty="0"/>
              <a:t>Cela vous paraît peut-être évident mais le protocole </a:t>
            </a:r>
            <a:r>
              <a:rPr lang="fr-FR" sz="1200" b="1" dirty="0"/>
              <a:t>UDP</a:t>
            </a:r>
            <a:r>
              <a:rPr lang="fr-FR" sz="1200" dirty="0"/>
              <a:t> (</a:t>
            </a:r>
            <a:r>
              <a:rPr lang="fr-FR" sz="1200" i="1" dirty="0"/>
              <a:t>User </a:t>
            </a:r>
            <a:r>
              <a:rPr lang="fr-FR" sz="1200" i="1" dirty="0" err="1"/>
              <a:t>Datagram</a:t>
            </a:r>
            <a:r>
              <a:rPr lang="fr-FR" sz="1200" i="1" dirty="0"/>
              <a:t> Protocol</a:t>
            </a:r>
            <a:r>
              <a:rPr lang="fr-FR" sz="1200" dirty="0"/>
              <a:t>), par exemple, envoie des informations au travers du réseau sans se soucier de savoir si elles seront bien réceptionnées par la cible. Ce protocole n'est pas connecté, une application envoie quelque chose au travers du réseau en spécifiant une cible. Il suffit alors de prier très fort pour que le message soit réceptionné correctement !</a:t>
            </a:r>
          </a:p>
          <a:p>
            <a:endParaRPr lang="fr-FR" sz="1200" dirty="0"/>
          </a:p>
          <a:p>
            <a:r>
              <a:rPr lang="fr-FR" sz="1200" dirty="0"/>
              <a:t>Plus sérieusement, ce type de protocole est utile si vous avez besoin de faire transiter beaucoup d'informations au travers du réseau mais qu'une petite perte occasionnelle d'informations n'est pas très handicapante. On trouve ce type de protocole dans des jeux graphiques en réseau, le serveur envoyant très fréquemment des informations au client pour qu'il actualise sa fenêtre. Cela fait beaucoup à transmettre mais ce n'est pas dramatique s'il y a une petite perte d'informations de temps à autre puisque, quelques millisecondes plus tard, le serveur renverra de nouveau les informations.</a:t>
            </a:r>
          </a:p>
          <a:p>
            <a:endParaRPr lang="fr-FR" sz="1200" dirty="0"/>
          </a:p>
          <a:p>
            <a:r>
              <a:rPr lang="fr-FR" sz="1200" dirty="0"/>
              <a:t>En attendant, c'est le protocole </a:t>
            </a:r>
            <a:r>
              <a:rPr lang="fr-FR" sz="1200" b="1" dirty="0"/>
              <a:t>TCP</a:t>
            </a:r>
            <a:r>
              <a:rPr lang="fr-FR" sz="1200" dirty="0"/>
              <a:t> qui nous intéresse. Il est un peu plus lent que le protocole </a:t>
            </a:r>
            <a:r>
              <a:rPr lang="fr-FR" sz="1200" b="1" dirty="0"/>
              <a:t>UDP</a:t>
            </a:r>
            <a:r>
              <a:rPr lang="fr-FR" sz="1200" dirty="0"/>
              <a:t> mais plus sûr et, pour la quantité d'informations que nous allons transmettre, il est préférable d'être sûr des informations transmises plutôt que de la vitesse de transmission.</a:t>
            </a:r>
          </a:p>
          <a:p>
            <a:endParaRPr lang="fr-FR" sz="1200" b="1" dirty="0"/>
          </a:p>
        </p:txBody>
      </p:sp>
    </p:spTree>
    <p:extLst>
      <p:ext uri="{BB962C8B-B14F-4D97-AF65-F5344CB8AC3E}">
        <p14:creationId xmlns:p14="http://schemas.microsoft.com/office/powerpoint/2010/main" val="1596057132"/>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857249"/>
            <a:ext cx="11953872" cy="2123658"/>
          </a:xfrm>
          <a:prstGeom prst="rect">
            <a:avLst/>
          </a:prstGeom>
          <a:noFill/>
        </p:spPr>
        <p:txBody>
          <a:bodyPr wrap="square" rtlCol="0">
            <a:spAutoFit/>
          </a:bodyPr>
          <a:lstStyle/>
          <a:p>
            <a:endParaRPr lang="fr-FR" sz="1100" b="1" dirty="0"/>
          </a:p>
          <a:p>
            <a:r>
              <a:rPr lang="fr-FR" sz="1100" b="1" dirty="0"/>
              <a:t>Clients et serveur</a:t>
            </a:r>
          </a:p>
          <a:p>
            <a:endParaRPr lang="fr-FR" sz="1100" dirty="0"/>
          </a:p>
          <a:p>
            <a:r>
              <a:rPr lang="fr-FR" sz="1100" dirty="0"/>
              <a:t>Dans l'architecture que nous allons voir dans ce chapitre, on trouve en général un serveur et plusieurs clients. Le serveur, c'est une machine qui va traiter les requêtes du client.</a:t>
            </a:r>
          </a:p>
          <a:p>
            <a:endParaRPr lang="fr-FR" sz="1100" dirty="0"/>
          </a:p>
          <a:p>
            <a:r>
              <a:rPr lang="fr-FR" sz="1100" dirty="0"/>
              <a:t>Si vous accédez par exemple à OpenClassrooms, c'est parce que votre navigateur, faisant office de client, se connecte au serveur d'OpenClassrooms. Il lui envoie un message en lui demandant la page que vous souhaitez afficher et le serveur d'</a:t>
            </a:r>
            <a:r>
              <a:rPr lang="fr-FR" sz="1100" dirty="0" err="1"/>
              <a:t>OpenClassrooms</a:t>
            </a:r>
            <a:r>
              <a:rPr lang="fr-FR" sz="1100" dirty="0"/>
              <a:t>, dans sa grande bonté, envoie la page demandée au client.</a:t>
            </a:r>
          </a:p>
          <a:p>
            <a:endParaRPr lang="fr-FR" sz="1100" dirty="0"/>
          </a:p>
          <a:p>
            <a:r>
              <a:rPr lang="fr-FR" sz="1100" dirty="0"/>
              <a:t>Cette architecture est très fréquente, même si ce n'est pas la seule envisageable.</a:t>
            </a:r>
          </a:p>
          <a:p>
            <a:endParaRPr lang="fr-FR" sz="1100" dirty="0"/>
          </a:p>
          <a:p>
            <a:r>
              <a:rPr lang="fr-FR" sz="1100" dirty="0"/>
              <a:t>Dans les exemples que nous allons voir, nous allons créer deux applications : l'application </a:t>
            </a:r>
            <a:r>
              <a:rPr lang="fr-FR" sz="1100" b="1" dirty="0"/>
              <a:t>serveur</a:t>
            </a:r>
            <a:r>
              <a:rPr lang="fr-FR" sz="1100" dirty="0"/>
              <a:t> et l'application </a:t>
            </a:r>
            <a:r>
              <a:rPr lang="fr-FR" sz="1100" b="1" dirty="0"/>
              <a:t>client</a:t>
            </a:r>
            <a:r>
              <a:rPr lang="fr-FR" sz="1100" dirty="0"/>
              <a:t>. Le serveur écoute donc en attendant des connexions et les clients se connectent au serveur.</a:t>
            </a:r>
          </a:p>
        </p:txBody>
      </p:sp>
    </p:spTree>
    <p:extLst>
      <p:ext uri="{BB962C8B-B14F-4D97-AF65-F5344CB8AC3E}">
        <p14:creationId xmlns:p14="http://schemas.microsoft.com/office/powerpoint/2010/main" val="22838232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Signature </a:t>
            </a:r>
            <a:r>
              <a:rPr lang="en-US" sz="6000" dirty="0" err="1">
                <a:solidFill>
                  <a:schemeClr val="accent5">
                    <a:lumMod val="75000"/>
                  </a:schemeClr>
                </a:solidFill>
              </a:rPr>
              <a:t>d’une</a:t>
            </a:r>
            <a:r>
              <a:rPr lang="en-US" sz="6000" dirty="0">
                <a:solidFill>
                  <a:schemeClr val="accent5">
                    <a:lumMod val="75000"/>
                  </a:schemeClr>
                </a:solidFill>
              </a:rPr>
              <a:t> fonction</a:t>
            </a:r>
            <a:endParaRPr lang="fr-FR" sz="6000" b="1" dirty="0">
              <a:solidFill>
                <a:schemeClr val="accent5">
                  <a:lumMod val="75000"/>
                </a:schemeClr>
              </a:solidFill>
            </a:endParaRPr>
          </a:p>
        </p:txBody>
      </p:sp>
      <p:sp>
        <p:nvSpPr>
          <p:cNvPr id="7" name="Rectangle 1">
            <a:extLst>
              <a:ext uri="{FF2B5EF4-FFF2-40B4-BE49-F238E27FC236}">
                <a16:creationId xmlns:a16="http://schemas.microsoft.com/office/drawing/2014/main" id="{2D06D29C-741B-48CC-8932-45C275DDD5B0}"/>
              </a:ext>
            </a:extLst>
          </p:cNvPr>
          <p:cNvSpPr>
            <a:spLocks noChangeArrowheads="1"/>
          </p:cNvSpPr>
          <p:nvPr/>
        </p:nvSpPr>
        <p:spPr bwMode="auto">
          <a:xfrm>
            <a:off x="-2" y="895383"/>
            <a:ext cx="11995656" cy="452431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En Python comme vous avez pu le voir, on ne précise pas les types des paramètres. Dans ce langage, la signature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d'une fonction est tout simplement son nom. Cela signifie que vous ne pouvez définir deux fonctions du même 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(si vous le faites, l'ancienne définition est écrasée par la nouvelle).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print("Un exemple d'une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 On redéfinit la fonction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	print("Un autre exemple de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A la ligne 1 on définit la fonction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On l'appelle une première fois à la ligne 4. On redéfinit à la ligne 6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Arial Unicode MS"/>
              </a:rPr>
              <a:t>Fonction</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L'ancienne définition est écrasée et l'ancienne fonction ne pourra plus être appelée.</a:t>
            </a:r>
          </a:p>
        </p:txBody>
      </p:sp>
    </p:spTree>
    <p:extLst>
      <p:ext uri="{BB962C8B-B14F-4D97-AF65-F5344CB8AC3E}">
        <p14:creationId xmlns:p14="http://schemas.microsoft.com/office/powerpoint/2010/main" val="1829369180"/>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771524"/>
            <a:ext cx="11953872" cy="4154984"/>
          </a:xfrm>
          <a:prstGeom prst="rect">
            <a:avLst/>
          </a:prstGeom>
          <a:noFill/>
        </p:spPr>
        <p:txBody>
          <a:bodyPr wrap="square" rtlCol="0">
            <a:spAutoFit/>
          </a:bodyPr>
          <a:lstStyle/>
          <a:p>
            <a:r>
              <a:rPr lang="fr-FR" sz="1200" b="1" dirty="0"/>
              <a:t>Les différentes étapes</a:t>
            </a:r>
          </a:p>
          <a:p>
            <a:endParaRPr lang="fr-FR" sz="1200" dirty="0"/>
          </a:p>
          <a:p>
            <a:r>
              <a:rPr lang="fr-FR" sz="1200" dirty="0"/>
              <a:t>Nos applications vont fonctionner selon un schéma assez similaire. Voici dans l'ordre les étapes du client et du serveur. Les étapes sont très simplifiées, la plupart des serveurs peuvent communiquer avec plusieurs clients mais nous ne verrons pas cela tout de suite.</a:t>
            </a:r>
          </a:p>
          <a:p>
            <a:endParaRPr lang="fr-FR" sz="1200" dirty="0"/>
          </a:p>
          <a:p>
            <a:r>
              <a:rPr lang="fr-FR" sz="1200" dirty="0"/>
              <a:t>Le serveur :</a:t>
            </a:r>
          </a:p>
          <a:p>
            <a:endParaRPr lang="fr-FR" sz="1200" dirty="0"/>
          </a:p>
          <a:p>
            <a:pPr marL="685800" lvl="1" indent="-228600">
              <a:buFont typeface="+mj-lt"/>
              <a:buAutoNum type="arabicPeriod"/>
            </a:pPr>
            <a:r>
              <a:rPr lang="fr-FR" sz="1200" dirty="0"/>
              <a:t>    attend une connexion de la part du client ;</a:t>
            </a:r>
          </a:p>
          <a:p>
            <a:pPr marL="685800" lvl="1" indent="-228600">
              <a:buFont typeface="+mj-lt"/>
              <a:buAutoNum type="arabicPeriod"/>
            </a:pPr>
            <a:r>
              <a:rPr lang="fr-FR" sz="1200" dirty="0"/>
              <a:t>    accepte la connexion quand le client se connecte ;</a:t>
            </a:r>
          </a:p>
          <a:p>
            <a:pPr marL="685800" lvl="1" indent="-228600">
              <a:buFont typeface="+mj-lt"/>
              <a:buAutoNum type="arabicPeriod"/>
            </a:pPr>
            <a:r>
              <a:rPr lang="fr-FR" sz="1200" dirty="0"/>
              <a:t>    échange des informations avec le client ;</a:t>
            </a:r>
          </a:p>
          <a:p>
            <a:pPr marL="685800" lvl="1" indent="-228600">
              <a:buFont typeface="+mj-lt"/>
              <a:buAutoNum type="arabicPeriod"/>
            </a:pPr>
            <a:r>
              <a:rPr lang="fr-FR" sz="1200" dirty="0"/>
              <a:t>    ferme la connexion.</a:t>
            </a:r>
          </a:p>
          <a:p>
            <a:endParaRPr lang="fr-FR" sz="1200" dirty="0"/>
          </a:p>
          <a:p>
            <a:r>
              <a:rPr lang="fr-FR" sz="1200" dirty="0"/>
              <a:t>Le client :</a:t>
            </a:r>
          </a:p>
          <a:p>
            <a:endParaRPr lang="fr-FR" sz="1200" dirty="0"/>
          </a:p>
          <a:p>
            <a:pPr marL="685800" lvl="1" indent="-228600">
              <a:buFont typeface="+mj-lt"/>
              <a:buAutoNum type="arabicPeriod"/>
            </a:pPr>
            <a:r>
              <a:rPr lang="fr-FR" sz="1200" dirty="0"/>
              <a:t>    se connecte au serveur ;</a:t>
            </a:r>
          </a:p>
          <a:p>
            <a:pPr marL="685800" lvl="1" indent="-228600">
              <a:buFont typeface="+mj-lt"/>
              <a:buAutoNum type="arabicPeriod"/>
            </a:pPr>
            <a:r>
              <a:rPr lang="fr-FR" sz="1200" dirty="0"/>
              <a:t>    échange des informations avec le serveur ;</a:t>
            </a:r>
          </a:p>
          <a:p>
            <a:pPr marL="685800" lvl="1" indent="-228600">
              <a:buFont typeface="+mj-lt"/>
              <a:buAutoNum type="arabicPeriod"/>
            </a:pPr>
            <a:r>
              <a:rPr lang="fr-FR" sz="1200" dirty="0"/>
              <a:t>    ferme la connexion.</a:t>
            </a:r>
          </a:p>
          <a:p>
            <a:endParaRPr lang="fr-FR" sz="1200" dirty="0"/>
          </a:p>
          <a:p>
            <a:r>
              <a:rPr lang="fr-FR" sz="1200" dirty="0"/>
              <a:t>Comme on l'a vu, le serveur peut dialoguer avec plusieurs clients : c'est tout l'intérêt. Si le serveur d'OpenClassrooms ne pouvait dialoguer qu'avec un seul client à la fois, il faudrait attendre votre tour, peut-être assez longtemps, avant d'avoir accès à vos pages. Et, sans serveur pouvant dialoguer avec plusieurs clients, les jeux en réseau ou les logiciels de messagerie instantanée seraient bien plus complexes.</a:t>
            </a:r>
          </a:p>
          <a:p>
            <a:endParaRPr lang="fr-FR" sz="1200" b="1" dirty="0"/>
          </a:p>
        </p:txBody>
      </p:sp>
    </p:spTree>
    <p:extLst>
      <p:ext uri="{BB962C8B-B14F-4D97-AF65-F5344CB8AC3E}">
        <p14:creationId xmlns:p14="http://schemas.microsoft.com/office/powerpoint/2010/main" val="1136069516"/>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28570" y="1257299"/>
            <a:ext cx="11953872" cy="3308598"/>
          </a:xfrm>
          <a:prstGeom prst="rect">
            <a:avLst/>
          </a:prstGeom>
          <a:noFill/>
        </p:spPr>
        <p:txBody>
          <a:bodyPr wrap="square" rtlCol="0">
            <a:spAutoFit/>
          </a:bodyPr>
          <a:lstStyle/>
          <a:p>
            <a:r>
              <a:rPr lang="fr-FR" sz="1100" b="1" dirty="0"/>
              <a:t>Établir une connexion</a:t>
            </a:r>
          </a:p>
          <a:p>
            <a:endParaRPr lang="fr-FR" sz="1100" b="1" dirty="0"/>
          </a:p>
          <a:p>
            <a:r>
              <a:rPr lang="fr-FR" sz="1100" dirty="0"/>
              <a:t>Pour que le client se connecte au serveur, il nous faut deux informations :</a:t>
            </a:r>
          </a:p>
          <a:p>
            <a:endParaRPr lang="fr-FR" sz="1100" dirty="0"/>
          </a:p>
          <a:p>
            <a:r>
              <a:rPr lang="fr-FR" sz="1100" dirty="0"/>
              <a:t>    Le nom d'hôte (host name en anglais), qui identifie une machine sur Internet ou sur un réseau local. Les noms d'hôtes permettent de représenter des adresses IP de façon plus claire (on a un nom comme google.fr, plus facile à retenir que l'adresse IP correspondante 74.125.224.84).</a:t>
            </a:r>
          </a:p>
          <a:p>
            <a:r>
              <a:rPr lang="fr-FR" sz="1100" dirty="0"/>
              <a:t>    Un numéro de port, qui est souvent propre au type d'information que l'on va échanger. Si on demande une connexion web, le navigateur va en général interroger le port 80 si c'est en http ou le port 443 si c'est en connexion sécurisée (https). Le numéro de port est compris entre 0 et 65535 (il y en a donc un certain nombre !) et les numéros entre 0 et 1023 sont réservés par le système. On peut les utiliser, mais ce n'est pas une très bonne idée.	</a:t>
            </a:r>
          </a:p>
          <a:p>
            <a:endParaRPr lang="fr-FR" sz="1100" dirty="0"/>
          </a:p>
          <a:p>
            <a:r>
              <a:rPr lang="fr-FR" sz="1100" dirty="0"/>
              <a:t>Pour résumer, quand votre navigateur tente d'accéder à OpenClassrooms, il établit une connexion avec le serveur dont le nom d'hôte est fr.openclassrooms.com sur le port 80. Dans ce chapitre, nous allons plus volontiers travailler avec des noms d'hôtes qu'avec des adresses IP.</a:t>
            </a:r>
          </a:p>
          <a:p>
            <a:endParaRPr lang="fr-FR" sz="1100" b="1" dirty="0"/>
          </a:p>
          <a:p>
            <a:endParaRPr lang="fr-FR" sz="1100" b="1" dirty="0"/>
          </a:p>
          <a:p>
            <a:r>
              <a:rPr lang="fr-FR" sz="1100" b="1" dirty="0"/>
              <a:t>Les sockets</a:t>
            </a:r>
          </a:p>
          <a:p>
            <a:endParaRPr lang="fr-FR" sz="1100" b="1" dirty="0"/>
          </a:p>
          <a:p>
            <a:r>
              <a:rPr lang="fr-FR" sz="1100" dirty="0"/>
              <a:t>Comme on va le voir, les sockets sont des objets qui permettent d'ouvrir une connexion avec une machine locale ou distante et d'échanger avec elle.</a:t>
            </a:r>
          </a:p>
          <a:p>
            <a:endParaRPr lang="fr-FR" sz="1100" dirty="0"/>
          </a:p>
          <a:p>
            <a:r>
              <a:rPr lang="fr-FR" sz="1100" dirty="0"/>
              <a:t>Ces objets sont définis dans le module socket et nous allons maintenant voir comment ils fonctionnent.</a:t>
            </a:r>
          </a:p>
        </p:txBody>
      </p:sp>
    </p:spTree>
    <p:extLst>
      <p:ext uri="{BB962C8B-B14F-4D97-AF65-F5344CB8AC3E}">
        <p14:creationId xmlns:p14="http://schemas.microsoft.com/office/powerpoint/2010/main" val="4018797278"/>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119064" y="1046593"/>
            <a:ext cx="11953872" cy="276999"/>
          </a:xfrm>
          <a:prstGeom prst="rect">
            <a:avLst/>
          </a:prstGeom>
          <a:noFill/>
        </p:spPr>
        <p:txBody>
          <a:bodyPr wrap="square" rtlCol="0">
            <a:spAutoFit/>
          </a:bodyPr>
          <a:lstStyle/>
          <a:p>
            <a:r>
              <a:rPr lang="fr-FR" sz="1200" dirty="0"/>
              <a:t>Commençons donc, dans la joie et la bonne humeur, par importer notre module socket</a:t>
            </a:r>
          </a:p>
        </p:txBody>
      </p:sp>
      <p:sp>
        <p:nvSpPr>
          <p:cNvPr id="6" name="ZoneTexte 5">
            <a:extLst>
              <a:ext uri="{FF2B5EF4-FFF2-40B4-BE49-F238E27FC236}">
                <a16:creationId xmlns:a16="http://schemas.microsoft.com/office/drawing/2014/main" id="{3114AD06-6CD7-4483-BDFC-034D6174061B}"/>
              </a:ext>
            </a:extLst>
          </p:cNvPr>
          <p:cNvSpPr txBox="1"/>
          <p:nvPr/>
        </p:nvSpPr>
        <p:spPr>
          <a:xfrm>
            <a:off x="119064" y="1336126"/>
            <a:ext cx="4881561" cy="261610"/>
          </a:xfrm>
          <a:prstGeom prst="rect">
            <a:avLst/>
          </a:prstGeom>
          <a:solidFill>
            <a:schemeClr val="tx1"/>
          </a:solidFill>
        </p:spPr>
        <p:txBody>
          <a:bodyPr wrap="square" rtlCol="0">
            <a:spAutoFit/>
          </a:bodyPr>
          <a:lstStyle/>
          <a:p>
            <a:r>
              <a:rPr lang="fr-FR" sz="1100" dirty="0">
                <a:solidFill>
                  <a:schemeClr val="bg1"/>
                </a:solidFill>
              </a:rPr>
              <a:t>import socket</a:t>
            </a:r>
          </a:p>
        </p:txBody>
      </p:sp>
      <p:sp>
        <p:nvSpPr>
          <p:cNvPr id="7" name="ZoneTexte 6">
            <a:extLst>
              <a:ext uri="{FF2B5EF4-FFF2-40B4-BE49-F238E27FC236}">
                <a16:creationId xmlns:a16="http://schemas.microsoft.com/office/drawing/2014/main" id="{287D79A1-8CBB-46C8-BE08-FE5D7E081F1F}"/>
              </a:ext>
            </a:extLst>
          </p:cNvPr>
          <p:cNvSpPr txBox="1"/>
          <p:nvPr/>
        </p:nvSpPr>
        <p:spPr>
          <a:xfrm>
            <a:off x="119064" y="1600705"/>
            <a:ext cx="11953872" cy="1754326"/>
          </a:xfrm>
          <a:prstGeom prst="rect">
            <a:avLst/>
          </a:prstGeom>
          <a:noFill/>
        </p:spPr>
        <p:txBody>
          <a:bodyPr wrap="square" rtlCol="0">
            <a:spAutoFit/>
          </a:bodyPr>
          <a:lstStyle/>
          <a:p>
            <a:r>
              <a:rPr lang="fr-FR" sz="1200" dirty="0"/>
              <a:t>Nous allons d'abord créer notre serveur puis, en parallèle, un client. Nous allons faire communiquer les deux. Pour l'instant, nous nous occupons du serveur.</a:t>
            </a:r>
          </a:p>
          <a:p>
            <a:endParaRPr lang="fr-FR" sz="1200" b="1" dirty="0"/>
          </a:p>
          <a:p>
            <a:r>
              <a:rPr lang="fr-FR" sz="1200" b="1" dirty="0"/>
              <a:t>Construire notre socket</a:t>
            </a:r>
          </a:p>
          <a:p>
            <a:endParaRPr lang="fr-FR" sz="1200" dirty="0"/>
          </a:p>
          <a:p>
            <a:r>
              <a:rPr lang="fr-FR" sz="1200" dirty="0"/>
              <a:t>Nous allons pour cela faire appel au constructeur socket. Dans le cas d'une connexion TCP, il prend les deux paramètres suivants, dans l'ordre :</a:t>
            </a:r>
          </a:p>
          <a:p>
            <a:endParaRPr lang="fr-FR" sz="1200" dirty="0"/>
          </a:p>
          <a:p>
            <a:r>
              <a:rPr lang="fr-FR" sz="1200" dirty="0"/>
              <a:t>    </a:t>
            </a:r>
            <a:r>
              <a:rPr lang="fr-FR" sz="1200" dirty="0" err="1"/>
              <a:t>socket.AF_INET</a:t>
            </a:r>
            <a:r>
              <a:rPr lang="fr-FR" sz="1200" dirty="0"/>
              <a:t> : la famille d'adresses, ici ce sont des adresses Internet ;</a:t>
            </a:r>
          </a:p>
          <a:p>
            <a:endParaRPr lang="fr-FR" sz="1200" dirty="0"/>
          </a:p>
          <a:p>
            <a:r>
              <a:rPr lang="fr-FR" sz="1200" dirty="0"/>
              <a:t>    </a:t>
            </a:r>
            <a:r>
              <a:rPr lang="fr-FR" sz="1200" dirty="0" err="1"/>
              <a:t>socket.SOCK_STREAM</a:t>
            </a:r>
            <a:r>
              <a:rPr lang="fr-FR" sz="1200" dirty="0"/>
              <a:t> : le type du socket, SOCK_STREAM pour le protocole TCP.</a:t>
            </a:r>
          </a:p>
        </p:txBody>
      </p:sp>
      <p:sp>
        <p:nvSpPr>
          <p:cNvPr id="8" name="ZoneTexte 7">
            <a:extLst>
              <a:ext uri="{FF2B5EF4-FFF2-40B4-BE49-F238E27FC236}">
                <a16:creationId xmlns:a16="http://schemas.microsoft.com/office/drawing/2014/main" id="{D890B189-5C04-4161-8911-0E71FDE1C934}"/>
              </a:ext>
            </a:extLst>
          </p:cNvPr>
          <p:cNvSpPr txBox="1"/>
          <p:nvPr/>
        </p:nvSpPr>
        <p:spPr>
          <a:xfrm>
            <a:off x="119064" y="3349913"/>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a:t>
            </a:r>
            <a:r>
              <a:rPr lang="en-US" sz="1100" dirty="0">
                <a:solidFill>
                  <a:schemeClr val="bg1"/>
                </a:solidFill>
              </a:rPr>
              <a:t> = </a:t>
            </a:r>
            <a:r>
              <a:rPr lang="en-US" sz="1100" dirty="0" err="1">
                <a:solidFill>
                  <a:schemeClr val="bg1"/>
                </a:solidFill>
              </a:rPr>
              <a:t>socket.socket</a:t>
            </a:r>
            <a:r>
              <a:rPr lang="en-US" sz="1100" dirty="0">
                <a:solidFill>
                  <a:schemeClr val="bg1"/>
                </a:solidFill>
              </a:rPr>
              <a:t>(</a:t>
            </a:r>
            <a:r>
              <a:rPr lang="en-US" sz="1100" dirty="0" err="1">
                <a:solidFill>
                  <a:schemeClr val="bg1"/>
                </a:solidFill>
              </a:rPr>
              <a:t>socket.AF_INET</a:t>
            </a:r>
            <a:r>
              <a:rPr lang="en-US" sz="1100" dirty="0">
                <a:solidFill>
                  <a:schemeClr val="bg1"/>
                </a:solidFill>
              </a:rPr>
              <a:t>, </a:t>
            </a:r>
            <a:r>
              <a:rPr lang="en-US" sz="1100" dirty="0" err="1">
                <a:solidFill>
                  <a:schemeClr val="bg1"/>
                </a:solidFill>
              </a:rPr>
              <a:t>socket.SOCK_STREAM</a:t>
            </a:r>
            <a:r>
              <a:rPr lang="en-US" sz="1100" dirty="0">
                <a:solidFill>
                  <a:schemeClr val="bg1"/>
                </a:solidFill>
              </a:rPr>
              <a:t>)</a:t>
            </a:r>
          </a:p>
        </p:txBody>
      </p:sp>
      <p:sp>
        <p:nvSpPr>
          <p:cNvPr id="9" name="ZoneTexte 8">
            <a:extLst>
              <a:ext uri="{FF2B5EF4-FFF2-40B4-BE49-F238E27FC236}">
                <a16:creationId xmlns:a16="http://schemas.microsoft.com/office/drawing/2014/main" id="{A9028FDA-24E6-44BB-AC99-80712018271A}"/>
              </a:ext>
            </a:extLst>
          </p:cNvPr>
          <p:cNvSpPr txBox="1"/>
          <p:nvPr/>
        </p:nvSpPr>
        <p:spPr>
          <a:xfrm>
            <a:off x="90491" y="3652138"/>
            <a:ext cx="11953872" cy="1754326"/>
          </a:xfrm>
          <a:prstGeom prst="rect">
            <a:avLst/>
          </a:prstGeom>
          <a:noFill/>
        </p:spPr>
        <p:txBody>
          <a:bodyPr wrap="square" rtlCol="0">
            <a:spAutoFit/>
          </a:bodyPr>
          <a:lstStyle/>
          <a:p>
            <a:r>
              <a:rPr lang="fr-FR" sz="1200" b="1" dirty="0"/>
              <a:t>Connecter le socket</a:t>
            </a:r>
          </a:p>
          <a:p>
            <a:endParaRPr lang="fr-FR" sz="1200" dirty="0"/>
          </a:p>
          <a:p>
            <a:r>
              <a:rPr lang="fr-FR" sz="1200" dirty="0"/>
              <a:t>Ensuite, nous connectons notre socket. Pour une connexion serveur, qui va attendre des connexions de clients, on utilise la méthode </a:t>
            </a:r>
            <a:r>
              <a:rPr lang="fr-FR" sz="1200" b="1" dirty="0"/>
              <a:t>bind</a:t>
            </a:r>
            <a:r>
              <a:rPr lang="fr-FR" sz="1200" dirty="0"/>
              <a:t>. Elle prend un paramètre : le tuple (</a:t>
            </a:r>
            <a:r>
              <a:rPr lang="fr-FR" sz="1200" b="1" dirty="0" err="1"/>
              <a:t>nom_hote</a:t>
            </a:r>
            <a:r>
              <a:rPr lang="fr-FR" sz="1200" b="1" dirty="0"/>
              <a:t>, port</a:t>
            </a:r>
            <a:r>
              <a:rPr lang="fr-FR" sz="1200" dirty="0"/>
              <a:t>).</a:t>
            </a:r>
          </a:p>
          <a:p>
            <a:endParaRPr lang="fr-FR" sz="1200" dirty="0"/>
          </a:p>
          <a:p>
            <a:r>
              <a:rPr lang="fr-FR" sz="1200" dirty="0">
                <a:highlight>
                  <a:srgbClr val="C0C0C0"/>
                </a:highlight>
              </a:rPr>
              <a:t>Attends un peu, je croyais que c'était notre client qui se connectait à notre serveur, pas l'inverse…</a:t>
            </a:r>
          </a:p>
          <a:p>
            <a:endParaRPr lang="fr-FR" sz="1200" dirty="0"/>
          </a:p>
          <a:p>
            <a:r>
              <a:rPr lang="fr-FR" sz="1200" dirty="0"/>
              <a:t>Oui mais, pour que notre serveur écoute sur un port, il faut le configurer en conséquence. Donc, dans notre cas, le nom de l'hôte sera vide et le port sera celui que vous voulez, entre 1024 et 65535.</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119064" y="5473417"/>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connexion_principale.bind</a:t>
            </a:r>
            <a:r>
              <a:rPr lang="en-US" sz="1100" dirty="0">
                <a:solidFill>
                  <a:schemeClr val="bg1"/>
                </a:solidFill>
              </a:rPr>
              <a:t>(('', 12800))</a:t>
            </a:r>
          </a:p>
        </p:txBody>
      </p:sp>
    </p:spTree>
    <p:extLst>
      <p:ext uri="{BB962C8B-B14F-4D97-AF65-F5344CB8AC3E}">
        <p14:creationId xmlns:p14="http://schemas.microsoft.com/office/powerpoint/2010/main" val="620511776"/>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ZoneTexte 10">
            <a:extLst>
              <a:ext uri="{FF2B5EF4-FFF2-40B4-BE49-F238E27FC236}">
                <a16:creationId xmlns:a16="http://schemas.microsoft.com/office/drawing/2014/main" id="{EFEF8E7A-8FDB-4E69-AF86-AE10E775002C}"/>
              </a:ext>
            </a:extLst>
          </p:cNvPr>
          <p:cNvSpPr txBox="1"/>
          <p:nvPr/>
        </p:nvSpPr>
        <p:spPr>
          <a:xfrm>
            <a:off x="119064" y="1620894"/>
            <a:ext cx="11953872" cy="1754326"/>
          </a:xfrm>
          <a:prstGeom prst="rect">
            <a:avLst/>
          </a:prstGeom>
          <a:noFill/>
        </p:spPr>
        <p:txBody>
          <a:bodyPr wrap="square" rtlCol="0">
            <a:spAutoFit/>
          </a:bodyPr>
          <a:lstStyle/>
          <a:p>
            <a:r>
              <a:rPr lang="fr-FR" sz="1200" b="1" dirty="0"/>
              <a:t>Faire écouter notre socket</a:t>
            </a:r>
          </a:p>
          <a:p>
            <a:endParaRPr lang="fr-FR" sz="1200" b="1" dirty="0"/>
          </a:p>
          <a:p>
            <a:r>
              <a:rPr lang="fr-FR" sz="1200" dirty="0"/>
              <a:t>Bien. Notre socket est prêt à écouter sur le port 12800 mais il n'écoute pas encore. On va avant tout lui préciser le nombre maximum de connexions qu'il peut recevoir sur ce port sans les accepter. On utilise pour cela la méthode listen. On lui passe généralement 5 en paramètre.</a:t>
            </a:r>
          </a:p>
          <a:p>
            <a:endParaRPr lang="fr-FR" sz="1200" dirty="0"/>
          </a:p>
          <a:p>
            <a:r>
              <a:rPr lang="fr-FR" sz="1200" dirty="0">
                <a:highlight>
                  <a:srgbClr val="C0C0C0"/>
                </a:highlight>
              </a:rPr>
              <a:t>Cela veut dire que notre serveur ne pourra dialoguer qu'avec 5 clients maximum ?</a:t>
            </a:r>
          </a:p>
          <a:p>
            <a:endParaRPr lang="fr-FR" sz="1200" dirty="0">
              <a:highlight>
                <a:srgbClr val="C0C0C0"/>
              </a:highlight>
            </a:endParaRPr>
          </a:p>
          <a:p>
            <a:r>
              <a:rPr lang="fr-FR" sz="1200" dirty="0"/>
              <a:t>Non. Cela veut dire que si 5 clients se connectent et que le serveur n'accepte aucune de ces connexions, aucun autre client ne pourra se connecter. Mais généralement, très peu de temps après que le client ait demandé la connexion, le serveur l'accepte. Vous pouvez donc avoir bien plus de clients connectés, ne vous en faites pas.</a:t>
            </a:r>
            <a:endParaRPr lang="fr-FR" sz="12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209554" y="3490475"/>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connexion_principale.listen</a:t>
            </a:r>
            <a:r>
              <a:rPr lang="en-US" sz="1100" dirty="0">
                <a:solidFill>
                  <a:schemeClr val="bg1"/>
                </a:solidFill>
              </a:rPr>
              <a:t>(5)</a:t>
            </a:r>
          </a:p>
        </p:txBody>
      </p:sp>
    </p:spTree>
    <p:extLst>
      <p:ext uri="{BB962C8B-B14F-4D97-AF65-F5344CB8AC3E}">
        <p14:creationId xmlns:p14="http://schemas.microsoft.com/office/powerpoint/2010/main" val="3894690815"/>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734138"/>
            <a:ext cx="11953872" cy="3046988"/>
          </a:xfrm>
          <a:prstGeom prst="rect">
            <a:avLst/>
          </a:prstGeom>
          <a:noFill/>
        </p:spPr>
        <p:txBody>
          <a:bodyPr wrap="square" rtlCol="0">
            <a:spAutoFit/>
          </a:bodyPr>
          <a:lstStyle/>
          <a:p>
            <a:r>
              <a:rPr lang="fr-FR" sz="1200" b="1" dirty="0"/>
              <a:t>Accepter une connexion venant du client</a:t>
            </a:r>
          </a:p>
          <a:p>
            <a:endParaRPr lang="fr-FR" sz="1200" dirty="0"/>
          </a:p>
          <a:p>
            <a:r>
              <a:rPr lang="fr-FR" sz="1200" dirty="0"/>
              <a:t>Enfin, dernière étape, on va accepter une connexion. Aucune connexion ne s'est encore présentée mais la méthode </a:t>
            </a:r>
            <a:r>
              <a:rPr lang="fr-FR" sz="1200" b="1" dirty="0"/>
              <a:t>accept</a:t>
            </a:r>
            <a:r>
              <a:rPr lang="fr-FR" sz="1200" dirty="0"/>
              <a:t> que nous allons utiliser va bloquer le programme tant qu'aucun client ne s'est connecté.</a:t>
            </a:r>
          </a:p>
          <a:p>
            <a:endParaRPr lang="fr-FR" sz="1200" dirty="0"/>
          </a:p>
          <a:p>
            <a:r>
              <a:rPr lang="fr-FR" sz="1200" dirty="0"/>
              <a:t>Il est important de noter que la méthode </a:t>
            </a:r>
            <a:r>
              <a:rPr lang="fr-FR" sz="1200" b="1" dirty="0"/>
              <a:t>accept</a:t>
            </a:r>
            <a:r>
              <a:rPr lang="fr-FR" sz="1200" dirty="0"/>
              <a:t> renvoie deux informations :</a:t>
            </a:r>
          </a:p>
          <a:p>
            <a:endParaRPr lang="fr-FR" sz="1200" dirty="0"/>
          </a:p>
          <a:p>
            <a:r>
              <a:rPr lang="fr-FR" sz="1200" dirty="0"/>
              <a:t>    le socket connecté qui vient de se créer, celui qui va nous permettre de dialoguer avec notre client tout juste connecté ;</a:t>
            </a:r>
          </a:p>
          <a:p>
            <a:endParaRPr lang="fr-FR" sz="1200" dirty="0"/>
          </a:p>
          <a:p>
            <a:r>
              <a:rPr lang="fr-FR" sz="1200" dirty="0"/>
              <a:t>    un tuple représentant l'adresse IP et le port de connexion du client.</a:t>
            </a:r>
          </a:p>
          <a:p>
            <a:endParaRPr lang="fr-FR" sz="1200" dirty="0"/>
          </a:p>
          <a:p>
            <a:r>
              <a:rPr lang="fr-FR" sz="1200" dirty="0">
                <a:highlight>
                  <a:srgbClr val="C0C0C0"/>
                </a:highlight>
              </a:rPr>
              <a:t>Le port de connexion du client… ce n'est pas le même que celui du serveur ?</a:t>
            </a:r>
          </a:p>
          <a:p>
            <a:endParaRPr lang="fr-FR" sz="1200" dirty="0"/>
          </a:p>
          <a:p>
            <a:r>
              <a:rPr lang="fr-FR" sz="1200" dirty="0"/>
              <a:t>Non car votre client, en ouvrant une connexion, passe par un port dit « de sortie » qui va être choisi par le système parmi les ports disponibles. Pour schématiser, quand un client se connecte à un serveur, il emprunte un port (une forme de porte, si vous voulez) puis établit la connexion sur le port du serveur. Il y a donc deux ports dans notre histoire mais celui qu'utilise le client pour ouvrir sa connexion ne va pas nous intéresser.</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147636" y="3842492"/>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a:t>
            </a:r>
            <a:r>
              <a:rPr lang="fr-FR" sz="1100" dirty="0">
                <a:solidFill>
                  <a:schemeClr val="bg1"/>
                </a:solidFill>
              </a:rPr>
              <a:t>, </a:t>
            </a:r>
            <a:r>
              <a:rPr lang="fr-FR" sz="1100" dirty="0" err="1">
                <a:solidFill>
                  <a:schemeClr val="bg1"/>
                </a:solidFill>
              </a:rPr>
              <a:t>infos_connexion</a:t>
            </a:r>
            <a:r>
              <a:rPr lang="fr-FR" sz="1100" dirty="0">
                <a:solidFill>
                  <a:schemeClr val="bg1"/>
                </a:solidFill>
              </a:rPr>
              <a:t> = </a:t>
            </a:r>
            <a:r>
              <a:rPr lang="fr-FR" sz="1100" dirty="0" err="1">
                <a:solidFill>
                  <a:schemeClr val="bg1"/>
                </a:solidFill>
              </a:rPr>
              <a:t>connexion_principale.accept</a:t>
            </a:r>
            <a:r>
              <a:rPr lang="fr-FR" sz="1100" dirty="0">
                <a:solidFill>
                  <a:schemeClr val="bg1"/>
                </a:solidFill>
              </a:rPr>
              <a:t>()</a:t>
            </a:r>
            <a:endParaRPr lang="en-US" sz="1100" dirty="0">
              <a:solidFill>
                <a:schemeClr val="bg1"/>
              </a:solidFill>
            </a:endParaRPr>
          </a:p>
        </p:txBody>
      </p:sp>
      <p:sp>
        <p:nvSpPr>
          <p:cNvPr id="11" name="ZoneTexte 10">
            <a:extLst>
              <a:ext uri="{FF2B5EF4-FFF2-40B4-BE49-F238E27FC236}">
                <a16:creationId xmlns:a16="http://schemas.microsoft.com/office/drawing/2014/main" id="{EFEF8E7A-8FDB-4E69-AF86-AE10E775002C}"/>
              </a:ext>
            </a:extLst>
          </p:cNvPr>
          <p:cNvSpPr txBox="1"/>
          <p:nvPr/>
        </p:nvSpPr>
        <p:spPr>
          <a:xfrm>
            <a:off x="119064" y="4207334"/>
            <a:ext cx="11953872" cy="1200329"/>
          </a:xfrm>
          <a:prstGeom prst="rect">
            <a:avLst/>
          </a:prstGeom>
          <a:noFill/>
        </p:spPr>
        <p:txBody>
          <a:bodyPr wrap="square" rtlCol="0">
            <a:spAutoFit/>
          </a:bodyPr>
          <a:lstStyle/>
          <a:p>
            <a:r>
              <a:rPr lang="fr-FR" sz="1200" dirty="0"/>
              <a:t>Cette méthode, comme vous le voyez, bloque le programme. Elle attend qu'un client se connecte. Laissons cette fenêtre Python ouverte et, à présent, ouvrons-en une nouvelle pour construire notre client.</a:t>
            </a:r>
          </a:p>
          <a:p>
            <a:endParaRPr lang="fr-FR" sz="1200" b="1" dirty="0"/>
          </a:p>
          <a:p>
            <a:r>
              <a:rPr lang="fr-FR" sz="1200" b="1" dirty="0"/>
              <a:t>Création du client</a:t>
            </a:r>
          </a:p>
          <a:p>
            <a:endParaRPr lang="fr-FR" sz="1200" dirty="0"/>
          </a:p>
          <a:p>
            <a:r>
              <a:rPr lang="fr-FR" sz="1200" dirty="0"/>
              <a:t>Commencez par construire votre socket de la même façon :</a:t>
            </a:r>
            <a:endParaRPr lang="fr-FR" sz="12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147636" y="5510895"/>
            <a:ext cx="4881561" cy="769441"/>
          </a:xfrm>
          <a:prstGeom prst="rect">
            <a:avLst/>
          </a:prstGeom>
          <a:solidFill>
            <a:schemeClr val="tx1"/>
          </a:solidFill>
        </p:spPr>
        <p:txBody>
          <a:bodyPr wrap="square" rtlCol="0">
            <a:spAutoFit/>
          </a:bodyPr>
          <a:lstStyle/>
          <a:p>
            <a:r>
              <a:rPr lang="en-US" sz="1100" dirty="0">
                <a:solidFill>
                  <a:schemeClr val="bg1"/>
                </a:solidFill>
              </a:rPr>
              <a:t>&gt;&gt;&gt; import socket</a:t>
            </a:r>
          </a:p>
          <a:p>
            <a:r>
              <a:rPr lang="en-US" sz="1100" dirty="0">
                <a:solidFill>
                  <a:schemeClr val="bg1"/>
                </a:solidFill>
              </a:rPr>
              <a:t>&gt;&gt;&gt; </a:t>
            </a:r>
            <a:r>
              <a:rPr lang="en-US" sz="1100" dirty="0" err="1">
                <a:solidFill>
                  <a:schemeClr val="bg1"/>
                </a:solidFill>
              </a:rPr>
              <a:t>connexion_avec_serveur</a:t>
            </a:r>
            <a:r>
              <a:rPr lang="en-US" sz="1100" dirty="0">
                <a:solidFill>
                  <a:schemeClr val="bg1"/>
                </a:solidFill>
              </a:rPr>
              <a:t> = </a:t>
            </a:r>
            <a:r>
              <a:rPr lang="en-US" sz="1100" dirty="0" err="1">
                <a:solidFill>
                  <a:schemeClr val="bg1"/>
                </a:solidFill>
              </a:rPr>
              <a:t>socket.socket</a:t>
            </a:r>
            <a:r>
              <a:rPr lang="en-US" sz="1100" dirty="0">
                <a:solidFill>
                  <a:schemeClr val="bg1"/>
                </a:solidFill>
              </a:rPr>
              <a:t>(</a:t>
            </a:r>
            <a:r>
              <a:rPr lang="en-US" sz="1100" dirty="0" err="1">
                <a:solidFill>
                  <a:schemeClr val="bg1"/>
                </a:solidFill>
              </a:rPr>
              <a:t>socket.AF_INET</a:t>
            </a:r>
            <a:r>
              <a:rPr lang="en-US" sz="1100" dirty="0">
                <a:solidFill>
                  <a:schemeClr val="bg1"/>
                </a:solidFill>
              </a:rPr>
              <a:t>, </a:t>
            </a:r>
            <a:r>
              <a:rPr lang="en-US" sz="1100" dirty="0" err="1">
                <a:solidFill>
                  <a:schemeClr val="bg1"/>
                </a:solidFill>
              </a:rPr>
              <a:t>socket.SOCK_STREAM</a:t>
            </a:r>
            <a:r>
              <a:rPr lang="en-US" sz="1100" dirty="0">
                <a:solidFill>
                  <a:schemeClr val="bg1"/>
                </a:solidFill>
              </a:rPr>
              <a:t>)</a:t>
            </a:r>
          </a:p>
          <a:p>
            <a:r>
              <a:rPr lang="en-US" sz="1100" dirty="0">
                <a:solidFill>
                  <a:schemeClr val="bg1"/>
                </a:solidFill>
              </a:rPr>
              <a:t>&gt;&gt;&gt;</a:t>
            </a:r>
          </a:p>
        </p:txBody>
      </p:sp>
    </p:spTree>
    <p:extLst>
      <p:ext uri="{BB962C8B-B14F-4D97-AF65-F5344CB8AC3E}">
        <p14:creationId xmlns:p14="http://schemas.microsoft.com/office/powerpoint/2010/main" val="1412533705"/>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734138"/>
            <a:ext cx="11953872" cy="1200329"/>
          </a:xfrm>
          <a:prstGeom prst="rect">
            <a:avLst/>
          </a:prstGeom>
          <a:noFill/>
        </p:spPr>
        <p:txBody>
          <a:bodyPr wrap="square" rtlCol="0">
            <a:spAutoFit/>
          </a:bodyPr>
          <a:lstStyle/>
          <a:p>
            <a:r>
              <a:rPr lang="fr-FR" sz="1200" b="1" dirty="0"/>
              <a:t>Connecter le client</a:t>
            </a:r>
          </a:p>
          <a:p>
            <a:endParaRPr lang="fr-FR" sz="1200" dirty="0"/>
          </a:p>
          <a:p>
            <a:r>
              <a:rPr lang="fr-FR" sz="1200" dirty="0"/>
              <a:t>Pour se connecter à un serveur, on va utiliser la méthode connect. Elle prend en paramètre un tuple, comme bind, contenant le nom d'hôte et le numéro du port identifiant le serveur auquel on veut se connecter.</a:t>
            </a:r>
          </a:p>
          <a:p>
            <a:r>
              <a:rPr lang="fr-FR" sz="1200" dirty="0"/>
              <a:t>Le numéro du port sur lequel on veut se connecter, vous le connaissez : c'est 12800. Vu que nos deux applications Python sont sur la même machine, le nom d'hôte va être localhost (c'est-à-dire la machine locale).</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209554" y="2037256"/>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connexion_avec_serveur.connect</a:t>
            </a:r>
            <a:r>
              <a:rPr lang="fr-FR" sz="1100" dirty="0">
                <a:solidFill>
                  <a:schemeClr val="bg1"/>
                </a:solidFill>
              </a:rPr>
              <a:t>(('localhost', 12800))</a:t>
            </a:r>
          </a:p>
        </p:txBody>
      </p:sp>
      <p:sp>
        <p:nvSpPr>
          <p:cNvPr id="11" name="ZoneTexte 10">
            <a:extLst>
              <a:ext uri="{FF2B5EF4-FFF2-40B4-BE49-F238E27FC236}">
                <a16:creationId xmlns:a16="http://schemas.microsoft.com/office/drawing/2014/main" id="{EFEF8E7A-8FDB-4E69-AF86-AE10E775002C}"/>
              </a:ext>
            </a:extLst>
          </p:cNvPr>
          <p:cNvSpPr txBox="1"/>
          <p:nvPr/>
        </p:nvSpPr>
        <p:spPr>
          <a:xfrm>
            <a:off x="90491" y="2396215"/>
            <a:ext cx="11953872" cy="830997"/>
          </a:xfrm>
          <a:prstGeom prst="rect">
            <a:avLst/>
          </a:prstGeom>
          <a:noFill/>
        </p:spPr>
        <p:txBody>
          <a:bodyPr wrap="square" rtlCol="0">
            <a:spAutoFit/>
          </a:bodyPr>
          <a:lstStyle/>
          <a:p>
            <a:r>
              <a:rPr lang="fr-FR" sz="1200" dirty="0"/>
              <a:t>Et voilà, notre serveur et notre client sont connectés !</a:t>
            </a:r>
          </a:p>
          <a:p>
            <a:endParaRPr lang="fr-FR" sz="1200" dirty="0"/>
          </a:p>
          <a:p>
            <a:r>
              <a:rPr lang="fr-FR" sz="1200" dirty="0"/>
              <a:t>Si vous retournez dans la console Python abritant le serveur, vous pouvez constater que la méthode accept ne bloque plus, puisqu'elle vient d'accepter la connexion demandée par le client. Vous pouvez donc de nouveau saisir du code côté serveur :</a:t>
            </a:r>
            <a:endParaRPr lang="fr-FR" sz="12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209553" y="3349073"/>
            <a:ext cx="4881561" cy="430887"/>
          </a:xfrm>
          <a:prstGeom prst="rect">
            <a:avLst/>
          </a:prstGeom>
          <a:solidFill>
            <a:schemeClr val="tx1"/>
          </a:solidFill>
        </p:spPr>
        <p:txBody>
          <a:bodyPr wrap="square" rtlCol="0">
            <a:spAutoFit/>
          </a:bodyPr>
          <a:lstStyle/>
          <a:p>
            <a:r>
              <a:rPr lang="fr-FR" sz="1100" dirty="0">
                <a:solidFill>
                  <a:schemeClr val="bg1"/>
                </a:solidFill>
              </a:rPr>
              <a:t>&gt;&gt;&gt; print(</a:t>
            </a:r>
            <a:r>
              <a:rPr lang="fr-FR" sz="1100" dirty="0" err="1">
                <a:solidFill>
                  <a:schemeClr val="bg1"/>
                </a:solidFill>
              </a:rPr>
              <a:t>infos_connexion</a:t>
            </a:r>
            <a:r>
              <a:rPr lang="fr-FR" sz="1100" dirty="0">
                <a:solidFill>
                  <a:schemeClr val="bg1"/>
                </a:solidFill>
              </a:rPr>
              <a:t>)</a:t>
            </a:r>
          </a:p>
          <a:p>
            <a:r>
              <a:rPr lang="fr-FR" sz="1100" dirty="0">
                <a:solidFill>
                  <a:schemeClr val="bg1"/>
                </a:solidFill>
              </a:rPr>
              <a:t>('127.0.0.1', 2901)</a:t>
            </a:r>
          </a:p>
        </p:txBody>
      </p:sp>
      <p:sp>
        <p:nvSpPr>
          <p:cNvPr id="9" name="ZoneTexte 8">
            <a:extLst>
              <a:ext uri="{FF2B5EF4-FFF2-40B4-BE49-F238E27FC236}">
                <a16:creationId xmlns:a16="http://schemas.microsoft.com/office/drawing/2014/main" id="{5F16D747-EACA-4BB6-9467-9107D3F47D16}"/>
              </a:ext>
            </a:extLst>
          </p:cNvPr>
          <p:cNvSpPr txBox="1"/>
          <p:nvPr/>
        </p:nvSpPr>
        <p:spPr>
          <a:xfrm>
            <a:off x="147636" y="3960971"/>
            <a:ext cx="11953872" cy="1938992"/>
          </a:xfrm>
          <a:prstGeom prst="rect">
            <a:avLst/>
          </a:prstGeom>
          <a:noFill/>
        </p:spPr>
        <p:txBody>
          <a:bodyPr wrap="square" rtlCol="0">
            <a:spAutoFit/>
          </a:bodyPr>
          <a:lstStyle/>
          <a:p>
            <a:r>
              <a:rPr lang="fr-FR" sz="1200" dirty="0"/>
              <a:t>La première information, c'est l'adresse IP du client. Ici, elle vaut </a:t>
            </a:r>
            <a:r>
              <a:rPr lang="fr-FR" sz="1200" i="1" dirty="0"/>
              <a:t>127.0.0.1</a:t>
            </a:r>
            <a:r>
              <a:rPr lang="fr-FR" sz="1200" dirty="0"/>
              <a:t> c'est-à-dire l'IP de l'ordinateur local. Dites-vous que l'hôte </a:t>
            </a:r>
            <a:r>
              <a:rPr lang="fr-FR" sz="1200" i="1" dirty="0"/>
              <a:t>localhost</a:t>
            </a:r>
            <a:r>
              <a:rPr lang="fr-FR" sz="1200" dirty="0"/>
              <a:t> redirige vers l'IP </a:t>
            </a:r>
            <a:r>
              <a:rPr lang="fr-FR" sz="1200" i="1" dirty="0"/>
              <a:t>127.0.0.1</a:t>
            </a:r>
            <a:r>
              <a:rPr lang="fr-FR" sz="1200" dirty="0"/>
              <a:t>.</a:t>
            </a:r>
          </a:p>
          <a:p>
            <a:r>
              <a:rPr lang="fr-FR" sz="1200" dirty="0"/>
              <a:t>Le second est le port de sortie du client, qui ne nous intéresse pas ici.</a:t>
            </a:r>
          </a:p>
          <a:p>
            <a:endParaRPr lang="fr-FR" sz="1200" b="1" dirty="0"/>
          </a:p>
          <a:p>
            <a:r>
              <a:rPr lang="fr-FR" sz="1200" b="1" dirty="0"/>
              <a:t>Faire communiquer nos sockets</a:t>
            </a:r>
          </a:p>
          <a:p>
            <a:endParaRPr lang="fr-FR" sz="1200" dirty="0"/>
          </a:p>
          <a:p>
            <a:r>
              <a:rPr lang="fr-FR" sz="1200" dirty="0"/>
              <a:t>Bon, maintenant, comment faire communiquer nos sockets ? Eh bien, en utilisant les méthodes </a:t>
            </a:r>
            <a:r>
              <a:rPr lang="fr-FR" sz="1200" i="1" dirty="0"/>
              <a:t>send</a:t>
            </a:r>
            <a:r>
              <a:rPr lang="fr-FR" sz="1200" dirty="0"/>
              <a:t> pour envoyer et </a:t>
            </a:r>
            <a:r>
              <a:rPr lang="fr-FR" sz="1200" i="1" dirty="0"/>
              <a:t>recv</a:t>
            </a:r>
            <a:r>
              <a:rPr lang="fr-FR" sz="1200" dirty="0"/>
              <a:t> pour recevoir.</a:t>
            </a:r>
          </a:p>
          <a:p>
            <a:endParaRPr lang="fr-FR" sz="1200" dirty="0"/>
          </a:p>
          <a:p>
            <a:r>
              <a:rPr lang="fr-FR" sz="1200" dirty="0">
                <a:highlight>
                  <a:srgbClr val="C0C0C0"/>
                </a:highlight>
              </a:rPr>
              <a:t>Les informations que vous transmettrez seront des chaînes de bytes, pas des str !</a:t>
            </a:r>
          </a:p>
          <a:p>
            <a:endParaRPr lang="fr-FR" sz="1200" dirty="0"/>
          </a:p>
          <a:p>
            <a:r>
              <a:rPr lang="fr-FR" sz="1200" dirty="0"/>
              <a:t>Donc côté serveur :</a:t>
            </a:r>
            <a:endParaRPr lang="fr-FR" sz="1200" dirty="0">
              <a:highlight>
                <a:srgbClr val="C0C0C0"/>
              </a:highlight>
            </a:endParaRP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6083283"/>
            <a:ext cx="4881561" cy="43088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connexion_avec_client.send</a:t>
            </a:r>
            <a:r>
              <a:rPr lang="fr-FR" sz="1100" dirty="0">
                <a:solidFill>
                  <a:schemeClr val="bg1"/>
                </a:solidFill>
              </a:rPr>
              <a:t>(</a:t>
            </a:r>
            <a:r>
              <a:rPr lang="fr-FR" sz="1100" dirty="0" err="1">
                <a:solidFill>
                  <a:schemeClr val="bg1"/>
                </a:solidFill>
              </a:rPr>
              <a:t>b"Je</a:t>
            </a:r>
            <a:r>
              <a:rPr lang="fr-FR" sz="1100" dirty="0">
                <a:solidFill>
                  <a:schemeClr val="bg1"/>
                </a:solidFill>
              </a:rPr>
              <a:t> viens d'accepter la connexion")</a:t>
            </a:r>
          </a:p>
          <a:p>
            <a:r>
              <a:rPr lang="fr-FR" sz="1100" dirty="0">
                <a:solidFill>
                  <a:schemeClr val="bg1"/>
                </a:solidFill>
              </a:rPr>
              <a:t>32</a:t>
            </a:r>
          </a:p>
        </p:txBody>
      </p:sp>
    </p:spTree>
    <p:extLst>
      <p:ext uri="{BB962C8B-B14F-4D97-AF65-F5344CB8AC3E}">
        <p14:creationId xmlns:p14="http://schemas.microsoft.com/office/powerpoint/2010/main" val="2490555422"/>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1288880"/>
            <a:ext cx="11953872" cy="1200329"/>
          </a:xfrm>
          <a:prstGeom prst="rect">
            <a:avLst/>
          </a:prstGeom>
          <a:noFill/>
        </p:spPr>
        <p:txBody>
          <a:bodyPr wrap="square" rtlCol="0">
            <a:spAutoFit/>
          </a:bodyPr>
          <a:lstStyle/>
          <a:p>
            <a:r>
              <a:rPr lang="fr-FR" sz="1200" dirty="0"/>
              <a:t>La méthode </a:t>
            </a:r>
            <a:r>
              <a:rPr lang="fr-FR" sz="1200" i="1" dirty="0"/>
              <a:t>send</a:t>
            </a:r>
            <a:r>
              <a:rPr lang="fr-FR" sz="1200" dirty="0"/>
              <a:t> vous renvoie le nombre de caractères envoyés.</a:t>
            </a:r>
          </a:p>
          <a:p>
            <a:endParaRPr lang="fr-FR" sz="1200" dirty="0"/>
          </a:p>
          <a:p>
            <a:r>
              <a:rPr lang="fr-FR" sz="1200" dirty="0"/>
              <a:t>Maintenant, côté client, on va réceptionner le message que l'on vient d'envoyer. La méthode </a:t>
            </a:r>
            <a:r>
              <a:rPr lang="fr-FR" sz="1200" i="1" dirty="0"/>
              <a:t>recv</a:t>
            </a:r>
            <a:r>
              <a:rPr lang="fr-FR" sz="1200" dirty="0"/>
              <a:t> prend en paramètre le nombre de caractères à lire. Généralement, on lui passe la valeur 1024. Si le message est plus grand que </a:t>
            </a:r>
            <a:r>
              <a:rPr lang="fr-FR" sz="1200" i="1" dirty="0"/>
              <a:t>1024</a:t>
            </a:r>
            <a:r>
              <a:rPr lang="fr-FR" sz="1200" dirty="0"/>
              <a:t> caractères, on récupérera le reste après.</a:t>
            </a:r>
          </a:p>
          <a:p>
            <a:endParaRPr lang="fr-FR" sz="1200" dirty="0"/>
          </a:p>
          <a:p>
            <a:r>
              <a:rPr lang="fr-FR" sz="1200" dirty="0"/>
              <a:t>Dans la fenêtre Python côté client, donc :</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209554" y="2545700"/>
            <a:ext cx="4881561" cy="769441"/>
          </a:xfrm>
          <a:prstGeom prst="rect">
            <a:avLst/>
          </a:prstGeom>
          <a:solidFill>
            <a:schemeClr val="tx1"/>
          </a:solidFill>
        </p:spPr>
        <p:txBody>
          <a:bodyPr wrap="square" rtlCol="0">
            <a:spAutoFit/>
          </a:bodyPr>
          <a:lstStyle/>
          <a:p>
            <a:r>
              <a:rPr lang="fr-FR" sz="1100" dirty="0">
                <a:solidFill>
                  <a:schemeClr val="bg1"/>
                </a:solidFill>
              </a:rPr>
              <a:t>&gt;&gt;&gt; msg_recu = connexion_avec_serveur.recv(1024)</a:t>
            </a:r>
          </a:p>
          <a:p>
            <a:r>
              <a:rPr lang="fr-FR" sz="1100" dirty="0">
                <a:solidFill>
                  <a:schemeClr val="bg1"/>
                </a:solidFill>
              </a:rPr>
              <a:t>&gt;&gt;&gt; </a:t>
            </a:r>
            <a:r>
              <a:rPr lang="fr-FR" sz="1100" dirty="0" err="1">
                <a:solidFill>
                  <a:schemeClr val="bg1"/>
                </a:solidFill>
              </a:rPr>
              <a:t>msg_recu</a:t>
            </a:r>
            <a:endParaRPr lang="fr-FR" sz="1100" dirty="0">
              <a:solidFill>
                <a:schemeClr val="bg1"/>
              </a:solidFill>
            </a:endParaRPr>
          </a:p>
          <a:p>
            <a:r>
              <a:rPr lang="fr-FR" sz="1100" dirty="0" err="1">
                <a:solidFill>
                  <a:schemeClr val="bg1"/>
                </a:solidFill>
              </a:rPr>
              <a:t>b"Je</a:t>
            </a:r>
            <a:r>
              <a:rPr lang="fr-FR" sz="1100" dirty="0">
                <a:solidFill>
                  <a:schemeClr val="bg1"/>
                </a:solidFill>
              </a:rPr>
              <a:t> viens d'accepter la connexion"</a:t>
            </a:r>
          </a:p>
          <a:p>
            <a:r>
              <a:rPr lang="fr-FR" sz="1100" dirty="0">
                <a:solidFill>
                  <a:schemeClr val="bg1"/>
                </a:solidFill>
              </a:rPr>
              <a:t>&gt;&gt;&gt;</a:t>
            </a:r>
          </a:p>
        </p:txBody>
      </p:sp>
      <p:sp>
        <p:nvSpPr>
          <p:cNvPr id="9" name="ZoneTexte 8">
            <a:extLst>
              <a:ext uri="{FF2B5EF4-FFF2-40B4-BE49-F238E27FC236}">
                <a16:creationId xmlns:a16="http://schemas.microsoft.com/office/drawing/2014/main" id="{5F16D747-EACA-4BB6-9467-9107D3F47D16}"/>
              </a:ext>
            </a:extLst>
          </p:cNvPr>
          <p:cNvSpPr txBox="1"/>
          <p:nvPr/>
        </p:nvSpPr>
        <p:spPr>
          <a:xfrm>
            <a:off x="209553" y="3420171"/>
            <a:ext cx="11953872" cy="1754326"/>
          </a:xfrm>
          <a:prstGeom prst="rect">
            <a:avLst/>
          </a:prstGeom>
          <a:noFill/>
        </p:spPr>
        <p:txBody>
          <a:bodyPr wrap="square" rtlCol="0">
            <a:spAutoFit/>
          </a:bodyPr>
          <a:lstStyle/>
          <a:p>
            <a:r>
              <a:rPr lang="fr-FR" sz="1200" dirty="0"/>
              <a:t>Magique, non ? Vraiment pas ? Songez que ce petit mécanisme peut servir à faire communiquer des applications entre elles non seulement sur la machine locale, mais aussi sur des machines distantes et reliées par Internet.</a:t>
            </a:r>
          </a:p>
          <a:p>
            <a:endParaRPr lang="fr-FR" sz="1200" dirty="0"/>
          </a:p>
          <a:p>
            <a:r>
              <a:rPr lang="fr-FR" sz="1200" dirty="0"/>
              <a:t>Le client peut également envoyer des informations au serveur et le serveur peut les réceptionner, tout cela grâce aux méthodes </a:t>
            </a:r>
            <a:r>
              <a:rPr lang="fr-FR" sz="1200" i="1" dirty="0"/>
              <a:t>send</a:t>
            </a:r>
            <a:r>
              <a:rPr lang="fr-FR" sz="1200" dirty="0"/>
              <a:t> et </a:t>
            </a:r>
            <a:r>
              <a:rPr lang="fr-FR" sz="1200" i="1" dirty="0"/>
              <a:t>recv</a:t>
            </a:r>
            <a:r>
              <a:rPr lang="fr-FR" sz="1200" dirty="0"/>
              <a:t> que nous venons de voir.</a:t>
            </a:r>
          </a:p>
          <a:p>
            <a:r>
              <a:rPr lang="fr-FR" sz="1200" dirty="0"/>
              <a:t>Fermer la connexion</a:t>
            </a:r>
          </a:p>
          <a:p>
            <a:endParaRPr lang="fr-FR" sz="1200" dirty="0"/>
          </a:p>
          <a:p>
            <a:r>
              <a:rPr lang="fr-FR" sz="1200" dirty="0"/>
              <a:t>Pour fermer la connexion, il faut appeler la méthode </a:t>
            </a:r>
            <a:r>
              <a:rPr lang="fr-FR" sz="1200" i="1" dirty="0"/>
              <a:t>close</a:t>
            </a:r>
            <a:r>
              <a:rPr lang="fr-FR" sz="1200" dirty="0"/>
              <a:t> de notre socket.</a:t>
            </a:r>
          </a:p>
          <a:p>
            <a:endParaRPr lang="fr-FR" sz="1200" dirty="0"/>
          </a:p>
          <a:p>
            <a:r>
              <a:rPr lang="fr-FR" sz="1200" dirty="0"/>
              <a:t>Côté serveur :</a:t>
            </a:r>
            <a:endParaRPr lang="fr-FR" sz="1200" dirty="0">
              <a:highlight>
                <a:srgbClr val="C0C0C0"/>
              </a:highlight>
            </a:endParaRP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5183839"/>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connexion_avec_client.close</a:t>
            </a:r>
            <a:r>
              <a:rPr lang="fr-FR" sz="1100" dirty="0">
                <a:solidFill>
                  <a:schemeClr val="bg1"/>
                </a:solidFill>
              </a:rPr>
              <a:t>()</a:t>
            </a:r>
          </a:p>
        </p:txBody>
      </p:sp>
      <p:sp>
        <p:nvSpPr>
          <p:cNvPr id="14" name="ZoneTexte 13">
            <a:extLst>
              <a:ext uri="{FF2B5EF4-FFF2-40B4-BE49-F238E27FC236}">
                <a16:creationId xmlns:a16="http://schemas.microsoft.com/office/drawing/2014/main" id="{05865291-E100-4270-9131-BB2D0DCF67EC}"/>
              </a:ext>
            </a:extLst>
          </p:cNvPr>
          <p:cNvSpPr txBox="1"/>
          <p:nvPr/>
        </p:nvSpPr>
        <p:spPr>
          <a:xfrm>
            <a:off x="147636" y="5445536"/>
            <a:ext cx="11953872" cy="276999"/>
          </a:xfrm>
          <a:prstGeom prst="rect">
            <a:avLst/>
          </a:prstGeom>
          <a:noFill/>
        </p:spPr>
        <p:txBody>
          <a:bodyPr wrap="square" rtlCol="0">
            <a:spAutoFit/>
          </a:bodyPr>
          <a:lstStyle/>
          <a:p>
            <a:r>
              <a:rPr lang="fr-FR" sz="1200" dirty="0"/>
              <a:t>Et côté client :</a:t>
            </a:r>
            <a:endParaRPr lang="fr-FR" sz="1200" dirty="0">
              <a:highlight>
                <a:srgbClr val="C0C0C0"/>
              </a:highlight>
            </a:endParaRPr>
          </a:p>
        </p:txBody>
      </p:sp>
      <p:sp>
        <p:nvSpPr>
          <p:cNvPr id="15" name="ZoneTexte 14">
            <a:extLst>
              <a:ext uri="{FF2B5EF4-FFF2-40B4-BE49-F238E27FC236}">
                <a16:creationId xmlns:a16="http://schemas.microsoft.com/office/drawing/2014/main" id="{E96BA9A7-E3E9-4877-9BE4-D75E96B6068E}"/>
              </a:ext>
            </a:extLst>
          </p:cNvPr>
          <p:cNvSpPr txBox="1"/>
          <p:nvPr/>
        </p:nvSpPr>
        <p:spPr>
          <a:xfrm>
            <a:off x="209553" y="5727751"/>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connexion_avec_serveur.close</a:t>
            </a:r>
            <a:r>
              <a:rPr lang="fr-FR" sz="1100" dirty="0">
                <a:solidFill>
                  <a:schemeClr val="bg1"/>
                </a:solidFill>
              </a:rPr>
              <a:t>()</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6094013"/>
            <a:ext cx="11953872" cy="461665"/>
          </a:xfrm>
          <a:prstGeom prst="rect">
            <a:avLst/>
          </a:prstGeom>
          <a:noFill/>
        </p:spPr>
        <p:txBody>
          <a:bodyPr wrap="square" rtlCol="0">
            <a:spAutoFit/>
          </a:bodyPr>
          <a:lstStyle/>
          <a:p>
            <a:r>
              <a:rPr lang="fr-FR" sz="1200" dirty="0"/>
              <a:t>Voilà ! Je vais récapituler en vous présentant dans l'ordre un petit serveur et un client que nous pouvons utiliser. Et pour finir, je vous montrerai une façon d'optimiser un peu notre serveur en lui permettant de gérer plusieurs clients à la fois.</a:t>
            </a:r>
            <a:endParaRPr lang="fr-FR" sz="1200" dirty="0">
              <a:highlight>
                <a:srgbClr val="C0C0C0"/>
              </a:highlight>
            </a:endParaRPr>
          </a:p>
        </p:txBody>
      </p:sp>
    </p:spTree>
    <p:extLst>
      <p:ext uri="{BB962C8B-B14F-4D97-AF65-F5344CB8AC3E}">
        <p14:creationId xmlns:p14="http://schemas.microsoft.com/office/powerpoint/2010/main" val="3323742649"/>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serveur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883763"/>
            <a:ext cx="11953872" cy="830997"/>
          </a:xfrm>
          <a:prstGeom prst="rect">
            <a:avLst/>
          </a:prstGeom>
          <a:noFill/>
        </p:spPr>
        <p:txBody>
          <a:bodyPr wrap="square" rtlCol="0">
            <a:spAutoFit/>
          </a:bodyPr>
          <a:lstStyle/>
          <a:p>
            <a:r>
              <a:rPr lang="fr-FR" sz="1200" dirty="0"/>
              <a:t>Pour éviter les confusions, je vous remets ici le code du serveur, légèrement amélioré. Il n'accepte qu'un seul client (nous verrons plus bas comment en accepter plusieurs) et il tourne jusqu'à recevoir du client le message fin.</a:t>
            </a:r>
          </a:p>
          <a:p>
            <a:endParaRPr lang="fr-FR" sz="1200" dirty="0"/>
          </a:p>
          <a:p>
            <a:r>
              <a:rPr lang="fr-FR" sz="1200" dirty="0"/>
              <a:t>À chaque fois que le serveur reçoit un message, il envoie en retour le message '5 / 5'.</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385761" y="1849979"/>
            <a:ext cx="4881561" cy="3985706"/>
          </a:xfrm>
          <a:prstGeom prst="rect">
            <a:avLst/>
          </a:prstGeom>
          <a:solidFill>
            <a:schemeClr val="tx1"/>
          </a:solidFill>
        </p:spPr>
        <p:txBody>
          <a:bodyPr wrap="square" rtlCol="0">
            <a:spAutoFit/>
          </a:bodyPr>
          <a:lstStyle/>
          <a:p>
            <a:r>
              <a:rPr lang="fr-FR" sz="1100" dirty="0">
                <a:solidFill>
                  <a:schemeClr val="bg1"/>
                </a:solidFill>
              </a:rPr>
              <a:t>import socket</a:t>
            </a:r>
          </a:p>
          <a:p>
            <a:endParaRPr lang="fr-FR" sz="1100" dirty="0">
              <a:solidFill>
                <a:schemeClr val="bg1"/>
              </a:solidFill>
            </a:endParaRPr>
          </a:p>
          <a:p>
            <a:r>
              <a:rPr lang="fr-FR" sz="1100" dirty="0">
                <a:solidFill>
                  <a:schemeClr val="bg1"/>
                </a:solidFill>
              </a:rPr>
              <a:t>hote = ''</a:t>
            </a:r>
          </a:p>
          <a:p>
            <a:r>
              <a:rPr lang="fr-FR" sz="1100" dirty="0">
                <a:solidFill>
                  <a:schemeClr val="bg1"/>
                </a:solidFill>
              </a:rPr>
              <a:t>port = 12800</a:t>
            </a:r>
          </a:p>
          <a:p>
            <a:endParaRPr lang="fr-FR" sz="1100" dirty="0">
              <a:solidFill>
                <a:schemeClr val="bg1"/>
              </a:solidFill>
            </a:endParaRPr>
          </a:p>
          <a:p>
            <a:r>
              <a:rPr lang="fr-FR" sz="1100" dirty="0" err="1">
                <a:solidFill>
                  <a:schemeClr val="bg1"/>
                </a:solidFill>
              </a:rPr>
              <a:t>connexion_principale</a:t>
            </a:r>
            <a:r>
              <a:rPr lang="fr-FR" sz="1100" dirty="0">
                <a:solidFill>
                  <a:schemeClr val="bg1"/>
                </a:solidFill>
              </a:rPr>
              <a:t> = </a:t>
            </a:r>
            <a:r>
              <a:rPr lang="fr-FR" sz="1100" dirty="0" err="1">
                <a:solidFill>
                  <a:schemeClr val="bg1"/>
                </a:solidFill>
              </a:rPr>
              <a:t>socket.socket</a:t>
            </a:r>
            <a:r>
              <a:rPr lang="fr-FR" sz="1100" dirty="0">
                <a:solidFill>
                  <a:schemeClr val="bg1"/>
                </a:solidFill>
              </a:rPr>
              <a:t>(</a:t>
            </a:r>
            <a:r>
              <a:rPr lang="fr-FR" sz="1100" dirty="0" err="1">
                <a:solidFill>
                  <a:schemeClr val="bg1"/>
                </a:solidFill>
              </a:rPr>
              <a:t>socket.AF_INET</a:t>
            </a:r>
            <a:r>
              <a:rPr lang="fr-FR" sz="1100" dirty="0">
                <a:solidFill>
                  <a:schemeClr val="bg1"/>
                </a:solidFill>
              </a:rPr>
              <a:t>, </a:t>
            </a:r>
            <a:r>
              <a:rPr lang="fr-FR" sz="1100" dirty="0" err="1">
                <a:solidFill>
                  <a:schemeClr val="bg1"/>
                </a:solidFill>
              </a:rPr>
              <a:t>socket.SOCK_STREAM</a:t>
            </a:r>
            <a:r>
              <a:rPr lang="fr-FR" sz="1100" dirty="0">
                <a:solidFill>
                  <a:schemeClr val="bg1"/>
                </a:solidFill>
              </a:rPr>
              <a:t>)</a:t>
            </a:r>
          </a:p>
          <a:p>
            <a:r>
              <a:rPr lang="fr-FR" sz="1100" dirty="0" err="1">
                <a:solidFill>
                  <a:schemeClr val="bg1"/>
                </a:solidFill>
              </a:rPr>
              <a:t>connexion_principale.bind</a:t>
            </a:r>
            <a:r>
              <a:rPr lang="fr-FR" sz="1100" dirty="0">
                <a:solidFill>
                  <a:schemeClr val="bg1"/>
                </a:solidFill>
              </a:rPr>
              <a:t>((hote, port))</a:t>
            </a:r>
          </a:p>
          <a:p>
            <a:r>
              <a:rPr lang="fr-FR" sz="1100" dirty="0">
                <a:solidFill>
                  <a:schemeClr val="bg1"/>
                </a:solidFill>
              </a:rPr>
              <a:t>connexion_principale.listen(5)</a:t>
            </a:r>
          </a:p>
          <a:p>
            <a:r>
              <a:rPr lang="fr-FR" sz="1100" dirty="0">
                <a:solidFill>
                  <a:schemeClr val="bg1"/>
                </a:solidFill>
              </a:rPr>
              <a:t>print("Le serveur écoute à présent sur le port {}".format(port))</a:t>
            </a:r>
          </a:p>
          <a:p>
            <a:endParaRPr lang="fr-FR" sz="1100" dirty="0">
              <a:solidFill>
                <a:schemeClr val="bg1"/>
              </a:solidFill>
            </a:endParaRPr>
          </a:p>
          <a:p>
            <a:r>
              <a:rPr lang="fr-FR" sz="1100" dirty="0" err="1">
                <a:solidFill>
                  <a:schemeClr val="bg1"/>
                </a:solidFill>
              </a:rPr>
              <a:t>connexion_avec_client</a:t>
            </a:r>
            <a:r>
              <a:rPr lang="fr-FR" sz="1100" dirty="0">
                <a:solidFill>
                  <a:schemeClr val="bg1"/>
                </a:solidFill>
              </a:rPr>
              <a:t>, </a:t>
            </a:r>
            <a:r>
              <a:rPr lang="fr-FR" sz="1100" dirty="0" err="1">
                <a:solidFill>
                  <a:schemeClr val="bg1"/>
                </a:solidFill>
              </a:rPr>
              <a:t>infos_connexion</a:t>
            </a:r>
            <a:r>
              <a:rPr lang="fr-FR" sz="1100" dirty="0">
                <a:solidFill>
                  <a:schemeClr val="bg1"/>
                </a:solidFill>
              </a:rPr>
              <a:t> = </a:t>
            </a:r>
            <a:r>
              <a:rPr lang="fr-FR" sz="1100" dirty="0" err="1">
                <a:solidFill>
                  <a:schemeClr val="bg1"/>
                </a:solidFill>
              </a:rPr>
              <a:t>connexion_principale.accept</a:t>
            </a:r>
            <a:r>
              <a:rPr lang="fr-FR" sz="1100" dirty="0">
                <a:solidFill>
                  <a:schemeClr val="bg1"/>
                </a:solidFill>
              </a:rPr>
              <a:t>()</a:t>
            </a:r>
          </a:p>
          <a:p>
            <a:endParaRPr lang="fr-FR" sz="1100" dirty="0">
              <a:solidFill>
                <a:schemeClr val="bg1"/>
              </a:solidFill>
            </a:endParaRPr>
          </a:p>
          <a:p>
            <a:r>
              <a:rPr lang="fr-FR" sz="1100" dirty="0" err="1">
                <a:solidFill>
                  <a:schemeClr val="bg1"/>
                </a:solidFill>
              </a:rPr>
              <a:t>msg_recu</a:t>
            </a:r>
            <a:r>
              <a:rPr lang="fr-FR" sz="1100" dirty="0">
                <a:solidFill>
                  <a:schemeClr val="bg1"/>
                </a:solidFill>
              </a:rPr>
              <a:t> = b""</a:t>
            </a:r>
          </a:p>
          <a:p>
            <a:r>
              <a:rPr lang="fr-FR" sz="1100" dirty="0">
                <a:solidFill>
                  <a:schemeClr val="bg1"/>
                </a:solidFill>
              </a:rPr>
              <a:t>while </a:t>
            </a:r>
            <a:r>
              <a:rPr lang="fr-FR" sz="1100" dirty="0" err="1">
                <a:solidFill>
                  <a:schemeClr val="bg1"/>
                </a:solidFill>
              </a:rPr>
              <a:t>msg_recu</a:t>
            </a:r>
            <a:r>
              <a:rPr lang="fr-FR" sz="1100" dirty="0">
                <a:solidFill>
                  <a:schemeClr val="bg1"/>
                </a:solidFill>
              </a:rPr>
              <a:t> != </a:t>
            </a:r>
            <a:r>
              <a:rPr lang="fr-FR" sz="1100" dirty="0" err="1">
                <a:solidFill>
                  <a:schemeClr val="bg1"/>
                </a:solidFill>
              </a:rPr>
              <a:t>b"fin</a:t>
            </a:r>
            <a:r>
              <a:rPr lang="fr-FR" sz="1100" dirty="0">
                <a:solidFill>
                  <a:schemeClr val="bg1"/>
                </a:solidFill>
              </a:rPr>
              <a:t>":</a:t>
            </a:r>
          </a:p>
          <a:p>
            <a:r>
              <a:rPr lang="fr-FR" sz="1100" dirty="0">
                <a:solidFill>
                  <a:schemeClr val="bg1"/>
                </a:solidFill>
              </a:rPr>
              <a:t>    msg_recu = </a:t>
            </a:r>
            <a:r>
              <a:rPr lang="fr-FR" sz="1100" dirty="0" err="1">
                <a:solidFill>
                  <a:schemeClr val="bg1"/>
                </a:solidFill>
              </a:rPr>
              <a:t>connexion_avec_client.recv</a:t>
            </a:r>
            <a:r>
              <a:rPr lang="fr-FR" sz="1100" dirty="0">
                <a:solidFill>
                  <a:schemeClr val="bg1"/>
                </a:solidFill>
              </a:rPr>
              <a:t>(1024)</a:t>
            </a:r>
          </a:p>
          <a:p>
            <a:r>
              <a:rPr lang="fr-FR" sz="1100" dirty="0">
                <a:solidFill>
                  <a:schemeClr val="bg1"/>
                </a:solidFill>
              </a:rPr>
              <a:t>    # L'instruction ci-dessous peut lever une exception si le message</a:t>
            </a:r>
          </a:p>
          <a:p>
            <a:r>
              <a:rPr lang="fr-FR" sz="1100" dirty="0">
                <a:solidFill>
                  <a:schemeClr val="bg1"/>
                </a:solidFill>
              </a:rPr>
              <a:t>    # Réceptionné comporte des accents</a:t>
            </a:r>
          </a:p>
          <a:p>
            <a:r>
              <a:rPr lang="fr-FR" sz="1100" dirty="0">
                <a:solidFill>
                  <a:schemeClr val="bg1"/>
                </a:solidFill>
              </a:rPr>
              <a:t>    print(msg_recu.decode())</a:t>
            </a:r>
          </a:p>
          <a:p>
            <a:r>
              <a:rPr lang="fr-FR" sz="1100" dirty="0">
                <a:solidFill>
                  <a:schemeClr val="bg1"/>
                </a:solidFill>
              </a:rPr>
              <a:t>    </a:t>
            </a:r>
            <a:r>
              <a:rPr lang="fr-FR" sz="1100" dirty="0" err="1">
                <a:solidFill>
                  <a:schemeClr val="bg1"/>
                </a:solidFill>
              </a:rPr>
              <a:t>connexion_avec_client.send</a:t>
            </a:r>
            <a:r>
              <a:rPr lang="fr-FR" sz="1100" dirty="0">
                <a:solidFill>
                  <a:schemeClr val="bg1"/>
                </a:solidFill>
              </a:rPr>
              <a:t>(b"5 / 5")</a:t>
            </a:r>
          </a:p>
          <a:p>
            <a:endParaRPr lang="fr-FR" sz="1100" dirty="0">
              <a:solidFill>
                <a:schemeClr val="bg1"/>
              </a:solidFill>
            </a:endParaRPr>
          </a:p>
          <a:p>
            <a:r>
              <a:rPr lang="fr-FR" sz="1100" dirty="0">
                <a:solidFill>
                  <a:schemeClr val="bg1"/>
                </a:solidFill>
              </a:rPr>
              <a:t>print("Fermeture de la connexion")</a:t>
            </a:r>
          </a:p>
          <a:p>
            <a:r>
              <a:rPr lang="fr-FR" sz="1100" dirty="0" err="1">
                <a:solidFill>
                  <a:schemeClr val="bg1"/>
                </a:solidFill>
              </a:rPr>
              <a:t>connexion_avec_client.close</a:t>
            </a:r>
            <a:r>
              <a:rPr lang="fr-FR" sz="1100" dirty="0">
                <a:solidFill>
                  <a:schemeClr val="bg1"/>
                </a:solidFill>
              </a:rPr>
              <a:t>()</a:t>
            </a:r>
          </a:p>
          <a:p>
            <a:r>
              <a:rPr lang="fr-FR" sz="1100" dirty="0" err="1">
                <a:solidFill>
                  <a:schemeClr val="bg1"/>
                </a:solidFill>
              </a:rPr>
              <a:t>connexion_principale.close</a:t>
            </a:r>
            <a:r>
              <a:rPr lang="fr-FR" sz="1100" dirty="0">
                <a:solidFill>
                  <a:schemeClr val="bg1"/>
                </a:solidFill>
              </a:rPr>
              <a:t>()</a:t>
            </a: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4651405"/>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connexion_avec_client.close</a:t>
            </a:r>
            <a:r>
              <a:rPr lang="fr-FR" sz="1100" dirty="0">
                <a:solidFill>
                  <a:schemeClr val="bg1"/>
                </a:solidFill>
              </a:rPr>
              <a:t>()</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6114028"/>
            <a:ext cx="11953872" cy="276999"/>
          </a:xfrm>
          <a:prstGeom prst="rect">
            <a:avLst/>
          </a:prstGeom>
          <a:noFill/>
        </p:spPr>
        <p:txBody>
          <a:bodyPr wrap="square" rtlCol="0">
            <a:spAutoFit/>
          </a:bodyPr>
          <a:lstStyle/>
          <a:p>
            <a:r>
              <a:rPr lang="fr-FR" sz="1200" dirty="0"/>
              <a:t>Voilà pour le serveur. Il est minimal, vous en conviendrez, mais il est fonctionnel. Nous verrons un peu plus loin comment l'améliorer.</a:t>
            </a:r>
            <a:endParaRPr lang="fr-FR" sz="1200" dirty="0">
              <a:highlight>
                <a:srgbClr val="C0C0C0"/>
              </a:highlight>
            </a:endParaRPr>
          </a:p>
        </p:txBody>
      </p:sp>
    </p:spTree>
    <p:extLst>
      <p:ext uri="{BB962C8B-B14F-4D97-AF65-F5344CB8AC3E}">
        <p14:creationId xmlns:p14="http://schemas.microsoft.com/office/powerpoint/2010/main" val="1270392133"/>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client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819863"/>
            <a:ext cx="11953872" cy="646331"/>
          </a:xfrm>
          <a:prstGeom prst="rect">
            <a:avLst/>
          </a:prstGeom>
          <a:noFill/>
        </p:spPr>
        <p:txBody>
          <a:bodyPr wrap="square" rtlCol="0">
            <a:spAutoFit/>
          </a:bodyPr>
          <a:lstStyle/>
          <a:p>
            <a:r>
              <a:rPr lang="fr-FR" sz="1200" dirty="0"/>
              <a:t>Là encore, je vous propose le code du client pouvant interagir avec notre serveur.</a:t>
            </a:r>
          </a:p>
          <a:p>
            <a:endParaRPr lang="fr-FR" sz="1200" dirty="0"/>
          </a:p>
          <a:p>
            <a:r>
              <a:rPr lang="fr-FR" sz="1200" dirty="0"/>
              <a:t>Il va tenter de se connecter sur le port 12800 de la machine locale. Il demande à l'utilisateur de saisir quelque chose au clavier et envoie ce quelque chose au serveur, puis attend sa réponse.</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397336" y="1607148"/>
            <a:ext cx="4881561" cy="3647152"/>
          </a:xfrm>
          <a:prstGeom prst="rect">
            <a:avLst/>
          </a:prstGeom>
          <a:solidFill>
            <a:schemeClr val="tx1"/>
          </a:solidFill>
        </p:spPr>
        <p:txBody>
          <a:bodyPr wrap="square" rtlCol="0">
            <a:spAutoFit/>
          </a:bodyPr>
          <a:lstStyle/>
          <a:p>
            <a:r>
              <a:rPr lang="fr-FR" sz="1100" dirty="0">
                <a:solidFill>
                  <a:schemeClr val="bg1"/>
                </a:solidFill>
              </a:rPr>
              <a:t>import socket</a:t>
            </a:r>
          </a:p>
          <a:p>
            <a:endParaRPr lang="fr-FR" sz="1100" dirty="0">
              <a:solidFill>
                <a:schemeClr val="bg1"/>
              </a:solidFill>
            </a:endParaRPr>
          </a:p>
          <a:p>
            <a:r>
              <a:rPr lang="fr-FR" sz="1100" dirty="0">
                <a:solidFill>
                  <a:schemeClr val="bg1"/>
                </a:solidFill>
              </a:rPr>
              <a:t>hote = "localhost"</a:t>
            </a:r>
          </a:p>
          <a:p>
            <a:r>
              <a:rPr lang="fr-FR" sz="1100" dirty="0">
                <a:solidFill>
                  <a:schemeClr val="bg1"/>
                </a:solidFill>
              </a:rPr>
              <a:t>port = 12800</a:t>
            </a:r>
          </a:p>
          <a:p>
            <a:endParaRPr lang="fr-FR" sz="1100" dirty="0">
              <a:solidFill>
                <a:schemeClr val="bg1"/>
              </a:solidFill>
            </a:endParaRPr>
          </a:p>
          <a:p>
            <a:r>
              <a:rPr lang="fr-FR" sz="1100" dirty="0">
                <a:solidFill>
                  <a:schemeClr val="bg1"/>
                </a:solidFill>
              </a:rPr>
              <a:t>connexion_avec_serveur = socket.socket(socket.AF_INET, socket.SOCK_STREAM)</a:t>
            </a:r>
          </a:p>
          <a:p>
            <a:r>
              <a:rPr lang="fr-FR" sz="1100" dirty="0">
                <a:solidFill>
                  <a:schemeClr val="bg1"/>
                </a:solidFill>
              </a:rPr>
              <a:t>connexion_avec_serveur.connect((hote, port))</a:t>
            </a:r>
          </a:p>
          <a:p>
            <a:r>
              <a:rPr lang="fr-FR" sz="1100" dirty="0">
                <a:solidFill>
                  <a:schemeClr val="bg1"/>
                </a:solidFill>
              </a:rPr>
              <a:t>print("Connexion établie avec le serveur sur le port {}".format(port))</a:t>
            </a:r>
          </a:p>
          <a:p>
            <a:endParaRPr lang="fr-FR" sz="1100" dirty="0">
              <a:solidFill>
                <a:schemeClr val="bg1"/>
              </a:solidFill>
            </a:endParaRPr>
          </a:p>
          <a:p>
            <a:r>
              <a:rPr lang="fr-FR" sz="1100" dirty="0">
                <a:solidFill>
                  <a:schemeClr val="bg1"/>
                </a:solidFill>
              </a:rPr>
              <a:t>msg_a_envoyer = b""</a:t>
            </a:r>
          </a:p>
          <a:p>
            <a:r>
              <a:rPr lang="fr-FR" sz="1100" dirty="0">
                <a:solidFill>
                  <a:schemeClr val="bg1"/>
                </a:solidFill>
              </a:rPr>
              <a:t>while msg_a_envoyer != b"fin":</a:t>
            </a:r>
          </a:p>
          <a:p>
            <a:r>
              <a:rPr lang="fr-FR" sz="1100" dirty="0">
                <a:solidFill>
                  <a:schemeClr val="bg1"/>
                </a:solidFill>
              </a:rPr>
              <a:t>    msg_a_envoyer = input("&gt; ")</a:t>
            </a:r>
          </a:p>
          <a:p>
            <a:r>
              <a:rPr lang="fr-FR" sz="1100" dirty="0">
                <a:solidFill>
                  <a:schemeClr val="bg1"/>
                </a:solidFill>
              </a:rPr>
              <a:t>    # Peut planter si vous tapez des caractères spéciaux</a:t>
            </a:r>
          </a:p>
          <a:p>
            <a:r>
              <a:rPr lang="fr-FR" sz="1100" dirty="0">
                <a:solidFill>
                  <a:schemeClr val="bg1"/>
                </a:solidFill>
              </a:rPr>
              <a:t>    msg_a_envoyer = msg_a_envoyer.encode()</a:t>
            </a:r>
          </a:p>
          <a:p>
            <a:r>
              <a:rPr lang="fr-FR" sz="1100" dirty="0">
                <a:solidFill>
                  <a:schemeClr val="bg1"/>
                </a:solidFill>
              </a:rPr>
              <a:t>    # On envoie le message</a:t>
            </a:r>
          </a:p>
          <a:p>
            <a:r>
              <a:rPr lang="fr-FR" sz="1100" dirty="0">
                <a:solidFill>
                  <a:schemeClr val="bg1"/>
                </a:solidFill>
              </a:rPr>
              <a:t>    connexion_avec_serveur.send(msg_a_envoyer)</a:t>
            </a:r>
          </a:p>
          <a:p>
            <a:r>
              <a:rPr lang="fr-FR" sz="1100" dirty="0">
                <a:solidFill>
                  <a:schemeClr val="bg1"/>
                </a:solidFill>
              </a:rPr>
              <a:t>    msg_recu = connexion_avec_serveur.recv(1024)</a:t>
            </a:r>
          </a:p>
          <a:p>
            <a:r>
              <a:rPr lang="fr-FR" sz="1100" dirty="0">
                <a:solidFill>
                  <a:schemeClr val="bg1"/>
                </a:solidFill>
              </a:rPr>
              <a:t>    print(msg_recu.decode()) # Là encore, peut planter s'il y a des accents</a:t>
            </a:r>
          </a:p>
          <a:p>
            <a:endParaRPr lang="fr-FR" sz="1100" dirty="0">
              <a:solidFill>
                <a:schemeClr val="bg1"/>
              </a:solidFill>
            </a:endParaRPr>
          </a:p>
          <a:p>
            <a:r>
              <a:rPr lang="fr-FR" sz="1100" dirty="0">
                <a:solidFill>
                  <a:schemeClr val="bg1"/>
                </a:solidFill>
              </a:rPr>
              <a:t>print("Fermeture de la connexion")</a:t>
            </a:r>
          </a:p>
          <a:p>
            <a:r>
              <a:rPr lang="fr-FR" sz="1100" dirty="0">
                <a:solidFill>
                  <a:schemeClr val="bg1"/>
                </a:solidFill>
              </a:rPr>
              <a:t>connexion_avec_serveur.close()</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5388268"/>
            <a:ext cx="11953872" cy="261610"/>
          </a:xfrm>
          <a:prstGeom prst="rect">
            <a:avLst/>
          </a:prstGeom>
          <a:noFill/>
        </p:spPr>
        <p:txBody>
          <a:bodyPr wrap="square" rtlCol="0">
            <a:spAutoFit/>
          </a:bodyPr>
          <a:lstStyle/>
          <a:p>
            <a:r>
              <a:rPr lang="fr-FR" sz="1100" dirty="0">
                <a:highlight>
                  <a:srgbClr val="C0C0C0"/>
                </a:highlight>
              </a:rPr>
              <a:t>Que font les méthodes encode et decode ?</a:t>
            </a:r>
          </a:p>
        </p:txBody>
      </p:sp>
    </p:spTree>
    <p:extLst>
      <p:ext uri="{BB962C8B-B14F-4D97-AF65-F5344CB8AC3E}">
        <p14:creationId xmlns:p14="http://schemas.microsoft.com/office/powerpoint/2010/main" val="197378653"/>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client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B20B31B-41A8-46DF-B2DE-ABD086B2B10D}"/>
              </a:ext>
            </a:extLst>
          </p:cNvPr>
          <p:cNvSpPr txBox="1"/>
          <p:nvPr/>
        </p:nvSpPr>
        <p:spPr>
          <a:xfrm>
            <a:off x="238128" y="2103298"/>
            <a:ext cx="11953872" cy="1754326"/>
          </a:xfrm>
          <a:prstGeom prst="rect">
            <a:avLst/>
          </a:prstGeom>
          <a:noFill/>
        </p:spPr>
        <p:txBody>
          <a:bodyPr wrap="square" rtlCol="0">
            <a:spAutoFit/>
          </a:bodyPr>
          <a:lstStyle/>
          <a:p>
            <a:r>
              <a:rPr lang="fr-FR" sz="1200" dirty="0"/>
              <a:t>encode est une méthode de </a:t>
            </a:r>
            <a:r>
              <a:rPr lang="fr-FR" sz="1200" i="1" dirty="0"/>
              <a:t>str</a:t>
            </a:r>
            <a:r>
              <a:rPr lang="fr-FR" sz="1200" dirty="0"/>
              <a:t>. Elle peut prendre en paramètre un nom d'encodage et permet de passer un </a:t>
            </a:r>
            <a:r>
              <a:rPr lang="fr-FR" sz="1200" i="1" dirty="0"/>
              <a:t>str</a:t>
            </a:r>
            <a:r>
              <a:rPr lang="fr-FR" sz="1200" dirty="0"/>
              <a:t> en chaîne </a:t>
            </a:r>
            <a:r>
              <a:rPr lang="fr-FR" sz="1200" b="1" dirty="0"/>
              <a:t>bytes</a:t>
            </a:r>
            <a:r>
              <a:rPr lang="fr-FR" sz="1200" dirty="0"/>
              <a:t>. C'est, comme vous le savez, ce type de chaîne que </a:t>
            </a:r>
            <a:r>
              <a:rPr lang="fr-FR" sz="1200" i="1" dirty="0"/>
              <a:t>send</a:t>
            </a:r>
            <a:r>
              <a:rPr lang="fr-FR" sz="1200" dirty="0"/>
              <a:t> accepte. En fait, encode </a:t>
            </a:r>
            <a:r>
              <a:rPr lang="fr-FR" sz="1200" i="1" dirty="0"/>
              <a:t>encode</a:t>
            </a:r>
            <a:r>
              <a:rPr lang="fr-FR" sz="1200" dirty="0"/>
              <a:t> la chaîne </a:t>
            </a:r>
            <a:r>
              <a:rPr lang="fr-FR" sz="1200" i="1" dirty="0"/>
              <a:t>str</a:t>
            </a:r>
            <a:r>
              <a:rPr lang="fr-FR" sz="1200" dirty="0"/>
              <a:t> en fonction d'un encodage précis (par défaut, </a:t>
            </a:r>
            <a:r>
              <a:rPr lang="fr-FR" sz="1200" b="1" dirty="0"/>
              <a:t>Utf-8</a:t>
            </a:r>
            <a:r>
              <a:rPr lang="fr-FR" sz="1200" dirty="0"/>
              <a:t>).</a:t>
            </a:r>
          </a:p>
          <a:p>
            <a:endParaRPr lang="fr-FR" sz="1200" dirty="0"/>
          </a:p>
          <a:p>
            <a:r>
              <a:rPr lang="fr-FR" sz="1200" i="1" dirty="0"/>
              <a:t>decode</a:t>
            </a:r>
            <a:r>
              <a:rPr lang="fr-FR" sz="1200" dirty="0"/>
              <a:t>, à l'inverse, est une méthode de </a:t>
            </a:r>
            <a:r>
              <a:rPr lang="fr-FR" sz="1200" b="1" dirty="0"/>
              <a:t>bytes</a:t>
            </a:r>
            <a:r>
              <a:rPr lang="fr-FR" sz="1200" dirty="0"/>
              <a:t>. Elle aussi peut prendre en paramètre un encodage et elle renvoie une chaîne </a:t>
            </a:r>
            <a:r>
              <a:rPr lang="fr-FR" sz="1200" i="1" dirty="0"/>
              <a:t>str</a:t>
            </a:r>
            <a:r>
              <a:rPr lang="fr-FR" sz="1200" dirty="0"/>
              <a:t> décodée grâce à l'encodage (par défaut </a:t>
            </a:r>
            <a:r>
              <a:rPr lang="fr-FR" sz="1200" b="1" dirty="0"/>
              <a:t>Utf-8</a:t>
            </a:r>
            <a:r>
              <a:rPr lang="fr-FR" sz="1200" dirty="0"/>
              <a:t>).</a:t>
            </a:r>
          </a:p>
          <a:p>
            <a:endParaRPr lang="fr-FR" sz="1200" dirty="0"/>
          </a:p>
          <a:p>
            <a:r>
              <a:rPr lang="fr-FR" sz="1200" dirty="0"/>
              <a:t>Si l'encodage de votre console est différent d'</a:t>
            </a:r>
            <a:r>
              <a:rPr lang="fr-FR" sz="1200" b="1" dirty="0"/>
              <a:t>Utf-8</a:t>
            </a:r>
            <a:r>
              <a:rPr lang="fr-FR" sz="1200" dirty="0"/>
              <a:t> (ce sera souvent le cas sur Windows), des erreurs peuvent se produire si les messages que vous encodez ou décodez comportent des accents.</a:t>
            </a:r>
          </a:p>
          <a:p>
            <a:endParaRPr lang="fr-FR" sz="1200" dirty="0"/>
          </a:p>
          <a:p>
            <a:r>
              <a:rPr lang="fr-FR" sz="1200" dirty="0"/>
              <a:t>Voilà, nous avons vu un serveur et un client, tous deux très simples. Maintenant, voyons quelque chose de plus élaboré !</a:t>
            </a:r>
          </a:p>
        </p:txBody>
      </p:sp>
    </p:spTree>
    <p:extLst>
      <p:ext uri="{BB962C8B-B14F-4D97-AF65-F5344CB8AC3E}">
        <p14:creationId xmlns:p14="http://schemas.microsoft.com/office/powerpoint/2010/main" val="974960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L’instruction</a:t>
            </a:r>
            <a:r>
              <a:rPr lang="en-US" sz="6000" dirty="0">
                <a:solidFill>
                  <a:schemeClr val="accent5">
                    <a:lumMod val="75000"/>
                  </a:schemeClr>
                </a:solidFill>
              </a:rPr>
              <a:t> return</a:t>
            </a:r>
            <a:endParaRPr lang="fr-FR" sz="6000" b="1" dirty="0">
              <a:solidFill>
                <a:schemeClr val="accent5">
                  <a:lumMod val="75000"/>
                </a:schemeClr>
              </a:solidFill>
            </a:endParaRPr>
          </a:p>
        </p:txBody>
      </p:sp>
      <p:sp>
        <p:nvSpPr>
          <p:cNvPr id="4" name="Rectangle 1">
            <a:extLst>
              <a:ext uri="{FF2B5EF4-FFF2-40B4-BE49-F238E27FC236}">
                <a16:creationId xmlns:a16="http://schemas.microsoft.com/office/drawing/2014/main" id="{3A3E1649-D689-450C-86B5-C4A25DFD0F5F}"/>
              </a:ext>
            </a:extLst>
          </p:cNvPr>
          <p:cNvSpPr>
            <a:spLocks noChangeArrowheads="1"/>
          </p:cNvSpPr>
          <p:nvPr/>
        </p:nvSpPr>
        <p:spPr bwMode="auto">
          <a:xfrm>
            <a:off x="1505" y="759098"/>
            <a:ext cx="12360435"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Ce que nous avons fait était intéressant, mais nous n'avons pas encore fait le tour des possibilités de la fonction. Et d'ailleurs, même à la fin de ce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chapitre, il nous restera quelques petites fonctionnalités à voir. Si vous vous souvenez bien, il existe des fonctions </a:t>
            </a:r>
            <a:r>
              <a:rPr kumimoji="0" lang="fr-FR" altLang="fr-FR" sz="1400" b="0" i="0" u="none" strike="noStrike" cap="none" normalizeH="0" baseline="0" dirty="0" err="1">
                <a:ln>
                  <a:noFill/>
                </a:ln>
                <a:solidFill>
                  <a:schemeClr val="tx1"/>
                </a:solidFill>
                <a:effectLst/>
                <a:latin typeface="Arial" panose="020B0604020202020204" pitchFamily="34" charset="0"/>
              </a:rPr>
              <a:t>comme</a:t>
            </a:r>
            <a:r>
              <a:rPr kumimoji="0" lang="fr-FR" altLang="fr-FR" sz="1400" b="0" i="0" u="none" strike="noStrike" cap="none" normalizeH="0" baseline="0" dirty="0" err="1">
                <a:ln>
                  <a:noFill/>
                </a:ln>
                <a:solidFill>
                  <a:schemeClr val="tx1"/>
                </a:solidFill>
                <a:effectLst/>
                <a:latin typeface="Arial Unicode MS"/>
              </a:rPr>
              <a:t>print</a:t>
            </a:r>
            <a:r>
              <a:rPr kumimoji="0" lang="fr-FR" altLang="fr-FR" sz="1400" b="0" i="0" u="none" strike="noStrike" cap="none" normalizeH="0" baseline="0" dirty="0" err="1">
                <a:ln>
                  <a:noFill/>
                </a:ln>
                <a:solidFill>
                  <a:schemeClr val="tx1"/>
                </a:solidFill>
                <a:effectLst/>
              </a:rPr>
              <a:t>qui</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ne renvoient rien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(attention, « renvoyer » et « afficher » sont deux choses différentes) et des fonctions telles </a:t>
            </a:r>
            <a:r>
              <a:rPr lang="fr-FR" altLang="fr-FR" sz="1400" dirty="0" err="1">
                <a:latin typeface="Arial" panose="020B0604020202020204" pitchFamily="34" charset="0"/>
              </a:rPr>
              <a:t>queinputoutypequi</a:t>
            </a:r>
            <a:r>
              <a:rPr lang="fr-FR" altLang="fr-FR" sz="1400" dirty="0">
                <a:latin typeface="Arial" panose="020B0604020202020204" pitchFamily="34" charset="0"/>
              </a:rPr>
              <a:t> renvoient une valeur. Vous pouvez capturer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cette valeur en plaçant une variable devant (exemplevariable2 = type(variable1)). En effet, les fonctions travaillent en général sur des données et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renvoient le résultat obtenu, suite à un calcul par </a:t>
            </a:r>
            <a:r>
              <a:rPr lang="fr-FR" altLang="fr-FR" sz="1400" dirty="0" err="1">
                <a:latin typeface="Arial" panose="020B0604020202020204" pitchFamily="34" charset="0"/>
              </a:rPr>
              <a:t>exemple.</a:t>
            </a:r>
            <a:r>
              <a:rPr kumimoji="0" lang="fr-FR" altLang="fr-FR" sz="1400" b="0" i="0" u="none" strike="noStrike" cap="none" normalizeH="0" baseline="0" dirty="0" err="1">
                <a:ln>
                  <a:noFill/>
                </a:ln>
                <a:solidFill>
                  <a:schemeClr val="tx1"/>
                </a:solidFill>
                <a:effectLst/>
                <a:latin typeface="Arial" panose="020B0604020202020204" pitchFamily="34" charset="0"/>
              </a:rPr>
              <a:t>Prenons</a:t>
            </a:r>
            <a:r>
              <a:rPr kumimoji="0" lang="fr-FR" altLang="fr-FR" sz="1400" b="0" i="0" u="none" strike="noStrike" cap="none" normalizeH="0" baseline="0" dirty="0">
                <a:ln>
                  <a:noFill/>
                </a:ln>
                <a:solidFill>
                  <a:schemeClr val="tx1"/>
                </a:solidFill>
                <a:effectLst/>
                <a:latin typeface="Arial" panose="020B0604020202020204" pitchFamily="34" charset="0"/>
              </a:rPr>
              <a:t> un exemple simple : une fonction chargée de mettre au carré une valeur passée en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argument. Je vous signale au passage que Python en est parfaitement capable sans avoir à coder une nouvelle fonction, mais c'est pour l'exemple.</a:t>
            </a:r>
          </a:p>
        </p:txBody>
      </p:sp>
      <p:sp>
        <p:nvSpPr>
          <p:cNvPr id="5" name="ZoneTexte 4">
            <a:extLst>
              <a:ext uri="{FF2B5EF4-FFF2-40B4-BE49-F238E27FC236}">
                <a16:creationId xmlns:a16="http://schemas.microsoft.com/office/drawing/2014/main" id="{10AAD138-0348-4B30-AC96-5329E524C01C}"/>
              </a:ext>
            </a:extLst>
          </p:cNvPr>
          <p:cNvSpPr txBox="1"/>
          <p:nvPr/>
        </p:nvSpPr>
        <p:spPr>
          <a:xfrm>
            <a:off x="92361" y="3105833"/>
            <a:ext cx="2425857" cy="646331"/>
          </a:xfrm>
          <a:prstGeom prst="rect">
            <a:avLst/>
          </a:prstGeom>
          <a:solidFill>
            <a:schemeClr val="tx1"/>
          </a:solidFill>
        </p:spPr>
        <p:txBody>
          <a:bodyPr wrap="none" rtlCol="0">
            <a:spAutoFit/>
          </a:bodyPr>
          <a:lstStyle/>
          <a:p>
            <a:r>
              <a:rPr lang="fr-FR" dirty="0">
                <a:solidFill>
                  <a:schemeClr val="bg1"/>
                </a:solidFill>
              </a:rPr>
              <a:t>def carre(valeur):</a:t>
            </a:r>
          </a:p>
          <a:p>
            <a:r>
              <a:rPr lang="fr-FR" dirty="0">
                <a:solidFill>
                  <a:schemeClr val="bg1"/>
                </a:solidFill>
              </a:rPr>
              <a:t>    return valeur * valeur</a:t>
            </a:r>
          </a:p>
        </p:txBody>
      </p:sp>
      <p:sp>
        <p:nvSpPr>
          <p:cNvPr id="6" name="ZoneTexte 5">
            <a:extLst>
              <a:ext uri="{FF2B5EF4-FFF2-40B4-BE49-F238E27FC236}">
                <a16:creationId xmlns:a16="http://schemas.microsoft.com/office/drawing/2014/main" id="{E7328D21-B41B-4D85-9EAC-8C906677DD54}"/>
              </a:ext>
            </a:extLst>
          </p:cNvPr>
          <p:cNvSpPr txBox="1"/>
          <p:nvPr/>
        </p:nvSpPr>
        <p:spPr>
          <a:xfrm>
            <a:off x="0" y="3888602"/>
            <a:ext cx="12007279" cy="698717"/>
          </a:xfrm>
          <a:prstGeom prst="rect">
            <a:avLst/>
          </a:prstGeom>
          <a:noFill/>
        </p:spPr>
        <p:txBody>
          <a:bodyPr wrap="square" rtlCol="0">
            <a:spAutoFit/>
          </a:bodyPr>
          <a:lstStyle/>
          <a:p>
            <a:pPr eaLnBrk="0" fontAlgn="base" hangingPunct="0">
              <a:lnSpc>
                <a:spcPct val="150000"/>
              </a:lnSpc>
              <a:spcBef>
                <a:spcPct val="0"/>
              </a:spcBef>
              <a:spcAft>
                <a:spcPct val="0"/>
              </a:spcAft>
            </a:pPr>
            <a:r>
              <a:rPr lang="fr-FR" sz="1400" dirty="0">
                <a:latin typeface="Arial" panose="020B0604020202020204" pitchFamily="34" charset="0"/>
              </a:rPr>
              <a:t>Sachez que l'on peut renvoyer plusieurs valeurs que l'on sépare par des virgules, et que l'on peut les capturer dans des variables également séparées par des virgules</a:t>
            </a:r>
          </a:p>
        </p:txBody>
      </p:sp>
      <p:sp>
        <p:nvSpPr>
          <p:cNvPr id="9" name="ZoneTexte 8">
            <a:extLst>
              <a:ext uri="{FF2B5EF4-FFF2-40B4-BE49-F238E27FC236}">
                <a16:creationId xmlns:a16="http://schemas.microsoft.com/office/drawing/2014/main" id="{DA151893-FD07-4EE7-8BE4-13AB40553003}"/>
              </a:ext>
            </a:extLst>
          </p:cNvPr>
          <p:cNvSpPr txBox="1"/>
          <p:nvPr/>
        </p:nvSpPr>
        <p:spPr>
          <a:xfrm>
            <a:off x="92361" y="4723757"/>
            <a:ext cx="4670139" cy="1200329"/>
          </a:xfrm>
          <a:prstGeom prst="rect">
            <a:avLst/>
          </a:prstGeom>
          <a:solidFill>
            <a:schemeClr val="tx1"/>
          </a:solidFill>
        </p:spPr>
        <p:txBody>
          <a:bodyPr wrap="square" rtlCol="0">
            <a:spAutoFit/>
          </a:bodyPr>
          <a:lstStyle/>
          <a:p>
            <a:r>
              <a:rPr lang="fr-FR" dirty="0">
                <a:solidFill>
                  <a:schemeClr val="bg1"/>
                </a:solidFill>
              </a:rPr>
              <a:t>def rectangle(high, width):</a:t>
            </a:r>
          </a:p>
          <a:p>
            <a:r>
              <a:rPr lang="fr-FR" dirty="0">
                <a:solidFill>
                  <a:schemeClr val="bg1"/>
                </a:solidFill>
              </a:rPr>
              <a:t>    return high, width</a:t>
            </a:r>
          </a:p>
          <a:p>
            <a:endParaRPr lang="fr-FR" dirty="0">
              <a:solidFill>
                <a:schemeClr val="bg1"/>
              </a:solidFill>
            </a:endParaRPr>
          </a:p>
          <a:p>
            <a:r>
              <a:rPr lang="fr-FR" dirty="0">
                <a:solidFill>
                  <a:schemeClr val="bg1"/>
                </a:solidFill>
              </a:rPr>
              <a:t>a, b = rectangle(4,5)</a:t>
            </a:r>
          </a:p>
        </p:txBody>
      </p:sp>
    </p:spTree>
    <p:extLst>
      <p:ext uri="{BB962C8B-B14F-4D97-AF65-F5344CB8AC3E}">
        <p14:creationId xmlns:p14="http://schemas.microsoft.com/office/powerpoint/2010/main" val="1090725024"/>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4339650"/>
          </a:xfrm>
          <a:prstGeom prst="rect">
            <a:avLst/>
          </a:prstGeom>
          <a:noFill/>
        </p:spPr>
        <p:txBody>
          <a:bodyPr wrap="square" rtlCol="0">
            <a:spAutoFit/>
          </a:bodyPr>
          <a:lstStyle/>
          <a:p>
            <a:r>
              <a:rPr lang="fr-FR" sz="1200" dirty="0">
                <a:highlight>
                  <a:srgbClr val="C0C0C0"/>
                </a:highlight>
              </a:rPr>
              <a:t>Quel sont les problèmes de notre serveur ?</a:t>
            </a:r>
          </a:p>
          <a:p>
            <a:endParaRPr lang="fr-FR" sz="1200" dirty="0"/>
          </a:p>
          <a:p>
            <a:r>
              <a:rPr lang="fr-FR" sz="1200" dirty="0"/>
              <a:t>Si vous y réfléchissez, il y en a pas mal !</a:t>
            </a:r>
          </a:p>
          <a:p>
            <a:endParaRPr lang="fr-FR" sz="1200" dirty="0"/>
          </a:p>
          <a:p>
            <a:pPr marL="171450" indent="-171450">
              <a:buFont typeface="Arial" panose="020B0604020202020204" pitchFamily="34" charset="0"/>
              <a:buChar char="•"/>
            </a:pPr>
            <a:r>
              <a:rPr lang="fr-FR" sz="1200" dirty="0"/>
              <a:t>        D'abord, notre serveur ne peut accepter qu'un seul client. Si d'autres clients veulent se connecter, ils ne peuvent pas.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Ensuite, on part toujours du principe qu'on attend le message d'un client et qu'on lui renvoie immédiatement après réception. Mais ce n'est pas toujours le cas : parfois vous envoyez un message au client alors qu'il ne vous a rien envoyé, parfois vous recevez des informations de sa part alors que vous ne lui avez rien envoyé.</a:t>
            </a:r>
          </a:p>
          <a:p>
            <a:endParaRPr lang="fr-FR" sz="1200" dirty="0"/>
          </a:p>
          <a:p>
            <a:r>
              <a:rPr lang="fr-FR" sz="1200" dirty="0"/>
              <a:t>Prenez un logiciel de messagerie instantanée : est-ce que, pour dialoguer, vous êtes obligés d'attendre que votre interlocuteur vous réponde ? Ce n'est pas « j'envoie un message, il me répond, je lui réponds, il me répond »… Parfois, souvent même, vous enverrez deux messages à la suite, peut-être même trois, ou l'inverse, qui sait ? Bref, on doit pouvoir envoyer plusieurs messages au client et réceptionner plusieurs messages dans un ordre inconnu. Avec notre technique, c'est impossible (faites le test si vous voulez).</a:t>
            </a:r>
          </a:p>
          <a:p>
            <a:endParaRPr lang="fr-FR" sz="1200" dirty="0"/>
          </a:p>
          <a:p>
            <a:r>
              <a:rPr lang="fr-FR" sz="1200" dirty="0"/>
              <a:t>En outre, les erreurs sont assez mal gérées, vous en conviendrez.</a:t>
            </a:r>
          </a:p>
          <a:p>
            <a:endParaRPr lang="fr-FR" sz="1200" b="1" dirty="0"/>
          </a:p>
          <a:p>
            <a:r>
              <a:rPr lang="fr-FR" sz="1200" b="1" dirty="0"/>
              <a:t>Le module select</a:t>
            </a:r>
          </a:p>
          <a:p>
            <a:endParaRPr lang="fr-FR" sz="1200" dirty="0"/>
          </a:p>
          <a:p>
            <a:r>
              <a:rPr lang="fr-FR" sz="1200" dirty="0"/>
              <a:t>Le module </a:t>
            </a:r>
            <a:r>
              <a:rPr lang="fr-FR" sz="1200" i="1" dirty="0"/>
              <a:t>select</a:t>
            </a:r>
            <a:r>
              <a:rPr lang="fr-FR" sz="1200" dirty="0"/>
              <a:t> va nous permettre une chose très intéressante, à savoir interroger plusieurs clients dans l'attente d'un message à réceptionner, sans paralyser notre programme.</a:t>
            </a:r>
          </a:p>
          <a:p>
            <a:endParaRPr lang="fr-FR" sz="1200" dirty="0"/>
          </a:p>
          <a:p>
            <a:r>
              <a:rPr lang="fr-FR" sz="1200" dirty="0"/>
              <a:t>Pour schématiser, </a:t>
            </a:r>
            <a:r>
              <a:rPr lang="fr-FR" sz="1200" i="1" dirty="0"/>
              <a:t>select</a:t>
            </a:r>
            <a:r>
              <a:rPr lang="fr-FR" sz="1200" dirty="0"/>
              <a:t> va écouter sur une liste de clients et retourner au bout d'un temps précisé. Ce que renvoie </a:t>
            </a:r>
            <a:r>
              <a:rPr lang="fr-FR" sz="1200" i="1" dirty="0"/>
              <a:t>select</a:t>
            </a:r>
            <a:r>
              <a:rPr lang="fr-FR" sz="1200" dirty="0"/>
              <a:t>, c'est la liste des clients qui ont un message à réceptionner. Il suffit de parcourir ces clients, de lire les messages en attente (grâce à </a:t>
            </a:r>
            <a:r>
              <a:rPr lang="fr-FR" sz="1200" i="1" dirty="0"/>
              <a:t>recv</a:t>
            </a:r>
            <a:r>
              <a:rPr lang="fr-FR" sz="1200" dirty="0"/>
              <a:t>) et le tour est joué.</a:t>
            </a:r>
          </a:p>
          <a:p>
            <a:endParaRPr lang="fr-FR" sz="1200" dirty="0"/>
          </a:p>
          <a:p>
            <a:r>
              <a:rPr lang="fr-FR" sz="1200" dirty="0"/>
              <a:t>Sur Linux, </a:t>
            </a:r>
            <a:r>
              <a:rPr lang="fr-FR" sz="1200" i="1" dirty="0"/>
              <a:t>select</a:t>
            </a:r>
            <a:r>
              <a:rPr lang="fr-FR" sz="1200" dirty="0"/>
              <a:t> peut être utilisé sur autre chose que des sockets mais, cette fonctionnalité n'étant pas portable, je ne fais que la mentionner ici.</a:t>
            </a:r>
          </a:p>
        </p:txBody>
      </p:sp>
    </p:spTree>
    <p:extLst>
      <p:ext uri="{BB962C8B-B14F-4D97-AF65-F5344CB8AC3E}">
        <p14:creationId xmlns:p14="http://schemas.microsoft.com/office/powerpoint/2010/main" val="3061098168"/>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4893647"/>
          </a:xfrm>
          <a:prstGeom prst="rect">
            <a:avLst/>
          </a:prstGeom>
          <a:noFill/>
        </p:spPr>
        <p:txBody>
          <a:bodyPr wrap="square" rtlCol="0">
            <a:spAutoFit/>
          </a:bodyPr>
          <a:lstStyle/>
          <a:p>
            <a:r>
              <a:rPr lang="fr-FR" sz="1200" b="1" dirty="0"/>
              <a:t>En théorie</a:t>
            </a:r>
          </a:p>
          <a:p>
            <a:endParaRPr lang="fr-FR" sz="1200" dirty="0"/>
          </a:p>
          <a:p>
            <a:r>
              <a:rPr lang="fr-FR" sz="1200" dirty="0"/>
              <a:t>La fonction qui nous intéresse porte le même nom que le module associé, </a:t>
            </a:r>
            <a:r>
              <a:rPr lang="fr-FR" sz="1200" i="1" dirty="0"/>
              <a:t>select</a:t>
            </a:r>
            <a:r>
              <a:rPr lang="fr-FR" sz="1200" dirty="0"/>
              <a:t>. Elle prend trois ou quatre arguments et en renvoie trois. C'est maintenant qu'il faut être attentif :</a:t>
            </a:r>
          </a:p>
          <a:p>
            <a:endParaRPr lang="fr-FR" sz="1200" dirty="0"/>
          </a:p>
          <a:p>
            <a:r>
              <a:rPr lang="fr-FR" sz="1200" dirty="0"/>
              <a:t>Les arguments que prend la fonction sont :</a:t>
            </a:r>
          </a:p>
          <a:p>
            <a:endParaRPr lang="fr-FR" sz="1200" dirty="0"/>
          </a:p>
          <a:p>
            <a:pPr marL="171450" indent="-171450">
              <a:buFont typeface="Arial" panose="020B0604020202020204" pitchFamily="34" charset="0"/>
              <a:buChar char="•"/>
            </a:pPr>
            <a:r>
              <a:rPr lang="fr-FR" sz="1200" dirty="0"/>
              <a:t>    </a:t>
            </a:r>
            <a:r>
              <a:rPr lang="fr-FR" sz="1200" i="1" dirty="0" err="1"/>
              <a:t>rlist</a:t>
            </a:r>
            <a:r>
              <a:rPr lang="fr-FR" sz="1200" dirty="0"/>
              <a:t> : la liste des sockets en attente d'être lus ;</a:t>
            </a:r>
          </a:p>
          <a:p>
            <a:pPr marL="171450" indent="-171450">
              <a:buFont typeface="Arial" panose="020B0604020202020204" pitchFamily="34" charset="0"/>
              <a:buChar char="•"/>
            </a:pPr>
            <a:r>
              <a:rPr lang="fr-FR" sz="1200" dirty="0"/>
              <a:t>    </a:t>
            </a:r>
            <a:r>
              <a:rPr lang="fr-FR" sz="1200" i="1" dirty="0"/>
              <a:t>wlist</a:t>
            </a:r>
            <a:r>
              <a:rPr lang="fr-FR" sz="1200" dirty="0"/>
              <a:t> : la liste des sockets en attente d'être écrits ;</a:t>
            </a:r>
          </a:p>
          <a:p>
            <a:pPr marL="171450" indent="-171450">
              <a:buFont typeface="Arial" panose="020B0604020202020204" pitchFamily="34" charset="0"/>
              <a:buChar char="•"/>
            </a:pPr>
            <a:r>
              <a:rPr lang="fr-FR" sz="1200" dirty="0"/>
              <a:t>    </a:t>
            </a:r>
            <a:r>
              <a:rPr lang="fr-FR" sz="1200" i="1" dirty="0"/>
              <a:t>xlist</a:t>
            </a:r>
            <a:r>
              <a:rPr lang="fr-FR" sz="1200" dirty="0"/>
              <a:t> : la liste des sockets en attente d'une erreur (je ne m'attarderai pas sur cette liste) ;</a:t>
            </a:r>
          </a:p>
          <a:p>
            <a:pPr marL="171450" indent="-171450">
              <a:buFont typeface="Arial" panose="020B0604020202020204" pitchFamily="34" charset="0"/>
              <a:buChar char="•"/>
            </a:pPr>
            <a:r>
              <a:rPr lang="fr-FR" sz="1200" dirty="0"/>
              <a:t>    </a:t>
            </a:r>
            <a:r>
              <a:rPr lang="fr-FR" sz="1200" i="1" dirty="0"/>
              <a:t>timeout</a:t>
            </a:r>
            <a:r>
              <a:rPr lang="fr-FR" sz="1200" dirty="0"/>
              <a:t> : le délai pendant lequel la fonction attend avant de retourner. Si vous précisez en timeout 0, la fonction retourne immédiatement. Si ce paramètre n'est pas précisé, la fonction retourne dès qu'un des sockets change d'état (est prêt à être lu s'il est dans </a:t>
            </a:r>
            <a:r>
              <a:rPr lang="fr-FR" sz="1200" dirty="0" err="1"/>
              <a:t>rlist</a:t>
            </a:r>
            <a:r>
              <a:rPr lang="fr-FR" sz="1200" dirty="0"/>
              <a:t> par exemple) mais pas avant.</a:t>
            </a:r>
          </a:p>
          <a:p>
            <a:endParaRPr lang="fr-FR" sz="1200" dirty="0"/>
          </a:p>
          <a:p>
            <a:r>
              <a:rPr lang="fr-FR" sz="1200" dirty="0"/>
              <a:t>Concrètement, nous allons surtout nous intéresser au premier et au quatrième paramètre. En effet, </a:t>
            </a:r>
            <a:r>
              <a:rPr lang="fr-FR" sz="1200" i="1" dirty="0"/>
              <a:t>wlist</a:t>
            </a:r>
            <a:r>
              <a:rPr lang="fr-FR" sz="1200" dirty="0"/>
              <a:t> et </a:t>
            </a:r>
            <a:r>
              <a:rPr lang="fr-FR" sz="1200" i="1" dirty="0"/>
              <a:t>xlist</a:t>
            </a:r>
            <a:r>
              <a:rPr lang="fr-FR" sz="1200" dirty="0"/>
              <a:t> ne nous intéresseront pas présentement.</a:t>
            </a:r>
          </a:p>
          <a:p>
            <a:endParaRPr lang="fr-FR" sz="1200" dirty="0"/>
          </a:p>
          <a:p>
            <a:r>
              <a:rPr lang="fr-FR" sz="1200" dirty="0"/>
              <a:t>Ce qu'on veut, c'est mettre des sockets dans une liste et que </a:t>
            </a:r>
            <a:r>
              <a:rPr lang="fr-FR" sz="1200" i="1" dirty="0"/>
              <a:t>select</a:t>
            </a:r>
            <a:r>
              <a:rPr lang="fr-FR" sz="1200" dirty="0"/>
              <a:t> les surveille, en retournant dès qu'un socket est prêt à être lu. Comme cela notre programme ne bloque pas et il peut recevoir des messages de plusieurs clients dans un ordre complètement inconnu.</a:t>
            </a:r>
          </a:p>
          <a:p>
            <a:endParaRPr lang="fr-FR" sz="1200" dirty="0"/>
          </a:p>
          <a:p>
            <a:r>
              <a:rPr lang="fr-FR" sz="1200" dirty="0"/>
              <a:t>Maintenant, concernant le </a:t>
            </a:r>
            <a:r>
              <a:rPr lang="fr-FR" sz="1200" i="1" dirty="0"/>
              <a:t>timeout</a:t>
            </a:r>
            <a:r>
              <a:rPr lang="fr-FR" sz="1200" dirty="0"/>
              <a:t> : comme je vous l'ai dit, si vous ne le précisez pas, </a:t>
            </a:r>
            <a:r>
              <a:rPr lang="fr-FR" sz="1200" i="1" dirty="0"/>
              <a:t>select</a:t>
            </a:r>
            <a:r>
              <a:rPr lang="fr-FR" sz="1200" dirty="0"/>
              <a:t> bloque jusqu'au moment où l'un des sockets que nous écoutons est prêt à être lu, dans notre cas. Si vous précisez un </a:t>
            </a:r>
            <a:r>
              <a:rPr lang="fr-FR" sz="1200" i="1" dirty="0"/>
              <a:t>timeout</a:t>
            </a:r>
            <a:r>
              <a:rPr lang="fr-FR" sz="1200" dirty="0"/>
              <a:t> de </a:t>
            </a:r>
            <a:r>
              <a:rPr lang="fr-FR" sz="1200" i="1" dirty="0"/>
              <a:t>0</a:t>
            </a:r>
            <a:r>
              <a:rPr lang="fr-FR" sz="1200" dirty="0"/>
              <a:t>, </a:t>
            </a:r>
            <a:r>
              <a:rPr lang="fr-FR" sz="1200" i="1" dirty="0"/>
              <a:t>select</a:t>
            </a:r>
            <a:r>
              <a:rPr lang="fr-FR" sz="1200" dirty="0"/>
              <a:t> retournera tout de suite. Sinon, </a:t>
            </a:r>
            <a:r>
              <a:rPr lang="fr-FR" sz="1200" i="1" dirty="0"/>
              <a:t>select</a:t>
            </a:r>
            <a:r>
              <a:rPr lang="fr-FR" sz="1200" dirty="0"/>
              <a:t> retournera au bout du temps que vous indiquez en secondes, ou plus tôt si un socket est prêt à être lu.</a:t>
            </a:r>
          </a:p>
          <a:p>
            <a:endParaRPr lang="fr-FR" sz="1200" dirty="0"/>
          </a:p>
          <a:p>
            <a:r>
              <a:rPr lang="fr-FR" sz="1200" dirty="0"/>
              <a:t>En gros, si vous précisez un </a:t>
            </a:r>
            <a:r>
              <a:rPr lang="fr-FR" sz="1200" i="1" dirty="0"/>
              <a:t>timeout</a:t>
            </a:r>
            <a:r>
              <a:rPr lang="fr-FR" sz="1200" dirty="0"/>
              <a:t> de </a:t>
            </a:r>
            <a:r>
              <a:rPr lang="fr-FR" sz="1200" i="1" dirty="0"/>
              <a:t>1</a:t>
            </a:r>
            <a:r>
              <a:rPr lang="fr-FR" sz="1200" dirty="0"/>
              <a:t>, la fonction va bloquer pendant une seconde maximum. Mais si un des sockets en écoute est prêt à être lu dans l'intervalle (c'est-à-dire si un des clients envoie un message au serveur), la fonction retourne prématurément.</a:t>
            </a:r>
          </a:p>
          <a:p>
            <a:endParaRPr lang="fr-FR" sz="1200" dirty="0"/>
          </a:p>
          <a:p>
            <a:r>
              <a:rPr lang="fr-FR" sz="1200" dirty="0"/>
              <a:t>select renvoie trois listes, là encore </a:t>
            </a:r>
            <a:r>
              <a:rPr lang="fr-FR" sz="1200" i="1" dirty="0" err="1"/>
              <a:t>rlist</a:t>
            </a:r>
            <a:r>
              <a:rPr lang="fr-FR" sz="1200" dirty="0"/>
              <a:t>, </a:t>
            </a:r>
            <a:r>
              <a:rPr lang="fr-FR" sz="1200" i="1" dirty="0"/>
              <a:t>wlist</a:t>
            </a:r>
            <a:r>
              <a:rPr lang="fr-FR" sz="1200" dirty="0"/>
              <a:t> et </a:t>
            </a:r>
            <a:r>
              <a:rPr lang="fr-FR" sz="1200" i="1" dirty="0"/>
              <a:t>xlist</a:t>
            </a:r>
            <a:r>
              <a:rPr lang="fr-FR" sz="1200" dirty="0"/>
              <a:t>, sauf qu'il ne s'agit pas des listes fournies en entrée mais uniquement des sockets « à lire » dans le cas de </a:t>
            </a:r>
            <a:r>
              <a:rPr lang="fr-FR" sz="1200" i="1" dirty="0" err="1"/>
              <a:t>rlist</a:t>
            </a:r>
            <a:r>
              <a:rPr lang="fr-FR" sz="1200" dirty="0"/>
              <a:t>.</a:t>
            </a:r>
          </a:p>
          <a:p>
            <a:endParaRPr lang="fr-FR" sz="1200" dirty="0"/>
          </a:p>
          <a:p>
            <a:r>
              <a:rPr lang="fr-FR" sz="1200" dirty="0"/>
              <a:t>Ce n'est pas clair ? Considérez cette ligne (ne l'essayez pas encore ) :</a:t>
            </a:r>
          </a:p>
        </p:txBody>
      </p:sp>
      <p:sp>
        <p:nvSpPr>
          <p:cNvPr id="6" name="ZoneTexte 5">
            <a:extLst>
              <a:ext uri="{FF2B5EF4-FFF2-40B4-BE49-F238E27FC236}">
                <a16:creationId xmlns:a16="http://schemas.microsoft.com/office/drawing/2014/main" id="{78902B71-6C64-42C7-8E0B-D0773A56CCED}"/>
              </a:ext>
            </a:extLst>
          </p:cNvPr>
          <p:cNvSpPr txBox="1"/>
          <p:nvPr/>
        </p:nvSpPr>
        <p:spPr>
          <a:xfrm>
            <a:off x="147636" y="6012222"/>
            <a:ext cx="4881561" cy="261610"/>
          </a:xfrm>
          <a:prstGeom prst="rect">
            <a:avLst/>
          </a:prstGeom>
          <a:solidFill>
            <a:schemeClr val="tx1"/>
          </a:solidFill>
        </p:spPr>
        <p:txBody>
          <a:bodyPr wrap="square" rtlCol="0">
            <a:spAutoFit/>
          </a:bodyPr>
          <a:lstStyle/>
          <a:p>
            <a:r>
              <a:rPr lang="en-US" sz="1100" dirty="0">
                <a:solidFill>
                  <a:schemeClr val="bg1"/>
                </a:solidFill>
              </a:rPr>
              <a:t>rlist, </a:t>
            </a:r>
            <a:r>
              <a:rPr lang="en-US" sz="1100" dirty="0" err="1">
                <a:solidFill>
                  <a:schemeClr val="bg1"/>
                </a:solidFill>
              </a:rPr>
              <a:t>wlist</a:t>
            </a:r>
            <a:r>
              <a:rPr lang="en-US" sz="1100" dirty="0">
                <a:solidFill>
                  <a:schemeClr val="bg1"/>
                </a:solidFill>
              </a:rPr>
              <a:t>, </a:t>
            </a:r>
            <a:r>
              <a:rPr lang="en-US" sz="1100" dirty="0" err="1">
                <a:solidFill>
                  <a:schemeClr val="bg1"/>
                </a:solidFill>
              </a:rPr>
              <a:t>xlist</a:t>
            </a:r>
            <a:r>
              <a:rPr lang="en-US" sz="1100" dirty="0">
                <a:solidFill>
                  <a:schemeClr val="bg1"/>
                </a:solidFill>
              </a:rPr>
              <a:t> = </a:t>
            </a:r>
            <a:r>
              <a:rPr lang="en-US" sz="1100" dirty="0" err="1">
                <a:solidFill>
                  <a:schemeClr val="bg1"/>
                </a:solidFill>
              </a:rPr>
              <a:t>select.select</a:t>
            </a:r>
            <a:r>
              <a:rPr lang="en-US" sz="1100" dirty="0">
                <a:solidFill>
                  <a:schemeClr val="bg1"/>
                </a:solidFill>
              </a:rPr>
              <a:t>(</a:t>
            </a:r>
            <a:r>
              <a:rPr lang="en-US" sz="1100" dirty="0" err="1">
                <a:solidFill>
                  <a:schemeClr val="bg1"/>
                </a:solidFill>
              </a:rPr>
              <a:t>clients_connectes</a:t>
            </a:r>
            <a:r>
              <a:rPr lang="en-US" sz="1100" dirty="0">
                <a:solidFill>
                  <a:schemeClr val="bg1"/>
                </a:solidFill>
              </a:rPr>
              <a:t>, [], [], 2)</a:t>
            </a:r>
            <a:endParaRPr lang="fr-FR" sz="1100" dirty="0">
              <a:solidFill>
                <a:schemeClr val="bg1"/>
              </a:solidFill>
            </a:endParaRPr>
          </a:p>
        </p:txBody>
      </p:sp>
    </p:spTree>
    <p:extLst>
      <p:ext uri="{BB962C8B-B14F-4D97-AF65-F5344CB8AC3E}">
        <p14:creationId xmlns:p14="http://schemas.microsoft.com/office/powerpoint/2010/main" val="2661649702"/>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3046988"/>
          </a:xfrm>
          <a:prstGeom prst="rect">
            <a:avLst/>
          </a:prstGeom>
          <a:noFill/>
        </p:spPr>
        <p:txBody>
          <a:bodyPr wrap="square" rtlCol="0">
            <a:spAutoFit/>
          </a:bodyPr>
          <a:lstStyle/>
          <a:p>
            <a:r>
              <a:rPr lang="fr-FR" sz="1200" dirty="0"/>
              <a:t>Cette instruction va écouter les sockets contenus dans la liste </a:t>
            </a:r>
            <a:r>
              <a:rPr lang="fr-FR" sz="1200" i="1" dirty="0" err="1"/>
              <a:t>clients_connectes</a:t>
            </a:r>
            <a:r>
              <a:rPr lang="fr-FR" sz="1200" dirty="0"/>
              <a:t>. Elle retournera au plus tard dans 2 secondes. Mais elle retournera plus tôt si un client envoie un message. La liste des clients ayant envoyé un message se retrouve dans notre variable </a:t>
            </a:r>
            <a:r>
              <a:rPr lang="fr-FR" sz="1200" i="1" dirty="0" err="1"/>
              <a:t>rlist</a:t>
            </a:r>
            <a:r>
              <a:rPr lang="fr-FR" sz="1200" dirty="0"/>
              <a:t>. On la parcourt ensuite et on peut appeler </a:t>
            </a:r>
            <a:r>
              <a:rPr lang="fr-FR" sz="1200" i="1" dirty="0"/>
              <a:t>recv</a:t>
            </a:r>
            <a:r>
              <a:rPr lang="fr-FR" sz="1200" dirty="0"/>
              <a:t> sur chacun des sockets.</a:t>
            </a:r>
          </a:p>
          <a:p>
            <a:endParaRPr lang="fr-FR" sz="1200" dirty="0"/>
          </a:p>
          <a:p>
            <a:r>
              <a:rPr lang="fr-FR" sz="1200" dirty="0"/>
              <a:t>Si ce n'est pas plus clair, rassurez-vous : nous allons voir </a:t>
            </a:r>
            <a:r>
              <a:rPr lang="fr-FR" sz="1200" i="1" dirty="0"/>
              <a:t>select</a:t>
            </a:r>
            <a:r>
              <a:rPr lang="fr-FR" sz="1200" dirty="0"/>
              <a:t> en action un peu plus bas. Vous pouvez également aller jeter un coup d'œil à </a:t>
            </a:r>
            <a:r>
              <a:rPr lang="fr-FR" sz="1200" dirty="0">
                <a:hlinkClick r:id="rId2"/>
              </a:rPr>
              <a:t>la documentation du module </a:t>
            </a:r>
            <a:r>
              <a:rPr lang="fr-FR" sz="1200" dirty="0"/>
              <a:t>select.</a:t>
            </a:r>
          </a:p>
          <a:p>
            <a:endParaRPr lang="fr-FR" sz="1200" b="1" i="1" dirty="0"/>
          </a:p>
          <a:p>
            <a:r>
              <a:rPr lang="fr-FR" sz="1200" b="1" i="1" dirty="0"/>
              <a:t>select</a:t>
            </a:r>
            <a:r>
              <a:rPr lang="fr-FR" sz="1200" b="1" dirty="0"/>
              <a:t> en action</a:t>
            </a:r>
          </a:p>
          <a:p>
            <a:endParaRPr lang="fr-FR" sz="1200" dirty="0"/>
          </a:p>
          <a:p>
            <a:r>
              <a:rPr lang="fr-FR" sz="1200" dirty="0"/>
              <a:t>Nous allons un peu travailler sur notre serveur. Vous pouvez garder le même client de test.</a:t>
            </a:r>
          </a:p>
          <a:p>
            <a:endParaRPr lang="fr-FR" sz="1200" dirty="0"/>
          </a:p>
          <a:p>
            <a:r>
              <a:rPr lang="fr-FR" sz="1200" dirty="0"/>
              <a:t>Le but va être de créer un serveur pouvant accepter plusieurs clients, réceptionner leurs messages et leur envoyer une confirmation à chaque réception. L'exercice ne change pas beaucoup mais on va utiliser select pour travailler avec plusieurs clients.</a:t>
            </a:r>
          </a:p>
          <a:p>
            <a:endParaRPr lang="fr-FR" sz="1200" dirty="0"/>
          </a:p>
          <a:p>
            <a:r>
              <a:rPr lang="fr-FR" sz="1200" dirty="0"/>
              <a:t>J'ai parlé de select pour écouter plusieurs clients connectés mais cette fonction va également nous permettre de savoir si un (ou plusieurs) clients sont connectés au serveur. Si vous vous souvenez, la méthode accept est aussi une fonction bloquante. On va du reste l'utiliser de la même façon qu'un peu plus haut.</a:t>
            </a:r>
          </a:p>
          <a:p>
            <a:endParaRPr lang="fr-FR" sz="1200" dirty="0"/>
          </a:p>
          <a:p>
            <a:r>
              <a:rPr lang="fr-FR" sz="1200" dirty="0"/>
              <a:t>Je crois vous avoir donné assez d'informations théoriques. Le code doit parler maintenant </a:t>
            </a:r>
          </a:p>
        </p:txBody>
      </p:sp>
    </p:spTree>
    <p:extLst>
      <p:ext uri="{BB962C8B-B14F-4D97-AF65-F5344CB8AC3E}">
        <p14:creationId xmlns:p14="http://schemas.microsoft.com/office/powerpoint/2010/main" val="275389120"/>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68BBAD30-DF7D-47F7-8205-347B8EBDAD7A}"/>
              </a:ext>
            </a:extLst>
          </p:cNvPr>
          <p:cNvSpPr txBox="1"/>
          <p:nvPr/>
        </p:nvSpPr>
        <p:spPr>
          <a:xfrm>
            <a:off x="3152779" y="857249"/>
            <a:ext cx="4881561" cy="5847755"/>
          </a:xfrm>
          <a:prstGeom prst="rect">
            <a:avLst/>
          </a:prstGeom>
          <a:solidFill>
            <a:schemeClr val="tx1"/>
          </a:solidFill>
        </p:spPr>
        <p:txBody>
          <a:bodyPr wrap="square" rtlCol="0">
            <a:spAutoFit/>
          </a:bodyPr>
          <a:lstStyle/>
          <a:p>
            <a:r>
              <a:rPr lang="fr-FR" sz="1100" dirty="0">
                <a:solidFill>
                  <a:schemeClr val="bg1"/>
                </a:solidFill>
              </a:rPr>
              <a:t>import socket</a:t>
            </a:r>
          </a:p>
          <a:p>
            <a:r>
              <a:rPr lang="fr-FR" sz="1100" dirty="0">
                <a:solidFill>
                  <a:schemeClr val="bg1"/>
                </a:solidFill>
              </a:rPr>
              <a:t>import select</a:t>
            </a:r>
          </a:p>
          <a:p>
            <a:endParaRPr lang="fr-FR" sz="1100" dirty="0">
              <a:solidFill>
                <a:schemeClr val="bg1"/>
              </a:solidFill>
            </a:endParaRPr>
          </a:p>
          <a:p>
            <a:r>
              <a:rPr lang="fr-FR" sz="1100" dirty="0">
                <a:solidFill>
                  <a:schemeClr val="bg1"/>
                </a:solidFill>
              </a:rPr>
              <a:t>hote = ''</a:t>
            </a:r>
          </a:p>
          <a:p>
            <a:r>
              <a:rPr lang="fr-FR" sz="1100" dirty="0">
                <a:solidFill>
                  <a:schemeClr val="bg1"/>
                </a:solidFill>
              </a:rPr>
              <a:t>port = 12800</a:t>
            </a:r>
          </a:p>
          <a:p>
            <a:endParaRPr lang="fr-FR" sz="1100" dirty="0">
              <a:solidFill>
                <a:schemeClr val="bg1"/>
              </a:solidFill>
            </a:endParaRPr>
          </a:p>
          <a:p>
            <a:r>
              <a:rPr lang="fr-FR" sz="1100" dirty="0">
                <a:solidFill>
                  <a:schemeClr val="bg1"/>
                </a:solidFill>
              </a:rPr>
              <a:t>connexion_principale = socket.socket(socket.AF_INET, socket.SOCK_STREAM)</a:t>
            </a:r>
          </a:p>
          <a:p>
            <a:r>
              <a:rPr lang="fr-FR" sz="1100" dirty="0">
                <a:solidFill>
                  <a:schemeClr val="bg1"/>
                </a:solidFill>
              </a:rPr>
              <a:t>connexion_principale.bind((hote, port))</a:t>
            </a:r>
          </a:p>
          <a:p>
            <a:r>
              <a:rPr lang="fr-FR" sz="1100" dirty="0">
                <a:solidFill>
                  <a:schemeClr val="bg1"/>
                </a:solidFill>
              </a:rPr>
              <a:t>connexion_principale.listen(5)</a:t>
            </a:r>
          </a:p>
          <a:p>
            <a:r>
              <a:rPr lang="fr-FR" sz="1100" dirty="0">
                <a:solidFill>
                  <a:schemeClr val="bg1"/>
                </a:solidFill>
              </a:rPr>
              <a:t>print("Le serveur écoute à présent sur le port {}".format(port))</a:t>
            </a:r>
          </a:p>
          <a:p>
            <a:endParaRPr lang="fr-FR" sz="1100" dirty="0">
              <a:solidFill>
                <a:schemeClr val="bg1"/>
              </a:solidFill>
            </a:endParaRPr>
          </a:p>
          <a:p>
            <a:r>
              <a:rPr lang="fr-FR" sz="1100" dirty="0">
                <a:solidFill>
                  <a:schemeClr val="bg1"/>
                </a:solidFill>
              </a:rPr>
              <a:t>serveur_lance = True</a:t>
            </a:r>
          </a:p>
          <a:p>
            <a:r>
              <a:rPr lang="fr-FR" sz="1100" dirty="0">
                <a:solidFill>
                  <a:schemeClr val="bg1"/>
                </a:solidFill>
              </a:rPr>
              <a:t>clients_connectes = []</a:t>
            </a:r>
          </a:p>
          <a:p>
            <a:r>
              <a:rPr lang="fr-FR" sz="1100" dirty="0">
                <a:solidFill>
                  <a:schemeClr val="bg1"/>
                </a:solidFill>
              </a:rPr>
              <a:t>while serveur_lance:</a:t>
            </a:r>
          </a:p>
          <a:p>
            <a:r>
              <a:rPr lang="fr-FR" sz="1100" dirty="0">
                <a:solidFill>
                  <a:schemeClr val="bg1"/>
                </a:solidFill>
              </a:rPr>
              <a:t>    # On va vérifier que de nouveaux clients ne demandent pas à se connecter</a:t>
            </a:r>
          </a:p>
          <a:p>
            <a:r>
              <a:rPr lang="fr-FR" sz="1100" dirty="0">
                <a:solidFill>
                  <a:schemeClr val="bg1"/>
                </a:solidFill>
              </a:rPr>
              <a:t>    # Pour cela, on écoute la connexion_principale en lecture</a:t>
            </a:r>
          </a:p>
          <a:p>
            <a:r>
              <a:rPr lang="fr-FR" sz="1100" dirty="0">
                <a:solidFill>
                  <a:schemeClr val="bg1"/>
                </a:solidFill>
              </a:rPr>
              <a:t>    # On attend maximum 50ms</a:t>
            </a:r>
          </a:p>
          <a:p>
            <a:r>
              <a:rPr lang="fr-FR" sz="1100" dirty="0">
                <a:solidFill>
                  <a:schemeClr val="bg1"/>
                </a:solidFill>
              </a:rPr>
              <a:t>    connexions_demandees, wlist, xlist = select.select([connexion_principale],</a:t>
            </a:r>
          </a:p>
          <a:p>
            <a:r>
              <a:rPr lang="fr-FR" sz="1100" dirty="0">
                <a:solidFill>
                  <a:schemeClr val="bg1"/>
                </a:solidFill>
              </a:rPr>
              <a:t>        [], [], 0.05)</a:t>
            </a:r>
          </a:p>
          <a:p>
            <a:r>
              <a:rPr lang="fr-FR" sz="1100" dirty="0">
                <a:solidFill>
                  <a:schemeClr val="bg1"/>
                </a:solidFill>
              </a:rPr>
              <a:t>    </a:t>
            </a:r>
          </a:p>
          <a:p>
            <a:r>
              <a:rPr lang="fr-FR" sz="1100" dirty="0">
                <a:solidFill>
                  <a:schemeClr val="bg1"/>
                </a:solidFill>
              </a:rPr>
              <a:t>    for connexion in connexions_demandees:</a:t>
            </a:r>
          </a:p>
          <a:p>
            <a:r>
              <a:rPr lang="fr-FR" sz="1100" dirty="0">
                <a:solidFill>
                  <a:schemeClr val="bg1"/>
                </a:solidFill>
              </a:rPr>
              <a:t>        connexion_avec_client, infos_connexion = connexion.accept()</a:t>
            </a:r>
          </a:p>
          <a:p>
            <a:r>
              <a:rPr lang="fr-FR" sz="1100" dirty="0">
                <a:solidFill>
                  <a:schemeClr val="bg1"/>
                </a:solidFill>
              </a:rPr>
              <a:t>        # On ajoute le socket connecté à la liste des clients</a:t>
            </a:r>
          </a:p>
          <a:p>
            <a:r>
              <a:rPr lang="fr-FR" sz="1100" dirty="0">
                <a:solidFill>
                  <a:schemeClr val="bg1"/>
                </a:solidFill>
              </a:rPr>
              <a:t>        clients_connectes.append(connexion_avec_client)</a:t>
            </a:r>
          </a:p>
          <a:p>
            <a:r>
              <a:rPr lang="fr-FR" sz="1100" dirty="0">
                <a:solidFill>
                  <a:schemeClr val="bg1"/>
                </a:solidFill>
              </a:rPr>
              <a:t>    </a:t>
            </a:r>
          </a:p>
          <a:p>
            <a:r>
              <a:rPr lang="fr-FR" sz="1100" dirty="0">
                <a:solidFill>
                  <a:schemeClr val="bg1"/>
                </a:solidFill>
              </a:rPr>
              <a:t>    # Maintenant, on écoute la liste des clients connectés</a:t>
            </a:r>
          </a:p>
          <a:p>
            <a:r>
              <a:rPr lang="fr-FR" sz="1100" dirty="0">
                <a:solidFill>
                  <a:schemeClr val="bg1"/>
                </a:solidFill>
              </a:rPr>
              <a:t>    # Les clients renvoyés par select sont ceux devant être lus (recv)</a:t>
            </a:r>
          </a:p>
          <a:p>
            <a:r>
              <a:rPr lang="fr-FR" sz="1100" dirty="0">
                <a:solidFill>
                  <a:schemeClr val="bg1"/>
                </a:solidFill>
              </a:rPr>
              <a:t>    # On attend là encore 50ms maximum</a:t>
            </a:r>
          </a:p>
          <a:p>
            <a:r>
              <a:rPr lang="fr-FR" sz="1100" dirty="0">
                <a:solidFill>
                  <a:schemeClr val="bg1"/>
                </a:solidFill>
              </a:rPr>
              <a:t>    # On enferme l'appel à select.select dans un bloc try</a:t>
            </a:r>
          </a:p>
          <a:p>
            <a:r>
              <a:rPr lang="fr-FR" sz="1100" dirty="0">
                <a:solidFill>
                  <a:schemeClr val="bg1"/>
                </a:solidFill>
              </a:rPr>
              <a:t>    # En effet, si la liste de clients connectés est vide, une exception</a:t>
            </a:r>
          </a:p>
          <a:p>
            <a:r>
              <a:rPr lang="fr-FR" sz="1100" dirty="0">
                <a:solidFill>
                  <a:schemeClr val="bg1"/>
                </a:solidFill>
              </a:rPr>
              <a:t>    # Peut être levée</a:t>
            </a:r>
          </a:p>
          <a:p>
            <a:r>
              <a:rPr lang="fr-FR" sz="1100" dirty="0">
                <a:solidFill>
                  <a:schemeClr val="bg1"/>
                </a:solidFill>
              </a:rPr>
              <a:t>    clients_a_lire = []</a:t>
            </a:r>
          </a:p>
          <a:p>
            <a:r>
              <a:rPr lang="fr-FR" sz="1100" dirty="0">
                <a:solidFill>
                  <a:schemeClr val="bg1"/>
                </a:solidFill>
              </a:rPr>
              <a:t>    </a:t>
            </a:r>
          </a:p>
          <a:p>
            <a:r>
              <a:rPr lang="fr-FR" sz="1100" dirty="0">
                <a:solidFill>
                  <a:schemeClr val="bg1"/>
                </a:solidFill>
              </a:rPr>
              <a:t>connexion_principale.close()</a:t>
            </a:r>
          </a:p>
        </p:txBody>
      </p:sp>
    </p:spTree>
    <p:extLst>
      <p:ext uri="{BB962C8B-B14F-4D97-AF65-F5344CB8AC3E}">
        <p14:creationId xmlns:p14="http://schemas.microsoft.com/office/powerpoint/2010/main" val="2681540033"/>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68BBAD30-DF7D-47F7-8205-347B8EBDAD7A}"/>
              </a:ext>
            </a:extLst>
          </p:cNvPr>
          <p:cNvSpPr txBox="1"/>
          <p:nvPr/>
        </p:nvSpPr>
        <p:spPr>
          <a:xfrm>
            <a:off x="3190879" y="971550"/>
            <a:ext cx="4881561" cy="3816429"/>
          </a:xfrm>
          <a:prstGeom prst="rect">
            <a:avLst/>
          </a:prstGeom>
          <a:solidFill>
            <a:schemeClr val="tx1"/>
          </a:solidFill>
        </p:spPr>
        <p:txBody>
          <a:bodyPr wrap="square" rtlCol="0">
            <a:spAutoFit/>
          </a:bodyPr>
          <a:lstStyle/>
          <a:p>
            <a:r>
              <a:rPr lang="fr-FR" sz="1100" dirty="0">
                <a:solidFill>
                  <a:schemeClr val="bg1"/>
                </a:solidFill>
              </a:rPr>
              <a:t> try:</a:t>
            </a:r>
          </a:p>
          <a:p>
            <a:r>
              <a:rPr lang="fr-FR" sz="1100" dirty="0">
                <a:solidFill>
                  <a:schemeClr val="bg1"/>
                </a:solidFill>
              </a:rPr>
              <a:t>        clients_a_lire, wlist, xlist = select.select(clients_connectes,</a:t>
            </a:r>
          </a:p>
          <a:p>
            <a:r>
              <a:rPr lang="fr-FR" sz="1100" dirty="0">
                <a:solidFill>
                  <a:schemeClr val="bg1"/>
                </a:solidFill>
              </a:rPr>
              <a:t>                [], [], 0.05)</a:t>
            </a:r>
          </a:p>
          <a:p>
            <a:r>
              <a:rPr lang="fr-FR" sz="1100" dirty="0">
                <a:solidFill>
                  <a:schemeClr val="bg1"/>
                </a:solidFill>
              </a:rPr>
              <a:t>    except </a:t>
            </a:r>
            <a:r>
              <a:rPr lang="fr-FR" sz="1100" dirty="0" err="1">
                <a:solidFill>
                  <a:schemeClr val="bg1"/>
                </a:solidFill>
              </a:rPr>
              <a:t>select.error</a:t>
            </a:r>
            <a:r>
              <a:rPr lang="fr-FR" sz="1100" dirty="0">
                <a:solidFill>
                  <a:schemeClr val="bg1"/>
                </a:solidFill>
              </a:rPr>
              <a:t>:</a:t>
            </a:r>
          </a:p>
          <a:p>
            <a:r>
              <a:rPr lang="fr-FR" sz="1100" dirty="0">
                <a:solidFill>
                  <a:schemeClr val="bg1"/>
                </a:solidFill>
              </a:rPr>
              <a:t>        pass</a:t>
            </a:r>
          </a:p>
          <a:p>
            <a:r>
              <a:rPr lang="fr-FR" sz="1100" dirty="0">
                <a:solidFill>
                  <a:schemeClr val="bg1"/>
                </a:solidFill>
              </a:rPr>
              <a:t>    else:</a:t>
            </a:r>
          </a:p>
          <a:p>
            <a:r>
              <a:rPr lang="fr-FR" sz="1100" dirty="0">
                <a:solidFill>
                  <a:schemeClr val="bg1"/>
                </a:solidFill>
              </a:rPr>
              <a:t>        # On parcourt la liste des clients à lire</a:t>
            </a:r>
          </a:p>
          <a:p>
            <a:r>
              <a:rPr lang="fr-FR" sz="1100" dirty="0">
                <a:solidFill>
                  <a:schemeClr val="bg1"/>
                </a:solidFill>
              </a:rPr>
              <a:t>        for client in clients_a_lire:</a:t>
            </a:r>
          </a:p>
          <a:p>
            <a:r>
              <a:rPr lang="fr-FR" sz="1100" dirty="0">
                <a:solidFill>
                  <a:schemeClr val="bg1"/>
                </a:solidFill>
              </a:rPr>
              <a:t>            # Client est de type socket</a:t>
            </a:r>
          </a:p>
          <a:p>
            <a:r>
              <a:rPr lang="fr-FR" sz="1100" dirty="0">
                <a:solidFill>
                  <a:schemeClr val="bg1"/>
                </a:solidFill>
              </a:rPr>
              <a:t>            msg_recu = client.recv(1024)</a:t>
            </a:r>
          </a:p>
          <a:p>
            <a:r>
              <a:rPr lang="fr-FR" sz="1100" dirty="0">
                <a:solidFill>
                  <a:schemeClr val="bg1"/>
                </a:solidFill>
              </a:rPr>
              <a:t>            # Peut planter si le message contient des caractères spéciaux</a:t>
            </a:r>
          </a:p>
          <a:p>
            <a:r>
              <a:rPr lang="fr-FR" sz="1100" dirty="0">
                <a:solidFill>
                  <a:schemeClr val="bg1"/>
                </a:solidFill>
              </a:rPr>
              <a:t>            msg_recu = msg_recu.decode()</a:t>
            </a:r>
          </a:p>
          <a:p>
            <a:r>
              <a:rPr lang="fr-FR" sz="1100" dirty="0">
                <a:solidFill>
                  <a:schemeClr val="bg1"/>
                </a:solidFill>
              </a:rPr>
              <a:t>            print("Reçu {}".format(msg_recu))</a:t>
            </a:r>
          </a:p>
          <a:p>
            <a:r>
              <a:rPr lang="fr-FR" sz="1100" dirty="0">
                <a:solidFill>
                  <a:schemeClr val="bg1"/>
                </a:solidFill>
              </a:rPr>
              <a:t>            client.send(b"5 / 5")</a:t>
            </a:r>
          </a:p>
          <a:p>
            <a:r>
              <a:rPr lang="fr-FR" sz="1100" dirty="0">
                <a:solidFill>
                  <a:schemeClr val="bg1"/>
                </a:solidFill>
              </a:rPr>
              <a:t>            if msg_recu == "fin":</a:t>
            </a:r>
          </a:p>
          <a:p>
            <a:r>
              <a:rPr lang="fr-FR" sz="1100" dirty="0">
                <a:solidFill>
                  <a:schemeClr val="bg1"/>
                </a:solidFill>
              </a:rPr>
              <a:t>                serveur_lance = False</a:t>
            </a:r>
          </a:p>
          <a:p>
            <a:endParaRPr lang="fr-FR" sz="1100" dirty="0">
              <a:solidFill>
                <a:schemeClr val="bg1"/>
              </a:solidFill>
            </a:endParaRPr>
          </a:p>
          <a:p>
            <a:r>
              <a:rPr lang="fr-FR" sz="1100" dirty="0">
                <a:solidFill>
                  <a:schemeClr val="bg1"/>
                </a:solidFill>
              </a:rPr>
              <a:t>print("Fermeture des connexions")</a:t>
            </a:r>
          </a:p>
          <a:p>
            <a:r>
              <a:rPr lang="fr-FR" sz="1100" dirty="0">
                <a:solidFill>
                  <a:schemeClr val="bg1"/>
                </a:solidFill>
              </a:rPr>
              <a:t>for client in clients_connectes:</a:t>
            </a:r>
          </a:p>
          <a:p>
            <a:r>
              <a:rPr lang="fr-FR" sz="1100" dirty="0">
                <a:solidFill>
                  <a:schemeClr val="bg1"/>
                </a:solidFill>
              </a:rPr>
              <a:t>    client.close()</a:t>
            </a:r>
          </a:p>
          <a:p>
            <a:endParaRPr lang="fr-FR" sz="1100" dirty="0">
              <a:solidFill>
                <a:schemeClr val="bg1"/>
              </a:solidFill>
            </a:endParaRPr>
          </a:p>
          <a:p>
            <a:r>
              <a:rPr lang="fr-FR" sz="1100" dirty="0">
                <a:solidFill>
                  <a:schemeClr val="bg1"/>
                </a:solidFill>
              </a:rPr>
              <a:t>connexion_principale.close()</a:t>
            </a:r>
          </a:p>
        </p:txBody>
      </p:sp>
    </p:spTree>
    <p:extLst>
      <p:ext uri="{BB962C8B-B14F-4D97-AF65-F5344CB8AC3E}">
        <p14:creationId xmlns:p14="http://schemas.microsoft.com/office/powerpoint/2010/main" val="1894466929"/>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3416320"/>
          </a:xfrm>
          <a:prstGeom prst="rect">
            <a:avLst/>
          </a:prstGeom>
          <a:noFill/>
        </p:spPr>
        <p:txBody>
          <a:bodyPr wrap="square" rtlCol="0">
            <a:spAutoFit/>
          </a:bodyPr>
          <a:lstStyle/>
          <a:p>
            <a:r>
              <a:rPr lang="fr-FR" sz="1200" dirty="0"/>
              <a:t>C'est plus long hein ? C'est inévitable, cependant.</a:t>
            </a:r>
          </a:p>
          <a:p>
            <a:endParaRPr lang="fr-FR" sz="1200" dirty="0"/>
          </a:p>
          <a:p>
            <a:r>
              <a:rPr lang="fr-FR" sz="1200" dirty="0"/>
              <a:t>Maintenant notre serveur peut accepter des connexions de plus d'un client, vous pouvez faire le test. En outre, il ne se bloque pas dans l'attente d'un message, du moins pas plus de 50 millisecondes.</a:t>
            </a:r>
          </a:p>
          <a:p>
            <a:endParaRPr lang="fr-FR" sz="1200" dirty="0"/>
          </a:p>
          <a:p>
            <a:r>
              <a:rPr lang="fr-FR" sz="1200" dirty="0"/>
              <a:t>Je pense que les commentaires sont assez précis pour vous permettre d'aller plus loin. Ceci n'est naturellement pas encore une version complète mais, grâce à cette base, vous devriez pouvoir facilement arriver à quelque chose. Pourquoi ne pas faire un mini tchat ?</a:t>
            </a:r>
          </a:p>
          <a:p>
            <a:endParaRPr lang="fr-FR" sz="1200" dirty="0"/>
          </a:p>
          <a:p>
            <a:r>
              <a:rPr lang="fr-FR" sz="1200" dirty="0"/>
              <a:t>Les déconnexions fortuites ne sont pas gérées non plus. Mais vous avez assez d'éléments pour faire des tests et améliorer notre serveur si cela vous tente.</a:t>
            </a:r>
          </a:p>
          <a:p>
            <a:endParaRPr lang="fr-FR" sz="1200" b="1" dirty="0"/>
          </a:p>
          <a:p>
            <a:r>
              <a:rPr lang="fr-FR" sz="1200" b="1" dirty="0"/>
              <a:t>Et encore plus</a:t>
            </a:r>
          </a:p>
          <a:p>
            <a:endParaRPr lang="fr-FR" sz="1200" dirty="0"/>
          </a:p>
          <a:p>
            <a:r>
              <a:rPr lang="fr-FR" sz="1200" dirty="0"/>
              <a:t>Je vous l'ai dit, le réseau est un vaste sujet et, même en se restreignant au sujet que j'ai choisi, il y aurait beaucoup d'autres choses à vous montrer. Je ne peux tout simplement pas remplacer la documentation et donc, si vous voulez en apprendre plus, je vous invite à jeter un coup d'œil à la page du module </a:t>
            </a:r>
            <a:r>
              <a:rPr lang="fr-FR" sz="1200" dirty="0">
                <a:hlinkClick r:id="rId2"/>
              </a:rPr>
              <a:t>socket</a:t>
            </a:r>
            <a:r>
              <a:rPr lang="fr-FR" sz="1200" dirty="0"/>
              <a:t>, de </a:t>
            </a:r>
            <a:r>
              <a:rPr lang="fr-FR" sz="1200" dirty="0">
                <a:hlinkClick r:id="rId3"/>
              </a:rPr>
              <a:t>select</a:t>
            </a:r>
            <a:r>
              <a:rPr lang="fr-FR" sz="1200" dirty="0"/>
              <a:t> et de </a:t>
            </a:r>
            <a:r>
              <a:rPr lang="fr-FR" sz="1200" dirty="0">
                <a:hlinkClick r:id="rId4"/>
              </a:rPr>
              <a:t>socketserver</a:t>
            </a:r>
            <a:r>
              <a:rPr lang="fr-FR" sz="1200" dirty="0"/>
              <a:t>.</a:t>
            </a:r>
          </a:p>
          <a:p>
            <a:endParaRPr lang="fr-FR" sz="1200" dirty="0"/>
          </a:p>
          <a:p>
            <a:r>
              <a:rPr lang="fr-FR" sz="1200" dirty="0"/>
              <a:t>Le dernier module, socketserver, propose une alternative pour monter vos applications serveur. Il en existe d'autres, dans tous les cas : vous pouvez utiliser des sockets non bloquants (c'est-à-dire qui ne bloquent pas le programme quand vous utilisez leur méthode accept ou recv) ou des threads pour exécuter différentes portions de votre programme en parallèle. Mais je vous laisse vous documenter sur ces sujets s'ils vous intéressent !</a:t>
            </a:r>
          </a:p>
        </p:txBody>
      </p:sp>
    </p:spTree>
    <p:extLst>
      <p:ext uri="{BB962C8B-B14F-4D97-AF65-F5344CB8AC3E}">
        <p14:creationId xmlns:p14="http://schemas.microsoft.com/office/powerpoint/2010/main" val="2610064887"/>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2862322"/>
          </a:xfrm>
          <a:prstGeom prst="rect">
            <a:avLst/>
          </a:prstGeom>
          <a:noFill/>
        </p:spPr>
        <p:txBody>
          <a:bodyPr wrap="square" rtlCol="0">
            <a:spAutoFit/>
          </a:bodyPr>
          <a:lstStyle/>
          <a:p>
            <a:r>
              <a:rPr lang="fr-FR" sz="1200" b="1" dirty="0"/>
              <a:t>En résumé</a:t>
            </a:r>
          </a:p>
          <a:p>
            <a:endParaRPr lang="fr-FR" sz="1200" dirty="0"/>
          </a:p>
          <a:p>
            <a:r>
              <a:rPr lang="fr-FR" sz="1200" dirty="0"/>
              <a:t>    Dans la structure réseau que nous avons vue, on trouve un </a:t>
            </a:r>
            <a:r>
              <a:rPr lang="fr-FR" sz="1200" b="1" dirty="0"/>
              <a:t>serveur</a:t>
            </a:r>
            <a:r>
              <a:rPr lang="fr-FR" sz="1200" dirty="0"/>
              <a:t> pouvant dialoguer avec plusieurs </a:t>
            </a:r>
            <a:r>
              <a:rPr lang="fr-FR" sz="1200" b="1" dirty="0"/>
              <a:t>clients</a:t>
            </a:r>
            <a:r>
              <a:rPr lang="fr-FR" sz="1200" dirty="0"/>
              <a:t>.</a:t>
            </a:r>
          </a:p>
          <a:p>
            <a:endParaRPr lang="fr-FR" sz="1200" dirty="0"/>
          </a:p>
          <a:p>
            <a:r>
              <a:rPr lang="fr-FR" sz="1200" dirty="0"/>
              <a:t>    Pour créer une connexion côté serveur ou client, on utilise le module </a:t>
            </a:r>
            <a:r>
              <a:rPr lang="fr-FR" sz="1200" i="1" dirty="0"/>
              <a:t>socket</a:t>
            </a:r>
            <a:r>
              <a:rPr lang="fr-FR" sz="1200" dirty="0"/>
              <a:t> et la classe </a:t>
            </a:r>
            <a:r>
              <a:rPr lang="fr-FR" sz="1200" i="1" dirty="0"/>
              <a:t>socket</a:t>
            </a:r>
            <a:r>
              <a:rPr lang="fr-FR" sz="1200" dirty="0"/>
              <a:t> de ce module.</a:t>
            </a:r>
          </a:p>
          <a:p>
            <a:endParaRPr lang="fr-FR" sz="1200" dirty="0"/>
          </a:p>
          <a:p>
            <a:r>
              <a:rPr lang="fr-FR" sz="1200" dirty="0"/>
              <a:t>    Pour se connecter à un serveur, le </a:t>
            </a:r>
            <a:r>
              <a:rPr lang="fr-FR" sz="1200" i="1" dirty="0"/>
              <a:t>socket</a:t>
            </a:r>
            <a:r>
              <a:rPr lang="fr-FR" sz="1200" dirty="0"/>
              <a:t> client utilise la méthode </a:t>
            </a:r>
            <a:r>
              <a:rPr lang="fr-FR" sz="1200" i="1" dirty="0"/>
              <a:t>connect</a:t>
            </a:r>
            <a:r>
              <a:rPr lang="fr-FR" sz="1200" dirty="0"/>
              <a:t>.</a:t>
            </a:r>
          </a:p>
          <a:p>
            <a:endParaRPr lang="fr-FR" sz="1200" dirty="0"/>
          </a:p>
          <a:p>
            <a:r>
              <a:rPr lang="fr-FR" sz="1200" dirty="0"/>
              <a:t>    Pour écouter sur un port précis, le serveur utilise d'abord la méthode </a:t>
            </a:r>
            <a:r>
              <a:rPr lang="fr-FR" sz="1200" i="1" dirty="0"/>
              <a:t>bind</a:t>
            </a:r>
            <a:r>
              <a:rPr lang="fr-FR" sz="1200" dirty="0"/>
              <a:t> puis la méthode </a:t>
            </a:r>
            <a:r>
              <a:rPr lang="fr-FR" sz="1200" i="1" dirty="0"/>
              <a:t>listen</a:t>
            </a:r>
            <a:r>
              <a:rPr lang="fr-FR" sz="1200" dirty="0"/>
              <a:t>.</a:t>
            </a:r>
          </a:p>
          <a:p>
            <a:endParaRPr lang="fr-FR" sz="1200" dirty="0"/>
          </a:p>
          <a:p>
            <a:r>
              <a:rPr lang="fr-FR" sz="1200" dirty="0"/>
              <a:t>    Pour s'échanger des informations, les </a:t>
            </a:r>
            <a:r>
              <a:rPr lang="fr-FR" sz="1200" i="1" dirty="0"/>
              <a:t>sockets</a:t>
            </a:r>
            <a:r>
              <a:rPr lang="fr-FR" sz="1200" dirty="0"/>
              <a:t> client et serveur utilisent les méthodes </a:t>
            </a:r>
            <a:r>
              <a:rPr lang="fr-FR" sz="1200" i="1" dirty="0"/>
              <a:t>send</a:t>
            </a:r>
            <a:r>
              <a:rPr lang="fr-FR" sz="1200" dirty="0"/>
              <a:t> et </a:t>
            </a:r>
            <a:r>
              <a:rPr lang="fr-FR" sz="1200" i="1" dirty="0"/>
              <a:t>recv</a:t>
            </a:r>
            <a:r>
              <a:rPr lang="fr-FR" sz="1200" dirty="0"/>
              <a:t>.</a:t>
            </a:r>
          </a:p>
          <a:p>
            <a:endParaRPr lang="fr-FR" sz="1200" dirty="0"/>
          </a:p>
          <a:p>
            <a:r>
              <a:rPr lang="fr-FR" sz="1200" dirty="0"/>
              <a:t>    Pour fermer une connexion, le </a:t>
            </a:r>
            <a:r>
              <a:rPr lang="fr-FR" sz="1200" i="1" dirty="0"/>
              <a:t>socket</a:t>
            </a:r>
            <a:r>
              <a:rPr lang="fr-FR" sz="1200" dirty="0"/>
              <a:t> serveur ou client utilise la méthode </a:t>
            </a:r>
            <a:r>
              <a:rPr lang="fr-FR" sz="1200" i="1" dirty="0"/>
              <a:t>close</a:t>
            </a:r>
            <a:r>
              <a:rPr lang="fr-FR" sz="1200" dirty="0"/>
              <a:t>.</a:t>
            </a:r>
          </a:p>
          <a:p>
            <a:endParaRPr lang="fr-FR" sz="1200" dirty="0"/>
          </a:p>
          <a:p>
            <a:r>
              <a:rPr lang="fr-FR" sz="1200" dirty="0"/>
              <a:t>    Le module </a:t>
            </a:r>
            <a:r>
              <a:rPr lang="fr-FR" sz="1200" i="1" dirty="0"/>
              <a:t>select</a:t>
            </a:r>
            <a:r>
              <a:rPr lang="fr-FR" sz="1200" dirty="0"/>
              <a:t> peut être utile si l'on souhaite créer un serveur pouvant gérer plusieurs connexions simultanément ; toutefois, il en existe d'autres.</a:t>
            </a:r>
          </a:p>
        </p:txBody>
      </p:sp>
    </p:spTree>
    <p:extLst>
      <p:ext uri="{BB962C8B-B14F-4D97-AF65-F5344CB8AC3E}">
        <p14:creationId xmlns:p14="http://schemas.microsoft.com/office/powerpoint/2010/main" val="2777596610"/>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Créez des tests unitaires avec unittest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08843591"/>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Créez des tests unitaires avec unittest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1754326"/>
          </a:xfrm>
          <a:prstGeom prst="rect">
            <a:avLst/>
          </a:prstGeom>
          <a:noFill/>
        </p:spPr>
        <p:txBody>
          <a:bodyPr wrap="square" rtlCol="0">
            <a:spAutoFit/>
          </a:bodyPr>
          <a:lstStyle/>
          <a:p>
            <a:r>
              <a:rPr lang="fr-FR" sz="1200" b="1" dirty="0"/>
              <a:t>Créez des tests unitaires avec unittest</a:t>
            </a:r>
          </a:p>
          <a:p>
            <a:endParaRPr lang="fr-FR" sz="1200" dirty="0"/>
          </a:p>
          <a:p>
            <a:r>
              <a:rPr lang="fr-FR" sz="1200" dirty="0"/>
              <a:t>Tester ! Tout un monde. Vous allez voir dans ce chapitre comment tester le bon fonctionnement de votre programme et apprendre à le rendre aussi stable que possible au fur et à mesure que vous proposerez de nouvelles améliorations.</a:t>
            </a:r>
          </a:p>
          <a:p>
            <a:endParaRPr lang="fr-FR" sz="1200" dirty="0"/>
          </a:p>
          <a:p>
            <a:r>
              <a:rPr lang="fr-FR" sz="1200" dirty="0"/>
              <a:t>Si vous pensez que tester ne sert à rien ou que tester ne se fait que quand tout le développement est fini, je vous encourage vivement à lire ce chapitre, ne serait-ce que pour information.</a:t>
            </a:r>
          </a:p>
          <a:p>
            <a:endParaRPr lang="fr-FR" sz="1200" dirty="0"/>
          </a:p>
          <a:p>
            <a:r>
              <a:rPr lang="fr-FR" sz="1200" dirty="0"/>
              <a:t>Pour suivre ce chapitre, vous aurez besoin de savoir comment créer des classes et avoir une idée du fonctionnement de l'héritage.</a:t>
            </a:r>
          </a:p>
        </p:txBody>
      </p:sp>
    </p:spTree>
    <p:extLst>
      <p:ext uri="{BB962C8B-B14F-4D97-AF65-F5344CB8AC3E}">
        <p14:creationId xmlns:p14="http://schemas.microsoft.com/office/powerpoint/2010/main" val="619042911"/>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tester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043169"/>
            <a:ext cx="11334750" cy="5078313"/>
          </a:xfrm>
          <a:prstGeom prst="rect">
            <a:avLst/>
          </a:prstGeom>
          <a:noFill/>
        </p:spPr>
        <p:txBody>
          <a:bodyPr wrap="square" rtlCol="0">
            <a:spAutoFit/>
          </a:bodyPr>
          <a:lstStyle/>
          <a:p>
            <a:r>
              <a:rPr lang="fr-FR" sz="1200" dirty="0">
                <a:highlight>
                  <a:srgbClr val="C0C0C0"/>
                </a:highlight>
              </a:rPr>
              <a:t>On va parler de tests... mais qu'est-ce qu'on entend par « tester » ?</a:t>
            </a:r>
          </a:p>
          <a:p>
            <a:endParaRPr lang="fr-FR" sz="1200" dirty="0"/>
          </a:p>
          <a:p>
            <a:r>
              <a:rPr lang="fr-FR" sz="1200" dirty="0"/>
              <a:t>C'est la première question, et elle est très importante !</a:t>
            </a:r>
          </a:p>
          <a:p>
            <a:endParaRPr lang="fr-FR" sz="1200" dirty="0"/>
          </a:p>
          <a:p>
            <a:r>
              <a:rPr lang="fr-FR" sz="1200" dirty="0"/>
              <a:t>Dans ce chapitre, je vais parler de tests (principalement de tests unitaires), qui vérifient que votre code réagit comme il le devrait et qu'il continue à réagir comme il le devrait après de nouvelles améliorations.</a:t>
            </a:r>
          </a:p>
          <a:p>
            <a:endParaRPr lang="fr-FR" sz="1200" dirty="0"/>
          </a:p>
          <a:p>
            <a:r>
              <a:rPr lang="fr-FR" sz="1200" dirty="0"/>
              <a:t>Certains développeurs refusent de travailler sur du code qui n'est pas le leur s'il n'a pas de documentation. Pour ce que j'en ai vu, un nombre plus important encore de développeurs refuse de le faire si le code n'a pas de test.</a:t>
            </a:r>
          </a:p>
          <a:p>
            <a:endParaRPr lang="fr-FR" sz="1200" dirty="0"/>
          </a:p>
          <a:p>
            <a:r>
              <a:rPr lang="fr-FR" sz="1200" dirty="0"/>
              <a:t>Admettons que vous travaillez sur votre projet qui propose plusieurs fonctions, utilisées par d'autres développeurs ou utilisateurs. Vous pouvez être tout seul sur le projet et ne proposer qu'une dizaine de fonctions, c'est bien suffisant, le plus important c'est que votre code est utilisé par d'autres.</a:t>
            </a:r>
          </a:p>
          <a:p>
            <a:endParaRPr lang="fr-FR" sz="1200" dirty="0"/>
          </a:p>
          <a:p>
            <a:r>
              <a:rPr lang="fr-FR" sz="1200" dirty="0"/>
              <a:t>Puis après avoir codé votre dixième fonction, vous commencez à coder votre onzième qui utilise une autre fonction que vous avez déjà développée. Mais vous vous heurtez à un problème : votre nouvelle fonction ne marche pas comme il faut.</a:t>
            </a:r>
          </a:p>
          <a:p>
            <a:endParaRPr lang="fr-FR" sz="1200" dirty="0"/>
          </a:p>
          <a:p>
            <a:r>
              <a:rPr lang="fr-FR" sz="1200" dirty="0"/>
              <a:t>Après enquête, vous vous rendez compte que ce n'est pas votre fonction 11 qui pose problème, mais la fonction (1 ou 2) que la fonction 11 appelle. Elle ne répond plus à votre besoin et vous vous dites, naturellement, « je vais la modifier ».</a:t>
            </a:r>
          </a:p>
          <a:p>
            <a:endParaRPr lang="fr-FR" sz="1200" dirty="0"/>
          </a:p>
          <a:p>
            <a:r>
              <a:rPr lang="fr-FR" sz="1200" dirty="0"/>
              <a:t>Vous modifiez donc votre fonction 1 ou 2. Votre fonction 11 marche, enfin, sans problème. Vous proposez votre nouvelle version à vos utilisateurs.</a:t>
            </a:r>
          </a:p>
          <a:p>
            <a:endParaRPr lang="fr-FR" sz="1200" dirty="0"/>
          </a:p>
          <a:p>
            <a:r>
              <a:rPr lang="fr-FR" sz="1200" dirty="0"/>
              <a:t>Et vous recevez un </a:t>
            </a:r>
            <a:r>
              <a:rPr lang="fr-FR" sz="1200" dirty="0" err="1"/>
              <a:t>choeur</a:t>
            </a:r>
            <a:r>
              <a:rPr lang="fr-FR" sz="1200" dirty="0"/>
              <a:t> de protestations : jugez donc ! Ils utilisaient votre fonction 1 ou 2 sans problème, mais avec votre nouvelle version, rien ne marche plus.</a:t>
            </a:r>
          </a:p>
          <a:p>
            <a:endParaRPr lang="fr-FR" sz="1200" dirty="0"/>
          </a:p>
          <a:p>
            <a:r>
              <a:rPr lang="fr-FR" sz="1200" dirty="0"/>
              <a:t>Les tests sont une solution possible : pour chaque fonctionnalité de votre programme, il y aura un test et le test va s'assurer que votre programme reste valide même quand vous le modifierez. Ce qui deviendra de plus en plus important au fur et à mesure que votre programme gagnera en fonctionnalités, bien entendu.</a:t>
            </a:r>
          </a:p>
          <a:p>
            <a:endParaRPr lang="fr-FR" sz="1200" dirty="0">
              <a:highlight>
                <a:srgbClr val="C0C0C0"/>
              </a:highlight>
            </a:endParaRPr>
          </a:p>
          <a:p>
            <a:r>
              <a:rPr lang="fr-FR" sz="1200" dirty="0">
                <a:highlight>
                  <a:srgbClr val="C0C0C0"/>
                </a:highlight>
              </a:rPr>
              <a:t>Est-ce qu'on doit tester un code quand tout est développé ?</a:t>
            </a:r>
          </a:p>
        </p:txBody>
      </p:sp>
    </p:spTree>
    <p:extLst>
      <p:ext uri="{BB962C8B-B14F-4D97-AF65-F5344CB8AC3E}">
        <p14:creationId xmlns:p14="http://schemas.microsoft.com/office/powerpoint/2010/main" val="3959051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724177"/>
            <a:ext cx="12192000" cy="1325563"/>
          </a:xfrm>
        </p:spPr>
        <p:txBody>
          <a:bodyPr>
            <a:normAutofit fontScale="90000"/>
          </a:bodyPr>
          <a:lstStyle/>
          <a:p>
            <a:pPr algn="ctr"/>
            <a:r>
              <a:rPr lang="en-US" sz="7200" dirty="0">
                <a:solidFill>
                  <a:schemeClr val="accent5">
                    <a:lumMod val="75000"/>
                  </a:schemeClr>
                </a:solidFill>
              </a:rPr>
              <a:t>[🐍</a:t>
            </a:r>
            <a:r>
              <a:rPr lang="en-US" sz="7200" dirty="0" err="1">
                <a:solidFill>
                  <a:schemeClr val="accent5">
                    <a:lumMod val="75000"/>
                  </a:schemeClr>
                </a:solidFill>
              </a:rPr>
              <a:t>PyTricks</a:t>
            </a:r>
            <a:r>
              <a:rPr lang="en-US" sz="7200" dirty="0">
                <a:solidFill>
                  <a:schemeClr val="accent5">
                    <a:lumMod val="75000"/>
                  </a:schemeClr>
                </a:solidFill>
              </a:rPr>
              <a:t>]: </a:t>
            </a:r>
            <a:r>
              <a:rPr lang="en-US" sz="6700" dirty="0">
                <a:solidFill>
                  <a:schemeClr val="accent5">
                    <a:lumMod val="75000"/>
                  </a:schemeClr>
                </a:solidFill>
              </a:rPr>
              <a:t>Functions are first-class citizens in Python</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0" y="1996858"/>
            <a:ext cx="1209675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fr-FR" sz="1400" dirty="0">
                <a:latin typeface="Arial" panose="020B0604020202020204" pitchFamily="34" charset="0"/>
              </a:rPr>
              <a:t>Functions are first-class citizens in Python.</a:t>
            </a:r>
          </a:p>
          <a:p>
            <a:pPr lvl="0" eaLnBrk="0" fontAlgn="base" hangingPunct="0">
              <a:spcBef>
                <a:spcPct val="0"/>
              </a:spcBef>
              <a:spcAft>
                <a:spcPct val="0"/>
              </a:spcAft>
            </a:pPr>
            <a:endParaRPr lang="en-US" altLang="fr-FR" sz="1400" dirty="0">
              <a:latin typeface="Arial" panose="020B0604020202020204" pitchFamily="34" charset="0"/>
            </a:endParaRPr>
          </a:p>
          <a:p>
            <a:pPr lvl="0" eaLnBrk="0" fontAlgn="base" hangingPunct="0">
              <a:spcBef>
                <a:spcPct val="0"/>
              </a:spcBef>
              <a:spcAft>
                <a:spcPct val="0"/>
              </a:spcAft>
            </a:pPr>
            <a:r>
              <a:rPr lang="en-US" altLang="fr-FR" sz="1400" dirty="0">
                <a:latin typeface="Arial" panose="020B0604020202020204" pitchFamily="34" charset="0"/>
              </a:rPr>
              <a:t>They can be passed as arguments to other functions, returned as values from other functions, and assigned to variables and stored in data structures.</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180975" y="2968317"/>
            <a:ext cx="4033839" cy="2308324"/>
          </a:xfrm>
          <a:prstGeom prst="rect">
            <a:avLst/>
          </a:prstGeom>
          <a:solidFill>
            <a:schemeClr val="tx1"/>
          </a:solidFill>
        </p:spPr>
        <p:txBody>
          <a:bodyPr wrap="square" rtlCol="0">
            <a:spAutoFit/>
          </a:bodyPr>
          <a:lstStyle/>
          <a:p>
            <a:r>
              <a:rPr lang="fr-FR" dirty="0">
                <a:solidFill>
                  <a:schemeClr val="bg1"/>
                </a:solidFill>
              </a:rPr>
              <a:t>&gt;&gt;&gt; def </a:t>
            </a:r>
            <a:r>
              <a:rPr lang="fr-FR" dirty="0" err="1">
                <a:solidFill>
                  <a:schemeClr val="bg1"/>
                </a:solidFill>
              </a:rPr>
              <a:t>myfunc</a:t>
            </a:r>
            <a:r>
              <a:rPr lang="fr-FR" dirty="0">
                <a:solidFill>
                  <a:schemeClr val="bg1"/>
                </a:solidFill>
              </a:rPr>
              <a:t>(a, b):</a:t>
            </a:r>
          </a:p>
          <a:p>
            <a:r>
              <a:rPr lang="fr-FR" dirty="0">
                <a:solidFill>
                  <a:schemeClr val="bg1"/>
                </a:solidFill>
              </a:rPr>
              <a:t>...     return a + b</a:t>
            </a:r>
          </a:p>
          <a:p>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 = [</a:t>
            </a:r>
            <a:r>
              <a:rPr lang="fr-FR" dirty="0" err="1">
                <a:solidFill>
                  <a:schemeClr val="bg1"/>
                </a:solidFill>
              </a:rPr>
              <a:t>myfunc</a:t>
            </a:r>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[0]</a:t>
            </a:r>
          </a:p>
          <a:p>
            <a:r>
              <a:rPr lang="fr-FR" dirty="0">
                <a:solidFill>
                  <a:schemeClr val="bg1"/>
                </a:solidFill>
              </a:rPr>
              <a:t>&lt;function </a:t>
            </a:r>
            <a:r>
              <a:rPr lang="fr-FR" dirty="0" err="1">
                <a:solidFill>
                  <a:schemeClr val="bg1"/>
                </a:solidFill>
              </a:rPr>
              <a:t>myfunc</a:t>
            </a:r>
            <a:r>
              <a:rPr lang="fr-FR" dirty="0">
                <a:solidFill>
                  <a:schemeClr val="bg1"/>
                </a:solidFill>
              </a:rPr>
              <a:t> at 0x107012230&gt;</a:t>
            </a:r>
          </a:p>
          <a:p>
            <a:r>
              <a:rPr lang="fr-FR" dirty="0">
                <a:solidFill>
                  <a:schemeClr val="bg1"/>
                </a:solidFill>
              </a:rPr>
              <a:t>&gt;&gt;&gt; </a:t>
            </a:r>
            <a:r>
              <a:rPr lang="fr-FR" dirty="0" err="1">
                <a:solidFill>
                  <a:schemeClr val="bg1"/>
                </a:solidFill>
              </a:rPr>
              <a:t>funcs</a:t>
            </a:r>
            <a:r>
              <a:rPr lang="fr-FR" dirty="0">
                <a:solidFill>
                  <a:schemeClr val="bg1"/>
                </a:solidFill>
              </a:rPr>
              <a:t>[0](2, 3)</a:t>
            </a:r>
          </a:p>
          <a:p>
            <a:r>
              <a:rPr lang="fr-FR" dirty="0">
                <a:solidFill>
                  <a:schemeClr val="bg1"/>
                </a:solidFill>
              </a:rPr>
              <a:t>5</a:t>
            </a:r>
          </a:p>
        </p:txBody>
      </p:sp>
    </p:spTree>
    <p:extLst>
      <p:ext uri="{BB962C8B-B14F-4D97-AF65-F5344CB8AC3E}">
        <p14:creationId xmlns:p14="http://schemas.microsoft.com/office/powerpoint/2010/main" val="2329145085"/>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tester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1018192"/>
            <a:ext cx="11334750" cy="3970318"/>
          </a:xfrm>
          <a:prstGeom prst="rect">
            <a:avLst/>
          </a:prstGeom>
          <a:noFill/>
        </p:spPr>
        <p:txBody>
          <a:bodyPr wrap="square" rtlCol="0">
            <a:spAutoFit/>
          </a:bodyPr>
          <a:lstStyle/>
          <a:p>
            <a:r>
              <a:rPr lang="fr-FR" sz="1200" dirty="0"/>
              <a:t>Non ! Si vous pouvez le faire dès le début, dès les premières lignes de code que vous écrivez, c'est mieux. Sachez qu'il peut être assez difficile d'écrire des tests quand votre programme comporte déjà plusieurs centaines de fonctionnalités, il vaut mieux le faire petit à petit.</a:t>
            </a:r>
          </a:p>
          <a:p>
            <a:endParaRPr lang="fr-FR" sz="1200" dirty="0"/>
          </a:p>
          <a:p>
            <a:r>
              <a:rPr lang="fr-FR" sz="1200" dirty="0"/>
              <a:t>Il existe aussi plusieurs méthodes de développement, dont le TDD (Test-Driven Development) qui veut que l'on écrive les tests avant d'écrire le code. Je ne rentrerai pas dans le détail ici, mais je vous conseille vivement d'écrire vos tests unitaires même si vous n'avez qu'un tout petit projet avec 4 ou 5 fonctions. Il y a une chance non négligeable que le petit projet devienne grand ; avec des tests à portée de main, vous dormirez plus tranquille.</a:t>
            </a:r>
          </a:p>
          <a:p>
            <a:endParaRPr lang="fr-FR" sz="1200" dirty="0"/>
          </a:p>
          <a:p>
            <a:r>
              <a:rPr lang="fr-FR" sz="1200" dirty="0">
                <a:highlight>
                  <a:srgbClr val="C0C0C0"/>
                </a:highlight>
              </a:rPr>
              <a:t>Est-ce difficile de tester un programme ?</a:t>
            </a:r>
          </a:p>
          <a:p>
            <a:endParaRPr lang="fr-FR" sz="1200" dirty="0"/>
          </a:p>
          <a:p>
            <a:r>
              <a:rPr lang="fr-FR" sz="1200" dirty="0"/>
              <a:t>Une fois que vous maîtrisez une des méthodes de test et que vous l'appliquez à votre programme au fur et à mesure, non ce n'est absolument pas difficile. Vous allez voir dans ce chapitre comment utiliser des tests unitaires. Il existe d'autres méthodes de test proposées par Python, mais c'est celle-ci que je trouve, personnellement, la plus rapide à prendre en main ainsi que la plus flexible. Ce chapitre est là pour vous guider pas à pas vers la création de vos premiers tests unitaires et même vers la gestion de nombreux tests quand votre projet sera plus grand.</a:t>
            </a:r>
          </a:p>
          <a:p>
            <a:endParaRPr lang="fr-FR" sz="1200" dirty="0"/>
          </a:p>
          <a:p>
            <a:r>
              <a:rPr lang="fr-FR" sz="1200" dirty="0">
                <a:highlight>
                  <a:srgbClr val="C0C0C0"/>
                </a:highlight>
              </a:rPr>
              <a:t>Qui écrit les tests ?</a:t>
            </a:r>
          </a:p>
          <a:p>
            <a:endParaRPr lang="fr-FR" sz="1200" dirty="0"/>
          </a:p>
          <a:p>
            <a:r>
              <a:rPr lang="fr-FR" sz="1200" dirty="0"/>
              <a:t>Le développeur, la plupart du temps. Là encore, la méthode de test utilisée peut permettre à d'autres personnes d'écrire les tests, mais les tests unitaires sont souvent écrits par des développeurs (ou des utilisateurs sachant programmer). Comme vous allez le voir, ils ne sont pas très difficiles à écrire, mais vous passerez malgré tout par Python pour ce faire.</a:t>
            </a:r>
          </a:p>
          <a:p>
            <a:endParaRPr lang="fr-FR" sz="1200" dirty="0"/>
          </a:p>
          <a:p>
            <a:r>
              <a:rPr lang="fr-FR" sz="1200" dirty="0"/>
              <a:t>Passons à la pratique, la découverte du module unittest !</a:t>
            </a:r>
          </a:p>
          <a:p>
            <a:endParaRPr lang="fr-FR" sz="1200" dirty="0"/>
          </a:p>
        </p:txBody>
      </p:sp>
    </p:spTree>
    <p:extLst>
      <p:ext uri="{BB962C8B-B14F-4D97-AF65-F5344CB8AC3E}">
        <p14:creationId xmlns:p14="http://schemas.microsoft.com/office/powerpoint/2010/main" val="4058972190"/>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751974"/>
            <a:ext cx="11334750" cy="1200329"/>
          </a:xfrm>
          <a:prstGeom prst="rect">
            <a:avLst/>
          </a:prstGeom>
          <a:noFill/>
        </p:spPr>
        <p:txBody>
          <a:bodyPr wrap="square" rtlCol="0">
            <a:spAutoFit/>
          </a:bodyPr>
          <a:lstStyle/>
          <a:p>
            <a:r>
              <a:rPr lang="fr-FR" sz="1200" b="1" dirty="0"/>
              <a:t>Structure de base d'un test unitaire</a:t>
            </a:r>
          </a:p>
          <a:p>
            <a:endParaRPr lang="fr-FR" sz="1200" dirty="0"/>
          </a:p>
          <a:p>
            <a:r>
              <a:rPr lang="fr-FR" sz="1200" dirty="0"/>
              <a:t>Nous le verrons plus loin, un test unitaire peut être constitué de nombreux tests répartis dans plusieurs packages et modules. Pour l'instant, nous n'allons nous intéresser qu'à un test case, la forme la plus simple du test unitaire.</a:t>
            </a:r>
          </a:p>
          <a:p>
            <a:endParaRPr lang="fr-FR" sz="1200" dirty="0"/>
          </a:p>
          <a:p>
            <a:r>
              <a:rPr lang="fr-FR" sz="1200" dirty="0"/>
              <a:t>Pour créer un test unitaire, la première chose est de créer une classe héritant de </a:t>
            </a:r>
            <a:r>
              <a:rPr lang="fr-FR" sz="1200" i="1" dirty="0"/>
              <a:t>unittest.TestCase</a:t>
            </a:r>
            <a:r>
              <a:rPr lang="fr-FR" sz="1200" dirty="0"/>
              <a:t>:</a:t>
            </a:r>
          </a:p>
        </p:txBody>
      </p:sp>
      <p:sp>
        <p:nvSpPr>
          <p:cNvPr id="6" name="ZoneTexte 5">
            <a:extLst>
              <a:ext uri="{FF2B5EF4-FFF2-40B4-BE49-F238E27FC236}">
                <a16:creationId xmlns:a16="http://schemas.microsoft.com/office/drawing/2014/main" id="{84473F25-8642-42BB-9818-60C475122A25}"/>
              </a:ext>
            </a:extLst>
          </p:cNvPr>
          <p:cNvSpPr txBox="1"/>
          <p:nvPr/>
        </p:nvSpPr>
        <p:spPr>
          <a:xfrm>
            <a:off x="428625" y="2111137"/>
            <a:ext cx="6621880" cy="707886"/>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unittest</a:t>
            </a:r>
          </a:p>
          <a:p>
            <a:endParaRPr lang="fr-FR" sz="1000" dirty="0">
              <a:solidFill>
                <a:schemeClr val="bg1"/>
              </a:solidFill>
            </a:endParaRPr>
          </a:p>
          <a:p>
            <a:r>
              <a:rPr lang="fr-FR" sz="1000" dirty="0">
                <a:solidFill>
                  <a:schemeClr val="bg1"/>
                </a:solidFill>
              </a:rPr>
              <a:t>class RandomTest(unittest.TestCase):</a:t>
            </a:r>
          </a:p>
        </p:txBody>
      </p:sp>
      <p:sp>
        <p:nvSpPr>
          <p:cNvPr id="7" name="ZoneTexte 6">
            <a:extLst>
              <a:ext uri="{FF2B5EF4-FFF2-40B4-BE49-F238E27FC236}">
                <a16:creationId xmlns:a16="http://schemas.microsoft.com/office/drawing/2014/main" id="{82D06447-4410-468B-B736-5814D0BE76D8}"/>
              </a:ext>
            </a:extLst>
          </p:cNvPr>
          <p:cNvSpPr txBox="1"/>
          <p:nvPr/>
        </p:nvSpPr>
        <p:spPr>
          <a:xfrm>
            <a:off x="428625" y="3442125"/>
            <a:ext cx="9902491" cy="830997"/>
          </a:xfrm>
          <a:prstGeom prst="rect">
            <a:avLst/>
          </a:prstGeom>
          <a:noFill/>
        </p:spPr>
        <p:txBody>
          <a:bodyPr wrap="square" rtlCol="0">
            <a:spAutoFit/>
          </a:bodyPr>
          <a:lstStyle/>
          <a:p>
            <a:r>
              <a:rPr lang="fr-FR" sz="1200" dirty="0"/>
              <a:t>On peut définir ensuite un test dans une méthode dont le nom commence par test.</a:t>
            </a:r>
          </a:p>
          <a:p>
            <a:r>
              <a:rPr lang="fr-FR" sz="1200" dirty="0"/>
              <a:t>Test de la fonction random.choice</a:t>
            </a:r>
          </a:p>
          <a:p>
            <a:endParaRPr lang="fr-FR" sz="1200" dirty="0"/>
          </a:p>
          <a:p>
            <a:r>
              <a:rPr lang="fr-FR" sz="1200" dirty="0"/>
              <a:t>Voyons pour le premier test, le test de la fonction choice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428625" y="4387423"/>
            <a:ext cx="6621880" cy="1631216"/>
          </a:xfrm>
          <a:prstGeom prst="rect">
            <a:avLst/>
          </a:prstGeom>
          <a:solidFill>
            <a:schemeClr val="tx1"/>
          </a:solidFill>
        </p:spPr>
        <p:txBody>
          <a:bodyPr wrap="square" rtlCol="0">
            <a:spAutoFit/>
          </a:bodyPr>
          <a:lstStyle/>
          <a:p>
            <a:r>
              <a:rPr lang="fr-FR" sz="1000" dirty="0">
                <a:solidFill>
                  <a:schemeClr val="bg1"/>
                </a:solidFill>
              </a:rPr>
              <a:t>class RandomTest(unittest.TestCase):</a:t>
            </a:r>
          </a:p>
          <a:p>
            <a:endParaRPr lang="fr-FR" sz="1000" dirty="0">
              <a:solidFill>
                <a:schemeClr val="bg1"/>
              </a:solidFill>
            </a:endParaRPr>
          </a:p>
          <a:p>
            <a:r>
              <a:rPr lang="fr-FR" sz="1000" dirty="0">
                <a:solidFill>
                  <a:schemeClr val="bg1"/>
                </a:solidFill>
              </a:rPr>
              <a:t>    """Test case utilisé pour tester les fonctions du module 'random'."""</a:t>
            </a:r>
          </a:p>
          <a:p>
            <a:endParaRPr lang="fr-FR" sz="1000" dirty="0">
              <a:solidFill>
                <a:schemeClr val="bg1"/>
              </a:solidFill>
            </a:endParaRPr>
          </a:p>
          <a:p>
            <a:r>
              <a:rPr lang="fr-FR" sz="1000" dirty="0">
                <a:solidFill>
                  <a:schemeClr val="bg1"/>
                </a:solidFill>
              </a:rPr>
              <a:t>    def </a:t>
            </a:r>
            <a:r>
              <a:rPr lang="fr-FR" sz="1000" dirty="0" err="1">
                <a:solidFill>
                  <a:schemeClr val="bg1"/>
                </a:solidFill>
              </a:rPr>
              <a:t>test_choice</a:t>
            </a:r>
            <a:r>
              <a:rPr lang="fr-FR" sz="1000" dirty="0">
                <a:solidFill>
                  <a:schemeClr val="bg1"/>
                </a:solidFill>
              </a:rPr>
              <a:t>(self):</a:t>
            </a:r>
          </a:p>
          <a:p>
            <a:r>
              <a:rPr lang="fr-FR" sz="1000" dirty="0">
                <a:solidFill>
                  <a:schemeClr val="bg1"/>
                </a:solidFill>
              </a:rPr>
              <a:t>        """Test le fonctionnement de la fonction '</a:t>
            </a:r>
            <a:r>
              <a:rPr lang="fr-FR" sz="1000" dirty="0" err="1">
                <a:solidFill>
                  <a:schemeClr val="bg1"/>
                </a:solidFill>
              </a:rPr>
              <a:t>random.choice</a:t>
            </a:r>
            <a:r>
              <a:rPr lang="fr-FR" sz="1000" dirty="0">
                <a:solidFill>
                  <a:schemeClr val="bg1"/>
                </a:solidFill>
              </a:rPr>
              <a:t>'."""</a:t>
            </a:r>
          </a:p>
          <a:p>
            <a:r>
              <a:rPr lang="fr-FR" sz="1000" dirty="0">
                <a:solidFill>
                  <a:schemeClr val="bg1"/>
                </a:solidFill>
              </a:rPr>
              <a:t>        liste = list(range(10))</a:t>
            </a:r>
          </a:p>
          <a:p>
            <a:r>
              <a:rPr lang="fr-FR" sz="1000" dirty="0">
                <a:solidFill>
                  <a:schemeClr val="bg1"/>
                </a:solidFill>
              </a:rPr>
              <a:t>        </a:t>
            </a:r>
            <a:r>
              <a:rPr lang="fr-FR" sz="1000" dirty="0" err="1">
                <a:solidFill>
                  <a:schemeClr val="bg1"/>
                </a:solidFill>
              </a:rPr>
              <a:t>elt</a:t>
            </a:r>
            <a:r>
              <a:rPr lang="fr-FR" sz="1000" dirty="0">
                <a:solidFill>
                  <a:schemeClr val="bg1"/>
                </a:solidFill>
              </a:rPr>
              <a:t> = </a:t>
            </a:r>
            <a:r>
              <a:rPr lang="fr-FR" sz="1000" dirty="0" err="1">
                <a:solidFill>
                  <a:schemeClr val="bg1"/>
                </a:solidFill>
              </a:rPr>
              <a:t>random.choice</a:t>
            </a:r>
            <a:r>
              <a:rPr lang="fr-FR" sz="1000" dirty="0">
                <a:solidFill>
                  <a:schemeClr val="bg1"/>
                </a:solidFill>
              </a:rPr>
              <a:t>(liste)</a:t>
            </a:r>
          </a:p>
          <a:p>
            <a:r>
              <a:rPr lang="fr-FR" sz="1000" dirty="0">
                <a:solidFill>
                  <a:schemeClr val="bg1"/>
                </a:solidFill>
              </a:rPr>
              <a:t>        # Vérifie que '</a:t>
            </a:r>
            <a:r>
              <a:rPr lang="fr-FR" sz="1000" dirty="0" err="1">
                <a:solidFill>
                  <a:schemeClr val="bg1"/>
                </a:solidFill>
              </a:rPr>
              <a:t>elt</a:t>
            </a:r>
            <a:r>
              <a:rPr lang="fr-FR" sz="1000" dirty="0">
                <a:solidFill>
                  <a:schemeClr val="bg1"/>
                </a:solidFill>
              </a:rPr>
              <a:t>' est dans 'liste'</a:t>
            </a:r>
          </a:p>
          <a:p>
            <a:r>
              <a:rPr lang="fr-FR" sz="1000" dirty="0">
                <a:solidFill>
                  <a:schemeClr val="bg1"/>
                </a:solidFill>
              </a:rPr>
              <a:t>        </a:t>
            </a:r>
            <a:r>
              <a:rPr lang="fr-FR" sz="1000" dirty="0" err="1">
                <a:solidFill>
                  <a:schemeClr val="bg1"/>
                </a:solidFill>
              </a:rPr>
              <a:t>self.assertIn</a:t>
            </a:r>
            <a:r>
              <a:rPr lang="fr-FR" sz="1000" dirty="0">
                <a:solidFill>
                  <a:schemeClr val="bg1"/>
                </a:solidFill>
              </a:rPr>
              <a:t>(</a:t>
            </a:r>
            <a:r>
              <a:rPr lang="fr-FR" sz="1000" dirty="0" err="1">
                <a:solidFill>
                  <a:schemeClr val="bg1"/>
                </a:solidFill>
              </a:rPr>
              <a:t>elt</a:t>
            </a:r>
            <a:r>
              <a:rPr lang="fr-FR" sz="1000" dirty="0">
                <a:solidFill>
                  <a:schemeClr val="bg1"/>
                </a:solidFill>
              </a:rPr>
              <a:t>, liste)</a:t>
            </a:r>
          </a:p>
        </p:txBody>
      </p:sp>
    </p:spTree>
    <p:extLst>
      <p:ext uri="{BB962C8B-B14F-4D97-AF65-F5344CB8AC3E}">
        <p14:creationId xmlns:p14="http://schemas.microsoft.com/office/powerpoint/2010/main" val="860933031"/>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CF7B0D73-4E48-4C50-B227-FD89BC9AF750}"/>
              </a:ext>
            </a:extLst>
          </p:cNvPr>
          <p:cNvSpPr txBox="1"/>
          <p:nvPr/>
        </p:nvSpPr>
        <p:spPr>
          <a:xfrm>
            <a:off x="509648" y="1707235"/>
            <a:ext cx="9902491" cy="2308324"/>
          </a:xfrm>
          <a:prstGeom prst="rect">
            <a:avLst/>
          </a:prstGeom>
          <a:noFill/>
        </p:spPr>
        <p:txBody>
          <a:bodyPr wrap="square" rtlCol="0">
            <a:spAutoFit/>
          </a:bodyPr>
          <a:lstStyle/>
          <a:p>
            <a:pPr marL="171450" indent="-171450">
              <a:buFont typeface="Arial" panose="020B0604020202020204" pitchFamily="34" charset="0"/>
              <a:buChar char="•"/>
            </a:pPr>
            <a:r>
              <a:rPr lang="fr-FR" sz="1200" dirty="0"/>
              <a:t>Quelques explications s'imposent pour notre méthode de test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D'abord à la première ligne, on crée une liste de 0 à 9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Ensuite on appelle la fonction random.choice sur notre liste et on récupère le retour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Enfin, on vérifie que notre élément retourné par random.choice se trouve bien dans notre liste. On utilise pour ce faire une méthode </a:t>
            </a:r>
            <a:r>
              <a:rPr lang="fr-FR" sz="1200" dirty="0" err="1"/>
              <a:t>assertIn</a:t>
            </a:r>
            <a:r>
              <a:rPr lang="fr-FR" sz="1200" dirty="0"/>
              <a:t> et pas le mot clé assert. En fait, unittest.TestCase propose plusieurs méthodes d'assertion que nous utiliserons dans nos tests unitaires. Une assertion lève une exception qui serait considérée par unittest comme une erreur. Nous verrons plus loin comment les erreurs sont gérées.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Si vous exécutez ce code dans votre interpréteur... rien ne se passe ! Vous avez créé une classe mais vous n'avez pas demandé au test de se lancer. Pour ce faire vous pouvez exécuter l'instruction :</a:t>
            </a:r>
          </a:p>
        </p:txBody>
      </p:sp>
    </p:spTree>
    <p:extLst>
      <p:ext uri="{BB962C8B-B14F-4D97-AF65-F5344CB8AC3E}">
        <p14:creationId xmlns:p14="http://schemas.microsoft.com/office/powerpoint/2010/main" val="68871268"/>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751974"/>
            <a:ext cx="11334750" cy="3416320"/>
          </a:xfrm>
          <a:prstGeom prst="rect">
            <a:avLst/>
          </a:prstGeom>
          <a:noFill/>
        </p:spPr>
        <p:txBody>
          <a:bodyPr wrap="square" rtlCol="0">
            <a:spAutoFit/>
          </a:bodyPr>
          <a:lstStyle/>
          <a:p>
            <a:r>
              <a:rPr lang="fr-FR" sz="1200" dirty="0"/>
              <a:t>Le module unittest de la bibliothèque standard de Python inclut le mécanisme des tests unitaires.</a:t>
            </a:r>
          </a:p>
          <a:p>
            <a:endParaRPr lang="fr-FR" sz="1200" dirty="0"/>
          </a:p>
          <a:p>
            <a:r>
              <a:rPr lang="fr-FR" sz="1200" dirty="0"/>
              <a:t>Voici la structure que vous rencontrerez le plus souvent :</a:t>
            </a:r>
          </a:p>
          <a:p>
            <a:endParaRPr lang="fr-FR" sz="1200" dirty="0"/>
          </a:p>
          <a:p>
            <a:pPr marL="628650" lvl="1" indent="-171450">
              <a:buFont typeface="Arial" panose="020B0604020202020204" pitchFamily="34" charset="0"/>
              <a:buChar char="•"/>
            </a:pPr>
            <a:r>
              <a:rPr lang="fr-FR" sz="1200" dirty="0"/>
              <a:t>    Une fonctionnalité codée grâce à un ensemble de fonctions, de classes, de modules, de packages et autre.</a:t>
            </a:r>
          </a:p>
          <a:p>
            <a:pPr marL="628650" lvl="1" indent="-171450">
              <a:buFont typeface="Arial" panose="020B0604020202020204" pitchFamily="34" charset="0"/>
              <a:buChar char="•"/>
            </a:pPr>
            <a:r>
              <a:rPr lang="fr-FR" sz="1200" dirty="0"/>
              <a:t>    Pour chaque fonctionnalité, un test qui vérifie que la fonctionnalité fait bien ce qu'on lui demande. Par exemple, que si une certaine fonction est appelée avec certains paramètres, elle retourne telle valeur.</a:t>
            </a:r>
          </a:p>
          <a:p>
            <a:endParaRPr lang="fr-FR" sz="1200" dirty="0"/>
          </a:p>
          <a:p>
            <a:r>
              <a:rPr lang="fr-FR" sz="1200" dirty="0"/>
              <a:t>Nous allons nous intéresser ici à ce second point dans la liste : comment tester une fonctionnalité.</a:t>
            </a:r>
          </a:p>
          <a:p>
            <a:endParaRPr lang="fr-FR" sz="1200" b="1" dirty="0"/>
          </a:p>
          <a:p>
            <a:r>
              <a:rPr lang="fr-FR" sz="1200" b="1" dirty="0"/>
              <a:t>Tester une fonctionnalité existante</a:t>
            </a:r>
          </a:p>
          <a:p>
            <a:endParaRPr lang="fr-FR" sz="1200" dirty="0"/>
          </a:p>
          <a:p>
            <a:r>
              <a:rPr lang="fr-FR" sz="1200" dirty="0"/>
              <a:t>Pour commencer, nous allons tester une fonctionnalité déjà existante, proposée dans l'un des modules de Python. Je vais reprendre les exemples de la documentation officielle qui sont assez faciles à comprendre.</a:t>
            </a:r>
          </a:p>
          <a:p>
            <a:endParaRPr lang="fr-FR" sz="1200" dirty="0"/>
          </a:p>
          <a:p>
            <a:r>
              <a:rPr lang="fr-FR" sz="1200" dirty="0"/>
              <a:t>Pour cet exemple, nous allons nous intéresser au module </a:t>
            </a:r>
            <a:r>
              <a:rPr lang="fr-FR" sz="1200" i="1" dirty="0"/>
              <a:t>random</a:t>
            </a:r>
            <a:r>
              <a:rPr lang="fr-FR" sz="1200" dirty="0"/>
              <a:t> que nous avons déjà utilisé. Nous allons chercher à tester le fonctionnement en particulier de trois fonctions :</a:t>
            </a:r>
          </a:p>
          <a:p>
            <a:endParaRPr lang="fr-FR" sz="1200" dirty="0"/>
          </a:p>
          <a:p>
            <a:pPr marL="171450" indent="-171450">
              <a:buFont typeface="Arial" panose="020B0604020202020204" pitchFamily="34" charset="0"/>
              <a:buChar char="•"/>
            </a:pPr>
            <a:r>
              <a:rPr lang="fr-FR" sz="1200" dirty="0"/>
              <a:t>    </a:t>
            </a:r>
            <a:r>
              <a:rPr lang="fr-FR" sz="1200" i="1" dirty="0" err="1"/>
              <a:t>random.choice</a:t>
            </a:r>
            <a:r>
              <a:rPr lang="fr-FR" sz="1200" dirty="0"/>
              <a:t>: cette fonction retourne un élément au hasard de la séquence précisée en paramètre.</a:t>
            </a:r>
          </a:p>
        </p:txBody>
      </p:sp>
      <p:sp>
        <p:nvSpPr>
          <p:cNvPr id="6" name="ZoneTexte 5">
            <a:extLst>
              <a:ext uri="{FF2B5EF4-FFF2-40B4-BE49-F238E27FC236}">
                <a16:creationId xmlns:a16="http://schemas.microsoft.com/office/drawing/2014/main" id="{84473F25-8642-42BB-9818-60C475122A25}"/>
              </a:ext>
            </a:extLst>
          </p:cNvPr>
          <p:cNvSpPr txBox="1"/>
          <p:nvPr/>
        </p:nvSpPr>
        <p:spPr>
          <a:xfrm>
            <a:off x="428625" y="4282595"/>
            <a:ext cx="6621880" cy="553998"/>
          </a:xfrm>
          <a:prstGeom prst="rect">
            <a:avLst/>
          </a:prstGeom>
          <a:solidFill>
            <a:schemeClr val="tx1"/>
          </a:solidFill>
        </p:spPr>
        <p:txBody>
          <a:bodyPr wrap="square" rtlCol="0">
            <a:spAutoFit/>
          </a:bodyPr>
          <a:lstStyle/>
          <a:p>
            <a:r>
              <a:rPr lang="fr-FR" sz="1000" dirty="0">
                <a:solidFill>
                  <a:schemeClr val="bg1"/>
                </a:solidFill>
              </a:rPr>
              <a:t>&gt;&gt;&gt; liste = ["chat", "chien", "renard", "serpent", "cheval", "parapluie"]</a:t>
            </a:r>
          </a:p>
          <a:p>
            <a:r>
              <a:rPr lang="fr-FR" sz="1000" dirty="0">
                <a:solidFill>
                  <a:schemeClr val="bg1"/>
                </a:solidFill>
              </a:rPr>
              <a:t>&gt;&gt;&gt; </a:t>
            </a:r>
            <a:r>
              <a:rPr lang="fr-FR" sz="1000" dirty="0" err="1">
                <a:solidFill>
                  <a:schemeClr val="bg1"/>
                </a:solidFill>
              </a:rPr>
              <a:t>random.choice</a:t>
            </a:r>
            <a:r>
              <a:rPr lang="fr-FR" sz="1000" dirty="0">
                <a:solidFill>
                  <a:schemeClr val="bg1"/>
                </a:solidFill>
              </a:rPr>
              <a:t>(liste)</a:t>
            </a:r>
          </a:p>
          <a:p>
            <a:r>
              <a:rPr lang="fr-FR" sz="1000" dirty="0">
                <a:solidFill>
                  <a:schemeClr val="bg1"/>
                </a:solidFill>
              </a:rPr>
              <a:t>'renard'</a:t>
            </a:r>
          </a:p>
        </p:txBody>
      </p:sp>
    </p:spTree>
    <p:extLst>
      <p:ext uri="{BB962C8B-B14F-4D97-AF65-F5344CB8AC3E}">
        <p14:creationId xmlns:p14="http://schemas.microsoft.com/office/powerpoint/2010/main" val="3220510791"/>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26C9EBA9-1185-4BBD-842A-2C33ED304A55}"/>
              </a:ext>
            </a:extLst>
          </p:cNvPr>
          <p:cNvSpPr txBox="1"/>
          <p:nvPr/>
        </p:nvSpPr>
        <p:spPr>
          <a:xfrm>
            <a:off x="428625" y="1875503"/>
            <a:ext cx="6621880" cy="707886"/>
          </a:xfrm>
          <a:prstGeom prst="rect">
            <a:avLst/>
          </a:prstGeom>
          <a:solidFill>
            <a:schemeClr val="tx1"/>
          </a:solidFill>
        </p:spPr>
        <p:txBody>
          <a:bodyPr wrap="square" rtlCol="0">
            <a:spAutoFit/>
          </a:bodyPr>
          <a:lstStyle/>
          <a:p>
            <a:r>
              <a:rPr lang="fr-FR" sz="1000" dirty="0">
                <a:solidFill>
                  <a:schemeClr val="bg1"/>
                </a:solidFill>
              </a:rPr>
              <a:t>&gt;&gt;&gt; liste = [1, 2, 3, 4, 5, 6, 7, 8, 9]</a:t>
            </a:r>
          </a:p>
          <a:p>
            <a:r>
              <a:rPr lang="fr-FR" sz="1000" dirty="0">
                <a:solidFill>
                  <a:schemeClr val="bg1"/>
                </a:solidFill>
              </a:rPr>
              <a:t>&gt;&gt;&gt; random.shuffle(liste)</a:t>
            </a:r>
          </a:p>
          <a:p>
            <a:r>
              <a:rPr lang="fr-FR" sz="1000" dirty="0">
                <a:solidFill>
                  <a:schemeClr val="bg1"/>
                </a:solidFill>
              </a:rPr>
              <a:t>&gt;&gt;&gt; liste</a:t>
            </a:r>
          </a:p>
          <a:p>
            <a:r>
              <a:rPr lang="fr-FR" sz="1000" dirty="0">
                <a:solidFill>
                  <a:schemeClr val="bg1"/>
                </a:solidFill>
              </a:rPr>
              <a:t>[3, 4, 7, 1, 8, 6, 5, 9, 2]</a:t>
            </a:r>
          </a:p>
        </p:txBody>
      </p:sp>
      <p:sp>
        <p:nvSpPr>
          <p:cNvPr id="9" name="ZoneTexte 8">
            <a:extLst>
              <a:ext uri="{FF2B5EF4-FFF2-40B4-BE49-F238E27FC236}">
                <a16:creationId xmlns:a16="http://schemas.microsoft.com/office/drawing/2014/main" id="{CF7B0D73-4E48-4C50-B227-FD89BC9AF750}"/>
              </a:ext>
            </a:extLst>
          </p:cNvPr>
          <p:cNvSpPr txBox="1"/>
          <p:nvPr/>
        </p:nvSpPr>
        <p:spPr>
          <a:xfrm>
            <a:off x="428625" y="2961749"/>
            <a:ext cx="9902491" cy="461665"/>
          </a:xfrm>
          <a:prstGeom prst="rect">
            <a:avLst/>
          </a:prstGeom>
          <a:noFill/>
        </p:spPr>
        <p:txBody>
          <a:bodyPr wrap="square" rtlCol="0">
            <a:spAutoFit/>
          </a:bodyPr>
          <a:lstStyle/>
          <a:p>
            <a:pPr marL="171450" indent="-171450">
              <a:buFont typeface="Arial" panose="020B0604020202020204" pitchFamily="34" charset="0"/>
              <a:buChar char="•"/>
            </a:pPr>
            <a:r>
              <a:rPr lang="fr-FR" sz="1200" i="1" dirty="0"/>
              <a:t>random.sample</a:t>
            </a:r>
            <a:r>
              <a:rPr lang="fr-FR" sz="1200" dirty="0"/>
              <a:t>: cette fonction prend une séquence et un nombre en paramètres. Elle retourne une nouvelle séquence contenant autant d'éléments que le nombre indiqué, sélectionnés aléatoirement dans la séquence d'origine. Ce n'est pas clair ?</a:t>
            </a:r>
          </a:p>
        </p:txBody>
      </p:sp>
      <p:sp>
        <p:nvSpPr>
          <p:cNvPr id="10" name="ZoneTexte 9">
            <a:extLst>
              <a:ext uri="{FF2B5EF4-FFF2-40B4-BE49-F238E27FC236}">
                <a16:creationId xmlns:a16="http://schemas.microsoft.com/office/drawing/2014/main" id="{1F62F6AA-AA2C-45A4-BCFE-64CE1B8A5F9F}"/>
              </a:ext>
            </a:extLst>
          </p:cNvPr>
          <p:cNvSpPr txBox="1"/>
          <p:nvPr/>
        </p:nvSpPr>
        <p:spPr>
          <a:xfrm>
            <a:off x="428625" y="3637381"/>
            <a:ext cx="6621880" cy="1015663"/>
          </a:xfrm>
          <a:prstGeom prst="rect">
            <a:avLst/>
          </a:prstGeom>
          <a:solidFill>
            <a:schemeClr val="tx1"/>
          </a:solidFill>
        </p:spPr>
        <p:txBody>
          <a:bodyPr wrap="square" rtlCol="0">
            <a:spAutoFit/>
          </a:bodyPr>
          <a:lstStyle/>
          <a:p>
            <a:r>
              <a:rPr lang="fr-FR" sz="1000" dirty="0">
                <a:solidFill>
                  <a:schemeClr val="bg1"/>
                </a:solidFill>
              </a:rPr>
              <a:t>&gt;&gt;&gt; liste = ['a', 'b', 'c', 'd', 'e', 'f', 'g', 'h', 'i', 'j']</a:t>
            </a:r>
          </a:p>
          <a:p>
            <a:r>
              <a:rPr lang="fr-FR" sz="1000" dirty="0">
                <a:solidFill>
                  <a:schemeClr val="bg1"/>
                </a:solidFill>
              </a:rPr>
              <a:t>&gt;&gt;&gt; random.sample(liste, 5)</a:t>
            </a:r>
          </a:p>
          <a:p>
            <a:r>
              <a:rPr lang="fr-FR" sz="1000" dirty="0">
                <a:solidFill>
                  <a:schemeClr val="bg1"/>
                </a:solidFill>
              </a:rPr>
              <a:t>['b', 'a', 'c', 'j', 'e']</a:t>
            </a:r>
          </a:p>
          <a:p>
            <a:r>
              <a:rPr lang="fr-FR" sz="1000" dirty="0">
                <a:solidFill>
                  <a:schemeClr val="bg1"/>
                </a:solidFill>
              </a:rPr>
              <a:t>&gt;&gt;&gt; # Ou peut-être que cet exemple sera plus clair</a:t>
            </a:r>
          </a:p>
          <a:p>
            <a:r>
              <a:rPr lang="fr-FR" sz="1000" dirty="0">
                <a:solidFill>
                  <a:schemeClr val="bg1"/>
                </a:solidFill>
              </a:rPr>
              <a:t>... random.sample(range(1000), 10)</a:t>
            </a:r>
          </a:p>
          <a:p>
            <a:r>
              <a:rPr lang="fr-FR" sz="1000" dirty="0">
                <a:solidFill>
                  <a:schemeClr val="bg1"/>
                </a:solidFill>
              </a:rPr>
              <a:t>[389, 406, 890, 955, 837, 401, 971, 716, 954, 862]</a:t>
            </a:r>
          </a:p>
        </p:txBody>
      </p:sp>
      <p:sp>
        <p:nvSpPr>
          <p:cNvPr id="11" name="ZoneTexte 10">
            <a:extLst>
              <a:ext uri="{FF2B5EF4-FFF2-40B4-BE49-F238E27FC236}">
                <a16:creationId xmlns:a16="http://schemas.microsoft.com/office/drawing/2014/main" id="{F3490D02-ED29-4BCD-A3AA-84AD159F0B35}"/>
              </a:ext>
            </a:extLst>
          </p:cNvPr>
          <p:cNvSpPr txBox="1"/>
          <p:nvPr/>
        </p:nvSpPr>
        <p:spPr>
          <a:xfrm>
            <a:off x="428624" y="1432426"/>
            <a:ext cx="9902491" cy="276999"/>
          </a:xfrm>
          <a:prstGeom prst="rect">
            <a:avLst/>
          </a:prstGeom>
          <a:noFill/>
        </p:spPr>
        <p:txBody>
          <a:bodyPr wrap="square" rtlCol="0">
            <a:spAutoFit/>
          </a:bodyPr>
          <a:lstStyle/>
          <a:p>
            <a:pPr marL="171450" indent="-171450">
              <a:buFont typeface="Arial" panose="020B0604020202020204" pitchFamily="34" charset="0"/>
              <a:buChar char="•"/>
            </a:pPr>
            <a:r>
              <a:rPr lang="fr-FR" sz="1200" i="1" dirty="0"/>
              <a:t>random.shuffle</a:t>
            </a:r>
            <a:r>
              <a:rPr lang="fr-FR" sz="1200" dirty="0"/>
              <a:t>: cette fonction mélange une liste. La liste d'origine est modifiée.</a:t>
            </a:r>
          </a:p>
        </p:txBody>
      </p:sp>
    </p:spTree>
    <p:extLst>
      <p:ext uri="{BB962C8B-B14F-4D97-AF65-F5344CB8AC3E}">
        <p14:creationId xmlns:p14="http://schemas.microsoft.com/office/powerpoint/2010/main" val="455851427"/>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4473F25-8642-42BB-9818-60C475122A25}"/>
              </a:ext>
            </a:extLst>
          </p:cNvPr>
          <p:cNvSpPr txBox="1"/>
          <p:nvPr/>
        </p:nvSpPr>
        <p:spPr>
          <a:xfrm>
            <a:off x="428623" y="1011669"/>
            <a:ext cx="6621880" cy="246221"/>
          </a:xfrm>
          <a:prstGeom prst="rect">
            <a:avLst/>
          </a:prstGeom>
          <a:solidFill>
            <a:schemeClr val="tx1"/>
          </a:solidFill>
        </p:spPr>
        <p:txBody>
          <a:bodyPr wrap="square" rtlCol="0">
            <a:spAutoFit/>
          </a:bodyPr>
          <a:lstStyle/>
          <a:p>
            <a:r>
              <a:rPr lang="fr-FR" sz="1000" dirty="0" err="1">
                <a:solidFill>
                  <a:schemeClr val="bg1"/>
                </a:solidFill>
              </a:rPr>
              <a:t>unittest.main</a:t>
            </a:r>
            <a:r>
              <a:rPr lang="fr-FR" sz="1000" dirty="0">
                <a:solidFill>
                  <a:schemeClr val="bg1"/>
                </a:solidFill>
              </a:rPr>
              <a:t>()</a:t>
            </a:r>
          </a:p>
        </p:txBody>
      </p:sp>
      <p:sp>
        <p:nvSpPr>
          <p:cNvPr id="7" name="ZoneTexte 6">
            <a:extLst>
              <a:ext uri="{FF2B5EF4-FFF2-40B4-BE49-F238E27FC236}">
                <a16:creationId xmlns:a16="http://schemas.microsoft.com/office/drawing/2014/main" id="{82D06447-4410-468B-B736-5814D0BE76D8}"/>
              </a:ext>
            </a:extLst>
          </p:cNvPr>
          <p:cNvSpPr txBox="1"/>
          <p:nvPr/>
        </p:nvSpPr>
        <p:spPr>
          <a:xfrm>
            <a:off x="428622" y="1371033"/>
            <a:ext cx="9902491" cy="276999"/>
          </a:xfrm>
          <a:prstGeom prst="rect">
            <a:avLst/>
          </a:prstGeom>
          <a:noFill/>
        </p:spPr>
        <p:txBody>
          <a:bodyPr wrap="square" rtlCol="0">
            <a:spAutoFit/>
          </a:bodyPr>
          <a:lstStyle/>
          <a:p>
            <a:r>
              <a:rPr lang="fr-FR" sz="1200" dirty="0"/>
              <a:t>Et vous devriez obtenir quelque chose comme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428623" y="1846007"/>
            <a:ext cx="6621880" cy="861774"/>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1 test in 0.003s</a:t>
            </a:r>
          </a:p>
          <a:p>
            <a:endParaRPr lang="en-US" sz="1000" dirty="0">
              <a:solidFill>
                <a:schemeClr val="bg1"/>
              </a:solidFill>
            </a:endParaRPr>
          </a:p>
          <a:p>
            <a:r>
              <a:rPr lang="en-US" sz="1000" dirty="0">
                <a:solidFill>
                  <a:schemeClr val="bg1"/>
                </a:solidFill>
              </a:rPr>
              <a:t>OK</a:t>
            </a:r>
            <a:endParaRPr lang="fr-FR" sz="1000" dirty="0">
              <a:solidFill>
                <a:schemeClr val="bg1"/>
              </a:solidFill>
            </a:endParaRPr>
          </a:p>
        </p:txBody>
      </p:sp>
      <p:sp>
        <p:nvSpPr>
          <p:cNvPr id="9" name="ZoneTexte 8">
            <a:extLst>
              <a:ext uri="{FF2B5EF4-FFF2-40B4-BE49-F238E27FC236}">
                <a16:creationId xmlns:a16="http://schemas.microsoft.com/office/drawing/2014/main" id="{CF7B0D73-4E48-4C50-B227-FD89BC9AF750}"/>
              </a:ext>
            </a:extLst>
          </p:cNvPr>
          <p:cNvSpPr txBox="1"/>
          <p:nvPr/>
        </p:nvSpPr>
        <p:spPr>
          <a:xfrm>
            <a:off x="428623" y="2873005"/>
            <a:ext cx="9902491" cy="2123658"/>
          </a:xfrm>
          <a:prstGeom prst="rect">
            <a:avLst/>
          </a:prstGeom>
          <a:noFill/>
        </p:spPr>
        <p:txBody>
          <a:bodyPr wrap="square" rtlCol="0">
            <a:spAutoFit/>
          </a:bodyPr>
          <a:lstStyle/>
          <a:p>
            <a:r>
              <a:rPr lang="fr-FR" sz="1200" dirty="0">
                <a:highlight>
                  <a:srgbClr val="C0C0C0"/>
                </a:highlight>
              </a:rPr>
              <a:t>L'appel à </a:t>
            </a:r>
            <a:r>
              <a:rPr lang="fr-FR" sz="1200" dirty="0" err="1">
                <a:highlight>
                  <a:srgbClr val="C0C0C0"/>
                </a:highlight>
              </a:rPr>
              <a:t>unittest.main</a:t>
            </a:r>
            <a:r>
              <a:rPr lang="fr-FR" sz="1200" dirty="0">
                <a:highlight>
                  <a:srgbClr val="C0C0C0"/>
                </a:highlight>
              </a:rPr>
              <a:t> ferme la console Python, soyez prévenu, ce n'est pas une erreur mais bien un comportement attendu.</a:t>
            </a:r>
          </a:p>
          <a:p>
            <a:endParaRPr lang="fr-FR" sz="1200" dirty="0">
              <a:highlight>
                <a:srgbClr val="C0C0C0"/>
              </a:highlight>
            </a:endParaRPr>
          </a:p>
          <a:p>
            <a:r>
              <a:rPr lang="fr-FR" sz="1200" dirty="0"/>
              <a:t>Le retour affiché se décompose en trois parties :</a:t>
            </a:r>
          </a:p>
          <a:p>
            <a:pPr marL="628650" lvl="1" indent="-171450">
              <a:buFont typeface="Arial" panose="020B0604020202020204" pitchFamily="34" charset="0"/>
              <a:buChar char="•"/>
            </a:pPr>
            <a:r>
              <a:rPr lang="fr-FR" sz="1200" dirty="0"/>
              <a:t>    D'abord, la première ligne contient un caractère par test exécuté. Les principaux caractères sont un point (".") si le test s'est validé, la lettre F si le test n'a pas obtenu le bon résultat et la lettre E si le test a rencontré une erreur (si une exception a été levée pendant l'exécution de la méthode) ;</a:t>
            </a:r>
          </a:p>
          <a:p>
            <a:pPr marL="628650" lvl="1" indent="-171450">
              <a:buFont typeface="Arial" panose="020B0604020202020204" pitchFamily="34" charset="0"/>
              <a:buChar char="•"/>
            </a:pPr>
            <a:r>
              <a:rPr lang="fr-FR" sz="1200" dirty="0"/>
              <a:t>    Ensuite se trouve une ligne récapitulative du nombre de tests exécutés ;</a:t>
            </a:r>
          </a:p>
          <a:p>
            <a:pPr marL="628650" lvl="1" indent="-171450">
              <a:buFont typeface="Arial" panose="020B0604020202020204" pitchFamily="34" charset="0"/>
              <a:buChar char="•"/>
            </a:pPr>
            <a:r>
              <a:rPr lang="fr-FR" sz="1200" dirty="0"/>
              <a:t>    Enfin, la dernière ligne récapitule le nombre de réussites ou échecs ou erreurs. Si tout va bien, cette dernière ligne devrait être simplement "OK".</a:t>
            </a:r>
          </a:p>
          <a:p>
            <a:endParaRPr lang="fr-FR" sz="1200" dirty="0"/>
          </a:p>
          <a:p>
            <a:r>
              <a:rPr lang="fr-FR" sz="1200" b="1" dirty="0"/>
              <a:t>Faisons échouer un test</a:t>
            </a:r>
          </a:p>
          <a:p>
            <a:endParaRPr lang="fr-FR" sz="1200" dirty="0"/>
          </a:p>
          <a:p>
            <a:r>
              <a:rPr lang="fr-FR" sz="1200" dirty="0"/>
              <a:t>Modifions notre test pour être sûr de provoquer un échec :</a:t>
            </a:r>
          </a:p>
        </p:txBody>
      </p:sp>
      <p:sp>
        <p:nvSpPr>
          <p:cNvPr id="10" name="ZoneTexte 9">
            <a:extLst>
              <a:ext uri="{FF2B5EF4-FFF2-40B4-BE49-F238E27FC236}">
                <a16:creationId xmlns:a16="http://schemas.microsoft.com/office/drawing/2014/main" id="{1F62F6AA-AA2C-45A4-BCFE-64CE1B8A5F9F}"/>
              </a:ext>
            </a:extLst>
          </p:cNvPr>
          <p:cNvSpPr txBox="1"/>
          <p:nvPr/>
        </p:nvSpPr>
        <p:spPr>
          <a:xfrm>
            <a:off x="428624" y="5099998"/>
            <a:ext cx="6621880" cy="1477328"/>
          </a:xfrm>
          <a:prstGeom prst="rect">
            <a:avLst/>
          </a:prstGeom>
          <a:solidFill>
            <a:schemeClr val="tx1"/>
          </a:solidFill>
        </p:spPr>
        <p:txBody>
          <a:bodyPr wrap="square" rtlCol="0">
            <a:spAutoFit/>
          </a:bodyPr>
          <a:lstStyle/>
          <a:p>
            <a:r>
              <a:rPr lang="fr-FR" sz="1000" dirty="0">
                <a:solidFill>
                  <a:schemeClr val="bg1"/>
                </a:solidFill>
              </a:rPr>
              <a:t>class RandomTest(unittest.TestCase):</a:t>
            </a:r>
          </a:p>
          <a:p>
            <a:endParaRPr lang="fr-FR" sz="1000" dirty="0">
              <a:solidFill>
                <a:schemeClr val="bg1"/>
              </a:solidFill>
            </a:endParaRPr>
          </a:p>
          <a:p>
            <a:r>
              <a:rPr lang="fr-FR" sz="1000" dirty="0">
                <a:solidFill>
                  <a:schemeClr val="bg1"/>
                </a:solidFill>
              </a:rPr>
              <a:t>    """Test case utilisé pour tester les fonctions du module 'random'."""</a:t>
            </a:r>
          </a:p>
          <a:p>
            <a:endParaRPr lang="fr-FR" sz="1000" dirty="0">
              <a:solidFill>
                <a:schemeClr val="bg1"/>
              </a:solidFill>
            </a:endParaRPr>
          </a:p>
          <a:p>
            <a:r>
              <a:rPr lang="fr-FR" sz="1000" dirty="0">
                <a:solidFill>
                  <a:schemeClr val="bg1"/>
                </a:solidFill>
              </a:rPr>
              <a:t>    def </a:t>
            </a:r>
            <a:r>
              <a:rPr lang="fr-FR" sz="1000" dirty="0" err="1">
                <a:solidFill>
                  <a:schemeClr val="bg1"/>
                </a:solidFill>
              </a:rPr>
              <a:t>test_choice</a:t>
            </a:r>
            <a:r>
              <a:rPr lang="fr-FR" sz="1000" dirty="0">
                <a:solidFill>
                  <a:schemeClr val="bg1"/>
                </a:solidFill>
              </a:rPr>
              <a:t>(self):</a:t>
            </a:r>
          </a:p>
          <a:p>
            <a:r>
              <a:rPr lang="fr-FR" sz="1000" dirty="0">
                <a:solidFill>
                  <a:schemeClr val="bg1"/>
                </a:solidFill>
              </a:rPr>
              <a:t>        """Test le fonctionnement de la fonction '</a:t>
            </a:r>
            <a:r>
              <a:rPr lang="fr-FR" sz="1000" dirty="0" err="1">
                <a:solidFill>
                  <a:schemeClr val="bg1"/>
                </a:solidFill>
              </a:rPr>
              <a:t>random.choice</a:t>
            </a:r>
            <a:r>
              <a:rPr lang="fr-FR" sz="1000" dirty="0">
                <a:solidFill>
                  <a:schemeClr val="bg1"/>
                </a:solidFill>
              </a:rPr>
              <a:t>'."""</a:t>
            </a:r>
          </a:p>
          <a:p>
            <a:r>
              <a:rPr lang="fr-FR" sz="1000" dirty="0">
                <a:solidFill>
                  <a:schemeClr val="bg1"/>
                </a:solidFill>
              </a:rPr>
              <a:t>        liste = list(range(10))</a:t>
            </a:r>
          </a:p>
          <a:p>
            <a:r>
              <a:rPr lang="fr-FR" sz="1000" dirty="0">
                <a:solidFill>
                  <a:schemeClr val="bg1"/>
                </a:solidFill>
              </a:rPr>
              <a:t>        </a:t>
            </a:r>
            <a:r>
              <a:rPr lang="fr-FR" sz="1000" dirty="0" err="1">
                <a:solidFill>
                  <a:schemeClr val="bg1"/>
                </a:solidFill>
              </a:rPr>
              <a:t>elt</a:t>
            </a:r>
            <a:r>
              <a:rPr lang="fr-FR" sz="1000" dirty="0">
                <a:solidFill>
                  <a:schemeClr val="bg1"/>
                </a:solidFill>
              </a:rPr>
              <a:t> = </a:t>
            </a:r>
            <a:r>
              <a:rPr lang="fr-FR" sz="1000" dirty="0" err="1">
                <a:solidFill>
                  <a:schemeClr val="bg1"/>
                </a:solidFill>
              </a:rPr>
              <a:t>random.choice</a:t>
            </a:r>
            <a:r>
              <a:rPr lang="fr-FR" sz="1000" dirty="0">
                <a:solidFill>
                  <a:schemeClr val="bg1"/>
                </a:solidFill>
              </a:rPr>
              <a:t>(liste)</a:t>
            </a:r>
          </a:p>
          <a:p>
            <a:r>
              <a:rPr lang="fr-FR" sz="1000" dirty="0">
                <a:solidFill>
                  <a:schemeClr val="bg1"/>
                </a:solidFill>
              </a:rPr>
              <a:t>        </a:t>
            </a:r>
            <a:r>
              <a:rPr lang="fr-FR" sz="1000" dirty="0" err="1">
                <a:solidFill>
                  <a:schemeClr val="bg1"/>
                </a:solidFill>
              </a:rPr>
              <a:t>self.assertIn</a:t>
            </a:r>
            <a:r>
              <a:rPr lang="fr-FR" sz="1000" dirty="0">
                <a:solidFill>
                  <a:schemeClr val="bg1"/>
                </a:solidFill>
              </a:rPr>
              <a:t>(</a:t>
            </a:r>
            <a:r>
              <a:rPr lang="fr-FR" sz="1000" dirty="0" err="1">
                <a:solidFill>
                  <a:schemeClr val="bg1"/>
                </a:solidFill>
              </a:rPr>
              <a:t>elt</a:t>
            </a:r>
            <a:r>
              <a:rPr lang="fr-FR" sz="1000" dirty="0">
                <a:solidFill>
                  <a:schemeClr val="bg1"/>
                </a:solidFill>
              </a:rPr>
              <a:t>, ('a', 'b', 'c'))</a:t>
            </a:r>
          </a:p>
        </p:txBody>
      </p:sp>
    </p:spTree>
    <p:extLst>
      <p:ext uri="{BB962C8B-B14F-4D97-AF65-F5344CB8AC3E}">
        <p14:creationId xmlns:p14="http://schemas.microsoft.com/office/powerpoint/2010/main" val="2100450773"/>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857249"/>
            <a:ext cx="9902491" cy="246221"/>
          </a:xfrm>
          <a:prstGeom prst="rect">
            <a:avLst/>
          </a:prstGeom>
          <a:noFill/>
        </p:spPr>
        <p:txBody>
          <a:bodyPr wrap="square" rtlCol="0">
            <a:spAutoFit/>
          </a:bodyPr>
          <a:lstStyle/>
          <a:p>
            <a:r>
              <a:rPr lang="fr-FR" sz="1000" i="1" dirty="0"/>
              <a:t>Et après un appel à </a:t>
            </a:r>
            <a:r>
              <a:rPr lang="fr-FR" sz="1000" i="1" dirty="0" err="1"/>
              <a:t>unittest.main</a:t>
            </a:r>
            <a:r>
              <a:rPr lang="fr-FR" sz="1000" i="1" dirty="0"/>
              <a:t>():</a:t>
            </a:r>
            <a:endParaRPr lang="fr-FR" sz="1000" dirty="0"/>
          </a:p>
        </p:txBody>
      </p:sp>
      <p:sp>
        <p:nvSpPr>
          <p:cNvPr id="8" name="ZoneTexte 7">
            <a:extLst>
              <a:ext uri="{FF2B5EF4-FFF2-40B4-BE49-F238E27FC236}">
                <a16:creationId xmlns:a16="http://schemas.microsoft.com/office/drawing/2014/main" id="{26C9EBA9-1185-4BBD-842A-2C33ED304A55}"/>
              </a:ext>
            </a:extLst>
          </p:cNvPr>
          <p:cNvSpPr txBox="1"/>
          <p:nvPr/>
        </p:nvSpPr>
        <p:spPr>
          <a:xfrm>
            <a:off x="428624" y="1186439"/>
            <a:ext cx="6621880" cy="2862322"/>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1 test in 0.003s</a:t>
            </a:r>
          </a:p>
          <a:p>
            <a:endParaRPr lang="en-US" sz="1000" dirty="0">
              <a:solidFill>
                <a:schemeClr val="bg1"/>
              </a:solidFill>
            </a:endParaRPr>
          </a:p>
          <a:p>
            <a:r>
              <a:rPr lang="en-US" sz="1000" dirty="0">
                <a:solidFill>
                  <a:schemeClr val="bg1"/>
                </a:solidFill>
              </a:rPr>
              <a:t>OKF</a:t>
            </a:r>
          </a:p>
          <a:p>
            <a:r>
              <a:rPr lang="en-US" sz="1000" dirty="0">
                <a:solidFill>
                  <a:schemeClr val="bg1"/>
                </a:solidFill>
              </a:rPr>
              <a:t>======================================================================</a:t>
            </a:r>
          </a:p>
          <a:p>
            <a:r>
              <a:rPr lang="en-US" sz="1000" dirty="0">
                <a:solidFill>
                  <a:schemeClr val="bg1"/>
                </a:solidFill>
              </a:rPr>
              <a:t>FAIL: </a:t>
            </a:r>
            <a:r>
              <a:rPr lang="en-US" sz="1000" dirty="0" err="1">
                <a:solidFill>
                  <a:schemeClr val="bg1"/>
                </a:solidFill>
              </a:rPr>
              <a:t>test_choice</a:t>
            </a:r>
            <a:r>
              <a:rPr lang="en-US" sz="1000" dirty="0">
                <a:solidFill>
                  <a:schemeClr val="bg1"/>
                </a:solidFill>
              </a:rPr>
              <a:t> (__</a:t>
            </a:r>
            <a:r>
              <a:rPr lang="en-US" sz="1000" dirty="0" err="1">
                <a:solidFill>
                  <a:schemeClr val="bg1"/>
                </a:solidFill>
              </a:rPr>
              <a:t>main__.RandomTest</a:t>
            </a:r>
            <a:r>
              <a:rPr lang="en-US" sz="1000" dirty="0">
                <a:solidFill>
                  <a:schemeClr val="bg1"/>
                </a:solidFill>
              </a:rPr>
              <a:t>)</a:t>
            </a:r>
          </a:p>
          <a:p>
            <a:r>
              <a:rPr lang="en-US" sz="1000" dirty="0">
                <a:solidFill>
                  <a:schemeClr val="bg1"/>
                </a:solidFill>
              </a:rPr>
              <a:t>Test le fonctionnement de la fonction '</a:t>
            </a:r>
            <a:r>
              <a:rPr lang="en-US" sz="1000" dirty="0" err="1">
                <a:solidFill>
                  <a:schemeClr val="bg1"/>
                </a:solidFill>
              </a:rPr>
              <a:t>random.choice</a:t>
            </a:r>
            <a:r>
              <a:rPr lang="en-US" sz="1000" dirty="0">
                <a:solidFill>
                  <a:schemeClr val="bg1"/>
                </a:solidFill>
              </a:rPr>
              <a:t>'.</a:t>
            </a:r>
          </a:p>
          <a:p>
            <a:r>
              <a:rPr lang="en-US" sz="1000" dirty="0">
                <a:solidFill>
                  <a:schemeClr val="bg1"/>
                </a:solidFill>
              </a:rPr>
              <a:t>----------------------------------------------------------------------</a:t>
            </a:r>
          </a:p>
          <a:p>
            <a:r>
              <a:rPr lang="en-US" sz="1000" dirty="0">
                <a:solidFill>
                  <a:schemeClr val="bg1"/>
                </a:solidFill>
              </a:rPr>
              <a:t>Traceback (most recent call last):</a:t>
            </a:r>
          </a:p>
          <a:p>
            <a:r>
              <a:rPr lang="en-US" sz="1000" dirty="0">
                <a:solidFill>
                  <a:schemeClr val="bg1"/>
                </a:solidFill>
              </a:rPr>
              <a:t>  File "code.py", line 13, in </a:t>
            </a:r>
            <a:r>
              <a:rPr lang="en-US" sz="1000" dirty="0" err="1">
                <a:solidFill>
                  <a:schemeClr val="bg1"/>
                </a:solidFill>
              </a:rPr>
              <a:t>test_choice</a:t>
            </a:r>
            <a:endParaRPr lang="en-US" sz="1000" dirty="0">
              <a:solidFill>
                <a:schemeClr val="bg1"/>
              </a:solidFill>
            </a:endParaRPr>
          </a:p>
          <a:p>
            <a:r>
              <a:rPr lang="en-US" sz="1000" dirty="0">
                <a:solidFill>
                  <a:schemeClr val="bg1"/>
                </a:solidFill>
              </a:rPr>
              <a:t>    self.assertIn(elt, ('a', 'b', 'c'))</a:t>
            </a:r>
          </a:p>
          <a:p>
            <a:r>
              <a:rPr lang="en-US" sz="1000" dirty="0" err="1">
                <a:solidFill>
                  <a:schemeClr val="bg1"/>
                </a:solidFill>
              </a:rPr>
              <a:t>AssertionError</a:t>
            </a:r>
            <a:r>
              <a:rPr lang="en-US" sz="1000" dirty="0">
                <a:solidFill>
                  <a:schemeClr val="bg1"/>
                </a:solidFill>
              </a:rPr>
              <a:t>: 0 not found in ('a', 'b', 'c')</a:t>
            </a:r>
          </a:p>
          <a:p>
            <a:endParaRPr lang="en-US" sz="1000" dirty="0">
              <a:solidFill>
                <a:schemeClr val="bg1"/>
              </a:solidFill>
            </a:endParaRPr>
          </a:p>
          <a:p>
            <a:r>
              <a:rPr lang="en-US" sz="1000" dirty="0">
                <a:solidFill>
                  <a:schemeClr val="bg1"/>
                </a:solidFill>
              </a:rPr>
              <a:t>----------------------------------------------------------------------</a:t>
            </a:r>
          </a:p>
          <a:p>
            <a:r>
              <a:rPr lang="en-US" sz="1000" dirty="0">
                <a:solidFill>
                  <a:schemeClr val="bg1"/>
                </a:solidFill>
              </a:rPr>
              <a:t>Ran 1 test in 0.004s</a:t>
            </a:r>
          </a:p>
          <a:p>
            <a:endParaRPr lang="en-US" sz="1000" dirty="0">
              <a:solidFill>
                <a:schemeClr val="bg1"/>
              </a:solidFill>
            </a:endParaRPr>
          </a:p>
          <a:p>
            <a:r>
              <a:rPr lang="en-US" sz="1000" dirty="0">
                <a:solidFill>
                  <a:schemeClr val="bg1"/>
                </a:solidFill>
              </a:rPr>
              <a:t>FAILED (failures=1)</a:t>
            </a:r>
            <a:endParaRPr lang="fr-FR" sz="1000" dirty="0">
              <a:solidFill>
                <a:schemeClr val="bg1"/>
              </a:solidFill>
            </a:endParaRPr>
          </a:p>
        </p:txBody>
      </p:sp>
      <p:sp>
        <p:nvSpPr>
          <p:cNvPr id="11" name="ZoneTexte 10">
            <a:extLst>
              <a:ext uri="{FF2B5EF4-FFF2-40B4-BE49-F238E27FC236}">
                <a16:creationId xmlns:a16="http://schemas.microsoft.com/office/drawing/2014/main" id="{2AEA02A8-39E3-49F6-88E1-6CFB00D1339B}"/>
              </a:ext>
            </a:extLst>
          </p:cNvPr>
          <p:cNvSpPr txBox="1"/>
          <p:nvPr/>
        </p:nvSpPr>
        <p:spPr>
          <a:xfrm>
            <a:off x="428624" y="4267199"/>
            <a:ext cx="9902491" cy="1200329"/>
          </a:xfrm>
          <a:prstGeom prst="rect">
            <a:avLst/>
          </a:prstGeom>
          <a:noFill/>
        </p:spPr>
        <p:txBody>
          <a:bodyPr wrap="square" rtlCol="0">
            <a:spAutoFit/>
          </a:bodyPr>
          <a:lstStyle/>
          <a:p>
            <a:r>
              <a:rPr lang="fr-FR" sz="1200" dirty="0"/>
              <a:t>Vous voyez que l'on obtient pas mal d'informations sur les tests qui ne marchent pas. D'abord, notez qu'ici, on parle d'échec (failure) et non pas d'erreur (error). Cela signifie que notre assertion ne s'est pas vérifiée (regardez le traceback) mais que notre test s'est correctement exécuté. Vous pouvez essayer de provoquer une erreur dans la méthode de test aussi, pour voir le résultat.</a:t>
            </a:r>
          </a:p>
          <a:p>
            <a:endParaRPr lang="fr-FR" sz="1200" dirty="0"/>
          </a:p>
          <a:p>
            <a:r>
              <a:rPr lang="fr-FR" sz="1200" dirty="0"/>
              <a:t>Le traceback est assez détaillé : il donne la ligne de l'erreur avec les appels successifs, si on a besoin de remonter la piste de l'erreur. Le message d'erreur lui-même donne des informations plus précises sur pourquoi le test a échoué (0 not found in ('a', 'b', 'c')).</a:t>
            </a:r>
          </a:p>
        </p:txBody>
      </p:sp>
    </p:spTree>
    <p:extLst>
      <p:ext uri="{BB962C8B-B14F-4D97-AF65-F5344CB8AC3E}">
        <p14:creationId xmlns:p14="http://schemas.microsoft.com/office/powerpoint/2010/main" val="1257401316"/>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857249"/>
            <a:ext cx="9902491" cy="1754326"/>
          </a:xfrm>
          <a:prstGeom prst="rect">
            <a:avLst/>
          </a:prstGeom>
          <a:noFill/>
        </p:spPr>
        <p:txBody>
          <a:bodyPr wrap="square" rtlCol="0">
            <a:spAutoFit/>
          </a:bodyPr>
          <a:lstStyle/>
          <a:p>
            <a:r>
              <a:rPr lang="fr-FR" sz="1200" b="1" dirty="0"/>
              <a:t>Test de la fonction</a:t>
            </a:r>
            <a:r>
              <a:rPr lang="fr-FR" sz="1200" b="1" i="1" dirty="0"/>
              <a:t> random.shuffle</a:t>
            </a:r>
          </a:p>
          <a:p>
            <a:endParaRPr lang="fr-FR" sz="1200" i="1" dirty="0"/>
          </a:p>
          <a:p>
            <a:r>
              <a:rPr lang="fr-FR" sz="1200" dirty="0"/>
              <a:t>Intéressons-nous maintenant à la fonction random.shuffle. Souvenez-vous, elle prend une liste en paramètre et mélange cette liste aléatoirement.</a:t>
            </a:r>
          </a:p>
          <a:p>
            <a:endParaRPr lang="fr-FR" sz="1200" dirty="0"/>
          </a:p>
          <a:p>
            <a:r>
              <a:rPr lang="fr-FR" sz="1200" dirty="0"/>
              <a:t>En vous inspirant du premier exemple, essayez d'écrire la méthode de test correspondante. Il vous faut réfléchir à comment vérifier qu'une liste, après avoir été mélangée, correspond à une liste d'éléments de 0 à 9.</a:t>
            </a:r>
          </a:p>
          <a:p>
            <a:endParaRPr lang="fr-FR" sz="1200" dirty="0"/>
          </a:p>
          <a:p>
            <a:r>
              <a:rPr lang="fr-FR" sz="1200" dirty="0"/>
              <a:t>Je vous conseille d'utiliser cette fois la méthode d'assertion </a:t>
            </a:r>
            <a:r>
              <a:rPr lang="fr-FR" sz="1200" i="1" dirty="0"/>
              <a:t>assertEqual</a:t>
            </a:r>
            <a:r>
              <a:rPr lang="fr-FR" sz="1200" dirty="0"/>
              <a:t> qui prend deux arguments en paramètre et vérifie le test si les arguments sont identiques. Vous trouverez une liste des méthodes d'assertion les plus communes plus bas.</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2832289"/>
            <a:ext cx="6621880" cy="1785104"/>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liste = list(range(10))</a:t>
            </a:r>
          </a:p>
          <a:p>
            <a:r>
              <a:rPr lang="en-US" sz="1000" dirty="0">
                <a:solidFill>
                  <a:schemeClr val="bg1"/>
                </a:solidFill>
              </a:rPr>
              <a:t>        random.shuffle(liste)</a:t>
            </a:r>
          </a:p>
          <a:p>
            <a:r>
              <a:rPr lang="en-US" sz="1000" dirty="0">
                <a:solidFill>
                  <a:schemeClr val="bg1"/>
                </a:solidFill>
              </a:rPr>
              <a:t>        liste.sort()</a:t>
            </a:r>
          </a:p>
          <a:p>
            <a:r>
              <a:rPr lang="en-US" sz="1000" dirty="0">
                <a:solidFill>
                  <a:schemeClr val="bg1"/>
                </a:solidFill>
              </a:rPr>
              <a:t>        self.assertEqual(liste, list(range(10)))</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9" y="5217830"/>
            <a:ext cx="9902491" cy="1200329"/>
          </a:xfrm>
          <a:prstGeom prst="rect">
            <a:avLst/>
          </a:prstGeom>
          <a:noFill/>
        </p:spPr>
        <p:txBody>
          <a:bodyPr wrap="square" rtlCol="0">
            <a:spAutoFit/>
          </a:bodyPr>
          <a:lstStyle/>
          <a:p>
            <a:r>
              <a:rPr lang="fr-FR" sz="1200" dirty="0"/>
              <a:t>Comme vous le voyez, on appelle la fonction random.shuffle avant de trier de nouveau notre liste. Une fois la liste triée de nouveau, elle devra être identique à notre liste d'origine (list(range(10))).</a:t>
            </a:r>
          </a:p>
          <a:p>
            <a:endParaRPr lang="fr-FR" sz="1200" dirty="0"/>
          </a:p>
          <a:p>
            <a:r>
              <a:rPr lang="fr-FR" sz="1200" dirty="0"/>
              <a:t>Ici, nous avons utilisé la méthode assertEqual qui sera sans doute celle que vous utiliserez le plus souvent. Nous verrons un peu plus loin une liste des méthodes d'assertion proposées par unittest.TestCase.</a:t>
            </a:r>
          </a:p>
          <a:p>
            <a:endParaRPr lang="fr-FR" sz="1200" b="1" dirty="0"/>
          </a:p>
        </p:txBody>
      </p:sp>
    </p:spTree>
    <p:extLst>
      <p:ext uri="{BB962C8B-B14F-4D97-AF65-F5344CB8AC3E}">
        <p14:creationId xmlns:p14="http://schemas.microsoft.com/office/powerpoint/2010/main" val="2397465840"/>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1262364"/>
            <a:ext cx="9902491" cy="830997"/>
          </a:xfrm>
          <a:prstGeom prst="rect">
            <a:avLst/>
          </a:prstGeom>
          <a:noFill/>
        </p:spPr>
        <p:txBody>
          <a:bodyPr wrap="square" rtlCol="0">
            <a:spAutoFit/>
          </a:bodyPr>
          <a:lstStyle/>
          <a:p>
            <a:r>
              <a:rPr lang="fr-FR" sz="1200" b="1" dirty="0"/>
              <a:t>Test de la fonction random.sample</a:t>
            </a:r>
          </a:p>
          <a:p>
            <a:endParaRPr lang="fr-FR" sz="1200" b="1" dirty="0"/>
          </a:p>
          <a:p>
            <a:r>
              <a:rPr lang="fr-FR" sz="1200" dirty="0"/>
              <a:t>Enfin, écrivons notre méthode de test de la fonction random.sample. Souvenez-vous, cette fonction prend deux paramètres : une séquence et un nombre K. Elle retourne une liste contenant K éléments sélectionnés aléatoirement dans notre séquence de base.</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2245778"/>
            <a:ext cx="6621880" cy="1785104"/>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9" y="4063344"/>
            <a:ext cx="9902491" cy="646331"/>
          </a:xfrm>
          <a:prstGeom prst="rect">
            <a:avLst/>
          </a:prstGeom>
          <a:noFill/>
        </p:spPr>
        <p:txBody>
          <a:bodyPr wrap="square" rtlCol="0">
            <a:spAutoFit/>
          </a:bodyPr>
          <a:lstStyle/>
          <a:p>
            <a:r>
              <a:rPr lang="fr-FR" sz="1200" dirty="0"/>
              <a:t>Jusqu'ici ce n'est pas bien différent de ce que nous avons fait un peu plus haut.</a:t>
            </a:r>
          </a:p>
          <a:p>
            <a:endParaRPr lang="fr-FR" sz="1200" dirty="0"/>
          </a:p>
          <a:p>
            <a:r>
              <a:rPr lang="fr-FR" sz="1200" dirty="0"/>
              <a:t>Avez-vous essayé random.sample en précisant un nombre K plus élevé que la taille de la séquence ?</a:t>
            </a:r>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9" y="4801091"/>
            <a:ext cx="6621880" cy="1169551"/>
          </a:xfrm>
          <a:prstGeom prst="rect">
            <a:avLst/>
          </a:prstGeom>
          <a:solidFill>
            <a:schemeClr val="tx1"/>
          </a:solidFill>
        </p:spPr>
        <p:txBody>
          <a:bodyPr wrap="square" rtlCol="0">
            <a:spAutoFit/>
          </a:bodyPr>
          <a:lstStyle/>
          <a:p>
            <a:r>
              <a:rPr lang="en-US" sz="1000" dirty="0">
                <a:solidFill>
                  <a:schemeClr val="bg1"/>
                </a:solidFill>
              </a:rPr>
              <a:t>&gt;&gt;&gt; liste = list(range(10))</a:t>
            </a:r>
          </a:p>
          <a:p>
            <a:r>
              <a:rPr lang="en-US" sz="1000" dirty="0">
                <a:solidFill>
                  <a:schemeClr val="bg1"/>
                </a:solidFill>
              </a:rPr>
              <a:t>&gt;&gt;&gt; random.sample(liste, 20)</a:t>
            </a:r>
          </a:p>
          <a:p>
            <a:r>
              <a:rPr lang="en-US" sz="1000" dirty="0">
                <a:solidFill>
                  <a:schemeClr val="bg1"/>
                </a:solidFill>
              </a:rPr>
              <a:t>Traceback (most recent call last):</a:t>
            </a:r>
          </a:p>
          <a:p>
            <a:r>
              <a:rPr lang="en-US" sz="1000" dirty="0">
                <a:solidFill>
                  <a:schemeClr val="bg1"/>
                </a:solidFill>
              </a:rPr>
              <a:t>  File "&lt;stdin&gt;", line 1, in &lt;module&gt;</a:t>
            </a:r>
          </a:p>
          <a:p>
            <a:r>
              <a:rPr lang="en-US" sz="1000" dirty="0">
                <a:solidFill>
                  <a:schemeClr val="bg1"/>
                </a:solidFill>
              </a:rPr>
              <a:t>  File "C:\python34\lib\random.py", line 313, in sample</a:t>
            </a:r>
          </a:p>
          <a:p>
            <a:r>
              <a:rPr lang="en-US" sz="1000" dirty="0">
                <a:solidFill>
                  <a:schemeClr val="bg1"/>
                </a:solidFill>
              </a:rPr>
              <a:t>    raise ValueError("Sample larger than population")</a:t>
            </a:r>
          </a:p>
          <a:p>
            <a:r>
              <a:rPr lang="en-US" sz="1000" dirty="0">
                <a:solidFill>
                  <a:schemeClr val="bg1"/>
                </a:solidFill>
              </a:rPr>
              <a:t>ValueError: Sample larger than population</a:t>
            </a:r>
          </a:p>
        </p:txBody>
      </p:sp>
      <p:sp>
        <p:nvSpPr>
          <p:cNvPr id="11" name="ZoneTexte 10">
            <a:extLst>
              <a:ext uri="{FF2B5EF4-FFF2-40B4-BE49-F238E27FC236}">
                <a16:creationId xmlns:a16="http://schemas.microsoft.com/office/drawing/2014/main" id="{E900DFEC-A900-4352-9D03-8D9B35A315FE}"/>
              </a:ext>
            </a:extLst>
          </p:cNvPr>
          <p:cNvSpPr txBox="1"/>
          <p:nvPr/>
        </p:nvSpPr>
        <p:spPr>
          <a:xfrm>
            <a:off x="552448" y="5984925"/>
            <a:ext cx="9902491" cy="646331"/>
          </a:xfrm>
          <a:prstGeom prst="rect">
            <a:avLst/>
          </a:prstGeom>
          <a:noFill/>
        </p:spPr>
        <p:txBody>
          <a:bodyPr wrap="square" rtlCol="0">
            <a:spAutoFit/>
          </a:bodyPr>
          <a:lstStyle/>
          <a:p>
            <a:r>
              <a:rPr lang="en-US" sz="1200" dirty="0"/>
              <a:t>Citation : PEP 20</a:t>
            </a:r>
          </a:p>
          <a:p>
            <a:endParaRPr lang="en-US" sz="1200" dirty="0"/>
          </a:p>
          <a:p>
            <a:r>
              <a:rPr lang="en-US" sz="1200" dirty="0"/>
              <a:t>    Errors should never pass silently.</a:t>
            </a:r>
            <a:endParaRPr lang="fr-FR" sz="1200" dirty="0"/>
          </a:p>
        </p:txBody>
      </p:sp>
    </p:spTree>
    <p:extLst>
      <p:ext uri="{BB962C8B-B14F-4D97-AF65-F5344CB8AC3E}">
        <p14:creationId xmlns:p14="http://schemas.microsoft.com/office/powerpoint/2010/main" val="3356654066"/>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552448" y="1329612"/>
            <a:ext cx="9902491" cy="276999"/>
          </a:xfrm>
          <a:prstGeom prst="rect">
            <a:avLst/>
          </a:prstGeom>
          <a:noFill/>
        </p:spPr>
        <p:txBody>
          <a:bodyPr wrap="square" rtlCol="0">
            <a:spAutoFit/>
          </a:bodyPr>
          <a:lstStyle/>
          <a:p>
            <a:r>
              <a:rPr lang="fr-FR" sz="1200" dirty="0"/>
              <a:t>Ce comportement est attendu et souhaitable. Autant le tester également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1903529"/>
            <a:ext cx="6621880" cy="209288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p>
          <a:p>
            <a:endParaRPr lang="en-US" sz="1000" dirty="0">
              <a:solidFill>
                <a:schemeClr val="bg1"/>
              </a:solidFill>
            </a:endParaRPr>
          </a:p>
          <a:p>
            <a:r>
              <a:rPr lang="en-US" sz="1000" dirty="0">
                <a:solidFill>
                  <a:schemeClr val="bg1"/>
                </a:solidFill>
              </a:rPr>
              <a:t>        self.assertRaises(ValueError, random.sample, liste, 20)</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8" y="4212249"/>
            <a:ext cx="9902491" cy="1938992"/>
          </a:xfrm>
          <a:prstGeom prst="rect">
            <a:avLst/>
          </a:prstGeom>
          <a:noFill/>
        </p:spPr>
        <p:txBody>
          <a:bodyPr wrap="square" rtlCol="0">
            <a:spAutoFit/>
          </a:bodyPr>
          <a:lstStyle/>
          <a:p>
            <a:r>
              <a:rPr lang="fr-FR" sz="1200" dirty="0"/>
              <a:t>La dernière ligne mérite quelques explications. On utilise encore une méthode d'assertion </a:t>
            </a:r>
            <a:r>
              <a:rPr lang="fr-FR" sz="1200" i="1" dirty="0"/>
              <a:t>assert</a:t>
            </a:r>
            <a:r>
              <a:rPr lang="fr-FR" sz="1200" dirty="0"/>
              <a:t>* (cette fois, </a:t>
            </a:r>
            <a:r>
              <a:rPr lang="fr-FR" sz="1200" i="1" dirty="0"/>
              <a:t>assertRaises</a:t>
            </a:r>
            <a:r>
              <a:rPr lang="fr-FR" sz="1200" dirty="0"/>
              <a:t>).</a:t>
            </a:r>
          </a:p>
          <a:p>
            <a:endParaRPr lang="fr-FR" sz="1200" dirty="0"/>
          </a:p>
          <a:p>
            <a:r>
              <a:rPr lang="fr-FR" sz="1200" dirty="0"/>
              <a:t>On peut utiliser cette méthode de deux façons :</a:t>
            </a:r>
          </a:p>
          <a:p>
            <a:pPr marL="628650" lvl="1" indent="-171450">
              <a:buFont typeface="Arial" panose="020B0604020202020204" pitchFamily="34" charset="0"/>
              <a:buChar char="•"/>
            </a:pPr>
            <a:r>
              <a:rPr lang="fr-FR" sz="1200" dirty="0"/>
              <a:t>    Soit, comme on vient de le faire, en précisant d'abord le type de l'exception qui doit être levée, puis la fonction qui doit être appelée (la référence, sans parenthèses) et enfin les paramètres attendus par la fonction ;</a:t>
            </a:r>
          </a:p>
          <a:p>
            <a:pPr marL="628650" lvl="1" indent="-171450">
              <a:buFont typeface="Arial" panose="020B0604020202020204" pitchFamily="34" charset="0"/>
              <a:buChar char="•"/>
            </a:pPr>
            <a:r>
              <a:rPr lang="fr-FR" sz="1200" dirty="0"/>
              <a:t>    Soit en utilisant un context manager (gestionnaire de contexte) qui rend le code plus facile à lire.</a:t>
            </a:r>
          </a:p>
          <a:p>
            <a:pPr marL="628650" lvl="1" indent="-171450">
              <a:buFont typeface="Arial" panose="020B0604020202020204" pitchFamily="34" charset="0"/>
              <a:buChar char="•"/>
            </a:pPr>
            <a:endParaRPr lang="fr-FR" sz="1200" dirty="0"/>
          </a:p>
          <a:p>
            <a:r>
              <a:rPr lang="fr-FR" sz="1200" dirty="0"/>
              <a:t>Nous avons vu un </a:t>
            </a:r>
            <a:r>
              <a:rPr lang="fr-FR" sz="1200" b="1" dirty="0"/>
              <a:t>context manager</a:t>
            </a:r>
            <a:r>
              <a:rPr lang="fr-FR" sz="1200" dirty="0"/>
              <a:t> au moment des fichiers. Rappelez-vous, c'est le bloc d'instructions qui commence par le mot clé with.</a:t>
            </a:r>
          </a:p>
          <a:p>
            <a:endParaRPr lang="fr-FR" sz="1200" dirty="0"/>
          </a:p>
          <a:p>
            <a:r>
              <a:rPr lang="fr-FR" sz="1200" dirty="0"/>
              <a:t>Voyons comment écrire notre test avec un </a:t>
            </a:r>
            <a:r>
              <a:rPr lang="fr-FR" sz="1200" b="1" dirty="0"/>
              <a:t>context manager</a:t>
            </a:r>
            <a:r>
              <a:rPr lang="fr-FR" sz="1200" dirty="0"/>
              <a:t>.</a:t>
            </a:r>
          </a:p>
        </p:txBody>
      </p:sp>
    </p:spTree>
    <p:extLst>
      <p:ext uri="{BB962C8B-B14F-4D97-AF65-F5344CB8AC3E}">
        <p14:creationId xmlns:p14="http://schemas.microsoft.com/office/powerpoint/2010/main" val="3049839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95254"/>
            <a:ext cx="12192000" cy="1325563"/>
          </a:xfrm>
        </p:spPr>
        <p:txBody>
          <a:bodyPr>
            <a:normAutofit fontScale="90000"/>
          </a:bodyPr>
          <a:lstStyle/>
          <a:p>
            <a:pPr algn="ctr"/>
            <a:r>
              <a:rPr lang="en-US" sz="6700" dirty="0">
                <a:solidFill>
                  <a:schemeClr val="accent5">
                    <a:lumMod val="75000"/>
                  </a:schemeClr>
                </a:solidFill>
              </a:rPr>
              <a:t>Les fonctions lambda</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2" y="1857494"/>
            <a:ext cx="121367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Nous venons de voir comment créer une fonction grâce au mot-clé </a:t>
            </a:r>
            <a:r>
              <a:rPr kumimoji="0" lang="fr-FR" altLang="fr-FR" sz="1400" b="0" i="0" u="none" strike="noStrike" cap="none" normalizeH="0" baseline="0" dirty="0">
                <a:ln>
                  <a:noFill/>
                </a:ln>
                <a:solidFill>
                  <a:schemeClr val="tx1"/>
                </a:solidFill>
                <a:effectLst/>
                <a:latin typeface="Arial Unicode MS"/>
              </a:rPr>
              <a:t>def</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Python nous propose un autre moyen de créer des fonctions, des fonctions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extrêmement courtes car limitées à une seule instruction.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Pourquoi une autre façon de créer des fonctions ? La première suffit, non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Disons que ce n'est pas tout à fait la même chose, comme vous allez le voir. Les fonctions lambda sont en général utilisées dans un certain contexte,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lequel définir une fonction à l'aide </a:t>
            </a:r>
            <a:r>
              <a:rPr lang="fr-FR" altLang="fr-FR" sz="1400" dirty="0">
                <a:latin typeface="Arial" panose="020B0604020202020204" pitchFamily="34" charset="0"/>
              </a:rPr>
              <a:t>de def serait plus long et moins pratique.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Avant tout, voyons la syntaxe d'une définition de fonction </a:t>
            </a:r>
            <a:r>
              <a:rPr kumimoji="0" lang="fr-FR" altLang="fr-FR" sz="1400" b="0" i="0" u="none" strike="noStrike" cap="none" normalizeH="0" baseline="0" dirty="0">
                <a:ln>
                  <a:noFill/>
                </a:ln>
                <a:solidFill>
                  <a:schemeClr val="tx1"/>
                </a:solidFill>
                <a:effectLst/>
                <a:latin typeface="Arial Unicode MS"/>
              </a:rPr>
              <a:t>lambda</a:t>
            </a:r>
            <a:r>
              <a:rPr kumimoji="0" lang="fr-FR" altLang="fr-FR" sz="1400" b="0" i="0" u="none" strike="noStrike" cap="none" normalizeH="0" baseline="0" dirty="0">
                <a:ln>
                  <a:noFill/>
                </a:ln>
                <a:solidFill>
                  <a:schemeClr val="tx1"/>
                </a:solidFill>
                <a:effectLst/>
              </a:rPr>
              <a:t>. Nous allons utiliser le mot-clé </a:t>
            </a:r>
            <a:r>
              <a:rPr kumimoji="0" lang="fr-FR" altLang="fr-FR" sz="1400" b="0" i="0" u="none" strike="noStrike" cap="none" normalizeH="0" baseline="0" dirty="0">
                <a:ln>
                  <a:noFill/>
                </a:ln>
                <a:solidFill>
                  <a:schemeClr val="tx1"/>
                </a:solidFill>
                <a:effectLst/>
                <a:latin typeface="Arial Unicode MS"/>
              </a:rPr>
              <a:t>lambda </a:t>
            </a:r>
            <a:r>
              <a:rPr kumimoji="0" lang="fr-FR" altLang="fr-FR" sz="1400" b="0" i="0" u="none" strike="noStrike" cap="none" normalizeH="0" baseline="0" dirty="0">
                <a:ln>
                  <a:noFill/>
                </a:ln>
                <a:solidFill>
                  <a:schemeClr val="tx1"/>
                </a:solidFill>
                <a:effectLst/>
              </a:rPr>
              <a:t>comme ceci :</a:t>
            </a:r>
            <a:r>
              <a:rPr kumimoji="0" lang="fr-FR" altLang="fr-FR" sz="1400" b="0" i="0" u="none" strike="noStrike" cap="none" normalizeH="0" baseline="0" dirty="0">
                <a:ln>
                  <a:noFill/>
                </a:ln>
                <a:solidFill>
                  <a:schemeClr val="tx1"/>
                </a:solidFill>
                <a:effectLst/>
                <a:latin typeface="Arial Unicode MS"/>
              </a:rPr>
              <a:t>lambda arg1, arg2,… : instruction 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Unicode MS"/>
              </a:rPr>
              <a:t>retour</a:t>
            </a:r>
            <a:r>
              <a:rPr kumimoji="0" lang="fr-FR" altLang="fr-FR" sz="1400" b="0" i="0" u="none" strike="noStrike" cap="none" normalizeH="0" baseline="0" dirty="0">
                <a:ln>
                  <a:noFill/>
                </a:ln>
                <a:solidFill>
                  <a:schemeClr val="tx1"/>
                </a:solidFill>
                <a:effectLst/>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Je pense qu'un exemple vous semblera plus clair. On veut créer une fonction qui prend un paramètre et renvoie ce paramètre au carré.</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55282" y="4104263"/>
            <a:ext cx="4033839" cy="646331"/>
          </a:xfrm>
          <a:prstGeom prst="rect">
            <a:avLst/>
          </a:prstGeom>
          <a:solidFill>
            <a:schemeClr val="tx1"/>
          </a:solidFill>
        </p:spPr>
        <p:txBody>
          <a:bodyPr wrap="square" rtlCol="0">
            <a:spAutoFit/>
          </a:bodyPr>
          <a:lstStyle/>
          <a:p>
            <a:r>
              <a:rPr lang="fr-FR" dirty="0">
                <a:solidFill>
                  <a:schemeClr val="bg1"/>
                </a:solidFill>
              </a:rPr>
              <a:t>lambda x: x * x</a:t>
            </a:r>
          </a:p>
          <a:p>
            <a:r>
              <a:rPr lang="fr-FR" dirty="0">
                <a:solidFill>
                  <a:schemeClr val="bg1"/>
                </a:solidFill>
              </a:rPr>
              <a:t>&lt;function &lt;lambda&gt; at 0x00BA1B70&gt;</a:t>
            </a:r>
          </a:p>
        </p:txBody>
      </p:sp>
      <p:sp>
        <p:nvSpPr>
          <p:cNvPr id="12" name="ZoneTexte 11">
            <a:extLst>
              <a:ext uri="{FF2B5EF4-FFF2-40B4-BE49-F238E27FC236}">
                <a16:creationId xmlns:a16="http://schemas.microsoft.com/office/drawing/2014/main" id="{18B3B377-92E2-4812-BC6C-B13C1566C897}"/>
              </a:ext>
            </a:extLst>
          </p:cNvPr>
          <p:cNvSpPr txBox="1"/>
          <p:nvPr/>
        </p:nvSpPr>
        <p:spPr>
          <a:xfrm>
            <a:off x="180975" y="5981700"/>
            <a:ext cx="4033839" cy="369332"/>
          </a:xfrm>
          <a:prstGeom prst="rect">
            <a:avLst/>
          </a:prstGeom>
          <a:solidFill>
            <a:schemeClr val="tx1"/>
          </a:solidFill>
        </p:spPr>
        <p:txBody>
          <a:bodyPr wrap="square" rtlCol="0">
            <a:spAutoFit/>
          </a:bodyPr>
          <a:lstStyle/>
          <a:p>
            <a:r>
              <a:rPr lang="es-ES">
                <a:solidFill>
                  <a:schemeClr val="bg1"/>
                </a:solidFill>
              </a:rPr>
              <a:t>lambda x, y: x + y</a:t>
            </a:r>
            <a:endParaRPr lang="fr-FR" dirty="0">
              <a:solidFill>
                <a:schemeClr val="bg1"/>
              </a:solidFill>
            </a:endParaRPr>
          </a:p>
        </p:txBody>
      </p:sp>
      <p:sp>
        <p:nvSpPr>
          <p:cNvPr id="17" name="Rectangle 3">
            <a:extLst>
              <a:ext uri="{FF2B5EF4-FFF2-40B4-BE49-F238E27FC236}">
                <a16:creationId xmlns:a16="http://schemas.microsoft.com/office/drawing/2014/main" id="{EF82E81E-D978-4D1D-A87C-6C8E83932D10}"/>
              </a:ext>
            </a:extLst>
          </p:cNvPr>
          <p:cNvSpPr>
            <a:spLocks noChangeArrowheads="1"/>
          </p:cNvSpPr>
          <p:nvPr/>
        </p:nvSpPr>
        <p:spPr bwMode="auto">
          <a:xfrm>
            <a:off x="85723" y="5366891"/>
            <a:ext cx="1393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exemple : si vous voulez créer une fonction </a:t>
            </a:r>
            <a:r>
              <a:rPr kumimoji="0" lang="fr-FR" altLang="fr-FR" sz="1600" b="1" i="0" u="none" strike="noStrike" cap="none" normalizeH="0" baseline="0" dirty="0">
                <a:ln>
                  <a:noFill/>
                </a:ln>
                <a:solidFill>
                  <a:schemeClr val="tx1"/>
                </a:solidFill>
                <a:effectLst/>
                <a:latin typeface="Arial Unicode MS"/>
              </a:rPr>
              <a:t>lambda</a:t>
            </a:r>
            <a:r>
              <a:rPr kumimoji="0" lang="fr-FR" altLang="fr-FR" sz="1600" b="0" i="0" u="none" strike="noStrike" cap="none" normalizeH="0" baseline="0" dirty="0">
                <a:ln>
                  <a:noFill/>
                </a:ln>
                <a:solidFill>
                  <a:schemeClr val="tx1"/>
                </a:solidFill>
                <a:effectLst/>
                <a:latin typeface="Arial Unicode MS"/>
              </a:rPr>
              <a:t> </a:t>
            </a:r>
            <a:r>
              <a:rPr kumimoji="0" lang="fr-FR" altLang="fr-FR" sz="1600" b="0" i="0" u="none" strike="noStrike" cap="none" normalizeH="0" baseline="0" dirty="0">
                <a:ln>
                  <a:noFill/>
                </a:ln>
                <a:solidFill>
                  <a:schemeClr val="tx1"/>
                </a:solidFill>
                <a:effectLst/>
              </a:rPr>
              <a:t>prenant deux paramètres et renvoyant la somme de ces deux paramètres, la syntaxe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rPr>
              <a:t>sera la suivante :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604828"/>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8" y="2516213"/>
            <a:ext cx="6621880" cy="2246769"/>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random.sample(liste, 20)</a:t>
            </a:r>
          </a:p>
        </p:txBody>
      </p:sp>
    </p:spTree>
    <p:extLst>
      <p:ext uri="{BB962C8B-B14F-4D97-AF65-F5344CB8AC3E}">
        <p14:creationId xmlns:p14="http://schemas.microsoft.com/office/powerpoint/2010/main" val="1387720938"/>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552448" y="1074607"/>
            <a:ext cx="9902491" cy="2492990"/>
          </a:xfrm>
          <a:prstGeom prst="rect">
            <a:avLst/>
          </a:prstGeom>
          <a:noFill/>
        </p:spPr>
        <p:txBody>
          <a:bodyPr wrap="square" rtlCol="0">
            <a:spAutoFit/>
          </a:bodyPr>
          <a:lstStyle/>
          <a:p>
            <a:r>
              <a:rPr lang="fr-FR" sz="1200" dirty="0"/>
              <a:t>Comme vous le voyez, cette seconde syntaxe est plus lisible :</a:t>
            </a:r>
          </a:p>
          <a:p>
            <a:endParaRPr lang="fr-FR" sz="1200" dirty="0"/>
          </a:p>
          <a:p>
            <a:pPr marL="685800" lvl="1" indent="-228600">
              <a:buFont typeface="+mj-lt"/>
              <a:buAutoNum type="arabicPeriod"/>
            </a:pPr>
            <a:r>
              <a:rPr lang="fr-FR" sz="1200" dirty="0"/>
              <a:t>    On appelle un nouveau context manager grâce au mot-clé with ouvert sur le retour de la méthode assertRaises. Cette fois, on ne passe en paramètre de cette méthode que le type de notre exception ;</a:t>
            </a:r>
          </a:p>
          <a:p>
            <a:pPr marL="685800" lvl="1" indent="-228600">
              <a:buFont typeface="+mj-lt"/>
              <a:buAutoNum type="arabicPeriod"/>
            </a:pPr>
            <a:r>
              <a:rPr lang="fr-FR" sz="1200" dirty="0"/>
              <a:t>    À l'intérieur de notre bloc se trouve la ligne qui doit lever l'exception ValueError. Si le bloc dans le context manager lève bien l'exception, alors le test passe. Sinon il ne passe pas.</a:t>
            </a:r>
          </a:p>
          <a:p>
            <a:endParaRPr lang="fr-FR" sz="1200" dirty="0"/>
          </a:p>
          <a:p>
            <a:r>
              <a:rPr lang="fr-FR" sz="1200" dirty="0"/>
              <a:t>Cette seconde syntaxe est plus lisible, à mon sens, mais je vous montre les deux car vous pourriez trouver la première au cours de vos lectures d'autres codes.</a:t>
            </a:r>
          </a:p>
          <a:p>
            <a:endParaRPr lang="fr-FR" sz="1200" dirty="0"/>
          </a:p>
          <a:p>
            <a:r>
              <a:rPr lang="fr-FR" sz="1200" b="1" dirty="0"/>
              <a:t>Initialisation des tests</a:t>
            </a:r>
          </a:p>
          <a:p>
            <a:endParaRPr lang="fr-FR" sz="1200" dirty="0"/>
          </a:p>
          <a:p>
            <a:r>
              <a:rPr lang="fr-FR" sz="1200" dirty="0"/>
              <a:t>Vous l'avez peut-être remarqué, toutes nos méthodes de test commencent par cette ligne de code :</a:t>
            </a: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7" y="3893795"/>
            <a:ext cx="9902491" cy="1015663"/>
          </a:xfrm>
          <a:prstGeom prst="rect">
            <a:avLst/>
          </a:prstGeom>
          <a:noFill/>
        </p:spPr>
        <p:txBody>
          <a:bodyPr wrap="square" rtlCol="0">
            <a:spAutoFit/>
          </a:bodyPr>
          <a:lstStyle/>
          <a:p>
            <a:r>
              <a:rPr lang="fr-FR" sz="1200" dirty="0"/>
              <a:t>Il existe un moyen pour éviter de répéter cette ligne à chaque fois. Nos méthodes de test partagent un point commun : elles sont définies dans la même classe. Autant en profiter.</a:t>
            </a:r>
          </a:p>
          <a:p>
            <a:r>
              <a:rPr lang="fr-FR" sz="1200" dirty="0"/>
              <a:t>unittest.TestCase nous propose une méthode qui est appelée avant chaque méthode de test. Il serait mieux que la création de notre liste (de 0 à 9) se trouve dans cette méthode.</a:t>
            </a:r>
          </a:p>
          <a:p>
            <a:r>
              <a:rPr lang="fr-FR" sz="1200" dirty="0"/>
              <a:t>Son nom est setUp. Créez-la dans votre classe :</a:t>
            </a:r>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8" y="4975532"/>
            <a:ext cx="6621880" cy="116955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p:txBody>
      </p:sp>
      <p:sp>
        <p:nvSpPr>
          <p:cNvPr id="11" name="ZoneTexte 10">
            <a:extLst>
              <a:ext uri="{FF2B5EF4-FFF2-40B4-BE49-F238E27FC236}">
                <a16:creationId xmlns:a16="http://schemas.microsoft.com/office/drawing/2014/main" id="{23918BA8-8576-4BB1-AA54-0E3A6649AAB2}"/>
              </a:ext>
            </a:extLst>
          </p:cNvPr>
          <p:cNvSpPr txBox="1"/>
          <p:nvPr/>
        </p:nvSpPr>
        <p:spPr>
          <a:xfrm>
            <a:off x="552448" y="3616797"/>
            <a:ext cx="6621880" cy="246221"/>
          </a:xfrm>
          <a:prstGeom prst="rect">
            <a:avLst/>
          </a:prstGeom>
          <a:solidFill>
            <a:schemeClr val="tx1"/>
          </a:solidFill>
        </p:spPr>
        <p:txBody>
          <a:bodyPr wrap="square" rtlCol="0">
            <a:spAutoFit/>
          </a:bodyPr>
          <a:lstStyle/>
          <a:p>
            <a:r>
              <a:rPr lang="en-US" sz="1000" dirty="0">
                <a:solidFill>
                  <a:schemeClr val="bg1"/>
                </a:solidFill>
              </a:rPr>
              <a:t>liste = list(range(10))</a:t>
            </a:r>
          </a:p>
        </p:txBody>
      </p:sp>
      <p:sp>
        <p:nvSpPr>
          <p:cNvPr id="12" name="ZoneTexte 11">
            <a:extLst>
              <a:ext uri="{FF2B5EF4-FFF2-40B4-BE49-F238E27FC236}">
                <a16:creationId xmlns:a16="http://schemas.microsoft.com/office/drawing/2014/main" id="{3A6FA8D3-5966-4BB0-85E9-61609EE3B957}"/>
              </a:ext>
            </a:extLst>
          </p:cNvPr>
          <p:cNvSpPr txBox="1"/>
          <p:nvPr/>
        </p:nvSpPr>
        <p:spPr>
          <a:xfrm>
            <a:off x="552447" y="6220270"/>
            <a:ext cx="9902491" cy="461665"/>
          </a:xfrm>
          <a:prstGeom prst="rect">
            <a:avLst/>
          </a:prstGeom>
          <a:noFill/>
        </p:spPr>
        <p:txBody>
          <a:bodyPr wrap="square" rtlCol="0">
            <a:spAutoFit/>
          </a:bodyPr>
          <a:lstStyle/>
          <a:p>
            <a:r>
              <a:rPr lang="fr-FR" sz="1200" dirty="0"/>
              <a:t>Comme vous le voyez, on écrit directement notre liste en attribut d'instance de notre test. Cela veut dire qu'il va falloir modifier nos méthodes de test pour qu'elles l'utilisent :</a:t>
            </a:r>
          </a:p>
        </p:txBody>
      </p:sp>
    </p:spTree>
    <p:extLst>
      <p:ext uri="{BB962C8B-B14F-4D97-AF65-F5344CB8AC3E}">
        <p14:creationId xmlns:p14="http://schemas.microsoft.com/office/powerpoint/2010/main" val="1388552923"/>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CABE800E-1DC3-495D-B1FC-707DFA713630}"/>
              </a:ext>
            </a:extLst>
          </p:cNvPr>
          <p:cNvSpPr txBox="1"/>
          <p:nvPr/>
        </p:nvSpPr>
        <p:spPr>
          <a:xfrm>
            <a:off x="419098" y="1155470"/>
            <a:ext cx="6621880" cy="209288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5" name="ZoneTexte 4">
            <a:extLst>
              <a:ext uri="{FF2B5EF4-FFF2-40B4-BE49-F238E27FC236}">
                <a16:creationId xmlns:a16="http://schemas.microsoft.com/office/drawing/2014/main" id="{A7BBECAB-877C-40B2-970B-8352CC87DCE5}"/>
              </a:ext>
            </a:extLst>
          </p:cNvPr>
          <p:cNvSpPr txBox="1"/>
          <p:nvPr/>
        </p:nvSpPr>
        <p:spPr>
          <a:xfrm>
            <a:off x="419098" y="3591251"/>
            <a:ext cx="9896475" cy="1015663"/>
          </a:xfrm>
          <a:prstGeom prst="rect">
            <a:avLst/>
          </a:prstGeom>
          <a:noFill/>
        </p:spPr>
        <p:txBody>
          <a:bodyPr wrap="square" rtlCol="0">
            <a:spAutoFit/>
          </a:bodyPr>
          <a:lstStyle/>
          <a:p>
            <a:r>
              <a:rPr lang="fr-FR" sz="1200" dirty="0"/>
              <a:t>Au lieu de créer la liste, on utilise l'attribut d'instance créé dans la méthode </a:t>
            </a:r>
            <a:r>
              <a:rPr lang="fr-FR" sz="1200" dirty="0" err="1"/>
              <a:t>setUp</a:t>
            </a:r>
            <a:r>
              <a:rPr lang="fr-FR" sz="1200" dirty="0"/>
              <a:t>. Il existe également une méthode </a:t>
            </a:r>
            <a:r>
              <a:rPr lang="fr-FR" sz="1200" dirty="0" err="1"/>
              <a:t>tearDown</a:t>
            </a:r>
            <a:r>
              <a:rPr lang="fr-FR" sz="1200" dirty="0"/>
              <a:t> qui est appelée après chaque test.</a:t>
            </a:r>
          </a:p>
          <a:p>
            <a:r>
              <a:rPr lang="fr-FR" sz="1200" dirty="0"/>
              <a:t>Récapitulatif complet du code de test</a:t>
            </a:r>
          </a:p>
          <a:p>
            <a:endParaRPr lang="fr-FR" sz="1200" dirty="0"/>
          </a:p>
          <a:p>
            <a:r>
              <a:rPr lang="fr-FR" sz="1200" dirty="0"/>
              <a:t>Voici le code complet de notre test case et de nos trois méthodes de test.</a:t>
            </a:r>
          </a:p>
        </p:txBody>
      </p:sp>
    </p:spTree>
    <p:extLst>
      <p:ext uri="{BB962C8B-B14F-4D97-AF65-F5344CB8AC3E}">
        <p14:creationId xmlns:p14="http://schemas.microsoft.com/office/powerpoint/2010/main" val="4225161486"/>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CABE800E-1DC3-495D-B1FC-707DFA713630}"/>
              </a:ext>
            </a:extLst>
          </p:cNvPr>
          <p:cNvSpPr txBox="1"/>
          <p:nvPr/>
        </p:nvSpPr>
        <p:spPr>
          <a:xfrm>
            <a:off x="419098" y="879245"/>
            <a:ext cx="6621880" cy="470898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unittest</a:t>
            </a:r>
          </a:p>
          <a:p>
            <a:endParaRPr lang="en-US" sz="1000" dirty="0">
              <a:solidFill>
                <a:schemeClr val="bg1"/>
              </a:solidFill>
            </a:endParaRPr>
          </a:p>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a:p>
            <a:endParaRPr lang="en-US" sz="1000" dirty="0">
              <a:solidFill>
                <a:schemeClr val="bg1"/>
              </a:solidFill>
            </a:endParaRPr>
          </a:p>
          <a:p>
            <a:r>
              <a:rPr lang="en-US" sz="1000" dirty="0">
                <a:solidFill>
                  <a:schemeClr val="bg1"/>
                </a:solidFill>
              </a:rPr>
              <a:t>    def test_choice(self):</a:t>
            </a:r>
          </a:p>
          <a:p>
            <a:r>
              <a:rPr lang="en-US" sz="1000" dirty="0">
                <a:solidFill>
                  <a:schemeClr val="bg1"/>
                </a:solidFill>
              </a:rPr>
              <a:t>        """Test le fonctionnement de la fonction 'random.choice'."""</a:t>
            </a:r>
          </a:p>
          <a:p>
            <a:r>
              <a:rPr lang="en-US" sz="1000" dirty="0">
                <a:solidFill>
                  <a:schemeClr val="bg1"/>
                </a:solidFill>
              </a:rPr>
              <a:t>        elt = random.choice(self.liste)</a:t>
            </a:r>
          </a:p>
          <a:p>
            <a:r>
              <a:rPr lang="en-US" sz="1000" dirty="0">
                <a:solidFill>
                  <a:schemeClr val="bg1"/>
                </a:solidFill>
              </a:rPr>
              <a:t>        self.assertIn(elt, self.liste)</a:t>
            </a:r>
          </a:p>
          <a:p>
            <a:endParaRPr lang="en-US" sz="1000" dirty="0">
              <a:solidFill>
                <a:schemeClr val="bg1"/>
              </a:solidFill>
            </a:endParaRP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random.shuffle(self.liste)</a:t>
            </a:r>
          </a:p>
          <a:p>
            <a:r>
              <a:rPr lang="en-US" sz="1000" dirty="0">
                <a:solidFill>
                  <a:schemeClr val="bg1"/>
                </a:solidFill>
              </a:rPr>
              <a:t>        self.liste.sort()</a:t>
            </a:r>
          </a:p>
          <a:p>
            <a:r>
              <a:rPr lang="en-US" sz="1000" dirty="0">
                <a:solidFill>
                  <a:schemeClr val="bg1"/>
                </a:solidFill>
              </a:rPr>
              <a:t>        self.assertEqual(self.liste, list(range(10)))</a:t>
            </a:r>
          </a:p>
          <a:p>
            <a:endParaRPr lang="en-US" sz="1000" dirty="0">
              <a:solidFill>
                <a:schemeClr val="bg1"/>
              </a:solidFill>
            </a:endParaRP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6" name="ZoneTexte 5">
            <a:extLst>
              <a:ext uri="{FF2B5EF4-FFF2-40B4-BE49-F238E27FC236}">
                <a16:creationId xmlns:a16="http://schemas.microsoft.com/office/drawing/2014/main" id="{7A1D6962-D58C-4F4B-B043-A4D3D28E6D36}"/>
              </a:ext>
            </a:extLst>
          </p:cNvPr>
          <p:cNvSpPr txBox="1"/>
          <p:nvPr/>
        </p:nvSpPr>
        <p:spPr>
          <a:xfrm>
            <a:off x="419097" y="5800725"/>
            <a:ext cx="11649077" cy="461665"/>
          </a:xfrm>
          <a:prstGeom prst="rect">
            <a:avLst/>
          </a:prstGeom>
          <a:noFill/>
        </p:spPr>
        <p:txBody>
          <a:bodyPr wrap="square" rtlCol="0">
            <a:spAutoFit/>
          </a:bodyPr>
          <a:lstStyle/>
          <a:p>
            <a:r>
              <a:rPr lang="fr-FR" sz="1200" dirty="0"/>
              <a:t>Souvenez-vous, pour tester le code, vous pouvez ajouter l'instruction unittest.main() à la fin de votre module. Nous verrons un peu plus loin un autre moyen, plus simple, pour tester un ou plusieurs modules.</a:t>
            </a:r>
          </a:p>
        </p:txBody>
      </p:sp>
    </p:spTree>
    <p:extLst>
      <p:ext uri="{BB962C8B-B14F-4D97-AF65-F5344CB8AC3E}">
        <p14:creationId xmlns:p14="http://schemas.microsoft.com/office/powerpoint/2010/main" val="3329645505"/>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12570"/>
            <a:ext cx="11649077" cy="646331"/>
          </a:xfrm>
          <a:prstGeom prst="rect">
            <a:avLst/>
          </a:prstGeom>
          <a:noFill/>
        </p:spPr>
        <p:txBody>
          <a:bodyPr wrap="square" rtlCol="0">
            <a:spAutoFit/>
          </a:bodyPr>
          <a:lstStyle/>
          <a:p>
            <a:r>
              <a:rPr lang="fr-FR" sz="1200" b="1" dirty="0"/>
              <a:t>Les principales méthodes d'assertion</a:t>
            </a:r>
          </a:p>
          <a:p>
            <a:endParaRPr lang="fr-FR" sz="1200" dirty="0"/>
          </a:p>
          <a:p>
            <a:r>
              <a:rPr lang="fr-FR" sz="1200" dirty="0"/>
              <a:t>Je vous propose un petit tableau listant les méthodes d'assertion les plus courantes.</a:t>
            </a:r>
          </a:p>
        </p:txBody>
      </p:sp>
      <p:pic>
        <p:nvPicPr>
          <p:cNvPr id="5" name="Image 4">
            <a:extLst>
              <a:ext uri="{FF2B5EF4-FFF2-40B4-BE49-F238E27FC236}">
                <a16:creationId xmlns:a16="http://schemas.microsoft.com/office/drawing/2014/main" id="{914FB662-C453-4C17-B146-F7738C6C73E1}"/>
              </a:ext>
            </a:extLst>
          </p:cNvPr>
          <p:cNvPicPr>
            <a:picLocks noChangeAspect="1"/>
          </p:cNvPicPr>
          <p:nvPr/>
        </p:nvPicPr>
        <p:blipFill>
          <a:blip r:embed="rId2"/>
          <a:stretch>
            <a:fillRect/>
          </a:stretch>
        </p:blipFill>
        <p:spPr>
          <a:xfrm>
            <a:off x="2857396" y="1505493"/>
            <a:ext cx="3991080" cy="4013253"/>
          </a:xfrm>
          <a:prstGeom prst="rect">
            <a:avLst/>
          </a:prstGeom>
        </p:spPr>
      </p:pic>
      <p:sp>
        <p:nvSpPr>
          <p:cNvPr id="7" name="ZoneTexte 6">
            <a:extLst>
              <a:ext uri="{FF2B5EF4-FFF2-40B4-BE49-F238E27FC236}">
                <a16:creationId xmlns:a16="http://schemas.microsoft.com/office/drawing/2014/main" id="{71EA3DC3-5FC8-4B38-8656-CE3ECB4755DC}"/>
              </a:ext>
            </a:extLst>
          </p:cNvPr>
          <p:cNvSpPr txBox="1"/>
          <p:nvPr/>
        </p:nvSpPr>
        <p:spPr>
          <a:xfrm>
            <a:off x="276225" y="5800725"/>
            <a:ext cx="11439525" cy="646331"/>
          </a:xfrm>
          <a:prstGeom prst="rect">
            <a:avLst/>
          </a:prstGeom>
          <a:noFill/>
        </p:spPr>
        <p:txBody>
          <a:bodyPr wrap="square" rtlCol="0">
            <a:spAutoFit/>
          </a:bodyPr>
          <a:lstStyle/>
          <a:p>
            <a:r>
              <a:rPr lang="fr-FR" sz="1200" dirty="0"/>
              <a:t>Pour une liste complète, consultez la </a:t>
            </a:r>
            <a:r>
              <a:rPr lang="fr-FR" sz="1200" dirty="0">
                <a:hlinkClick r:id="rId3"/>
              </a:rPr>
              <a:t>documentation officielle du module unittest</a:t>
            </a:r>
            <a:r>
              <a:rPr lang="fr-FR" sz="1200" dirty="0"/>
              <a:t>.</a:t>
            </a:r>
          </a:p>
          <a:p>
            <a:endParaRPr lang="fr-FR" sz="1200" dirty="0"/>
          </a:p>
          <a:p>
            <a:r>
              <a:rPr lang="fr-FR" sz="1200" dirty="0"/>
              <a:t>Nous allons nous intéresser à présent à la découverte automatique des tests par Python.</a:t>
            </a:r>
          </a:p>
        </p:txBody>
      </p:sp>
    </p:spTree>
    <p:extLst>
      <p:ext uri="{BB962C8B-B14F-4D97-AF65-F5344CB8AC3E}">
        <p14:creationId xmlns:p14="http://schemas.microsoft.com/office/powerpoint/2010/main" val="1928982817"/>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927714"/>
            <a:ext cx="11649077" cy="1569660"/>
          </a:xfrm>
          <a:prstGeom prst="rect">
            <a:avLst/>
          </a:prstGeom>
          <a:noFill/>
        </p:spPr>
        <p:txBody>
          <a:bodyPr wrap="square" rtlCol="0">
            <a:spAutoFit/>
          </a:bodyPr>
          <a:lstStyle/>
          <a:p>
            <a:r>
              <a:rPr lang="fr-FR" sz="1200" dirty="0"/>
              <a:t>Lancer les tests avec </a:t>
            </a:r>
            <a:r>
              <a:rPr lang="fr-FR" sz="1200" i="1" dirty="0"/>
              <a:t>unittest.main() </a:t>
            </a:r>
            <a:r>
              <a:rPr lang="fr-FR" sz="1200" dirty="0"/>
              <a:t>peut s'avérer pratique, mais généralement on fera appel à la découverte automatique des tests. Cette fonctionnalité permet de rechercher tous les tests unitaires contenus dans un package et de les exécuter.</a:t>
            </a:r>
          </a:p>
          <a:p>
            <a:r>
              <a:rPr lang="fr-FR" sz="1200" dirty="0"/>
              <a:t>Lancement de tests unitaires depuis un répertoire</a:t>
            </a:r>
          </a:p>
          <a:p>
            <a:endParaRPr lang="fr-FR" sz="1200" dirty="0"/>
          </a:p>
          <a:p>
            <a:r>
              <a:rPr lang="fr-FR" sz="1200" dirty="0"/>
              <a:t>Pour commencer, nous allons essayer de lancer les tests unitaires que nous avons créés auparavant depuis un répertoire.</a:t>
            </a:r>
          </a:p>
          <a:p>
            <a:r>
              <a:rPr lang="fr-FR" sz="1200" dirty="0"/>
              <a:t>    Créez un répertoire où vous mettez généralement votre code Python. Pour moi, ce répertoire s'appelle </a:t>
            </a:r>
            <a:r>
              <a:rPr lang="fr-FR" sz="1200" dirty="0" err="1"/>
              <a:t>pytest</a:t>
            </a:r>
            <a:r>
              <a:rPr lang="fr-FR" sz="1200" dirty="0"/>
              <a:t> et se trouve dans Mes Documents ;</a:t>
            </a:r>
          </a:p>
          <a:p>
            <a:r>
              <a:rPr lang="fr-FR" sz="1200" dirty="0"/>
              <a:t>    Ouvrez la console. Sous Windows, cliquez sur Exécuter... dans le menu démarrer (ou tapez Windows + R) et entrez cmd ;</a:t>
            </a:r>
          </a:p>
          <a:p>
            <a:r>
              <a:rPr lang="fr-FR" sz="1200" dirty="0"/>
              <a:t>    Déplacez-vous dans le répertoire que vous avez créé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495298" y="2617650"/>
            <a:ext cx="6621880" cy="246221"/>
          </a:xfrm>
          <a:prstGeom prst="rect">
            <a:avLst/>
          </a:prstGeom>
          <a:solidFill>
            <a:schemeClr val="tx1"/>
          </a:solidFill>
        </p:spPr>
        <p:txBody>
          <a:bodyPr wrap="square" rtlCol="0">
            <a:spAutoFit/>
          </a:bodyPr>
          <a:lstStyle/>
          <a:p>
            <a:r>
              <a:rPr lang="en-US" sz="1000" dirty="0">
                <a:solidFill>
                  <a:schemeClr val="bg1"/>
                </a:solidFill>
              </a:rPr>
              <a:t>cd </a:t>
            </a:r>
            <a:r>
              <a:rPr lang="en-US" sz="1000" dirty="0" err="1">
                <a:solidFill>
                  <a:schemeClr val="bg1"/>
                </a:solidFill>
              </a:rPr>
              <a:t>pytest</a:t>
            </a:r>
            <a:endParaRPr lang="en-US" sz="1000" dirty="0">
              <a:solidFill>
                <a:schemeClr val="bg1"/>
              </a:solidFill>
            </a:endParaRPr>
          </a:p>
        </p:txBody>
      </p:sp>
    </p:spTree>
    <p:extLst>
      <p:ext uri="{BB962C8B-B14F-4D97-AF65-F5344CB8AC3E}">
        <p14:creationId xmlns:p14="http://schemas.microsoft.com/office/powerpoint/2010/main" val="996359092"/>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707795"/>
            <a:ext cx="11649077" cy="276999"/>
          </a:xfrm>
          <a:prstGeom prst="rect">
            <a:avLst/>
          </a:prstGeom>
          <a:noFill/>
        </p:spPr>
        <p:txBody>
          <a:bodyPr wrap="square" rtlCol="0">
            <a:spAutoFit/>
          </a:bodyPr>
          <a:lstStyle/>
          <a:p>
            <a:r>
              <a:rPr lang="fr-FR" sz="1200" dirty="0"/>
              <a:t>Une fois dans le bon dossier, créez le fichier test_random.py et collez le code que nous avons vu plus haut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969405"/>
            <a:ext cx="6621880" cy="470898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unittest</a:t>
            </a:r>
          </a:p>
          <a:p>
            <a:endParaRPr lang="en-US" sz="1000" dirty="0">
              <a:solidFill>
                <a:schemeClr val="bg1"/>
              </a:solidFill>
            </a:endParaRPr>
          </a:p>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a:p>
            <a:endParaRPr lang="en-US" sz="1000" dirty="0">
              <a:solidFill>
                <a:schemeClr val="bg1"/>
              </a:solidFill>
            </a:endParaRPr>
          </a:p>
          <a:p>
            <a:r>
              <a:rPr lang="en-US" sz="1000" dirty="0">
                <a:solidFill>
                  <a:schemeClr val="bg1"/>
                </a:solidFill>
              </a:rPr>
              <a:t>    def test_choice(self):</a:t>
            </a:r>
          </a:p>
          <a:p>
            <a:r>
              <a:rPr lang="en-US" sz="1000" dirty="0">
                <a:solidFill>
                  <a:schemeClr val="bg1"/>
                </a:solidFill>
              </a:rPr>
              <a:t>        """Test le fonctionnement de la fonction 'random.choice'."""</a:t>
            </a:r>
          </a:p>
          <a:p>
            <a:r>
              <a:rPr lang="en-US" sz="1000" dirty="0">
                <a:solidFill>
                  <a:schemeClr val="bg1"/>
                </a:solidFill>
              </a:rPr>
              <a:t>        elt = random.choice(self.liste)</a:t>
            </a:r>
          </a:p>
          <a:p>
            <a:r>
              <a:rPr lang="en-US" sz="1000" dirty="0">
                <a:solidFill>
                  <a:schemeClr val="bg1"/>
                </a:solidFill>
              </a:rPr>
              <a:t>        self.assertIn(elt, self.liste)</a:t>
            </a:r>
          </a:p>
          <a:p>
            <a:endParaRPr lang="en-US" sz="1000" dirty="0">
              <a:solidFill>
                <a:schemeClr val="bg1"/>
              </a:solidFill>
            </a:endParaRP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random.shuffle(self.liste)</a:t>
            </a:r>
          </a:p>
          <a:p>
            <a:r>
              <a:rPr lang="en-US" sz="1000" dirty="0">
                <a:solidFill>
                  <a:schemeClr val="bg1"/>
                </a:solidFill>
              </a:rPr>
              <a:t>        self.liste.sort()</a:t>
            </a:r>
          </a:p>
          <a:p>
            <a:r>
              <a:rPr lang="en-US" sz="1000" dirty="0">
                <a:solidFill>
                  <a:schemeClr val="bg1"/>
                </a:solidFill>
              </a:rPr>
              <a:t>        self.assertEqual(self.liste, list(range(10)))</a:t>
            </a:r>
          </a:p>
          <a:p>
            <a:endParaRPr lang="en-US" sz="1000" dirty="0">
              <a:solidFill>
                <a:schemeClr val="bg1"/>
              </a:solidFill>
            </a:endParaRP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66698" y="5757790"/>
            <a:ext cx="11649077" cy="461665"/>
          </a:xfrm>
          <a:prstGeom prst="rect">
            <a:avLst/>
          </a:prstGeom>
          <a:noFill/>
        </p:spPr>
        <p:txBody>
          <a:bodyPr wrap="square" rtlCol="0">
            <a:spAutoFit/>
          </a:bodyPr>
          <a:lstStyle/>
          <a:p>
            <a:r>
              <a:rPr lang="fr-FR" sz="1200" dirty="0"/>
              <a:t>Sauvegardez ce fichier et revenez dans la console.</a:t>
            </a:r>
          </a:p>
          <a:p>
            <a:r>
              <a:rPr lang="fr-FR" sz="1200" dirty="0"/>
              <a:t>Vous devez maintenant exécuter Python avec l'option -m unittest. Sous Windows vous aurez sûrement une commande comme :</a:t>
            </a:r>
          </a:p>
        </p:txBody>
      </p:sp>
      <p:sp>
        <p:nvSpPr>
          <p:cNvPr id="9" name="ZoneTexte 8">
            <a:extLst>
              <a:ext uri="{FF2B5EF4-FFF2-40B4-BE49-F238E27FC236}">
                <a16:creationId xmlns:a16="http://schemas.microsoft.com/office/drawing/2014/main" id="{3464091C-EBC6-474F-A6DF-5D4563ECE663}"/>
              </a:ext>
            </a:extLst>
          </p:cNvPr>
          <p:cNvSpPr txBox="1"/>
          <p:nvPr/>
        </p:nvSpPr>
        <p:spPr>
          <a:xfrm>
            <a:off x="276225" y="6224547"/>
            <a:ext cx="6621880" cy="246221"/>
          </a:xfrm>
          <a:prstGeom prst="rect">
            <a:avLst/>
          </a:prstGeom>
          <a:solidFill>
            <a:schemeClr val="tx1"/>
          </a:solidFill>
        </p:spPr>
        <p:txBody>
          <a:bodyPr wrap="square" rtlCol="0">
            <a:spAutoFit/>
          </a:bodyPr>
          <a:lstStyle/>
          <a:p>
            <a:r>
              <a:rPr lang="en-US" sz="1000" dirty="0">
                <a:solidFill>
                  <a:schemeClr val="bg1"/>
                </a:solidFill>
              </a:rPr>
              <a:t>c:\python34\python.exe -m unittest</a:t>
            </a:r>
          </a:p>
        </p:txBody>
      </p:sp>
    </p:spTree>
    <p:extLst>
      <p:ext uri="{BB962C8B-B14F-4D97-AF65-F5344CB8AC3E}">
        <p14:creationId xmlns:p14="http://schemas.microsoft.com/office/powerpoint/2010/main" val="711940537"/>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11970"/>
            <a:ext cx="11649077" cy="276999"/>
          </a:xfrm>
          <a:prstGeom prst="rect">
            <a:avLst/>
          </a:prstGeom>
          <a:noFill/>
        </p:spPr>
        <p:txBody>
          <a:bodyPr wrap="square" rtlCol="0">
            <a:spAutoFit/>
          </a:bodyPr>
          <a:lstStyle/>
          <a:p>
            <a:r>
              <a:rPr lang="fr-FR" sz="1200" dirty="0"/>
              <a:t>Sous Linux vous aurez probablement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1119876"/>
            <a:ext cx="6621880" cy="246221"/>
          </a:xfrm>
          <a:prstGeom prst="rect">
            <a:avLst/>
          </a:prstGeom>
          <a:solidFill>
            <a:schemeClr val="tx1"/>
          </a:solidFill>
        </p:spPr>
        <p:txBody>
          <a:bodyPr wrap="square" rtlCol="0">
            <a:spAutoFit/>
          </a:bodyPr>
          <a:lstStyle/>
          <a:p>
            <a:r>
              <a:rPr lang="en-US" sz="1000" dirty="0">
                <a:solidFill>
                  <a:schemeClr val="bg1"/>
                </a:solidFill>
              </a:rPr>
              <a:t>python3.4 -m unittest</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71461" y="1405760"/>
            <a:ext cx="11649077" cy="276999"/>
          </a:xfrm>
          <a:prstGeom prst="rect">
            <a:avLst/>
          </a:prstGeom>
          <a:noFill/>
        </p:spPr>
        <p:txBody>
          <a:bodyPr wrap="square" rtlCol="0">
            <a:spAutoFit/>
          </a:bodyPr>
          <a:lstStyle/>
          <a:p>
            <a:r>
              <a:rPr lang="fr-FR" sz="1200" dirty="0"/>
              <a:t>Si tout se passe bien vous devriez voir les tests s'exécuter :</a:t>
            </a:r>
          </a:p>
        </p:txBody>
      </p:sp>
      <p:sp>
        <p:nvSpPr>
          <p:cNvPr id="9" name="ZoneTexte 8">
            <a:extLst>
              <a:ext uri="{FF2B5EF4-FFF2-40B4-BE49-F238E27FC236}">
                <a16:creationId xmlns:a16="http://schemas.microsoft.com/office/drawing/2014/main" id="{3464091C-EBC6-474F-A6DF-5D4563ECE663}"/>
              </a:ext>
            </a:extLst>
          </p:cNvPr>
          <p:cNvSpPr txBox="1"/>
          <p:nvPr/>
        </p:nvSpPr>
        <p:spPr>
          <a:xfrm>
            <a:off x="271461" y="1759967"/>
            <a:ext cx="6621880" cy="861774"/>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3 tests in 0.007s</a:t>
            </a:r>
          </a:p>
          <a:p>
            <a:endParaRPr lang="en-US" sz="1000" dirty="0">
              <a:solidFill>
                <a:schemeClr val="bg1"/>
              </a:solidFill>
            </a:endParaRPr>
          </a:p>
          <a:p>
            <a:r>
              <a:rPr lang="en-US" sz="1000" dirty="0">
                <a:solidFill>
                  <a:schemeClr val="bg1"/>
                </a:solidFill>
              </a:rPr>
              <a:t>OK</a:t>
            </a:r>
          </a:p>
        </p:txBody>
      </p:sp>
      <p:sp>
        <p:nvSpPr>
          <p:cNvPr id="10" name="ZoneTexte 9">
            <a:extLst>
              <a:ext uri="{FF2B5EF4-FFF2-40B4-BE49-F238E27FC236}">
                <a16:creationId xmlns:a16="http://schemas.microsoft.com/office/drawing/2014/main" id="{21C226DF-74DD-40DB-8D51-91F3E2F50600}"/>
              </a:ext>
            </a:extLst>
          </p:cNvPr>
          <p:cNvSpPr txBox="1"/>
          <p:nvPr/>
        </p:nvSpPr>
        <p:spPr>
          <a:xfrm>
            <a:off x="242888" y="2696215"/>
            <a:ext cx="11649077" cy="1200329"/>
          </a:xfrm>
          <a:prstGeom prst="rect">
            <a:avLst/>
          </a:prstGeom>
          <a:noFill/>
        </p:spPr>
        <p:txBody>
          <a:bodyPr wrap="square" rtlCol="0">
            <a:spAutoFit/>
          </a:bodyPr>
          <a:lstStyle/>
          <a:p>
            <a:r>
              <a:rPr lang="fr-FR" sz="1200" dirty="0"/>
              <a:t>L'option -m permet d'exécuter un module spécifique (ici unittest). Quand appelé directement depuis Python, unittest cherche les tests unitaires présents dans le dossier courant. Vous pouvez aussi lui donner un chemin de test à exécuter, par exemple test_random.RandomTest.test_shuffle :</a:t>
            </a:r>
          </a:p>
          <a:p>
            <a:endParaRPr lang="fr-FR" sz="1200" dirty="0"/>
          </a:p>
          <a:p>
            <a:pPr marL="228600" indent="-228600">
              <a:buFont typeface="+mj-lt"/>
              <a:buAutoNum type="arabicPeriod"/>
            </a:pPr>
            <a:r>
              <a:rPr lang="fr-FR" sz="1200" dirty="0"/>
              <a:t>    test_random est le nom du module (le nom du fichier sans l'extension) ;</a:t>
            </a:r>
          </a:p>
          <a:p>
            <a:pPr marL="228600" indent="-228600">
              <a:buFont typeface="+mj-lt"/>
              <a:buAutoNum type="arabicPeriod"/>
            </a:pPr>
            <a:r>
              <a:rPr lang="fr-FR" sz="1200" dirty="0"/>
              <a:t>    RandomTest est le nom de la classe dans notre module ;</a:t>
            </a:r>
          </a:p>
          <a:p>
            <a:pPr marL="228600" indent="-228600">
              <a:buFont typeface="+mj-lt"/>
              <a:buAutoNum type="arabicPeriod"/>
            </a:pPr>
            <a:r>
              <a:rPr lang="fr-FR" sz="1200" dirty="0"/>
              <a:t>    test_shuffle est le nom de notre méthode à exécuter.</a:t>
            </a:r>
          </a:p>
        </p:txBody>
      </p:sp>
      <p:sp>
        <p:nvSpPr>
          <p:cNvPr id="11" name="ZoneTexte 10">
            <a:extLst>
              <a:ext uri="{FF2B5EF4-FFF2-40B4-BE49-F238E27FC236}">
                <a16:creationId xmlns:a16="http://schemas.microsoft.com/office/drawing/2014/main" id="{4613AD4C-3E10-47A1-A578-336CA870B7E5}"/>
              </a:ext>
            </a:extLst>
          </p:cNvPr>
          <p:cNvSpPr txBox="1"/>
          <p:nvPr/>
        </p:nvSpPr>
        <p:spPr>
          <a:xfrm>
            <a:off x="271461" y="3933646"/>
            <a:ext cx="6621880" cy="1015663"/>
          </a:xfrm>
          <a:prstGeom prst="rect">
            <a:avLst/>
          </a:prstGeom>
          <a:solidFill>
            <a:schemeClr val="tx1"/>
          </a:solidFill>
        </p:spPr>
        <p:txBody>
          <a:bodyPr wrap="square" rtlCol="0">
            <a:spAutoFit/>
          </a:bodyPr>
          <a:lstStyle/>
          <a:p>
            <a:r>
              <a:rPr lang="en-US" sz="1000" dirty="0">
                <a:solidFill>
                  <a:schemeClr val="bg1"/>
                </a:solidFill>
              </a:rPr>
              <a:t>c:\python34\python.exe -m unittest </a:t>
            </a:r>
            <a:r>
              <a:rPr lang="en-US" sz="1000" dirty="0" err="1">
                <a:solidFill>
                  <a:schemeClr val="bg1"/>
                </a:solidFill>
              </a:rPr>
              <a:t>test_random.RandomTest.test_shuffle</a:t>
            </a:r>
            <a:endParaRPr lang="en-US" sz="1000" dirty="0">
              <a:solidFill>
                <a:schemeClr val="bg1"/>
              </a:solidFill>
            </a:endParaRPr>
          </a:p>
          <a:p>
            <a:r>
              <a:rPr lang="en-US" sz="1000" dirty="0">
                <a:solidFill>
                  <a:schemeClr val="bg1"/>
                </a:solidFill>
              </a:rPr>
              <a:t>.</a:t>
            </a:r>
          </a:p>
          <a:p>
            <a:r>
              <a:rPr lang="en-US" sz="1000" dirty="0">
                <a:solidFill>
                  <a:schemeClr val="bg1"/>
                </a:solidFill>
              </a:rPr>
              <a:t>----------------------------------------------------------------------</a:t>
            </a:r>
          </a:p>
          <a:p>
            <a:r>
              <a:rPr lang="en-US" sz="1000" dirty="0">
                <a:solidFill>
                  <a:schemeClr val="bg1"/>
                </a:solidFill>
              </a:rPr>
              <a:t>Ran 1 test in 0.002s</a:t>
            </a:r>
          </a:p>
          <a:p>
            <a:endParaRPr lang="en-US" sz="1000" dirty="0">
              <a:solidFill>
                <a:schemeClr val="bg1"/>
              </a:solidFill>
            </a:endParaRPr>
          </a:p>
          <a:p>
            <a:r>
              <a:rPr lang="en-US" sz="1000" dirty="0">
                <a:solidFill>
                  <a:schemeClr val="bg1"/>
                </a:solidFill>
              </a:rPr>
              <a:t>OK</a:t>
            </a:r>
          </a:p>
        </p:txBody>
      </p:sp>
      <p:sp>
        <p:nvSpPr>
          <p:cNvPr id="12" name="ZoneTexte 11">
            <a:extLst>
              <a:ext uri="{FF2B5EF4-FFF2-40B4-BE49-F238E27FC236}">
                <a16:creationId xmlns:a16="http://schemas.microsoft.com/office/drawing/2014/main" id="{4813EB79-FD56-4501-9FAC-7EF1454EF847}"/>
              </a:ext>
            </a:extLst>
          </p:cNvPr>
          <p:cNvSpPr txBox="1"/>
          <p:nvPr/>
        </p:nvSpPr>
        <p:spPr>
          <a:xfrm>
            <a:off x="271461" y="4992428"/>
            <a:ext cx="11649077" cy="1754326"/>
          </a:xfrm>
          <a:prstGeom prst="rect">
            <a:avLst/>
          </a:prstGeom>
          <a:noFill/>
        </p:spPr>
        <p:txBody>
          <a:bodyPr wrap="square" rtlCol="0">
            <a:spAutoFit/>
          </a:bodyPr>
          <a:lstStyle/>
          <a:p>
            <a:r>
              <a:rPr lang="fr-FR" sz="1200" dirty="0"/>
              <a:t>Vos tests unitaires doivent être indépendants, c'est-à-dire qu'on peut les exécuter tout seul (comme on vient de le faire) ou en groupe (comme on l'a fait plus tôt). En bref, ils ne doivent pas dépendre d'autres tests pour s'exécuter.</a:t>
            </a:r>
          </a:p>
          <a:p>
            <a:endParaRPr lang="fr-FR" sz="1200" dirty="0"/>
          </a:p>
          <a:p>
            <a:r>
              <a:rPr lang="fr-FR" sz="1200" b="1" dirty="0"/>
              <a:t>Structure d'un projet avec ses tests</a:t>
            </a:r>
          </a:p>
          <a:p>
            <a:endParaRPr lang="fr-FR" sz="1200" dirty="0"/>
          </a:p>
          <a:p>
            <a:r>
              <a:rPr lang="fr-FR" sz="1200" dirty="0"/>
              <a:t>Nous allons ici regarder un projet de taille respectable, CherryPy, qui propose un framework léger pour créer un serveur web. Je vous conseille d'ailleurs de jeter un </a:t>
            </a:r>
            <a:r>
              <a:rPr lang="fr-FR" sz="1200" dirty="0" err="1"/>
              <a:t>oeil</a:t>
            </a:r>
            <a:r>
              <a:rPr lang="fr-FR" sz="1200" dirty="0"/>
              <a:t> à ce projet si vous avez le temps.</a:t>
            </a:r>
          </a:p>
          <a:p>
            <a:endParaRPr lang="fr-FR" sz="1200" dirty="0"/>
          </a:p>
          <a:p>
            <a:r>
              <a:rPr lang="fr-FR" sz="1200" dirty="0"/>
              <a:t>Si vous téléchargez et décompressez les sources, vous verrez un dossier </a:t>
            </a:r>
            <a:r>
              <a:rPr lang="fr-FR" sz="1200" dirty="0" err="1"/>
              <a:t>cherrypy</a:t>
            </a:r>
            <a:r>
              <a:rPr lang="fr-FR" sz="1200" dirty="0"/>
              <a:t>-version. </a:t>
            </a:r>
          </a:p>
        </p:txBody>
      </p:sp>
    </p:spTree>
    <p:extLst>
      <p:ext uri="{BB962C8B-B14F-4D97-AF65-F5344CB8AC3E}">
        <p14:creationId xmlns:p14="http://schemas.microsoft.com/office/powerpoint/2010/main" val="3881676578"/>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92990"/>
            <a:ext cx="11649077" cy="276999"/>
          </a:xfrm>
          <a:prstGeom prst="rect">
            <a:avLst/>
          </a:prstGeom>
          <a:noFill/>
        </p:spPr>
        <p:txBody>
          <a:bodyPr wrap="square" rtlCol="0">
            <a:spAutoFit/>
          </a:bodyPr>
          <a:lstStyle/>
          <a:p>
            <a:r>
              <a:rPr lang="fr-FR" sz="1200" dirty="0"/>
              <a:t>Si vous entrez dedans, vous pouvez lancer les tests unitaires en faisant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1825931"/>
            <a:ext cx="6621880" cy="246221"/>
          </a:xfrm>
          <a:prstGeom prst="rect">
            <a:avLst/>
          </a:prstGeom>
          <a:solidFill>
            <a:schemeClr val="tx1"/>
          </a:solidFill>
        </p:spPr>
        <p:txBody>
          <a:bodyPr wrap="square" rtlCol="0">
            <a:spAutoFit/>
          </a:bodyPr>
          <a:lstStyle/>
          <a:p>
            <a:r>
              <a:rPr lang="en-US" sz="1000" dirty="0">
                <a:solidFill>
                  <a:schemeClr val="bg1"/>
                </a:solidFill>
              </a:rPr>
              <a:t>python -m unittest</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71461" y="2540077"/>
            <a:ext cx="11649077" cy="2308324"/>
          </a:xfrm>
          <a:prstGeom prst="rect">
            <a:avLst/>
          </a:prstGeom>
          <a:noFill/>
        </p:spPr>
        <p:txBody>
          <a:bodyPr wrap="square" rtlCol="0">
            <a:spAutoFit/>
          </a:bodyPr>
          <a:lstStyle/>
          <a:p>
            <a:r>
              <a:rPr lang="fr-FR" sz="1200" dirty="0"/>
              <a:t>Il peut être nécessaire d'installer le package au préalable (exécutez la commande </a:t>
            </a:r>
            <a:r>
              <a:rPr lang="fr-FR" sz="1200" i="1" dirty="0"/>
              <a:t>python setup.py </a:t>
            </a:r>
            <a:r>
              <a:rPr lang="fr-FR" sz="1200" i="1" dirty="0" err="1"/>
              <a:t>install</a:t>
            </a:r>
            <a:r>
              <a:rPr lang="fr-FR" sz="1200" i="1" dirty="0"/>
              <a:t> </a:t>
            </a:r>
            <a:r>
              <a:rPr lang="fr-FR" sz="1200" dirty="0"/>
              <a:t>pour ce faire).</a:t>
            </a:r>
          </a:p>
          <a:p>
            <a:endParaRPr lang="fr-FR" sz="1200" dirty="0"/>
          </a:p>
          <a:p>
            <a:r>
              <a:rPr lang="fr-FR" sz="1200" dirty="0"/>
              <a:t>Si Python trouve les tests unitaires du projet, c'est qu'il explore les répertoires du projet. Il y a notamment le répertoire cherrypy qui contient l'ensemble des sources. Dans ce répertoire se trouve le sous-répertoire test et dans ce sous-répertoire se trouvent les tests de la bibliothèque.</a:t>
            </a:r>
          </a:p>
          <a:p>
            <a:endParaRPr lang="fr-FR" sz="1200" dirty="0"/>
          </a:p>
          <a:p>
            <a:r>
              <a:rPr lang="fr-FR" sz="1200" dirty="0"/>
              <a:t>Je ne rentrerai pas dans le détail ici, mais ce qu'il faut comprendre, c'est que la commande </a:t>
            </a:r>
            <a:r>
              <a:rPr lang="fr-FR" sz="1200" i="1" dirty="0"/>
              <a:t>python -m unittest </a:t>
            </a:r>
            <a:r>
              <a:rPr lang="fr-FR" sz="1200" dirty="0"/>
              <a:t>explore récursivement les packages et modules à la recherche de tests. Tous les packages sont explorés, mais les modules (comme les méthodes de test) doivent commencer par test.</a:t>
            </a:r>
          </a:p>
          <a:p>
            <a:endParaRPr lang="fr-FR" sz="1200" dirty="0"/>
          </a:p>
          <a:p>
            <a:r>
              <a:rPr lang="fr-FR" sz="1200" dirty="0"/>
              <a:t>Généralement, vous trouverez une certaine fonctionnalité (disons dans cherrypy/fonctionnalite.py) et le test de cette fonctionnalité dans un module spécifique (cherrypy/test/test_fonctionnalite.py). Le découpage du dossier test sera souvent le même que le découpage de vos sources (c'est plus une convention qu'une obligation).</a:t>
            </a:r>
          </a:p>
          <a:p>
            <a:endParaRPr lang="fr-FR" sz="1200" dirty="0"/>
          </a:p>
          <a:p>
            <a:r>
              <a:rPr lang="fr-FR" sz="1200" dirty="0"/>
              <a:t>Voilà pour ce tour d'horizon des tests unitaires. Là encore, si vous voulez en apprendre plus, rendez-vous sur </a:t>
            </a:r>
            <a:r>
              <a:rPr lang="fr-FR" sz="1200" dirty="0">
                <a:hlinkClick r:id="rId2"/>
              </a:rPr>
              <a:t>la documentation officielle du module unittest</a:t>
            </a:r>
            <a:r>
              <a:rPr lang="fr-FR" sz="1200" dirty="0"/>
              <a:t>.</a:t>
            </a:r>
          </a:p>
        </p:txBody>
      </p:sp>
    </p:spTree>
    <p:extLst>
      <p:ext uri="{BB962C8B-B14F-4D97-AF65-F5344CB8AC3E}">
        <p14:creationId xmlns:p14="http://schemas.microsoft.com/office/powerpoint/2010/main" val="2548191082"/>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1919375"/>
            <a:ext cx="11649077" cy="1384995"/>
          </a:xfrm>
          <a:prstGeom prst="rect">
            <a:avLst/>
          </a:prstGeom>
          <a:noFill/>
        </p:spPr>
        <p:txBody>
          <a:bodyPr wrap="square" rtlCol="0">
            <a:spAutoFit/>
          </a:bodyPr>
          <a:lstStyle/>
          <a:p>
            <a:r>
              <a:rPr lang="fr-FR" sz="1200" b="1" dirty="0"/>
              <a:t>En résumé</a:t>
            </a:r>
          </a:p>
          <a:p>
            <a:endParaRPr lang="fr-FR" sz="1200" dirty="0"/>
          </a:p>
          <a:p>
            <a:pPr marL="171450" indent="-171450">
              <a:buFont typeface="Arial" panose="020B0604020202020204" pitchFamily="34" charset="0"/>
              <a:buChar char="•"/>
            </a:pPr>
            <a:r>
              <a:rPr lang="fr-FR" sz="1200" dirty="0"/>
              <a:t>    on peut tester nos applications grâce à plusieurs modules sous Python, les tests unitaires étant supportés par le module unittest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pour créer un test unitaire, il faut créer une classe qui hérite de unittest.TestCase. Les méthodes de test ont un nom commençant par test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La commande python -m unittest permet la découverte automatique des tests dans le répertoire courant.</a:t>
            </a:r>
          </a:p>
        </p:txBody>
      </p:sp>
    </p:spTree>
    <p:extLst>
      <p:ext uri="{BB962C8B-B14F-4D97-AF65-F5344CB8AC3E}">
        <p14:creationId xmlns:p14="http://schemas.microsoft.com/office/powerpoint/2010/main" val="1145032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1/2</a:t>
            </a:r>
            <a:endParaRPr 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5F2A756B-E729-4816-8374-132498A7256F}"/>
              </a:ext>
            </a:extLst>
          </p:cNvPr>
          <p:cNvSpPr>
            <a:spLocks noChangeArrowheads="1"/>
          </p:cNvSpPr>
          <p:nvPr/>
        </p:nvSpPr>
        <p:spPr bwMode="auto">
          <a:xfrm>
            <a:off x="85723" y="1065222"/>
            <a:ext cx="116204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Lorsque vous ouvrez l'interpréteur Python, les fonctionnalités du module </a:t>
            </a:r>
            <a:r>
              <a:rPr kumimoji="0" lang="fr-FR" altLang="fr-FR" sz="1600" b="0" i="0" u="none" strike="noStrike" cap="none" normalizeH="0" baseline="0" dirty="0">
                <a:ln>
                  <a:noFill/>
                </a:ln>
                <a:solidFill>
                  <a:schemeClr val="tx1"/>
                </a:solidFill>
                <a:effectLst/>
                <a:latin typeface="Arial Unicode MS"/>
              </a:rPr>
              <a:t>math </a:t>
            </a:r>
            <a:r>
              <a:rPr kumimoji="0" lang="fr-FR" altLang="fr-FR" sz="1600" b="0" i="0" u="none" strike="noStrike" cap="none" normalizeH="0" baseline="0" dirty="0">
                <a:ln>
                  <a:noFill/>
                </a:ln>
                <a:solidFill>
                  <a:schemeClr val="tx1"/>
                </a:solidFill>
                <a:effectLst/>
              </a:rPr>
              <a:t>ne sont pas incluses. Il s'agit en effet d'un module, il vous appartient de l'importer si vous vous dites « tiens, mon programme risque d'avoir besoin de fonctions mathématiques ». Nous allons voir une première syntaxe d'importation.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77E99FB9-01FB-4662-9B64-8F6636251D82}"/>
              </a:ext>
            </a:extLst>
          </p:cNvPr>
          <p:cNvSpPr txBox="1"/>
          <p:nvPr/>
        </p:nvSpPr>
        <p:spPr>
          <a:xfrm>
            <a:off x="114298" y="1971894"/>
            <a:ext cx="2743200" cy="369332"/>
          </a:xfrm>
          <a:prstGeom prst="rect">
            <a:avLst/>
          </a:prstGeom>
          <a:solidFill>
            <a:schemeClr val="tx1"/>
          </a:solidFill>
        </p:spPr>
        <p:txBody>
          <a:bodyPr wrap="square" rtlCol="0">
            <a:spAutoFit/>
          </a:bodyPr>
          <a:lstStyle/>
          <a:p>
            <a:r>
              <a:rPr lang="fr-FR" dirty="0">
                <a:solidFill>
                  <a:schemeClr val="bg1"/>
                </a:solidFill>
              </a:rPr>
              <a:t>&gt;&gt;&gt; import math</a:t>
            </a:r>
          </a:p>
        </p:txBody>
      </p:sp>
      <p:sp>
        <p:nvSpPr>
          <p:cNvPr id="13" name="ZoneTexte 12">
            <a:extLst>
              <a:ext uri="{FF2B5EF4-FFF2-40B4-BE49-F238E27FC236}">
                <a16:creationId xmlns:a16="http://schemas.microsoft.com/office/drawing/2014/main" id="{50B159AB-4AE0-4C5F-923C-6360A652AC5C}"/>
              </a:ext>
            </a:extLst>
          </p:cNvPr>
          <p:cNvSpPr txBox="1"/>
          <p:nvPr/>
        </p:nvSpPr>
        <p:spPr>
          <a:xfrm>
            <a:off x="85723" y="3967342"/>
            <a:ext cx="2743200" cy="646331"/>
          </a:xfrm>
          <a:prstGeom prst="rect">
            <a:avLst/>
          </a:prstGeom>
          <a:solidFill>
            <a:schemeClr val="tx1"/>
          </a:solidFill>
        </p:spPr>
        <p:txBody>
          <a:bodyPr wrap="square" rtlCol="0">
            <a:spAutoFit/>
          </a:bodyPr>
          <a:lstStyle/>
          <a:p>
            <a:r>
              <a:rPr lang="fr-FR" dirty="0" err="1">
                <a:solidFill>
                  <a:schemeClr val="bg1"/>
                </a:solidFill>
              </a:rPr>
              <a:t>math.sqrt</a:t>
            </a:r>
            <a:r>
              <a:rPr lang="fr-FR" dirty="0">
                <a:solidFill>
                  <a:schemeClr val="bg1"/>
                </a:solidFill>
              </a:rPr>
              <a:t>(16)</a:t>
            </a:r>
          </a:p>
          <a:p>
            <a:r>
              <a:rPr lang="fr-FR" dirty="0">
                <a:solidFill>
                  <a:schemeClr val="bg1"/>
                </a:solidFill>
              </a:rPr>
              <a:t>4</a:t>
            </a:r>
          </a:p>
        </p:txBody>
      </p:sp>
      <p:sp>
        <p:nvSpPr>
          <p:cNvPr id="14" name="Rectangle 4">
            <a:extLst>
              <a:ext uri="{FF2B5EF4-FFF2-40B4-BE49-F238E27FC236}">
                <a16:creationId xmlns:a16="http://schemas.microsoft.com/office/drawing/2014/main" id="{481158AB-B8E7-46E2-ABB3-557C356499A6}"/>
              </a:ext>
            </a:extLst>
          </p:cNvPr>
          <p:cNvSpPr>
            <a:spLocks noChangeArrowheads="1"/>
          </p:cNvSpPr>
          <p:nvPr/>
        </p:nvSpPr>
        <p:spPr bwMode="auto">
          <a:xfrm>
            <a:off x="0" y="2410999"/>
            <a:ext cx="122071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 syntaxe est facile à retenir : le mot-clé </a:t>
            </a:r>
            <a:r>
              <a:rPr lang="fr-FR" altLang="fr-FR" sz="1600" b="1" dirty="0">
                <a:latin typeface="Arial" panose="020B0604020202020204" pitchFamily="34" charset="0"/>
              </a:rPr>
              <a:t>import</a:t>
            </a:r>
            <a:r>
              <a:rPr lang="fr-FR" altLang="fr-FR" sz="1600" dirty="0">
                <a:latin typeface="Arial" panose="020B0604020202020204" pitchFamily="34" charset="0"/>
              </a:rPr>
              <a:t>, qui signifie « importer » en anglais, suivi du nom du module, ici math.</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Après l'exécution de cette instruction, rien ne se passe… en apparence. En réalité, Python vient d'importer le module math.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Toutes les fonctions mathématiques contenues dans ce module sont maintenant accessibles. Pour appeler une fonction du module,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il faut taper le nom du module suivi d'un point « . » puis du nom de la fonction. C'est la même syntaxe pour appeler des variables du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module. Voyons un exemple :</a:t>
            </a:r>
          </a:p>
        </p:txBody>
      </p:sp>
    </p:spTree>
    <p:extLst>
      <p:ext uri="{BB962C8B-B14F-4D97-AF65-F5344CB8AC3E}">
        <p14:creationId xmlns:p14="http://schemas.microsoft.com/office/powerpoint/2010/main" val="2220919435"/>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Faites de la programmation parallèle avec threading</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909133366"/>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Faites de la programmation parallèle avec threading</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361954" y="1900237"/>
            <a:ext cx="10658471" cy="2123658"/>
          </a:xfrm>
          <a:prstGeom prst="rect">
            <a:avLst/>
          </a:prstGeom>
          <a:noFill/>
        </p:spPr>
        <p:txBody>
          <a:bodyPr wrap="square" rtlCol="0">
            <a:spAutoFit/>
          </a:bodyPr>
          <a:lstStyle/>
          <a:p>
            <a:r>
              <a:rPr lang="fr-FR" sz="1200" dirty="0">
                <a:solidFill>
                  <a:schemeClr val="bg1"/>
                </a:solidFill>
              </a:rPr>
              <a:t>Faites de la programmation parallèle avec threading</a:t>
            </a:r>
          </a:p>
          <a:p>
            <a:endParaRPr lang="fr-FR" sz="1200" dirty="0">
              <a:solidFill>
                <a:schemeClr val="bg1"/>
              </a:solidFill>
            </a:endParaRPr>
          </a:p>
          <a:p>
            <a:r>
              <a:rPr lang="fr-FR" sz="1200" dirty="0">
                <a:solidFill>
                  <a:schemeClr val="bg1"/>
                </a:solidFill>
              </a:rPr>
              <a:t>Jusqu'ici, nous avons utilisé Python de façon linéaire : les instructions s'exécutaient dans l'ordre et, pour que la suivante s'exécute, celle d'avant devait être terminée.</a:t>
            </a:r>
          </a:p>
          <a:p>
            <a:endParaRPr lang="fr-FR" sz="1200" dirty="0">
              <a:solidFill>
                <a:schemeClr val="bg1"/>
              </a:solidFill>
            </a:endParaRPr>
          </a:p>
          <a:p>
            <a:r>
              <a:rPr lang="fr-FR" sz="1200" dirty="0">
                <a:solidFill>
                  <a:schemeClr val="bg1"/>
                </a:solidFill>
              </a:rPr>
              <a:t>Mais Python nous propose dans sa </a:t>
            </a:r>
            <a:r>
              <a:rPr lang="fr-FR" sz="1200" dirty="0" err="1">
                <a:solidFill>
                  <a:schemeClr val="bg1"/>
                </a:solidFill>
              </a:rPr>
              <a:t>bibiliothèque</a:t>
            </a:r>
            <a:r>
              <a:rPr lang="fr-FR" sz="1200" dirty="0">
                <a:solidFill>
                  <a:schemeClr val="bg1"/>
                </a:solidFill>
              </a:rPr>
              <a:t> standard plusieurs modules pour faire de la « programmation parallèle », c'est-à-dire que plusieurs instructions de code s'exécuteront en même temps, ou presque en même temps.</a:t>
            </a:r>
          </a:p>
          <a:p>
            <a:endParaRPr lang="fr-FR" sz="1200" dirty="0">
              <a:solidFill>
                <a:schemeClr val="bg1"/>
              </a:solidFill>
            </a:endParaRPr>
          </a:p>
          <a:p>
            <a:r>
              <a:rPr lang="fr-FR" sz="1200" dirty="0">
                <a:solidFill>
                  <a:schemeClr val="bg1"/>
                </a:solidFill>
              </a:rPr>
              <a:t>Nous allons regarder de plus près le module threading qui propose une interface simple pour créer des threads, c'est-à-dire des portions de notre code qui seront exécutées en même temps.</a:t>
            </a:r>
          </a:p>
          <a:p>
            <a:endParaRPr lang="fr-FR" sz="1200" dirty="0">
              <a:solidFill>
                <a:schemeClr val="bg1"/>
              </a:solidFill>
            </a:endParaRPr>
          </a:p>
          <a:p>
            <a:r>
              <a:rPr lang="fr-FR" sz="1200" dirty="0">
                <a:solidFill>
                  <a:schemeClr val="bg1"/>
                </a:solidFill>
              </a:rPr>
              <a:t>Pour suivre ce chapitre, vous aurez besoin de savoir comment créer des classes et connaître les bases de l'héritage.</a:t>
            </a:r>
          </a:p>
        </p:txBody>
      </p:sp>
    </p:spTree>
    <p:extLst>
      <p:ext uri="{BB962C8B-B14F-4D97-AF65-F5344CB8AC3E}">
        <p14:creationId xmlns:p14="http://schemas.microsoft.com/office/powerpoint/2010/main" val="956216079"/>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340250"/>
            <a:ext cx="10658471" cy="276999"/>
          </a:xfrm>
          <a:prstGeom prst="rect">
            <a:avLst/>
          </a:prstGeom>
          <a:noFill/>
        </p:spPr>
        <p:txBody>
          <a:bodyPr wrap="square" rtlCol="0">
            <a:spAutoFit/>
          </a:bodyPr>
          <a:lstStyle/>
          <a:p>
            <a:r>
              <a:rPr lang="fr-FR" sz="1200" dirty="0">
                <a:solidFill>
                  <a:schemeClr val="bg1"/>
                </a:solidFill>
              </a:rPr>
              <a:t>Jusqu'ici, nous avons travaillé avec de la programmation « linéaire ». Considérez ce code :</a:t>
            </a:r>
          </a:p>
        </p:txBody>
      </p:sp>
      <p:sp>
        <p:nvSpPr>
          <p:cNvPr id="6" name="ZoneTexte 5">
            <a:extLst>
              <a:ext uri="{FF2B5EF4-FFF2-40B4-BE49-F238E27FC236}">
                <a16:creationId xmlns:a16="http://schemas.microsoft.com/office/drawing/2014/main" id="{B4636C1A-1DB1-42E1-B727-23C0C5E8A5D5}"/>
              </a:ext>
            </a:extLst>
          </p:cNvPr>
          <p:cNvSpPr txBox="1"/>
          <p:nvPr/>
        </p:nvSpPr>
        <p:spPr>
          <a:xfrm>
            <a:off x="438150" y="1650282"/>
            <a:ext cx="5657850" cy="707886"/>
          </a:xfrm>
          <a:prstGeom prst="rect">
            <a:avLst/>
          </a:prstGeom>
          <a:solidFill>
            <a:schemeClr val="tx1"/>
          </a:solidFill>
        </p:spPr>
        <p:txBody>
          <a:bodyPr wrap="square" rtlCol="0">
            <a:spAutoFit/>
          </a:bodyPr>
          <a:lstStyle/>
          <a:p>
            <a:r>
              <a:rPr lang="fr-FR" sz="1000" dirty="0">
                <a:solidFill>
                  <a:schemeClr val="bg1"/>
                </a:solidFill>
              </a:rPr>
              <a:t>import time</a:t>
            </a:r>
          </a:p>
          <a:p>
            <a:r>
              <a:rPr lang="fr-FR" sz="1000" dirty="0">
                <a:solidFill>
                  <a:schemeClr val="bg1"/>
                </a:solidFill>
              </a:rPr>
              <a:t>print("Avant le sleep...")</a:t>
            </a:r>
          </a:p>
          <a:p>
            <a:r>
              <a:rPr lang="fr-FR" sz="1000" dirty="0">
                <a:solidFill>
                  <a:schemeClr val="bg1"/>
                </a:solidFill>
              </a:rPr>
              <a:t>time.sleep(5)</a:t>
            </a:r>
          </a:p>
          <a:p>
            <a:r>
              <a:rPr lang="fr-FR" sz="1000" dirty="0">
                <a:solidFill>
                  <a:schemeClr val="bg1"/>
                </a:solidFill>
              </a:rPr>
              <a:t>print("Après le sleep.")</a:t>
            </a:r>
          </a:p>
        </p:txBody>
      </p:sp>
      <p:sp>
        <p:nvSpPr>
          <p:cNvPr id="7" name="ZoneTexte 6">
            <a:extLst>
              <a:ext uri="{FF2B5EF4-FFF2-40B4-BE49-F238E27FC236}">
                <a16:creationId xmlns:a16="http://schemas.microsoft.com/office/drawing/2014/main" id="{D1C1EE3D-A0F3-400F-85E4-0D14833F793D}"/>
              </a:ext>
            </a:extLst>
          </p:cNvPr>
          <p:cNvSpPr txBox="1"/>
          <p:nvPr/>
        </p:nvSpPr>
        <p:spPr>
          <a:xfrm>
            <a:off x="438150" y="2406596"/>
            <a:ext cx="10658471" cy="1938992"/>
          </a:xfrm>
          <a:prstGeom prst="rect">
            <a:avLst/>
          </a:prstGeom>
          <a:noFill/>
        </p:spPr>
        <p:txBody>
          <a:bodyPr wrap="square" rtlCol="0">
            <a:spAutoFit/>
          </a:bodyPr>
          <a:lstStyle/>
          <a:p>
            <a:r>
              <a:rPr lang="fr-FR" sz="1200" dirty="0">
                <a:solidFill>
                  <a:schemeClr val="bg1"/>
                </a:solidFill>
              </a:rPr>
              <a:t>Si vous exécutez ce code, sans surprise, le premier message Avant le sleep... s'affiche, puis le programme pause pendant 5 secondes. Enfin, le second message Après le sleep. s'affiche.</a:t>
            </a:r>
          </a:p>
          <a:p>
            <a:endParaRPr lang="fr-FR" sz="1200" dirty="0">
              <a:solidFill>
                <a:schemeClr val="bg1"/>
              </a:solidFill>
            </a:endParaRPr>
          </a:p>
          <a:p>
            <a:r>
              <a:rPr lang="fr-FR" sz="1200" dirty="0">
                <a:solidFill>
                  <a:schemeClr val="bg1"/>
                </a:solidFill>
              </a:rPr>
              <a:t>Les threads permettent d'exécuter plusieurs instructions en même temps. On parle de « programmation parallèle », car au lieu de développer selon un seul flux d'instruction, on développe plusieurs flux en parallèle.</a:t>
            </a:r>
          </a:p>
          <a:p>
            <a:endParaRPr lang="fr-FR" sz="1200" dirty="0">
              <a:solidFill>
                <a:schemeClr val="bg1"/>
              </a:solidFill>
            </a:endParaRPr>
          </a:p>
          <a:p>
            <a:r>
              <a:rPr lang="fr-FR" sz="1200" b="1" dirty="0">
                <a:solidFill>
                  <a:schemeClr val="bg1"/>
                </a:solidFill>
              </a:rPr>
              <a:t>Premier exemple d'un thread</a:t>
            </a:r>
          </a:p>
          <a:p>
            <a:endParaRPr lang="fr-FR" sz="1200" dirty="0">
              <a:solidFill>
                <a:schemeClr val="bg1"/>
              </a:solidFill>
            </a:endParaRPr>
          </a:p>
          <a:p>
            <a:r>
              <a:rPr lang="fr-FR" sz="1200" dirty="0">
                <a:solidFill>
                  <a:schemeClr val="bg1"/>
                </a:solidFill>
              </a:rPr>
              <a:t>Voyons un code linéaire pour commencer. Je fais appel à plusieurs fonctions que vous n'avez peut-être jamais vues, mais pas de panique, je commente les lignes en question plus bas :</a:t>
            </a:r>
          </a:p>
        </p:txBody>
      </p:sp>
      <p:sp>
        <p:nvSpPr>
          <p:cNvPr id="8" name="ZoneTexte 7">
            <a:extLst>
              <a:ext uri="{FF2B5EF4-FFF2-40B4-BE49-F238E27FC236}">
                <a16:creationId xmlns:a16="http://schemas.microsoft.com/office/drawing/2014/main" id="{2483C0C3-64A2-4F56-AE23-BCF1BE298CDF}"/>
              </a:ext>
            </a:extLst>
          </p:cNvPr>
          <p:cNvSpPr txBox="1"/>
          <p:nvPr/>
        </p:nvSpPr>
        <p:spPr>
          <a:xfrm>
            <a:off x="438150" y="4484402"/>
            <a:ext cx="5657850" cy="2246769"/>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sys</a:t>
            </a:r>
          </a:p>
          <a:p>
            <a:r>
              <a:rPr lang="fr-FR" sz="1000" dirty="0">
                <a:solidFill>
                  <a:schemeClr val="bg1"/>
                </a:solidFill>
              </a:rPr>
              <a:t>import time</a:t>
            </a:r>
          </a:p>
          <a:p>
            <a:endParaRPr lang="fr-FR" sz="1000" dirty="0">
              <a:solidFill>
                <a:schemeClr val="bg1"/>
              </a:solidFill>
            </a:endParaRPr>
          </a:p>
          <a:p>
            <a:r>
              <a:rPr lang="fr-FR" sz="1000" dirty="0">
                <a:solidFill>
                  <a:schemeClr val="bg1"/>
                </a:solidFill>
              </a:rPr>
              <a:t># Répète 20 fois</a:t>
            </a:r>
          </a:p>
          <a:p>
            <a:r>
              <a:rPr lang="fr-FR" sz="1000" dirty="0">
                <a:solidFill>
                  <a:schemeClr val="bg1"/>
                </a:solidFill>
              </a:rPr>
              <a:t>i = 0</a:t>
            </a:r>
          </a:p>
          <a:p>
            <a:r>
              <a:rPr lang="fr-FR" sz="1000" dirty="0">
                <a:solidFill>
                  <a:schemeClr val="bg1"/>
                </a:solidFill>
              </a:rPr>
              <a:t>while i &lt; 20:</a:t>
            </a:r>
          </a:p>
          <a:p>
            <a:r>
              <a:rPr lang="fr-FR" sz="1000" dirty="0">
                <a:solidFill>
                  <a:schemeClr val="bg1"/>
                </a:solidFill>
              </a:rPr>
              <a:t>    sys.stdout.write("1")</a:t>
            </a:r>
          </a:p>
          <a:p>
            <a:r>
              <a:rPr lang="fr-FR" sz="1000" dirty="0">
                <a:solidFill>
                  <a:schemeClr val="bg1"/>
                </a:solidFill>
              </a:rPr>
              <a:t>    </a:t>
            </a:r>
            <a:r>
              <a:rPr lang="fr-FR" sz="1000" dirty="0" err="1">
                <a:solidFill>
                  <a:schemeClr val="bg1"/>
                </a:solidFill>
              </a:rPr>
              <a:t>sys.stdout.flush</a:t>
            </a:r>
            <a:r>
              <a:rPr lang="fr-FR" sz="1000" dirty="0">
                <a:solidFill>
                  <a:schemeClr val="bg1"/>
                </a:solidFill>
              </a:rPr>
              <a:t>()</a:t>
            </a:r>
          </a:p>
          <a:p>
            <a:r>
              <a:rPr lang="fr-FR" sz="1000" dirty="0">
                <a:solidFill>
                  <a:schemeClr val="bg1"/>
                </a:solidFill>
              </a:rPr>
              <a:t>    attente = 0.2</a:t>
            </a:r>
          </a:p>
          <a:p>
            <a:r>
              <a:rPr lang="fr-FR" sz="1000" dirty="0">
                <a:solidFill>
                  <a:schemeClr val="bg1"/>
                </a:solidFill>
              </a:rPr>
              <a:t>    attente += </a:t>
            </a:r>
            <a:r>
              <a:rPr lang="fr-FR" sz="1000" dirty="0" err="1">
                <a:solidFill>
                  <a:schemeClr val="bg1"/>
                </a:solidFill>
              </a:rPr>
              <a:t>random.randint</a:t>
            </a:r>
            <a:r>
              <a:rPr lang="fr-FR" sz="1000" dirty="0">
                <a:solidFill>
                  <a:schemeClr val="bg1"/>
                </a:solidFill>
              </a:rPr>
              <a:t>(1, 60) / 100</a:t>
            </a:r>
          </a:p>
          <a:p>
            <a:r>
              <a:rPr lang="fr-FR" sz="1000" dirty="0">
                <a:solidFill>
                  <a:schemeClr val="bg1"/>
                </a:solidFill>
              </a:rPr>
              <a:t>    # attente est à présent entre 0.2 et 0.8</a:t>
            </a:r>
          </a:p>
          <a:p>
            <a:r>
              <a:rPr lang="fr-FR" sz="1000" dirty="0">
                <a:solidFill>
                  <a:schemeClr val="bg1"/>
                </a:solidFill>
              </a:rPr>
              <a:t>    time.sleep(attente)</a:t>
            </a:r>
          </a:p>
          <a:p>
            <a:r>
              <a:rPr lang="fr-FR" sz="1000" dirty="0">
                <a:solidFill>
                  <a:schemeClr val="bg1"/>
                </a:solidFill>
              </a:rPr>
              <a:t>    i += 1</a:t>
            </a:r>
          </a:p>
        </p:txBody>
      </p:sp>
    </p:spTree>
    <p:extLst>
      <p:ext uri="{BB962C8B-B14F-4D97-AF65-F5344CB8AC3E}">
        <p14:creationId xmlns:p14="http://schemas.microsoft.com/office/powerpoint/2010/main" val="2851505708"/>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340250"/>
            <a:ext cx="10658471" cy="4339650"/>
          </a:xfrm>
          <a:prstGeom prst="rect">
            <a:avLst/>
          </a:prstGeom>
          <a:noFill/>
        </p:spPr>
        <p:txBody>
          <a:bodyPr wrap="square" rtlCol="0">
            <a:spAutoFit/>
          </a:bodyPr>
          <a:lstStyle/>
          <a:p>
            <a:r>
              <a:rPr lang="fr-FR" sz="1200" dirty="0">
                <a:solidFill>
                  <a:schemeClr val="bg1"/>
                </a:solidFill>
              </a:rPr>
              <a:t> D'abord, on importe les modules random, sys et time que nous allons utiliser par la suite ;</a:t>
            </a:r>
          </a:p>
          <a:p>
            <a:endParaRPr lang="fr-FR" sz="1200" dirty="0">
              <a:solidFill>
                <a:schemeClr val="bg1"/>
              </a:solidFill>
            </a:endParaRPr>
          </a:p>
          <a:p>
            <a:r>
              <a:rPr lang="fr-FR" sz="1200" dirty="0">
                <a:solidFill>
                  <a:schemeClr val="bg1"/>
                </a:solidFill>
              </a:rPr>
              <a:t>    ensuite on crée une boucle qui va s'exécuter 20 fois ;</a:t>
            </a:r>
          </a:p>
          <a:p>
            <a:endParaRPr lang="fr-FR" sz="1200" dirty="0">
              <a:solidFill>
                <a:schemeClr val="bg1"/>
              </a:solidFill>
            </a:endParaRPr>
          </a:p>
          <a:p>
            <a:r>
              <a:rPr lang="fr-FR" sz="1200" dirty="0">
                <a:solidFill>
                  <a:schemeClr val="bg1"/>
                </a:solidFill>
              </a:rPr>
              <a:t>    on affiche simplement le chiffre 1. On fait appel à sys.stdout.write() pour afficher le chiffre sur la sortie standard (l'écran, par défaut) et </a:t>
            </a:r>
            <a:r>
              <a:rPr lang="fr-FR" sz="1200" dirty="0" err="1">
                <a:solidFill>
                  <a:schemeClr val="bg1"/>
                </a:solidFill>
              </a:rPr>
              <a:t>sys.stdout.flush</a:t>
            </a:r>
            <a:r>
              <a:rPr lang="fr-FR" sz="1200" dirty="0">
                <a:solidFill>
                  <a:schemeClr val="bg1"/>
                </a:solidFill>
              </a:rPr>
              <a:t>() pour demander à Python d'afficher le chiffre tout de suite. Si vous oubliez cette seconde ligne, les chiffres n'apparaîtront qu'à la fin de l'exécution du programme ;</a:t>
            </a:r>
          </a:p>
          <a:p>
            <a:endParaRPr lang="fr-FR" sz="1200" dirty="0">
              <a:solidFill>
                <a:schemeClr val="bg1"/>
              </a:solidFill>
            </a:endParaRPr>
          </a:p>
          <a:p>
            <a:r>
              <a:rPr lang="fr-FR" sz="1200" dirty="0">
                <a:solidFill>
                  <a:schemeClr val="bg1"/>
                </a:solidFill>
              </a:rPr>
              <a:t>    on crée une variable attente et on la fait varier, grâce à random, entre 0.2 et 0.8 ;</a:t>
            </a:r>
          </a:p>
          <a:p>
            <a:endParaRPr lang="fr-FR" sz="1200" dirty="0">
              <a:solidFill>
                <a:schemeClr val="bg1"/>
              </a:solidFill>
            </a:endParaRPr>
          </a:p>
          <a:p>
            <a:r>
              <a:rPr lang="fr-FR" sz="1200" dirty="0">
                <a:solidFill>
                  <a:schemeClr val="bg1"/>
                </a:solidFill>
              </a:rPr>
              <a:t>    enfin, on appelle time.sleep() qui met en pause notre programme pendant le temps d'attente que nous avons configuré plus haut (c'est-à-dire entre 0,2 et 0,8 seconde).</a:t>
            </a:r>
          </a:p>
          <a:p>
            <a:endParaRPr lang="fr-FR" sz="1200" dirty="0">
              <a:solidFill>
                <a:schemeClr val="bg1"/>
              </a:solidFill>
            </a:endParaRPr>
          </a:p>
          <a:p>
            <a:r>
              <a:rPr lang="fr-FR" sz="1200" dirty="0">
                <a:solidFill>
                  <a:schemeClr val="bg1"/>
                </a:solidFill>
              </a:rPr>
              <a:t>Si vous exécutez ce code, vous devriez voir apparaître 20 fois le chiffre 1 sur la même ligne, mais entre chaque chiffre le programme se met en pause (la pause est de durée variable).</a:t>
            </a:r>
          </a:p>
          <a:p>
            <a:endParaRPr lang="fr-FR" sz="1200" b="1" dirty="0">
              <a:solidFill>
                <a:schemeClr val="bg1"/>
              </a:solidFill>
            </a:endParaRPr>
          </a:p>
          <a:p>
            <a:r>
              <a:rPr lang="fr-FR" sz="1200" b="1" dirty="0">
                <a:solidFill>
                  <a:schemeClr val="bg1"/>
                </a:solidFill>
              </a:rPr>
              <a:t>Approche parallèle</a:t>
            </a:r>
          </a:p>
          <a:p>
            <a:endParaRPr lang="fr-FR" sz="1200" dirty="0">
              <a:solidFill>
                <a:schemeClr val="bg1"/>
              </a:solidFill>
            </a:endParaRPr>
          </a:p>
          <a:p>
            <a:r>
              <a:rPr lang="fr-FR" sz="1200" dirty="0">
                <a:solidFill>
                  <a:schemeClr val="bg1"/>
                </a:solidFill>
              </a:rPr>
              <a:t>Maintenant, nous allons créer deux threads qui vont s'exécuter ensemble : le premier affichera des 1 sur l'écran, tandis que le second affichera des 2. Lancé en même temps, vous devriez voir plus clairement la façon dont ils s'exécutent.</a:t>
            </a:r>
          </a:p>
          <a:p>
            <a:endParaRPr lang="fr-FR" sz="1200" dirty="0">
              <a:solidFill>
                <a:schemeClr val="bg1"/>
              </a:solidFill>
            </a:endParaRPr>
          </a:p>
          <a:p>
            <a:r>
              <a:rPr lang="fr-FR" sz="1200" dirty="0">
                <a:solidFill>
                  <a:schemeClr val="bg1"/>
                </a:solidFill>
              </a:rPr>
              <a:t>Pour créer un thread, il faut créer une classe qui hérite de threading.Thread. On peut redéfinir son constructeur et la méthode run.</a:t>
            </a:r>
          </a:p>
          <a:p>
            <a:endParaRPr lang="fr-FR" sz="1200" dirty="0">
              <a:solidFill>
                <a:schemeClr val="bg1"/>
              </a:solidFill>
            </a:endParaRPr>
          </a:p>
          <a:p>
            <a:r>
              <a:rPr lang="fr-FR" sz="1200" dirty="0">
                <a:solidFill>
                  <a:schemeClr val="bg1"/>
                </a:solidFill>
              </a:rPr>
              <a:t>Cette seconde méthode est appelée au lancement du thread et contient le code qui doit s'exécuter en parallèle du reste du programme.</a:t>
            </a:r>
          </a:p>
        </p:txBody>
      </p:sp>
    </p:spTree>
    <p:extLst>
      <p:ext uri="{BB962C8B-B14F-4D97-AF65-F5344CB8AC3E}">
        <p14:creationId xmlns:p14="http://schemas.microsoft.com/office/powerpoint/2010/main" val="2708293530"/>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730650"/>
            <a:ext cx="10658471" cy="276999"/>
          </a:xfrm>
          <a:prstGeom prst="rect">
            <a:avLst/>
          </a:prstGeom>
          <a:noFill/>
        </p:spPr>
        <p:txBody>
          <a:bodyPr wrap="square" rtlCol="0">
            <a:spAutoFit/>
          </a:bodyPr>
          <a:lstStyle/>
          <a:p>
            <a:r>
              <a:rPr lang="fr-FR" sz="1200" dirty="0">
                <a:solidFill>
                  <a:schemeClr val="bg1"/>
                </a:solidFill>
              </a:rPr>
              <a:t> Voyons un exemple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003518"/>
            <a:ext cx="5657850" cy="3631763"/>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sys</a:t>
            </a:r>
          </a:p>
          <a:p>
            <a:r>
              <a:rPr lang="fr-FR" sz="1000" dirty="0">
                <a:solidFill>
                  <a:schemeClr val="bg1"/>
                </a:solidFill>
              </a:rPr>
              <a:t>from threading import Thread</a:t>
            </a:r>
          </a:p>
          <a:p>
            <a:r>
              <a:rPr lang="fr-FR" sz="1000" dirty="0">
                <a:solidFill>
                  <a:schemeClr val="bg1"/>
                </a:solidFill>
              </a:rPr>
              <a:t>import time</a:t>
            </a:r>
          </a:p>
          <a:p>
            <a:endParaRPr lang="fr-FR" sz="1000" dirty="0">
              <a:solidFill>
                <a:schemeClr val="bg1"/>
              </a:solidFill>
            </a:endParaRPr>
          </a:p>
          <a:p>
            <a:r>
              <a:rPr lang="fr-FR" sz="1000" dirty="0">
                <a:solidFill>
                  <a:schemeClr val="bg1"/>
                </a:solidFill>
              </a:rPr>
              <a:t>class Afficheur(Thread):</a:t>
            </a:r>
          </a:p>
          <a:p>
            <a:endParaRPr lang="fr-FR" sz="1000" dirty="0">
              <a:solidFill>
                <a:schemeClr val="bg1"/>
              </a:solidFill>
            </a:endParaRPr>
          </a:p>
          <a:p>
            <a:r>
              <a:rPr lang="fr-FR" sz="1000" dirty="0">
                <a:solidFill>
                  <a:schemeClr val="bg1"/>
                </a:solidFill>
              </a:rPr>
              <a:t>    """Thread chargé simplement d'afficher une lettre dans la console."""</a:t>
            </a:r>
          </a:p>
          <a:p>
            <a:endParaRPr lang="fr-FR" sz="1000" dirty="0">
              <a:solidFill>
                <a:schemeClr val="bg1"/>
              </a:solidFill>
            </a:endParaRPr>
          </a:p>
          <a:p>
            <a:r>
              <a:rPr lang="fr-FR" sz="1000" dirty="0">
                <a:solidFill>
                  <a:schemeClr val="bg1"/>
                </a:solidFill>
              </a:rPr>
              <a:t>    def __init__(self, lettre):</a:t>
            </a:r>
          </a:p>
          <a:p>
            <a:r>
              <a:rPr lang="fr-FR" sz="1000" dirty="0">
                <a:solidFill>
                  <a:schemeClr val="bg1"/>
                </a:solidFill>
              </a:rPr>
              <a:t>        Thread.__init__(self)</a:t>
            </a:r>
          </a:p>
          <a:p>
            <a:r>
              <a:rPr lang="fr-FR" sz="1000" dirty="0">
                <a:solidFill>
                  <a:schemeClr val="bg1"/>
                </a:solidFill>
              </a:rPr>
              <a:t>        self.lettre = lettre</a:t>
            </a:r>
          </a:p>
          <a:p>
            <a:endParaRPr lang="fr-FR" sz="1000" dirty="0">
              <a:solidFill>
                <a:schemeClr val="bg1"/>
              </a:solidFill>
            </a:endParaRPr>
          </a:p>
          <a:p>
            <a:r>
              <a:rPr lang="fr-FR" sz="1000" dirty="0">
                <a:solidFill>
                  <a:schemeClr val="bg1"/>
                </a:solidFill>
              </a:rPr>
              <a:t>    def run(self):</a:t>
            </a:r>
          </a:p>
          <a:p>
            <a:r>
              <a:rPr lang="fr-FR" sz="1000" dirty="0">
                <a:solidFill>
                  <a:schemeClr val="bg1"/>
                </a:solidFill>
              </a:rPr>
              <a:t>        """Code à exécuter pendant l'exécution du thread."""</a:t>
            </a:r>
          </a:p>
          <a:p>
            <a:r>
              <a:rPr lang="fr-FR" sz="1000" dirty="0">
                <a:solidFill>
                  <a:schemeClr val="bg1"/>
                </a:solidFill>
              </a:rPr>
              <a:t>        i = 0</a:t>
            </a:r>
          </a:p>
          <a:p>
            <a:r>
              <a:rPr lang="fr-FR" sz="1000" dirty="0">
                <a:solidFill>
                  <a:schemeClr val="bg1"/>
                </a:solidFill>
              </a:rPr>
              <a:t>        while i &lt; 20:</a:t>
            </a:r>
          </a:p>
          <a:p>
            <a:r>
              <a:rPr lang="fr-FR" sz="1000" dirty="0">
                <a:solidFill>
                  <a:schemeClr val="bg1"/>
                </a:solidFill>
              </a:rPr>
              <a:t>            sys.stdout.write(self.lettre)</a:t>
            </a:r>
          </a:p>
          <a:p>
            <a:r>
              <a:rPr lang="fr-FR" sz="1000" dirty="0">
                <a:solidFill>
                  <a:schemeClr val="bg1"/>
                </a:solidFill>
              </a:rPr>
              <a:t>            sys.stdout.flush()</a:t>
            </a:r>
          </a:p>
          <a:p>
            <a:r>
              <a:rPr lang="fr-FR" sz="1000" dirty="0">
                <a:solidFill>
                  <a:schemeClr val="bg1"/>
                </a:solidFill>
              </a:rPr>
              <a:t>            attente = 0.2</a:t>
            </a:r>
          </a:p>
          <a:p>
            <a:r>
              <a:rPr lang="fr-FR" sz="1000" dirty="0">
                <a:solidFill>
                  <a:schemeClr val="bg1"/>
                </a:solidFill>
              </a:rPr>
              <a:t>            attente += random.randint(1, 60) / 100</a:t>
            </a:r>
          </a:p>
          <a:p>
            <a:r>
              <a:rPr lang="fr-FR" sz="1000" dirty="0">
                <a:solidFill>
                  <a:schemeClr val="bg1"/>
                </a:solidFill>
              </a:rPr>
              <a:t>            time.sleep(attente)</a:t>
            </a:r>
          </a:p>
          <a:p>
            <a:r>
              <a:rPr lang="fr-FR" sz="1000" dirty="0">
                <a:solidFill>
                  <a:schemeClr val="bg1"/>
                </a:solidFill>
              </a:rPr>
              <a:t>            i += 1</a:t>
            </a:r>
          </a:p>
        </p:txBody>
      </p:sp>
      <p:sp>
        <p:nvSpPr>
          <p:cNvPr id="7" name="ZoneTexte 6">
            <a:extLst>
              <a:ext uri="{FF2B5EF4-FFF2-40B4-BE49-F238E27FC236}">
                <a16:creationId xmlns:a16="http://schemas.microsoft.com/office/drawing/2014/main" id="{6B1FA1F4-4697-4D1F-87DE-D29AD98B3396}"/>
              </a:ext>
            </a:extLst>
          </p:cNvPr>
          <p:cNvSpPr txBox="1"/>
          <p:nvPr/>
        </p:nvSpPr>
        <p:spPr>
          <a:xfrm>
            <a:off x="438150" y="4947720"/>
            <a:ext cx="10372725" cy="1384995"/>
          </a:xfrm>
          <a:prstGeom prst="rect">
            <a:avLst/>
          </a:prstGeom>
          <a:noFill/>
        </p:spPr>
        <p:txBody>
          <a:bodyPr wrap="square" rtlCol="0">
            <a:spAutoFit/>
          </a:bodyPr>
          <a:lstStyle/>
          <a:p>
            <a:r>
              <a:rPr lang="fr-FR" sz="1200" dirty="0">
                <a:solidFill>
                  <a:schemeClr val="bg1"/>
                </a:solidFill>
              </a:rPr>
              <a:t>Au-dessus se trouve la définition d'un </a:t>
            </a:r>
            <a:r>
              <a:rPr lang="fr-FR" sz="1200" b="1" dirty="0">
                <a:solidFill>
                  <a:schemeClr val="bg1"/>
                </a:solidFill>
              </a:rPr>
              <a:t>thread</a:t>
            </a:r>
            <a:r>
              <a:rPr lang="fr-FR" sz="1200" dirty="0">
                <a:solidFill>
                  <a:schemeClr val="bg1"/>
                </a:solidFill>
              </a:rPr>
              <a:t> :</a:t>
            </a:r>
          </a:p>
          <a:p>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    Le constructeur ne devrait pas trop vous surprendre. Il prend en paramètre la lettre à afficher (nous verrons des exemples plus loin). Il appelle le constructeur parent (</a:t>
            </a:r>
            <a:r>
              <a:rPr lang="fr-FR" sz="1200" i="1" dirty="0" err="1">
                <a:solidFill>
                  <a:schemeClr val="bg1"/>
                </a:solidFill>
              </a:rPr>
              <a:t>Thread.__init</a:t>
            </a:r>
            <a:r>
              <a:rPr lang="fr-FR" sz="1200" i="1" dirty="0">
                <a:solidFill>
                  <a:schemeClr val="bg1"/>
                </a:solidFill>
              </a:rPr>
              <a:t>__(self</a:t>
            </a:r>
            <a:r>
              <a:rPr lang="fr-FR" sz="1200" dirty="0">
                <a:solidFill>
                  <a:schemeClr val="bg1"/>
                </a:solidFill>
              </a:rPr>
              <a:t>)) et c'est une étape importante, ne l'oubliez pas quand vous redéfinissez le constructeur de votre </a:t>
            </a:r>
            <a:r>
              <a:rPr lang="fr-FR" sz="1200" b="1" dirty="0">
                <a:solidFill>
                  <a:schemeClr val="bg1"/>
                </a:solidFill>
              </a:rPr>
              <a:t>thread</a:t>
            </a:r>
            <a:r>
              <a:rPr lang="fr-FR" sz="1200" dirty="0">
                <a:solidFill>
                  <a:schemeClr val="bg1"/>
                </a:solidFill>
              </a:rPr>
              <a:t> ;</a:t>
            </a:r>
          </a:p>
          <a:p>
            <a:pPr marL="628650" lvl="1" indent="-171450">
              <a:buFont typeface="Arial" panose="020B0604020202020204" pitchFamily="34" charset="0"/>
              <a:buChar char="•"/>
            </a:pPr>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    la méthode run est également redéfinie. Le code qu'elle contient vous semble sans doute familier : c'est le code que nous avons utilisé dans notre exemple de programmation linéaire tout à l'heure.</a:t>
            </a:r>
          </a:p>
        </p:txBody>
      </p:sp>
    </p:spTree>
    <p:extLst>
      <p:ext uri="{BB962C8B-B14F-4D97-AF65-F5344CB8AC3E}">
        <p14:creationId xmlns:p14="http://schemas.microsoft.com/office/powerpoint/2010/main" val="1555219298"/>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089467"/>
            <a:ext cx="10658471" cy="461665"/>
          </a:xfrm>
          <a:prstGeom prst="rect">
            <a:avLst/>
          </a:prstGeom>
          <a:noFill/>
        </p:spPr>
        <p:txBody>
          <a:bodyPr wrap="square" rtlCol="0">
            <a:spAutoFit/>
          </a:bodyPr>
          <a:lstStyle/>
          <a:p>
            <a:r>
              <a:rPr lang="fr-FR" sz="1200" dirty="0">
                <a:solidFill>
                  <a:schemeClr val="bg1"/>
                </a:solidFill>
              </a:rPr>
              <a:t> Une fois encore, si vous exécutez ce code, vous obtenez... rien du tout ! Vous avez défini le thread, mais il nous reste à le créer. Ou plutôt, à les créer, car nous allons essayer de faire deux threads s'exécutant en même temps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681677"/>
            <a:ext cx="5657850" cy="1785104"/>
          </a:xfrm>
          <a:prstGeom prst="rect">
            <a:avLst/>
          </a:prstGeom>
          <a:solidFill>
            <a:schemeClr val="tx1"/>
          </a:solidFill>
        </p:spPr>
        <p:txBody>
          <a:bodyPr wrap="square" rtlCol="0">
            <a:spAutoFit/>
          </a:bodyPr>
          <a:lstStyle/>
          <a:p>
            <a:r>
              <a:rPr lang="en-US" sz="1000" dirty="0">
                <a:solidFill>
                  <a:schemeClr val="bg1"/>
                </a:solidFill>
              </a:rPr>
              <a:t># Création des threads</a:t>
            </a:r>
          </a:p>
          <a:p>
            <a:r>
              <a:rPr lang="en-US" sz="1000" dirty="0">
                <a:solidFill>
                  <a:schemeClr val="bg1"/>
                </a:solidFill>
              </a:rPr>
              <a:t>thread_1 = Afficheur("1")</a:t>
            </a:r>
          </a:p>
          <a:p>
            <a:r>
              <a:rPr lang="en-US" sz="1000" dirty="0">
                <a:solidFill>
                  <a:schemeClr val="bg1"/>
                </a:solidFill>
              </a:rPr>
              <a:t>thread_2 = Afficheur("2")</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
        <p:nvSpPr>
          <p:cNvPr id="7" name="ZoneTexte 6">
            <a:extLst>
              <a:ext uri="{FF2B5EF4-FFF2-40B4-BE49-F238E27FC236}">
                <a16:creationId xmlns:a16="http://schemas.microsoft.com/office/drawing/2014/main" id="{6B1FA1F4-4697-4D1F-87DE-D29AD98B3396}"/>
              </a:ext>
            </a:extLst>
          </p:cNvPr>
          <p:cNvSpPr txBox="1"/>
          <p:nvPr/>
        </p:nvSpPr>
        <p:spPr>
          <a:xfrm>
            <a:off x="438150" y="3628826"/>
            <a:ext cx="10372725" cy="2123658"/>
          </a:xfrm>
          <a:prstGeom prst="rect">
            <a:avLst/>
          </a:prstGeom>
          <a:noFill/>
        </p:spPr>
        <p:txBody>
          <a:bodyPr wrap="square" rtlCol="0">
            <a:spAutoFit/>
          </a:bodyPr>
          <a:lstStyle/>
          <a:p>
            <a:r>
              <a:rPr lang="fr-FR" sz="1200" dirty="0">
                <a:solidFill>
                  <a:schemeClr val="bg1"/>
                </a:solidFill>
              </a:rPr>
              <a:t> D'abord, on crée nos deux threads. Les objets Thread sont conservés dans nos variables thread_1 et thread_2. Notez qu'on passe en paramètre de nos deux threads des lettres différentes, pour pouvoir les différencier quand ils commenceront à afficher les informations dans la console ;</a:t>
            </a:r>
          </a:p>
          <a:p>
            <a:endParaRPr lang="fr-FR" sz="1200" dirty="0">
              <a:solidFill>
                <a:schemeClr val="bg1"/>
              </a:solidFill>
            </a:endParaRPr>
          </a:p>
          <a:p>
            <a:r>
              <a:rPr lang="fr-FR" sz="1200" dirty="0">
                <a:solidFill>
                  <a:schemeClr val="bg1"/>
                </a:solidFill>
              </a:rPr>
              <a:t>    ensuite, on appellethread_1.start(). Cette méthode va créer un thread (une partie du code qui va pouvoir s'exécuter en parallèle) et exécuter la méthode run. Nos chiffres 1 commencent ainsi à s'afficher dans notre console. Mais la méthode start n'attend pas que tous les chiffres soient écrits avant de retourner et on passe tout de suite à la ligne suivante ;</a:t>
            </a:r>
          </a:p>
          <a:p>
            <a:endParaRPr lang="fr-FR" sz="1200" dirty="0">
              <a:solidFill>
                <a:schemeClr val="bg1"/>
              </a:solidFill>
            </a:endParaRPr>
          </a:p>
          <a:p>
            <a:r>
              <a:rPr lang="fr-FR" sz="1200" dirty="0">
                <a:solidFill>
                  <a:schemeClr val="bg1"/>
                </a:solidFill>
              </a:rPr>
              <a:t>    C'est au tour du second thread. Il est également lancé. Les deux threads s'exécutent en même temps ;</a:t>
            </a:r>
          </a:p>
          <a:p>
            <a:endParaRPr lang="fr-FR" sz="1200" dirty="0">
              <a:solidFill>
                <a:schemeClr val="bg1"/>
              </a:solidFill>
            </a:endParaRPr>
          </a:p>
          <a:p>
            <a:r>
              <a:rPr lang="fr-FR" sz="1200" dirty="0">
                <a:solidFill>
                  <a:schemeClr val="bg1"/>
                </a:solidFill>
              </a:rPr>
              <a:t>    Enfin, on appelle la méthode </a:t>
            </a:r>
            <a:r>
              <a:rPr lang="fr-FR" sz="1200" dirty="0" err="1">
                <a:solidFill>
                  <a:schemeClr val="bg1"/>
                </a:solidFill>
              </a:rPr>
              <a:t>join</a:t>
            </a:r>
            <a:r>
              <a:rPr lang="fr-FR" sz="1200" dirty="0">
                <a:solidFill>
                  <a:schemeClr val="bg1"/>
                </a:solidFill>
              </a:rPr>
              <a:t>()sur les deux threads. Cette méthode bloque et ne retourne que quand le thread est terminé. Si le programme se termine pendant que des threads tournent, les threads risquent d'être fermés brusquement.</a:t>
            </a:r>
          </a:p>
        </p:txBody>
      </p:sp>
    </p:spTree>
    <p:extLst>
      <p:ext uri="{BB962C8B-B14F-4D97-AF65-F5344CB8AC3E}">
        <p14:creationId xmlns:p14="http://schemas.microsoft.com/office/powerpoint/2010/main" val="2083372467"/>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730650"/>
            <a:ext cx="10658471" cy="261610"/>
          </a:xfrm>
          <a:prstGeom prst="rect">
            <a:avLst/>
          </a:prstGeom>
          <a:noFill/>
        </p:spPr>
        <p:txBody>
          <a:bodyPr wrap="square" rtlCol="0">
            <a:spAutoFit/>
          </a:bodyPr>
          <a:lstStyle/>
          <a:p>
            <a:r>
              <a:rPr lang="fr-FR" sz="1100" dirty="0">
                <a:solidFill>
                  <a:schemeClr val="bg1"/>
                </a:solidFill>
              </a:rPr>
              <a:t> Pour récapituler, voici le code complet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218688"/>
            <a:ext cx="5657850" cy="5478423"/>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a:t>
            </a:r>
            <a:r>
              <a:rPr lang="en-US" sz="1000" dirty="0" err="1">
                <a:solidFill>
                  <a:schemeClr val="bg1"/>
                </a:solidFill>
              </a:rPr>
              <a:t>une</a:t>
            </a:r>
            <a:r>
              <a:rPr lang="en-US" sz="1000" dirty="0">
                <a:solidFill>
                  <a:schemeClr val="bg1"/>
                </a:solidFill>
              </a:rPr>
              <a:t> lettre dans la console."""</a:t>
            </a:r>
          </a:p>
          <a:p>
            <a:endParaRPr lang="en-US" sz="1000" dirty="0">
              <a:solidFill>
                <a:schemeClr val="bg1"/>
              </a:solidFill>
            </a:endParaRPr>
          </a:p>
          <a:p>
            <a:r>
              <a:rPr lang="en-US" sz="1000" dirty="0">
                <a:solidFill>
                  <a:schemeClr val="bg1"/>
                </a:solidFill>
              </a:rPr>
              <a:t>    def __init__(self, lettre):</a:t>
            </a:r>
          </a:p>
          <a:p>
            <a:r>
              <a:rPr lang="en-US" sz="1000" dirty="0">
                <a:solidFill>
                  <a:schemeClr val="bg1"/>
                </a:solidFill>
              </a:rPr>
              <a:t>        Thread.__init__(self)</a:t>
            </a:r>
          </a:p>
          <a:p>
            <a:r>
              <a:rPr lang="en-US" sz="1000" dirty="0">
                <a:solidFill>
                  <a:schemeClr val="bg1"/>
                </a:solidFill>
              </a:rPr>
              <a:t>        self.lettre = lettre</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20:</a:t>
            </a:r>
          </a:p>
          <a:p>
            <a:r>
              <a:rPr lang="en-US" sz="1000" dirty="0">
                <a:solidFill>
                  <a:schemeClr val="bg1"/>
                </a:solidFill>
              </a:rPr>
              <a:t>            sys.stdout.write(self.lettre)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Afficheur("1")</a:t>
            </a:r>
          </a:p>
          <a:p>
            <a:r>
              <a:rPr lang="en-US" sz="1000" dirty="0">
                <a:solidFill>
                  <a:schemeClr val="bg1"/>
                </a:solidFill>
              </a:rPr>
              <a:t>thread_2 = Afficheur("2")</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1545503285"/>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102125"/>
            <a:ext cx="10658471" cy="276999"/>
          </a:xfrm>
          <a:prstGeom prst="rect">
            <a:avLst/>
          </a:prstGeom>
          <a:noFill/>
        </p:spPr>
        <p:txBody>
          <a:bodyPr wrap="square" rtlCol="0">
            <a:spAutoFit/>
          </a:bodyPr>
          <a:lstStyle/>
          <a:p>
            <a:r>
              <a:rPr lang="fr-FR" sz="1200" dirty="0">
                <a:solidFill>
                  <a:schemeClr val="bg1"/>
                </a:solidFill>
              </a:rPr>
              <a:t> Quand vous exécutez ce programme, vous obtenez une ligne similaire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590163"/>
            <a:ext cx="5657850" cy="246221"/>
          </a:xfrm>
          <a:prstGeom prst="rect">
            <a:avLst/>
          </a:prstGeom>
          <a:solidFill>
            <a:schemeClr val="tx1"/>
          </a:solidFill>
        </p:spPr>
        <p:txBody>
          <a:bodyPr wrap="square" rtlCol="0">
            <a:spAutoFit/>
          </a:bodyPr>
          <a:lstStyle/>
          <a:p>
            <a:r>
              <a:rPr lang="en-US" sz="1000" dirty="0">
                <a:solidFill>
                  <a:schemeClr val="bg1"/>
                </a:solidFill>
              </a:rPr>
              <a:t>1221121212122121211221122212121221121211</a:t>
            </a:r>
            <a:endParaRPr lang="fr-FR" sz="1000" dirty="0">
              <a:solidFill>
                <a:schemeClr val="bg1"/>
              </a:solidFill>
            </a:endParaRPr>
          </a:p>
        </p:txBody>
      </p:sp>
      <p:sp>
        <p:nvSpPr>
          <p:cNvPr id="7" name="ZoneTexte 6">
            <a:extLst>
              <a:ext uri="{FF2B5EF4-FFF2-40B4-BE49-F238E27FC236}">
                <a16:creationId xmlns:a16="http://schemas.microsoft.com/office/drawing/2014/main" id="{4DF48FA8-2830-4B74-ABA0-9104169CE6EC}"/>
              </a:ext>
            </a:extLst>
          </p:cNvPr>
          <p:cNvSpPr txBox="1"/>
          <p:nvPr/>
        </p:nvSpPr>
        <p:spPr>
          <a:xfrm>
            <a:off x="438149" y="2062812"/>
            <a:ext cx="10658471" cy="1384995"/>
          </a:xfrm>
          <a:prstGeom prst="rect">
            <a:avLst/>
          </a:prstGeom>
          <a:noFill/>
        </p:spPr>
        <p:txBody>
          <a:bodyPr wrap="square" rtlCol="0">
            <a:spAutoFit/>
          </a:bodyPr>
          <a:lstStyle/>
          <a:p>
            <a:r>
              <a:rPr lang="fr-FR" sz="1200" dirty="0">
                <a:solidFill>
                  <a:schemeClr val="bg1"/>
                </a:solidFill>
              </a:rPr>
              <a:t> Comme vous le voyez, les deux threads s'exécutent en même temps. Puisque le temps de pause est variable, parfois on a un seul chiffre 1 qui s'affiche avant un chiffre 2, parfois on en a plusieurs. Au final, il y en a bien 20 de chaque.</a:t>
            </a:r>
          </a:p>
          <a:p>
            <a:endParaRPr lang="fr-FR" sz="1200" dirty="0">
              <a:solidFill>
                <a:schemeClr val="bg1"/>
              </a:solidFill>
            </a:endParaRPr>
          </a:p>
          <a:p>
            <a:r>
              <a:rPr lang="fr-FR" sz="1200" dirty="0">
                <a:solidFill>
                  <a:schemeClr val="bg1"/>
                </a:solidFill>
              </a:rPr>
              <a:t>Pour cette fois d'ailleurs, remarquez que le thread_1 est le plus long à s'exécuter (le dernier chiffre de la ligne est un 1, le dernier 2 est un peu avant). Vous pouvez essayer la même chose en créant plusieurs autres threads, 3 ou 4 ou 5 ou plus, si vous voulez.</a:t>
            </a:r>
          </a:p>
          <a:p>
            <a:endParaRPr lang="fr-FR" sz="1200" dirty="0">
              <a:solidFill>
                <a:schemeClr val="bg1"/>
              </a:solidFill>
            </a:endParaRPr>
          </a:p>
          <a:p>
            <a:r>
              <a:rPr lang="fr-FR" sz="1200" dirty="0">
                <a:solidFill>
                  <a:schemeClr val="bg1"/>
                </a:solidFill>
              </a:rPr>
              <a:t>La programmation parallèle peut être très pratique, mais elle a aussi ses pièges. Nous allons en voir certains à présent et les méthodes qui existent pour les éviter.</a:t>
            </a:r>
          </a:p>
        </p:txBody>
      </p:sp>
    </p:spTree>
    <p:extLst>
      <p:ext uri="{BB962C8B-B14F-4D97-AF65-F5344CB8AC3E}">
        <p14:creationId xmlns:p14="http://schemas.microsoft.com/office/powerpoint/2010/main" val="599927652"/>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2938711"/>
            <a:ext cx="5657850" cy="400110"/>
          </a:xfrm>
          <a:prstGeom prst="rect">
            <a:avLst/>
          </a:prstGeom>
          <a:solidFill>
            <a:schemeClr val="tx1"/>
          </a:solidFill>
        </p:spPr>
        <p:txBody>
          <a:bodyPr wrap="square" rtlCol="0">
            <a:spAutoFit/>
          </a:bodyPr>
          <a:lstStyle/>
          <a:p>
            <a:r>
              <a:rPr lang="en-US" sz="1000" dirty="0" err="1">
                <a:solidFill>
                  <a:schemeClr val="bg1"/>
                </a:solidFill>
              </a:rPr>
              <a:t>nombre</a:t>
            </a:r>
            <a:r>
              <a:rPr lang="en-US" sz="1000" dirty="0">
                <a:solidFill>
                  <a:schemeClr val="bg1"/>
                </a:solidFill>
              </a:rPr>
              <a:t> = 1</a:t>
            </a:r>
          </a:p>
          <a:p>
            <a:r>
              <a:rPr lang="en-US" sz="1000" dirty="0" err="1">
                <a:solidFill>
                  <a:schemeClr val="bg1"/>
                </a:solidFill>
              </a:rPr>
              <a:t>nombre</a:t>
            </a:r>
            <a:r>
              <a:rPr lang="en-US" sz="1000" dirty="0">
                <a:solidFill>
                  <a:schemeClr val="bg1"/>
                </a:solidFill>
              </a:rPr>
              <a:t> += 1</a:t>
            </a:r>
            <a:endParaRPr lang="fr-FR" sz="1000" dirty="0">
              <a:solidFill>
                <a:schemeClr val="bg1"/>
              </a:solidFill>
            </a:endParaRPr>
          </a:p>
        </p:txBody>
      </p:sp>
      <p:sp>
        <p:nvSpPr>
          <p:cNvPr id="7" name="ZoneTexte 6">
            <a:extLst>
              <a:ext uri="{FF2B5EF4-FFF2-40B4-BE49-F238E27FC236}">
                <a16:creationId xmlns:a16="http://schemas.microsoft.com/office/drawing/2014/main" id="{4DF48FA8-2830-4B74-ABA0-9104169CE6EC}"/>
              </a:ext>
            </a:extLst>
          </p:cNvPr>
          <p:cNvSpPr txBox="1"/>
          <p:nvPr/>
        </p:nvSpPr>
        <p:spPr>
          <a:xfrm>
            <a:off x="428624" y="814230"/>
            <a:ext cx="11677658" cy="1938992"/>
          </a:xfrm>
          <a:prstGeom prst="rect">
            <a:avLst/>
          </a:prstGeom>
          <a:noFill/>
        </p:spPr>
        <p:txBody>
          <a:bodyPr wrap="square" rtlCol="0">
            <a:spAutoFit/>
          </a:bodyPr>
          <a:lstStyle/>
          <a:p>
            <a:r>
              <a:rPr lang="fr-FR" sz="1200" dirty="0">
                <a:solidFill>
                  <a:schemeClr val="bg1"/>
                </a:solidFill>
              </a:rPr>
              <a:t> Programmer plusieurs flux d'instructions apporte son lot de difficultés. Au premier abord, cela semble très pratique d'avoir plusieurs parties de notre code qui s'exécutent en même temps. Pendant une tâche qui peut prendre longtemps à s'exécuter (peut-être le téléchargement d'une information depuis un site Internet) on peut faire autre chose, pas seulement attendre que la ressource soit téléchargée.</a:t>
            </a:r>
          </a:p>
          <a:p>
            <a:endParaRPr lang="fr-FR" sz="1200" dirty="0">
              <a:solidFill>
                <a:schemeClr val="bg1"/>
              </a:solidFill>
            </a:endParaRPr>
          </a:p>
          <a:p>
            <a:r>
              <a:rPr lang="fr-FR" sz="1200" dirty="0">
                <a:solidFill>
                  <a:schemeClr val="bg1"/>
                </a:solidFill>
              </a:rPr>
              <a:t>Mais le développement peut être plus compliqué en proportion. Il vous faut garder en tête que les différents flux d'instructions peuvent être avancés à différents points à un moment précis.</a:t>
            </a:r>
          </a:p>
          <a:p>
            <a:endParaRPr lang="fr-FR" sz="1200" dirty="0">
              <a:solidFill>
                <a:schemeClr val="bg1"/>
              </a:solidFill>
            </a:endParaRPr>
          </a:p>
          <a:p>
            <a:r>
              <a:rPr lang="fr-FR" sz="1200" b="1" dirty="0">
                <a:solidFill>
                  <a:schemeClr val="bg1"/>
                </a:solidFill>
              </a:rPr>
              <a:t>Opérations concurrentes</a:t>
            </a:r>
          </a:p>
          <a:p>
            <a:endParaRPr lang="fr-FR" sz="1200" dirty="0">
              <a:solidFill>
                <a:schemeClr val="bg1"/>
              </a:solidFill>
            </a:endParaRPr>
          </a:p>
          <a:p>
            <a:r>
              <a:rPr lang="fr-FR" sz="1200" dirty="0">
                <a:solidFill>
                  <a:schemeClr val="bg1"/>
                </a:solidFill>
              </a:rPr>
              <a:t>Considérez ce tout petit exemple :</a:t>
            </a:r>
          </a:p>
        </p:txBody>
      </p:sp>
      <p:sp>
        <p:nvSpPr>
          <p:cNvPr id="8" name="ZoneTexte 7">
            <a:extLst>
              <a:ext uri="{FF2B5EF4-FFF2-40B4-BE49-F238E27FC236}">
                <a16:creationId xmlns:a16="http://schemas.microsoft.com/office/drawing/2014/main" id="{A07D6A90-311E-4DB0-ADFF-E3FF73AA2918}"/>
              </a:ext>
            </a:extLst>
          </p:cNvPr>
          <p:cNvSpPr txBox="1"/>
          <p:nvPr/>
        </p:nvSpPr>
        <p:spPr>
          <a:xfrm>
            <a:off x="428624" y="3567451"/>
            <a:ext cx="11572877" cy="2308324"/>
          </a:xfrm>
          <a:prstGeom prst="rect">
            <a:avLst/>
          </a:prstGeom>
          <a:noFill/>
        </p:spPr>
        <p:txBody>
          <a:bodyPr wrap="square" rtlCol="0">
            <a:spAutoFit/>
          </a:bodyPr>
          <a:lstStyle/>
          <a:p>
            <a:r>
              <a:rPr lang="fr-FR" sz="1200" dirty="0">
                <a:solidFill>
                  <a:schemeClr val="bg1"/>
                </a:solidFill>
              </a:rPr>
              <a:t> C'est la deuxième ligne qui nous intéresse ici :nombre += 1. Si vous y faites appel dans un de vos </a:t>
            </a:r>
            <a:r>
              <a:rPr lang="fr-FR" sz="1200" b="1" dirty="0">
                <a:solidFill>
                  <a:schemeClr val="bg1"/>
                </a:solidFill>
              </a:rPr>
              <a:t>threads</a:t>
            </a:r>
            <a:r>
              <a:rPr lang="fr-FR" sz="1200" dirty="0">
                <a:solidFill>
                  <a:schemeClr val="bg1"/>
                </a:solidFill>
              </a:rPr>
              <a:t> et que nombre est partagé par plusieurs de vos </a:t>
            </a:r>
            <a:r>
              <a:rPr lang="fr-FR" sz="1200" b="1" dirty="0">
                <a:solidFill>
                  <a:schemeClr val="bg1"/>
                </a:solidFill>
              </a:rPr>
              <a:t>threads</a:t>
            </a:r>
            <a:r>
              <a:rPr lang="fr-FR" sz="1200" dirty="0">
                <a:solidFill>
                  <a:schemeClr val="bg1"/>
                </a:solidFill>
              </a:rPr>
              <a:t>, vous pourriez avoir des résultats étranges. Pas tout le temps. C'est tout le problème : la plupart du temps vous n'aurez aucun soucis, parfois vous aurez des résultats étranges.</a:t>
            </a:r>
          </a:p>
          <a:p>
            <a:endParaRPr lang="fr-FR" sz="1200" dirty="0">
              <a:solidFill>
                <a:schemeClr val="bg1"/>
              </a:solidFill>
            </a:endParaRPr>
          </a:p>
          <a:p>
            <a:r>
              <a:rPr lang="fr-FR" sz="1200" dirty="0">
                <a:solidFill>
                  <a:schemeClr val="bg1"/>
                </a:solidFill>
              </a:rPr>
              <a:t>Disons que ce nombre serve à compter une information (le nombre de fois où une certaine opération s'exécute, peut-être). Si vous n'avez pas de chance, deux </a:t>
            </a:r>
            <a:r>
              <a:rPr lang="fr-FR" sz="1200" b="1" dirty="0">
                <a:solidFill>
                  <a:schemeClr val="bg1"/>
                </a:solidFill>
              </a:rPr>
              <a:t>threads</a:t>
            </a:r>
            <a:r>
              <a:rPr lang="fr-FR" sz="1200" dirty="0">
                <a:solidFill>
                  <a:schemeClr val="bg1"/>
                </a:solidFill>
              </a:rPr>
              <a:t> accéderont à ce code mais nombre ne sera augmenté que de 1.</a:t>
            </a:r>
          </a:p>
          <a:p>
            <a:endParaRPr lang="fr-FR" sz="1200" dirty="0">
              <a:solidFill>
                <a:schemeClr val="bg1"/>
              </a:solidFill>
            </a:endParaRPr>
          </a:p>
          <a:p>
            <a:r>
              <a:rPr lang="fr-FR" sz="1200" dirty="0">
                <a:solidFill>
                  <a:schemeClr val="bg1"/>
                </a:solidFill>
              </a:rPr>
              <a:t>Cela est du au fait que </a:t>
            </a:r>
            <a:r>
              <a:rPr lang="fr-FR" sz="1200" dirty="0">
                <a:solidFill>
                  <a:schemeClr val="bg1"/>
                </a:solidFill>
                <a:highlight>
                  <a:srgbClr val="C0C0C0"/>
                </a:highlight>
              </a:rPr>
              <a:t>nombre += 1 </a:t>
            </a:r>
            <a:r>
              <a:rPr lang="fr-FR" sz="1200" dirty="0">
                <a:solidFill>
                  <a:schemeClr val="bg1"/>
                </a:solidFill>
              </a:rPr>
              <a:t>fait trois choses :</a:t>
            </a:r>
          </a:p>
          <a:p>
            <a:endParaRPr lang="fr-FR" sz="1200" dirty="0">
              <a:solidFill>
                <a:schemeClr val="bg1"/>
              </a:solidFill>
            </a:endParaRPr>
          </a:p>
          <a:p>
            <a:pPr marL="685800" lvl="1" indent="-228600">
              <a:buFont typeface="+mj-lt"/>
              <a:buAutoNum type="arabicPeriod"/>
            </a:pPr>
            <a:r>
              <a:rPr lang="fr-FR" sz="1200" dirty="0">
                <a:solidFill>
                  <a:schemeClr val="bg1"/>
                </a:solidFill>
              </a:rPr>
              <a:t>Elle va récupérer la valeur de la variable nombre ;</a:t>
            </a:r>
          </a:p>
          <a:p>
            <a:pPr marL="685800" lvl="1" indent="-228600">
              <a:buFont typeface="+mj-lt"/>
              <a:buAutoNum type="arabicPeriod"/>
            </a:pPr>
            <a:r>
              <a:rPr lang="fr-FR" sz="1200" dirty="0">
                <a:solidFill>
                  <a:schemeClr val="bg1"/>
                </a:solidFill>
              </a:rPr>
              <a:t>Elle va y ajouter 1 ;</a:t>
            </a:r>
          </a:p>
          <a:p>
            <a:pPr marL="685800" lvl="1" indent="-228600">
              <a:buFont typeface="+mj-lt"/>
              <a:buAutoNum type="arabicPeriod"/>
            </a:pPr>
            <a:r>
              <a:rPr lang="fr-FR" sz="1200" dirty="0">
                <a:solidFill>
                  <a:schemeClr val="bg1"/>
                </a:solidFill>
              </a:rPr>
              <a:t>Elle va écrire le résultat dans la variable nombre.</a:t>
            </a:r>
          </a:p>
          <a:p>
            <a:endParaRPr lang="fr-FR" sz="1200" dirty="0">
              <a:solidFill>
                <a:schemeClr val="bg1"/>
              </a:solidFill>
            </a:endParaRPr>
          </a:p>
        </p:txBody>
      </p:sp>
    </p:spTree>
    <p:extLst>
      <p:ext uri="{BB962C8B-B14F-4D97-AF65-F5344CB8AC3E}">
        <p14:creationId xmlns:p14="http://schemas.microsoft.com/office/powerpoint/2010/main" val="1086737640"/>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352425" y="1565671"/>
            <a:ext cx="11572877" cy="2492990"/>
          </a:xfrm>
          <a:prstGeom prst="rect">
            <a:avLst/>
          </a:prstGeom>
          <a:noFill/>
        </p:spPr>
        <p:txBody>
          <a:bodyPr wrap="square" rtlCol="0">
            <a:spAutoFit/>
          </a:bodyPr>
          <a:lstStyle/>
          <a:p>
            <a:r>
              <a:rPr lang="fr-FR" sz="1200" dirty="0">
                <a:solidFill>
                  <a:schemeClr val="bg1"/>
                </a:solidFill>
              </a:rPr>
              <a:t>Représentez-vous ces étapes sur une feuille. Maintenant, représentez-vous les mêmes étapes pour un second thread.</a:t>
            </a:r>
          </a:p>
          <a:p>
            <a:endParaRPr lang="fr-FR" sz="1200" dirty="0">
              <a:solidFill>
                <a:schemeClr val="bg1"/>
              </a:solidFill>
            </a:endParaRPr>
          </a:p>
          <a:p>
            <a:r>
              <a:rPr lang="fr-FR" sz="1200" dirty="0">
                <a:solidFill>
                  <a:schemeClr val="bg1"/>
                </a:solidFill>
              </a:rPr>
              <a:t>Admettons que le thread_1 et le thread_2 s'exécutent presque en même temps :</a:t>
            </a:r>
          </a:p>
          <a:p>
            <a:endParaRPr lang="fr-FR" sz="1200" dirty="0">
              <a:solidFill>
                <a:schemeClr val="bg1"/>
              </a:solidFill>
            </a:endParaRPr>
          </a:p>
          <a:p>
            <a:r>
              <a:rPr lang="fr-FR" sz="1200" dirty="0">
                <a:solidFill>
                  <a:schemeClr val="bg1"/>
                </a:solidFill>
              </a:rPr>
              <a:t>    Le thread_1 commence à exécuter l'instruction. Il exécute l'étape 1 et 2 (c'est-à-dire qu'il va récupérer la valeur de la variable nombre) mais n'exécute pas encore l'étape 3 (c'est-à-dire que la variable nombre n'est pas encore modifiée) ;</a:t>
            </a:r>
          </a:p>
          <a:p>
            <a:endParaRPr lang="fr-FR" sz="1200" dirty="0">
              <a:solidFill>
                <a:schemeClr val="bg1"/>
              </a:solidFill>
            </a:endParaRPr>
          </a:p>
          <a:p>
            <a:r>
              <a:rPr lang="fr-FR" sz="1200" dirty="0">
                <a:solidFill>
                  <a:schemeClr val="bg1"/>
                </a:solidFill>
              </a:rPr>
              <a:t>    et voici thread_2 qui exécute l'instruction (les trois étapes cette fois). Il récupère nombre, y ajoute 1 et écrit le résultat dans la variable ;</a:t>
            </a:r>
          </a:p>
          <a:p>
            <a:endParaRPr lang="fr-FR" sz="1200" dirty="0">
              <a:solidFill>
                <a:schemeClr val="bg1"/>
              </a:solidFill>
            </a:endParaRPr>
          </a:p>
          <a:p>
            <a:r>
              <a:rPr lang="fr-FR" sz="1200" dirty="0">
                <a:solidFill>
                  <a:schemeClr val="bg1"/>
                </a:solidFill>
              </a:rPr>
              <a:t>    et notre thread_1 exécute l'étape 3 et écrit le résultat dans la variable. Mais cette valeur se base sur l'ancienne valeur de nombre (avant que thread_2 ne soit appelé). Au final, après l'exécution de nos deux </a:t>
            </a:r>
            <a:r>
              <a:rPr lang="fr-FR" sz="1200" b="1" dirty="0">
                <a:solidFill>
                  <a:schemeClr val="bg1"/>
                </a:solidFill>
              </a:rPr>
              <a:t>threads</a:t>
            </a:r>
            <a:r>
              <a:rPr lang="fr-FR" sz="1200" dirty="0">
                <a:solidFill>
                  <a:schemeClr val="bg1"/>
                </a:solidFill>
              </a:rPr>
              <a:t>, nombre n'a été incrémenté que de 1.</a:t>
            </a:r>
          </a:p>
          <a:p>
            <a:endParaRPr lang="fr-FR" sz="1200" dirty="0">
              <a:solidFill>
                <a:schemeClr val="bg1"/>
              </a:solidFill>
            </a:endParaRPr>
          </a:p>
          <a:p>
            <a:r>
              <a:rPr lang="fr-FR" sz="1200" dirty="0">
                <a:solidFill>
                  <a:schemeClr val="bg1"/>
                </a:solidFill>
              </a:rPr>
              <a:t>Comme vous le voyez ici, une ligne d'instruction très simple pourra avoir des résultats inattendus si elle est appelée au même moment par différents threads.</a:t>
            </a:r>
          </a:p>
        </p:txBody>
      </p:sp>
    </p:spTree>
    <p:extLst>
      <p:ext uri="{BB962C8B-B14F-4D97-AF65-F5344CB8AC3E}">
        <p14:creationId xmlns:p14="http://schemas.microsoft.com/office/powerpoint/2010/main" val="6862550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2/2</a:t>
            </a:r>
            <a:endParaRPr 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5AF98190-3CE1-4E1F-9F00-63DDABEF00AA}"/>
              </a:ext>
            </a:extLst>
          </p:cNvPr>
          <p:cNvSpPr>
            <a:spLocks noChangeArrowheads="1"/>
          </p:cNvSpPr>
          <p:nvPr/>
        </p:nvSpPr>
        <p:spPr bwMode="auto">
          <a:xfrm>
            <a:off x="-1" y="598172"/>
            <a:ext cx="1248098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Une autre méthode d'importation :</a:t>
            </a:r>
            <a:r>
              <a:rPr kumimoji="0" lang="fr-FR" altLang="fr-FR" sz="1400" b="1" i="0" u="none" strike="noStrike" cap="none" normalizeH="0" baseline="0" dirty="0">
                <a:ln>
                  <a:noFill/>
                </a:ln>
                <a:solidFill>
                  <a:schemeClr val="tx1"/>
                </a:solidFill>
                <a:effectLst/>
                <a:latin typeface="Arial Unicode MS"/>
              </a:rPr>
              <a:t>from … import …</a:t>
            </a: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Il existe une autre méthode d'importation qui ne fonctionne pas tout à fait de la même façon. En fonction du résultat attendu, j'utilise indifféremment l'une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ou l'autre de ces méthodes. Reprenons notre exemple du </a:t>
            </a:r>
            <a:r>
              <a:rPr lang="fr-FR" altLang="fr-FR" sz="1400" dirty="0" err="1">
                <a:latin typeface="Arial" panose="020B0604020202020204" pitchFamily="34" charset="0"/>
              </a:rPr>
              <a:t>modulemath</a:t>
            </a:r>
            <a:r>
              <a:rPr lang="fr-FR" altLang="fr-FR" sz="1400" dirty="0">
                <a:latin typeface="Arial" panose="020B0604020202020204" pitchFamily="34" charset="0"/>
              </a:rPr>
              <a:t>. Admettons que nous ayons uniquement besoin, dans notre programme, de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fonction renvoyant la valeur absolue d'une variable. Dans ce cas, nous n'allons importer que la fonction, au lieu d'importer tout le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a:t>
            </a: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 </a:t>
            </a: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ceux qui n'ont pas encore étudié les valeurs absolues, il s'agit tout simplement de l'opposé de la variable si elle est négative, et de la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elle-même si elle est positive. Une valeur absolue est ainsi toujours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aurez remarqué qu'on ne met plus le préfixe </a:t>
            </a:r>
            <a:r>
              <a:rPr kumimoji="0" lang="fr-FR" altLang="fr-FR" sz="1400" b="0" i="0" u="none" strike="noStrike" cap="none" normalizeH="0" baseline="0" dirty="0">
                <a:ln>
                  <a:noFill/>
                </a:ln>
                <a:solidFill>
                  <a:schemeClr val="tx1"/>
                </a:solidFill>
                <a:effectLst/>
                <a:latin typeface="Arial Unicode MS"/>
              </a:rPr>
              <a:t>math. </a:t>
            </a:r>
            <a:r>
              <a:rPr lang="fr-FR" altLang="fr-FR" sz="1400" dirty="0">
                <a:latin typeface="Arial" panose="020B0604020202020204" pitchFamily="34" charset="0"/>
              </a:rPr>
              <a:t>devant le nom de la fonction. En effet, nous l'avons importée avec la méthode from: celle-ci charge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la fonction depuis le module indiqué et la place dans l'interpréteur au même plan que les fonctions existantes, comme print par exemple. Si vous avez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compris les explications sur les espaces de noms, vous voyez que print et </a:t>
            </a:r>
            <a:r>
              <a:rPr lang="fr-FR" altLang="fr-FR" sz="1400" dirty="0" err="1">
                <a:latin typeface="Arial" panose="020B0604020202020204" pitchFamily="34" charset="0"/>
              </a:rPr>
              <a:t>fabs</a:t>
            </a:r>
            <a:r>
              <a:rPr lang="fr-FR" altLang="fr-FR" sz="1400" dirty="0">
                <a:latin typeface="Arial" panose="020B0604020202020204" pitchFamily="34" charset="0"/>
              </a:rPr>
              <a:t> sont dans le même espace de noms (principal).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pouvez appeler toutes les variables et fonctions d'un module en tapant « * » à la place du nom de la fonction à importer.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sqrt</a:t>
            </a:r>
            <a:r>
              <a:rPr kumimoji="0" lang="fr-FR" altLang="fr-FR" sz="1400" b="0" i="0" u="none" strike="noStrike" cap="none" normalizeH="0" baseline="0" dirty="0">
                <a:ln>
                  <a:noFill/>
                </a:ln>
                <a:solidFill>
                  <a:schemeClr val="bg1"/>
                </a:solidFill>
                <a:effectLst/>
                <a:highlight>
                  <a:srgbClr val="000000"/>
                </a:highlight>
                <a:latin typeface="Arial Unicode MS"/>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À la ligne 1 de notre programme, l'interpréteur </a:t>
            </a:r>
            <a:r>
              <a:rPr lang="fr-FR" altLang="fr-FR" sz="1400" dirty="0">
                <a:latin typeface="Arial" panose="020B0604020202020204" pitchFamily="34" charset="0"/>
              </a:rPr>
              <a:t>a parcouru toutes les fonctions et variables du module math et les a importées directement dans l'espace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de noms principal sans les emprisonner dans l'espace de noms math.</a:t>
            </a:r>
          </a:p>
        </p:txBody>
      </p:sp>
    </p:spTree>
    <p:extLst>
      <p:ext uri="{BB962C8B-B14F-4D97-AF65-F5344CB8AC3E}">
        <p14:creationId xmlns:p14="http://schemas.microsoft.com/office/powerpoint/2010/main" val="3459302640"/>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52416" y="1167309"/>
            <a:ext cx="11572877" cy="4339650"/>
          </a:xfrm>
          <a:prstGeom prst="rect">
            <a:avLst/>
          </a:prstGeom>
          <a:noFill/>
        </p:spPr>
        <p:txBody>
          <a:bodyPr wrap="square" rtlCol="0">
            <a:spAutoFit/>
          </a:bodyPr>
          <a:lstStyle/>
          <a:p>
            <a:r>
              <a:rPr lang="fr-FR" sz="1200" dirty="0">
                <a:solidFill>
                  <a:schemeClr val="bg1"/>
                </a:solidFill>
              </a:rPr>
              <a:t> Cela est du au fait que nombre += 1 fait trois choses :</a:t>
            </a:r>
          </a:p>
          <a:p>
            <a:endParaRPr lang="fr-FR" sz="1200" dirty="0">
              <a:solidFill>
                <a:schemeClr val="bg1"/>
              </a:solidFill>
            </a:endParaRPr>
          </a:p>
          <a:p>
            <a:pPr marL="685800" lvl="1" indent="-228600">
              <a:buFont typeface="+mj-lt"/>
              <a:buAutoNum type="arabicPeriod"/>
            </a:pPr>
            <a:r>
              <a:rPr lang="fr-FR" sz="1200" dirty="0">
                <a:solidFill>
                  <a:schemeClr val="bg1"/>
                </a:solidFill>
              </a:rPr>
              <a:t>Elle va récupérer la valeur de la variable nombre ;</a:t>
            </a:r>
          </a:p>
          <a:p>
            <a:pPr marL="685800" lvl="1" indent="-228600">
              <a:buFont typeface="+mj-lt"/>
              <a:buAutoNum type="arabicPeriod"/>
            </a:pPr>
            <a:r>
              <a:rPr lang="fr-FR" sz="1200" dirty="0">
                <a:solidFill>
                  <a:schemeClr val="bg1"/>
                </a:solidFill>
              </a:rPr>
              <a:t>Elle va y ajouter 1 ;</a:t>
            </a:r>
          </a:p>
          <a:p>
            <a:pPr marL="685800" lvl="1" indent="-228600">
              <a:buFont typeface="+mj-lt"/>
              <a:buAutoNum type="arabicPeriod"/>
            </a:pPr>
            <a:r>
              <a:rPr lang="fr-FR" sz="1200" dirty="0">
                <a:solidFill>
                  <a:schemeClr val="bg1"/>
                </a:solidFill>
              </a:rPr>
              <a:t>Elle va écrire le résultat dans la variable nombre.</a:t>
            </a:r>
          </a:p>
          <a:p>
            <a:endParaRPr lang="fr-FR" sz="1200" dirty="0">
              <a:solidFill>
                <a:schemeClr val="bg1"/>
              </a:solidFill>
            </a:endParaRPr>
          </a:p>
          <a:p>
            <a:r>
              <a:rPr lang="fr-FR" sz="1200" dirty="0">
                <a:solidFill>
                  <a:schemeClr val="bg1"/>
                </a:solidFill>
              </a:rPr>
              <a:t>Représentez-vous ces étapes sur une feuille. Maintenant, représentez-vous les mêmes étapes pour un second </a:t>
            </a:r>
            <a:r>
              <a:rPr lang="fr-FR" sz="1200" b="1" dirty="0">
                <a:solidFill>
                  <a:schemeClr val="bg1"/>
                </a:solidFill>
              </a:rPr>
              <a:t>thread</a:t>
            </a:r>
            <a:r>
              <a:rPr lang="fr-FR" sz="1200" dirty="0">
                <a:solidFill>
                  <a:schemeClr val="bg1"/>
                </a:solidFill>
              </a:rPr>
              <a:t>.</a:t>
            </a:r>
          </a:p>
          <a:p>
            <a:endParaRPr lang="fr-FR" sz="1200" dirty="0">
              <a:solidFill>
                <a:schemeClr val="bg1"/>
              </a:solidFill>
            </a:endParaRPr>
          </a:p>
          <a:p>
            <a:r>
              <a:rPr lang="fr-FR" sz="1200" dirty="0">
                <a:solidFill>
                  <a:schemeClr val="bg1"/>
                </a:solidFill>
              </a:rPr>
              <a:t>Admettons que le thread_1 et le thread_2 s'exécutent presque en même temps :</a:t>
            </a:r>
          </a:p>
          <a:p>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Le thread_1 commence à exécuter l'instruction. Il exécute l'étape 1 et 2 (c'est-à-dire qu'il va récupérer la valeur de la variable nombre) mais n'exécute pas encore l'étape 3 (c'est-à-dire que la variable nombre n'est pas encore modifiée) ;</a:t>
            </a:r>
          </a:p>
          <a:p>
            <a:pPr marL="628650" lvl="1" indent="-171450">
              <a:buFont typeface="Arial" panose="020B0604020202020204" pitchFamily="34" charset="0"/>
              <a:buChar char="•"/>
            </a:pPr>
            <a:r>
              <a:rPr lang="fr-FR" sz="1200" dirty="0">
                <a:solidFill>
                  <a:schemeClr val="bg1"/>
                </a:solidFill>
              </a:rPr>
              <a:t>et voici thread_2 qui exécute l'instruction (les trois étapes cette fois). Il récupère nombre, y ajoute 1 et écrit le résultat dans la variable ;</a:t>
            </a:r>
          </a:p>
          <a:p>
            <a:pPr marL="628650" lvl="1" indent="-171450">
              <a:buFont typeface="Arial" panose="020B0604020202020204" pitchFamily="34" charset="0"/>
              <a:buChar char="•"/>
            </a:pPr>
            <a:r>
              <a:rPr lang="fr-FR" sz="1200" dirty="0">
                <a:solidFill>
                  <a:schemeClr val="bg1"/>
                </a:solidFill>
              </a:rPr>
              <a:t>et notre thread_1 exécute l'étape 3 et écrit le résultat dans la variable. Mais cette valeur se base sur l'ancienne valeur de nombre (avant que thread_2 ne soit appelé). Au final, après l'exécution de nos deux </a:t>
            </a:r>
            <a:r>
              <a:rPr lang="fr-FR" sz="1200" b="1" dirty="0">
                <a:solidFill>
                  <a:schemeClr val="bg1"/>
                </a:solidFill>
              </a:rPr>
              <a:t>threads</a:t>
            </a:r>
            <a:r>
              <a:rPr lang="fr-FR" sz="1200" dirty="0">
                <a:solidFill>
                  <a:schemeClr val="bg1"/>
                </a:solidFill>
              </a:rPr>
              <a:t>, nombre n'a été incrémenté que de 1.</a:t>
            </a:r>
          </a:p>
          <a:p>
            <a:endParaRPr lang="fr-FR" sz="1200" dirty="0">
              <a:solidFill>
                <a:schemeClr val="bg1"/>
              </a:solidFill>
            </a:endParaRPr>
          </a:p>
          <a:p>
            <a:r>
              <a:rPr lang="fr-FR" sz="1200" dirty="0">
                <a:solidFill>
                  <a:schemeClr val="bg1"/>
                </a:solidFill>
              </a:rPr>
              <a:t>Comme vous le voyez ici, une ligne d'instruction très simple pourra avoir des résultats inattendus si elle est appelée au même moment par différents </a:t>
            </a:r>
            <a:r>
              <a:rPr lang="fr-FR" sz="1200" b="1" dirty="0">
                <a:solidFill>
                  <a:schemeClr val="bg1"/>
                </a:solidFill>
              </a:rPr>
              <a:t>threads</a:t>
            </a:r>
            <a:r>
              <a:rPr lang="fr-FR" sz="1200" dirty="0">
                <a:solidFill>
                  <a:schemeClr val="bg1"/>
                </a:solidFill>
              </a:rPr>
              <a:t>.</a:t>
            </a:r>
          </a:p>
          <a:p>
            <a:endParaRPr lang="fr-FR" sz="1200" b="1" dirty="0">
              <a:solidFill>
                <a:schemeClr val="bg1"/>
              </a:solidFill>
            </a:endParaRPr>
          </a:p>
          <a:p>
            <a:r>
              <a:rPr lang="fr-FR" sz="1200" b="1" dirty="0">
                <a:solidFill>
                  <a:schemeClr val="bg1"/>
                </a:solidFill>
              </a:rPr>
              <a:t>Accès simultané à des ressources</a:t>
            </a:r>
          </a:p>
          <a:p>
            <a:endParaRPr lang="fr-FR" sz="1200" dirty="0">
              <a:solidFill>
                <a:schemeClr val="bg1"/>
              </a:solidFill>
            </a:endParaRPr>
          </a:p>
          <a:p>
            <a:r>
              <a:rPr lang="fr-FR" sz="1200" dirty="0">
                <a:solidFill>
                  <a:schemeClr val="bg1"/>
                </a:solidFill>
              </a:rPr>
              <a:t>Le problème est encore plus flagrant quand vous voulez accéder à des ressources depuis différents threads. Par exemple, vous voulez écrire dans un fichier (le même fichier depuis différents threads).</a:t>
            </a:r>
          </a:p>
          <a:p>
            <a:r>
              <a:rPr lang="fr-FR" sz="1200" dirty="0">
                <a:solidFill>
                  <a:schemeClr val="bg1"/>
                </a:solidFill>
              </a:rPr>
              <a:t>Comme vous le voyez ici, une ligne d'instruction très simple pourra avoir des résultats inattendus si elle est appelée au même moment par différents threads).</a:t>
            </a:r>
          </a:p>
        </p:txBody>
      </p:sp>
    </p:spTree>
    <p:extLst>
      <p:ext uri="{BB962C8B-B14F-4D97-AF65-F5344CB8AC3E}">
        <p14:creationId xmlns:p14="http://schemas.microsoft.com/office/powerpoint/2010/main" val="580142819"/>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09554" y="914400"/>
            <a:ext cx="11572877" cy="261610"/>
          </a:xfrm>
          <a:prstGeom prst="rect">
            <a:avLst/>
          </a:prstGeom>
          <a:noFill/>
        </p:spPr>
        <p:txBody>
          <a:bodyPr wrap="square" rtlCol="0">
            <a:spAutoFit/>
          </a:bodyPr>
          <a:lstStyle/>
          <a:p>
            <a:r>
              <a:rPr lang="fr-FR" sz="1100" dirty="0">
                <a:solidFill>
                  <a:schemeClr val="bg1"/>
                </a:solidFill>
              </a:rPr>
              <a:t> Voici le code de nos </a:t>
            </a:r>
            <a:r>
              <a:rPr lang="fr-FR" sz="1100" b="1" dirty="0">
                <a:solidFill>
                  <a:schemeClr val="bg1"/>
                </a:solidFill>
              </a:rPr>
              <a:t>threads</a:t>
            </a:r>
            <a:r>
              <a:rPr lang="fr-FR" sz="1100" dirty="0">
                <a:solidFill>
                  <a:schemeClr val="bg1"/>
                </a:solidFill>
              </a:rPr>
              <a:t> un peu modifié pour qu'il affiche des mots complets dans la console au lieu de simples lettres. Regardez surtout la méthode </a:t>
            </a:r>
            <a:r>
              <a:rPr lang="fr-FR" sz="1100" i="1" dirty="0">
                <a:solidFill>
                  <a:schemeClr val="bg1"/>
                </a:solidFill>
              </a:rPr>
              <a:t>run</a:t>
            </a:r>
            <a:r>
              <a:rPr lang="fr-FR" sz="1100" dirty="0">
                <a:solidFill>
                  <a:schemeClr val="bg1"/>
                </a:solidFill>
              </a:rPr>
              <a:t> :</a:t>
            </a:r>
          </a:p>
        </p:txBody>
      </p:sp>
      <p:sp>
        <p:nvSpPr>
          <p:cNvPr id="6" name="ZoneTexte 5">
            <a:extLst>
              <a:ext uri="{FF2B5EF4-FFF2-40B4-BE49-F238E27FC236}">
                <a16:creationId xmlns:a16="http://schemas.microsoft.com/office/drawing/2014/main" id="{65DEF8C1-2170-4DC2-9522-E2AF28DFB15E}"/>
              </a:ext>
            </a:extLst>
          </p:cNvPr>
          <p:cNvSpPr txBox="1"/>
          <p:nvPr/>
        </p:nvSpPr>
        <p:spPr>
          <a:xfrm>
            <a:off x="438150" y="1218688"/>
            <a:ext cx="5657850" cy="563231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un mot dans la console."""</a:t>
            </a:r>
          </a:p>
          <a:p>
            <a:endParaRPr lang="en-US" sz="1000" dirty="0">
              <a:solidFill>
                <a:schemeClr val="bg1"/>
              </a:solidFill>
            </a:endParaRPr>
          </a:p>
          <a:p>
            <a:r>
              <a:rPr lang="en-US" sz="1000" dirty="0">
                <a:solidFill>
                  <a:schemeClr val="bg1"/>
                </a:solidFill>
              </a:rPr>
              <a:t>    def __init__(self, mot):</a:t>
            </a:r>
          </a:p>
          <a:p>
            <a:r>
              <a:rPr lang="en-US" sz="1000" dirty="0">
                <a:solidFill>
                  <a:schemeClr val="bg1"/>
                </a:solidFill>
              </a:rPr>
              <a:t>        Thread.__init__(self)</a:t>
            </a:r>
          </a:p>
          <a:p>
            <a:r>
              <a:rPr lang="en-US" sz="1000" dirty="0">
                <a:solidFill>
                  <a:schemeClr val="bg1"/>
                </a:solidFill>
              </a:rPr>
              <a:t>        self.mot = mot</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5:</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Afficheur("canard")</a:t>
            </a:r>
          </a:p>
          <a:p>
            <a:r>
              <a:rPr lang="en-US" sz="1000" dirty="0">
                <a:solidFill>
                  <a:schemeClr val="bg1"/>
                </a:solidFill>
              </a:rPr>
              <a:t>thread_2 = Afficheur("TORTUE")</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3063494684"/>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09554" y="914400"/>
            <a:ext cx="11572877" cy="1384995"/>
          </a:xfrm>
          <a:prstGeom prst="rect">
            <a:avLst/>
          </a:prstGeom>
          <a:noFill/>
        </p:spPr>
        <p:txBody>
          <a:bodyPr wrap="square" rtlCol="0">
            <a:spAutoFit/>
          </a:bodyPr>
          <a:lstStyle/>
          <a:p>
            <a:pPr marL="628650" lvl="1" indent="-171450">
              <a:buFont typeface="Arial" panose="020B0604020202020204" pitchFamily="34" charset="0"/>
              <a:buChar char="•"/>
            </a:pPr>
            <a:r>
              <a:rPr lang="fr-FR" sz="1200" dirty="0">
                <a:solidFill>
                  <a:schemeClr val="bg1"/>
                </a:solidFill>
              </a:rPr>
              <a:t>On veut afficher des mots au lieu de lettres, le constructeur est donc modifié en conséquence ;</a:t>
            </a:r>
          </a:p>
          <a:p>
            <a:pPr marL="628650" lvl="1" indent="-171450">
              <a:buFont typeface="Arial" panose="020B0604020202020204" pitchFamily="34" charset="0"/>
              <a:buChar char="•"/>
            </a:pPr>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On ne boucle que pendant 5 fois (au lieu de 20), ce sera suffisant pour que vous compreniez l'exemple ;</a:t>
            </a:r>
          </a:p>
          <a:p>
            <a:pPr marL="628650" lvl="1" indent="-171450">
              <a:buFont typeface="Arial" panose="020B0604020202020204" pitchFamily="34" charset="0"/>
              <a:buChar char="•"/>
            </a:pPr>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À l'intérieur de notre boucle, on boucle sur chaque lettre, l'affiche et fait une pause.</a:t>
            </a:r>
          </a:p>
          <a:p>
            <a:endParaRPr lang="fr-FR" sz="1200" dirty="0">
              <a:solidFill>
                <a:schemeClr val="bg1"/>
              </a:solidFill>
            </a:endParaRPr>
          </a:p>
          <a:p>
            <a:r>
              <a:rPr lang="fr-FR" sz="1200" dirty="0">
                <a:solidFill>
                  <a:schemeClr val="bg1"/>
                </a:solidFill>
              </a:rPr>
              <a:t>Et quand vous exécutez ce code, vous devriez voir quelque chose comme :</a:t>
            </a:r>
          </a:p>
        </p:txBody>
      </p:sp>
      <p:sp>
        <p:nvSpPr>
          <p:cNvPr id="6" name="ZoneTexte 5">
            <a:extLst>
              <a:ext uri="{FF2B5EF4-FFF2-40B4-BE49-F238E27FC236}">
                <a16:creationId xmlns:a16="http://schemas.microsoft.com/office/drawing/2014/main" id="{65DEF8C1-2170-4DC2-9522-E2AF28DFB15E}"/>
              </a:ext>
            </a:extLst>
          </p:cNvPr>
          <p:cNvSpPr txBox="1"/>
          <p:nvPr/>
        </p:nvSpPr>
        <p:spPr>
          <a:xfrm>
            <a:off x="338142" y="2538191"/>
            <a:ext cx="5657850" cy="246221"/>
          </a:xfrm>
          <a:prstGeom prst="rect">
            <a:avLst/>
          </a:prstGeom>
          <a:solidFill>
            <a:schemeClr val="tx1"/>
          </a:solidFill>
        </p:spPr>
        <p:txBody>
          <a:bodyPr wrap="square" rtlCol="0">
            <a:spAutoFit/>
          </a:bodyPr>
          <a:lstStyle/>
          <a:p>
            <a:r>
              <a:rPr lang="en-US" sz="1000" dirty="0" err="1">
                <a:solidFill>
                  <a:schemeClr val="bg1"/>
                </a:solidFill>
              </a:rPr>
              <a:t>cTORanaTUrEdcTaOnRarTdUcEanTaOrRdTcUaEnTaORrdTcanUaErdTORTUE</a:t>
            </a:r>
            <a:endParaRPr lang="fr-FR" sz="1000" dirty="0">
              <a:solidFill>
                <a:schemeClr val="bg1"/>
              </a:solidFill>
            </a:endParaRPr>
          </a:p>
        </p:txBody>
      </p:sp>
      <p:sp>
        <p:nvSpPr>
          <p:cNvPr id="7" name="ZoneTexte 6">
            <a:extLst>
              <a:ext uri="{FF2B5EF4-FFF2-40B4-BE49-F238E27FC236}">
                <a16:creationId xmlns:a16="http://schemas.microsoft.com/office/drawing/2014/main" id="{71DF59C4-36EA-403B-A537-8AD07C47032C}"/>
              </a:ext>
            </a:extLst>
          </p:cNvPr>
          <p:cNvSpPr txBox="1"/>
          <p:nvPr/>
        </p:nvSpPr>
        <p:spPr>
          <a:xfrm>
            <a:off x="209553" y="3177302"/>
            <a:ext cx="11572877" cy="2492990"/>
          </a:xfrm>
          <a:prstGeom prst="rect">
            <a:avLst/>
          </a:prstGeom>
          <a:noFill/>
        </p:spPr>
        <p:txBody>
          <a:bodyPr wrap="square" rtlCol="0">
            <a:spAutoFit/>
          </a:bodyPr>
          <a:lstStyle/>
          <a:p>
            <a:pPr lvl="1"/>
            <a:r>
              <a:rPr lang="fr-FR" sz="1200" dirty="0">
                <a:solidFill>
                  <a:schemeClr val="bg1"/>
                </a:solidFill>
              </a:rPr>
              <a:t>J'ai mis le mot "canard" en minuscule et le mot "TORTUE" en majuscule, ce qui devrait vous aider à les identifier. Comme vous le voyez, nos mots sont complètement mélangés, ce qui n'est pas bien surprenant. Vous pouvez toujours suivre la partie en majuscule ou minuscule et vérifier que les mots s'affichent bien, mais puisque nous écrivons sur la même ressource partagée (la console, ici), le résultat s'affiche mélangé.</a:t>
            </a:r>
          </a:p>
          <a:p>
            <a:pPr lvl="1"/>
            <a:endParaRPr lang="fr-FR" sz="1200" dirty="0">
              <a:solidFill>
                <a:schemeClr val="bg1"/>
              </a:solidFill>
            </a:endParaRPr>
          </a:p>
          <a:p>
            <a:pPr lvl="1"/>
            <a:r>
              <a:rPr lang="fr-FR" sz="1200" b="1" dirty="0">
                <a:solidFill>
                  <a:schemeClr val="bg1"/>
                </a:solidFill>
              </a:rPr>
              <a:t>Les locks à la rescousse</a:t>
            </a:r>
          </a:p>
          <a:p>
            <a:pPr lvl="1"/>
            <a:endParaRPr lang="fr-FR" sz="1200" dirty="0">
              <a:solidFill>
                <a:schemeClr val="bg1"/>
              </a:solidFill>
            </a:endParaRPr>
          </a:p>
          <a:p>
            <a:pPr lvl="1"/>
            <a:r>
              <a:rPr lang="fr-FR" sz="1200" dirty="0">
                <a:solidFill>
                  <a:schemeClr val="bg1"/>
                </a:solidFill>
              </a:rPr>
              <a:t>Il existe plusieurs moyens de « synchroniser » nos threads, c'est-à-dire de faire en sorte qu'une partie du code ne s'exécute que si personne n'utilise la ressource partagée. Le mécanisme de synchronisation le plus simple est le lock (verrou en anglais).</a:t>
            </a:r>
          </a:p>
          <a:p>
            <a:pPr lvl="1"/>
            <a:endParaRPr lang="fr-FR" sz="1200" dirty="0">
              <a:solidFill>
                <a:schemeClr val="bg1"/>
              </a:solidFill>
            </a:endParaRPr>
          </a:p>
          <a:p>
            <a:pPr lvl="1"/>
            <a:r>
              <a:rPr lang="fr-FR" sz="1200" dirty="0">
                <a:solidFill>
                  <a:schemeClr val="bg1"/>
                </a:solidFill>
              </a:rPr>
              <a:t>C'est un objet proposé par threading qui est extrêmement simple à utiliser : au début de nos instructions qui utilisent notre ressource partagée, on dit au lock de bloquer pour les autres threads. Si un autre thread veut faire appel à cette ressource, il doit patienter jusqu'à ce qu'elle soit libérée.</a:t>
            </a:r>
          </a:p>
          <a:p>
            <a:pPr marL="628650" lvl="1" indent="-171450">
              <a:buFont typeface="Arial" panose="020B0604020202020204" pitchFamily="34" charset="0"/>
              <a:buChar char="•"/>
            </a:pPr>
            <a:endParaRPr lang="fr-FR" sz="1200" dirty="0">
              <a:solidFill>
                <a:schemeClr val="bg1"/>
              </a:solidFill>
            </a:endParaRPr>
          </a:p>
          <a:p>
            <a:pPr lvl="1"/>
            <a:r>
              <a:rPr lang="fr-FR" sz="1200" dirty="0">
                <a:solidFill>
                  <a:schemeClr val="bg1"/>
                </a:solidFill>
              </a:rPr>
              <a:t>Plutôt qu'un long discours, je vous propose notre code légèrement modifié pour utiliser les locks.</a:t>
            </a:r>
          </a:p>
        </p:txBody>
      </p:sp>
    </p:spTree>
    <p:extLst>
      <p:ext uri="{BB962C8B-B14F-4D97-AF65-F5344CB8AC3E}">
        <p14:creationId xmlns:p14="http://schemas.microsoft.com/office/powerpoint/2010/main" val="58714003"/>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5DEF8C1-2170-4DC2-9522-E2AF28DFB15E}"/>
              </a:ext>
            </a:extLst>
          </p:cNvPr>
          <p:cNvSpPr txBox="1"/>
          <p:nvPr/>
        </p:nvSpPr>
        <p:spPr>
          <a:xfrm>
            <a:off x="438150" y="704338"/>
            <a:ext cx="5657850" cy="6093976"/>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 RLock</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verrou = RLock()</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un mot dans la console."""</a:t>
            </a:r>
          </a:p>
          <a:p>
            <a:endParaRPr lang="en-US" sz="1000" dirty="0">
              <a:solidFill>
                <a:schemeClr val="bg1"/>
              </a:solidFill>
            </a:endParaRPr>
          </a:p>
          <a:p>
            <a:r>
              <a:rPr lang="en-US" sz="1000" dirty="0">
                <a:solidFill>
                  <a:schemeClr val="bg1"/>
                </a:solidFill>
              </a:rPr>
              <a:t>    def __init__(self, mot):</a:t>
            </a:r>
          </a:p>
          <a:p>
            <a:r>
              <a:rPr lang="en-US" sz="1000" dirty="0">
                <a:solidFill>
                  <a:schemeClr val="bg1"/>
                </a:solidFill>
              </a:rPr>
              <a:t>        Thread.__init__(self)</a:t>
            </a:r>
          </a:p>
          <a:p>
            <a:r>
              <a:rPr lang="en-US" sz="1000" dirty="0">
                <a:solidFill>
                  <a:schemeClr val="bg1"/>
                </a:solidFill>
              </a:rPr>
              <a:t>        self.mot = mot</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5:</a:t>
            </a:r>
          </a:p>
          <a:p>
            <a:r>
              <a:rPr lang="en-US" sz="1000" dirty="0">
                <a:solidFill>
                  <a:schemeClr val="bg1"/>
                </a:solidFill>
              </a:rPr>
              <a:t>            with verrou:</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Afficheur("canard")</a:t>
            </a:r>
          </a:p>
          <a:p>
            <a:r>
              <a:rPr lang="en-US" sz="1000" dirty="0">
                <a:solidFill>
                  <a:schemeClr val="bg1"/>
                </a:solidFill>
              </a:rPr>
              <a:t>thread_2 = Afficheur("TORTUE")</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782366746"/>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5DEF8C1-2170-4DC2-9522-E2AF28DFB15E}"/>
              </a:ext>
            </a:extLst>
          </p:cNvPr>
          <p:cNvSpPr txBox="1"/>
          <p:nvPr/>
        </p:nvSpPr>
        <p:spPr>
          <a:xfrm>
            <a:off x="209554" y="1571715"/>
            <a:ext cx="5657850" cy="1169551"/>
          </a:xfrm>
          <a:prstGeom prst="rect">
            <a:avLst/>
          </a:prstGeom>
          <a:solidFill>
            <a:schemeClr val="tx1"/>
          </a:solidFill>
        </p:spPr>
        <p:txBody>
          <a:bodyPr wrap="square" rtlCol="0">
            <a:spAutoFit/>
          </a:bodyPr>
          <a:lstStyle/>
          <a:p>
            <a:r>
              <a:rPr lang="en-US" sz="1000" dirty="0">
                <a:solidFill>
                  <a:schemeClr val="bg1"/>
                </a:solidFill>
              </a:rPr>
              <a:t>with verrou:</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endParaRPr lang="fr-FR" sz="1000" dirty="0">
              <a:solidFill>
                <a:schemeClr val="bg1"/>
              </a:solidFill>
            </a:endParaRPr>
          </a:p>
        </p:txBody>
      </p:sp>
      <p:sp>
        <p:nvSpPr>
          <p:cNvPr id="7" name="ZoneTexte 6">
            <a:extLst>
              <a:ext uri="{FF2B5EF4-FFF2-40B4-BE49-F238E27FC236}">
                <a16:creationId xmlns:a16="http://schemas.microsoft.com/office/drawing/2014/main" id="{6E95817F-209D-457A-9C7F-14F33F6E9F56}"/>
              </a:ext>
            </a:extLst>
          </p:cNvPr>
          <p:cNvSpPr txBox="1"/>
          <p:nvPr/>
        </p:nvSpPr>
        <p:spPr>
          <a:xfrm>
            <a:off x="209554" y="914400"/>
            <a:ext cx="11572877" cy="646331"/>
          </a:xfrm>
          <a:prstGeom prst="rect">
            <a:avLst/>
          </a:prstGeom>
          <a:noFill/>
        </p:spPr>
        <p:txBody>
          <a:bodyPr wrap="square" rtlCol="0">
            <a:spAutoFit/>
          </a:bodyPr>
          <a:lstStyle/>
          <a:p>
            <a:pPr marL="228600" indent="-228600">
              <a:buFont typeface="+mj-lt"/>
              <a:buAutoNum type="arabicPeriod"/>
            </a:pPr>
            <a:r>
              <a:rPr lang="fr-FR" sz="1200" dirty="0">
                <a:solidFill>
                  <a:schemeClr val="bg1"/>
                </a:solidFill>
              </a:rPr>
              <a:t> On importe RLock du module threading ;</a:t>
            </a:r>
          </a:p>
          <a:p>
            <a:pPr marL="228600" indent="-228600">
              <a:buFont typeface="+mj-lt"/>
              <a:buAutoNum type="arabicPeriod"/>
            </a:pPr>
            <a:r>
              <a:rPr lang="fr-FR" sz="1200" dirty="0">
                <a:solidFill>
                  <a:schemeClr val="bg1"/>
                </a:solidFill>
              </a:rPr>
              <a:t>on crée un lock que l'on place dans notre variable verrou ;</a:t>
            </a:r>
          </a:p>
          <a:p>
            <a:pPr marL="228600" indent="-228600">
              <a:buFont typeface="+mj-lt"/>
              <a:buAutoNum type="arabicPeriod"/>
            </a:pPr>
            <a:r>
              <a:rPr lang="fr-FR" sz="1200" dirty="0">
                <a:solidFill>
                  <a:schemeClr val="bg1"/>
                </a:solidFill>
              </a:rPr>
              <a:t>dans notre méthode run, on verrouille une partie de notre </a:t>
            </a:r>
            <a:r>
              <a:rPr lang="fr-FR" sz="1200" b="1" dirty="0">
                <a:solidFill>
                  <a:schemeClr val="bg1"/>
                </a:solidFill>
              </a:rPr>
              <a:t>thread</a:t>
            </a:r>
            <a:r>
              <a:rPr lang="fr-FR" sz="1200" dirty="0">
                <a:solidFill>
                  <a:schemeClr val="bg1"/>
                </a:solidFill>
              </a:rPr>
              <a:t>.</a:t>
            </a:r>
          </a:p>
        </p:txBody>
      </p:sp>
      <p:sp>
        <p:nvSpPr>
          <p:cNvPr id="8" name="ZoneTexte 7">
            <a:extLst>
              <a:ext uri="{FF2B5EF4-FFF2-40B4-BE49-F238E27FC236}">
                <a16:creationId xmlns:a16="http://schemas.microsoft.com/office/drawing/2014/main" id="{CCD1C7F2-F192-48BB-A839-E3677E24044A}"/>
              </a:ext>
            </a:extLst>
          </p:cNvPr>
          <p:cNvSpPr txBox="1"/>
          <p:nvPr/>
        </p:nvSpPr>
        <p:spPr>
          <a:xfrm>
            <a:off x="209554" y="2798417"/>
            <a:ext cx="11572877" cy="1938992"/>
          </a:xfrm>
          <a:prstGeom prst="rect">
            <a:avLst/>
          </a:prstGeom>
          <a:noFill/>
        </p:spPr>
        <p:txBody>
          <a:bodyPr wrap="square" rtlCol="0">
            <a:spAutoFit/>
          </a:bodyPr>
          <a:lstStyle/>
          <a:p>
            <a:r>
              <a:rPr lang="fr-FR" sz="1200" dirty="0">
                <a:solidFill>
                  <a:schemeClr val="bg1"/>
                </a:solidFill>
              </a:rPr>
              <a:t>  On utilise là encore un </a:t>
            </a:r>
            <a:r>
              <a:rPr lang="fr-FR" sz="1200" b="1" dirty="0">
                <a:solidFill>
                  <a:schemeClr val="bg1"/>
                </a:solidFill>
              </a:rPr>
              <a:t>context manager </a:t>
            </a:r>
            <a:r>
              <a:rPr lang="fr-FR" sz="1200" dirty="0">
                <a:solidFill>
                  <a:schemeClr val="bg1"/>
                </a:solidFill>
              </a:rPr>
              <a:t>pour indiquer quand bloquer le lock. Le </a:t>
            </a:r>
            <a:r>
              <a:rPr lang="fr-FR" sz="1200" b="1" dirty="0">
                <a:solidFill>
                  <a:schemeClr val="bg1"/>
                </a:solidFill>
              </a:rPr>
              <a:t>lock</a:t>
            </a:r>
            <a:r>
              <a:rPr lang="fr-FR" sz="1200" dirty="0">
                <a:solidFill>
                  <a:schemeClr val="bg1"/>
                </a:solidFill>
              </a:rPr>
              <a:t> se débloque à la fin du bloc with.</a:t>
            </a:r>
          </a:p>
          <a:p>
            <a:endParaRPr lang="fr-FR" sz="1200" dirty="0">
              <a:solidFill>
                <a:schemeClr val="bg1"/>
              </a:solidFill>
            </a:endParaRPr>
          </a:p>
          <a:p>
            <a:r>
              <a:rPr lang="fr-FR" sz="1200" dirty="0">
                <a:solidFill>
                  <a:schemeClr val="bg1"/>
                </a:solidFill>
              </a:rPr>
              <a:t>La partie verrouillée de notre code ne s'exécute qu'un </a:t>
            </a:r>
            <a:r>
              <a:rPr lang="fr-FR" sz="1200" b="1" dirty="0">
                <a:solidFill>
                  <a:schemeClr val="bg1"/>
                </a:solidFill>
              </a:rPr>
              <a:t>thread</a:t>
            </a:r>
            <a:r>
              <a:rPr lang="fr-FR" sz="1200" dirty="0">
                <a:solidFill>
                  <a:schemeClr val="bg1"/>
                </a:solidFill>
              </a:rPr>
              <a:t> à la fois.</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D'abord, thread_1 est lancé. Il verrouille le </a:t>
            </a:r>
            <a:r>
              <a:rPr lang="fr-FR" sz="1200" b="1" dirty="0">
                <a:solidFill>
                  <a:schemeClr val="bg1"/>
                </a:solidFill>
              </a:rPr>
              <a:t>lock</a:t>
            </a:r>
            <a:r>
              <a:rPr lang="fr-FR" sz="1200" dirty="0">
                <a:solidFill>
                  <a:schemeClr val="bg1"/>
                </a:solidFill>
              </a:rPr>
              <a:t> et commence à afficher les lettres de son mot ("canard") ;</a:t>
            </a:r>
          </a:p>
          <a:p>
            <a:pPr marL="228600" indent="-228600">
              <a:buFont typeface="+mj-lt"/>
              <a:buAutoNum type="arabicPeriod"/>
            </a:pPr>
            <a:r>
              <a:rPr lang="fr-FR" sz="1200" dirty="0">
                <a:solidFill>
                  <a:schemeClr val="bg1"/>
                </a:solidFill>
              </a:rPr>
              <a:t>    thread_2 est lancé entre temps, mais il bloque au moment d'afficher son propre mot, car le verrou est détenu par thread_1. Ce n'est que quand thread_1 relâche le verrou (à la fin du bloc with) qu'il peut commencer à s'exécuter ;</a:t>
            </a:r>
          </a:p>
          <a:p>
            <a:pPr marL="228600" indent="-228600">
              <a:buFont typeface="+mj-lt"/>
              <a:buAutoNum type="arabicPeriod"/>
            </a:pPr>
            <a:r>
              <a:rPr lang="fr-FR" sz="1200" dirty="0">
                <a:solidFill>
                  <a:schemeClr val="bg1"/>
                </a:solidFill>
              </a:rPr>
              <a:t>    ... Et ainsi de suite jusqu'à la fin des deux </a:t>
            </a:r>
            <a:r>
              <a:rPr lang="fr-FR" sz="1200" b="1" dirty="0">
                <a:solidFill>
                  <a:schemeClr val="bg1"/>
                </a:solidFill>
              </a:rPr>
              <a:t>threads</a:t>
            </a:r>
            <a:r>
              <a:rPr lang="fr-FR" sz="1200" dirty="0">
                <a:solidFill>
                  <a:schemeClr val="bg1"/>
                </a:solidFill>
              </a:rPr>
              <a:t>.</a:t>
            </a:r>
          </a:p>
          <a:p>
            <a:pPr marL="228600" indent="-228600">
              <a:buFont typeface="+mj-lt"/>
              <a:buAutoNum type="arabicPeriod"/>
            </a:pPr>
            <a:endParaRPr lang="fr-FR" sz="1200" dirty="0">
              <a:solidFill>
                <a:schemeClr val="bg1"/>
              </a:solidFill>
            </a:endParaRPr>
          </a:p>
          <a:p>
            <a:r>
              <a:rPr lang="fr-FR" sz="1200" dirty="0">
                <a:solidFill>
                  <a:schemeClr val="bg1"/>
                </a:solidFill>
              </a:rPr>
              <a:t>Si vous exécutez ce code, vous pourrez voir quelque chose comme :</a:t>
            </a:r>
          </a:p>
        </p:txBody>
      </p:sp>
      <p:sp>
        <p:nvSpPr>
          <p:cNvPr id="9" name="ZoneTexte 8">
            <a:extLst>
              <a:ext uri="{FF2B5EF4-FFF2-40B4-BE49-F238E27FC236}">
                <a16:creationId xmlns:a16="http://schemas.microsoft.com/office/drawing/2014/main" id="{6129CDFC-0352-4BAF-B953-8DE4A820915C}"/>
              </a:ext>
            </a:extLst>
          </p:cNvPr>
          <p:cNvSpPr txBox="1"/>
          <p:nvPr/>
        </p:nvSpPr>
        <p:spPr>
          <a:xfrm>
            <a:off x="209554" y="4949420"/>
            <a:ext cx="5657850" cy="246221"/>
          </a:xfrm>
          <a:prstGeom prst="rect">
            <a:avLst/>
          </a:prstGeom>
          <a:solidFill>
            <a:schemeClr val="tx1"/>
          </a:solidFill>
        </p:spPr>
        <p:txBody>
          <a:bodyPr wrap="square" rtlCol="0">
            <a:spAutoFit/>
          </a:bodyPr>
          <a:lstStyle/>
          <a:p>
            <a:r>
              <a:rPr lang="en-US" sz="1000" dirty="0">
                <a:solidFill>
                  <a:schemeClr val="bg1"/>
                </a:solidFill>
              </a:rPr>
              <a:t>canardcanardTORTUETORTUEcanardcanardcanardTORTUETORTUETORTUE</a:t>
            </a:r>
            <a:endParaRPr lang="fr-FR" sz="1000" dirty="0">
              <a:solidFill>
                <a:schemeClr val="bg1"/>
              </a:solidFill>
            </a:endParaRPr>
          </a:p>
        </p:txBody>
      </p:sp>
    </p:spTree>
    <p:extLst>
      <p:ext uri="{BB962C8B-B14F-4D97-AF65-F5344CB8AC3E}">
        <p14:creationId xmlns:p14="http://schemas.microsoft.com/office/powerpoint/2010/main" val="516239916"/>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3963F6DC-3F28-4791-A010-AB399D20FF60}"/>
              </a:ext>
            </a:extLst>
          </p:cNvPr>
          <p:cNvSpPr txBox="1"/>
          <p:nvPr/>
        </p:nvSpPr>
        <p:spPr>
          <a:xfrm>
            <a:off x="280988" y="1587386"/>
            <a:ext cx="11572877" cy="1200329"/>
          </a:xfrm>
          <a:prstGeom prst="rect">
            <a:avLst/>
          </a:prstGeom>
          <a:noFill/>
        </p:spPr>
        <p:txBody>
          <a:bodyPr wrap="square" rtlCol="0">
            <a:spAutoFit/>
          </a:bodyPr>
          <a:lstStyle/>
          <a:p>
            <a:r>
              <a:rPr lang="fr-FR" sz="1200" dirty="0">
                <a:solidFill>
                  <a:schemeClr val="bg1"/>
                </a:solidFill>
              </a:rPr>
              <a:t>  Comme vous le voyez, cette fois les mots ne sont plus mélangés, mais le reste du code s'exécute bien en parallèle (notez que les mots apparaissent dans un ordre aléatoire, même si il y en a bien 5 de chaque).</a:t>
            </a:r>
          </a:p>
          <a:p>
            <a:endParaRPr lang="fr-FR" sz="1200" dirty="0">
              <a:solidFill>
                <a:schemeClr val="bg1"/>
              </a:solidFill>
            </a:endParaRPr>
          </a:p>
          <a:p>
            <a:r>
              <a:rPr lang="fr-FR" sz="1200" dirty="0">
                <a:solidFill>
                  <a:schemeClr val="bg1"/>
                </a:solidFill>
              </a:rPr>
              <a:t>Il existe d'autres méthodes de synchronisation et la programmation parallèle en tant que telle mérite plus un livre entier qu'un chapitre d'introduction. Vous avez pu cependant voir ici les bases de ce type de programmation. Si vous voulez plus d'informations sur les mécanismes de synchronisation (ainsi que d'autres informations générales sur les threads), </a:t>
            </a:r>
            <a:r>
              <a:rPr lang="fr-FR" sz="1200" dirty="0">
                <a:solidFill>
                  <a:schemeClr val="bg1"/>
                </a:solidFill>
                <a:hlinkClick r:id="rId2">
                  <a:extLst>
                    <a:ext uri="{A12FA001-AC4F-418D-AE19-62706E023703}">
                      <ahyp:hlinkClr xmlns:ahyp="http://schemas.microsoft.com/office/drawing/2018/hyperlinkcolor" val="tx"/>
                    </a:ext>
                  </a:extLst>
                </a:hlinkClick>
              </a:rPr>
              <a:t>vous pouvez lire la documentation officielle du module threading</a:t>
            </a:r>
            <a:r>
              <a:rPr lang="fr-FR" sz="1200" dirty="0">
                <a:solidFill>
                  <a:schemeClr val="bg1"/>
                </a:solidFill>
              </a:rPr>
              <a:t>.</a:t>
            </a:r>
          </a:p>
        </p:txBody>
      </p:sp>
    </p:spTree>
    <p:extLst>
      <p:ext uri="{BB962C8B-B14F-4D97-AF65-F5344CB8AC3E}">
        <p14:creationId xmlns:p14="http://schemas.microsoft.com/office/powerpoint/2010/main" val="1164481942"/>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6E95817F-209D-457A-9C7F-14F33F6E9F56}"/>
              </a:ext>
            </a:extLst>
          </p:cNvPr>
          <p:cNvSpPr txBox="1"/>
          <p:nvPr/>
        </p:nvSpPr>
        <p:spPr>
          <a:xfrm>
            <a:off x="533405" y="2151727"/>
            <a:ext cx="11572877" cy="1384995"/>
          </a:xfrm>
          <a:prstGeom prst="rect">
            <a:avLst/>
          </a:prstGeom>
          <a:noFill/>
        </p:spPr>
        <p:txBody>
          <a:bodyPr wrap="square" rtlCol="0">
            <a:spAutoFit/>
          </a:bodyPr>
          <a:lstStyle/>
          <a:p>
            <a:r>
              <a:rPr lang="fr-FR" sz="1200" b="1" dirty="0">
                <a:solidFill>
                  <a:schemeClr val="bg1"/>
                </a:solidFill>
              </a:rPr>
              <a:t> En résumé</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Il existe plusieurs mécanismes de programmation parallèle, dont les threads proposés dans le module threading de la bibliothèque standard ;</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Créer un thread se fait en redéfinissant une classe héritée de threading.Thread et en appelant sa méthode start ;</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On peut utiliser les locks pour synchroniser nos threads et faire en sorte que certaines parties de notre code s'exécutent bien à la suite des autres.</a:t>
            </a:r>
          </a:p>
        </p:txBody>
      </p:sp>
    </p:spTree>
    <p:extLst>
      <p:ext uri="{BB962C8B-B14F-4D97-AF65-F5344CB8AC3E}">
        <p14:creationId xmlns:p14="http://schemas.microsoft.com/office/powerpoint/2010/main" val="3343713626"/>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Créez des interfaces graphiques avec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798715765"/>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8100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Créez des interfaces graphiques avec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2189365"/>
            <a:ext cx="11772891" cy="1384995"/>
          </a:xfrm>
          <a:prstGeom prst="rect">
            <a:avLst/>
          </a:prstGeom>
          <a:noFill/>
        </p:spPr>
        <p:txBody>
          <a:bodyPr wrap="square" rtlCol="0">
            <a:spAutoFit/>
          </a:bodyPr>
          <a:lstStyle/>
          <a:p>
            <a:r>
              <a:rPr lang="fr-FR" sz="1200" b="1" dirty="0"/>
              <a:t>Créez des interfaces graphiques avec Tkinter</a:t>
            </a:r>
          </a:p>
          <a:p>
            <a:endParaRPr lang="fr-FR" sz="1200" dirty="0"/>
          </a:p>
          <a:p>
            <a:r>
              <a:rPr lang="fr-FR" sz="1200" dirty="0"/>
              <a:t>Nous allons maintenant voir comment créer des interfaces graphiques à l'aide d'un module présent par défaut dans Python : </a:t>
            </a:r>
            <a:r>
              <a:rPr lang="fr-FR" sz="1200" b="1" dirty="0"/>
              <a:t>Tkinter</a:t>
            </a:r>
            <a:r>
              <a:rPr lang="fr-FR" sz="1200" dirty="0"/>
              <a:t>.</a:t>
            </a:r>
          </a:p>
          <a:p>
            <a:endParaRPr lang="fr-FR" sz="1200" dirty="0"/>
          </a:p>
          <a:p>
            <a:r>
              <a:rPr lang="fr-FR" sz="1200" dirty="0"/>
              <a:t>Ce module permet de créer des interfaces graphiques en offrant une passerelle entre Python et la bibliothèque </a:t>
            </a:r>
            <a:r>
              <a:rPr lang="fr-FR" sz="1200" b="1" dirty="0"/>
              <a:t>Tk</a:t>
            </a:r>
            <a:r>
              <a:rPr lang="fr-FR" sz="1200" dirty="0"/>
              <a:t>.</a:t>
            </a:r>
          </a:p>
          <a:p>
            <a:endParaRPr lang="fr-FR" sz="1200" dirty="0"/>
          </a:p>
          <a:p>
            <a:r>
              <a:rPr lang="fr-FR" sz="1200" dirty="0"/>
              <a:t>Vous allez pouvoir apprendre dans ce chapitre à créer des fenêtres, créer des boutons, faire réagir vos objets graphiques à certains évènements…</a:t>
            </a:r>
          </a:p>
        </p:txBody>
      </p:sp>
    </p:spTree>
    <p:extLst>
      <p:ext uri="{BB962C8B-B14F-4D97-AF65-F5344CB8AC3E}">
        <p14:creationId xmlns:p14="http://schemas.microsoft.com/office/powerpoint/2010/main" val="2604568191"/>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81000"/>
            <a:ext cx="12134854" cy="971550"/>
          </a:xfrm>
        </p:spPr>
        <p:txBody>
          <a:bodyPr>
            <a:noAutofit/>
          </a:bodyPr>
          <a:lstStyle/>
          <a:p>
            <a:pPr lvl="0" algn="ctr" fontAlgn="base">
              <a:spcAft>
                <a:spcPct val="0"/>
              </a:spcAft>
            </a:pPr>
            <a:r>
              <a:rPr lang="fr-FR" altLang="fr-FR" sz="6000" b="1" dirty="0">
                <a:solidFill>
                  <a:schemeClr val="accent5">
                    <a:lumMod val="75000"/>
                  </a:schemeClr>
                </a:solidFill>
              </a:rPr>
              <a:t>Présentation de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1513090"/>
            <a:ext cx="11772891" cy="1569660"/>
          </a:xfrm>
          <a:prstGeom prst="rect">
            <a:avLst/>
          </a:prstGeom>
          <a:noFill/>
        </p:spPr>
        <p:txBody>
          <a:bodyPr wrap="square" rtlCol="0">
            <a:spAutoFit/>
          </a:bodyPr>
          <a:lstStyle/>
          <a:p>
            <a:r>
              <a:rPr lang="fr-FR" sz="1200" b="1" dirty="0"/>
              <a:t>Tkinter (Tk interface)</a:t>
            </a:r>
            <a:r>
              <a:rPr lang="fr-FR" sz="1200" dirty="0"/>
              <a:t> est un module intégré à la bibliothèque standard de Python, bien qu'il ne soit pas maintenu directement par les développeurs de Python. Il offre un moyen de créer des interfaces graphiques via Python.</a:t>
            </a:r>
          </a:p>
          <a:p>
            <a:endParaRPr lang="fr-FR" sz="1200" dirty="0"/>
          </a:p>
          <a:p>
            <a:r>
              <a:rPr lang="fr-FR" sz="1200" b="1" dirty="0"/>
              <a:t>Tkinter</a:t>
            </a:r>
            <a:r>
              <a:rPr lang="fr-FR" sz="1200" dirty="0"/>
              <a:t> est disponible sur Windows et la plupart des systèmes Unix. Les interfaces que vous pourrez développer auront donc toutes les chances d'être portables d'un système à l'autre.</a:t>
            </a:r>
          </a:p>
          <a:p>
            <a:endParaRPr lang="fr-FR" sz="1200" dirty="0"/>
          </a:p>
          <a:p>
            <a:r>
              <a:rPr lang="fr-FR" sz="1200" dirty="0"/>
              <a:t>Notez qu'il existe d'autres bibliothèques pour créer des interfaces graphiques. </a:t>
            </a:r>
            <a:r>
              <a:rPr lang="fr-FR" sz="1200" b="1" dirty="0"/>
              <a:t>Tkinter</a:t>
            </a:r>
            <a:r>
              <a:rPr lang="fr-FR" sz="1200" dirty="0"/>
              <a:t> a l'avantage d'être disponible par défaut, sans nécessiter une installation supplémentaire.</a:t>
            </a:r>
          </a:p>
          <a:p>
            <a:endParaRPr lang="fr-FR" sz="1200" dirty="0"/>
          </a:p>
          <a:p>
            <a:r>
              <a:rPr lang="fr-FR" sz="1200" dirty="0"/>
              <a:t>Pour savoir si vous pouvez utiliser le module </a:t>
            </a:r>
            <a:r>
              <a:rPr lang="fr-FR" sz="1200" b="1" dirty="0"/>
              <a:t>Tkinter</a:t>
            </a:r>
            <a:r>
              <a:rPr lang="fr-FR" sz="1200" dirty="0"/>
              <a:t> via la version de Python installée sur votre système, tapez dans l'interpréteur en ligne de commande Python :</a:t>
            </a:r>
          </a:p>
        </p:txBody>
      </p:sp>
      <p:sp>
        <p:nvSpPr>
          <p:cNvPr id="6" name="ZoneTexte 5">
            <a:extLst>
              <a:ext uri="{FF2B5EF4-FFF2-40B4-BE49-F238E27FC236}">
                <a16:creationId xmlns:a16="http://schemas.microsoft.com/office/drawing/2014/main" id="{385415E0-44D7-4B02-A25F-CE4D56F1B649}"/>
              </a:ext>
            </a:extLst>
          </p:cNvPr>
          <p:cNvSpPr txBox="1"/>
          <p:nvPr/>
        </p:nvSpPr>
        <p:spPr>
          <a:xfrm>
            <a:off x="209554" y="3379597"/>
            <a:ext cx="4000500" cy="246221"/>
          </a:xfrm>
          <a:prstGeom prst="rect">
            <a:avLst/>
          </a:prstGeom>
          <a:solidFill>
            <a:schemeClr val="tx1"/>
          </a:solidFill>
        </p:spPr>
        <p:txBody>
          <a:bodyPr wrap="square" rtlCol="0">
            <a:spAutoFit/>
          </a:bodyPr>
          <a:lstStyle/>
          <a:p>
            <a:r>
              <a:rPr lang="fr-FR" sz="1000" dirty="0">
                <a:solidFill>
                  <a:schemeClr val="bg1"/>
                </a:solidFill>
              </a:rPr>
              <a:t>from tkinter import *</a:t>
            </a:r>
          </a:p>
        </p:txBody>
      </p:sp>
      <p:sp>
        <p:nvSpPr>
          <p:cNvPr id="7" name="ZoneTexte 6">
            <a:extLst>
              <a:ext uri="{FF2B5EF4-FFF2-40B4-BE49-F238E27FC236}">
                <a16:creationId xmlns:a16="http://schemas.microsoft.com/office/drawing/2014/main" id="{A43324BB-7F60-48C4-A58F-628CDE463602}"/>
              </a:ext>
            </a:extLst>
          </p:cNvPr>
          <p:cNvSpPr txBox="1"/>
          <p:nvPr/>
        </p:nvSpPr>
        <p:spPr>
          <a:xfrm>
            <a:off x="209553" y="3922665"/>
            <a:ext cx="11772891" cy="276999"/>
          </a:xfrm>
          <a:prstGeom prst="rect">
            <a:avLst/>
          </a:prstGeom>
          <a:noFill/>
        </p:spPr>
        <p:txBody>
          <a:bodyPr wrap="square" rtlCol="0">
            <a:spAutoFit/>
          </a:bodyPr>
          <a:lstStyle/>
          <a:p>
            <a:r>
              <a:rPr lang="fr-FR" sz="1200" dirty="0"/>
              <a:t>Si une erreur se produit, vous devrez aller vous renseigner sur </a:t>
            </a:r>
            <a:r>
              <a:rPr lang="fr-FR" sz="1200" dirty="0">
                <a:hlinkClick r:id="rId2"/>
              </a:rPr>
              <a:t>la page du Wiki Python consacrée à Tkinter</a:t>
            </a:r>
            <a:r>
              <a:rPr lang="fr-FR" sz="1200" dirty="0"/>
              <a:t>.</a:t>
            </a:r>
          </a:p>
        </p:txBody>
      </p:sp>
    </p:spTree>
    <p:extLst>
      <p:ext uri="{BB962C8B-B14F-4D97-AF65-F5344CB8AC3E}">
        <p14:creationId xmlns:p14="http://schemas.microsoft.com/office/powerpoint/2010/main" val="2250862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649135"/>
            <a:ext cx="1025954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Une fonction est une portion de code contenant des instructions, que l'on va pouvoir réutiliser facilement.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Découper son programme en fonctions permet une meilleure organisation.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peuvent recevoir des informations en entrée et renvoyer une information grâce au mot-clé </a:t>
            </a:r>
            <a:r>
              <a:rPr kumimoji="0" lang="fr-FR" altLang="fr-FR" sz="1600" b="0" i="0" u="none" strike="noStrike" cap="none" normalizeH="0" baseline="0" dirty="0">
                <a:ln>
                  <a:noFill/>
                </a:ln>
                <a:solidFill>
                  <a:schemeClr val="tx1"/>
                </a:solidFill>
                <a:effectLst/>
                <a:latin typeface="Arial Unicode MS"/>
              </a:rPr>
              <a:t>return</a:t>
            </a:r>
            <a:r>
              <a:rPr kumimoji="0" lang="fr-FR" altLang="fr-FR"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se définissent de la façon suivante :</a:t>
            </a:r>
            <a:r>
              <a:rPr kumimoji="0" lang="fr-FR" altLang="fr-FR" sz="1600" b="0" i="0" u="none" strike="noStrike" cap="none" normalizeH="0" baseline="0" dirty="0">
                <a:ln>
                  <a:noFill/>
                </a:ln>
                <a:solidFill>
                  <a:schemeClr val="tx1"/>
                </a:solidFill>
                <a:effectLst/>
                <a:latin typeface="Arial Unicode MS"/>
              </a:rPr>
              <a:t>def </a:t>
            </a:r>
            <a:r>
              <a:rPr kumimoji="0" lang="fr-FR" altLang="fr-FR" sz="1600" b="0" i="0" u="none" strike="noStrike" cap="none" normalizeH="0" baseline="0" dirty="0" err="1">
                <a:ln>
                  <a:noFill/>
                </a:ln>
                <a:solidFill>
                  <a:schemeClr val="tx1"/>
                </a:solidFill>
                <a:effectLst/>
                <a:latin typeface="Arial Unicode MS"/>
              </a:rPr>
              <a:t>nom_fonction</a:t>
            </a:r>
            <a:r>
              <a:rPr kumimoji="0" lang="fr-FR" altLang="fr-FR" sz="1600" b="0" i="0" u="none" strike="noStrike" cap="none" normalizeH="0" baseline="0" dirty="0">
                <a:ln>
                  <a:noFill/>
                </a:ln>
                <a:solidFill>
                  <a:schemeClr val="tx1"/>
                </a:solidFill>
                <a:effectLst/>
                <a:latin typeface="Arial Unicode MS"/>
              </a:rPr>
              <a:t>(parametre1, parametre2, </a:t>
            </a:r>
            <a:r>
              <a:rPr kumimoji="0" lang="fr-FR" altLang="fr-FR" sz="1600" b="0" i="0" u="none" strike="noStrike" cap="none" normalizeH="0" baseline="0" dirty="0" err="1">
                <a:ln>
                  <a:noFill/>
                </a:ln>
                <a:solidFill>
                  <a:schemeClr val="tx1"/>
                </a:solidFill>
                <a:effectLst/>
                <a:latin typeface="Arial Unicode MS"/>
              </a:rPr>
              <a:t>parametreN</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976841"/>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Votre première interface graphique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941590"/>
            <a:ext cx="11772891" cy="830997"/>
          </a:xfrm>
          <a:prstGeom prst="rect">
            <a:avLst/>
          </a:prstGeom>
          <a:noFill/>
        </p:spPr>
        <p:txBody>
          <a:bodyPr wrap="square" rtlCol="0">
            <a:spAutoFit/>
          </a:bodyPr>
          <a:lstStyle/>
          <a:p>
            <a:r>
              <a:rPr lang="fr-FR" sz="1200" dirty="0"/>
              <a:t>Nous allons commencer par voir le code minimal pour créer une fenêtre avec Tkinter. Petit à petit, nous allons apprendre à rajouter des choses, mais commençons par voir la base de code que l'on retrouve d'une interface Tkinter à l'autre.</a:t>
            </a:r>
          </a:p>
          <a:p>
            <a:endParaRPr lang="fr-FR" sz="1200" dirty="0"/>
          </a:p>
          <a:p>
            <a:r>
              <a:rPr lang="fr-FR" sz="1200" dirty="0"/>
              <a:t>Étant en Python, ce code minimal est plutôt court :</a:t>
            </a:r>
          </a:p>
        </p:txBody>
      </p:sp>
      <p:sp>
        <p:nvSpPr>
          <p:cNvPr id="6" name="ZoneTexte 5">
            <a:extLst>
              <a:ext uri="{FF2B5EF4-FFF2-40B4-BE49-F238E27FC236}">
                <a16:creationId xmlns:a16="http://schemas.microsoft.com/office/drawing/2014/main" id="{385415E0-44D7-4B02-A25F-CE4D56F1B649}"/>
              </a:ext>
            </a:extLst>
          </p:cNvPr>
          <p:cNvSpPr txBox="1"/>
          <p:nvPr/>
        </p:nvSpPr>
        <p:spPr>
          <a:xfrm>
            <a:off x="228970" y="1908026"/>
            <a:ext cx="4000500" cy="3477875"/>
          </a:xfrm>
          <a:prstGeom prst="rect">
            <a:avLst/>
          </a:prstGeom>
          <a:solidFill>
            <a:schemeClr val="tx1"/>
          </a:solidFill>
        </p:spPr>
        <p:txBody>
          <a:bodyPr wrap="square" rtlCol="0">
            <a:spAutoFit/>
          </a:bodyPr>
          <a:lstStyle/>
          <a:p>
            <a:r>
              <a:rPr lang="fr-FR" sz="1000" dirty="0">
                <a:solidFill>
                  <a:schemeClr val="bg1"/>
                </a:solidFill>
              </a:rPr>
              <a:t>"""Premier exemple avec Tkinter.</a:t>
            </a:r>
          </a:p>
          <a:p>
            <a:endParaRPr lang="fr-FR" sz="1000" dirty="0">
              <a:solidFill>
                <a:schemeClr val="bg1"/>
              </a:solidFill>
            </a:endParaRPr>
          </a:p>
          <a:p>
            <a:r>
              <a:rPr lang="fr-FR" sz="1000" dirty="0">
                <a:solidFill>
                  <a:schemeClr val="bg1"/>
                </a:solidFill>
              </a:rPr>
              <a:t>On crée une fenêtre simple qui souhaite la bienvenue à l'utilisateur.</a:t>
            </a:r>
          </a:p>
          <a:p>
            <a:endParaRPr lang="fr-FR" sz="1000" dirty="0">
              <a:solidFill>
                <a:schemeClr val="bg1"/>
              </a:solidFill>
            </a:endParaRPr>
          </a:p>
          <a:p>
            <a:r>
              <a:rPr lang="fr-FR" sz="1000" dirty="0">
                <a:solidFill>
                  <a:schemeClr val="bg1"/>
                </a:solidFill>
              </a:rPr>
              <a:t>"""</a:t>
            </a:r>
          </a:p>
          <a:p>
            <a:endParaRPr lang="fr-FR" sz="1000" dirty="0">
              <a:solidFill>
                <a:schemeClr val="bg1"/>
              </a:solidFill>
            </a:endParaRPr>
          </a:p>
          <a:p>
            <a:r>
              <a:rPr lang="fr-FR" sz="1000" dirty="0">
                <a:solidFill>
                  <a:schemeClr val="bg1"/>
                </a:solidFill>
              </a:rPr>
              <a:t># On importe Tkinter</a:t>
            </a:r>
          </a:p>
          <a:p>
            <a:r>
              <a:rPr lang="fr-FR" sz="1000" dirty="0">
                <a:solidFill>
                  <a:schemeClr val="bg1"/>
                </a:solidFill>
              </a:rPr>
              <a:t>from tkinter import *</a:t>
            </a:r>
          </a:p>
          <a:p>
            <a:endParaRPr lang="fr-FR" sz="1000" dirty="0">
              <a:solidFill>
                <a:schemeClr val="bg1"/>
              </a:solidFill>
            </a:endParaRPr>
          </a:p>
          <a:p>
            <a:r>
              <a:rPr lang="fr-FR" sz="1000" dirty="0">
                <a:solidFill>
                  <a:schemeClr val="bg1"/>
                </a:solidFill>
              </a:rPr>
              <a:t># On crée une fenêtre, racine de notre interface</a:t>
            </a:r>
          </a:p>
          <a:p>
            <a:r>
              <a:rPr lang="fr-FR" sz="1000" dirty="0">
                <a:solidFill>
                  <a:schemeClr val="bg1"/>
                </a:solidFill>
              </a:rPr>
              <a:t>fenetre = Tk()</a:t>
            </a:r>
          </a:p>
          <a:p>
            <a:endParaRPr lang="fr-FR" sz="1000" dirty="0">
              <a:solidFill>
                <a:schemeClr val="bg1"/>
              </a:solidFill>
            </a:endParaRPr>
          </a:p>
          <a:p>
            <a:r>
              <a:rPr lang="fr-FR" sz="1000" dirty="0">
                <a:solidFill>
                  <a:schemeClr val="bg1"/>
                </a:solidFill>
              </a:rPr>
              <a:t># On crée un label (ligne de texte) souhaitant la bienvenue</a:t>
            </a:r>
          </a:p>
          <a:p>
            <a:r>
              <a:rPr lang="fr-FR" sz="1000" dirty="0">
                <a:solidFill>
                  <a:schemeClr val="bg1"/>
                </a:solidFill>
              </a:rPr>
              <a:t># Note : le premier paramètre passé au constructeur de Label est notre</a:t>
            </a:r>
          </a:p>
          <a:p>
            <a:r>
              <a:rPr lang="fr-FR" sz="1000" dirty="0">
                <a:solidFill>
                  <a:schemeClr val="bg1"/>
                </a:solidFill>
              </a:rPr>
              <a:t># interface racine</a:t>
            </a:r>
          </a:p>
          <a:p>
            <a:r>
              <a:rPr lang="fr-FR" sz="1000" dirty="0">
                <a:solidFill>
                  <a:schemeClr val="bg1"/>
                </a:solidFill>
              </a:rPr>
              <a:t>champ_label = Label(fenetre, text="Salut les Zér0s !")</a:t>
            </a:r>
          </a:p>
          <a:p>
            <a:endParaRPr lang="fr-FR" sz="1000" dirty="0">
              <a:solidFill>
                <a:schemeClr val="bg1"/>
              </a:solidFill>
            </a:endParaRPr>
          </a:p>
          <a:p>
            <a:r>
              <a:rPr lang="fr-FR" sz="1000" dirty="0">
                <a:solidFill>
                  <a:schemeClr val="bg1"/>
                </a:solidFill>
              </a:rPr>
              <a:t># On affiche le label dans la fenêtre</a:t>
            </a:r>
          </a:p>
          <a:p>
            <a:r>
              <a:rPr lang="fr-FR" sz="1000" dirty="0" err="1">
                <a:solidFill>
                  <a:schemeClr val="bg1"/>
                </a:solidFill>
              </a:rPr>
              <a:t>champ_label.pack</a:t>
            </a:r>
            <a:r>
              <a:rPr lang="fr-FR" sz="1000" dirty="0">
                <a:solidFill>
                  <a:schemeClr val="bg1"/>
                </a:solidFill>
              </a:rPr>
              <a:t>()</a:t>
            </a:r>
          </a:p>
          <a:p>
            <a:endParaRPr lang="fr-FR" sz="1000" dirty="0">
              <a:solidFill>
                <a:schemeClr val="bg1"/>
              </a:solidFill>
            </a:endParaRPr>
          </a:p>
          <a:p>
            <a:r>
              <a:rPr lang="fr-FR" sz="1000" dirty="0">
                <a:solidFill>
                  <a:schemeClr val="bg1"/>
                </a:solidFill>
              </a:rPr>
              <a:t># On démarre la boucle Tkinter qui s'</a:t>
            </a:r>
            <a:r>
              <a:rPr lang="fr-FR" sz="1000" dirty="0" err="1">
                <a:solidFill>
                  <a:schemeClr val="bg1"/>
                </a:solidFill>
              </a:rPr>
              <a:t>interompt</a:t>
            </a:r>
            <a:r>
              <a:rPr lang="fr-FR" sz="1000" dirty="0">
                <a:solidFill>
                  <a:schemeClr val="bg1"/>
                </a:solidFill>
              </a:rPr>
              <a:t> quand on ferme la fenêtre</a:t>
            </a:r>
          </a:p>
          <a:p>
            <a:r>
              <a:rPr lang="fr-FR" sz="1000" dirty="0" err="1">
                <a:solidFill>
                  <a:schemeClr val="bg1"/>
                </a:solidFill>
              </a:rPr>
              <a:t>fenetre.mainloop</a:t>
            </a:r>
            <a:r>
              <a:rPr lang="fr-FR" sz="1000" dirty="0">
                <a:solidFill>
                  <a:schemeClr val="bg1"/>
                </a:solidFill>
              </a:rPr>
              <a:t>()</a:t>
            </a:r>
          </a:p>
        </p:txBody>
      </p:sp>
      <p:sp>
        <p:nvSpPr>
          <p:cNvPr id="8" name="ZoneTexte 7">
            <a:extLst>
              <a:ext uri="{FF2B5EF4-FFF2-40B4-BE49-F238E27FC236}">
                <a16:creationId xmlns:a16="http://schemas.microsoft.com/office/drawing/2014/main" id="{BF8D6C7C-BD4D-48A1-85A8-7E2DD69A6CFA}"/>
              </a:ext>
            </a:extLst>
          </p:cNvPr>
          <p:cNvSpPr txBox="1"/>
          <p:nvPr/>
        </p:nvSpPr>
        <p:spPr>
          <a:xfrm>
            <a:off x="228970" y="5503804"/>
            <a:ext cx="11772891" cy="276999"/>
          </a:xfrm>
          <a:prstGeom prst="rect">
            <a:avLst/>
          </a:prstGeom>
          <a:noFill/>
        </p:spPr>
        <p:txBody>
          <a:bodyPr wrap="square" rtlCol="0">
            <a:spAutoFit/>
          </a:bodyPr>
          <a:lstStyle/>
          <a:p>
            <a:r>
              <a:rPr lang="fr-FR" sz="1200" dirty="0"/>
              <a:t>Vous pouvez voir le résultat à la figure suivante.</a:t>
            </a:r>
          </a:p>
        </p:txBody>
      </p:sp>
      <p:pic>
        <p:nvPicPr>
          <p:cNvPr id="9" name="Image 8">
            <a:extLst>
              <a:ext uri="{FF2B5EF4-FFF2-40B4-BE49-F238E27FC236}">
                <a16:creationId xmlns:a16="http://schemas.microsoft.com/office/drawing/2014/main" id="{C9D4E361-DA13-4482-9C60-2F383E5A4024}"/>
              </a:ext>
            </a:extLst>
          </p:cNvPr>
          <p:cNvPicPr>
            <a:picLocks noChangeAspect="1"/>
          </p:cNvPicPr>
          <p:nvPr/>
        </p:nvPicPr>
        <p:blipFill>
          <a:blip r:embed="rId2"/>
          <a:stretch>
            <a:fillRect/>
          </a:stretch>
        </p:blipFill>
        <p:spPr>
          <a:xfrm>
            <a:off x="1141613" y="5895152"/>
            <a:ext cx="1285875" cy="571500"/>
          </a:xfrm>
          <a:prstGeom prst="rect">
            <a:avLst/>
          </a:prstGeom>
        </p:spPr>
      </p:pic>
    </p:spTree>
    <p:extLst>
      <p:ext uri="{BB962C8B-B14F-4D97-AF65-F5344CB8AC3E}">
        <p14:creationId xmlns:p14="http://schemas.microsoft.com/office/powerpoint/2010/main" val="1688629248"/>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Votre première interface graphique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941590"/>
            <a:ext cx="11772891" cy="4154984"/>
          </a:xfrm>
          <a:prstGeom prst="rect">
            <a:avLst/>
          </a:prstGeom>
          <a:noFill/>
        </p:spPr>
        <p:txBody>
          <a:bodyPr wrap="square" rtlCol="0">
            <a:spAutoFit/>
          </a:bodyPr>
          <a:lstStyle/>
          <a:p>
            <a:r>
              <a:rPr lang="fr-FR" sz="1200" dirty="0"/>
              <a:t>Vous pouvez recopier ce code dans un fichier.py(n'oubliez pas de rajouter la ligne spécifiant l'encodage). Vous pouvez ensuite exécuter votre programme, ce qui affiche une fenêtre (simple, certes, mais une fenêtre tout de même).</a:t>
            </a:r>
          </a:p>
          <a:p>
            <a:endParaRPr lang="fr-FR" sz="1200" dirty="0"/>
          </a:p>
          <a:p>
            <a:r>
              <a:rPr lang="fr-FR" sz="1200" dirty="0"/>
              <a:t>Comme vous pouvez le voir, la fenêtre est tout juste assez grande pour que le message s'affiche.</a:t>
            </a:r>
          </a:p>
          <a:p>
            <a:endParaRPr lang="fr-FR" sz="1200" dirty="0"/>
          </a:p>
          <a:p>
            <a:r>
              <a:rPr lang="fr-FR" sz="1200" dirty="0"/>
              <a:t>Regardons le code d'un peu plus près.</a:t>
            </a:r>
          </a:p>
          <a:p>
            <a:endParaRPr lang="fr-FR" sz="1200" dirty="0"/>
          </a:p>
          <a:p>
            <a:pPr marL="228600" indent="-228600">
              <a:buFont typeface="+mj-lt"/>
              <a:buAutoNum type="arabicPeriod"/>
            </a:pPr>
            <a:r>
              <a:rPr lang="fr-FR" sz="1200" dirty="0"/>
              <a:t>On commence par importer </a:t>
            </a:r>
            <a:r>
              <a:rPr lang="fr-FR" sz="1200" b="1" dirty="0"/>
              <a:t>Tkinter</a:t>
            </a:r>
            <a:r>
              <a:rPr lang="fr-FR" sz="1200" dirty="0"/>
              <a:t>, sans grande surprise.</a:t>
            </a:r>
          </a:p>
          <a:p>
            <a:pPr marL="228600" indent="-228600">
              <a:buFont typeface="+mj-lt"/>
              <a:buAutoNum type="arabicPeriod"/>
            </a:pPr>
            <a:r>
              <a:rPr lang="fr-FR" sz="1200" dirty="0"/>
              <a:t>On crée ensuite un objet de la classe </a:t>
            </a:r>
            <a:r>
              <a:rPr lang="fr-FR" sz="1200" i="1" dirty="0"/>
              <a:t>Tk</a:t>
            </a:r>
            <a:r>
              <a:rPr lang="fr-FR" sz="1200" dirty="0"/>
              <a:t>. La plupart du temps, cet objet sera la fenêtre principale de notre interface.</a:t>
            </a:r>
          </a:p>
          <a:p>
            <a:pPr marL="228600" indent="-228600">
              <a:buFont typeface="+mj-lt"/>
              <a:buAutoNum type="arabicPeriod"/>
            </a:pPr>
            <a:r>
              <a:rPr lang="fr-FR" sz="1200" dirty="0"/>
              <a:t>On crée un </a:t>
            </a:r>
            <a:r>
              <a:rPr lang="fr-FR" sz="1200" i="1" dirty="0"/>
              <a:t>Label</a:t>
            </a:r>
            <a:r>
              <a:rPr lang="fr-FR" sz="1200" dirty="0"/>
              <a:t>, c'est-à-dire un objet graphique affichant du texte</a:t>
            </a:r>
          </a:p>
          <a:p>
            <a:pPr marL="228600" indent="-228600">
              <a:buFont typeface="+mj-lt"/>
              <a:buAutoNum type="arabicPeriod"/>
            </a:pPr>
            <a:r>
              <a:rPr lang="fr-FR" sz="1200" dirty="0"/>
              <a:t>On appelle la méthode </a:t>
            </a:r>
            <a:r>
              <a:rPr lang="fr-FR" sz="1200" b="1" dirty="0"/>
              <a:t>pack</a:t>
            </a:r>
            <a:r>
              <a:rPr lang="fr-FR" sz="1200" dirty="0"/>
              <a:t> de notre </a:t>
            </a:r>
            <a:r>
              <a:rPr lang="fr-FR" sz="1200" b="1" dirty="0"/>
              <a:t>Label</a:t>
            </a:r>
            <a:r>
              <a:rPr lang="fr-FR" sz="1200" dirty="0"/>
              <a:t>. Cette méthode permet de positionner l'objet dans notre fenêtre (et, par conséquent, de l'afficher).</a:t>
            </a:r>
          </a:p>
          <a:p>
            <a:pPr marL="228600" indent="-228600">
              <a:buFont typeface="+mj-lt"/>
              <a:buAutoNum type="arabicPeriod"/>
            </a:pPr>
            <a:r>
              <a:rPr lang="fr-FR" sz="1200" dirty="0"/>
              <a:t>Enfin, on appelle la méthode </a:t>
            </a:r>
            <a:r>
              <a:rPr lang="fr-FR" sz="1200" b="1" dirty="0"/>
              <a:t>mainloop</a:t>
            </a:r>
            <a:r>
              <a:rPr lang="fr-FR" sz="1200" dirty="0"/>
              <a:t> de notre fenêtre racine. Cette méthode ne retourne que lorsqu'on ferme la fenêtre.</a:t>
            </a:r>
          </a:p>
          <a:p>
            <a:endParaRPr lang="fr-FR" sz="1200" dirty="0"/>
          </a:p>
          <a:p>
            <a:r>
              <a:rPr lang="fr-FR" sz="1200" dirty="0"/>
              <a:t>Quelques petites précisions :</a:t>
            </a:r>
          </a:p>
          <a:p>
            <a:endParaRPr lang="fr-FR" sz="1200" dirty="0"/>
          </a:p>
          <a:p>
            <a:pPr marL="171450" indent="-171450">
              <a:buFont typeface="Arial" panose="020B0604020202020204" pitchFamily="34" charset="0"/>
              <a:buChar char="•"/>
            </a:pPr>
            <a:r>
              <a:rPr lang="fr-FR" sz="1200" dirty="0"/>
              <a:t>    Nos objets graphiques (boutons, champs de texte, cases à cocher, barres de progression…) sont appelés des </a:t>
            </a:r>
            <a:r>
              <a:rPr lang="fr-FR" sz="1200" b="1" dirty="0"/>
              <a:t>widgets</a:t>
            </a:r>
            <a:r>
              <a:rPr lang="fr-FR" sz="1200" dirty="0"/>
              <a:t>.</a:t>
            </a:r>
          </a:p>
          <a:p>
            <a:pPr marL="171450" indent="-171450">
              <a:buFont typeface="Arial" panose="020B0604020202020204" pitchFamily="34" charset="0"/>
              <a:buChar char="•"/>
            </a:pPr>
            <a:r>
              <a:rPr lang="fr-FR" sz="1200" dirty="0"/>
              <a:t>    On peut préciser plusieurs options lors de la construction de nos </a:t>
            </a:r>
            <a:r>
              <a:rPr lang="fr-FR" sz="1200" b="1" dirty="0"/>
              <a:t>widgets</a:t>
            </a:r>
            <a:r>
              <a:rPr lang="fr-FR" sz="1200" dirty="0"/>
              <a:t>. Ici, on définit l'option </a:t>
            </a:r>
            <a:r>
              <a:rPr lang="fr-FR" sz="1200" b="1" dirty="0"/>
              <a:t>text</a:t>
            </a:r>
            <a:r>
              <a:rPr lang="fr-FR" sz="1200" dirty="0"/>
              <a:t> de notre </a:t>
            </a:r>
            <a:r>
              <a:rPr lang="fr-FR" sz="1200" b="1" dirty="0"/>
              <a:t>Label</a:t>
            </a:r>
            <a:r>
              <a:rPr lang="fr-FR" sz="1200" dirty="0"/>
              <a:t> à "Salut les Zér0s !".</a:t>
            </a:r>
          </a:p>
          <a:p>
            <a:endParaRPr lang="fr-FR" sz="1200" dirty="0"/>
          </a:p>
          <a:p>
            <a:r>
              <a:rPr lang="fr-FR" sz="1200" dirty="0"/>
              <a:t>Il existe d'autres options communes à la plupart des widgets (la couleur de fond </a:t>
            </a:r>
            <a:r>
              <a:rPr lang="fr-FR" sz="1200" b="1" dirty="0"/>
              <a:t>bg</a:t>
            </a:r>
            <a:r>
              <a:rPr lang="fr-FR" sz="1200" dirty="0"/>
              <a:t>, la couleur du widget </a:t>
            </a:r>
            <a:r>
              <a:rPr lang="fr-FR" sz="1200" b="1" dirty="0"/>
              <a:t>fg</a:t>
            </a:r>
            <a:r>
              <a:rPr lang="fr-FR" sz="1200" dirty="0"/>
              <a:t>, etc.) et d'autres plus spécifiques à un certain type de widget. Le </a:t>
            </a:r>
            <a:r>
              <a:rPr lang="fr-FR" sz="1200" b="1" dirty="0"/>
              <a:t>Label</a:t>
            </a:r>
            <a:r>
              <a:rPr lang="fr-FR" sz="1200" dirty="0"/>
              <a:t> par exemple possède l'option </a:t>
            </a:r>
            <a:r>
              <a:rPr lang="fr-FR" sz="1200" b="1" dirty="0"/>
              <a:t>text</a:t>
            </a:r>
            <a:r>
              <a:rPr lang="fr-FR" sz="1200" dirty="0"/>
              <a:t> représentant le texte affiché par le </a:t>
            </a:r>
            <a:r>
              <a:rPr lang="fr-FR" sz="1200" b="1" dirty="0"/>
              <a:t>Label</a:t>
            </a:r>
            <a:r>
              <a:rPr lang="fr-FR" sz="1200" dirty="0"/>
              <a:t>.</a:t>
            </a:r>
          </a:p>
          <a:p>
            <a:endParaRPr lang="fr-FR" sz="1200" dirty="0"/>
          </a:p>
          <a:p>
            <a:r>
              <a:rPr lang="fr-FR" sz="1200" dirty="0"/>
              <a:t>Comme nous l'avons vu, vous pouvez modifier des options lors de la création du widget. Mais vous pouvez aussi en modifier après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09554" y="5145311"/>
            <a:ext cx="6315071" cy="938719"/>
          </a:xfrm>
          <a:prstGeom prst="rect">
            <a:avLst/>
          </a:prstGeom>
          <a:solidFill>
            <a:schemeClr val="tx1"/>
          </a:solidFill>
        </p:spPr>
        <p:txBody>
          <a:bodyPr wrap="square" rtlCol="0">
            <a:spAutoFit/>
          </a:bodyPr>
          <a:lstStyle/>
          <a:p>
            <a:r>
              <a:rPr lang="fr-FR" sz="1100" dirty="0">
                <a:solidFill>
                  <a:schemeClr val="bg1"/>
                </a:solidFill>
              </a:rPr>
              <a:t>&gt;&gt;&gt; champ_label["text"]</a:t>
            </a:r>
          </a:p>
          <a:p>
            <a:r>
              <a:rPr lang="fr-FR" sz="1100" dirty="0">
                <a:solidFill>
                  <a:schemeClr val="bg1"/>
                </a:solidFill>
              </a:rPr>
              <a:t>'Salut les Zér0s !'</a:t>
            </a:r>
          </a:p>
          <a:p>
            <a:r>
              <a:rPr lang="fr-FR" sz="1100" dirty="0">
                <a:solidFill>
                  <a:schemeClr val="bg1"/>
                </a:solidFill>
              </a:rPr>
              <a:t>&gt;&gt;&gt; champ_label["text"] = "Maintenant, au revoir !"</a:t>
            </a:r>
          </a:p>
          <a:p>
            <a:r>
              <a:rPr lang="fr-FR" sz="1100" dirty="0">
                <a:solidFill>
                  <a:schemeClr val="bg1"/>
                </a:solidFill>
              </a:rPr>
              <a:t>&gt;&gt;&gt; champ_label["text"]</a:t>
            </a:r>
          </a:p>
          <a:p>
            <a:r>
              <a:rPr lang="fr-FR" sz="1100" dirty="0">
                <a:solidFill>
                  <a:schemeClr val="bg1"/>
                </a:solidFill>
              </a:rPr>
              <a:t>'Maintenant, au revoir !'</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28572" y="6170933"/>
            <a:ext cx="11772891" cy="600164"/>
          </a:xfrm>
          <a:prstGeom prst="rect">
            <a:avLst/>
          </a:prstGeom>
          <a:noFill/>
        </p:spPr>
        <p:txBody>
          <a:bodyPr wrap="square" rtlCol="0">
            <a:spAutoFit/>
          </a:bodyPr>
          <a:lstStyle/>
          <a:p>
            <a:r>
              <a:rPr lang="fr-FR" sz="1100" dirty="0"/>
              <a:t>Comme vous le voyez, vous passez entre crochets (comme pour accéder à une valeur d'un dictionnaire) le nom de l'option. C'est le même principe pour accéder à la valeur actuelle de l'option ou pour la modifier.</a:t>
            </a:r>
          </a:p>
          <a:p>
            <a:r>
              <a:rPr lang="fr-FR" sz="1100" dirty="0"/>
              <a:t>Nous allons voir quelques autres widgets de Tkinter à présent.</a:t>
            </a:r>
          </a:p>
        </p:txBody>
      </p:sp>
    </p:spTree>
    <p:extLst>
      <p:ext uri="{BB962C8B-B14F-4D97-AF65-F5344CB8AC3E}">
        <p14:creationId xmlns:p14="http://schemas.microsoft.com/office/powerpoint/2010/main" val="306206737"/>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424844"/>
            <a:ext cx="11772891" cy="1015663"/>
          </a:xfrm>
          <a:prstGeom prst="rect">
            <a:avLst/>
          </a:prstGeom>
          <a:noFill/>
        </p:spPr>
        <p:txBody>
          <a:bodyPr wrap="square" rtlCol="0">
            <a:spAutoFit/>
          </a:bodyPr>
          <a:lstStyle/>
          <a:p>
            <a:r>
              <a:rPr lang="fr-FR" sz="1200" b="1" dirty="0"/>
              <a:t>Tkinter</a:t>
            </a:r>
            <a:r>
              <a:rPr lang="fr-FR" sz="1200" dirty="0"/>
              <a:t> définit un grand nombre de widgets pouvant être utilisés dans notre fenêtre. Nous allons en voir ici quelques-uns.</a:t>
            </a:r>
            <a:endParaRPr lang="fr-FR" sz="1200" b="1" dirty="0"/>
          </a:p>
          <a:p>
            <a:r>
              <a:rPr lang="fr-FR" sz="1200" b="1" dirty="0"/>
              <a:t>Les widgets les plus communs</a:t>
            </a:r>
          </a:p>
          <a:p>
            <a:r>
              <a:rPr lang="fr-FR" sz="1200" b="1" dirty="0"/>
              <a:t>Les labels</a:t>
            </a:r>
            <a:endParaRPr lang="fr-FR" sz="1200" dirty="0"/>
          </a:p>
          <a:p>
            <a:r>
              <a:rPr lang="fr-FR" sz="1200" dirty="0"/>
              <a:t>C'est le premier widget que nous avons vu, hormis notre fenêtre principale qui en est un également. On s'en sert pour afficher du texte dans notre fenêtre, du texte qui ne sera pas modifié par l'utilisateur.</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1" y="2542703"/>
            <a:ext cx="6315071" cy="430887"/>
          </a:xfrm>
          <a:prstGeom prst="rect">
            <a:avLst/>
          </a:prstGeom>
          <a:solidFill>
            <a:schemeClr val="tx1"/>
          </a:solidFill>
        </p:spPr>
        <p:txBody>
          <a:bodyPr wrap="square" rtlCol="0">
            <a:spAutoFit/>
          </a:bodyPr>
          <a:lstStyle/>
          <a:p>
            <a:r>
              <a:rPr lang="fr-FR" sz="1100" dirty="0">
                <a:solidFill>
                  <a:schemeClr val="bg1"/>
                </a:solidFill>
              </a:rPr>
              <a:t>champ_label = Label(fenetre, text="contenu de notre champ label")</a:t>
            </a:r>
          </a:p>
          <a:p>
            <a:r>
              <a:rPr lang="fr-FR" sz="1100" dirty="0">
                <a:solidFill>
                  <a:schemeClr val="bg1"/>
                </a:solidFill>
              </a:rPr>
              <a:t>champ_label.pack()</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180981" y="5347324"/>
            <a:ext cx="11772891" cy="1384995"/>
          </a:xfrm>
          <a:prstGeom prst="rect">
            <a:avLst/>
          </a:prstGeom>
          <a:noFill/>
        </p:spPr>
        <p:txBody>
          <a:bodyPr wrap="square" rtlCol="0">
            <a:spAutoFit/>
          </a:bodyPr>
          <a:lstStyle/>
          <a:p>
            <a:r>
              <a:rPr lang="fr-FR" sz="1200" dirty="0"/>
              <a:t>J'imagine que vous vous posez des questions sur le dernier paramètre passé à notre constructeur de Button. Il s'agit de l'action liée à un clic sur le bouton. Ici, c'est la méthode </a:t>
            </a:r>
            <a:r>
              <a:rPr lang="fr-FR" sz="1200" dirty="0" err="1"/>
              <a:t>quit</a:t>
            </a:r>
            <a:r>
              <a:rPr lang="fr-FR" sz="1200" dirty="0"/>
              <a:t> de notre fenêtre racine qui est appelée.</a:t>
            </a:r>
          </a:p>
          <a:p>
            <a:endParaRPr lang="fr-FR" sz="1200" dirty="0"/>
          </a:p>
          <a:p>
            <a:r>
              <a:rPr lang="fr-FR" sz="1200" dirty="0"/>
              <a:t>Ainsi, quand vous cliquez sur le bouton Quitter, la fenêtre se ferme. Nous verrons plus tard comment créer nos propres commandes.</a:t>
            </a:r>
          </a:p>
          <a:p>
            <a:endParaRPr lang="fr-FR" sz="1200" dirty="0"/>
          </a:p>
          <a:p>
            <a:r>
              <a:rPr lang="fr-FR" sz="1200" dirty="0">
                <a:highlight>
                  <a:srgbClr val="C0C0C0"/>
                </a:highlight>
              </a:rPr>
              <a:t>Si vous faites des tests depuis l'interpréteur Python en ligne de commande, la fenêtre Tk reste ouverte tant que la console reste ouverte. Le bouton Quitter interrompra la boucle mainloop mais ne fermera pas l'interface.</a:t>
            </a:r>
          </a:p>
        </p:txBody>
      </p:sp>
      <p:sp>
        <p:nvSpPr>
          <p:cNvPr id="8" name="ZoneTexte 7">
            <a:extLst>
              <a:ext uri="{FF2B5EF4-FFF2-40B4-BE49-F238E27FC236}">
                <a16:creationId xmlns:a16="http://schemas.microsoft.com/office/drawing/2014/main" id="{BF13708D-E08C-4DC3-A6CE-1D18C029C15A}"/>
              </a:ext>
            </a:extLst>
          </p:cNvPr>
          <p:cNvSpPr txBox="1"/>
          <p:nvPr/>
        </p:nvSpPr>
        <p:spPr>
          <a:xfrm>
            <a:off x="257183" y="2973590"/>
            <a:ext cx="11772891" cy="1754326"/>
          </a:xfrm>
          <a:prstGeom prst="rect">
            <a:avLst/>
          </a:prstGeom>
          <a:noFill/>
        </p:spPr>
        <p:txBody>
          <a:bodyPr wrap="square" rtlCol="0">
            <a:spAutoFit/>
          </a:bodyPr>
          <a:lstStyle/>
          <a:p>
            <a:r>
              <a:rPr lang="fr-FR" sz="1200" dirty="0"/>
              <a:t>N'oubliez pas que, pour qu'un widget apparaisse, il faut :</a:t>
            </a:r>
          </a:p>
          <a:p>
            <a:pPr marL="628650" lvl="1" indent="-171450">
              <a:buFont typeface="Arial" panose="020B0604020202020204" pitchFamily="34" charset="0"/>
              <a:buChar char="•"/>
            </a:pPr>
            <a:r>
              <a:rPr lang="fr-FR" sz="1200" dirty="0"/>
              <a:t>qu'il prenne, en premier paramètre du constructeur, la fenêtre principale ;</a:t>
            </a:r>
          </a:p>
          <a:p>
            <a:pPr marL="628650" lvl="1" indent="-171450">
              <a:buFont typeface="Arial" panose="020B0604020202020204" pitchFamily="34" charset="0"/>
              <a:buChar char="•"/>
            </a:pPr>
            <a:r>
              <a:rPr lang="fr-FR" sz="1200" dirty="0"/>
              <a:t>qu'il fasse appel à la méthode pack.	</a:t>
            </a:r>
          </a:p>
          <a:p>
            <a:endParaRPr lang="fr-FR" sz="1200" dirty="0"/>
          </a:p>
          <a:p>
            <a:r>
              <a:rPr lang="fr-FR" sz="1200" dirty="0"/>
              <a:t>La méthode </a:t>
            </a:r>
            <a:r>
              <a:rPr lang="fr-FR" sz="1200" b="1" dirty="0"/>
              <a:t>pack</a:t>
            </a:r>
            <a:r>
              <a:rPr lang="fr-FR" sz="1200" dirty="0"/>
              <a:t> permet de positionner un objet dans une fenêtre ou dans un cadre, nous verrons plus loin quelques-uns de ses paramètres optionnels.</a:t>
            </a:r>
          </a:p>
          <a:p>
            <a:endParaRPr lang="fr-FR" sz="1200" b="1" dirty="0"/>
          </a:p>
          <a:p>
            <a:r>
              <a:rPr lang="fr-FR" sz="1200" b="1" dirty="0"/>
              <a:t>Les boutons</a:t>
            </a:r>
          </a:p>
          <a:p>
            <a:endParaRPr lang="fr-FR" sz="1200" dirty="0"/>
          </a:p>
          <a:p>
            <a:r>
              <a:rPr lang="fr-FR" sz="1200" dirty="0"/>
              <a:t>Les boutons sont des widgets sur lesquels on peut cliquer et qui peuvent déclencher des actions ou commandes comme nous le verrons ultérieurement plus en détail.</a:t>
            </a:r>
          </a:p>
        </p:txBody>
      </p:sp>
      <p:sp>
        <p:nvSpPr>
          <p:cNvPr id="9" name="ZoneTexte 8">
            <a:extLst>
              <a:ext uri="{FF2B5EF4-FFF2-40B4-BE49-F238E27FC236}">
                <a16:creationId xmlns:a16="http://schemas.microsoft.com/office/drawing/2014/main" id="{9593D8E5-16E3-4F6F-B19B-10AE7DDA21B6}"/>
              </a:ext>
            </a:extLst>
          </p:cNvPr>
          <p:cNvSpPr txBox="1"/>
          <p:nvPr/>
        </p:nvSpPr>
        <p:spPr>
          <a:xfrm>
            <a:off x="257182" y="4790756"/>
            <a:ext cx="6315071" cy="430887"/>
          </a:xfrm>
          <a:prstGeom prst="rect">
            <a:avLst/>
          </a:prstGeom>
          <a:solidFill>
            <a:schemeClr val="tx1"/>
          </a:solidFill>
        </p:spPr>
        <p:txBody>
          <a:bodyPr wrap="square" rtlCol="0">
            <a:spAutoFit/>
          </a:bodyPr>
          <a:lstStyle/>
          <a:p>
            <a:r>
              <a:rPr lang="fr-FR" sz="1100" dirty="0">
                <a:solidFill>
                  <a:schemeClr val="bg1"/>
                </a:solidFill>
              </a:rPr>
              <a:t>bouton_quitter = Button(fenetre, text="Quitter", command=fenetre.quit)</a:t>
            </a:r>
          </a:p>
          <a:p>
            <a:r>
              <a:rPr lang="fr-FR" sz="1100" dirty="0">
                <a:solidFill>
                  <a:schemeClr val="bg1"/>
                </a:solidFill>
              </a:rPr>
              <a:t>bouton_quitter.pack()</a:t>
            </a:r>
          </a:p>
        </p:txBody>
      </p:sp>
    </p:spTree>
    <p:extLst>
      <p:ext uri="{BB962C8B-B14F-4D97-AF65-F5344CB8AC3E}">
        <p14:creationId xmlns:p14="http://schemas.microsoft.com/office/powerpoint/2010/main" val="3062147853"/>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345266"/>
            <a:ext cx="11772891" cy="830997"/>
          </a:xfrm>
          <a:prstGeom prst="rect">
            <a:avLst/>
          </a:prstGeom>
          <a:noFill/>
        </p:spPr>
        <p:txBody>
          <a:bodyPr wrap="square" rtlCol="0">
            <a:spAutoFit/>
          </a:bodyPr>
          <a:lstStyle/>
          <a:p>
            <a:r>
              <a:rPr lang="fr-FR" sz="1200" b="1" dirty="0"/>
              <a:t>Une ligne de saisie</a:t>
            </a:r>
          </a:p>
          <a:p>
            <a:endParaRPr lang="fr-FR" sz="1200" b="1" dirty="0"/>
          </a:p>
          <a:p>
            <a:r>
              <a:rPr lang="fr-FR" sz="1200" dirty="0"/>
              <a:t>Le widget que nous allons voir à présent est une zone de texte dans lequel l'utilisateur peut écrire. En fait de zone, il s'agit d'une ligne simple.</a:t>
            </a:r>
          </a:p>
          <a:p>
            <a:r>
              <a:rPr lang="fr-FR" sz="1200" dirty="0"/>
              <a:t>On préférera créer une variable Tkinter associée au champ de texte. Regardez le code qui suit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2323052"/>
            <a:ext cx="6315071" cy="600164"/>
          </a:xfrm>
          <a:prstGeom prst="rect">
            <a:avLst/>
          </a:prstGeom>
          <a:solidFill>
            <a:schemeClr val="tx1"/>
          </a:solidFill>
        </p:spPr>
        <p:txBody>
          <a:bodyPr wrap="square" rtlCol="0">
            <a:spAutoFit/>
          </a:bodyPr>
          <a:lstStyle/>
          <a:p>
            <a:r>
              <a:rPr lang="fr-FR" sz="1100" dirty="0">
                <a:solidFill>
                  <a:schemeClr val="bg1"/>
                </a:solidFill>
              </a:rPr>
              <a:t>var_texte = StringVar()</a:t>
            </a:r>
          </a:p>
          <a:p>
            <a:r>
              <a:rPr lang="fr-FR" sz="1100" dirty="0">
                <a:solidFill>
                  <a:schemeClr val="bg1"/>
                </a:solidFill>
              </a:rPr>
              <a:t>ligne_texte = Entry(fenetre, textvariable=var_texte, width=30)</a:t>
            </a:r>
          </a:p>
          <a:p>
            <a:r>
              <a:rPr lang="fr-FR" sz="1100" dirty="0">
                <a:solidFill>
                  <a:schemeClr val="bg1"/>
                </a:solidFill>
              </a:rPr>
              <a:t>ligne_texte.pack()</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257182" y="3250845"/>
            <a:ext cx="11772891" cy="2677656"/>
          </a:xfrm>
          <a:prstGeom prst="rect">
            <a:avLst/>
          </a:prstGeom>
          <a:noFill/>
        </p:spPr>
        <p:txBody>
          <a:bodyPr wrap="square" rtlCol="0">
            <a:spAutoFit/>
          </a:bodyPr>
          <a:lstStyle/>
          <a:p>
            <a:r>
              <a:rPr lang="fr-FR" sz="1200" dirty="0"/>
              <a:t>À la ligne 1, nous créons une variable Tkinter. En résumé, c'est une variable qui va ici contenir le texte de notre Entry. Il est possible de lier cette variable à une méthode de telle sorte que la méthode soit appelée quand la variable est modifiée (l'utilisateur écrit dans le champ Entry).</a:t>
            </a:r>
          </a:p>
          <a:p>
            <a:endParaRPr lang="fr-FR" sz="1200" dirty="0"/>
          </a:p>
          <a:p>
            <a:r>
              <a:rPr lang="fr-FR" sz="1200" dirty="0"/>
              <a:t>Pour en savoir plus, je vous renvoie à la méthode trace de la variable.</a:t>
            </a:r>
          </a:p>
          <a:p>
            <a:endParaRPr lang="fr-FR" sz="1200" dirty="0"/>
          </a:p>
          <a:p>
            <a:r>
              <a:rPr lang="fr-FR" sz="1200" dirty="0"/>
              <a:t>Comme vous l'avez peut-être remarqué, le widget Entry n'est qu'une zone de saisie. Pour que l'utilisateur sache ce qu'il doit y écrire, il pourrait être utile de lui mettre une indication auprès du champ. Le widget Label est le plus approprié dans ce cas.</a:t>
            </a:r>
          </a:p>
          <a:p>
            <a:endParaRPr lang="fr-FR" sz="1200" dirty="0"/>
          </a:p>
          <a:p>
            <a:r>
              <a:rPr lang="fr-FR" sz="1200" dirty="0"/>
              <a:t>Notez qu'il existe également le widget Text qui représente un champ de texte à plusieurs lignes.</a:t>
            </a:r>
          </a:p>
          <a:p>
            <a:r>
              <a:rPr lang="fr-FR" sz="1200" dirty="0"/>
              <a:t>Les cases à cocher</a:t>
            </a:r>
          </a:p>
          <a:p>
            <a:endParaRPr lang="fr-FR" sz="1200" dirty="0"/>
          </a:p>
          <a:p>
            <a:r>
              <a:rPr lang="fr-FR" sz="1200" dirty="0"/>
              <a:t>Les cases à cocher sont définies dans la classe Checkbutton. Là encore, on utilise une variable pour surveiller la sélection de la case.</a:t>
            </a:r>
          </a:p>
          <a:p>
            <a:endParaRPr lang="fr-FR" sz="1200" dirty="0"/>
          </a:p>
          <a:p>
            <a:r>
              <a:rPr lang="fr-FR" sz="1200" dirty="0"/>
              <a:t>Pour surveiller l'état d'une case à cocher (qui peut être soit active soit inactive), on préférera créer une variable de type IntVar plutôt que StringVar, bien que ce ne soit pas une obligation.</a:t>
            </a:r>
            <a:endParaRPr lang="fr-FR" sz="1200" dirty="0">
              <a:highlight>
                <a:srgbClr val="C0C0C0"/>
              </a:highlight>
            </a:endParaRPr>
          </a:p>
        </p:txBody>
      </p:sp>
    </p:spTree>
    <p:extLst>
      <p:ext uri="{BB962C8B-B14F-4D97-AF65-F5344CB8AC3E}">
        <p14:creationId xmlns:p14="http://schemas.microsoft.com/office/powerpoint/2010/main" val="229571589"/>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ZoneTexte 10">
            <a:extLst>
              <a:ext uri="{FF2B5EF4-FFF2-40B4-BE49-F238E27FC236}">
                <a16:creationId xmlns:a16="http://schemas.microsoft.com/office/drawing/2014/main" id="{490225D1-1687-4496-BE08-4D38C27B0FD1}"/>
              </a:ext>
            </a:extLst>
          </p:cNvPr>
          <p:cNvSpPr txBox="1"/>
          <p:nvPr/>
        </p:nvSpPr>
        <p:spPr>
          <a:xfrm>
            <a:off x="257183" y="1784825"/>
            <a:ext cx="6315071" cy="600164"/>
          </a:xfrm>
          <a:prstGeom prst="rect">
            <a:avLst/>
          </a:prstGeom>
          <a:solidFill>
            <a:schemeClr val="tx1"/>
          </a:solidFill>
        </p:spPr>
        <p:txBody>
          <a:bodyPr wrap="square" rtlCol="0">
            <a:spAutoFit/>
          </a:bodyPr>
          <a:lstStyle/>
          <a:p>
            <a:r>
              <a:rPr lang="fr-FR" sz="1100" dirty="0">
                <a:solidFill>
                  <a:schemeClr val="bg1"/>
                </a:solidFill>
              </a:rPr>
              <a:t>var_texte = StringVar()</a:t>
            </a:r>
          </a:p>
          <a:p>
            <a:r>
              <a:rPr lang="fr-FR" sz="1100" dirty="0">
                <a:solidFill>
                  <a:schemeClr val="bg1"/>
                </a:solidFill>
              </a:rPr>
              <a:t>ligne_texte = Entry(fenetre, textvariable=var_texte, width=30)</a:t>
            </a:r>
          </a:p>
          <a:p>
            <a:r>
              <a:rPr lang="fr-FR" sz="1100" dirty="0">
                <a:solidFill>
                  <a:schemeClr val="bg1"/>
                </a:solidFill>
              </a:rPr>
              <a:t>ligne_texte.pack()</a:t>
            </a:r>
          </a:p>
        </p:txBody>
      </p:sp>
      <p:sp>
        <p:nvSpPr>
          <p:cNvPr id="12" name="ZoneTexte 11">
            <a:extLst>
              <a:ext uri="{FF2B5EF4-FFF2-40B4-BE49-F238E27FC236}">
                <a16:creationId xmlns:a16="http://schemas.microsoft.com/office/drawing/2014/main" id="{3413CF41-E064-4441-8AEC-2D974A117042}"/>
              </a:ext>
            </a:extLst>
          </p:cNvPr>
          <p:cNvSpPr txBox="1"/>
          <p:nvPr/>
        </p:nvSpPr>
        <p:spPr>
          <a:xfrm>
            <a:off x="257182" y="2458592"/>
            <a:ext cx="11772891" cy="261610"/>
          </a:xfrm>
          <a:prstGeom prst="rect">
            <a:avLst/>
          </a:prstGeom>
          <a:noFill/>
        </p:spPr>
        <p:txBody>
          <a:bodyPr wrap="square" rtlCol="0">
            <a:spAutoFit/>
          </a:bodyPr>
          <a:lstStyle/>
          <a:p>
            <a:r>
              <a:rPr lang="fr-FR" sz="1100" dirty="0"/>
              <a:t>Vous pouvez ensuite contrôler l'état de la case à cocher en interrogeant la variable :</a:t>
            </a:r>
          </a:p>
        </p:txBody>
      </p:sp>
      <p:sp>
        <p:nvSpPr>
          <p:cNvPr id="13" name="ZoneTexte 12">
            <a:extLst>
              <a:ext uri="{FF2B5EF4-FFF2-40B4-BE49-F238E27FC236}">
                <a16:creationId xmlns:a16="http://schemas.microsoft.com/office/drawing/2014/main" id="{8DB71F96-165C-4CD5-9F2B-0A4C68652CF1}"/>
              </a:ext>
            </a:extLst>
          </p:cNvPr>
          <p:cNvSpPr txBox="1"/>
          <p:nvPr/>
        </p:nvSpPr>
        <p:spPr>
          <a:xfrm>
            <a:off x="257183" y="2808965"/>
            <a:ext cx="6315071" cy="261610"/>
          </a:xfrm>
          <a:prstGeom prst="rect">
            <a:avLst/>
          </a:prstGeom>
          <a:solidFill>
            <a:schemeClr val="tx1"/>
          </a:solidFill>
        </p:spPr>
        <p:txBody>
          <a:bodyPr wrap="square" rtlCol="0">
            <a:spAutoFit/>
          </a:bodyPr>
          <a:lstStyle/>
          <a:p>
            <a:r>
              <a:rPr lang="fr-FR" sz="1100" dirty="0" err="1">
                <a:solidFill>
                  <a:schemeClr val="bg1"/>
                </a:solidFill>
              </a:rPr>
              <a:t>var_case.get</a:t>
            </a:r>
            <a:r>
              <a:rPr lang="fr-FR" sz="1100" dirty="0">
                <a:solidFill>
                  <a:schemeClr val="bg1"/>
                </a:solidFill>
              </a:rPr>
              <a:t>()</a:t>
            </a:r>
          </a:p>
        </p:txBody>
      </p:sp>
    </p:spTree>
    <p:extLst>
      <p:ext uri="{BB962C8B-B14F-4D97-AF65-F5344CB8AC3E}">
        <p14:creationId xmlns:p14="http://schemas.microsoft.com/office/powerpoint/2010/main" val="1382928200"/>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037249"/>
            <a:ext cx="11772891" cy="2677656"/>
          </a:xfrm>
          <a:prstGeom prst="rect">
            <a:avLst/>
          </a:prstGeom>
          <a:noFill/>
        </p:spPr>
        <p:txBody>
          <a:bodyPr wrap="square" rtlCol="0">
            <a:spAutoFit/>
          </a:bodyPr>
          <a:lstStyle/>
          <a:p>
            <a:r>
              <a:rPr lang="fr-FR" sz="1200" dirty="0"/>
              <a:t>Si la case est cochée, la valeur renvoyée par la variable sera1. Si elle n'est pas cochée, ce sera0.</a:t>
            </a:r>
          </a:p>
          <a:p>
            <a:endParaRPr lang="fr-FR" sz="1200" dirty="0"/>
          </a:p>
          <a:p>
            <a:r>
              <a:rPr lang="fr-FR" sz="1200" dirty="0"/>
              <a:t>Notez qu'à l'instar d'un bouton, vous pouvez lier la case à cocher à une commande qui sera appelée quand son état change.</a:t>
            </a:r>
          </a:p>
          <a:p>
            <a:endParaRPr lang="fr-FR" sz="1200" b="1" dirty="0"/>
          </a:p>
          <a:p>
            <a:r>
              <a:rPr lang="fr-FR" sz="1200" b="1" dirty="0"/>
              <a:t>Les boutons radio</a:t>
            </a:r>
          </a:p>
          <a:p>
            <a:endParaRPr lang="fr-FR" sz="1200" b="1" dirty="0"/>
          </a:p>
          <a:p>
            <a:r>
              <a:rPr lang="fr-FR" sz="1200" dirty="0"/>
              <a:t>Les boutons radio (radio buttons en anglais) sont des boutons généralement présentés en groupes. C'est, à proprement parler, un ensemble de cases à cocher mutuellement exclusives : quand vous cliquez sur l'un des boutons, celui-ci se sélectionne et tous les autres boutons du même groupe se désélectionnent.</a:t>
            </a:r>
          </a:p>
          <a:p>
            <a:endParaRPr lang="fr-FR" sz="1200" dirty="0"/>
          </a:p>
          <a:p>
            <a:r>
              <a:rPr lang="fr-FR" sz="1200" dirty="0"/>
              <a:t>Ce type de bouton est donc surtout utile dans le cadre d'un regroupement.</a:t>
            </a:r>
          </a:p>
          <a:p>
            <a:endParaRPr lang="fr-FR" sz="1200" dirty="0"/>
          </a:p>
          <a:p>
            <a:r>
              <a:rPr lang="fr-FR" sz="1200" dirty="0"/>
              <a:t>Pour créer un groupe de boutons, il faut simplement qu'ils soient tous associés à la même variable (là encore, une variable </a:t>
            </a:r>
            <a:r>
              <a:rPr lang="fr-FR" sz="1200" b="1" dirty="0"/>
              <a:t>Tkinter</a:t>
            </a:r>
            <a:r>
              <a:rPr lang="fr-FR" sz="1200" dirty="0"/>
              <a:t>). La variable peut posséder le type que vous voulez.</a:t>
            </a:r>
          </a:p>
          <a:p>
            <a:endParaRPr lang="fr-FR" sz="1200" dirty="0"/>
          </a:p>
          <a:p>
            <a:r>
              <a:rPr lang="fr-FR" sz="1200" dirty="0"/>
              <a:t>Quand l'utilisateur change le bouton sélectionné, la valeur de la variable change également en fonction de l'option </a:t>
            </a:r>
            <a:r>
              <a:rPr lang="fr-FR" sz="1200" b="1" dirty="0"/>
              <a:t>value</a:t>
            </a:r>
            <a:r>
              <a:rPr lang="fr-FR" sz="1200" dirty="0"/>
              <a:t> associée au bouton. Voyons un exemple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3807479"/>
            <a:ext cx="6315071" cy="1615827"/>
          </a:xfrm>
          <a:prstGeom prst="rect">
            <a:avLst/>
          </a:prstGeom>
          <a:solidFill>
            <a:schemeClr val="tx1"/>
          </a:solidFill>
        </p:spPr>
        <p:txBody>
          <a:bodyPr wrap="square" rtlCol="0">
            <a:spAutoFit/>
          </a:bodyPr>
          <a:lstStyle/>
          <a:p>
            <a:r>
              <a:rPr lang="fr-FR" sz="1100" dirty="0">
                <a:solidFill>
                  <a:schemeClr val="bg1"/>
                </a:solidFill>
              </a:rPr>
              <a:t>var_choix = StringVar()</a:t>
            </a:r>
          </a:p>
          <a:p>
            <a:endParaRPr lang="fr-FR" sz="1100" dirty="0">
              <a:solidFill>
                <a:schemeClr val="bg1"/>
              </a:solidFill>
            </a:endParaRPr>
          </a:p>
          <a:p>
            <a:r>
              <a:rPr lang="fr-FR" sz="1100" dirty="0">
                <a:solidFill>
                  <a:schemeClr val="bg1"/>
                </a:solidFill>
              </a:rPr>
              <a:t>choix_rouge = Radiobutton(fenetre, text="Rouge", variable=var_choix, value="rouge")</a:t>
            </a:r>
          </a:p>
          <a:p>
            <a:r>
              <a:rPr lang="fr-FR" sz="1100" dirty="0">
                <a:solidFill>
                  <a:schemeClr val="bg1"/>
                </a:solidFill>
              </a:rPr>
              <a:t>choix_vert = Radiobutton(fenetre, text="Vert", variable=var_choix, value="vert")</a:t>
            </a:r>
          </a:p>
          <a:p>
            <a:r>
              <a:rPr lang="fr-FR" sz="1100" dirty="0">
                <a:solidFill>
                  <a:schemeClr val="bg1"/>
                </a:solidFill>
              </a:rPr>
              <a:t>choix_bleu = Radiobutton(fenetre, text="Bleu", variable=var_choix, value="bleu")</a:t>
            </a:r>
          </a:p>
          <a:p>
            <a:endParaRPr lang="fr-FR" sz="1100" dirty="0">
              <a:solidFill>
                <a:schemeClr val="bg1"/>
              </a:solidFill>
            </a:endParaRPr>
          </a:p>
          <a:p>
            <a:r>
              <a:rPr lang="fr-FR" sz="1100" dirty="0">
                <a:solidFill>
                  <a:schemeClr val="bg1"/>
                </a:solidFill>
              </a:rPr>
              <a:t>choix_rouge.pack()</a:t>
            </a:r>
          </a:p>
          <a:p>
            <a:r>
              <a:rPr lang="fr-FR" sz="1100" dirty="0">
                <a:solidFill>
                  <a:schemeClr val="bg1"/>
                </a:solidFill>
              </a:rPr>
              <a:t>choix_vert.pack()</a:t>
            </a:r>
          </a:p>
          <a:p>
            <a:r>
              <a:rPr lang="fr-FR" sz="1100" dirty="0">
                <a:solidFill>
                  <a:schemeClr val="bg1"/>
                </a:solidFill>
              </a:rPr>
              <a:t>choix_bleu.pack()</a:t>
            </a:r>
          </a:p>
        </p:txBody>
      </p:sp>
      <p:sp>
        <p:nvSpPr>
          <p:cNvPr id="14" name="ZoneTexte 13">
            <a:extLst>
              <a:ext uri="{FF2B5EF4-FFF2-40B4-BE49-F238E27FC236}">
                <a16:creationId xmlns:a16="http://schemas.microsoft.com/office/drawing/2014/main" id="{61BCF22B-BEC0-49C5-ACAA-E286A14F9DF2}"/>
              </a:ext>
            </a:extLst>
          </p:cNvPr>
          <p:cNvSpPr txBox="1"/>
          <p:nvPr/>
        </p:nvSpPr>
        <p:spPr>
          <a:xfrm>
            <a:off x="257183" y="5608454"/>
            <a:ext cx="11772891" cy="276999"/>
          </a:xfrm>
          <a:prstGeom prst="rect">
            <a:avLst/>
          </a:prstGeom>
          <a:noFill/>
        </p:spPr>
        <p:txBody>
          <a:bodyPr wrap="square" rtlCol="0">
            <a:spAutoFit/>
          </a:bodyPr>
          <a:lstStyle/>
          <a:p>
            <a:r>
              <a:rPr lang="fr-FR" sz="1200" dirty="0"/>
              <a:t>Pour récupérer la valeur associée au bouton actuellement sélectionné, interrogez la variable :</a:t>
            </a:r>
          </a:p>
        </p:txBody>
      </p:sp>
      <p:sp>
        <p:nvSpPr>
          <p:cNvPr id="15" name="ZoneTexte 14">
            <a:extLst>
              <a:ext uri="{FF2B5EF4-FFF2-40B4-BE49-F238E27FC236}">
                <a16:creationId xmlns:a16="http://schemas.microsoft.com/office/drawing/2014/main" id="{53A1AE52-4FEA-484F-8A80-8DD08A120D31}"/>
              </a:ext>
            </a:extLst>
          </p:cNvPr>
          <p:cNvSpPr txBox="1"/>
          <p:nvPr/>
        </p:nvSpPr>
        <p:spPr>
          <a:xfrm>
            <a:off x="257183" y="5990184"/>
            <a:ext cx="6315071" cy="261610"/>
          </a:xfrm>
          <a:prstGeom prst="rect">
            <a:avLst/>
          </a:prstGeom>
          <a:solidFill>
            <a:schemeClr val="tx1"/>
          </a:solidFill>
        </p:spPr>
        <p:txBody>
          <a:bodyPr wrap="square" rtlCol="0">
            <a:spAutoFit/>
          </a:bodyPr>
          <a:lstStyle/>
          <a:p>
            <a:r>
              <a:rPr lang="fr-FR" sz="1100" dirty="0">
                <a:solidFill>
                  <a:schemeClr val="bg1"/>
                </a:solidFill>
              </a:rPr>
              <a:t>var_choix.get()</a:t>
            </a:r>
          </a:p>
        </p:txBody>
      </p:sp>
    </p:spTree>
    <p:extLst>
      <p:ext uri="{BB962C8B-B14F-4D97-AF65-F5344CB8AC3E}">
        <p14:creationId xmlns:p14="http://schemas.microsoft.com/office/powerpoint/2010/main" val="3583373917"/>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954741"/>
            <a:ext cx="11772891" cy="1200329"/>
          </a:xfrm>
          <a:prstGeom prst="rect">
            <a:avLst/>
          </a:prstGeom>
          <a:noFill/>
        </p:spPr>
        <p:txBody>
          <a:bodyPr wrap="square" rtlCol="0">
            <a:spAutoFit/>
          </a:bodyPr>
          <a:lstStyle/>
          <a:p>
            <a:r>
              <a:rPr lang="fr-FR" sz="1200" b="1" dirty="0"/>
              <a:t>Les listes déroulantes</a:t>
            </a:r>
          </a:p>
          <a:p>
            <a:endParaRPr lang="fr-FR" sz="1200" dirty="0"/>
          </a:p>
          <a:p>
            <a:r>
              <a:rPr lang="fr-FR" sz="1200" dirty="0"/>
              <a:t>Ce widget permet de construire une liste dans laquelle on peut sélectionner un ou plusieurs éléments. Le fonctionnement n'est pas tout à fait identique aux boutons radio. Ici, la liste comprend plusieurs lignes et non un groupe de boutons.</a:t>
            </a:r>
          </a:p>
          <a:p>
            <a:endParaRPr lang="fr-FR" sz="1200" dirty="0"/>
          </a:p>
          <a:p>
            <a:r>
              <a:rPr lang="fr-FR" sz="1200" dirty="0"/>
              <a:t>Créer une liste se fait assez simplement, vous devez commencer à vous habituer à la syntaxe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2276288"/>
            <a:ext cx="6315071" cy="430887"/>
          </a:xfrm>
          <a:prstGeom prst="rect">
            <a:avLst/>
          </a:prstGeom>
          <a:solidFill>
            <a:schemeClr val="tx1"/>
          </a:solidFill>
        </p:spPr>
        <p:txBody>
          <a:bodyPr wrap="square" rtlCol="0">
            <a:spAutoFit/>
          </a:bodyPr>
          <a:lstStyle/>
          <a:p>
            <a:r>
              <a:rPr lang="fr-FR" sz="1100" dirty="0">
                <a:solidFill>
                  <a:schemeClr val="bg1"/>
                </a:solidFill>
              </a:rPr>
              <a:t>liste = Listbox(fenetre)</a:t>
            </a:r>
          </a:p>
          <a:p>
            <a:r>
              <a:rPr lang="fr-FR" sz="1100" dirty="0">
                <a:solidFill>
                  <a:schemeClr val="bg1"/>
                </a:solidFill>
              </a:rPr>
              <a:t>liste.pack()</a:t>
            </a:r>
          </a:p>
        </p:txBody>
      </p:sp>
      <p:sp>
        <p:nvSpPr>
          <p:cNvPr id="14" name="ZoneTexte 13">
            <a:extLst>
              <a:ext uri="{FF2B5EF4-FFF2-40B4-BE49-F238E27FC236}">
                <a16:creationId xmlns:a16="http://schemas.microsoft.com/office/drawing/2014/main" id="{61BCF22B-BEC0-49C5-ACAA-E286A14F9DF2}"/>
              </a:ext>
            </a:extLst>
          </p:cNvPr>
          <p:cNvSpPr txBox="1"/>
          <p:nvPr/>
        </p:nvSpPr>
        <p:spPr>
          <a:xfrm>
            <a:off x="180981" y="2719989"/>
            <a:ext cx="11772891" cy="1384995"/>
          </a:xfrm>
          <a:prstGeom prst="rect">
            <a:avLst/>
          </a:prstGeom>
          <a:noFill/>
        </p:spPr>
        <p:txBody>
          <a:bodyPr wrap="square" rtlCol="0">
            <a:spAutoFit/>
          </a:bodyPr>
          <a:lstStyle/>
          <a:p>
            <a:r>
              <a:rPr lang="fr-FR" sz="1200" dirty="0"/>
              <a:t>On insère ensuite des éléments. La méthode insert prend deux paramètres :</a:t>
            </a:r>
          </a:p>
          <a:p>
            <a:endParaRPr lang="fr-FR" sz="1200" dirty="0"/>
          </a:p>
          <a:p>
            <a:r>
              <a:rPr lang="fr-FR" sz="1200" dirty="0"/>
              <a:t>    la position à laquelle insérer l'élément ;</a:t>
            </a:r>
          </a:p>
          <a:p>
            <a:endParaRPr lang="fr-FR" sz="1200" dirty="0"/>
          </a:p>
          <a:p>
            <a:r>
              <a:rPr lang="fr-FR" sz="1200" dirty="0"/>
              <a:t>    l'élément même, sous la forme d'une chaîne de caractères.</a:t>
            </a:r>
          </a:p>
          <a:p>
            <a:endParaRPr lang="fr-FR" sz="1200" dirty="0"/>
          </a:p>
          <a:p>
            <a:r>
              <a:rPr lang="fr-FR" sz="1200" dirty="0"/>
              <a:t>Si vous voulez insérer des éléments à la fin de la liste, utilisez la constante END définie par </a:t>
            </a:r>
            <a:r>
              <a:rPr lang="fr-FR" sz="1200" b="1" dirty="0"/>
              <a:t>Tkinter</a:t>
            </a:r>
            <a:r>
              <a:rPr lang="fr-FR" sz="1200" dirty="0"/>
              <a:t> :</a:t>
            </a:r>
          </a:p>
        </p:txBody>
      </p:sp>
      <p:sp>
        <p:nvSpPr>
          <p:cNvPr id="15" name="ZoneTexte 14">
            <a:extLst>
              <a:ext uri="{FF2B5EF4-FFF2-40B4-BE49-F238E27FC236}">
                <a16:creationId xmlns:a16="http://schemas.microsoft.com/office/drawing/2014/main" id="{53A1AE52-4FEA-484F-8A80-8DD08A120D31}"/>
              </a:ext>
            </a:extLst>
          </p:cNvPr>
          <p:cNvSpPr txBox="1"/>
          <p:nvPr/>
        </p:nvSpPr>
        <p:spPr>
          <a:xfrm>
            <a:off x="257183" y="4196975"/>
            <a:ext cx="6315071" cy="600164"/>
          </a:xfrm>
          <a:prstGeom prst="rect">
            <a:avLst/>
          </a:prstGeom>
          <a:solidFill>
            <a:schemeClr val="tx1"/>
          </a:solidFill>
        </p:spPr>
        <p:txBody>
          <a:bodyPr wrap="square" rtlCol="0">
            <a:spAutoFit/>
          </a:bodyPr>
          <a:lstStyle/>
          <a:p>
            <a:r>
              <a:rPr lang="fr-FR" sz="1100" dirty="0">
                <a:solidFill>
                  <a:schemeClr val="bg1"/>
                </a:solidFill>
              </a:rPr>
              <a:t>liste.insert(END, "Pierre")</a:t>
            </a:r>
          </a:p>
          <a:p>
            <a:r>
              <a:rPr lang="fr-FR" sz="1100" dirty="0">
                <a:solidFill>
                  <a:schemeClr val="bg1"/>
                </a:solidFill>
              </a:rPr>
              <a:t>liste.insert(END, "Feuille")</a:t>
            </a:r>
          </a:p>
          <a:p>
            <a:r>
              <a:rPr lang="fr-FR" sz="1100" dirty="0">
                <a:solidFill>
                  <a:schemeClr val="bg1"/>
                </a:solidFill>
              </a:rPr>
              <a:t>liste.insert(END, "Ciseau")</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71472" y="4929280"/>
            <a:ext cx="11772891" cy="1569660"/>
          </a:xfrm>
          <a:prstGeom prst="rect">
            <a:avLst/>
          </a:prstGeom>
          <a:noFill/>
        </p:spPr>
        <p:txBody>
          <a:bodyPr wrap="square" rtlCol="0">
            <a:spAutoFit/>
          </a:bodyPr>
          <a:lstStyle/>
          <a:p>
            <a:r>
              <a:rPr lang="fr-FR" sz="1200" dirty="0"/>
              <a:t>Pour accéder à la sélection, utilisez la méthode </a:t>
            </a:r>
            <a:r>
              <a:rPr lang="fr-FR" sz="1200" i="1" dirty="0"/>
              <a:t>curselection</a:t>
            </a:r>
            <a:r>
              <a:rPr lang="fr-FR" sz="1200" dirty="0"/>
              <a:t> de la liste. Elle renvoie un tuple de chaînes de caractères, chacune étant la position de l'élément sélectionné.</a:t>
            </a:r>
          </a:p>
          <a:p>
            <a:endParaRPr lang="fr-FR" sz="1200" dirty="0"/>
          </a:p>
          <a:p>
            <a:r>
              <a:rPr lang="fr-FR" sz="1200" dirty="0"/>
              <a:t>Par exemple, si </a:t>
            </a:r>
            <a:r>
              <a:rPr lang="fr-FR" sz="1200" i="1" dirty="0" err="1"/>
              <a:t>liste.curselection</a:t>
            </a:r>
            <a:r>
              <a:rPr lang="fr-FR" sz="1200" i="1" dirty="0"/>
              <a:t>() </a:t>
            </a:r>
            <a:r>
              <a:rPr lang="fr-FR" sz="1200" dirty="0"/>
              <a:t>renvoie('2',), c'est le troisième élément de la liste qui est sélectionné (</a:t>
            </a:r>
            <a:r>
              <a:rPr lang="fr-FR" sz="1200" i="1" dirty="0"/>
              <a:t>Ciseau</a:t>
            </a:r>
            <a:r>
              <a:rPr lang="fr-FR" sz="1200" dirty="0"/>
              <a:t> en l'occurrence).</a:t>
            </a:r>
          </a:p>
          <a:p>
            <a:endParaRPr lang="fr-FR" sz="1200" b="1" dirty="0"/>
          </a:p>
          <a:p>
            <a:r>
              <a:rPr lang="fr-FR" sz="1200" b="1" dirty="0"/>
              <a:t> Organiser ses widgets dans la fenêtre</a:t>
            </a:r>
          </a:p>
          <a:p>
            <a:endParaRPr lang="fr-FR" sz="1200" dirty="0"/>
          </a:p>
          <a:p>
            <a:r>
              <a:rPr lang="fr-FR" sz="1200" dirty="0"/>
              <a:t>Il existe plusieurs widgets qui peuvent contenir d'autres widgets. L'un d'entre eux se nomme </a:t>
            </a:r>
            <a:r>
              <a:rPr lang="fr-FR" sz="1200" b="1" dirty="0"/>
              <a:t>Frame</a:t>
            </a:r>
            <a:r>
              <a:rPr lang="fr-FR" sz="1200" dirty="0"/>
              <a:t>. C'est un cadre rectangulaire dans lequel vous pouvez placer vos widgets... ainsi que d'autres objets </a:t>
            </a:r>
            <a:r>
              <a:rPr lang="fr-FR" sz="1200" b="1" dirty="0"/>
              <a:t>Frame</a:t>
            </a:r>
            <a:r>
              <a:rPr lang="fr-FR" sz="1200" dirty="0"/>
              <a:t> si besoin est.</a:t>
            </a:r>
          </a:p>
        </p:txBody>
      </p:sp>
    </p:spTree>
    <p:extLst>
      <p:ext uri="{BB962C8B-B14F-4D97-AF65-F5344CB8AC3E}">
        <p14:creationId xmlns:p14="http://schemas.microsoft.com/office/powerpoint/2010/main" val="1525521522"/>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134269"/>
            <a:ext cx="11772891" cy="261610"/>
          </a:xfrm>
          <a:prstGeom prst="rect">
            <a:avLst/>
          </a:prstGeom>
          <a:noFill/>
        </p:spPr>
        <p:txBody>
          <a:bodyPr wrap="square" rtlCol="0">
            <a:spAutoFit/>
          </a:bodyPr>
          <a:lstStyle/>
          <a:p>
            <a:r>
              <a:rPr lang="fr-FR" sz="1100" dirty="0"/>
              <a:t>Si vous voulez qu'un widget apparaisse dans un cadre, utilisez le Frame comme parent à la création du widget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71472" y="1477147"/>
            <a:ext cx="6315071" cy="938719"/>
          </a:xfrm>
          <a:prstGeom prst="rect">
            <a:avLst/>
          </a:prstGeom>
          <a:solidFill>
            <a:schemeClr val="tx1"/>
          </a:solidFill>
        </p:spPr>
        <p:txBody>
          <a:bodyPr wrap="square" rtlCol="0">
            <a:spAutoFit/>
          </a:bodyPr>
          <a:lstStyle/>
          <a:p>
            <a:r>
              <a:rPr lang="fr-FR" sz="1100" dirty="0">
                <a:solidFill>
                  <a:schemeClr val="bg1"/>
                </a:solidFill>
              </a:rPr>
              <a:t>cadre = Frame(fenetre, width=768, height=576, borderwidth=1)</a:t>
            </a:r>
          </a:p>
          <a:p>
            <a:r>
              <a:rPr lang="fr-FR" sz="1100" dirty="0">
                <a:solidFill>
                  <a:schemeClr val="bg1"/>
                </a:solidFill>
              </a:rPr>
              <a:t>cadre.pack(fill=BOTH)</a:t>
            </a:r>
          </a:p>
          <a:p>
            <a:endParaRPr lang="fr-FR" sz="1100" dirty="0">
              <a:solidFill>
                <a:schemeClr val="bg1"/>
              </a:solidFill>
            </a:endParaRPr>
          </a:p>
          <a:p>
            <a:r>
              <a:rPr lang="fr-FR" sz="1100" dirty="0">
                <a:solidFill>
                  <a:schemeClr val="bg1"/>
                </a:solidFill>
              </a:rPr>
              <a:t>message = Label(cadre, text="Notre fenêtre")</a:t>
            </a:r>
          </a:p>
          <a:p>
            <a:r>
              <a:rPr lang="fr-FR" sz="1100" dirty="0">
                <a:solidFill>
                  <a:schemeClr val="bg1"/>
                </a:solidFill>
              </a:rPr>
              <a:t>message.pack(side="top", fill=X)</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57182" y="2434330"/>
            <a:ext cx="11772891" cy="4339650"/>
          </a:xfrm>
          <a:prstGeom prst="rect">
            <a:avLst/>
          </a:prstGeom>
          <a:noFill/>
        </p:spPr>
        <p:txBody>
          <a:bodyPr wrap="square" rtlCol="0">
            <a:spAutoFit/>
          </a:bodyPr>
          <a:lstStyle/>
          <a:p>
            <a:r>
              <a:rPr lang="fr-FR" sz="1200" dirty="0"/>
              <a:t>Comme vous le voyez, nous avons passé plusieurs arguments nommés à notre méthode </a:t>
            </a:r>
            <a:r>
              <a:rPr lang="fr-FR" sz="1200" i="1" dirty="0"/>
              <a:t>pack</a:t>
            </a:r>
            <a:r>
              <a:rPr lang="fr-FR" sz="1200" dirty="0"/>
              <a:t>. Cette méthode, je vous l'ai dit, sert à placer nos widgets dans la fenêtre (ici, dans le cadre).</a:t>
            </a:r>
          </a:p>
          <a:p>
            <a:endParaRPr lang="fr-FR" sz="1200" dirty="0"/>
          </a:p>
          <a:p>
            <a:r>
              <a:rPr lang="fr-FR" sz="1200" dirty="0"/>
              <a:t>En précisant </a:t>
            </a:r>
            <a:r>
              <a:rPr lang="fr-FR" sz="1200" i="1" dirty="0"/>
              <a:t>side="top"</a:t>
            </a:r>
            <a:r>
              <a:rPr lang="fr-FR" sz="1200" dirty="0"/>
              <a:t>, on demande à ce que le widget soit placé en haut de son parent (ici, notre cadre).</a:t>
            </a:r>
          </a:p>
          <a:p>
            <a:endParaRPr lang="fr-FR" sz="1200" dirty="0"/>
          </a:p>
          <a:p>
            <a:r>
              <a:rPr lang="fr-FR" sz="1200" dirty="0"/>
              <a:t>Il existe aussi l'argument nommé </a:t>
            </a:r>
            <a:r>
              <a:rPr lang="fr-FR" sz="1200" i="1" dirty="0"/>
              <a:t>fill</a:t>
            </a:r>
            <a:r>
              <a:rPr lang="fr-FR" sz="1200" dirty="0"/>
              <a:t> qui permet au widget de remplir le widget parent, soit en largeur si la valeur est </a:t>
            </a:r>
            <a:r>
              <a:rPr lang="fr-FR" sz="1200" i="1" dirty="0"/>
              <a:t>X</a:t>
            </a:r>
            <a:r>
              <a:rPr lang="fr-FR" sz="1200" dirty="0"/>
              <a:t>, soit en hauteur si la valeur est </a:t>
            </a:r>
            <a:r>
              <a:rPr lang="fr-FR" sz="1200" i="1" dirty="0"/>
              <a:t>Y</a:t>
            </a:r>
            <a:r>
              <a:rPr lang="fr-FR" sz="1200" dirty="0"/>
              <a:t>, soit en largeur et hauteur si la valeur est </a:t>
            </a:r>
            <a:r>
              <a:rPr lang="fr-FR" sz="1200" i="1" dirty="0"/>
              <a:t>BOTH</a:t>
            </a:r>
            <a:r>
              <a:rPr lang="fr-FR" sz="1200" dirty="0"/>
              <a:t>.</a:t>
            </a:r>
          </a:p>
          <a:p>
            <a:endParaRPr lang="fr-FR" sz="1200" dirty="0"/>
          </a:p>
          <a:p>
            <a:r>
              <a:rPr lang="fr-FR" sz="1200" dirty="0"/>
              <a:t>D'autres arguments nommés existent, bien entendu. Si vous voulez une liste exhaustive, rendez-vous </a:t>
            </a:r>
            <a:r>
              <a:rPr lang="fr-FR" sz="1200" dirty="0">
                <a:hlinkClick r:id="rId2"/>
              </a:rPr>
              <a:t>sur le chapitre consacré à Tkinter dans la documentation officielle de Python</a:t>
            </a:r>
            <a:r>
              <a:rPr lang="fr-FR" sz="1200" dirty="0"/>
              <a:t>.</a:t>
            </a:r>
          </a:p>
          <a:p>
            <a:endParaRPr lang="fr-FR" sz="1200" dirty="0"/>
          </a:p>
          <a:p>
            <a:r>
              <a:rPr lang="fr-FR" sz="1200" dirty="0"/>
              <a:t>Une partie est consacrée au </a:t>
            </a:r>
            <a:r>
              <a:rPr lang="fr-FR" sz="1200" b="1" dirty="0"/>
              <a:t>packer</a:t>
            </a:r>
            <a:r>
              <a:rPr lang="fr-FR" sz="1200" dirty="0"/>
              <a:t> et à la méthode </a:t>
            </a:r>
            <a:r>
              <a:rPr lang="fr-FR" sz="1200" i="1" dirty="0"/>
              <a:t>pack</a:t>
            </a:r>
            <a:r>
              <a:rPr lang="fr-FR" sz="1200" dirty="0"/>
              <a:t>.</a:t>
            </a:r>
          </a:p>
          <a:p>
            <a:endParaRPr lang="fr-FR" sz="1200" dirty="0"/>
          </a:p>
          <a:p>
            <a:r>
              <a:rPr lang="fr-FR" sz="1200" dirty="0"/>
              <a:t>Notez qu'il existe aussi le widget </a:t>
            </a:r>
            <a:r>
              <a:rPr lang="fr-FR" sz="1200" i="1" dirty="0"/>
              <a:t>Label frame</a:t>
            </a:r>
            <a:r>
              <a:rPr lang="fr-FR" sz="1200" dirty="0"/>
              <a:t>, un cadre avec un titre, ce qui nous évite d'avoir à placer un label en haut du cadre. Il se construit comme un </a:t>
            </a:r>
            <a:r>
              <a:rPr lang="fr-FR" sz="1200" i="1" dirty="0"/>
              <a:t>Frame</a:t>
            </a:r>
            <a:r>
              <a:rPr lang="fr-FR" sz="1200" dirty="0"/>
              <a:t> mais peut prendre en argument, à la construction, le texte représentant le titre : </a:t>
            </a:r>
            <a:r>
              <a:rPr lang="fr-FR" sz="1200" i="1" dirty="0"/>
              <a:t>cadre = </a:t>
            </a:r>
            <a:r>
              <a:rPr lang="fr-FR" sz="1200" i="1" dirty="0" err="1"/>
              <a:t>Labelframe</a:t>
            </a:r>
            <a:r>
              <a:rPr lang="fr-FR" sz="1200" i="1" dirty="0"/>
              <a:t>(..., text="Titre du cadre")</a:t>
            </a:r>
          </a:p>
          <a:p>
            <a:endParaRPr lang="fr-FR" sz="1200" dirty="0"/>
          </a:p>
          <a:p>
            <a:r>
              <a:rPr lang="fr-FR" sz="1200" b="1" dirty="0"/>
              <a:t>Bien d'autres widgets</a:t>
            </a:r>
          </a:p>
          <a:p>
            <a:endParaRPr lang="fr-FR" sz="1200" dirty="0"/>
          </a:p>
          <a:p>
            <a:r>
              <a:rPr lang="fr-FR" sz="1200" dirty="0"/>
              <a:t>Vous devez vous en douter, ceci n'est qu'une approche très sommaire de quelques widgets de </a:t>
            </a:r>
            <a:r>
              <a:rPr lang="fr-FR" sz="1200" b="1" dirty="0"/>
              <a:t>Tkinter</a:t>
            </a:r>
            <a:r>
              <a:rPr lang="fr-FR" sz="1200" dirty="0"/>
              <a:t>. Il en existe de nombreux autres et ceux que nous avons vus ont bien d'autres options.</a:t>
            </a:r>
          </a:p>
          <a:p>
            <a:endParaRPr lang="fr-FR" sz="1200" dirty="0"/>
          </a:p>
          <a:p>
            <a:r>
              <a:rPr lang="fr-FR" sz="1200" dirty="0"/>
              <a:t>Il est notamment possible de créer une barre de menus avec ses menus imbriqués, d'afficher des images, des </a:t>
            </a:r>
            <a:r>
              <a:rPr lang="fr-FR" sz="1200" b="1" dirty="0" err="1"/>
              <a:t>canvas</a:t>
            </a:r>
            <a:r>
              <a:rPr lang="fr-FR" sz="1200" dirty="0"/>
              <a:t> dans lequel vous pouvez dessiner pour personnaliser votre fenêtre... bref, il vous reste bien des choses à voir, même si ce chapitre ne peut pas couvrir tous ces widgets et options.</a:t>
            </a:r>
          </a:p>
          <a:p>
            <a:endParaRPr lang="fr-FR" sz="1200" dirty="0"/>
          </a:p>
          <a:p>
            <a:r>
              <a:rPr lang="fr-FR" sz="1200" dirty="0"/>
              <a:t>Je vous propose pour l'heure d'aller jeter un coup d'œil sur les commandes que nous avons effleurées jusqu'ici sans trop nous pencher dessus.</a:t>
            </a:r>
          </a:p>
        </p:txBody>
      </p:sp>
    </p:spTree>
    <p:extLst>
      <p:ext uri="{BB962C8B-B14F-4D97-AF65-F5344CB8AC3E}">
        <p14:creationId xmlns:p14="http://schemas.microsoft.com/office/powerpoint/2010/main" val="3272623923"/>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71471" y="1398274"/>
            <a:ext cx="11772891" cy="276999"/>
          </a:xfrm>
          <a:prstGeom prst="rect">
            <a:avLst/>
          </a:prstGeom>
          <a:noFill/>
        </p:spPr>
        <p:txBody>
          <a:bodyPr wrap="square" rtlCol="0">
            <a:spAutoFit/>
          </a:bodyPr>
          <a:lstStyle/>
          <a:p>
            <a:r>
              <a:rPr lang="fr-FR" sz="1200" dirty="0"/>
              <a:t>Nous avons vu très brièvement comment faire en sorte qu'un bouton ferme une fenêtre quand on clique dessus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71472" y="1805388"/>
            <a:ext cx="6315071" cy="246221"/>
          </a:xfrm>
          <a:prstGeom prst="rect">
            <a:avLst/>
          </a:prstGeom>
          <a:solidFill>
            <a:schemeClr val="tx1"/>
          </a:solidFill>
        </p:spPr>
        <p:txBody>
          <a:bodyPr wrap="square" rtlCol="0">
            <a:spAutoFit/>
          </a:bodyPr>
          <a:lstStyle/>
          <a:p>
            <a:r>
              <a:rPr lang="fr-FR" sz="1000" dirty="0">
                <a:solidFill>
                  <a:schemeClr val="bg1"/>
                </a:solidFill>
              </a:rPr>
              <a:t>bouton_quitter = Button(fenetre, text="Quitter", command=fenetre.quit)</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71472" y="2102495"/>
            <a:ext cx="11772891" cy="1938992"/>
          </a:xfrm>
          <a:prstGeom prst="rect">
            <a:avLst/>
          </a:prstGeom>
          <a:noFill/>
        </p:spPr>
        <p:txBody>
          <a:bodyPr wrap="square" rtlCol="0">
            <a:spAutoFit/>
          </a:bodyPr>
          <a:lstStyle/>
          <a:p>
            <a:r>
              <a:rPr lang="fr-FR" sz="1200" dirty="0"/>
              <a:t>C'est le dernier argument qui est important ici. Il a pour nom </a:t>
            </a:r>
            <a:r>
              <a:rPr lang="fr-FR" sz="1200" i="1" dirty="0"/>
              <a:t>command</a:t>
            </a:r>
            <a:r>
              <a:rPr lang="fr-FR" sz="1200" dirty="0"/>
              <a:t> et a pour valeur la méthode </a:t>
            </a:r>
            <a:r>
              <a:rPr lang="fr-FR" sz="1200" i="1" dirty="0" err="1"/>
              <a:t>quit</a:t>
            </a:r>
            <a:r>
              <a:rPr lang="fr-FR" sz="1200" dirty="0"/>
              <a:t> de notre fenêtre.</a:t>
            </a:r>
          </a:p>
          <a:p>
            <a:endParaRPr lang="fr-FR" sz="1200" dirty="0"/>
          </a:p>
          <a:p>
            <a:r>
              <a:rPr lang="fr-FR" sz="1200" dirty="0"/>
              <a:t>Sur ce modèle, nous pouvons créer assez simplement des commandes personnalisées, en écrivant des méthodes.</a:t>
            </a:r>
          </a:p>
          <a:p>
            <a:endParaRPr lang="fr-FR" sz="1200" dirty="0"/>
          </a:p>
          <a:p>
            <a:r>
              <a:rPr lang="fr-FR" sz="1200" dirty="0"/>
              <a:t>Cependant, il y a ici une petite subtilité : la méthode que nous devons créer ne prend aucun paramètre. Si </a:t>
            </a:r>
            <a:r>
              <a:rPr lang="fr-FR" sz="1200" dirty="0" err="1"/>
              <a:t>nou</a:t>
            </a:r>
            <a:r>
              <a:rPr lang="fr-FR" sz="1200" dirty="0"/>
              <a:t> s voulons qu'un clic sur le bouton modifie le bouton lui-même ou un autre objet, nous devons placer nos widgets dans un corps de classe.</a:t>
            </a:r>
          </a:p>
          <a:p>
            <a:endParaRPr lang="fr-FR" sz="1200" dirty="0"/>
          </a:p>
          <a:p>
            <a:r>
              <a:rPr lang="fr-FR" sz="1200" dirty="0"/>
              <a:t>D'ailleurs, à partir du moment où on sort du cadre d'un test, il est préférable de mettre le code dans une classe.</a:t>
            </a:r>
          </a:p>
          <a:p>
            <a:endParaRPr lang="fr-FR" sz="1200" dirty="0"/>
          </a:p>
          <a:p>
            <a:r>
              <a:rPr lang="fr-FR" sz="1200" dirty="0"/>
              <a:t>On peut la faire hériter de </a:t>
            </a:r>
            <a:r>
              <a:rPr lang="fr-FR" sz="1200" i="1" dirty="0"/>
              <a:t>Frame</a:t>
            </a:r>
            <a:r>
              <a:rPr lang="fr-FR" sz="1200" dirty="0"/>
              <a:t>, ce qui signifie que notre classe sera un widget elle aussi. Voyons un code complet que j'expliquerai plus bas :</a:t>
            </a:r>
          </a:p>
        </p:txBody>
      </p:sp>
    </p:spTree>
    <p:extLst>
      <p:ext uri="{BB962C8B-B14F-4D97-AF65-F5344CB8AC3E}">
        <p14:creationId xmlns:p14="http://schemas.microsoft.com/office/powerpoint/2010/main" val="2126387253"/>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C4E20288-28EF-44A3-8044-4DA6553EA48A}"/>
              </a:ext>
            </a:extLst>
          </p:cNvPr>
          <p:cNvSpPr txBox="1"/>
          <p:nvPr/>
        </p:nvSpPr>
        <p:spPr>
          <a:xfrm>
            <a:off x="366722" y="841394"/>
            <a:ext cx="6315071" cy="4708981"/>
          </a:xfrm>
          <a:prstGeom prst="rect">
            <a:avLst/>
          </a:prstGeom>
          <a:solidFill>
            <a:schemeClr val="tx1"/>
          </a:solidFill>
        </p:spPr>
        <p:txBody>
          <a:bodyPr wrap="square" rtlCol="0">
            <a:spAutoFit/>
          </a:bodyPr>
          <a:lstStyle/>
          <a:p>
            <a:r>
              <a:rPr lang="fr-FR" sz="1000" dirty="0">
                <a:solidFill>
                  <a:schemeClr val="bg1"/>
                </a:solidFill>
              </a:rPr>
              <a:t>from tkinter import *</a:t>
            </a:r>
          </a:p>
          <a:p>
            <a:endParaRPr lang="fr-FR" sz="1000" dirty="0">
              <a:solidFill>
                <a:schemeClr val="bg1"/>
              </a:solidFill>
            </a:endParaRPr>
          </a:p>
          <a:p>
            <a:r>
              <a:rPr lang="fr-FR" sz="1000" dirty="0">
                <a:solidFill>
                  <a:schemeClr val="bg1"/>
                </a:solidFill>
              </a:rPr>
              <a:t>class Interface(Frame):</a:t>
            </a:r>
          </a:p>
          <a:p>
            <a:r>
              <a:rPr lang="fr-FR" sz="1000" dirty="0">
                <a:solidFill>
                  <a:schemeClr val="bg1"/>
                </a:solidFill>
              </a:rPr>
              <a:t>    </a:t>
            </a:r>
          </a:p>
          <a:p>
            <a:r>
              <a:rPr lang="fr-FR" sz="1000" dirty="0">
                <a:solidFill>
                  <a:schemeClr val="bg1"/>
                </a:solidFill>
              </a:rPr>
              <a:t>    """Notre fenêtre principale.</a:t>
            </a:r>
          </a:p>
          <a:p>
            <a:r>
              <a:rPr lang="fr-FR" sz="1000" dirty="0">
                <a:solidFill>
                  <a:schemeClr val="bg1"/>
                </a:solidFill>
              </a:rPr>
              <a:t>    Tous les widgets sont stockés comme attributs de cette fenêtre."""</a:t>
            </a:r>
          </a:p>
          <a:p>
            <a:r>
              <a:rPr lang="fr-FR" sz="1000" dirty="0">
                <a:solidFill>
                  <a:schemeClr val="bg1"/>
                </a:solidFill>
              </a:rPr>
              <a:t>    </a:t>
            </a:r>
          </a:p>
          <a:p>
            <a:r>
              <a:rPr lang="fr-FR" sz="1000" dirty="0">
                <a:solidFill>
                  <a:schemeClr val="bg1"/>
                </a:solidFill>
              </a:rPr>
              <a:t>    def __init__(self, fenetre, **kwargs):</a:t>
            </a:r>
          </a:p>
          <a:p>
            <a:r>
              <a:rPr lang="fr-FR" sz="1000" dirty="0">
                <a:solidFill>
                  <a:schemeClr val="bg1"/>
                </a:solidFill>
              </a:rPr>
              <a:t>        Frame.__init__(self, fenetre, width=768, height=576, **kwargs)</a:t>
            </a:r>
          </a:p>
          <a:p>
            <a:r>
              <a:rPr lang="fr-FR" sz="1000" dirty="0">
                <a:solidFill>
                  <a:schemeClr val="bg1"/>
                </a:solidFill>
              </a:rPr>
              <a:t>        self.pack(fill=BOTH)</a:t>
            </a:r>
          </a:p>
          <a:p>
            <a:r>
              <a:rPr lang="fr-FR" sz="1000" dirty="0">
                <a:solidFill>
                  <a:schemeClr val="bg1"/>
                </a:solidFill>
              </a:rPr>
              <a:t>        self.nb_clic = 0</a:t>
            </a:r>
          </a:p>
          <a:p>
            <a:r>
              <a:rPr lang="fr-FR" sz="1000" dirty="0">
                <a:solidFill>
                  <a:schemeClr val="bg1"/>
                </a:solidFill>
              </a:rPr>
              <a:t>        </a:t>
            </a:r>
          </a:p>
          <a:p>
            <a:r>
              <a:rPr lang="fr-FR" sz="1000" dirty="0">
                <a:solidFill>
                  <a:schemeClr val="bg1"/>
                </a:solidFill>
              </a:rPr>
              <a:t>        # Création de nos widgets</a:t>
            </a:r>
          </a:p>
          <a:p>
            <a:r>
              <a:rPr lang="fr-FR" sz="1000" dirty="0">
                <a:solidFill>
                  <a:schemeClr val="bg1"/>
                </a:solidFill>
              </a:rPr>
              <a:t>        self.message = Label(self, text="Vous n'avez pas cliqué sur le bouton.")</a:t>
            </a:r>
          </a:p>
          <a:p>
            <a:r>
              <a:rPr lang="fr-FR" sz="1000" dirty="0">
                <a:solidFill>
                  <a:schemeClr val="bg1"/>
                </a:solidFill>
              </a:rPr>
              <a:t>        self.message.pack()</a:t>
            </a:r>
          </a:p>
          <a:p>
            <a:r>
              <a:rPr lang="fr-FR" sz="1000" dirty="0">
                <a:solidFill>
                  <a:schemeClr val="bg1"/>
                </a:solidFill>
              </a:rPr>
              <a:t>        </a:t>
            </a:r>
          </a:p>
          <a:p>
            <a:r>
              <a:rPr lang="fr-FR" sz="1000" dirty="0">
                <a:solidFill>
                  <a:schemeClr val="bg1"/>
                </a:solidFill>
              </a:rPr>
              <a:t>        self.bouton_quitter = Button(self, text="Quitter", command=self.quit)</a:t>
            </a:r>
          </a:p>
          <a:p>
            <a:r>
              <a:rPr lang="fr-FR" sz="1000" dirty="0">
                <a:solidFill>
                  <a:schemeClr val="bg1"/>
                </a:solidFill>
              </a:rPr>
              <a:t>        self.bouton_quitter.pack(side="left")</a:t>
            </a:r>
          </a:p>
          <a:p>
            <a:r>
              <a:rPr lang="fr-FR" sz="1000" dirty="0">
                <a:solidFill>
                  <a:schemeClr val="bg1"/>
                </a:solidFill>
              </a:rPr>
              <a:t>        </a:t>
            </a:r>
          </a:p>
          <a:p>
            <a:r>
              <a:rPr lang="fr-FR" sz="1000" dirty="0">
                <a:solidFill>
                  <a:schemeClr val="bg1"/>
                </a:solidFill>
              </a:rPr>
              <a:t>        self.bouton_cliquer = Button(self, text="Cliquez ici", fg="red",</a:t>
            </a:r>
          </a:p>
          <a:p>
            <a:r>
              <a:rPr lang="fr-FR" sz="1000" dirty="0">
                <a:solidFill>
                  <a:schemeClr val="bg1"/>
                </a:solidFill>
              </a:rPr>
              <a:t>                command=self.cliquer)</a:t>
            </a:r>
          </a:p>
          <a:p>
            <a:r>
              <a:rPr lang="fr-FR" sz="1000" dirty="0">
                <a:solidFill>
                  <a:schemeClr val="bg1"/>
                </a:solidFill>
              </a:rPr>
              <a:t>        self.bouton_cliquer.pack(side="right")</a:t>
            </a:r>
          </a:p>
          <a:p>
            <a:r>
              <a:rPr lang="fr-FR" sz="1000" dirty="0">
                <a:solidFill>
                  <a:schemeClr val="bg1"/>
                </a:solidFill>
              </a:rPr>
              <a:t>    </a:t>
            </a:r>
          </a:p>
          <a:p>
            <a:r>
              <a:rPr lang="fr-FR" sz="1000" dirty="0">
                <a:solidFill>
                  <a:schemeClr val="bg1"/>
                </a:solidFill>
              </a:rPr>
              <a:t>    def cliquer(self):</a:t>
            </a:r>
          </a:p>
          <a:p>
            <a:r>
              <a:rPr lang="fr-FR" sz="1000" dirty="0">
                <a:solidFill>
                  <a:schemeClr val="bg1"/>
                </a:solidFill>
              </a:rPr>
              <a:t>        """Il y a eu un clic sur le bouton.</a:t>
            </a:r>
          </a:p>
          <a:p>
            <a:r>
              <a:rPr lang="fr-FR" sz="1000" dirty="0">
                <a:solidFill>
                  <a:schemeClr val="bg1"/>
                </a:solidFill>
              </a:rPr>
              <a:t>        </a:t>
            </a:r>
          </a:p>
          <a:p>
            <a:r>
              <a:rPr lang="fr-FR" sz="1000" dirty="0">
                <a:solidFill>
                  <a:schemeClr val="bg1"/>
                </a:solidFill>
              </a:rPr>
              <a:t>        On change la valeur du label message."""</a:t>
            </a:r>
          </a:p>
          <a:p>
            <a:r>
              <a:rPr lang="fr-FR" sz="1000" dirty="0">
                <a:solidFill>
                  <a:schemeClr val="bg1"/>
                </a:solidFill>
              </a:rPr>
              <a:t>        </a:t>
            </a:r>
          </a:p>
          <a:p>
            <a:r>
              <a:rPr lang="fr-FR" sz="1000" dirty="0">
                <a:solidFill>
                  <a:schemeClr val="bg1"/>
                </a:solidFill>
              </a:rPr>
              <a:t>        self.nb_clic += 1</a:t>
            </a:r>
          </a:p>
          <a:p>
            <a:r>
              <a:rPr lang="fr-FR" sz="1000" dirty="0">
                <a:solidFill>
                  <a:schemeClr val="bg1"/>
                </a:solidFill>
              </a:rPr>
              <a:t>        self.message["text"] = "Vous avez cliqué {} fois.".format(self.nb_clic)</a:t>
            </a:r>
          </a:p>
        </p:txBody>
      </p:sp>
      <p:sp>
        <p:nvSpPr>
          <p:cNvPr id="10" name="ZoneTexte 9">
            <a:extLst>
              <a:ext uri="{FF2B5EF4-FFF2-40B4-BE49-F238E27FC236}">
                <a16:creationId xmlns:a16="http://schemas.microsoft.com/office/drawing/2014/main" id="{E2A26F5E-9A2C-4419-8DE4-D4F557FDBA23}"/>
              </a:ext>
            </a:extLst>
          </p:cNvPr>
          <p:cNvSpPr txBox="1"/>
          <p:nvPr/>
        </p:nvSpPr>
        <p:spPr>
          <a:xfrm>
            <a:off x="366722" y="5660091"/>
            <a:ext cx="11772891" cy="276999"/>
          </a:xfrm>
          <a:prstGeom prst="rect">
            <a:avLst/>
          </a:prstGeom>
          <a:noFill/>
        </p:spPr>
        <p:txBody>
          <a:bodyPr wrap="square" rtlCol="0">
            <a:spAutoFit/>
          </a:bodyPr>
          <a:lstStyle/>
          <a:p>
            <a:r>
              <a:rPr lang="fr-FR" sz="1200" dirty="0"/>
              <a:t>Et pour créer notre interface :</a:t>
            </a:r>
          </a:p>
        </p:txBody>
      </p:sp>
      <p:sp>
        <p:nvSpPr>
          <p:cNvPr id="11" name="ZoneTexte 10">
            <a:extLst>
              <a:ext uri="{FF2B5EF4-FFF2-40B4-BE49-F238E27FC236}">
                <a16:creationId xmlns:a16="http://schemas.microsoft.com/office/drawing/2014/main" id="{6CD280AF-F06A-434C-B7DD-099D3F43365C}"/>
              </a:ext>
            </a:extLst>
          </p:cNvPr>
          <p:cNvSpPr txBox="1"/>
          <p:nvPr/>
        </p:nvSpPr>
        <p:spPr>
          <a:xfrm>
            <a:off x="366722" y="5921701"/>
            <a:ext cx="6315071" cy="861774"/>
          </a:xfrm>
          <a:prstGeom prst="rect">
            <a:avLst/>
          </a:prstGeom>
          <a:solidFill>
            <a:schemeClr val="tx1"/>
          </a:solidFill>
        </p:spPr>
        <p:txBody>
          <a:bodyPr wrap="square" rtlCol="0">
            <a:spAutoFit/>
          </a:bodyPr>
          <a:lstStyle/>
          <a:p>
            <a:r>
              <a:rPr lang="fr-FR" sz="1000" dirty="0">
                <a:solidFill>
                  <a:schemeClr val="bg1"/>
                </a:solidFill>
              </a:rPr>
              <a:t>fenetre = Tk()</a:t>
            </a:r>
          </a:p>
          <a:p>
            <a:r>
              <a:rPr lang="fr-FR" sz="1000" dirty="0">
                <a:solidFill>
                  <a:schemeClr val="bg1"/>
                </a:solidFill>
              </a:rPr>
              <a:t>interface = Interface(fenetre)</a:t>
            </a:r>
          </a:p>
          <a:p>
            <a:endParaRPr lang="fr-FR" sz="1000" dirty="0">
              <a:solidFill>
                <a:schemeClr val="bg1"/>
              </a:solidFill>
            </a:endParaRPr>
          </a:p>
          <a:p>
            <a:r>
              <a:rPr lang="fr-FR" sz="1000" dirty="0" err="1">
                <a:solidFill>
                  <a:schemeClr val="bg1"/>
                </a:solidFill>
              </a:rPr>
              <a:t>interface.mainloop</a:t>
            </a:r>
            <a:r>
              <a:rPr lang="fr-FR" sz="1000" dirty="0">
                <a:solidFill>
                  <a:schemeClr val="bg1"/>
                </a:solidFill>
              </a:rPr>
              <a:t>()</a:t>
            </a:r>
          </a:p>
          <a:p>
            <a:r>
              <a:rPr lang="fr-FR" sz="1000" dirty="0" err="1">
                <a:solidFill>
                  <a:schemeClr val="bg1"/>
                </a:solidFill>
              </a:rPr>
              <a:t>interface.destroy</a:t>
            </a:r>
            <a:r>
              <a:rPr lang="fr-FR" sz="1000" dirty="0">
                <a:solidFill>
                  <a:schemeClr val="bg1"/>
                </a:solidFill>
              </a:rPr>
              <a:t>()</a:t>
            </a:r>
          </a:p>
        </p:txBody>
      </p:sp>
    </p:spTree>
    <p:extLst>
      <p:ext uri="{BB962C8B-B14F-4D97-AF65-F5344CB8AC3E}">
        <p14:creationId xmlns:p14="http://schemas.microsoft.com/office/powerpoint/2010/main" val="5401484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907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packages</a:t>
            </a:r>
          </a:p>
        </p:txBody>
      </p:sp>
    </p:spTree>
    <p:extLst>
      <p:ext uri="{BB962C8B-B14F-4D97-AF65-F5344CB8AC3E}">
        <p14:creationId xmlns:p14="http://schemas.microsoft.com/office/powerpoint/2010/main" val="1653491873"/>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E2A26F5E-9A2C-4419-8DE4-D4F557FDBA23}"/>
              </a:ext>
            </a:extLst>
          </p:cNvPr>
          <p:cNvSpPr txBox="1"/>
          <p:nvPr/>
        </p:nvSpPr>
        <p:spPr>
          <a:xfrm>
            <a:off x="419109" y="981075"/>
            <a:ext cx="11772891" cy="276999"/>
          </a:xfrm>
          <a:prstGeom prst="rect">
            <a:avLst/>
          </a:prstGeom>
          <a:noFill/>
        </p:spPr>
        <p:txBody>
          <a:bodyPr wrap="square" rtlCol="0">
            <a:spAutoFit/>
          </a:bodyPr>
          <a:lstStyle/>
          <a:p>
            <a:r>
              <a:rPr lang="fr-FR" sz="1200" dirty="0"/>
              <a:t>La figure suivante vous montre le résultat obtenu.</a:t>
            </a:r>
          </a:p>
        </p:txBody>
      </p:sp>
      <p:pic>
        <p:nvPicPr>
          <p:cNvPr id="5" name="Image 4">
            <a:extLst>
              <a:ext uri="{FF2B5EF4-FFF2-40B4-BE49-F238E27FC236}">
                <a16:creationId xmlns:a16="http://schemas.microsoft.com/office/drawing/2014/main" id="{66B44B7A-7E86-412F-AC31-E078EC22F4B8}"/>
              </a:ext>
            </a:extLst>
          </p:cNvPr>
          <p:cNvPicPr>
            <a:picLocks noChangeAspect="1"/>
          </p:cNvPicPr>
          <p:nvPr/>
        </p:nvPicPr>
        <p:blipFill>
          <a:blip r:embed="rId2"/>
          <a:stretch>
            <a:fillRect/>
          </a:stretch>
        </p:blipFill>
        <p:spPr>
          <a:xfrm>
            <a:off x="533400" y="1423987"/>
            <a:ext cx="2133600" cy="885825"/>
          </a:xfrm>
          <a:prstGeom prst="rect">
            <a:avLst/>
          </a:prstGeom>
        </p:spPr>
      </p:pic>
      <p:sp>
        <p:nvSpPr>
          <p:cNvPr id="9" name="ZoneTexte 8">
            <a:extLst>
              <a:ext uri="{FF2B5EF4-FFF2-40B4-BE49-F238E27FC236}">
                <a16:creationId xmlns:a16="http://schemas.microsoft.com/office/drawing/2014/main" id="{0557AA3B-63BD-4E14-B592-D4B8B298E555}"/>
              </a:ext>
            </a:extLst>
          </p:cNvPr>
          <p:cNvSpPr txBox="1"/>
          <p:nvPr/>
        </p:nvSpPr>
        <p:spPr>
          <a:xfrm>
            <a:off x="419108" y="2491114"/>
            <a:ext cx="11772891" cy="3970318"/>
          </a:xfrm>
          <a:prstGeom prst="rect">
            <a:avLst/>
          </a:prstGeom>
          <a:noFill/>
        </p:spPr>
        <p:txBody>
          <a:bodyPr wrap="square" rtlCol="0">
            <a:spAutoFit/>
          </a:bodyPr>
          <a:lstStyle/>
          <a:p>
            <a:r>
              <a:rPr lang="fr-FR" sz="1200" dirty="0"/>
              <a:t>Dans l'ordre :</a:t>
            </a:r>
          </a:p>
          <a:p>
            <a:endParaRPr lang="fr-FR" sz="1200" dirty="0"/>
          </a:p>
          <a:p>
            <a:pPr marL="685800" lvl="1" indent="-228600">
              <a:buFont typeface="+mj-lt"/>
              <a:buAutoNum type="arabicPeriod"/>
            </a:pPr>
            <a:r>
              <a:rPr lang="fr-FR" sz="1200" dirty="0"/>
              <a:t>    On crée une classe qui contiendra toute la fenêtre. Cette classe hérite de Frame, c'est-à-dire d'un cadre Tkinter.</a:t>
            </a:r>
          </a:p>
          <a:p>
            <a:pPr marL="685800" lvl="1" indent="-228600">
              <a:buFont typeface="+mj-lt"/>
              <a:buAutoNum type="arabicPeriod"/>
            </a:pPr>
            <a:endParaRPr lang="fr-FR" sz="1200" dirty="0"/>
          </a:p>
          <a:p>
            <a:pPr marL="685800" lvl="1" indent="-228600">
              <a:buFont typeface="+mj-lt"/>
              <a:buAutoNum type="arabicPeriod"/>
            </a:pPr>
            <a:r>
              <a:rPr lang="fr-FR" sz="1200" dirty="0"/>
              <a:t>    Dans le constructeur de la fenêtre, on appelle le constructeur du cadre et on pack(positionne et affiche) le cadre.</a:t>
            </a:r>
          </a:p>
          <a:p>
            <a:pPr marL="685800" lvl="1" indent="-228600">
              <a:buFont typeface="+mj-lt"/>
              <a:buAutoNum type="arabicPeriod"/>
            </a:pPr>
            <a:endParaRPr lang="fr-FR" sz="1200" dirty="0"/>
          </a:p>
          <a:p>
            <a:pPr marL="685800" lvl="1" indent="-228600">
              <a:buFont typeface="+mj-lt"/>
              <a:buAutoNum type="arabicPeriod"/>
            </a:pPr>
            <a:r>
              <a:rPr lang="fr-FR" sz="1200" dirty="0"/>
              <a:t>    Toujours dans le constructeur, on crée les différents widgets de la fenêtre. On les positionne et les affiche également.</a:t>
            </a:r>
          </a:p>
          <a:p>
            <a:pPr marL="685800" lvl="1" indent="-228600">
              <a:buFont typeface="+mj-lt"/>
              <a:buAutoNum type="arabicPeriod"/>
            </a:pPr>
            <a:endParaRPr lang="fr-FR" sz="1200" dirty="0"/>
          </a:p>
          <a:p>
            <a:pPr marL="685800" lvl="1" indent="-228600">
              <a:buFont typeface="+mj-lt"/>
              <a:buAutoNum type="arabicPeriod"/>
            </a:pPr>
            <a:r>
              <a:rPr lang="fr-FR" sz="1200" dirty="0"/>
              <a:t>    On crée une méthode  bouton_cliquer, qui est appelée quand on clique sur le bouton_cliquer. Elle ne prend aucun paramètre. Elle va mettre à jour le texte contenu dans le labelself.message pour afficher le nombre de clics enregistrés sur le bouton.</a:t>
            </a:r>
          </a:p>
          <a:p>
            <a:pPr marL="685800" lvl="1" indent="-228600">
              <a:buFont typeface="+mj-lt"/>
              <a:buAutoNum type="arabicPeriod"/>
            </a:pPr>
            <a:endParaRPr lang="fr-FR" sz="1200" dirty="0"/>
          </a:p>
          <a:p>
            <a:pPr marL="685800" lvl="1" indent="-228600">
              <a:buFont typeface="+mj-lt"/>
              <a:buAutoNum type="arabicPeriod"/>
            </a:pPr>
            <a:r>
              <a:rPr lang="fr-FR" sz="1200" dirty="0"/>
              <a:t>    On crée la fenêtre Tk qui est l'objet parent de l'interface que l'on instancie ensuite.</a:t>
            </a:r>
          </a:p>
          <a:p>
            <a:pPr marL="685800" lvl="1" indent="-228600">
              <a:buFont typeface="+mj-lt"/>
              <a:buAutoNum type="arabicPeriod"/>
            </a:pPr>
            <a:endParaRPr lang="fr-FR" sz="1200" dirty="0"/>
          </a:p>
          <a:p>
            <a:pPr marL="685800" lvl="1" indent="-228600">
              <a:buFont typeface="+mj-lt"/>
              <a:buAutoNum type="arabicPeriod"/>
            </a:pPr>
            <a:r>
              <a:rPr lang="fr-FR" sz="1200" dirty="0"/>
              <a:t>    On rentre dans la boucle mainloop. Elle s'interrompra quand on fermera la fenêtre.</a:t>
            </a:r>
          </a:p>
          <a:p>
            <a:pPr marL="685800" lvl="1" indent="-228600">
              <a:buFont typeface="+mj-lt"/>
              <a:buAutoNum type="arabicPeriod"/>
            </a:pPr>
            <a:endParaRPr lang="fr-FR" sz="1200" dirty="0"/>
          </a:p>
          <a:p>
            <a:pPr marL="685800" lvl="1" indent="-228600">
              <a:buFont typeface="+mj-lt"/>
              <a:buAutoNum type="arabicPeriod"/>
            </a:pPr>
            <a:r>
              <a:rPr lang="fr-FR" sz="1200" dirty="0"/>
              <a:t>    Ensuite, on détruit la fenêtre grâce à la méthode destroy.</a:t>
            </a:r>
          </a:p>
          <a:p>
            <a:endParaRPr lang="fr-FR" sz="1200" dirty="0"/>
          </a:p>
          <a:p>
            <a:r>
              <a:rPr lang="fr-FR" sz="1200" b="1" dirty="0"/>
              <a:t>Pour conclure</a:t>
            </a:r>
          </a:p>
          <a:p>
            <a:endParaRPr lang="fr-FR" sz="1200" dirty="0"/>
          </a:p>
          <a:p>
            <a:r>
              <a:rPr lang="fr-FR" sz="1200" dirty="0"/>
              <a:t>Ceci n'est qu'un survol, j'insiste sur ce point. Tkinter est une bibliothèque trop riche pour être présentée en un chapitre. Vous trouverez de nombreux exemples d'interfaces de par le Web, si vous cherchez quelque chose de plus précis.</a:t>
            </a:r>
          </a:p>
        </p:txBody>
      </p:sp>
    </p:spTree>
    <p:extLst>
      <p:ext uri="{BB962C8B-B14F-4D97-AF65-F5344CB8AC3E}">
        <p14:creationId xmlns:p14="http://schemas.microsoft.com/office/powerpoint/2010/main" val="1045058569"/>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0557AA3B-63BD-4E14-B592-D4B8B298E555}"/>
              </a:ext>
            </a:extLst>
          </p:cNvPr>
          <p:cNvSpPr txBox="1"/>
          <p:nvPr/>
        </p:nvSpPr>
        <p:spPr>
          <a:xfrm>
            <a:off x="419108" y="2491114"/>
            <a:ext cx="11772891" cy="1754326"/>
          </a:xfrm>
          <a:prstGeom prst="rect">
            <a:avLst/>
          </a:prstGeom>
          <a:noFill/>
        </p:spPr>
        <p:txBody>
          <a:bodyPr wrap="square" rtlCol="0">
            <a:spAutoFit/>
          </a:bodyPr>
          <a:lstStyle/>
          <a:p>
            <a:pPr marL="171450" indent="-171450">
              <a:buFont typeface="Arial" panose="020B0604020202020204" pitchFamily="34" charset="0"/>
              <a:buChar char="•"/>
            </a:pPr>
            <a:r>
              <a:rPr lang="fr-FR" sz="1200" b="1" dirty="0"/>
              <a:t>Tkinter</a:t>
            </a:r>
            <a:r>
              <a:rPr lang="fr-FR" sz="1200" dirty="0"/>
              <a:t> est un module intégré à la bibliothèque standard et permettant de créer des interfaces graphiques.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Les objets graphiques (boutons, zones de texte, cases à cocher…) sont appelés des </a:t>
            </a:r>
            <a:r>
              <a:rPr lang="fr-FR" sz="1200" b="1" dirty="0"/>
              <a:t>widgets</a:t>
            </a:r>
            <a:r>
              <a:rPr lang="fr-FR" sz="1200" dirty="0"/>
              <a:t>.</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Dans </a:t>
            </a:r>
            <a:r>
              <a:rPr lang="fr-FR" sz="1200" b="1" dirty="0"/>
              <a:t>Tkinter</a:t>
            </a:r>
            <a:r>
              <a:rPr lang="fr-FR" sz="1200" dirty="0"/>
              <a:t>, les </a:t>
            </a:r>
            <a:r>
              <a:rPr lang="fr-FR" sz="1200" b="1" dirty="0"/>
              <a:t>widgets</a:t>
            </a:r>
            <a:r>
              <a:rPr lang="fr-FR" sz="1200" dirty="0"/>
              <a:t> prennent, lors de leur construction, leur objet parent en premier paramètre.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Chaque </a:t>
            </a:r>
            <a:r>
              <a:rPr lang="fr-FR" sz="1200" b="1" dirty="0"/>
              <a:t>widget</a:t>
            </a:r>
            <a:r>
              <a:rPr lang="fr-FR" sz="1200" dirty="0"/>
              <a:t> possède des options qu'il peut préciser comme arguments nommés lors de sa construction.</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On peut également accéder aux options d'un widget ainsi :</a:t>
            </a:r>
            <a:r>
              <a:rPr lang="fr-FR" sz="1200" i="1" dirty="0"/>
              <a:t>widget["nom_option"]</a:t>
            </a:r>
          </a:p>
        </p:txBody>
      </p:sp>
    </p:spTree>
    <p:extLst>
      <p:ext uri="{BB962C8B-B14F-4D97-AF65-F5344CB8AC3E}">
        <p14:creationId xmlns:p14="http://schemas.microsoft.com/office/powerpoint/2010/main" val="1087843554"/>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3009900"/>
            <a:ext cx="12134854" cy="971550"/>
          </a:xfrm>
        </p:spPr>
        <p:txBody>
          <a:bodyPr>
            <a:noAutofit/>
          </a:bodyPr>
          <a:lstStyle/>
          <a:p>
            <a:pPr lvl="0" algn="ctr" fontAlgn="base">
              <a:spcAft>
                <a:spcPct val="0"/>
              </a:spcAft>
            </a:pPr>
            <a:r>
              <a:rPr lang="fr-FR" altLang="fr-FR" sz="9600" b="1" dirty="0">
                <a:solidFill>
                  <a:schemeClr val="accent5">
                    <a:lumMod val="75000"/>
                  </a:schemeClr>
                </a:solidFill>
              </a:rPr>
              <a:t>Écrire nos programmes Python dans des fichiers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501894389"/>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428745"/>
            <a:ext cx="12134854" cy="971550"/>
          </a:xfrm>
        </p:spPr>
        <p:txBody>
          <a:bodyPr>
            <a:noAutofit/>
          </a:bodyPr>
          <a:lstStyle/>
          <a:p>
            <a:pPr lvl="0" algn="ctr" fontAlgn="base">
              <a:spcAft>
                <a:spcPct val="0"/>
              </a:spcAft>
            </a:pPr>
            <a:r>
              <a:rPr lang="fr-FR" altLang="fr-FR" sz="6000" b="1" dirty="0">
                <a:solidFill>
                  <a:schemeClr val="accent5">
                    <a:lumMod val="75000"/>
                  </a:schemeClr>
                </a:solidFill>
              </a:rPr>
              <a:t>Écrire nos programmes Python dans des fichiers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2025570"/>
            <a:ext cx="11434577" cy="461665"/>
          </a:xfrm>
          <a:prstGeom prst="rect">
            <a:avLst/>
          </a:prstGeom>
          <a:noFill/>
        </p:spPr>
        <p:txBody>
          <a:bodyPr wrap="square" rtlCol="0">
            <a:spAutoFit/>
          </a:bodyPr>
          <a:lstStyle/>
          <a:p>
            <a:r>
              <a:rPr lang="fr-FR" sz="1200"/>
              <a:t>Ce petit chapitre vous explique comment mettre votre code Python dans un fichier pour l'exécuter. Vous pouvez lire ce chapitre très rapidement tant que vous savez à quoi sert la fonctionprint, c'est tout ce dont vous avez besoin.</a:t>
            </a:r>
            <a:endParaRPr lang="fr-FR" sz="1200" dirty="0"/>
          </a:p>
        </p:txBody>
      </p:sp>
    </p:spTree>
    <p:extLst>
      <p:ext uri="{BB962C8B-B14F-4D97-AF65-F5344CB8AC3E}">
        <p14:creationId xmlns:p14="http://schemas.microsoft.com/office/powerpoint/2010/main" val="2718876760"/>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428745"/>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le code dans un fichier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2025570"/>
            <a:ext cx="11434577" cy="1938992"/>
          </a:xfrm>
          <a:prstGeom prst="rect">
            <a:avLst/>
          </a:prstGeom>
          <a:noFill/>
        </p:spPr>
        <p:txBody>
          <a:bodyPr wrap="square" rtlCol="0">
            <a:spAutoFit/>
          </a:bodyPr>
          <a:lstStyle/>
          <a:p>
            <a:r>
              <a:rPr lang="fr-FR" sz="1200" dirty="0"/>
              <a:t>Pour placer du code dans un fichier que nous pourrons ensuite exécuter, la démarche est très simple :</a:t>
            </a:r>
          </a:p>
          <a:p>
            <a:endParaRPr lang="fr-FR" sz="1200" dirty="0"/>
          </a:p>
          <a:p>
            <a:r>
              <a:rPr lang="fr-FR" sz="1200" dirty="0"/>
              <a:t>    Ouvrez un éditeur standard sans mise en forme (Notepad++, VIM ou Emacs…). Dans l'absolu, le bloc-notes Windows est aussi candidat mais il reste moins agréable pour programmer (pas de coloration syntaxique du code, notamment).</a:t>
            </a:r>
          </a:p>
          <a:p>
            <a:endParaRPr lang="fr-FR" sz="1200" dirty="0"/>
          </a:p>
          <a:p>
            <a:r>
              <a:rPr lang="fr-FR" sz="1200" dirty="0"/>
              <a:t>    Dans ce fichier, recopiez </a:t>
            </a:r>
            <a:r>
              <a:rPr lang="fr-FR" sz="1200" dirty="0" err="1"/>
              <a:t>simplementprint</a:t>
            </a:r>
            <a:r>
              <a:rPr lang="fr-FR" sz="1200" dirty="0"/>
              <a:t>("Bonjour le monde !"), comme à la figure suivante.</a:t>
            </a:r>
          </a:p>
          <a:p>
            <a:endParaRPr lang="fr-FR" sz="1200" dirty="0"/>
          </a:p>
          <a:p>
            <a:r>
              <a:rPr lang="fr-FR" sz="1200" dirty="0"/>
              <a:t>    Enregistrez ce code dans un fichier à l'extension.py, comme à la figure suivante. Cela est surtout utile sur Windows.</a:t>
            </a:r>
          </a:p>
          <a:p>
            <a:endParaRPr lang="fr-FR" sz="1200" dirty="0"/>
          </a:p>
          <a:p>
            <a:r>
              <a:rPr lang="fr-FR" sz="1200" dirty="0">
                <a:hlinkClick r:id="rId2"/>
              </a:rPr>
              <a:t>Télécharger Notepad++</a:t>
            </a:r>
            <a:endParaRPr lang="fr-FR" sz="1200" dirty="0"/>
          </a:p>
        </p:txBody>
      </p:sp>
    </p:spTree>
    <p:extLst>
      <p:ext uri="{BB962C8B-B14F-4D97-AF65-F5344CB8AC3E}">
        <p14:creationId xmlns:p14="http://schemas.microsoft.com/office/powerpoint/2010/main" val="525674042"/>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le code dans un fichier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4524315"/>
          </a:xfrm>
          <a:prstGeom prst="rect">
            <a:avLst/>
          </a:prstGeom>
          <a:noFill/>
        </p:spPr>
        <p:txBody>
          <a:bodyPr wrap="square" rtlCol="0">
            <a:spAutoFit/>
          </a:bodyPr>
          <a:lstStyle/>
          <a:p>
            <a:r>
              <a:rPr lang="fr-FR" sz="1200" dirty="0"/>
              <a:t>Exécuter notre code sur Windows</a:t>
            </a:r>
          </a:p>
          <a:p>
            <a:endParaRPr lang="fr-FR" sz="1200" dirty="0"/>
          </a:p>
          <a:p>
            <a:r>
              <a:rPr lang="fr-FR" sz="1200" dirty="0"/>
              <a:t>Dans l'absolu, vous pouvez faire un double-clic sur le fichier à l'extension.py, dans l'explorateur de fichiers. Mais la fenêtre s'ouvre et se referme très rapidement. Pour éviter cela, vous avez trois possibilités :</a:t>
            </a:r>
          </a:p>
          <a:p>
            <a:endParaRPr lang="fr-FR" sz="1200" dirty="0"/>
          </a:p>
          <a:p>
            <a:r>
              <a:rPr lang="fr-FR" sz="1200" dirty="0"/>
              <a:t>    mettre le programme en pause (voir la dernière section de ce chapitre) ;</a:t>
            </a:r>
          </a:p>
          <a:p>
            <a:endParaRPr lang="fr-FR" sz="1200" dirty="0"/>
          </a:p>
          <a:p>
            <a:r>
              <a:rPr lang="fr-FR" sz="1200" dirty="0"/>
              <a:t>    lancer le programme depuis la console Windows (je ne m'attarderai pas ici sur cette solution) ;</a:t>
            </a:r>
          </a:p>
          <a:p>
            <a:endParaRPr lang="fr-FR" sz="1200" dirty="0"/>
          </a:p>
          <a:p>
            <a:r>
              <a:rPr lang="fr-FR" sz="1200" dirty="0"/>
              <a:t>    exécuter le programme avec IDLE.</a:t>
            </a:r>
          </a:p>
          <a:p>
            <a:endParaRPr lang="fr-FR" sz="1200" dirty="0"/>
          </a:p>
          <a:p>
            <a:r>
              <a:rPr lang="fr-FR" sz="1200" dirty="0"/>
              <a:t>C'est cette dernière opération que je vais détailler brièvement. Faites un clic droit sur le fichier.py. Dans le menu contextuel, vous devriez voir apparaître un intitulé du type </a:t>
            </a:r>
            <a:r>
              <a:rPr lang="fr-FR" sz="1200" dirty="0" err="1"/>
              <a:t>edit</a:t>
            </a:r>
            <a:r>
              <a:rPr lang="fr-FR" sz="1200" dirty="0"/>
              <a:t> </a:t>
            </a:r>
            <a:r>
              <a:rPr lang="fr-FR" sz="1200" dirty="0" err="1"/>
              <a:t>with</a:t>
            </a:r>
            <a:r>
              <a:rPr lang="fr-FR" sz="1200" dirty="0"/>
              <a:t> IDLE. Cliquez dessus.</a:t>
            </a:r>
          </a:p>
          <a:p>
            <a:endParaRPr lang="fr-FR" sz="1200" dirty="0"/>
          </a:p>
          <a:p>
            <a:r>
              <a:rPr lang="fr-FR" sz="1200" dirty="0"/>
              <a:t>La fenêtre d'IDLE devrait alors s'afficher.</a:t>
            </a:r>
          </a:p>
          <a:p>
            <a:r>
              <a:rPr lang="fr-FR" sz="1200" dirty="0"/>
              <a:t>Vous pouvez voir votre code, ainsi que plusieurs boutons. Cliquez sur run puis sur run module(ou appuyez sur F5 directement).</a:t>
            </a:r>
          </a:p>
          <a:p>
            <a:endParaRPr lang="fr-FR" sz="1200" dirty="0"/>
          </a:p>
          <a:p>
            <a:r>
              <a:rPr lang="fr-FR" sz="1200" dirty="0"/>
              <a:t>Le code du programme devrait alors se lancer. Cette fois, la fenêtre de console reste ouverte pour que vous puissiez voir le résultat ou les erreurs éventuelles.</a:t>
            </a:r>
          </a:p>
          <a:p>
            <a:r>
              <a:rPr lang="fr-FR" sz="1200" dirty="0"/>
              <a:t>Sur les systèmes Unix</a:t>
            </a:r>
          </a:p>
          <a:p>
            <a:endParaRPr lang="fr-FR" sz="1200" dirty="0"/>
          </a:p>
          <a:p>
            <a:r>
              <a:rPr lang="fr-FR" sz="1200" dirty="0"/>
              <a:t>Il est nécessaire d'ajouter, tout en haut de votre programme, une ligne qui indique le chemin menant vers l'interpréteur. Elle se présente sous la forme :#!/chemin.</a:t>
            </a:r>
          </a:p>
          <a:p>
            <a:endParaRPr lang="fr-FR" sz="1200" dirty="0"/>
          </a:p>
          <a:p>
            <a:r>
              <a:rPr lang="fr-FR" sz="1200" dirty="0"/>
              <a:t>Les habitués du Bash devraient reconnaître cette ligne assez rapidement. Pour les autres, sachez qu'il suffit de mettre à la place de «chemin» le chemin absolu de l'interpréteur (le chemin qui, en partant de la racine du système, mène à l'interpréteur Python). Par exemple :</a:t>
            </a:r>
          </a:p>
        </p:txBody>
      </p:sp>
      <p:sp>
        <p:nvSpPr>
          <p:cNvPr id="5" name="ZoneTexte 4">
            <a:extLst>
              <a:ext uri="{FF2B5EF4-FFF2-40B4-BE49-F238E27FC236}">
                <a16:creationId xmlns:a16="http://schemas.microsoft.com/office/drawing/2014/main" id="{FEED7D82-6ABE-4692-B06A-442213408749}"/>
              </a:ext>
            </a:extLst>
          </p:cNvPr>
          <p:cNvSpPr txBox="1"/>
          <p:nvPr/>
        </p:nvSpPr>
        <p:spPr>
          <a:xfrm>
            <a:off x="209553" y="5652668"/>
            <a:ext cx="1886674" cy="246221"/>
          </a:xfrm>
          <a:prstGeom prst="rect">
            <a:avLst/>
          </a:prstGeom>
          <a:solidFill>
            <a:schemeClr val="tx1"/>
          </a:solidFill>
        </p:spPr>
        <p:txBody>
          <a:bodyPr wrap="square" rtlCol="0">
            <a:spAutoFit/>
          </a:bodyPr>
          <a:lstStyle/>
          <a:p>
            <a:r>
              <a:rPr lang="fr-FR" sz="1000" dirty="0">
                <a:solidFill>
                  <a:schemeClr val="bg1"/>
                </a:solidFill>
              </a:rPr>
              <a:t>#!/</a:t>
            </a:r>
            <a:r>
              <a:rPr lang="fr-FR" sz="1000" dirty="0" err="1">
                <a:solidFill>
                  <a:schemeClr val="bg1"/>
                </a:solidFill>
              </a:rPr>
              <a:t>usr</a:t>
            </a:r>
            <a:r>
              <a:rPr lang="fr-FR" sz="1000" dirty="0">
                <a:solidFill>
                  <a:schemeClr val="bg1"/>
                </a:solidFill>
              </a:rPr>
              <a:t>/bin/python3.4</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3" y="6156509"/>
            <a:ext cx="11434577" cy="276999"/>
          </a:xfrm>
          <a:prstGeom prst="rect">
            <a:avLst/>
          </a:prstGeom>
          <a:noFill/>
        </p:spPr>
        <p:txBody>
          <a:bodyPr wrap="square" rtlCol="0">
            <a:spAutoFit/>
          </a:bodyPr>
          <a:lstStyle/>
          <a:p>
            <a:r>
              <a:rPr lang="fr-FR" sz="1200" dirty="0"/>
              <a:t>En changeant les droits d'accès en exécution sur le fichier, vous devriez pouvoir le lancer directement.</a:t>
            </a:r>
          </a:p>
        </p:txBody>
      </p:sp>
    </p:spTree>
    <p:extLst>
      <p:ext uri="{BB962C8B-B14F-4D97-AF65-F5344CB8AC3E}">
        <p14:creationId xmlns:p14="http://schemas.microsoft.com/office/powerpoint/2010/main" val="2349569081"/>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Préciser l'encodage de travail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1938992"/>
          </a:xfrm>
          <a:prstGeom prst="rect">
            <a:avLst/>
          </a:prstGeom>
          <a:noFill/>
        </p:spPr>
        <p:txBody>
          <a:bodyPr wrap="square" rtlCol="0">
            <a:spAutoFit/>
          </a:bodyPr>
          <a:lstStyle/>
          <a:p>
            <a:r>
              <a:rPr lang="fr-FR" sz="1200" dirty="0"/>
              <a:t>À partir du moment où vous mettez des accents dans votre programme, vous devrez préciser l'encodage que vous utilisez pour l'écrire.</a:t>
            </a:r>
          </a:p>
          <a:p>
            <a:endParaRPr lang="fr-FR" sz="1200" dirty="0"/>
          </a:p>
          <a:p>
            <a:r>
              <a:rPr lang="fr-FR" sz="1200" dirty="0"/>
              <a:t>Décrit très brièvement, l'encodage est une table contenant une série de codes symbolisant différents accents. Il existe deux encodages très utilisés : l'encodage Latin-1 sur Windows et l'encodage Utf-8 que l'on retrouve surtout sur les machines Unix.</a:t>
            </a:r>
          </a:p>
          <a:p>
            <a:endParaRPr lang="fr-FR" sz="1200" dirty="0"/>
          </a:p>
          <a:p>
            <a:r>
              <a:rPr lang="fr-FR" sz="1200" dirty="0"/>
              <a:t>Vous devez préciser à Python dans quel encodage vous écrivez votre programme. La plupart du temps, sur Windows, ce sera donc Latin-1, alors que sur Linux et Mac ce sera plus vraisemblablement Utf-8.</a:t>
            </a:r>
          </a:p>
          <a:p>
            <a:endParaRPr lang="fr-FR" sz="1200" dirty="0"/>
          </a:p>
          <a:p>
            <a:r>
              <a:rPr lang="fr-FR" sz="1200" dirty="0"/>
              <a:t>Une ligne de commentaire doit être ajoutée tout en haut de votre code (si vous êtes sur un système Unix, sous la ligne qui fournit le chemin menant vers l'interpréteur). Cette ligne s'écrit ainsi :</a:t>
            </a:r>
          </a:p>
        </p:txBody>
      </p:sp>
      <p:sp>
        <p:nvSpPr>
          <p:cNvPr id="5" name="ZoneTexte 4">
            <a:extLst>
              <a:ext uri="{FF2B5EF4-FFF2-40B4-BE49-F238E27FC236}">
                <a16:creationId xmlns:a16="http://schemas.microsoft.com/office/drawing/2014/main" id="{FEED7D82-6ABE-4692-B06A-442213408749}"/>
              </a:ext>
            </a:extLst>
          </p:cNvPr>
          <p:cNvSpPr txBox="1"/>
          <p:nvPr/>
        </p:nvSpPr>
        <p:spPr>
          <a:xfrm>
            <a:off x="209554" y="3199028"/>
            <a:ext cx="1886674" cy="246221"/>
          </a:xfrm>
          <a:prstGeom prst="rect">
            <a:avLst/>
          </a:prstGeom>
          <a:solidFill>
            <a:schemeClr val="tx1"/>
          </a:solidFill>
        </p:spPr>
        <p:txBody>
          <a:bodyPr wrap="square" rtlCol="0">
            <a:spAutoFit/>
          </a:bodyPr>
          <a:lstStyle/>
          <a:p>
            <a:r>
              <a:rPr lang="fr-FR" sz="1000" dirty="0">
                <a:solidFill>
                  <a:schemeClr val="bg1"/>
                </a:solidFill>
              </a:rPr>
              <a:t># -*-</a:t>
            </a:r>
            <a:r>
              <a:rPr lang="fr-FR" sz="1000" dirty="0" err="1">
                <a:solidFill>
                  <a:schemeClr val="bg1"/>
                </a:solidFill>
              </a:rPr>
              <a:t>coding:encodage</a:t>
            </a:r>
            <a:r>
              <a:rPr lang="fr-FR" sz="1000" dirty="0">
                <a:solidFill>
                  <a:schemeClr val="bg1"/>
                </a:solidFill>
              </a:rPr>
              <a:t> -*</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4" y="3658972"/>
            <a:ext cx="11434577" cy="1754326"/>
          </a:xfrm>
          <a:prstGeom prst="rect">
            <a:avLst/>
          </a:prstGeom>
          <a:noFill/>
        </p:spPr>
        <p:txBody>
          <a:bodyPr wrap="square" rtlCol="0">
            <a:spAutoFit/>
          </a:bodyPr>
          <a:lstStyle/>
          <a:p>
            <a:r>
              <a:rPr lang="fr-FR" sz="1200" dirty="0"/>
              <a:t>Remplacez en </a:t>
            </a:r>
            <a:r>
              <a:rPr lang="fr-FR" sz="1200" dirty="0" err="1"/>
              <a:t>codagepar</a:t>
            </a:r>
            <a:r>
              <a:rPr lang="fr-FR" sz="1200" dirty="0"/>
              <a:t> l'encodage que vous utilisez en fonction de votre système.</a:t>
            </a:r>
          </a:p>
          <a:p>
            <a:endParaRPr lang="fr-FR" sz="1200" dirty="0"/>
          </a:p>
          <a:p>
            <a:r>
              <a:rPr lang="fr-FR" sz="1200" dirty="0"/>
              <a:t>Sur Windows, on trouvera donc plus vraisemblablement :# -*-coding:Latin-1 -*</a:t>
            </a:r>
          </a:p>
          <a:p>
            <a:endParaRPr lang="fr-FR" sz="1200" dirty="0"/>
          </a:p>
          <a:p>
            <a:r>
              <a:rPr lang="fr-FR" sz="1200" dirty="0"/>
              <a:t>Sur Linux ou Mac, ce sera plus vraisemblablement :# -*-coding:Utf-8 -*</a:t>
            </a:r>
          </a:p>
          <a:p>
            <a:endParaRPr lang="fr-FR" sz="1200" dirty="0"/>
          </a:p>
          <a:p>
            <a:r>
              <a:rPr lang="fr-FR" sz="1200" dirty="0"/>
              <a:t>Gardez la ligne qui fonctionne chez vous et n'oubliez pas de la mettre en tête de chacun de vos fichiers exécutables Python.</a:t>
            </a:r>
          </a:p>
          <a:p>
            <a:endParaRPr lang="fr-FR" sz="1200" dirty="0"/>
          </a:p>
          <a:p>
            <a:r>
              <a:rPr lang="fr-FR" sz="1200" dirty="0"/>
              <a:t>Pour en savoir plus sur l'encodage, je vous renvoie vers le cours Du Latin-1 à l'Unicode sur OpenClassrooms.</a:t>
            </a:r>
          </a:p>
        </p:txBody>
      </p:sp>
    </p:spTree>
    <p:extLst>
      <p:ext uri="{BB962C8B-B14F-4D97-AF65-F5344CB8AC3E}">
        <p14:creationId xmlns:p14="http://schemas.microsoft.com/office/powerpoint/2010/main" val="313524243"/>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en pause notre programme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1569660"/>
          </a:xfrm>
          <a:prstGeom prst="rect">
            <a:avLst/>
          </a:prstGeom>
          <a:noFill/>
        </p:spPr>
        <p:txBody>
          <a:bodyPr wrap="square" rtlCol="0">
            <a:spAutoFit/>
          </a:bodyPr>
          <a:lstStyle/>
          <a:p>
            <a:r>
              <a:rPr lang="fr-FR" sz="1200" dirty="0"/>
              <a:t>Sur Windows se pose un problème : si vous lancez votre programme en faisant directement un double-clic dessus dans l'explorateur, il aura tendance à s'ouvrir et se fermer très rapidement. Python exécute bel et bien le code et affiche le résultat, mais tout cela très rapidement. Et une fois que la dernière ligne de code a été exécutée, Windows ferme la console.</a:t>
            </a:r>
          </a:p>
          <a:p>
            <a:endParaRPr lang="fr-FR" sz="1200" dirty="0"/>
          </a:p>
          <a:p>
            <a:r>
              <a:rPr lang="fr-FR" sz="1200" dirty="0"/>
              <a:t>Pour pallier ce problème, on peut demander à Python de se mettre en pause à la fin de l'exécution du code.</a:t>
            </a:r>
          </a:p>
          <a:p>
            <a:endParaRPr lang="fr-FR" sz="1200" dirty="0"/>
          </a:p>
          <a:p>
            <a:r>
              <a:rPr lang="fr-FR" sz="1200" dirty="0"/>
              <a:t>Il va falloir ajouter deux lignes, l'une au début de notre programme et l'autre tout à la fin. La première importe le module os et la seconde utilise une fonction de ce module pour mettre en pause le programme. Si vous ne savez pas ce qu'est un module, ne vous en faites pas : le code suffira, un chapitre dans la première partie vous explique ce dont il s'agit.</a:t>
            </a:r>
          </a:p>
        </p:txBody>
      </p:sp>
      <p:sp>
        <p:nvSpPr>
          <p:cNvPr id="5" name="ZoneTexte 4">
            <a:extLst>
              <a:ext uri="{FF2B5EF4-FFF2-40B4-BE49-F238E27FC236}">
                <a16:creationId xmlns:a16="http://schemas.microsoft.com/office/drawing/2014/main" id="{FEED7D82-6ABE-4692-B06A-442213408749}"/>
              </a:ext>
            </a:extLst>
          </p:cNvPr>
          <p:cNvSpPr txBox="1"/>
          <p:nvPr/>
        </p:nvSpPr>
        <p:spPr>
          <a:xfrm>
            <a:off x="325300" y="2641090"/>
            <a:ext cx="1886674" cy="861774"/>
          </a:xfrm>
          <a:prstGeom prst="rect">
            <a:avLst/>
          </a:prstGeom>
          <a:solidFill>
            <a:schemeClr val="tx1"/>
          </a:solidFill>
        </p:spPr>
        <p:txBody>
          <a:bodyPr wrap="square" rtlCol="0">
            <a:spAutoFit/>
          </a:bodyPr>
          <a:lstStyle/>
          <a:p>
            <a:r>
              <a:rPr lang="fr-FR" sz="1000" dirty="0">
                <a:solidFill>
                  <a:schemeClr val="bg1"/>
                </a:solidFill>
              </a:rPr>
              <a:t># -*-coding:Latin-1 -*</a:t>
            </a:r>
          </a:p>
          <a:p>
            <a:r>
              <a:rPr lang="fr-FR" sz="1000" dirty="0">
                <a:solidFill>
                  <a:schemeClr val="bg1"/>
                </a:solidFill>
              </a:rPr>
              <a:t>import os # On importe le module os</a:t>
            </a:r>
          </a:p>
          <a:p>
            <a:r>
              <a:rPr lang="fr-FR" sz="1000" dirty="0">
                <a:solidFill>
                  <a:schemeClr val="bg1"/>
                </a:solidFill>
              </a:rPr>
              <a:t>print("Bonjour le monde !")</a:t>
            </a:r>
          </a:p>
          <a:p>
            <a:r>
              <a:rPr lang="fr-FR" sz="1000" dirty="0" err="1">
                <a:solidFill>
                  <a:schemeClr val="bg1"/>
                </a:solidFill>
              </a:rPr>
              <a:t>os.system</a:t>
            </a:r>
            <a:r>
              <a:rPr lang="fr-FR" sz="1000" dirty="0">
                <a:solidFill>
                  <a:schemeClr val="bg1"/>
                </a:solidFill>
              </a:rPr>
              <a:t>("pause")</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2" y="3638965"/>
            <a:ext cx="11434577" cy="276999"/>
          </a:xfrm>
          <a:prstGeom prst="rect">
            <a:avLst/>
          </a:prstGeom>
          <a:noFill/>
        </p:spPr>
        <p:txBody>
          <a:bodyPr wrap="square" rtlCol="0">
            <a:spAutoFit/>
          </a:bodyPr>
          <a:lstStyle/>
          <a:p>
            <a:r>
              <a:rPr lang="fr-FR" sz="1100" dirty="0"/>
              <a:t>Ce sont les lignes 2 et 4 qui sont </a:t>
            </a:r>
            <a:r>
              <a:rPr lang="fr-FR" sz="1200" dirty="0"/>
              <a:t>nouvelles</a:t>
            </a:r>
            <a:r>
              <a:rPr lang="fr-FR" sz="1100" dirty="0"/>
              <a:t> pour nous et que vous devez retenir. Quand vous exécutez ce code, vous obtenez :</a:t>
            </a:r>
          </a:p>
        </p:txBody>
      </p:sp>
      <p:sp>
        <p:nvSpPr>
          <p:cNvPr id="8" name="ZoneTexte 7">
            <a:extLst>
              <a:ext uri="{FF2B5EF4-FFF2-40B4-BE49-F238E27FC236}">
                <a16:creationId xmlns:a16="http://schemas.microsoft.com/office/drawing/2014/main" id="{A19F0735-8A79-4F7C-AE6B-2C55E01538FC}"/>
              </a:ext>
            </a:extLst>
          </p:cNvPr>
          <p:cNvSpPr txBox="1"/>
          <p:nvPr/>
        </p:nvSpPr>
        <p:spPr>
          <a:xfrm>
            <a:off x="325300" y="4011397"/>
            <a:ext cx="1886674" cy="553998"/>
          </a:xfrm>
          <a:prstGeom prst="rect">
            <a:avLst/>
          </a:prstGeom>
          <a:solidFill>
            <a:schemeClr val="tx1"/>
          </a:solidFill>
        </p:spPr>
        <p:txBody>
          <a:bodyPr wrap="square" rtlCol="0">
            <a:spAutoFit/>
          </a:bodyPr>
          <a:lstStyle/>
          <a:p>
            <a:r>
              <a:rPr lang="fr-FR" sz="1000" dirty="0">
                <a:solidFill>
                  <a:schemeClr val="bg1"/>
                </a:solidFill>
              </a:rPr>
              <a:t>Bonjour le monde !</a:t>
            </a:r>
          </a:p>
          <a:p>
            <a:r>
              <a:rPr lang="fr-FR" sz="1000" dirty="0">
                <a:solidFill>
                  <a:schemeClr val="bg1"/>
                </a:solidFill>
              </a:rPr>
              <a:t>Appuyez sur une touche pour continuer...</a:t>
            </a:r>
          </a:p>
        </p:txBody>
      </p:sp>
      <p:sp>
        <p:nvSpPr>
          <p:cNvPr id="9" name="ZoneTexte 8">
            <a:extLst>
              <a:ext uri="{FF2B5EF4-FFF2-40B4-BE49-F238E27FC236}">
                <a16:creationId xmlns:a16="http://schemas.microsoft.com/office/drawing/2014/main" id="{C1064BFC-5824-4337-AF63-DAD290BAD049}"/>
              </a:ext>
            </a:extLst>
          </p:cNvPr>
          <p:cNvSpPr txBox="1"/>
          <p:nvPr/>
        </p:nvSpPr>
        <p:spPr>
          <a:xfrm>
            <a:off x="209553" y="4621488"/>
            <a:ext cx="11434577" cy="1200329"/>
          </a:xfrm>
          <a:prstGeom prst="rect">
            <a:avLst/>
          </a:prstGeom>
          <a:noFill/>
        </p:spPr>
        <p:txBody>
          <a:bodyPr wrap="square" rtlCol="0">
            <a:spAutoFit/>
          </a:bodyPr>
          <a:lstStyle/>
          <a:p>
            <a:r>
              <a:rPr lang="fr-FR" sz="1200" dirty="0"/>
              <a:t>Vous pouvez donc lancer ce programme en faisant directement un double-clic dessus dans l'explorateur de fichiers.</a:t>
            </a:r>
          </a:p>
          <a:p>
            <a:endParaRPr lang="fr-FR" sz="1200" dirty="0"/>
          </a:p>
          <a:p>
            <a:r>
              <a:rPr lang="fr-FR" sz="1200" dirty="0"/>
              <a:t>Notez bien que ce code ne fonctionne que sur Windows !</a:t>
            </a:r>
          </a:p>
          <a:p>
            <a:endParaRPr lang="fr-FR" sz="1200" dirty="0"/>
          </a:p>
          <a:p>
            <a:r>
              <a:rPr lang="fr-FR" sz="1200" dirty="0"/>
              <a:t>Si vous voulez mettre en pause votre programme sur Linux ou Mac, vous devrez utiliser un autre moyen. Même si la fonction input n'est pas faite pour, vous pouvez l'utiliser pour conclure votre programme par la ligne :</a:t>
            </a:r>
          </a:p>
        </p:txBody>
      </p:sp>
      <p:sp>
        <p:nvSpPr>
          <p:cNvPr id="10" name="ZoneTexte 9">
            <a:extLst>
              <a:ext uri="{FF2B5EF4-FFF2-40B4-BE49-F238E27FC236}">
                <a16:creationId xmlns:a16="http://schemas.microsoft.com/office/drawing/2014/main" id="{84C0DA52-6F13-495F-98D2-7E4972871D94}"/>
              </a:ext>
            </a:extLst>
          </p:cNvPr>
          <p:cNvSpPr txBox="1"/>
          <p:nvPr/>
        </p:nvSpPr>
        <p:spPr>
          <a:xfrm>
            <a:off x="325300" y="5936269"/>
            <a:ext cx="3517495" cy="246221"/>
          </a:xfrm>
          <a:prstGeom prst="rect">
            <a:avLst/>
          </a:prstGeom>
          <a:solidFill>
            <a:schemeClr val="tx1"/>
          </a:solidFill>
        </p:spPr>
        <p:txBody>
          <a:bodyPr wrap="square" rtlCol="0">
            <a:spAutoFit/>
          </a:bodyPr>
          <a:lstStyle/>
          <a:p>
            <a:r>
              <a:rPr lang="fr-FR" sz="1000" dirty="0">
                <a:solidFill>
                  <a:schemeClr val="bg1"/>
                </a:solidFill>
              </a:rPr>
              <a:t>input("Appuyez sur ENTREE pour fermer ce programme...")</a:t>
            </a:r>
          </a:p>
        </p:txBody>
      </p:sp>
    </p:spTree>
    <p:extLst>
      <p:ext uri="{BB962C8B-B14F-4D97-AF65-F5344CB8AC3E}">
        <p14:creationId xmlns:p14="http://schemas.microsoft.com/office/powerpoint/2010/main" val="2356138225"/>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en pause notre programme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841751"/>
            <a:ext cx="11434577" cy="1384995"/>
          </a:xfrm>
          <a:prstGeom prst="rect">
            <a:avLst/>
          </a:prstGeom>
          <a:noFill/>
        </p:spPr>
        <p:txBody>
          <a:bodyPr wrap="square" rtlCol="0">
            <a:spAutoFit/>
          </a:bodyPr>
          <a:lstStyle/>
          <a:p>
            <a:r>
              <a:rPr lang="fr-FR" sz="1200" b="1" dirty="0"/>
              <a:t>En résumé</a:t>
            </a:r>
          </a:p>
          <a:p>
            <a:endParaRPr lang="fr-FR" sz="1200" dirty="0"/>
          </a:p>
          <a:p>
            <a:r>
              <a:rPr lang="fr-FR" sz="1200" dirty="0"/>
              <a:t>    Pour créer un programme Python, il suffit d'écrire du code dans un fichier (de préférence avec l'extension </a:t>
            </a:r>
            <a:r>
              <a:rPr lang="fr-FR" sz="1200" b="1" dirty="0"/>
              <a:t>.</a:t>
            </a:r>
            <a:r>
              <a:rPr lang="fr-FR" sz="1200" b="1" dirty="0" err="1"/>
              <a:t>py</a:t>
            </a:r>
            <a:r>
              <a:rPr lang="fr-FR" sz="1200" dirty="0"/>
              <a:t>).</a:t>
            </a:r>
          </a:p>
          <a:p>
            <a:endParaRPr lang="fr-FR" sz="1200" dirty="0"/>
          </a:p>
          <a:p>
            <a:r>
              <a:rPr lang="fr-FR" sz="1200" dirty="0"/>
              <a:t>    Si on utilise des accents dans le code, il est nécessaire de préciser, en tête de fichier, l'encodage utilisé.</a:t>
            </a:r>
          </a:p>
          <a:p>
            <a:endParaRPr lang="fr-FR" sz="1200" dirty="0"/>
          </a:p>
          <a:p>
            <a:r>
              <a:rPr lang="fr-FR" sz="1200" dirty="0"/>
              <a:t>    Sur Windows, pour lancer notre programme Python depuis l'explorateur, il faut le mettre en pause grâce au module </a:t>
            </a:r>
            <a:r>
              <a:rPr lang="fr-FR" sz="1200" b="1" dirty="0"/>
              <a:t>os</a:t>
            </a:r>
            <a:r>
              <a:rPr lang="fr-FR" sz="1200" dirty="0"/>
              <a:t> et à sa fonction </a:t>
            </a:r>
            <a:r>
              <a:rPr lang="fr-FR" sz="1200" b="1" dirty="0"/>
              <a:t>system</a:t>
            </a:r>
            <a:r>
              <a:rPr lang="fr-FR" sz="1200" dirty="0"/>
              <a:t>.</a:t>
            </a:r>
          </a:p>
        </p:txBody>
      </p:sp>
    </p:spTree>
    <p:extLst>
      <p:ext uri="{BB962C8B-B14F-4D97-AF65-F5344CB8AC3E}">
        <p14:creationId xmlns:p14="http://schemas.microsoft.com/office/powerpoint/2010/main" val="2697509079"/>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Distribuer facilement nos programmes avec cx_freeze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217450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28" y="56867"/>
            <a:ext cx="10972800" cy="1016000"/>
          </a:xfrm>
        </p:spPr>
        <p:txBody>
          <a:bodyPr>
            <a:normAutofit/>
          </a:bodyPr>
          <a:lstStyle/>
          <a:p>
            <a:pPr algn="ctr"/>
            <a:r>
              <a:rPr lang="en-US" sz="6000" dirty="0">
                <a:solidFill>
                  <a:schemeClr val="accent5">
                    <a:lumMod val="75000"/>
                  </a:schemeClr>
                </a:solidFill>
              </a:rPr>
              <a:t>Boolean: True or False</a:t>
            </a:r>
          </a:p>
        </p:txBody>
      </p:sp>
      <p:sp>
        <p:nvSpPr>
          <p:cNvPr id="5" name="TextBox 4"/>
          <p:cNvSpPr txBox="1"/>
          <p:nvPr/>
        </p:nvSpPr>
        <p:spPr>
          <a:xfrm>
            <a:off x="732558" y="1792088"/>
            <a:ext cx="3759200" cy="2718949"/>
          </a:xfrm>
          <a:prstGeom prst="rect">
            <a:avLst/>
          </a:prstGeom>
          <a:noFill/>
        </p:spPr>
        <p:txBody>
          <a:bodyPr wrap="square" rtlCol="0">
            <a:spAutoFit/>
          </a:bodyPr>
          <a:lstStyle/>
          <a:p>
            <a:r>
              <a:rPr lang="en-US" sz="3200" b="1" dirty="0"/>
              <a:t>Evaluate to </a:t>
            </a:r>
            <a:r>
              <a:rPr lang="en-US" sz="3733" b="1" dirty="0"/>
              <a:t>FALSE</a:t>
            </a:r>
          </a:p>
          <a:p>
            <a:r>
              <a:rPr lang="en-US" sz="2667" dirty="0"/>
              <a:t>0</a:t>
            </a:r>
          </a:p>
          <a:p>
            <a:r>
              <a:rPr lang="en-US" sz="2667" dirty="0"/>
              <a:t>0.0</a:t>
            </a:r>
          </a:p>
          <a:p>
            <a:r>
              <a:rPr lang="en-US" sz="2667" dirty="0"/>
              <a:t>""</a:t>
            </a:r>
          </a:p>
          <a:p>
            <a:r>
              <a:rPr lang="en-US" sz="2667" dirty="0"/>
              <a:t>[]</a:t>
            </a:r>
          </a:p>
          <a:p>
            <a:r>
              <a:rPr lang="en-US" sz="2667" dirty="0"/>
              <a:t>None</a:t>
            </a:r>
          </a:p>
        </p:txBody>
      </p:sp>
      <p:sp>
        <p:nvSpPr>
          <p:cNvPr id="6" name="TextBox 5"/>
          <p:cNvSpPr txBox="1"/>
          <p:nvPr/>
        </p:nvSpPr>
        <p:spPr>
          <a:xfrm>
            <a:off x="6908800" y="1749425"/>
            <a:ext cx="4064000" cy="1898084"/>
          </a:xfrm>
          <a:prstGeom prst="rect">
            <a:avLst/>
          </a:prstGeom>
          <a:noFill/>
        </p:spPr>
        <p:txBody>
          <a:bodyPr wrap="square" rtlCol="0">
            <a:spAutoFit/>
          </a:bodyPr>
          <a:lstStyle/>
          <a:p>
            <a:r>
              <a:rPr lang="en-US" sz="3200" b="1" dirty="0"/>
              <a:t>Evaluate to </a:t>
            </a:r>
            <a:r>
              <a:rPr lang="en-US" sz="3733" b="1" dirty="0"/>
              <a:t>TRUE</a:t>
            </a:r>
          </a:p>
          <a:p>
            <a:r>
              <a:rPr lang="en-US" sz="2667" dirty="0"/>
              <a:t>any non-zero number</a:t>
            </a:r>
          </a:p>
          <a:p>
            <a:r>
              <a:rPr lang="en-US" sz="2667" dirty="0"/>
              <a:t>any non-empty string</a:t>
            </a:r>
          </a:p>
          <a:p>
            <a:r>
              <a:rPr lang="en-US" sz="2667" dirty="0"/>
              <a:t>any non-empty list</a:t>
            </a:r>
          </a:p>
        </p:txBody>
      </p:sp>
      <p:sp>
        <p:nvSpPr>
          <p:cNvPr id="7" name="TextBox 6"/>
          <p:cNvSpPr txBox="1"/>
          <p:nvPr/>
        </p:nvSpPr>
        <p:spPr>
          <a:xfrm>
            <a:off x="6908801" y="3984625"/>
            <a:ext cx="1679691" cy="2677656"/>
          </a:xfrm>
          <a:prstGeom prst="rect">
            <a:avLst/>
          </a:prstGeom>
          <a:noFill/>
        </p:spPr>
        <p:txBody>
          <a:bodyPr wrap="none" rtlCol="0">
            <a:spAutoFit/>
          </a:bodyPr>
          <a:lstStyle/>
          <a:p>
            <a:r>
              <a:rPr lang="en-US" sz="2400" dirty="0"/>
              <a:t>1</a:t>
            </a:r>
          </a:p>
          <a:p>
            <a:r>
              <a:rPr lang="en-US" sz="2400" dirty="0"/>
              <a:t>1 or 0</a:t>
            </a:r>
          </a:p>
          <a:p>
            <a:r>
              <a:rPr lang="en-US" sz="2400" dirty="0"/>
              <a:t>81 and -23</a:t>
            </a:r>
          </a:p>
          <a:p>
            <a:r>
              <a:rPr lang="en-US" sz="2400" dirty="0"/>
              <a:t>‘pig’</a:t>
            </a:r>
          </a:p>
          <a:p>
            <a:r>
              <a:rPr lang="en-US" sz="2400" dirty="0"/>
              <a:t>‘cat’ == ‘cat’</a:t>
            </a:r>
          </a:p>
          <a:p>
            <a:r>
              <a:rPr lang="en-US" sz="2400" dirty="0"/>
              <a:t>[‘dog’]</a:t>
            </a:r>
          </a:p>
          <a:p>
            <a:r>
              <a:rPr lang="en-US" sz="2400" dirty="0"/>
              <a:t>‘a’ &lt; ‘b’</a:t>
            </a:r>
          </a:p>
        </p:txBody>
      </p:sp>
      <p:sp>
        <p:nvSpPr>
          <p:cNvPr id="8" name="TextBox 7"/>
          <p:cNvSpPr txBox="1"/>
          <p:nvPr/>
        </p:nvSpPr>
        <p:spPr>
          <a:xfrm>
            <a:off x="9430223" y="3984625"/>
            <a:ext cx="1707519" cy="2677656"/>
          </a:xfrm>
          <a:prstGeom prst="rect">
            <a:avLst/>
          </a:prstGeom>
          <a:noFill/>
        </p:spPr>
        <p:txBody>
          <a:bodyPr wrap="none" rtlCol="0">
            <a:spAutoFit/>
          </a:bodyPr>
          <a:lstStyle/>
          <a:p>
            <a:r>
              <a:rPr lang="en-US" sz="2400" dirty="0"/>
              <a:t>10 &gt; 5</a:t>
            </a:r>
          </a:p>
          <a:p>
            <a:r>
              <a:rPr lang="en-US" sz="2400" dirty="0"/>
              <a:t>-1 &lt; 33</a:t>
            </a:r>
          </a:p>
          <a:p>
            <a:r>
              <a:rPr lang="en-US" sz="2400" dirty="0"/>
              <a:t>8 &gt;= 8</a:t>
            </a:r>
          </a:p>
          <a:p>
            <a:r>
              <a:rPr lang="en-US" sz="2400" dirty="0"/>
              <a:t>0 == 0</a:t>
            </a:r>
          </a:p>
          <a:p>
            <a:r>
              <a:rPr lang="en-US" sz="2400" dirty="0"/>
              <a:t>1.2 != 1.3</a:t>
            </a:r>
          </a:p>
          <a:p>
            <a:r>
              <a:rPr lang="en-US" sz="2400" dirty="0"/>
              <a:t>5 &gt; 3 and 10</a:t>
            </a:r>
          </a:p>
          <a:p>
            <a:r>
              <a:rPr lang="en-US" sz="2400" dirty="0"/>
              <a:t>1 == 0 or [0]</a:t>
            </a:r>
          </a:p>
        </p:txBody>
      </p:sp>
      <p:sp>
        <p:nvSpPr>
          <p:cNvPr id="9" name="TextBox 8"/>
          <p:cNvSpPr txBox="1"/>
          <p:nvPr/>
        </p:nvSpPr>
        <p:spPr>
          <a:xfrm>
            <a:off x="732558" y="5461952"/>
            <a:ext cx="1104790" cy="1200329"/>
          </a:xfrm>
          <a:prstGeom prst="rect">
            <a:avLst/>
          </a:prstGeom>
          <a:noFill/>
        </p:spPr>
        <p:txBody>
          <a:bodyPr wrap="none" rtlCol="0">
            <a:spAutoFit/>
          </a:bodyPr>
          <a:lstStyle/>
          <a:p>
            <a:r>
              <a:rPr lang="en-US" sz="2400" dirty="0"/>
              <a:t>1 and 0</a:t>
            </a:r>
          </a:p>
          <a:p>
            <a:r>
              <a:rPr lang="en-US" sz="2400" dirty="0"/>
              <a:t>0 or ""</a:t>
            </a:r>
          </a:p>
          <a:p>
            <a:r>
              <a:rPr lang="en-US" sz="2400" dirty="0"/>
              <a:t>5 - 5</a:t>
            </a:r>
          </a:p>
        </p:txBody>
      </p:sp>
      <p:sp>
        <p:nvSpPr>
          <p:cNvPr id="10" name="TextBox 9"/>
          <p:cNvSpPr txBox="1"/>
          <p:nvPr/>
        </p:nvSpPr>
        <p:spPr>
          <a:xfrm>
            <a:off x="3253980" y="4353957"/>
            <a:ext cx="1353256" cy="2308324"/>
          </a:xfrm>
          <a:prstGeom prst="rect">
            <a:avLst/>
          </a:prstGeom>
          <a:noFill/>
        </p:spPr>
        <p:txBody>
          <a:bodyPr wrap="none" rtlCol="0">
            <a:spAutoFit/>
          </a:bodyPr>
          <a:lstStyle/>
          <a:p>
            <a:r>
              <a:rPr lang="en-US" sz="2400" dirty="0"/>
              <a:t>3 &lt; 2</a:t>
            </a:r>
          </a:p>
          <a:p>
            <a:r>
              <a:rPr lang="en-US" sz="2400" dirty="0"/>
              <a:t>-1 &gt; 33</a:t>
            </a:r>
          </a:p>
          <a:p>
            <a:r>
              <a:rPr lang="en-US" sz="2400" dirty="0"/>
              <a:t>8 &gt;= 100</a:t>
            </a:r>
          </a:p>
          <a:p>
            <a:r>
              <a:rPr lang="en-US" sz="2400" dirty="0"/>
              <a:t>5 &lt;= 1</a:t>
            </a:r>
          </a:p>
          <a:p>
            <a:r>
              <a:rPr lang="en-US" sz="2400" dirty="0"/>
              <a:t>0 == 88</a:t>
            </a:r>
          </a:p>
          <a:p>
            <a:r>
              <a:rPr lang="en-US" sz="2400" dirty="0"/>
              <a:t>1.2 != 1.2</a:t>
            </a:r>
          </a:p>
        </p:txBody>
      </p:sp>
      <p:cxnSp>
        <p:nvCxnSpPr>
          <p:cNvPr id="13" name="Straight Connector 12"/>
          <p:cNvCxnSpPr/>
          <p:nvPr/>
        </p:nvCxnSpPr>
        <p:spPr>
          <a:xfrm flipV="1">
            <a:off x="6096000" y="1952625"/>
            <a:ext cx="0" cy="4876800"/>
          </a:xfrm>
          <a:prstGeom prst="line">
            <a:avLst/>
          </a:prstGeom>
          <a:ln w="508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7EBDA5A-FE74-4E33-A955-D067C28FFE75}"/>
              </a:ext>
            </a:extLst>
          </p:cNvPr>
          <p:cNvSpPr txBox="1">
            <a:spLocks/>
          </p:cNvSpPr>
          <p:nvPr/>
        </p:nvSpPr>
        <p:spPr>
          <a:xfrm>
            <a:off x="4083167" y="9331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Boolean: True or False</a:t>
            </a:r>
          </a:p>
        </p:txBody>
      </p:sp>
    </p:spTree>
    <p:extLst>
      <p:ext uri="{BB962C8B-B14F-4D97-AF65-F5344CB8AC3E}">
        <p14:creationId xmlns:p14="http://schemas.microsoft.com/office/powerpoint/2010/main" val="663531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Importer des packages</a:t>
            </a: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328861"/>
            <a:ext cx="1183651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fr-FR" altLang="fr-FR" sz="1600" dirty="0">
              <a:latin typeface="Arial" panose="020B0604020202020204" pitchFamily="34" charset="0"/>
            </a:endParaRPr>
          </a:p>
          <a:p>
            <a:pPr eaLnBrk="0" fontAlgn="base" hangingPunct="0">
              <a:spcBef>
                <a:spcPct val="0"/>
              </a:spcBef>
              <a:spcAft>
                <a:spcPct val="0"/>
              </a:spcAft>
            </a:pPr>
            <a:r>
              <a:rPr lang="fr-FR" altLang="fr-FR" sz="1600" dirty="0"/>
              <a:t>Si vous voulez utiliser, dans votre programme, la bibliothèque fictive que nous venons de voir, vous avez plusieurs moyens qui </a:t>
            </a:r>
          </a:p>
          <a:p>
            <a:pPr eaLnBrk="0" fontAlgn="base" hangingPunct="0">
              <a:spcBef>
                <a:spcPct val="0"/>
              </a:spcBef>
              <a:spcAft>
                <a:spcPct val="0"/>
              </a:spcAft>
            </a:pPr>
            <a:r>
              <a:rPr lang="fr-FR" altLang="fr-FR" sz="1600" dirty="0"/>
              <a:t>tournent tous autour des mots clés </a:t>
            </a:r>
            <a:r>
              <a:rPr lang="fr-FR" altLang="fr-FR" sz="1600" b="1" dirty="0"/>
              <a:t>from</a:t>
            </a:r>
            <a:r>
              <a:rPr lang="fr-FR" altLang="fr-FR" sz="1600" dirty="0"/>
              <a:t> et </a:t>
            </a:r>
            <a:r>
              <a:rPr lang="fr-FR" altLang="fr-FR" sz="1600" b="1" dirty="0"/>
              <a:t>import</a:t>
            </a:r>
            <a:r>
              <a:rPr lang="fr-FR" altLang="fr-FR" sz="1600" dirty="0"/>
              <a:t>:</a:t>
            </a:r>
          </a:p>
          <a:p>
            <a:pPr lvl="0" eaLnBrk="0" fontAlgn="base" hangingPunct="0">
              <a:spcBef>
                <a:spcPct val="0"/>
              </a:spcBef>
              <a:spcAft>
                <a:spcPct val="0"/>
              </a:spcAft>
            </a:pPr>
            <a:r>
              <a:rPr lang="fr-FR" altLang="fr-FR" sz="1600" dirty="0">
                <a:solidFill>
                  <a:schemeClr val="bg1"/>
                </a:solidFill>
                <a:highlight>
                  <a:srgbClr val="000000"/>
                </a:highlight>
              </a:rPr>
              <a:t>import </a:t>
            </a:r>
            <a:r>
              <a:rPr lang="fr-FR" altLang="fr-FR" sz="1600" dirty="0" err="1">
                <a:solidFill>
                  <a:schemeClr val="bg1"/>
                </a:solidFill>
                <a:highlight>
                  <a:srgbClr val="000000"/>
                </a:highlight>
              </a:rPr>
              <a:t>nom_bibliotheque</a:t>
            </a:r>
            <a:endParaRPr lang="fr-FR" altLang="fr-FR" sz="1600" dirty="0">
              <a:solidFill>
                <a:schemeClr val="bg1"/>
              </a:solidFill>
              <a:highlight>
                <a:srgbClr val="000000"/>
              </a:highlight>
            </a:endParaRPr>
          </a:p>
          <a:p>
            <a:pPr lvl="0" eaLnBrk="0" fontAlgn="base" hangingPunct="0">
              <a:spcBef>
                <a:spcPct val="0"/>
              </a:spcBef>
              <a:spcAft>
                <a:spcPct val="0"/>
              </a:spcAft>
            </a:pPr>
            <a:endParaRPr lang="fr-FR" sz="1600" dirty="0"/>
          </a:p>
          <a:p>
            <a:pPr lvl="0" eaLnBrk="0" fontAlgn="base" hangingPunct="0">
              <a:spcBef>
                <a:spcPct val="0"/>
              </a:spcBef>
              <a:spcAft>
                <a:spcPct val="0"/>
              </a:spcAft>
            </a:pPr>
            <a:r>
              <a:rPr lang="fr-FR" sz="1600" dirty="0"/>
              <a:t>Cette ligne importe le package contenant la bibliothèque. Pour accéder aux sous-packages, vous utiliserez un point « . » afin de modéliser le </a:t>
            </a:r>
          </a:p>
          <a:p>
            <a:pPr lvl="0" eaLnBrk="0" fontAlgn="base" hangingPunct="0">
              <a:spcBef>
                <a:spcPct val="0"/>
              </a:spcBef>
              <a:spcAft>
                <a:spcPct val="0"/>
              </a:spcAft>
            </a:pPr>
            <a:r>
              <a:rPr lang="fr-FR" sz="1600" dirty="0"/>
              <a:t>chemin menant au module ou à la fonction que vous voulez utiliser :</a:t>
            </a:r>
            <a:endParaRPr kumimoji="0" lang="fr-FR" altLang="fr-FR" sz="1600" b="0" i="0" u="none" strike="noStrike" cap="none" normalizeH="0" baseline="0" dirty="0">
              <a:ln>
                <a:noFill/>
              </a:ln>
              <a:solidFill>
                <a:schemeClr val="tx1"/>
              </a:solidFill>
              <a:effectLs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a:t>
            </a:r>
            <a:r>
              <a:rPr lang="fr-FR" altLang="fr-FR" sz="1600" dirty="0">
                <a:solidFill>
                  <a:schemeClr val="bg1"/>
                </a:solidFill>
                <a:highlight>
                  <a:srgbClr val="000000"/>
                </a:highlight>
              </a:rPr>
              <a:t> # Pointe vers le sous-package </a:t>
            </a:r>
            <a:r>
              <a:rPr lang="fr-FR" altLang="fr-FR" sz="1600" dirty="0" err="1">
                <a:solidFill>
                  <a:schemeClr val="bg1"/>
                </a:solidFill>
                <a:highlight>
                  <a:srgbClr val="000000"/>
                </a:highlight>
              </a:rPr>
              <a:t>evenements</a:t>
            </a:r>
            <a:endParaRPr lang="fr-FR" altLang="fr-FR" sz="1600" dirty="0">
              <a:solidFill>
                <a:schemeClr val="bg1"/>
              </a:solidFill>
              <a:highlight>
                <a:srgbClr val="000000"/>
              </a:highligh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nom_bibliotheque.evenements.clavier</a:t>
            </a:r>
            <a:r>
              <a:rPr lang="fr-FR" altLang="fr-FR" sz="1600" dirty="0">
                <a:solidFill>
                  <a:schemeClr val="bg1"/>
                </a:solidFill>
                <a:highlight>
                  <a:srgbClr val="000000"/>
                </a:highlight>
              </a:rPr>
              <a:t> # Pointe vers le module clavier</a:t>
            </a:r>
            <a:endParaRPr kumimoji="0" lang="fr-FR" altLang="fr-FR" sz="16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sz="1600" dirty="0"/>
              <a:t>Si vous ne voulez importer qu'un seul module (ou qu'une seule fonction) d'un package, vous utiliserez une syntaxe similaire, </a:t>
            </a:r>
          </a:p>
          <a:p>
            <a:pPr lvl="0" eaLnBrk="0" fontAlgn="base" hangingPunct="0">
              <a:spcBef>
                <a:spcPct val="0"/>
              </a:spcBef>
              <a:spcAft>
                <a:spcPct val="0"/>
              </a:spcAft>
            </a:pPr>
            <a:r>
              <a:rPr lang="fr-FR" sz="1600" dirty="0"/>
              <a:t>assez intuitive :</a:t>
            </a:r>
          </a:p>
          <a:p>
            <a:pPr lvl="0" eaLnBrk="0" fontAlgn="base" hangingPunct="0">
              <a:spcBef>
                <a:spcPct val="0"/>
              </a:spcBef>
              <a:spcAft>
                <a:spcPct val="0"/>
              </a:spcAft>
            </a:pPr>
            <a:r>
              <a:rPr lang="fr-FR" altLang="fr-FR" sz="1600" dirty="0">
                <a:solidFill>
                  <a:schemeClr val="bg1"/>
                </a:solidFill>
                <a:highlight>
                  <a:srgbClr val="000000"/>
                </a:highlight>
              </a:rPr>
              <a:t>from </a:t>
            </a:r>
            <a:r>
              <a:rPr lang="fr-FR" altLang="fr-FR" sz="1600" dirty="0" err="1">
                <a:solidFill>
                  <a:schemeClr val="bg1"/>
                </a:solidFill>
                <a:highlight>
                  <a:srgbClr val="000000"/>
                </a:highlight>
              </a:rPr>
              <a:t>nom_bibliotheque.objets</a:t>
            </a:r>
            <a:r>
              <a:rPr lang="fr-FR" altLang="fr-FR" sz="1600" dirty="0">
                <a:solidFill>
                  <a:schemeClr val="bg1"/>
                </a:solidFill>
                <a:highlight>
                  <a:srgbClr val="000000"/>
                </a:highlight>
              </a:rPr>
              <a:t> import bouton</a:t>
            </a:r>
          </a:p>
        </p:txBody>
      </p:sp>
    </p:spTree>
    <p:extLst>
      <p:ext uri="{BB962C8B-B14F-4D97-AF65-F5344CB8AC3E}">
        <p14:creationId xmlns:p14="http://schemas.microsoft.com/office/powerpoint/2010/main" val="231711374"/>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85220"/>
            <a:ext cx="12134854" cy="971550"/>
          </a:xfrm>
        </p:spPr>
        <p:txBody>
          <a:bodyPr>
            <a:noAutofit/>
          </a:bodyPr>
          <a:lstStyle/>
          <a:p>
            <a:pPr lvl="0" algn="ctr" fontAlgn="base">
              <a:spcAft>
                <a:spcPct val="0"/>
              </a:spcAft>
            </a:pPr>
            <a:r>
              <a:rPr lang="fr-FR" altLang="fr-FR" sz="6000" b="1" dirty="0">
                <a:solidFill>
                  <a:schemeClr val="accent5">
                    <a:lumMod val="75000"/>
                  </a:schemeClr>
                </a:solidFill>
              </a:rPr>
              <a:t>Distribuer facilement nos programmes avec cx_freeze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0E36A5C-D79B-42DE-8C74-5BD927D8930D}"/>
              </a:ext>
            </a:extLst>
          </p:cNvPr>
          <p:cNvSpPr txBox="1"/>
          <p:nvPr/>
        </p:nvSpPr>
        <p:spPr>
          <a:xfrm>
            <a:off x="238126" y="2083443"/>
            <a:ext cx="11715747" cy="1384995"/>
          </a:xfrm>
          <a:prstGeom prst="rect">
            <a:avLst/>
          </a:prstGeom>
          <a:noFill/>
        </p:spPr>
        <p:txBody>
          <a:bodyPr wrap="square" rtlCol="0">
            <a:spAutoFit/>
          </a:bodyPr>
          <a:lstStyle/>
          <a:p>
            <a:r>
              <a:rPr lang="fr-FR" sz="1200" dirty="0"/>
              <a:t>Comme nous l'avons vu, Python nous permet de générer des exécutables d'une façon assez simple. Mais, si vous en venez à vouloir distribuer votre programme, vous risquez de vous heurter au problème suivant : pour lancer votre code, votre destinaire doit installer Python ; qui plus est, la bonne version. Et si vous commencez à utiliser des bibliothèques tierces, il doit aussi les installer !</a:t>
            </a:r>
          </a:p>
          <a:p>
            <a:endParaRPr lang="fr-FR" sz="1200" dirty="0"/>
          </a:p>
          <a:p>
            <a:r>
              <a:rPr lang="fr-FR" sz="1200" dirty="0"/>
              <a:t>Heureusement, il existe plusieurs moyens pour produire des fichiers exécutables que vous pouvez distribuer et qui incluent tout le nécessaire.</a:t>
            </a:r>
          </a:p>
          <a:p>
            <a:endParaRPr lang="fr-FR" sz="1200" dirty="0"/>
          </a:p>
          <a:p>
            <a:r>
              <a:rPr lang="fr-FR" sz="1200" dirty="0"/>
              <a:t>Sur Windows, il faut enfermer vos fichiers à l'extension .</a:t>
            </a:r>
            <a:r>
              <a:rPr lang="fr-FR" sz="1200" dirty="0" err="1"/>
              <a:t>py</a:t>
            </a:r>
            <a:r>
              <a:rPr lang="fr-FR" sz="1200" dirty="0"/>
              <a:t> dans un .exe accompagné de fichiers.dll. Cx_freeze est un des outils qui permet d'atteindre cet objectif.</a:t>
            </a:r>
          </a:p>
        </p:txBody>
      </p:sp>
    </p:spTree>
    <p:extLst>
      <p:ext uri="{BB962C8B-B14F-4D97-AF65-F5344CB8AC3E}">
        <p14:creationId xmlns:p14="http://schemas.microsoft.com/office/powerpoint/2010/main" val="2369120604"/>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85220"/>
            <a:ext cx="12134854" cy="971550"/>
          </a:xfrm>
        </p:spPr>
        <p:txBody>
          <a:bodyPr>
            <a:noAutofit/>
          </a:bodyPr>
          <a:lstStyle/>
          <a:p>
            <a:pPr lvl="0" algn="ctr" fontAlgn="base">
              <a:spcAft>
                <a:spcPct val="0"/>
              </a:spcAft>
            </a:pPr>
            <a:r>
              <a:rPr lang="fr-FR" altLang="fr-FR" sz="6000" b="1" dirty="0">
                <a:solidFill>
                  <a:schemeClr val="accent5">
                    <a:lumMod val="75000"/>
                  </a:schemeClr>
                </a:solidFill>
              </a:rPr>
              <a:t>En théorie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0E36A5C-D79B-42DE-8C74-5BD927D8930D}"/>
              </a:ext>
            </a:extLst>
          </p:cNvPr>
          <p:cNvSpPr txBox="1"/>
          <p:nvPr/>
        </p:nvSpPr>
        <p:spPr>
          <a:xfrm>
            <a:off x="238126" y="1446836"/>
            <a:ext cx="11715747" cy="4339650"/>
          </a:xfrm>
          <a:prstGeom prst="rect">
            <a:avLst/>
          </a:prstGeom>
          <a:noFill/>
        </p:spPr>
        <p:txBody>
          <a:bodyPr wrap="square" rtlCol="0">
            <a:spAutoFit/>
          </a:bodyPr>
          <a:lstStyle/>
          <a:p>
            <a:r>
              <a:rPr lang="fr-FR" sz="1200" dirty="0"/>
              <a:t>L'objectif de ce chapitre est de vous montrer comment faire des programmes dits standalone, que l'on peut traduire très littéralement par "se tenir seul". Comme vous le savez, pour que vos fichiers.py s'exécutent, il faut que Python soit installé sur votre machine. Mais vous pourriez vouloir transmettre votre programme sans obliger vos utilisateurs à installer Python sur leur ordinateur.</a:t>
            </a:r>
          </a:p>
          <a:p>
            <a:endParaRPr lang="fr-FR" sz="1200" dirty="0"/>
          </a:p>
          <a:p>
            <a:r>
              <a:rPr lang="fr-FR" sz="1200" dirty="0"/>
              <a:t>Une version standalone de votre programme contient, en plus de votre code, l'exécutable Python et les dépendances dont il a besoin.</a:t>
            </a:r>
          </a:p>
          <a:p>
            <a:endParaRPr lang="fr-FR" sz="1200" dirty="0"/>
          </a:p>
          <a:p>
            <a:r>
              <a:rPr lang="fr-FR" sz="1200" dirty="0"/>
              <a:t>Sur Windows, vous vous retrouverez avec un </a:t>
            </a:r>
            <a:r>
              <a:rPr lang="fr-FR" sz="1200" dirty="0" err="1"/>
              <a:t>fichier.exeet</a:t>
            </a:r>
            <a:r>
              <a:rPr lang="fr-FR" sz="1200" dirty="0"/>
              <a:t> plusieurs fichiers compagnons, bien plus faciles à distribuer et, pour vos utilisateurs, à exécuter.</a:t>
            </a:r>
          </a:p>
          <a:p>
            <a:endParaRPr lang="fr-FR" sz="1200" dirty="0"/>
          </a:p>
          <a:p>
            <a:r>
              <a:rPr lang="fr-FR" sz="1200" dirty="0"/>
              <a:t>Le programme résultant ne sera pas sensiblement plus rapide ou plus lent. Il ne s'agit pas de compilation, Python reste un langage interprété et l'interpréteur sera appelé pour lire votre code, même si celui-ci se trouvera dans une forme un peu plus compressée.</a:t>
            </a:r>
          </a:p>
          <a:p>
            <a:endParaRPr lang="fr-FR" sz="1200" dirty="0"/>
          </a:p>
          <a:p>
            <a:r>
              <a:rPr lang="fr-FR" sz="1200" b="1" dirty="0"/>
              <a:t>Avantages de cx_Freeze</a:t>
            </a:r>
          </a:p>
          <a:p>
            <a:endParaRPr lang="fr-FR" sz="1200" dirty="0"/>
          </a:p>
          <a:p>
            <a:pPr marL="171450" indent="-171450">
              <a:buFont typeface="Arial" panose="020B0604020202020204" pitchFamily="34" charset="0"/>
              <a:buChar char="•"/>
            </a:pPr>
            <a:r>
              <a:rPr lang="fr-FR" sz="1200" dirty="0"/>
              <a:t>Portabilité : cx_Freeze est fait pour fonctionner aussi bien sur Windows que sur Linux ou Mac OS ;</a:t>
            </a:r>
          </a:p>
          <a:p>
            <a:pPr marL="171450" indent="-171450">
              <a:buFont typeface="Arial" panose="020B0604020202020204" pitchFamily="34" charset="0"/>
              <a:buChar char="•"/>
            </a:pPr>
            <a:r>
              <a:rPr lang="fr-FR" sz="1200" dirty="0"/>
              <a:t>Compatibilité : cx_Freeze fonctionne sur des projets Python de la branche 2.X ou 3.X ;</a:t>
            </a:r>
          </a:p>
          <a:p>
            <a:pPr marL="171450" indent="-171450">
              <a:buFont typeface="Arial" panose="020B0604020202020204" pitchFamily="34" charset="0"/>
              <a:buChar char="•"/>
            </a:pPr>
            <a:r>
              <a:rPr lang="fr-FR" sz="1200" dirty="0"/>
              <a:t>Simplicité : créer son programme standalone avec cx_Freeze est simple et rapide ;</a:t>
            </a:r>
          </a:p>
          <a:p>
            <a:pPr marL="171450" indent="-171450">
              <a:buFont typeface="Arial" panose="020B0604020202020204" pitchFamily="34" charset="0"/>
              <a:buChar char="•"/>
            </a:pPr>
            <a:r>
              <a:rPr lang="fr-FR" sz="1200" dirty="0"/>
              <a:t>Souplesse : vous pouvez aisément personnaliser votre programme standalone avant de le construire.</a:t>
            </a:r>
          </a:p>
          <a:p>
            <a:endParaRPr lang="fr-FR" sz="1200" dirty="0"/>
          </a:p>
          <a:p>
            <a:r>
              <a:rPr lang="fr-FR" sz="1200" dirty="0"/>
              <a:t>Il existe d'autres outils similaires, dont le plus célèbre est py2exe, que vous pouvez télécharger sur le site officiel de py2exe.</a:t>
            </a:r>
          </a:p>
          <a:p>
            <a:endParaRPr lang="fr-FR" sz="1200" dirty="0"/>
          </a:p>
          <a:p>
            <a:r>
              <a:rPr lang="fr-FR" sz="1200" dirty="0"/>
              <a:t>Il a toutefois l'inconvénient de ne fonctionner que sur Windows et, à l'heure où j'écris ces lignes du moins, de ne pas proposer de version compatible avec Python 3.X.</a:t>
            </a:r>
          </a:p>
          <a:p>
            <a:endParaRPr lang="fr-FR" sz="1200" dirty="0"/>
          </a:p>
          <a:p>
            <a:r>
              <a:rPr lang="fr-FR" sz="1200" dirty="0"/>
              <a:t>Nous allons à présent voir comment installer cx_Freeze et comment construire nos programmes standalone.</a:t>
            </a:r>
          </a:p>
        </p:txBody>
      </p:sp>
    </p:spTree>
    <p:extLst>
      <p:ext uri="{BB962C8B-B14F-4D97-AF65-F5344CB8AC3E}">
        <p14:creationId xmlns:p14="http://schemas.microsoft.com/office/powerpoint/2010/main" val="925772016"/>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85220"/>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0E36A5C-D79B-42DE-8C74-5BD927D8930D}"/>
              </a:ext>
            </a:extLst>
          </p:cNvPr>
          <p:cNvSpPr txBox="1"/>
          <p:nvPr/>
        </p:nvSpPr>
        <p:spPr>
          <a:xfrm>
            <a:off x="335666" y="1446835"/>
            <a:ext cx="11715747" cy="3600986"/>
          </a:xfrm>
          <a:prstGeom prst="rect">
            <a:avLst/>
          </a:prstGeom>
          <a:noFill/>
        </p:spPr>
        <p:txBody>
          <a:bodyPr wrap="square" rtlCol="0">
            <a:spAutoFit/>
          </a:bodyPr>
          <a:lstStyle/>
          <a:p>
            <a:r>
              <a:rPr lang="fr-FR" sz="1200" dirty="0"/>
              <a:t>Il existe plusieurs façons d'utiliser cx_Freeze. Il nous faut dans tous les cas commencer par l'installer.</a:t>
            </a:r>
          </a:p>
          <a:p>
            <a:endParaRPr lang="fr-FR" sz="1200" b="1" dirty="0"/>
          </a:p>
          <a:p>
            <a:r>
              <a:rPr lang="fr-FR" sz="1200" b="1" dirty="0"/>
              <a:t>Installation</a:t>
            </a:r>
          </a:p>
          <a:p>
            <a:r>
              <a:rPr lang="fr-FR" sz="1200" dirty="0"/>
              <a:t>Sur Windows</a:t>
            </a:r>
          </a:p>
          <a:p>
            <a:endParaRPr lang="fr-FR" sz="1200" dirty="0"/>
          </a:p>
          <a:p>
            <a:r>
              <a:rPr lang="fr-FR" sz="1200" dirty="0"/>
              <a:t>Rendez-vous sur le site </a:t>
            </a:r>
            <a:r>
              <a:rPr lang="fr-FR" sz="1200" dirty="0">
                <a:hlinkClick r:id="rId2"/>
              </a:rPr>
              <a:t>sourceforge</a:t>
            </a:r>
            <a:r>
              <a:rPr lang="fr-FR" sz="1200" dirty="0"/>
              <a:t>, où est hébergé le projet cx_Freeze.</a:t>
            </a:r>
          </a:p>
          <a:p>
            <a:endParaRPr lang="fr-FR" sz="1200" dirty="0"/>
          </a:p>
          <a:p>
            <a:r>
              <a:rPr lang="fr-FR" sz="1200" dirty="0"/>
              <a:t>et téléchargez le fichier correspondant à votre version de Python.</a:t>
            </a:r>
          </a:p>
          <a:p>
            <a:endParaRPr lang="fr-FR" sz="1200" dirty="0"/>
          </a:p>
          <a:p>
            <a:r>
              <a:rPr lang="fr-FR" sz="1200" dirty="0"/>
              <a:t>Après l'avoir téléchargé, lancez l'exécutable et laissez-vous guider. Rien de trop technique jusqu'ici !</a:t>
            </a:r>
          </a:p>
          <a:p>
            <a:endParaRPr lang="fr-FR" sz="1200" b="1" dirty="0"/>
          </a:p>
          <a:p>
            <a:r>
              <a:rPr lang="fr-FR" sz="1200" b="1" dirty="0"/>
              <a:t>Sur Linux</a:t>
            </a:r>
          </a:p>
          <a:p>
            <a:endParaRPr lang="fr-FR" sz="1200" dirty="0"/>
          </a:p>
          <a:p>
            <a:r>
              <a:rPr lang="fr-FR" sz="1200" dirty="0"/>
              <a:t>Je vous conseille d'installer cx_Freeze depuis les sources.</a:t>
            </a:r>
          </a:p>
          <a:p>
            <a:endParaRPr lang="fr-FR" sz="1200" dirty="0"/>
          </a:p>
          <a:p>
            <a:r>
              <a:rPr lang="fr-FR" sz="1200" dirty="0"/>
              <a:t>Commencez par vous rendre sur le site de téléchargement ci-dessus et sélectionnez la dernière version de cx_Freeze (Source Code </a:t>
            </a:r>
            <a:r>
              <a:rPr lang="fr-FR" sz="1200" dirty="0" err="1"/>
              <a:t>only</a:t>
            </a:r>
            <a:r>
              <a:rPr lang="fr-FR" sz="1200" dirty="0"/>
              <a:t>).</a:t>
            </a:r>
          </a:p>
          <a:p>
            <a:endParaRPr lang="fr-FR" sz="1200" dirty="0"/>
          </a:p>
          <a:p>
            <a:r>
              <a:rPr lang="fr-FR" sz="1200" dirty="0"/>
              <a:t>Téléchargez et décompressez les sources :</a:t>
            </a:r>
          </a:p>
          <a:p>
            <a:endParaRPr lang="fr-FR" sz="1200" dirty="0"/>
          </a:p>
        </p:txBody>
      </p:sp>
      <p:sp>
        <p:nvSpPr>
          <p:cNvPr id="6" name="ZoneTexte 5">
            <a:extLst>
              <a:ext uri="{FF2B5EF4-FFF2-40B4-BE49-F238E27FC236}">
                <a16:creationId xmlns:a16="http://schemas.microsoft.com/office/drawing/2014/main" id="{67C188C6-D3C4-4AEF-BC0A-A7CDBC5C64E5}"/>
              </a:ext>
            </a:extLst>
          </p:cNvPr>
          <p:cNvSpPr txBox="1"/>
          <p:nvPr/>
        </p:nvSpPr>
        <p:spPr>
          <a:xfrm>
            <a:off x="335666" y="4924711"/>
            <a:ext cx="2812648" cy="246221"/>
          </a:xfrm>
          <a:prstGeom prst="rect">
            <a:avLst/>
          </a:prstGeom>
          <a:solidFill>
            <a:schemeClr val="tx1"/>
          </a:solidFill>
        </p:spPr>
        <p:txBody>
          <a:bodyPr wrap="square" rtlCol="0">
            <a:spAutoFit/>
          </a:bodyPr>
          <a:lstStyle/>
          <a:p>
            <a:r>
              <a:rPr lang="fr-FR" sz="1000">
                <a:solidFill>
                  <a:schemeClr val="bg1"/>
                </a:solidFill>
              </a:rPr>
              <a:t>tar -xvf cx_Freeze_version.tar.gz</a:t>
            </a:r>
            <a:endParaRPr lang="fr-FR" sz="1000" dirty="0">
              <a:solidFill>
                <a:schemeClr val="bg1"/>
              </a:solidFill>
            </a:endParaRPr>
          </a:p>
        </p:txBody>
      </p:sp>
      <p:sp>
        <p:nvSpPr>
          <p:cNvPr id="7" name="ZoneTexte 6">
            <a:extLst>
              <a:ext uri="{FF2B5EF4-FFF2-40B4-BE49-F238E27FC236}">
                <a16:creationId xmlns:a16="http://schemas.microsoft.com/office/drawing/2014/main" id="{7CA0DB93-0DA7-4A7D-AA33-3DA285DD3992}"/>
              </a:ext>
            </a:extLst>
          </p:cNvPr>
          <p:cNvSpPr txBox="1"/>
          <p:nvPr/>
        </p:nvSpPr>
        <p:spPr>
          <a:xfrm>
            <a:off x="335666" y="5272664"/>
            <a:ext cx="8449519" cy="276999"/>
          </a:xfrm>
          <a:prstGeom prst="rect">
            <a:avLst/>
          </a:prstGeom>
          <a:noFill/>
        </p:spPr>
        <p:txBody>
          <a:bodyPr wrap="square" rtlCol="0">
            <a:spAutoFit/>
          </a:bodyPr>
          <a:lstStyle/>
          <a:p>
            <a:r>
              <a:rPr lang="fr-FR" sz="1200" dirty="0"/>
              <a:t>Rendez-vous dans le dossier décompressé puis lancez l'installation en tant qu'utilisateur </a:t>
            </a:r>
            <a:r>
              <a:rPr lang="fr-FR" sz="1200" b="1" dirty="0"/>
              <a:t>root</a:t>
            </a:r>
            <a:r>
              <a:rPr lang="fr-FR" sz="1200" dirty="0"/>
              <a:t>:</a:t>
            </a:r>
          </a:p>
        </p:txBody>
      </p:sp>
      <p:sp>
        <p:nvSpPr>
          <p:cNvPr id="8" name="ZoneTexte 7">
            <a:extLst>
              <a:ext uri="{FF2B5EF4-FFF2-40B4-BE49-F238E27FC236}">
                <a16:creationId xmlns:a16="http://schemas.microsoft.com/office/drawing/2014/main" id="{D203C58F-C5B5-4D42-B9A9-0B5A4E08DB14}"/>
              </a:ext>
            </a:extLst>
          </p:cNvPr>
          <p:cNvSpPr txBox="1"/>
          <p:nvPr/>
        </p:nvSpPr>
        <p:spPr>
          <a:xfrm>
            <a:off x="335666" y="5569192"/>
            <a:ext cx="2812648" cy="553998"/>
          </a:xfrm>
          <a:prstGeom prst="rect">
            <a:avLst/>
          </a:prstGeom>
          <a:solidFill>
            <a:schemeClr val="tx1"/>
          </a:solidFill>
        </p:spPr>
        <p:txBody>
          <a:bodyPr wrap="square" rtlCol="0">
            <a:spAutoFit/>
          </a:bodyPr>
          <a:lstStyle/>
          <a:p>
            <a:r>
              <a:rPr lang="fr-FR" sz="1000" dirty="0">
                <a:solidFill>
                  <a:schemeClr val="bg1"/>
                </a:solidFill>
              </a:rPr>
              <a:t>$ cd </a:t>
            </a:r>
            <a:r>
              <a:rPr lang="fr-FR" sz="1000" dirty="0" err="1">
                <a:solidFill>
                  <a:schemeClr val="bg1"/>
                </a:solidFill>
              </a:rPr>
              <a:t>cx_Freeze_version</a:t>
            </a:r>
            <a:endParaRPr lang="fr-FR" sz="1000" dirty="0">
              <a:solidFill>
                <a:schemeClr val="bg1"/>
              </a:solidFill>
            </a:endParaRPr>
          </a:p>
          <a:p>
            <a:r>
              <a:rPr lang="fr-FR" sz="1000" dirty="0">
                <a:solidFill>
                  <a:schemeClr val="bg1"/>
                </a:solidFill>
              </a:rPr>
              <a:t>$ python3.4 setup.py build</a:t>
            </a:r>
          </a:p>
          <a:p>
            <a:r>
              <a:rPr lang="fr-FR" sz="1000" dirty="0">
                <a:solidFill>
                  <a:schemeClr val="bg1"/>
                </a:solidFill>
              </a:rPr>
              <a:t>$ </a:t>
            </a:r>
            <a:r>
              <a:rPr lang="fr-FR" sz="1000" dirty="0" err="1">
                <a:solidFill>
                  <a:schemeClr val="bg1"/>
                </a:solidFill>
              </a:rPr>
              <a:t>sudo</a:t>
            </a:r>
            <a:r>
              <a:rPr lang="fr-FR" sz="1000" dirty="0">
                <a:solidFill>
                  <a:schemeClr val="bg1"/>
                </a:solidFill>
              </a:rPr>
              <a:t> python3.4 setup.py </a:t>
            </a:r>
            <a:r>
              <a:rPr lang="fr-FR" sz="1000" dirty="0" err="1">
                <a:solidFill>
                  <a:schemeClr val="bg1"/>
                </a:solidFill>
              </a:rPr>
              <a:t>install</a:t>
            </a:r>
            <a:endParaRPr lang="fr-FR" sz="1000" dirty="0">
              <a:solidFill>
                <a:schemeClr val="bg1"/>
              </a:solidFill>
            </a:endParaRPr>
          </a:p>
        </p:txBody>
      </p:sp>
      <p:sp>
        <p:nvSpPr>
          <p:cNvPr id="9" name="ZoneTexte 8">
            <a:extLst>
              <a:ext uri="{FF2B5EF4-FFF2-40B4-BE49-F238E27FC236}">
                <a16:creationId xmlns:a16="http://schemas.microsoft.com/office/drawing/2014/main" id="{ED3850CB-FE38-4ABA-8B05-AD5E3FC8C17D}"/>
              </a:ext>
            </a:extLst>
          </p:cNvPr>
          <p:cNvSpPr txBox="1"/>
          <p:nvPr/>
        </p:nvSpPr>
        <p:spPr>
          <a:xfrm>
            <a:off x="335665" y="6203450"/>
            <a:ext cx="8449519" cy="276999"/>
          </a:xfrm>
          <a:prstGeom prst="rect">
            <a:avLst/>
          </a:prstGeom>
          <a:noFill/>
        </p:spPr>
        <p:txBody>
          <a:bodyPr wrap="square" rtlCol="0">
            <a:spAutoFit/>
          </a:bodyPr>
          <a:lstStyle/>
          <a:p>
            <a:r>
              <a:rPr lang="fr-FR" sz="1200" dirty="0"/>
              <a:t>Si ces deux commandes s'exécutent convenablement, vous disposerez de la </a:t>
            </a:r>
            <a:r>
              <a:rPr lang="fr-FR" sz="1200" dirty="0" err="1"/>
              <a:t>commandecxfreeze</a:t>
            </a:r>
            <a:r>
              <a:rPr lang="fr-FR" sz="1200" dirty="0"/>
              <a:t>:</a:t>
            </a:r>
          </a:p>
        </p:txBody>
      </p:sp>
    </p:spTree>
    <p:extLst>
      <p:ext uri="{BB962C8B-B14F-4D97-AF65-F5344CB8AC3E}">
        <p14:creationId xmlns:p14="http://schemas.microsoft.com/office/powerpoint/2010/main" val="2617344343"/>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7C188C6-D3C4-4AEF-BC0A-A7CDBC5C64E5}"/>
              </a:ext>
            </a:extLst>
          </p:cNvPr>
          <p:cNvSpPr txBox="1"/>
          <p:nvPr/>
        </p:nvSpPr>
        <p:spPr>
          <a:xfrm>
            <a:off x="335665" y="835559"/>
            <a:ext cx="3946967" cy="400110"/>
          </a:xfrm>
          <a:prstGeom prst="rect">
            <a:avLst/>
          </a:prstGeom>
          <a:solidFill>
            <a:schemeClr val="tx1"/>
          </a:solidFill>
        </p:spPr>
        <p:txBody>
          <a:bodyPr wrap="square" rtlCol="0">
            <a:spAutoFit/>
          </a:bodyPr>
          <a:lstStyle/>
          <a:p>
            <a:r>
              <a:rPr lang="en-US" sz="1000" dirty="0">
                <a:solidFill>
                  <a:schemeClr val="bg1"/>
                </a:solidFill>
              </a:rPr>
              <a:t>cxfreeze</a:t>
            </a:r>
          </a:p>
          <a:p>
            <a:r>
              <a:rPr lang="en-US" sz="1000" dirty="0">
                <a:solidFill>
                  <a:schemeClr val="bg1"/>
                </a:solidFill>
              </a:rPr>
              <a:t>cxfreeze: error: script or a list of modules must be specified</a:t>
            </a:r>
            <a:endParaRPr lang="fr-FR" sz="1000" dirty="0">
              <a:solidFill>
                <a:schemeClr val="bg1"/>
              </a:solidFill>
            </a:endParaRPr>
          </a:p>
        </p:txBody>
      </p:sp>
      <p:sp>
        <p:nvSpPr>
          <p:cNvPr id="7" name="ZoneTexte 6">
            <a:extLst>
              <a:ext uri="{FF2B5EF4-FFF2-40B4-BE49-F238E27FC236}">
                <a16:creationId xmlns:a16="http://schemas.microsoft.com/office/drawing/2014/main" id="{7CA0DB93-0DA7-4A7D-AA33-3DA285DD3992}"/>
              </a:ext>
            </a:extLst>
          </p:cNvPr>
          <p:cNvSpPr txBox="1"/>
          <p:nvPr/>
        </p:nvSpPr>
        <p:spPr>
          <a:xfrm>
            <a:off x="335665" y="1429870"/>
            <a:ext cx="8449519" cy="1015663"/>
          </a:xfrm>
          <a:prstGeom prst="rect">
            <a:avLst/>
          </a:prstGeom>
          <a:noFill/>
        </p:spPr>
        <p:txBody>
          <a:bodyPr wrap="square" rtlCol="0">
            <a:spAutoFit/>
          </a:bodyPr>
          <a:lstStyle/>
          <a:p>
            <a:r>
              <a:rPr lang="fr-FR" sz="1200" b="1" dirty="0"/>
              <a:t>Utiliser le scriptcxfreeze</a:t>
            </a:r>
          </a:p>
          <a:p>
            <a:endParaRPr lang="fr-FR" sz="1200" dirty="0"/>
          </a:p>
          <a:p>
            <a:r>
              <a:rPr lang="fr-FR" sz="1200" dirty="0"/>
              <a:t>Pour les utilisateurs de Windows, je vous invite à vous rendre dans la ligne de commande (Démarrer&gt;Exécuter… &gt;cmd).</a:t>
            </a:r>
          </a:p>
          <a:p>
            <a:endParaRPr lang="fr-FR" sz="1200" dirty="0"/>
          </a:p>
          <a:p>
            <a:r>
              <a:rPr lang="fr-FR" sz="1200" dirty="0"/>
              <a:t>Rendez-vous dans le sous-dossier scripts de votre installation Python (chez moi, C:\python34\scripts).</a:t>
            </a:r>
          </a:p>
        </p:txBody>
      </p:sp>
      <p:sp>
        <p:nvSpPr>
          <p:cNvPr id="8" name="ZoneTexte 7">
            <a:extLst>
              <a:ext uri="{FF2B5EF4-FFF2-40B4-BE49-F238E27FC236}">
                <a16:creationId xmlns:a16="http://schemas.microsoft.com/office/drawing/2014/main" id="{D203C58F-C5B5-4D42-B9A9-0B5A4E08DB14}"/>
              </a:ext>
            </a:extLst>
          </p:cNvPr>
          <p:cNvSpPr txBox="1"/>
          <p:nvPr/>
        </p:nvSpPr>
        <p:spPr>
          <a:xfrm>
            <a:off x="335665" y="2578062"/>
            <a:ext cx="2812648" cy="400110"/>
          </a:xfrm>
          <a:prstGeom prst="rect">
            <a:avLst/>
          </a:prstGeom>
          <a:solidFill>
            <a:schemeClr val="tx1"/>
          </a:solidFill>
        </p:spPr>
        <p:txBody>
          <a:bodyPr wrap="square" rtlCol="0">
            <a:spAutoFit/>
          </a:bodyPr>
          <a:lstStyle/>
          <a:p>
            <a:r>
              <a:rPr lang="fr-FR" sz="1000" dirty="0">
                <a:solidFill>
                  <a:schemeClr val="bg1"/>
                </a:solidFill>
              </a:rPr>
              <a:t>cd \</a:t>
            </a:r>
          </a:p>
          <a:p>
            <a:r>
              <a:rPr lang="fr-FR" sz="1000" dirty="0">
                <a:solidFill>
                  <a:schemeClr val="bg1"/>
                </a:solidFill>
              </a:rPr>
              <a:t>cd C:\python34\scripts</a:t>
            </a:r>
          </a:p>
        </p:txBody>
      </p:sp>
      <p:sp>
        <p:nvSpPr>
          <p:cNvPr id="9" name="ZoneTexte 8">
            <a:extLst>
              <a:ext uri="{FF2B5EF4-FFF2-40B4-BE49-F238E27FC236}">
                <a16:creationId xmlns:a16="http://schemas.microsoft.com/office/drawing/2014/main" id="{ED3850CB-FE38-4ABA-8B05-AD5E3FC8C17D}"/>
              </a:ext>
            </a:extLst>
          </p:cNvPr>
          <p:cNvSpPr txBox="1"/>
          <p:nvPr/>
        </p:nvSpPr>
        <p:spPr>
          <a:xfrm>
            <a:off x="335665" y="3006140"/>
            <a:ext cx="8449519" cy="1569660"/>
          </a:xfrm>
          <a:prstGeom prst="rect">
            <a:avLst/>
          </a:prstGeom>
          <a:noFill/>
        </p:spPr>
        <p:txBody>
          <a:bodyPr wrap="square" rtlCol="0">
            <a:spAutoFit/>
          </a:bodyPr>
          <a:lstStyle/>
          <a:p>
            <a:r>
              <a:rPr lang="fr-FR" sz="1200" dirty="0"/>
              <a:t>Sur Linux, vous devez avoir accès au script directement. Vous pouvez le vérifier en tapant cxfreeze dans la console. Si cette commande n'est pas disponible mais que vous avez installé cxfreeze, vous pourrez trouver le script dans le répertoire bin de votre version de Python.</a:t>
            </a:r>
          </a:p>
          <a:p>
            <a:endParaRPr lang="fr-FR" sz="1200" dirty="0"/>
          </a:p>
          <a:p>
            <a:r>
              <a:rPr lang="fr-FR" sz="1200" dirty="0"/>
              <a:t>Sur Windows ou Linux, la syntaxe du script est la même :cxfreeze fichier.py.</a:t>
            </a:r>
          </a:p>
          <a:p>
            <a:endParaRPr lang="fr-FR" sz="1200" dirty="0"/>
          </a:p>
          <a:p>
            <a:r>
              <a:rPr lang="fr-FR" sz="1200" dirty="0"/>
              <a:t>Faisons un petit programme pour le tester. Créez un fichiersalut.py(sur Windows, mettez-le dans le même dossier que le scriptcxfreeze, ce sera plus simple pour le test). Vous pouvez y placer le code suivant :</a:t>
            </a:r>
          </a:p>
        </p:txBody>
      </p:sp>
      <p:sp>
        <p:nvSpPr>
          <p:cNvPr id="10" name="ZoneTexte 9">
            <a:extLst>
              <a:ext uri="{FF2B5EF4-FFF2-40B4-BE49-F238E27FC236}">
                <a16:creationId xmlns:a16="http://schemas.microsoft.com/office/drawing/2014/main" id="{33C65D61-7AB9-4240-9AF8-AB6B33A16D24}"/>
              </a:ext>
            </a:extLst>
          </p:cNvPr>
          <p:cNvSpPr txBox="1"/>
          <p:nvPr/>
        </p:nvSpPr>
        <p:spPr>
          <a:xfrm>
            <a:off x="335665" y="4618620"/>
            <a:ext cx="2812648" cy="1631216"/>
          </a:xfrm>
          <a:prstGeom prst="rect">
            <a:avLst/>
          </a:prstGeom>
          <a:solidFill>
            <a:schemeClr val="tx1"/>
          </a:solidFill>
        </p:spPr>
        <p:txBody>
          <a:bodyPr wrap="square" rtlCol="0">
            <a:spAutoFit/>
          </a:bodyPr>
          <a:lstStyle/>
          <a:p>
            <a:r>
              <a:rPr lang="fr-FR" sz="1000" dirty="0">
                <a:solidFill>
                  <a:schemeClr val="bg1"/>
                </a:solidFill>
              </a:rPr>
              <a:t>"""Ce fichier affiche simplement une ligne grâce à la fonction print."""</a:t>
            </a:r>
          </a:p>
          <a:p>
            <a:endParaRPr lang="fr-FR" sz="1000" dirty="0">
              <a:solidFill>
                <a:schemeClr val="bg1"/>
              </a:solidFill>
            </a:endParaRPr>
          </a:p>
          <a:p>
            <a:r>
              <a:rPr lang="fr-FR" sz="1000" dirty="0">
                <a:solidFill>
                  <a:schemeClr val="bg1"/>
                </a:solidFill>
              </a:rPr>
              <a:t>import os</a:t>
            </a:r>
          </a:p>
          <a:p>
            <a:endParaRPr lang="fr-FR" sz="1000" dirty="0">
              <a:solidFill>
                <a:schemeClr val="bg1"/>
              </a:solidFill>
            </a:endParaRPr>
          </a:p>
          <a:p>
            <a:r>
              <a:rPr lang="fr-FR" sz="1000" dirty="0">
                <a:solidFill>
                  <a:schemeClr val="bg1"/>
                </a:solidFill>
              </a:rPr>
              <a:t>print("Salut le monde !")</a:t>
            </a:r>
          </a:p>
          <a:p>
            <a:endParaRPr lang="fr-FR" sz="1000" dirty="0">
              <a:solidFill>
                <a:schemeClr val="bg1"/>
              </a:solidFill>
            </a:endParaRPr>
          </a:p>
          <a:p>
            <a:r>
              <a:rPr lang="fr-FR" sz="1000" dirty="0">
                <a:solidFill>
                  <a:schemeClr val="bg1"/>
                </a:solidFill>
              </a:rPr>
              <a:t># Sous Windows il faut mettre ce programme en pause (inutile sous Linux)</a:t>
            </a:r>
          </a:p>
          <a:p>
            <a:r>
              <a:rPr lang="fr-FR" sz="1000" dirty="0">
                <a:solidFill>
                  <a:schemeClr val="bg1"/>
                </a:solidFill>
              </a:rPr>
              <a:t>os.system("pause")</a:t>
            </a:r>
          </a:p>
        </p:txBody>
      </p:sp>
      <p:sp>
        <p:nvSpPr>
          <p:cNvPr id="11" name="ZoneTexte 10">
            <a:extLst>
              <a:ext uri="{FF2B5EF4-FFF2-40B4-BE49-F238E27FC236}">
                <a16:creationId xmlns:a16="http://schemas.microsoft.com/office/drawing/2014/main" id="{280BD44C-4C23-461C-8AD1-5BFBC4ADB21E}"/>
              </a:ext>
            </a:extLst>
          </p:cNvPr>
          <p:cNvSpPr txBox="1"/>
          <p:nvPr/>
        </p:nvSpPr>
        <p:spPr>
          <a:xfrm>
            <a:off x="335665" y="6390641"/>
            <a:ext cx="4375231" cy="276999"/>
          </a:xfrm>
          <a:prstGeom prst="rect">
            <a:avLst/>
          </a:prstGeom>
          <a:noFill/>
        </p:spPr>
        <p:txBody>
          <a:bodyPr wrap="square" rtlCol="0">
            <a:spAutoFit/>
          </a:bodyPr>
          <a:lstStyle/>
          <a:p>
            <a:r>
              <a:rPr lang="fr-FR" sz="1200">
                <a:highlight>
                  <a:srgbClr val="C0C0C0"/>
                </a:highlight>
              </a:rPr>
              <a:t>N'oubliez pas la ligne spécifiant l'encodage.</a:t>
            </a:r>
            <a:endParaRPr lang="fr-FR" sz="1200" dirty="0">
              <a:highlight>
                <a:srgbClr val="C0C0C0"/>
              </a:highlight>
            </a:endParaRPr>
          </a:p>
        </p:txBody>
      </p:sp>
    </p:spTree>
    <p:extLst>
      <p:ext uri="{BB962C8B-B14F-4D97-AF65-F5344CB8AC3E}">
        <p14:creationId xmlns:p14="http://schemas.microsoft.com/office/powerpoint/2010/main" val="3816436737"/>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7CA0DB93-0DA7-4A7D-AA33-3DA285DD3992}"/>
              </a:ext>
            </a:extLst>
          </p:cNvPr>
          <p:cNvSpPr txBox="1"/>
          <p:nvPr/>
        </p:nvSpPr>
        <p:spPr>
          <a:xfrm>
            <a:off x="335665" y="1429870"/>
            <a:ext cx="8449519" cy="5078313"/>
          </a:xfrm>
          <a:prstGeom prst="rect">
            <a:avLst/>
          </a:prstGeom>
          <a:noFill/>
        </p:spPr>
        <p:txBody>
          <a:bodyPr wrap="square" rtlCol="0">
            <a:spAutoFit/>
          </a:bodyPr>
          <a:lstStyle/>
          <a:p>
            <a:r>
              <a:rPr lang="fr-FR" sz="1200" dirty="0"/>
              <a:t>À présent, lancez le script </a:t>
            </a:r>
            <a:r>
              <a:rPr lang="fr-FR" sz="1200" b="1" dirty="0"/>
              <a:t>cxfreeze</a:t>
            </a:r>
            <a:r>
              <a:rPr lang="fr-FR" sz="1200" dirty="0"/>
              <a:t> en lui passant en paramètre le nom de votre fichier :</a:t>
            </a:r>
            <a:r>
              <a:rPr lang="fr-FR" sz="1200" dirty="0">
                <a:highlight>
                  <a:srgbClr val="C0C0C0"/>
                </a:highlight>
              </a:rPr>
              <a:t>cxfreeze salut.py</a:t>
            </a:r>
            <a:r>
              <a:rPr lang="fr-FR" sz="1200" dirty="0"/>
              <a:t>.</a:t>
            </a:r>
          </a:p>
          <a:p>
            <a:endParaRPr lang="fr-FR" sz="1200" dirty="0"/>
          </a:p>
          <a:p>
            <a:r>
              <a:rPr lang="fr-FR" sz="1200" dirty="0"/>
              <a:t>Si tout se passe bien, vous vous retrouvez avec un sous-dossier dist qui contient les bibliothèques dont votre programme a besoin pour s'exécuter… et votre programme lui-même.</a:t>
            </a:r>
          </a:p>
          <a:p>
            <a:endParaRPr lang="fr-FR" sz="1200" dirty="0"/>
          </a:p>
          <a:p>
            <a:r>
              <a:rPr lang="fr-FR" sz="1200" dirty="0"/>
              <a:t>Sur Windows, ce sera </a:t>
            </a:r>
            <a:r>
              <a:rPr lang="fr-FR" sz="1200" dirty="0">
                <a:highlight>
                  <a:srgbClr val="C0C0C0"/>
                </a:highlight>
              </a:rPr>
              <a:t>salut.exe</a:t>
            </a:r>
            <a:r>
              <a:rPr lang="fr-FR" sz="1200" dirty="0"/>
              <a:t>. Sur Linux, ce sera simplement </a:t>
            </a:r>
            <a:r>
              <a:rPr lang="fr-FR" sz="1200" dirty="0">
                <a:highlight>
                  <a:srgbClr val="C0C0C0"/>
                </a:highlight>
              </a:rPr>
              <a:t>salut</a:t>
            </a:r>
            <a:r>
              <a:rPr lang="fr-FR" sz="1200" dirty="0"/>
              <a:t>.</a:t>
            </a:r>
          </a:p>
          <a:p>
            <a:endParaRPr lang="fr-FR" sz="1200" dirty="0"/>
          </a:p>
          <a:p>
            <a:r>
              <a:rPr lang="fr-FR" sz="1200" dirty="0"/>
              <a:t>Vous pouvez lancer cet exécutable : comme vous le voyez, votre message s'affiche bien à l'écran.</a:t>
            </a:r>
          </a:p>
          <a:p>
            <a:endParaRPr lang="fr-FR" sz="1200" dirty="0"/>
          </a:p>
          <a:p>
            <a:r>
              <a:rPr lang="fr-FR" sz="1200" dirty="0"/>
              <a:t>Formidable ! Ou pas…</a:t>
            </a:r>
          </a:p>
          <a:p>
            <a:endParaRPr lang="fr-FR" sz="1200" dirty="0"/>
          </a:p>
          <a:p>
            <a:r>
              <a:rPr lang="fr-FR" sz="1200" dirty="0"/>
              <a:t>Au fond, vous ne voyez sans doute pas de différence avec votre programme </a:t>
            </a:r>
            <a:r>
              <a:rPr lang="fr-FR" sz="1200" dirty="0">
                <a:highlight>
                  <a:srgbClr val="C0C0C0"/>
                </a:highlight>
              </a:rPr>
              <a:t>salut.py</a:t>
            </a:r>
            <a:r>
              <a:rPr lang="fr-FR" sz="1200" dirty="0"/>
              <a:t>. Vous pouvez l'exécuter, lui aussi, il n'y a aucune différence.</a:t>
            </a:r>
          </a:p>
          <a:p>
            <a:endParaRPr lang="fr-FR" sz="1200" dirty="0"/>
          </a:p>
          <a:p>
            <a:r>
              <a:rPr lang="fr-FR" sz="1200" dirty="0"/>
              <a:t>Sauf que l'exécutable que vous trouvez dans le sous-dossier </a:t>
            </a:r>
            <a:r>
              <a:rPr lang="fr-FR" sz="1200" dirty="0">
                <a:highlight>
                  <a:srgbClr val="C0C0C0"/>
                </a:highlight>
              </a:rPr>
              <a:t>dist</a:t>
            </a:r>
            <a:r>
              <a:rPr lang="fr-FR" sz="1200" dirty="0"/>
              <a:t> n'a pas besoin de Python pour s'exécuter : il contient lui-même l'interpréteur Python.</a:t>
            </a:r>
          </a:p>
          <a:p>
            <a:endParaRPr lang="fr-FR" sz="1200" dirty="0"/>
          </a:p>
          <a:p>
            <a:r>
              <a:rPr lang="fr-FR" sz="1200" dirty="0"/>
              <a:t>Vous pouvez donc distribuer ce programme à vos amis ou le mettre en téléchargement sur votre site, si vous le désirez.</a:t>
            </a:r>
          </a:p>
          <a:p>
            <a:endParaRPr lang="fr-FR" sz="1200" dirty="0"/>
          </a:p>
          <a:p>
            <a:r>
              <a:rPr lang="fr-FR" sz="1200" dirty="0"/>
              <a:t>Une chose importante à noter, cependant : veillez à copier, en même temps que votre programme, tout ce qui se trouve dans le dossier </a:t>
            </a:r>
            <a:r>
              <a:rPr lang="fr-FR" sz="1200" dirty="0">
                <a:highlight>
                  <a:srgbClr val="C0C0C0"/>
                </a:highlight>
              </a:rPr>
              <a:t>dist</a:t>
            </a:r>
            <a:r>
              <a:rPr lang="fr-FR" sz="1200" dirty="0"/>
              <a:t>. Sans quoi, votre exécutable pourrait ne pas se lancer convenablement.</a:t>
            </a:r>
          </a:p>
          <a:p>
            <a:endParaRPr lang="fr-FR" sz="1200" dirty="0"/>
          </a:p>
          <a:p>
            <a:r>
              <a:rPr lang="fr-FR" sz="1200" dirty="0"/>
              <a:t>Le script </a:t>
            </a:r>
            <a:r>
              <a:rPr lang="fr-FR" sz="1200" b="1" dirty="0"/>
              <a:t>cxfreeze</a:t>
            </a:r>
            <a:r>
              <a:rPr lang="fr-FR" sz="1200" dirty="0"/>
              <a:t> est très pratique et suffit bien pour de petits programmes. Il comporte certaines options utiles que vous pouvez retrouver dans </a:t>
            </a:r>
            <a:r>
              <a:rPr lang="fr-FR" sz="1200" dirty="0">
                <a:hlinkClick r:id="rId2"/>
              </a:rPr>
              <a:t>la documentation de cx_Freeze</a:t>
            </a:r>
            <a:r>
              <a:rPr lang="fr-FR" sz="1200" dirty="0"/>
              <a:t>.</a:t>
            </a:r>
          </a:p>
          <a:p>
            <a:endParaRPr lang="fr-FR" sz="1200" dirty="0"/>
          </a:p>
          <a:p>
            <a:r>
              <a:rPr lang="fr-FR" sz="1200" dirty="0"/>
              <a:t>Nous allons à présent voir une seconde méthode pour utiliser </a:t>
            </a:r>
            <a:r>
              <a:rPr lang="fr-FR" sz="1200" b="1" dirty="0"/>
              <a:t>cx_Freeze</a:t>
            </a:r>
            <a:r>
              <a:rPr lang="fr-FR" sz="1200" dirty="0"/>
              <a:t>.</a:t>
            </a:r>
          </a:p>
          <a:p>
            <a:endParaRPr lang="fr-FR" sz="1200" b="1" dirty="0"/>
          </a:p>
        </p:txBody>
      </p:sp>
    </p:spTree>
    <p:extLst>
      <p:ext uri="{BB962C8B-B14F-4D97-AF65-F5344CB8AC3E}">
        <p14:creationId xmlns:p14="http://schemas.microsoft.com/office/powerpoint/2010/main" val="1066113052"/>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2B7C49C-A3AF-46E3-826D-9DBE4D9E2440}"/>
              </a:ext>
            </a:extLst>
          </p:cNvPr>
          <p:cNvSpPr txBox="1"/>
          <p:nvPr/>
        </p:nvSpPr>
        <p:spPr>
          <a:xfrm>
            <a:off x="209554" y="839165"/>
            <a:ext cx="11573474" cy="1200329"/>
          </a:xfrm>
          <a:prstGeom prst="rect">
            <a:avLst/>
          </a:prstGeom>
          <a:noFill/>
        </p:spPr>
        <p:txBody>
          <a:bodyPr wrap="square" rtlCol="0">
            <a:spAutoFit/>
          </a:bodyPr>
          <a:lstStyle/>
          <a:p>
            <a:r>
              <a:rPr lang="fr-FR" sz="1200" b="1" dirty="0"/>
              <a:t>Le fichier </a:t>
            </a:r>
            <a:r>
              <a:rPr lang="fr-FR" sz="1200" b="1" i="1" dirty="0"/>
              <a:t>setup.py</a:t>
            </a:r>
          </a:p>
          <a:p>
            <a:endParaRPr lang="fr-FR" sz="1200" dirty="0"/>
          </a:p>
          <a:p>
            <a:r>
              <a:rPr lang="fr-FR" sz="1200" dirty="0"/>
              <a:t>La seconde méthode n'est pas bien plus difficile mais elle peut se révéler plus puissante à l'usage. Cette fois, nous allons créer un fichier setup.py qui se charge de créer l'exécutable de notre programme.</a:t>
            </a:r>
          </a:p>
          <a:p>
            <a:endParaRPr lang="fr-FR" sz="1200" dirty="0"/>
          </a:p>
          <a:p>
            <a:r>
              <a:rPr lang="fr-FR" sz="1200" dirty="0"/>
              <a:t>Un fichier setup.py basique contient ce code :</a:t>
            </a:r>
          </a:p>
        </p:txBody>
      </p:sp>
      <p:sp>
        <p:nvSpPr>
          <p:cNvPr id="8" name="ZoneTexte 7">
            <a:extLst>
              <a:ext uri="{FF2B5EF4-FFF2-40B4-BE49-F238E27FC236}">
                <a16:creationId xmlns:a16="http://schemas.microsoft.com/office/drawing/2014/main" id="{941DDF37-9FB5-4B8E-854A-699D8CE77D15}"/>
              </a:ext>
            </a:extLst>
          </p:cNvPr>
          <p:cNvSpPr txBox="1"/>
          <p:nvPr/>
        </p:nvSpPr>
        <p:spPr>
          <a:xfrm>
            <a:off x="300941" y="2039494"/>
            <a:ext cx="3842795" cy="1785104"/>
          </a:xfrm>
          <a:prstGeom prst="rect">
            <a:avLst/>
          </a:prstGeom>
          <a:solidFill>
            <a:schemeClr val="tx1"/>
          </a:solidFill>
        </p:spPr>
        <p:txBody>
          <a:bodyPr wrap="square" rtlCol="0">
            <a:spAutoFit/>
          </a:bodyPr>
          <a:lstStyle/>
          <a:p>
            <a:r>
              <a:rPr lang="fr-FR" sz="1000" dirty="0">
                <a:solidFill>
                  <a:schemeClr val="bg1"/>
                </a:solidFill>
              </a:rPr>
              <a:t>"""Fichier d'installation de notre script salut.py."""</a:t>
            </a:r>
          </a:p>
          <a:p>
            <a:endParaRPr lang="fr-FR" sz="1000" dirty="0">
              <a:solidFill>
                <a:schemeClr val="bg1"/>
              </a:solidFill>
            </a:endParaRPr>
          </a:p>
          <a:p>
            <a:r>
              <a:rPr lang="fr-FR" sz="1000" dirty="0" err="1">
                <a:solidFill>
                  <a:schemeClr val="bg1"/>
                </a:solidFill>
              </a:rPr>
              <a:t>from</a:t>
            </a:r>
            <a:r>
              <a:rPr lang="fr-FR" sz="1000" dirty="0">
                <a:solidFill>
                  <a:schemeClr val="bg1"/>
                </a:solidFill>
              </a:rPr>
              <a:t> cx_Freeze import setup, Executable</a:t>
            </a:r>
          </a:p>
          <a:p>
            <a:endParaRPr lang="fr-FR" sz="1000" dirty="0">
              <a:solidFill>
                <a:schemeClr val="bg1"/>
              </a:solidFill>
            </a:endParaRPr>
          </a:p>
          <a:p>
            <a:r>
              <a:rPr lang="fr-FR" sz="1000" dirty="0">
                <a:solidFill>
                  <a:schemeClr val="bg1"/>
                </a:solidFill>
              </a:rPr>
              <a:t># On appelle la fonction setup</a:t>
            </a:r>
          </a:p>
          <a:p>
            <a:r>
              <a:rPr lang="fr-FR" sz="1000" dirty="0">
                <a:solidFill>
                  <a:schemeClr val="bg1"/>
                </a:solidFill>
              </a:rPr>
              <a:t>setup(</a:t>
            </a:r>
          </a:p>
          <a:p>
            <a:r>
              <a:rPr lang="fr-FR" sz="1000" dirty="0">
                <a:solidFill>
                  <a:schemeClr val="bg1"/>
                </a:solidFill>
              </a:rPr>
              <a:t>    name = "salut",</a:t>
            </a:r>
          </a:p>
          <a:p>
            <a:r>
              <a:rPr lang="fr-FR" sz="1000" dirty="0">
                <a:solidFill>
                  <a:schemeClr val="bg1"/>
                </a:solidFill>
              </a:rPr>
              <a:t>    version = "0.1",</a:t>
            </a:r>
          </a:p>
          <a:p>
            <a:r>
              <a:rPr lang="fr-FR" sz="1000" dirty="0">
                <a:solidFill>
                  <a:schemeClr val="bg1"/>
                </a:solidFill>
              </a:rPr>
              <a:t>    description = "Ce programme vous dit bonjour",</a:t>
            </a:r>
          </a:p>
          <a:p>
            <a:r>
              <a:rPr lang="fr-FR" sz="1000" dirty="0">
                <a:solidFill>
                  <a:schemeClr val="bg1"/>
                </a:solidFill>
              </a:rPr>
              <a:t>    executables = [Executable("salut.py")],</a:t>
            </a:r>
          </a:p>
          <a:p>
            <a:r>
              <a:rPr lang="fr-FR" sz="1000" dirty="0">
                <a:solidFill>
                  <a:schemeClr val="bg1"/>
                </a:solidFill>
              </a:rPr>
              <a:t>)</a:t>
            </a:r>
          </a:p>
        </p:txBody>
      </p:sp>
      <p:sp>
        <p:nvSpPr>
          <p:cNvPr id="9" name="ZoneTexte 8">
            <a:extLst>
              <a:ext uri="{FF2B5EF4-FFF2-40B4-BE49-F238E27FC236}">
                <a16:creationId xmlns:a16="http://schemas.microsoft.com/office/drawing/2014/main" id="{0613360D-A36D-458D-80E6-B11F3BA49BFC}"/>
              </a:ext>
            </a:extLst>
          </p:cNvPr>
          <p:cNvSpPr txBox="1"/>
          <p:nvPr/>
        </p:nvSpPr>
        <p:spPr>
          <a:xfrm>
            <a:off x="209554" y="3824598"/>
            <a:ext cx="11573474" cy="2492990"/>
          </a:xfrm>
          <a:prstGeom prst="rect">
            <a:avLst/>
          </a:prstGeom>
          <a:noFill/>
        </p:spPr>
        <p:txBody>
          <a:bodyPr wrap="square" rtlCol="0">
            <a:spAutoFit/>
          </a:bodyPr>
          <a:lstStyle/>
          <a:p>
            <a:r>
              <a:rPr lang="fr-FR" sz="1200" dirty="0"/>
              <a:t>Tout tient dans l'appel à la fonction </a:t>
            </a:r>
            <a:r>
              <a:rPr lang="fr-FR" sz="1200" dirty="0">
                <a:highlight>
                  <a:srgbClr val="C0C0C0"/>
                </a:highlight>
              </a:rPr>
              <a:t>setup</a:t>
            </a:r>
            <a:r>
              <a:rPr lang="fr-FR" sz="1200" dirty="0"/>
              <a:t>. Elle possède plusieurs arguments nommés :</a:t>
            </a:r>
          </a:p>
          <a:p>
            <a:endParaRPr lang="fr-FR" sz="1200" dirty="0"/>
          </a:p>
          <a:p>
            <a:pPr marL="171450" indent="-171450">
              <a:buFont typeface="Arial" panose="020B0604020202020204" pitchFamily="34" charset="0"/>
              <a:buChar char="•"/>
            </a:pPr>
            <a:r>
              <a:rPr lang="fr-FR" sz="1200" dirty="0">
                <a:highlight>
                  <a:srgbClr val="C0C0C0"/>
                </a:highlight>
              </a:rPr>
              <a:t>name</a:t>
            </a:r>
            <a:r>
              <a:rPr lang="fr-FR" sz="1200" dirty="0"/>
              <a:t>: le nom de notre futur programme.</a:t>
            </a:r>
          </a:p>
          <a:p>
            <a:pPr marL="171450" indent="-171450">
              <a:buFont typeface="Arial" panose="020B0604020202020204" pitchFamily="34" charset="0"/>
              <a:buChar char="•"/>
            </a:pPr>
            <a:r>
              <a:rPr lang="fr-FR" sz="1200" dirty="0">
                <a:highlight>
                  <a:srgbClr val="C0C0C0"/>
                </a:highlight>
              </a:rPr>
              <a:t>version</a:t>
            </a:r>
            <a:r>
              <a:rPr lang="fr-FR" sz="1200" dirty="0"/>
              <a:t>: sa version.</a:t>
            </a:r>
          </a:p>
          <a:p>
            <a:pPr marL="171450" indent="-171450">
              <a:buFont typeface="Arial" panose="020B0604020202020204" pitchFamily="34" charset="0"/>
              <a:buChar char="•"/>
            </a:pPr>
            <a:r>
              <a:rPr lang="fr-FR" sz="1200" dirty="0">
                <a:highlight>
                  <a:srgbClr val="C0C0C0"/>
                </a:highlight>
              </a:rPr>
              <a:t>description</a:t>
            </a:r>
            <a:r>
              <a:rPr lang="fr-FR" sz="1200" dirty="0"/>
              <a:t>: sa description.</a:t>
            </a:r>
          </a:p>
          <a:p>
            <a:pPr marL="171450" indent="-171450">
              <a:buFont typeface="Arial" panose="020B0604020202020204" pitchFamily="34" charset="0"/>
              <a:buChar char="•"/>
            </a:pPr>
            <a:r>
              <a:rPr lang="fr-FR" sz="1200" dirty="0">
                <a:highlight>
                  <a:srgbClr val="C0C0C0"/>
                </a:highlight>
              </a:rPr>
              <a:t>executables</a:t>
            </a:r>
            <a:r>
              <a:rPr lang="fr-FR" sz="1200" dirty="0"/>
              <a:t>: une liste contenant des objets de type </a:t>
            </a:r>
            <a:r>
              <a:rPr lang="fr-FR" sz="1200" dirty="0">
                <a:highlight>
                  <a:srgbClr val="C0C0C0"/>
                </a:highlight>
              </a:rPr>
              <a:t>Executable</a:t>
            </a:r>
            <a:r>
              <a:rPr lang="fr-FR" sz="1200" dirty="0"/>
              <a:t>, type que vous importez de </a:t>
            </a:r>
            <a:r>
              <a:rPr lang="fr-FR" sz="1200" dirty="0">
                <a:highlight>
                  <a:srgbClr val="C0C0C0"/>
                </a:highlight>
              </a:rPr>
              <a:t>cx_Freeze</a:t>
            </a:r>
            <a:r>
              <a:rPr lang="fr-FR" sz="1200" dirty="0"/>
              <a:t>. Pour se construire, celui-ci prend en paramètre le chemin du fichier </a:t>
            </a:r>
            <a:r>
              <a:rPr lang="fr-FR" sz="1200" dirty="0">
                <a:highlight>
                  <a:srgbClr val="C0C0C0"/>
                </a:highlight>
              </a:rPr>
              <a:t>.py</a:t>
            </a:r>
            <a:r>
              <a:rPr lang="fr-FR" sz="1200" dirty="0"/>
              <a:t>(ici, c'est notre fichier </a:t>
            </a:r>
            <a:r>
              <a:rPr lang="fr-FR" sz="1200" dirty="0">
                <a:highlight>
                  <a:srgbClr val="C0C0C0"/>
                </a:highlight>
              </a:rPr>
              <a:t>salut.py</a:t>
            </a:r>
            <a:r>
              <a:rPr lang="fr-FR" sz="1200" dirty="0"/>
              <a:t>).</a:t>
            </a:r>
          </a:p>
          <a:p>
            <a:endParaRPr lang="fr-FR" sz="1200" dirty="0"/>
          </a:p>
          <a:p>
            <a:r>
              <a:rPr lang="fr-FR" sz="1200" dirty="0"/>
              <a:t>Maintenant, pour créer votre exécutable, vous lancez </a:t>
            </a:r>
            <a:r>
              <a:rPr lang="fr-FR" sz="1200" dirty="0">
                <a:highlight>
                  <a:srgbClr val="C0C0C0"/>
                </a:highlight>
              </a:rPr>
              <a:t>setup.py</a:t>
            </a:r>
            <a:r>
              <a:rPr lang="fr-FR" sz="1200" dirty="0"/>
              <a:t> en lui passant en paramètre la commande </a:t>
            </a:r>
            <a:r>
              <a:rPr lang="fr-FR" sz="1200" dirty="0">
                <a:highlight>
                  <a:srgbClr val="C0C0C0"/>
                </a:highlight>
              </a:rPr>
              <a:t>build</a:t>
            </a:r>
            <a:r>
              <a:rPr lang="fr-FR" sz="1200" dirty="0"/>
              <a:t>.</a:t>
            </a:r>
          </a:p>
          <a:p>
            <a:endParaRPr lang="fr-FR" sz="1200" dirty="0"/>
          </a:p>
          <a:p>
            <a:r>
              <a:rPr lang="fr-FR" sz="1200" dirty="0"/>
              <a:t>Sur Windows, dans la ligne de commande :</a:t>
            </a:r>
            <a:r>
              <a:rPr lang="fr-FR" sz="1200" dirty="0">
                <a:highlight>
                  <a:srgbClr val="C0C0C0"/>
                </a:highlight>
              </a:rPr>
              <a:t>C:\python34\python.exe setup.py build.</a:t>
            </a:r>
          </a:p>
          <a:p>
            <a:endParaRPr lang="fr-FR" sz="1200" dirty="0"/>
          </a:p>
          <a:p>
            <a:r>
              <a:rPr lang="fr-FR" sz="1200" dirty="0"/>
              <a:t>Et sur Linux :$ </a:t>
            </a:r>
            <a:r>
              <a:rPr lang="fr-FR" sz="1200" dirty="0">
                <a:highlight>
                  <a:srgbClr val="C0C0C0"/>
                </a:highlight>
              </a:rPr>
              <a:t>python3.4 setup.py build.</a:t>
            </a:r>
          </a:p>
        </p:txBody>
      </p:sp>
    </p:spTree>
    <p:extLst>
      <p:ext uri="{BB962C8B-B14F-4D97-AF65-F5344CB8AC3E}">
        <p14:creationId xmlns:p14="http://schemas.microsoft.com/office/powerpoint/2010/main" val="3164524494"/>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2B7C49C-A3AF-46E3-826D-9DBE4D9E2440}"/>
              </a:ext>
            </a:extLst>
          </p:cNvPr>
          <p:cNvSpPr txBox="1"/>
          <p:nvPr/>
        </p:nvSpPr>
        <p:spPr>
          <a:xfrm>
            <a:off x="209554" y="2193403"/>
            <a:ext cx="11573474" cy="646331"/>
          </a:xfrm>
          <a:prstGeom prst="rect">
            <a:avLst/>
          </a:prstGeom>
          <a:noFill/>
        </p:spPr>
        <p:txBody>
          <a:bodyPr wrap="square" rtlCol="0">
            <a:spAutoFit/>
          </a:bodyPr>
          <a:lstStyle/>
          <a:p>
            <a:r>
              <a:rPr lang="fr-FR" sz="1200" b="1" dirty="0"/>
              <a:t>Pour conclure</a:t>
            </a:r>
          </a:p>
          <a:p>
            <a:endParaRPr lang="fr-FR" sz="1200" b="1" dirty="0"/>
          </a:p>
          <a:p>
            <a:r>
              <a:rPr lang="fr-FR" sz="1200" dirty="0"/>
              <a:t>Ceci n'est qu'un survol de cx_Freeze. Vous trouverez plus d'informations dans la documentation indiquée plus haut, si vous voulez connaître les différentes façons d'utiliser cx_Freeze.</a:t>
            </a:r>
          </a:p>
        </p:txBody>
      </p:sp>
    </p:spTree>
    <p:extLst>
      <p:ext uri="{BB962C8B-B14F-4D97-AF65-F5344CB8AC3E}">
        <p14:creationId xmlns:p14="http://schemas.microsoft.com/office/powerpoint/2010/main" val="698433122"/>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2B7C49C-A3AF-46E3-826D-9DBE4D9E2440}"/>
              </a:ext>
            </a:extLst>
          </p:cNvPr>
          <p:cNvSpPr txBox="1"/>
          <p:nvPr/>
        </p:nvSpPr>
        <p:spPr>
          <a:xfrm>
            <a:off x="209554" y="2193403"/>
            <a:ext cx="11573474" cy="1754326"/>
          </a:xfrm>
          <a:prstGeom prst="rect">
            <a:avLst/>
          </a:prstGeom>
          <a:noFill/>
        </p:spPr>
        <p:txBody>
          <a:bodyPr wrap="square" rtlCol="0">
            <a:spAutoFit/>
          </a:bodyPr>
          <a:lstStyle/>
          <a:p>
            <a:r>
              <a:rPr lang="fr-FR" sz="1200" b="1" dirty="0"/>
              <a:t>En résumé</a:t>
            </a:r>
          </a:p>
          <a:p>
            <a:endParaRPr lang="fr-FR" sz="1200" b="1" dirty="0"/>
          </a:p>
          <a:p>
            <a:pPr marL="171450" indent="-171450">
              <a:buFont typeface="Arial" panose="020B0604020202020204" pitchFamily="34" charset="0"/>
              <a:buChar char="•"/>
            </a:pPr>
            <a:r>
              <a:rPr lang="fr-FR" sz="1200" dirty="0"/>
              <a:t>cx_Freeze est un outil permettant de créer des programmes Python standalone.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Un programme standalone signifie qu'il contient lui-même les dépendances dont il peut avoir besoin, ce qui rend sa distribution plus simple.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cx_Freeze installe un script qui permet de créer nos programmes standalone très rapidement.</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On peut arriver à un résultat analogue en créant un fichier appelé traditionnellementsetup.py.</a:t>
            </a:r>
          </a:p>
        </p:txBody>
      </p:sp>
    </p:spTree>
    <p:extLst>
      <p:ext uri="{BB962C8B-B14F-4D97-AF65-F5344CB8AC3E}">
        <p14:creationId xmlns:p14="http://schemas.microsoft.com/office/powerpoint/2010/main" val="35010765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Créer ses propres packages</a:t>
            </a:r>
          </a:p>
        </p:txBody>
      </p:sp>
      <p:sp>
        <p:nvSpPr>
          <p:cNvPr id="5" name="Rectangle 2">
            <a:extLst>
              <a:ext uri="{FF2B5EF4-FFF2-40B4-BE49-F238E27FC236}">
                <a16:creationId xmlns:a16="http://schemas.microsoft.com/office/drawing/2014/main" id="{31885510-D6EC-4C97-8DC7-A1318715738A}"/>
              </a:ext>
            </a:extLst>
          </p:cNvPr>
          <p:cNvSpPr>
            <a:spLocks noChangeArrowheads="1"/>
          </p:cNvSpPr>
          <p:nvPr/>
        </p:nvSpPr>
        <p:spPr bwMode="auto">
          <a:xfrm>
            <a:off x="-3" y="1117165"/>
            <a:ext cx="1097845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Si vous voulez créer vos propres packages, commencez par créer, dans le même dossier que votre programme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Python, un répertoire portant le nom du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ce répertoire, vous pouvez soit :</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mettre vos modules, vos fichiers à l'extension.py</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créer des sous-packages de la même façon, en créant un répertoire dans votre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Ne mettez pas d'espaces dans vos noms de packages et évitez aussi les caractères spéciaux. Quand vous les utilisez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vos programmes, ces noms sont traités comme des noms de variables et ils doivent donc obéir aux mêmes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règles de nommage.</a:t>
            </a:r>
          </a:p>
        </p:txBody>
      </p:sp>
      <p:sp>
        <p:nvSpPr>
          <p:cNvPr id="9" name="ZoneTexte 8">
            <a:extLst>
              <a:ext uri="{FF2B5EF4-FFF2-40B4-BE49-F238E27FC236}">
                <a16:creationId xmlns:a16="http://schemas.microsoft.com/office/drawing/2014/main" id="{E89E7509-AF6F-4A54-B4D3-4997AFB5FC28}"/>
              </a:ext>
            </a:extLst>
          </p:cNvPr>
          <p:cNvSpPr txBox="1"/>
          <p:nvPr/>
        </p:nvSpPr>
        <p:spPr>
          <a:xfrm>
            <a:off x="0" y="4381499"/>
            <a:ext cx="12191996" cy="1477328"/>
          </a:xfrm>
          <a:prstGeom prst="rect">
            <a:avLst/>
          </a:prstGeom>
          <a:noFill/>
        </p:spPr>
        <p:txBody>
          <a:bodyPr wrap="square" rtlCol="0">
            <a:spAutoFit/>
          </a:bodyPr>
          <a:lstStyle/>
          <a:p>
            <a:r>
              <a:rPr lang="fr-FR" dirty="0"/>
              <a:t>Le fichier d'initialisation</a:t>
            </a:r>
          </a:p>
          <a:p>
            <a:endParaRPr lang="fr-FR" dirty="0"/>
          </a:p>
          <a:p>
            <a:r>
              <a:rPr lang="fr-FR" dirty="0"/>
              <a:t>En Python, vous trouverez souvent le fichier d'initialisation de package__init__.py dans un répertoire destiné à devenir un package. Ce fichier est optionnel depuis la version 3.3 de Python. Vous n'êtes pas obligé de le créer mais vous pouvez y mettre du code d'initialisation pour votre package. </a:t>
            </a:r>
          </a:p>
        </p:txBody>
      </p:sp>
    </p:spTree>
    <p:extLst>
      <p:ext uri="{BB962C8B-B14F-4D97-AF65-F5344CB8AC3E}">
        <p14:creationId xmlns:p14="http://schemas.microsoft.com/office/powerpoint/2010/main" val="490568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504949"/>
            <a:ext cx="12191996" cy="1477328"/>
          </a:xfrm>
          <a:prstGeom prst="rect">
            <a:avLst/>
          </a:prstGeom>
          <a:noFill/>
        </p:spPr>
        <p:txBody>
          <a:bodyPr wrap="square" rtlCol="0">
            <a:spAutoFit/>
          </a:bodyPr>
          <a:lstStyle/>
          <a:p>
            <a:pPr marL="285750" indent="-285750">
              <a:buFont typeface="Arial" panose="020B0604020202020204" pitchFamily="34" charset="0"/>
              <a:buChar char="•"/>
            </a:pPr>
            <a:r>
              <a:rPr lang="fr-FR" dirty="0"/>
              <a:t> On peut écrire les programmes Python dans des fichiers portant l'extension.py.</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fichiers contenant des modules pour séparer le code.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répertoires contenant des packages pour hiérarchiser un programme.</a:t>
            </a:r>
          </a:p>
        </p:txBody>
      </p:sp>
    </p:spTree>
    <p:extLst>
      <p:ext uri="{BB962C8B-B14F-4D97-AF65-F5344CB8AC3E}">
        <p14:creationId xmlns:p14="http://schemas.microsoft.com/office/powerpoint/2010/main" val="11087372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209800"/>
            <a:ext cx="12192000" cy="1325563"/>
          </a:xfrm>
        </p:spPr>
        <p:txBody>
          <a:bodyPr>
            <a:noAutofit/>
          </a:bodyPr>
          <a:lstStyle/>
          <a:p>
            <a:pPr lvl="0" algn="ctr" fontAlgn="base">
              <a:spcAft>
                <a:spcPct val="0"/>
              </a:spcAft>
            </a:pPr>
            <a:r>
              <a:rPr lang="fr-FR" altLang="fr-FR" sz="9600" dirty="0">
                <a:solidFill>
                  <a:schemeClr val="accent5">
                    <a:lumMod val="75000"/>
                  </a:schemeClr>
                </a:solidFill>
              </a:rPr>
              <a:t>Gérez les exceptions</a:t>
            </a:r>
          </a:p>
        </p:txBody>
      </p:sp>
    </p:spTree>
    <p:extLst>
      <p:ext uri="{BB962C8B-B14F-4D97-AF65-F5344CB8AC3E}">
        <p14:creationId xmlns:p14="http://schemas.microsoft.com/office/powerpoint/2010/main" val="33062349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Gérez les exceptions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209403"/>
            <a:ext cx="11487150" cy="1200329"/>
          </a:xfrm>
          <a:prstGeom prst="rect">
            <a:avLst/>
          </a:prstGeom>
          <a:solidFill>
            <a:schemeClr val="tx1"/>
          </a:solidFill>
        </p:spPr>
        <p:txBody>
          <a:bodyPr wrap="square" rtlCol="0">
            <a:spAutoFit/>
          </a:bodyPr>
          <a:lstStyle/>
          <a:p>
            <a:r>
              <a:rPr lang="fr-FR" dirty="0"/>
              <a:t> </a:t>
            </a:r>
            <a:r>
              <a:rPr lang="fr-FR" dirty="0">
                <a:solidFill>
                  <a:schemeClr val="bg1"/>
                </a:solidFill>
                <a:highlight>
                  <a:srgbClr val="000000"/>
                </a:highlight>
              </a:rPr>
              <a:t>try:</a:t>
            </a:r>
          </a:p>
          <a:p>
            <a:r>
              <a:rPr lang="fr-FR" dirty="0">
                <a:solidFill>
                  <a:schemeClr val="bg1"/>
                </a:solidFill>
                <a:highlight>
                  <a:srgbClr val="000000"/>
                </a:highlight>
              </a:rPr>
              <a:t>    # Bloc à essayer</a:t>
            </a:r>
          </a:p>
          <a:p>
            <a:r>
              <a:rPr lang="fr-FR" dirty="0">
                <a:solidFill>
                  <a:schemeClr val="bg1"/>
                </a:solidFill>
                <a:highlight>
                  <a:srgbClr val="000000"/>
                </a:highlight>
              </a:rPr>
              <a:t>except:</a:t>
            </a:r>
          </a:p>
          <a:p>
            <a:r>
              <a:rPr lang="fr-FR" dirty="0">
                <a:solidFill>
                  <a:schemeClr val="bg1"/>
                </a:solidFill>
                <a:highlight>
                  <a:srgbClr val="000000"/>
                </a:highlight>
              </a:rPr>
              <a:t>    # Bloc qui sera exécuté en cas d'erreur</a:t>
            </a:r>
          </a:p>
        </p:txBody>
      </p:sp>
      <p:sp>
        <p:nvSpPr>
          <p:cNvPr id="5" name="ZoneTexte 4">
            <a:extLst>
              <a:ext uri="{FF2B5EF4-FFF2-40B4-BE49-F238E27FC236}">
                <a16:creationId xmlns:a16="http://schemas.microsoft.com/office/drawing/2014/main" id="{B3FE2107-6088-4051-97A4-E7910BBF4D1D}"/>
              </a:ext>
            </a:extLst>
          </p:cNvPr>
          <p:cNvSpPr txBox="1"/>
          <p:nvPr/>
        </p:nvSpPr>
        <p:spPr>
          <a:xfrm>
            <a:off x="466725" y="2614453"/>
            <a:ext cx="11487150" cy="1477328"/>
          </a:xfrm>
          <a:prstGeom prst="rect">
            <a:avLst/>
          </a:prstGeom>
          <a:solidFill>
            <a:schemeClr val="tx1"/>
          </a:solidFill>
        </p:spPr>
        <p:txBody>
          <a:bodyPr wrap="square" rtlCol="0">
            <a:spAutoFit/>
          </a:bodyPr>
          <a:lstStyle/>
          <a:p>
            <a:r>
              <a:rPr lang="fr-FR" dirty="0">
                <a:solidFill>
                  <a:schemeClr val="bg1"/>
                </a:solidFill>
              </a:rPr>
              <a:t>annee = input()</a:t>
            </a:r>
          </a:p>
          <a:p>
            <a:r>
              <a:rPr lang="fr-FR" dirty="0">
                <a:solidFill>
                  <a:schemeClr val="bg1"/>
                </a:solidFill>
              </a:rPr>
              <a:t>try: # On essaye de convertir l'année en entier</a:t>
            </a:r>
          </a:p>
          <a:p>
            <a:r>
              <a:rPr lang="fr-FR" dirty="0">
                <a:solidFill>
                  <a:schemeClr val="bg1"/>
                </a:solidFill>
              </a:rPr>
              <a:t>    annee = int(annee)</a:t>
            </a:r>
          </a:p>
          <a:p>
            <a:r>
              <a:rPr lang="fr-FR" dirty="0">
                <a:solidFill>
                  <a:schemeClr val="bg1"/>
                </a:solidFill>
              </a:rPr>
              <a:t>except:</a:t>
            </a:r>
          </a:p>
          <a:p>
            <a:r>
              <a:rPr lang="fr-FR" dirty="0">
                <a:solidFill>
                  <a:schemeClr val="bg1"/>
                </a:solidFill>
              </a:rPr>
              <a:t>    print("Erreur lors de la conversion de l'année.")</a:t>
            </a:r>
            <a:endParaRPr lang="fr-FR" dirty="0">
              <a:solidFill>
                <a:schemeClr val="bg1"/>
              </a:solidFill>
              <a:highlight>
                <a:srgbClr val="000000"/>
              </a:highlight>
            </a:endParaRPr>
          </a:p>
        </p:txBody>
      </p:sp>
      <p:sp>
        <p:nvSpPr>
          <p:cNvPr id="7" name="ZoneTexte 6">
            <a:extLst>
              <a:ext uri="{FF2B5EF4-FFF2-40B4-BE49-F238E27FC236}">
                <a16:creationId xmlns:a16="http://schemas.microsoft.com/office/drawing/2014/main" id="{563AA8C7-6FB7-41EF-9F5C-D8B0BC1C932E}"/>
              </a:ext>
            </a:extLst>
          </p:cNvPr>
          <p:cNvSpPr txBox="1"/>
          <p:nvPr/>
        </p:nvSpPr>
        <p:spPr>
          <a:xfrm>
            <a:off x="466725" y="4320728"/>
            <a:ext cx="11487150" cy="2308324"/>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a:t>
            </a:r>
            <a:r>
              <a:rPr lang="fr-FR" dirty="0" err="1">
                <a:solidFill>
                  <a:schemeClr val="bg1"/>
                </a:solidFill>
              </a:rPr>
              <a:t>resultat</a:t>
            </a:r>
            <a:r>
              <a:rPr lang="fr-FR" dirty="0">
                <a:solidFill>
                  <a:schemeClr val="bg1"/>
                </a:solidFill>
              </a:rPr>
              <a:t> = </a:t>
            </a:r>
            <a:r>
              <a:rPr lang="fr-FR" dirty="0" err="1">
                <a:solidFill>
                  <a:schemeClr val="bg1"/>
                </a:solidFill>
              </a:rPr>
              <a:t>numerateur</a:t>
            </a:r>
            <a:r>
              <a:rPr lang="fr-FR" dirty="0">
                <a:solidFill>
                  <a:schemeClr val="bg1"/>
                </a:solidFill>
              </a:rPr>
              <a:t> / </a:t>
            </a:r>
            <a:r>
              <a:rPr lang="fr-FR" dirty="0" err="1">
                <a:solidFill>
                  <a:schemeClr val="bg1"/>
                </a:solidFill>
              </a:rPr>
              <a:t>denominateur</a:t>
            </a:r>
            <a:endParaRPr lang="fr-FR" dirty="0">
              <a:solidFill>
                <a:schemeClr val="bg1"/>
              </a:solidFill>
            </a:endParaRPr>
          </a:p>
          <a:p>
            <a:r>
              <a:rPr lang="fr-FR" dirty="0">
                <a:solidFill>
                  <a:schemeClr val="bg1"/>
                </a:solidFill>
              </a:rPr>
              <a:t>except </a:t>
            </a:r>
            <a:r>
              <a:rPr lang="fr-FR" dirty="0" err="1">
                <a:solidFill>
                  <a:schemeClr val="bg1"/>
                </a:solidFill>
              </a:rPr>
              <a:t>NameError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n'a pas été définie.")</a:t>
            </a:r>
          </a:p>
          <a:p>
            <a:r>
              <a:rPr lang="fr-FR" dirty="0">
                <a:solidFill>
                  <a:schemeClr val="bg1"/>
                </a:solidFill>
              </a:rPr>
              <a:t>except TypeError:</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possède un type incompatible avec la division.")</a:t>
            </a:r>
          </a:p>
          <a:p>
            <a:r>
              <a:rPr lang="fr-FR" dirty="0">
                <a:solidFill>
                  <a:schemeClr val="bg1"/>
                </a:solidFill>
              </a:rPr>
              <a:t>except </a:t>
            </a:r>
            <a:r>
              <a:rPr lang="fr-FR" dirty="0" err="1">
                <a:solidFill>
                  <a:schemeClr val="bg1"/>
                </a:solidFill>
              </a:rPr>
              <a:t>ZeroDivisionError</a:t>
            </a:r>
            <a:r>
              <a:rPr lang="fr-FR" dirty="0">
                <a:solidFill>
                  <a:schemeClr val="bg1"/>
                </a:solidFill>
              </a:rPr>
              <a:t>:</a:t>
            </a:r>
          </a:p>
          <a:p>
            <a:r>
              <a:rPr lang="fr-FR" dirty="0">
                <a:solidFill>
                  <a:schemeClr val="bg1"/>
                </a:solidFill>
              </a:rPr>
              <a:t>    print("La variable </a:t>
            </a:r>
            <a:r>
              <a:rPr lang="fr-FR" dirty="0" err="1">
                <a:solidFill>
                  <a:schemeClr val="bg1"/>
                </a:solidFill>
              </a:rPr>
              <a:t>denominateur</a:t>
            </a:r>
            <a:r>
              <a:rPr lang="fr-FR" dirty="0">
                <a:solidFill>
                  <a:schemeClr val="bg1"/>
                </a:solidFill>
              </a:rPr>
              <a:t> est égale à 0.")</a:t>
            </a:r>
            <a:endParaRPr lang="fr-FR" dirty="0">
              <a:solidFill>
                <a:schemeClr val="bg1"/>
              </a:solidFill>
              <a:highlight>
                <a:srgbClr val="000000"/>
              </a:highlight>
            </a:endParaRPr>
          </a:p>
        </p:txBody>
      </p:sp>
    </p:spTree>
    <p:extLst>
      <p:ext uri="{BB962C8B-B14F-4D97-AF65-F5344CB8AC3E}">
        <p14:creationId xmlns:p14="http://schemas.microsoft.com/office/powerpoint/2010/main" val="2923103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Forme plus </a:t>
            </a:r>
            <a:r>
              <a:rPr lang="fr-FR" altLang="fr-FR" sz="6000" dirty="0" err="1">
                <a:solidFill>
                  <a:schemeClr val="accent5">
                    <a:lumMod val="75000"/>
                  </a:schemeClr>
                </a:solidFill>
              </a:rPr>
              <a:t>complete</a:t>
            </a:r>
            <a:r>
              <a:rPr lang="fr-FR" altLang="fr-FR" sz="6000" dirty="0">
                <a:solidFill>
                  <a:schemeClr val="accent5">
                    <a:lumMod val="75000"/>
                  </a:schemeClr>
                </a:solidFill>
              </a:rPr>
              <a:t>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418713"/>
            <a:ext cx="11487150" cy="1200329"/>
          </a:xfrm>
          <a:prstGeom prst="rect">
            <a:avLst/>
          </a:prstGeom>
          <a:solidFill>
            <a:schemeClr val="tx1"/>
          </a:solidFill>
        </p:spPr>
        <p:txBody>
          <a:bodyPr wrap="square" rtlCol="0">
            <a:spAutoFit/>
          </a:bodyPr>
          <a:lstStyle/>
          <a:p>
            <a:r>
              <a:rPr lang="fr-FR" dirty="0"/>
              <a:t> </a:t>
            </a:r>
            <a:r>
              <a:rPr lang="fr-FR" dirty="0">
                <a:solidFill>
                  <a:schemeClr val="bg1"/>
                </a:solidFill>
              </a:rPr>
              <a:t>try:</a:t>
            </a:r>
          </a:p>
          <a:p>
            <a:r>
              <a:rPr lang="fr-FR" dirty="0">
                <a:solidFill>
                  <a:schemeClr val="bg1"/>
                </a:solidFill>
              </a:rPr>
              <a:t>    # Bloc de test</a:t>
            </a:r>
          </a:p>
          <a:p>
            <a:r>
              <a:rPr lang="fr-FR" dirty="0">
                <a:solidFill>
                  <a:schemeClr val="bg1"/>
                </a:solidFill>
              </a:rPr>
              <a:t>except </a:t>
            </a:r>
            <a:r>
              <a:rPr lang="fr-FR" dirty="0" err="1">
                <a:solidFill>
                  <a:schemeClr val="bg1"/>
                </a:solidFill>
              </a:rPr>
              <a:t>type_de_l_exception</a:t>
            </a:r>
            <a:r>
              <a:rPr lang="fr-FR" dirty="0">
                <a:solidFill>
                  <a:schemeClr val="bg1"/>
                </a:solidFill>
              </a:rPr>
              <a:t> as </a:t>
            </a:r>
            <a:r>
              <a:rPr lang="fr-FR" dirty="0" err="1">
                <a:solidFill>
                  <a:schemeClr val="bg1"/>
                </a:solidFill>
              </a:rPr>
              <a:t>exception_retournee</a:t>
            </a:r>
            <a:r>
              <a:rPr lang="fr-FR" dirty="0">
                <a:solidFill>
                  <a:schemeClr val="bg1"/>
                </a:solidFill>
              </a:rPr>
              <a:t>:</a:t>
            </a:r>
          </a:p>
          <a:p>
            <a:r>
              <a:rPr lang="fr-FR" dirty="0">
                <a:solidFill>
                  <a:schemeClr val="bg1"/>
                </a:solidFill>
              </a:rPr>
              <a:t>    print("Voici l'erreur :", </a:t>
            </a:r>
            <a:r>
              <a:rPr lang="fr-FR" dirty="0" err="1">
                <a:solidFill>
                  <a:schemeClr val="bg1"/>
                </a:solidFill>
              </a:rPr>
              <a:t>exception_retournee</a:t>
            </a:r>
            <a:r>
              <a:rPr lang="fr-FR" dirty="0">
                <a:solidFill>
                  <a:schemeClr val="bg1"/>
                </a:solidFill>
              </a:rPr>
              <a:t>)</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3619042"/>
            <a:ext cx="124740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Dans ce cas, une variable exception retournée est créée par Python si une exception du type précisé est levée dans le bloc try.</a:t>
            </a:r>
          </a:p>
          <a:p>
            <a:pPr lvl="0" eaLnBrk="0" fontAlgn="base" hangingPunct="0">
              <a:spcBef>
                <a:spcPct val="0"/>
              </a:spcBef>
              <a:spcAft>
                <a:spcPct val="0"/>
              </a:spcAf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Je vous conseille de </a:t>
            </a:r>
            <a:r>
              <a:rPr kumimoji="0" lang="fr-FR" altLang="fr-FR" sz="1400" b="0" i="1" u="none" strike="noStrike" cap="none" normalizeH="0" baseline="0" dirty="0">
                <a:ln>
                  <a:noFill/>
                </a:ln>
                <a:solidFill>
                  <a:schemeClr val="tx1"/>
                </a:solidFill>
                <a:effectLst/>
              </a:rPr>
              <a:t>toujours</a:t>
            </a:r>
            <a:r>
              <a:rPr kumimoji="0" lang="fr-FR" altLang="fr-FR" sz="1400" b="0" i="0" u="none" strike="noStrike" cap="none" normalizeH="0" baseline="0" dirty="0">
                <a:ln>
                  <a:noFill/>
                </a:ln>
                <a:solidFill>
                  <a:schemeClr val="tx1"/>
                </a:solidFill>
                <a:effectLst/>
              </a:rPr>
              <a:t> préciser un type d'exceptions après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(sans nécessairement capturer l'exception dans une variable, bien entendu). D'abord,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ne devez pas utiliser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comme une</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méthode miracle pour tester n'importe quel bout de code. Il est important que vous gardiez le maximum de contrôle sur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code. Cela signifie que, si une erreur se produit, vous devez être capable de l'anticiper. </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En pratique, vous n'irez pas jusqu'à tester si une variable quelconque existe bel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et bien, il faut faire un minimum confiance à son code. Mais si vous êtes en face d'une division et que le dénominateur pourrait avoir une valeur de 0, placez la division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dans un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et précisez, après le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le type de l'exception qui risque de se produire (</a:t>
            </a:r>
            <a:r>
              <a:rPr kumimoji="0" lang="fr-FR" altLang="fr-FR" sz="1400" b="0" i="0" u="none" strike="noStrike" cap="none" normalizeH="0" baseline="0" dirty="0" err="1">
                <a:ln>
                  <a:noFill/>
                </a:ln>
                <a:solidFill>
                  <a:schemeClr val="tx1"/>
                </a:solidFill>
                <a:effectLst/>
              </a:rPr>
              <a:t>ZeroDivisionError</a:t>
            </a:r>
            <a:r>
              <a:rPr kumimoji="0" lang="fr-FR" altLang="fr-FR" sz="1400" b="0" i="0" u="none" strike="noStrike" cap="none" normalizeH="0" baseline="0" dirty="0">
                <a:ln>
                  <a:noFill/>
                </a:ln>
                <a:solidFill>
                  <a:schemeClr val="tx1"/>
                </a:solidFill>
                <a:effectLst/>
              </a:rPr>
              <a:t> dans cet exemple).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Si vous adoptez la forme minimale (à savoir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sans préciser un type d'exception qui pourrait se produire sur le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toutes les exceptions seront traitées de la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même façon. Et même si exception = erreur la plupart du temps, ce n'est pas toujours le cas. Par exemple, Python lève une exception quand vous voulez fermer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le raccourci CTRL + C. Ici vous ne voyez peut-être pas le problème mais si votre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est dans une boucle, vous ne pourrez pas arrêter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CTRL + C, puisque l'exception sera traitée par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Je vous conseille donc de toujours préciser un type d'exception possible après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pouvez bien entendu faire des tests dans l'interpréteur de commandes Python pour reproduire l'exception que vous voulez traiter et ainsi connaître son type.</a:t>
            </a:r>
          </a:p>
        </p:txBody>
      </p:sp>
      <p:sp>
        <p:nvSpPr>
          <p:cNvPr id="10" name="ZoneTexte 9">
            <a:extLst>
              <a:ext uri="{FF2B5EF4-FFF2-40B4-BE49-F238E27FC236}">
                <a16:creationId xmlns:a16="http://schemas.microsoft.com/office/drawing/2014/main" id="{09D4EC0C-F425-497B-96F4-10C37B6A24A6}"/>
              </a:ext>
            </a:extLst>
          </p:cNvPr>
          <p:cNvSpPr txBox="1"/>
          <p:nvPr/>
        </p:nvSpPr>
        <p:spPr>
          <a:xfrm>
            <a:off x="95250" y="1687472"/>
            <a:ext cx="11868150" cy="307777"/>
          </a:xfrm>
          <a:prstGeom prst="rect">
            <a:avLst/>
          </a:prstGeom>
          <a:noFill/>
        </p:spPr>
        <p:txBody>
          <a:bodyPr wrap="square" rtlCol="0">
            <a:spAutoFit/>
          </a:bodyPr>
          <a:lstStyle/>
          <a:p>
            <a:r>
              <a:rPr lang="fr-FR" sz="1400" dirty="0"/>
              <a:t>On peut capturer l'exception et afficher son message grâce au mot-clé as.</a:t>
            </a:r>
          </a:p>
        </p:txBody>
      </p:sp>
    </p:spTree>
    <p:extLst>
      <p:ext uri="{BB962C8B-B14F-4D97-AF65-F5344CB8AC3E}">
        <p14:creationId xmlns:p14="http://schemas.microsoft.com/office/powerpoint/2010/main" val="945824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mots-cles</a:t>
            </a:r>
            <a:r>
              <a:rPr lang="fr-FR" altLang="fr-FR" sz="6000" dirty="0">
                <a:solidFill>
                  <a:schemeClr val="accent5">
                    <a:lumMod val="75000"/>
                  </a:schemeClr>
                </a:solidFill>
              </a:rPr>
              <a:t> else et </a:t>
            </a:r>
            <a:r>
              <a:rPr lang="fr-FR" altLang="fr-FR" sz="6000" dirty="0" err="1">
                <a:solidFill>
                  <a:schemeClr val="accent5">
                    <a:lumMod val="75000"/>
                  </a:schemeClr>
                </a:solidFill>
              </a:rPr>
              <a:t>finally</a:t>
            </a:r>
            <a:r>
              <a:rPr lang="fr-FR" altLang="fr-FR" sz="6000" dirty="0">
                <a:solidFill>
                  <a:schemeClr val="accent5">
                    <a:lumMod val="75000"/>
                  </a:schemeClr>
                </a:solidFill>
              </a:rPr>
              <a:t>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76200" y="3076541"/>
            <a:ext cx="11487150" cy="1754326"/>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a:t>
            </a:r>
          </a:p>
          <a:p>
            <a:r>
              <a:rPr lang="fr-FR" dirty="0">
                <a:solidFill>
                  <a:schemeClr val="bg1"/>
                </a:solidFill>
              </a:rPr>
              <a:t>    # Traitement en cas d'erreur</a:t>
            </a:r>
          </a:p>
          <a:p>
            <a:r>
              <a:rPr lang="fr-FR" dirty="0" err="1">
                <a:solidFill>
                  <a:schemeClr val="bg1"/>
                </a:solidFill>
              </a:rPr>
              <a:t>finally</a:t>
            </a:r>
            <a:r>
              <a:rPr lang="fr-FR" dirty="0">
                <a:solidFill>
                  <a:schemeClr val="bg1"/>
                </a:solidFill>
              </a:rPr>
              <a:t>:</a:t>
            </a:r>
          </a:p>
          <a:p>
            <a:r>
              <a:rPr lang="fr-FR" dirty="0">
                <a:solidFill>
                  <a:schemeClr val="bg1"/>
                </a:solidFill>
              </a:rPr>
              <a:t>    # Instruction(s) exécutée(s) qu'il y ait eu des erreurs ou non</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741906"/>
            <a:ext cx="123989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sont deux mots-clés qui vont nous permettre de construire un bloc try plus complet.</a:t>
            </a:r>
          </a:p>
          <a:p>
            <a:pPr lvl="0" eaLnBrk="0" fontAlgn="base" hangingPunct="0">
              <a:spcBef>
                <a:spcPct val="0"/>
              </a:spcBef>
              <a:spcAft>
                <a:spcPct val="0"/>
              </a:spcAft>
            </a:pPr>
            <a:r>
              <a:rPr lang="fr-FR" altLang="fr-FR" sz="1400" dirty="0"/>
              <a:t>Le mot-clé </a:t>
            </a:r>
            <a:r>
              <a:rPr lang="fr-FR" altLang="fr-FR" sz="1400" b="1" dirty="0"/>
              <a:t>else</a:t>
            </a:r>
          </a:p>
          <a:p>
            <a:pPr lvl="0" eaLnBrk="0" fontAlgn="base" hangingPunct="0">
              <a:spcBef>
                <a:spcPct val="0"/>
              </a:spcBef>
              <a:spcAft>
                <a:spcPct val="0"/>
              </a:spcAft>
            </a:pPr>
            <a:r>
              <a:rPr lang="fr-FR" altLang="fr-FR" sz="1400" dirty="0"/>
              <a:t>Vous avez déjà vu ce mot-clé et j'espère que vous vous en rappelez. Dans un bloc </a:t>
            </a:r>
            <a:r>
              <a:rPr lang="fr-FR" altLang="fr-FR" sz="1400" b="1" dirty="0"/>
              <a:t>try</a:t>
            </a:r>
            <a:r>
              <a:rPr lang="fr-FR" altLang="fr-FR" sz="1400" dirty="0"/>
              <a:t>, </a:t>
            </a:r>
            <a:r>
              <a:rPr lang="fr-FR" altLang="fr-FR" sz="1400" b="1" dirty="0"/>
              <a:t>else</a:t>
            </a:r>
            <a:r>
              <a:rPr lang="fr-FR" altLang="fr-FR" sz="1400" dirty="0"/>
              <a:t> va permettre d'exécuter une action si aucune erreur ne survient dans le bloc. </a:t>
            </a:r>
          </a:p>
          <a:p>
            <a:pPr lvl="0" eaLnBrk="0" fontAlgn="base" hangingPunct="0">
              <a:spcBef>
                <a:spcPct val="0"/>
              </a:spcBef>
              <a:spcAft>
                <a:spcPct val="0"/>
              </a:spcAft>
            </a:pPr>
            <a:r>
              <a:rPr lang="fr-FR" altLang="fr-FR" sz="1400" dirty="0"/>
              <a:t>Voici un petit exemple :</a:t>
            </a:r>
            <a:endParaRPr kumimoji="0" lang="fr-FR" altLang="fr-FR"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136057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Un petit bonus : le mot-clé pass</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1733201"/>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451048"/>
            <a:ext cx="113103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peut arriver, dans certains cas, que l'on souhaite tester un bloc d'instructions… mais ne rien faire en cas d'erreur. Toutefois, un bloc try ne peut être seul.</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3846746"/>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a:t>
            </a:r>
            <a:r>
              <a:rPr lang="fr-FR" altLang="fr-FR" sz="1400" dirty="0" err="1"/>
              <a:t>estpasset</a:t>
            </a:r>
            <a:r>
              <a:rPr lang="fr-FR" altLang="fr-FR" sz="1400" dirty="0"/>
              <a: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236005"/>
            <a:ext cx="11487150" cy="1200329"/>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1936896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235605"/>
            <a:ext cx="114126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assertions sont un moyen simple de s'assurer, avant de continuer, qu'une condition est respectée. En général, on les utilise dans des blocs try … except.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Voyons comment cela fonctionne : nous allons pour l'occasion découvrir un nouveau mot-clé (encore un),assert. Sa syntaxe est la suivante :</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4218221"/>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est passet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607480"/>
            <a:ext cx="11487150" cy="1200329"/>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3238101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1754326"/>
          </a:xfrm>
          <a:prstGeom prst="rect">
            <a:avLst/>
          </a:prstGeom>
          <a:solidFill>
            <a:schemeClr val="tx1"/>
          </a:solidFill>
        </p:spPr>
        <p:txBody>
          <a:bodyPr wrap="square" rtlCol="0">
            <a:spAutoFit/>
          </a:bodyPr>
          <a:lstStyle/>
          <a:p>
            <a:r>
              <a:rPr lang="en-US" dirty="0">
                <a:solidFill>
                  <a:schemeClr val="bg1"/>
                </a:solidFill>
              </a:rPr>
              <a:t>var = 5</a:t>
            </a:r>
          </a:p>
          <a:p>
            <a:r>
              <a:rPr lang="en-US" dirty="0">
                <a:solidFill>
                  <a:schemeClr val="bg1"/>
                </a:solidFill>
              </a:rPr>
              <a:t>assert var == 5</a:t>
            </a:r>
          </a:p>
          <a:p>
            <a:r>
              <a:rPr lang="en-US" dirty="0">
                <a:solidFill>
                  <a:schemeClr val="bg1"/>
                </a:solidFill>
              </a:rPr>
              <a:t>assert var == 8</a:t>
            </a:r>
          </a:p>
          <a:p>
            <a:r>
              <a:rPr lang="en-US" dirty="0">
                <a:solidFill>
                  <a:schemeClr val="bg1"/>
                </a:solidFill>
              </a:rPr>
              <a:t>Traceback (most recent call last):</a:t>
            </a:r>
          </a:p>
          <a:p>
            <a:r>
              <a:rPr lang="en-US" dirty="0">
                <a:solidFill>
                  <a:schemeClr val="bg1"/>
                </a:solidFill>
              </a:rPr>
              <a:t>  File "&lt;stdin&gt;", line 1, in &lt;module&gt;</a:t>
            </a:r>
          </a:p>
          <a:p>
            <a:r>
              <a:rPr lang="en-US" dirty="0" err="1">
                <a:solidFill>
                  <a:schemeClr val="bg1"/>
                </a:solidFill>
              </a:rPr>
              <a:t>AssertionError</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50" y="1443037"/>
            <a:ext cx="11925300" cy="369332"/>
          </a:xfrm>
          <a:prstGeom prst="rect">
            <a:avLst/>
          </a:prstGeom>
          <a:noFill/>
        </p:spPr>
        <p:txBody>
          <a:bodyPr wrap="square" rtlCol="0">
            <a:spAutoFit/>
          </a:bodyPr>
          <a:lstStyle/>
          <a:p>
            <a:r>
              <a:rPr lang="fr-FR"/>
              <a:t>Si le test renvoieTrue, l'exécution se poursuit normalement. Sinon, une exceptionAssertionErrorest levée.</a:t>
            </a:r>
            <a:endParaRPr lang="fr-FR" dirty="0"/>
          </a:p>
        </p:txBody>
      </p:sp>
      <p:sp>
        <p:nvSpPr>
          <p:cNvPr id="5" name="ZoneTexte 4">
            <a:extLst>
              <a:ext uri="{FF2B5EF4-FFF2-40B4-BE49-F238E27FC236}">
                <a16:creationId xmlns:a16="http://schemas.microsoft.com/office/drawing/2014/main" id="{B30B87E1-D693-4F69-A932-5A70F0821D9C}"/>
              </a:ext>
            </a:extLst>
          </p:cNvPr>
          <p:cNvSpPr txBox="1"/>
          <p:nvPr/>
        </p:nvSpPr>
        <p:spPr>
          <a:xfrm>
            <a:off x="95250" y="4052887"/>
            <a:ext cx="11487150" cy="1477328"/>
          </a:xfrm>
          <a:prstGeom prst="rect">
            <a:avLst/>
          </a:prstGeom>
          <a:noFill/>
        </p:spPr>
        <p:txBody>
          <a:bodyPr wrap="square" rtlCol="0">
            <a:spAutoFit/>
          </a:bodyPr>
          <a:lstStyle/>
          <a:p>
            <a:r>
              <a:rPr lang="fr-FR" dirty="0"/>
              <a:t>Comme vous le voyez, la ligne 2 s'exécute sans problème et ne lève aucune exception. On teste en effet si var == 5. C'est le cas, le test est donc vrai, aucune exception n'est levée.</a:t>
            </a:r>
          </a:p>
          <a:p>
            <a:endParaRPr lang="fr-FR" dirty="0"/>
          </a:p>
          <a:p>
            <a:r>
              <a:rPr lang="fr-FR" dirty="0"/>
              <a:t>À la ligne suivante, cependant, le test est var == 8. Cette fois, le test est faux et une exception du type </a:t>
            </a:r>
            <a:r>
              <a:rPr lang="fr-FR" dirty="0" err="1"/>
              <a:t>AssertionErrorest</a:t>
            </a:r>
            <a:r>
              <a:rPr lang="fr-FR" dirty="0"/>
              <a:t> levée.</a:t>
            </a:r>
          </a:p>
        </p:txBody>
      </p:sp>
    </p:spTree>
    <p:extLst>
      <p:ext uri="{BB962C8B-B14F-4D97-AF65-F5344CB8AC3E}">
        <p14:creationId xmlns:p14="http://schemas.microsoft.com/office/powerpoint/2010/main" val="385897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6400" y="1397000"/>
            <a:ext cx="1625600" cy="5080000"/>
          </a:xfrm>
          <a:prstGeom prst="roundRect">
            <a:avLst/>
          </a:prstGeom>
          <a:solidFill>
            <a:schemeClr val="bg1">
              <a:lumMod val="9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a:xfrm>
            <a:off x="838200" y="1231900"/>
            <a:ext cx="10515600" cy="1325563"/>
          </a:xfrm>
        </p:spPr>
        <p:txBody>
          <a:bodyPr/>
          <a:lstStyle/>
          <a:p>
            <a:r>
              <a:rPr lang="en-US" dirty="0"/>
              <a:t>Python Math functions</a:t>
            </a:r>
          </a:p>
        </p:txBody>
      </p:sp>
      <p:sp>
        <p:nvSpPr>
          <p:cNvPr id="3" name="Content Placeholder 2"/>
          <p:cNvSpPr>
            <a:spLocks noGrp="1"/>
          </p:cNvSpPr>
          <p:nvPr>
            <p:ph idx="1"/>
          </p:nvPr>
        </p:nvSpPr>
        <p:spPr>
          <a:xfrm>
            <a:off x="609600" y="2466976"/>
            <a:ext cx="10972800" cy="4334157"/>
          </a:xfrm>
        </p:spPr>
        <p:txBody>
          <a:bodyPr>
            <a:normAutofit/>
          </a:bodyPr>
          <a:lstStyle/>
          <a:p>
            <a:pPr marL="0" indent="0">
              <a:buNone/>
              <a:tabLst>
                <a:tab pos="1828754" algn="l"/>
                <a:tab pos="6095848" algn="l"/>
                <a:tab pos="8838979" algn="l"/>
              </a:tabLst>
            </a:pPr>
            <a:r>
              <a:rPr lang="en-US" sz="2933" b="1" dirty="0">
                <a:solidFill>
                  <a:schemeClr val="accent1"/>
                </a:solidFill>
              </a:rPr>
              <a:t>Symbol	Function	Example	Result</a:t>
            </a:r>
            <a:endParaRPr lang="en-US" b="1" dirty="0">
              <a:solidFill>
                <a:schemeClr val="accent1"/>
              </a:solidFill>
            </a:endParaRPr>
          </a:p>
          <a:p>
            <a:pPr marL="0" indent="0">
              <a:buNone/>
              <a:tabLst>
                <a:tab pos="1828754" algn="l"/>
                <a:tab pos="6095848" algn="l"/>
                <a:tab pos="8838979" algn="l"/>
              </a:tabLst>
            </a:pPr>
            <a:r>
              <a:rPr lang="en-US" b="1" dirty="0"/>
              <a:t>+</a:t>
            </a:r>
            <a:r>
              <a:rPr lang="en-US" dirty="0"/>
              <a:t>	addition	5 + 3	8</a:t>
            </a:r>
          </a:p>
          <a:p>
            <a:pPr marL="0" indent="0">
              <a:buNone/>
              <a:tabLst>
                <a:tab pos="1828754" algn="l"/>
                <a:tab pos="6095848" algn="l"/>
                <a:tab pos="8838979" algn="l"/>
              </a:tabLst>
            </a:pPr>
            <a:r>
              <a:rPr lang="en-US" b="1" dirty="0"/>
              <a:t>–</a:t>
            </a:r>
            <a:r>
              <a:rPr lang="en-US" dirty="0"/>
              <a:t> 	subtraction	10 – 6	4</a:t>
            </a:r>
          </a:p>
          <a:p>
            <a:pPr marL="0" indent="0">
              <a:buNone/>
              <a:tabLst>
                <a:tab pos="1828754" algn="l"/>
                <a:tab pos="6095848" algn="l"/>
                <a:tab pos="8838979" algn="l"/>
              </a:tabLst>
            </a:pPr>
            <a:r>
              <a:rPr lang="en-US" b="1" dirty="0"/>
              <a:t>*</a:t>
            </a:r>
            <a:r>
              <a:rPr lang="en-US" dirty="0"/>
              <a:t>	multiplication	3 * 7	21</a:t>
            </a:r>
          </a:p>
          <a:p>
            <a:pPr marL="0" indent="0">
              <a:buNone/>
              <a:tabLst>
                <a:tab pos="1828754" algn="l"/>
                <a:tab pos="6095848" algn="l"/>
                <a:tab pos="8838979" algn="l"/>
              </a:tabLst>
            </a:pPr>
            <a:r>
              <a:rPr lang="en-US" b="1" dirty="0"/>
              <a:t>//</a:t>
            </a:r>
            <a:r>
              <a:rPr lang="en-US" dirty="0"/>
              <a:t>	integer division	15 // 6	2</a:t>
            </a:r>
          </a:p>
          <a:p>
            <a:pPr marL="0" indent="0">
              <a:buNone/>
              <a:tabLst>
                <a:tab pos="1828754" algn="l"/>
                <a:tab pos="6095848" algn="l"/>
                <a:tab pos="8838979" algn="l"/>
              </a:tabLst>
            </a:pPr>
            <a:r>
              <a:rPr lang="en-US" b="1" dirty="0"/>
              <a:t>/</a:t>
            </a:r>
            <a:r>
              <a:rPr lang="en-US" dirty="0"/>
              <a:t>	float division	15 / 6	2.5</a:t>
            </a:r>
          </a:p>
          <a:p>
            <a:pPr marL="0" indent="0">
              <a:buNone/>
              <a:tabLst>
                <a:tab pos="1828754" algn="l"/>
                <a:tab pos="6095848" algn="l"/>
                <a:tab pos="8838979" algn="l"/>
              </a:tabLst>
            </a:pPr>
            <a:r>
              <a:rPr lang="en-US" b="1" dirty="0"/>
              <a:t>**</a:t>
            </a:r>
            <a:r>
              <a:rPr lang="en-US" dirty="0"/>
              <a:t>	power	7 ** 2	49</a:t>
            </a:r>
          </a:p>
        </p:txBody>
      </p:sp>
      <p:sp>
        <p:nvSpPr>
          <p:cNvPr id="5" name="Title 1">
            <a:extLst>
              <a:ext uri="{FF2B5EF4-FFF2-40B4-BE49-F238E27FC236}">
                <a16:creationId xmlns:a16="http://schemas.microsoft.com/office/drawing/2014/main" id="{3E9D41AE-EA38-45ED-A462-75C2354A748D}"/>
              </a:ext>
            </a:extLst>
          </p:cNvPr>
          <p:cNvSpPr txBox="1">
            <a:spLocks/>
          </p:cNvSpPr>
          <p:nvPr/>
        </p:nvSpPr>
        <p:spPr>
          <a:xfrm>
            <a:off x="317928" y="568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accent5">
                    <a:lumMod val="75000"/>
                  </a:schemeClr>
                </a:solidFill>
              </a:rPr>
              <a:t>Python Math functions</a:t>
            </a:r>
          </a:p>
        </p:txBody>
      </p:sp>
    </p:spTree>
    <p:extLst>
      <p:ext uri="{BB962C8B-B14F-4D97-AF65-F5344CB8AC3E}">
        <p14:creationId xmlns:p14="http://schemas.microsoft.com/office/powerpoint/2010/main" val="2128176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948166"/>
            <a:ext cx="11487150" cy="2308324"/>
          </a:xfrm>
          <a:prstGeom prst="rect">
            <a:avLst/>
          </a:prstGeom>
          <a:solidFill>
            <a:schemeClr val="tx1"/>
          </a:solidFill>
        </p:spPr>
        <p:txBody>
          <a:bodyPr wrap="square" rtlCol="0">
            <a:spAutoFit/>
          </a:bodyPr>
          <a:lstStyle/>
          <a:p>
            <a:r>
              <a:rPr lang="fr-FR" dirty="0">
                <a:solidFill>
                  <a:schemeClr val="bg1"/>
                </a:solidFill>
              </a:rPr>
              <a:t>annee = input("Saisissez une année supérieure à 0 :")</a:t>
            </a:r>
          </a:p>
          <a:p>
            <a:r>
              <a:rPr lang="fr-FR" dirty="0">
                <a:solidFill>
                  <a:schemeClr val="bg1"/>
                </a:solidFill>
              </a:rPr>
              <a:t>try:</a:t>
            </a:r>
          </a:p>
          <a:p>
            <a:r>
              <a:rPr lang="fr-FR" dirty="0">
                <a:solidFill>
                  <a:schemeClr val="bg1"/>
                </a:solidFill>
              </a:rPr>
              <a:t>    annee = int(annee) # Conversion de l'année</a:t>
            </a:r>
          </a:p>
          <a:p>
            <a:r>
              <a:rPr lang="fr-FR" dirty="0">
                <a:solidFill>
                  <a:schemeClr val="bg1"/>
                </a:solidFill>
              </a:rPr>
              <a:t>    assert annee &gt; 0</a:t>
            </a:r>
          </a:p>
          <a:p>
            <a:r>
              <a:rPr lang="fr-FR" dirty="0">
                <a:solidFill>
                  <a:schemeClr val="bg1"/>
                </a:solidFill>
              </a:rPr>
              <a:t>except ValueError:</a:t>
            </a:r>
          </a:p>
          <a:p>
            <a:r>
              <a:rPr lang="fr-FR" dirty="0">
                <a:solidFill>
                  <a:schemeClr val="bg1"/>
                </a:solidFill>
              </a:rPr>
              <a:t>    print("Vous n'avez pas saisi un nombre.")</a:t>
            </a:r>
          </a:p>
          <a:p>
            <a:r>
              <a:rPr lang="fr-FR" dirty="0">
                <a:solidFill>
                  <a:schemeClr val="bg1"/>
                </a:solidFill>
              </a:rPr>
              <a:t>except </a:t>
            </a:r>
            <a:r>
              <a:rPr lang="fr-FR" dirty="0" err="1">
                <a:solidFill>
                  <a:schemeClr val="bg1"/>
                </a:solidFill>
              </a:rPr>
              <a:t>AssertionError</a:t>
            </a:r>
            <a:r>
              <a:rPr lang="fr-FR" dirty="0">
                <a:solidFill>
                  <a:schemeClr val="bg1"/>
                </a:solidFill>
              </a:rPr>
              <a:t>:</a:t>
            </a:r>
          </a:p>
          <a:p>
            <a:r>
              <a:rPr lang="fr-FR" dirty="0">
                <a:solidFill>
                  <a:schemeClr val="bg1"/>
                </a:solidFill>
              </a:rPr>
              <a:t>    print("L'année saisie est inférieure ou égale à 0.")</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1200329"/>
          </a:xfrm>
          <a:prstGeom prst="rect">
            <a:avLst/>
          </a:prstGeom>
          <a:noFill/>
        </p:spPr>
        <p:txBody>
          <a:bodyPr wrap="square" rtlCol="0">
            <a:spAutoFit/>
          </a:bodyPr>
          <a:lstStyle/>
          <a:p>
            <a:r>
              <a:rPr lang="fr-FR" dirty="0"/>
              <a:t>À quoi cela </a:t>
            </a:r>
            <a:r>
              <a:rPr lang="fr-FR" dirty="0" err="1"/>
              <a:t>sert-il</a:t>
            </a:r>
            <a:r>
              <a:rPr lang="fr-FR" dirty="0"/>
              <a:t>, concrètement ?</a:t>
            </a:r>
          </a:p>
          <a:p>
            <a:endParaRPr lang="fr-FR" dirty="0"/>
          </a:p>
          <a:p>
            <a:r>
              <a:rPr lang="fr-FR" dirty="0"/>
              <a:t>Dans le programme testant si une année est bissextile, on pourrait vouloir s'assurer que l'utilisateur ne saisit pas une année inférieure ou égale à 0 par exemple. Avec les assertions, c'est très facile à faire :</a:t>
            </a:r>
          </a:p>
        </p:txBody>
      </p:sp>
    </p:spTree>
    <p:extLst>
      <p:ext uri="{BB962C8B-B14F-4D97-AF65-F5344CB8AC3E}">
        <p14:creationId xmlns:p14="http://schemas.microsoft.com/office/powerpoint/2010/main" val="2190231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Lever une exception</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49" y="3214618"/>
            <a:ext cx="11487150" cy="2031325"/>
          </a:xfrm>
          <a:prstGeom prst="rect">
            <a:avLst/>
          </a:prstGeom>
          <a:solidFill>
            <a:schemeClr val="tx1"/>
          </a:solidFill>
        </p:spPr>
        <p:txBody>
          <a:bodyPr wrap="square" rtlCol="0">
            <a:spAutoFit/>
          </a:bodyPr>
          <a:lstStyle/>
          <a:p>
            <a:r>
              <a:rPr lang="fr-FR" dirty="0">
                <a:solidFill>
                  <a:schemeClr val="bg1"/>
                </a:solidFill>
              </a:rPr>
              <a:t>annee = input() # L'utilisateur saisit l'année</a:t>
            </a:r>
          </a:p>
          <a:p>
            <a:r>
              <a:rPr lang="fr-FR" dirty="0">
                <a:solidFill>
                  <a:schemeClr val="bg1"/>
                </a:solidFill>
              </a:rPr>
              <a:t>try:</a:t>
            </a:r>
          </a:p>
          <a:p>
            <a:r>
              <a:rPr lang="fr-FR" dirty="0">
                <a:solidFill>
                  <a:schemeClr val="bg1"/>
                </a:solidFill>
              </a:rPr>
              <a:t>    annee = int(annee) # On tente de convertir l'année</a:t>
            </a:r>
          </a:p>
          <a:p>
            <a:r>
              <a:rPr lang="fr-FR" dirty="0">
                <a:solidFill>
                  <a:schemeClr val="bg1"/>
                </a:solidFill>
              </a:rPr>
              <a:t>    if annee&lt;=0:</a:t>
            </a:r>
          </a:p>
          <a:p>
            <a:r>
              <a:rPr lang="fr-FR" dirty="0">
                <a:solidFill>
                  <a:schemeClr val="bg1"/>
                </a:solidFill>
              </a:rPr>
              <a:t>        raise ValueError("l'année saisie est négative ou nulle")</a:t>
            </a:r>
          </a:p>
          <a:p>
            <a:r>
              <a:rPr lang="fr-FR" dirty="0">
                <a:solidFill>
                  <a:schemeClr val="bg1"/>
                </a:solidFill>
              </a:rPr>
              <a:t>except ValueError:</a:t>
            </a:r>
          </a:p>
          <a:p>
            <a:r>
              <a:rPr lang="fr-FR" dirty="0">
                <a:solidFill>
                  <a:schemeClr val="bg1"/>
                </a:solidFill>
              </a:rPr>
              <a:t>    print("La valeur saisie est invalide (l'année est peut-être négative).")</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369332"/>
          </a:xfrm>
          <a:prstGeom prst="rect">
            <a:avLst/>
          </a:prstGeom>
          <a:noFill/>
        </p:spPr>
        <p:txBody>
          <a:bodyPr wrap="square" rtlCol="0">
            <a:spAutoFit/>
          </a:bodyPr>
          <a:lstStyle/>
          <a:p>
            <a:r>
              <a:rPr lang="fr-FR" dirty="0"/>
              <a:t>On utilise un nouveau mot-clé pour lever une exception… le mot-clé raise.</a:t>
            </a:r>
          </a:p>
        </p:txBody>
      </p:sp>
      <p:sp>
        <p:nvSpPr>
          <p:cNvPr id="6" name="ZoneTexte 5">
            <a:extLst>
              <a:ext uri="{FF2B5EF4-FFF2-40B4-BE49-F238E27FC236}">
                <a16:creationId xmlns:a16="http://schemas.microsoft.com/office/drawing/2014/main" id="{1B8C2EEF-4F23-47A3-9D23-9883415AE6EA}"/>
              </a:ext>
            </a:extLst>
          </p:cNvPr>
          <p:cNvSpPr txBox="1"/>
          <p:nvPr/>
        </p:nvSpPr>
        <p:spPr>
          <a:xfrm>
            <a:off x="95249" y="2144941"/>
            <a:ext cx="11487150" cy="369332"/>
          </a:xfrm>
          <a:prstGeom prst="rect">
            <a:avLst/>
          </a:prstGeom>
          <a:solidFill>
            <a:schemeClr val="tx1"/>
          </a:solidFill>
        </p:spPr>
        <p:txBody>
          <a:bodyPr wrap="square" rtlCol="0">
            <a:spAutoFit/>
          </a:bodyPr>
          <a:lstStyle/>
          <a:p>
            <a:r>
              <a:rPr lang="fr-FR" dirty="0">
                <a:solidFill>
                  <a:schemeClr val="bg1"/>
                </a:solidFill>
              </a:rPr>
              <a:t>raise </a:t>
            </a:r>
            <a:r>
              <a:rPr lang="fr-FR" dirty="0" err="1">
                <a:solidFill>
                  <a:schemeClr val="bg1"/>
                </a:solidFill>
              </a:rPr>
              <a:t>TypeDeLException</a:t>
            </a:r>
            <a:r>
              <a:rPr lang="fr-FR" dirty="0">
                <a:solidFill>
                  <a:schemeClr val="bg1"/>
                </a:solidFill>
              </a:rPr>
              <a:t>("message à afficher")</a:t>
            </a:r>
            <a:endParaRPr lang="en-US" dirty="0">
              <a:solidFill>
                <a:schemeClr val="bg1"/>
              </a:solidFill>
            </a:endParaRPr>
          </a:p>
        </p:txBody>
      </p:sp>
      <p:sp>
        <p:nvSpPr>
          <p:cNvPr id="8" name="ZoneTexte 7">
            <a:extLst>
              <a:ext uri="{FF2B5EF4-FFF2-40B4-BE49-F238E27FC236}">
                <a16:creationId xmlns:a16="http://schemas.microsoft.com/office/drawing/2014/main" id="{D1A29D42-B55B-4A5C-85D2-E974C67D85C9}"/>
              </a:ext>
            </a:extLst>
          </p:cNvPr>
          <p:cNvSpPr txBox="1"/>
          <p:nvPr/>
        </p:nvSpPr>
        <p:spPr>
          <a:xfrm>
            <a:off x="95249" y="2568287"/>
            <a:ext cx="11925300" cy="646331"/>
          </a:xfrm>
          <a:prstGeom prst="rect">
            <a:avLst/>
          </a:prstGeom>
          <a:noFill/>
        </p:spPr>
        <p:txBody>
          <a:bodyPr wrap="square" rtlCol="0">
            <a:spAutoFit/>
          </a:bodyPr>
          <a:lstStyle/>
          <a:p>
            <a:r>
              <a:rPr lang="fr-FR" dirty="0"/>
              <a:t>Prenons un petit exemple, toujours autour de notre programme bissextile. Nous allons lever une exception de type ValueError si l'utilisateur saisit une année négative ou nulle.</a:t>
            </a:r>
          </a:p>
        </p:txBody>
      </p:sp>
    </p:spTree>
    <p:extLst>
      <p:ext uri="{BB962C8B-B14F-4D97-AF65-F5344CB8AC3E}">
        <p14:creationId xmlns:p14="http://schemas.microsoft.com/office/powerpoint/2010/main" val="3081171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76225" y="1325563"/>
            <a:ext cx="11305018"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La syntaxe d'une assertion est </a:t>
            </a:r>
            <a:r>
              <a:rPr kumimoji="0" lang="fr-FR" altLang="fr-FR" sz="2000" b="0" i="0" u="none" strike="noStrike" cap="none" normalizeH="0" baseline="0" dirty="0">
                <a:ln>
                  <a:noFill/>
                </a:ln>
                <a:solidFill>
                  <a:schemeClr val="tx1"/>
                </a:solidFill>
                <a:effectLst/>
                <a:latin typeface="Arial Unicode MS"/>
              </a:rPr>
              <a:t>assert test</a:t>
            </a:r>
            <a:r>
              <a:rPr kumimoji="0" lang="fr-FR" altLang="fr-FR" sz="2000" b="0" i="0" u="none" strike="noStrike" cap="none" normalizeH="0" baseline="0" dirty="0">
                <a:ln>
                  <a:noFill/>
                </a:ln>
                <a:solidFill>
                  <a:schemeClr val="tx1"/>
                </a:solidFill>
                <a:effectLst/>
              </a:rPr>
              <a:t>.</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Les assertions lèvent une </a:t>
            </a:r>
            <a:r>
              <a:rPr kumimoji="0" lang="fr-FR" altLang="fr-FR" sz="2000" b="0" i="0" u="none" strike="noStrike" cap="none" normalizeH="0" baseline="0" dirty="0" err="1">
                <a:ln>
                  <a:noFill/>
                </a:ln>
                <a:solidFill>
                  <a:schemeClr val="tx1"/>
                </a:solidFill>
                <a:effectLst/>
                <a:latin typeface="Arial" panose="020B0604020202020204" pitchFamily="34" charset="0"/>
              </a:rPr>
              <a:t>exception</a:t>
            </a:r>
            <a:r>
              <a:rPr kumimoji="0" lang="fr-FR" altLang="fr-FR" sz="2000" b="0" i="0" u="none" strike="noStrike" cap="none" normalizeH="0" baseline="0" dirty="0" err="1">
                <a:ln>
                  <a:noFill/>
                </a:ln>
                <a:solidFill>
                  <a:schemeClr val="tx1"/>
                </a:solidFill>
                <a:effectLst/>
                <a:latin typeface="Arial Unicode MS"/>
              </a:rPr>
              <a:t>AssertionError</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si le test échoue.</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lever une exception grâce au mot-clé </a:t>
            </a:r>
            <a:r>
              <a:rPr kumimoji="0" lang="fr-FR" altLang="fr-FR" sz="2000" b="0" i="0" u="none" strike="noStrike" cap="none" normalizeH="0" baseline="0" dirty="0">
                <a:ln>
                  <a:noFill/>
                </a:ln>
                <a:solidFill>
                  <a:schemeClr val="tx1"/>
                </a:solidFill>
                <a:effectLst/>
                <a:latin typeface="Arial Unicode MS"/>
              </a:rPr>
              <a:t>raise </a:t>
            </a:r>
            <a:r>
              <a:rPr kumimoji="0" lang="fr-FR" altLang="fr-FR" sz="2000" b="0" i="0" u="none" strike="noStrike" cap="none" normalizeH="0" baseline="0" dirty="0">
                <a:ln>
                  <a:noFill/>
                </a:ln>
                <a:solidFill>
                  <a:schemeClr val="tx1"/>
                </a:solidFill>
                <a:effectLst/>
              </a:rPr>
              <a:t>suivi du type de l'exception.</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intercepter les erreurs (ou exceptions) levées par notre code grâce aux blocs </a:t>
            </a:r>
            <a:r>
              <a:rPr kumimoji="0" lang="fr-FR" altLang="fr-FR" sz="2000" b="0" i="0" u="none" strike="noStrike" cap="none" normalizeH="0" baseline="0" dirty="0">
                <a:ln>
                  <a:noFill/>
                </a:ln>
                <a:solidFill>
                  <a:schemeClr val="tx1"/>
                </a:solidFill>
                <a:effectLst/>
                <a:latin typeface="Arial Unicode MS"/>
              </a:rPr>
              <a:t>try except</a:t>
            </a:r>
            <a:r>
              <a:rPr kumimoji="0" lang="fr-FR" altLang="fr-FR" sz="2000" b="0" i="0" u="none" strike="noStrike" cap="none" normalizeH="0" baseline="0" dirty="0">
                <a:ln>
                  <a:noFill/>
                </a:ln>
                <a:solidFill>
                  <a:schemeClr val="tx1"/>
                </a:solidFill>
                <a:effectLst/>
              </a:rPr>
              <a: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8182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4955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chaines de caractères</a:t>
            </a:r>
          </a:p>
        </p:txBody>
      </p:sp>
    </p:spTree>
    <p:extLst>
      <p:ext uri="{BB962C8B-B14F-4D97-AF65-F5344CB8AC3E}">
        <p14:creationId xmlns:p14="http://schemas.microsoft.com/office/powerpoint/2010/main" val="3379723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bg2">
                <a:lumMod val="2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6" y="1093331"/>
            <a:ext cx="11706225" cy="209288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str() # Crée une chaîne vide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On aurait obtenu le même résultat en tapant chaine = ""</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a:t>
            </a:r>
            <a:r>
              <a:rPr lang="fr-FR" altLang="fr-FR" sz="1400" dirty="0" err="1">
                <a:solidFill>
                  <a:schemeClr val="bg1"/>
                </a:solidFill>
                <a:latin typeface="Arial" panose="020B0604020202020204" pitchFamily="34" charset="0"/>
              </a:rPr>
              <a:t>chaine.lower</a:t>
            </a:r>
            <a:r>
              <a:rPr lang="fr-FR" altLang="fr-FR" sz="1400" dirty="0">
                <a:solidFill>
                  <a:schemeClr val="bg1"/>
                </a:solidFill>
                <a:latin typeface="Arial" panose="020B0604020202020204" pitchFamily="34" charset="0"/>
              </a:rPr>
              <a:t>() != "q":</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print("Tapez 'Q' pour quitter...")</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chaine = input()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print("Merci !")</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6" y="3464063"/>
            <a:ext cx="11706225" cy="273921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minuscules = "une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minuscules.upper</a:t>
            </a:r>
            <a:r>
              <a:rPr lang="fr-FR" altLang="fr-FR" sz="1400" dirty="0">
                <a:solidFill>
                  <a:schemeClr val="bg1"/>
                </a:solidFill>
                <a:latin typeface="Arial" panose="020B0604020202020204" pitchFamily="34" charset="0"/>
              </a:rPr>
              <a:t>() # Mettre en majuscules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minuscules.capitalize</a:t>
            </a:r>
            <a:r>
              <a:rPr lang="fr-FR" altLang="fr-FR" sz="1400" dirty="0">
                <a:solidFill>
                  <a:schemeClr val="bg1"/>
                </a:solidFill>
                <a:latin typeface="Arial" panose="020B0604020202020204" pitchFamily="34" charset="0"/>
              </a:rPr>
              <a:t>() # La première lettre en majuscule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espaces = "   une  chaine avec  des espaces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espaces.strip</a:t>
            </a:r>
            <a:r>
              <a:rPr lang="fr-FR" altLang="fr-FR" sz="1400" dirty="0">
                <a:solidFill>
                  <a:schemeClr val="bg1"/>
                </a:solidFill>
                <a:latin typeface="Arial" panose="020B0604020202020204" pitchFamily="34" charset="0"/>
              </a:rPr>
              <a:t>() # On retire les espaces au début et à la fin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avec  des espaces'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titre = "introduction"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titre.upper</a:t>
            </a:r>
            <a:r>
              <a:rPr lang="fr-FR" altLang="fr-FR" sz="1400" dirty="0">
                <a:solidFill>
                  <a:schemeClr val="bg1"/>
                </a:solidFill>
                <a:latin typeface="Arial" panose="020B0604020202020204" pitchFamily="34" charset="0"/>
              </a:rPr>
              <a:t>().center(20)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INTRODUCTION    '</a:t>
            </a:r>
          </a:p>
        </p:txBody>
      </p:sp>
    </p:spTree>
    <p:extLst>
      <p:ext uri="{BB962C8B-B14F-4D97-AF65-F5344CB8AC3E}">
        <p14:creationId xmlns:p14="http://schemas.microsoft.com/office/powerpoint/2010/main" val="16396037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Formater et afficher une chaine</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1" y="1423584"/>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"Bonjour tout le monde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print(chaine)</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1" y="1940306"/>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nom = "Dupont"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Je m'appelle Paul Dupont et j'ai 21 ans.</a:t>
            </a:r>
          </a:p>
        </p:txBody>
      </p:sp>
      <p:sp>
        <p:nvSpPr>
          <p:cNvPr id="6" name="Rectangle 2">
            <a:extLst>
              <a:ext uri="{FF2B5EF4-FFF2-40B4-BE49-F238E27FC236}">
                <a16:creationId xmlns:a16="http://schemas.microsoft.com/office/drawing/2014/main" id="{254313A3-0F8B-4243-BDA0-124D7E12F51C}"/>
              </a:ext>
            </a:extLst>
          </p:cNvPr>
          <p:cNvSpPr>
            <a:spLocks noChangeArrowheads="1"/>
          </p:cNvSpPr>
          <p:nvPr/>
        </p:nvSpPr>
        <p:spPr bwMode="auto">
          <a:xfrm>
            <a:off x="242881" y="3104215"/>
            <a:ext cx="11706225" cy="30777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nouvelle_chaine</a:t>
            </a:r>
            <a:r>
              <a:rPr lang="fr-FR" altLang="fr-FR" sz="1400" dirty="0">
                <a:solidFill>
                  <a:schemeClr val="bg1"/>
                </a:solidFill>
                <a:latin typeface="Arial" panose="020B0604020202020204" pitchFamily="34" charset="0"/>
              </a:rPr>
              <a:t> = "Je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90499" y="3930298"/>
            <a:ext cx="11706225"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 formatage d'une adresse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adresse =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""".format(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print(adresse)</a:t>
            </a:r>
          </a:p>
        </p:txBody>
      </p:sp>
      <p:sp>
        <p:nvSpPr>
          <p:cNvPr id="4" name="ZoneTexte 3">
            <a:extLst>
              <a:ext uri="{FF2B5EF4-FFF2-40B4-BE49-F238E27FC236}">
                <a16:creationId xmlns:a16="http://schemas.microsoft.com/office/drawing/2014/main" id="{DD72D5BC-6A47-490A-99B5-E94F849DFF80}"/>
              </a:ext>
            </a:extLst>
          </p:cNvPr>
          <p:cNvSpPr txBox="1"/>
          <p:nvPr/>
        </p:nvSpPr>
        <p:spPr>
          <a:xfrm>
            <a:off x="242881" y="1012056"/>
            <a:ext cx="2028825" cy="369332"/>
          </a:xfrm>
          <a:prstGeom prst="rect">
            <a:avLst/>
          </a:prstGeom>
          <a:noFill/>
        </p:spPr>
        <p:txBody>
          <a:bodyPr wrap="square" rtlCol="0">
            <a:spAutoFit/>
          </a:bodyPr>
          <a:lstStyle/>
          <a:p>
            <a:r>
              <a:rPr lang="fr-FR" dirty="0"/>
              <a:t>Première syntaxe</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3527157"/>
            <a:ext cx="2028825" cy="369332"/>
          </a:xfrm>
          <a:prstGeom prst="rect">
            <a:avLst/>
          </a:prstGeom>
          <a:noFill/>
        </p:spPr>
        <p:txBody>
          <a:bodyPr wrap="square" rtlCol="0">
            <a:spAutoFit/>
          </a:bodyPr>
          <a:lstStyle/>
          <a:p>
            <a:r>
              <a:rPr lang="fr-FR" dirty="0"/>
              <a:t>Seconde syntaxe</a:t>
            </a:r>
          </a:p>
        </p:txBody>
      </p:sp>
      <p:sp>
        <p:nvSpPr>
          <p:cNvPr id="10" name="ZoneTexte 9">
            <a:extLst>
              <a:ext uri="{FF2B5EF4-FFF2-40B4-BE49-F238E27FC236}">
                <a16:creationId xmlns:a16="http://schemas.microsoft.com/office/drawing/2014/main" id="{414091B7-ADBB-47F6-BCE8-2E3FDBEB0B04}"/>
              </a:ext>
            </a:extLst>
          </p:cNvPr>
          <p:cNvSpPr txBox="1"/>
          <p:nvPr/>
        </p:nvSpPr>
        <p:spPr>
          <a:xfrm>
            <a:off x="242879" y="5428920"/>
            <a:ext cx="2028825" cy="369332"/>
          </a:xfrm>
          <a:prstGeom prst="rect">
            <a:avLst/>
          </a:prstGeom>
          <a:noFill/>
        </p:spPr>
        <p:txBody>
          <a:bodyPr wrap="square" rtlCol="0">
            <a:spAutoFit/>
          </a:bodyPr>
          <a:lstStyle/>
          <a:p>
            <a:r>
              <a:rPr lang="fr-FR" dirty="0"/>
              <a:t>Troisième syntaxe</a:t>
            </a:r>
          </a:p>
        </p:txBody>
      </p:sp>
      <p:sp>
        <p:nvSpPr>
          <p:cNvPr id="11" name="Rectangle 2">
            <a:extLst>
              <a:ext uri="{FF2B5EF4-FFF2-40B4-BE49-F238E27FC236}">
                <a16:creationId xmlns:a16="http://schemas.microsoft.com/office/drawing/2014/main" id="{020CF97C-5057-4E44-AE14-A333063E9EAE}"/>
              </a:ext>
            </a:extLst>
          </p:cNvPr>
          <p:cNvSpPr>
            <a:spLocks noChangeArrowheads="1"/>
          </p:cNvSpPr>
          <p:nvPr/>
        </p:nvSpPr>
        <p:spPr bwMode="auto">
          <a:xfrm>
            <a:off x="290498" y="5888556"/>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f’’adresse</a:t>
            </a:r>
            <a:r>
              <a:rPr lang="fr-FR" altLang="fr-FR" sz="1400" dirty="0">
                <a:solidFill>
                  <a:schemeClr val="bg1"/>
                </a:solidFill>
                <a:latin typeface="Arial" panose="020B0604020202020204" pitchFamily="34" charset="0"/>
              </a:rPr>
              <a:t> : {</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p:txBody>
      </p:sp>
    </p:spTree>
    <p:extLst>
      <p:ext uri="{BB962C8B-B14F-4D97-AF65-F5344CB8AC3E}">
        <p14:creationId xmlns:p14="http://schemas.microsoft.com/office/powerpoint/2010/main" val="42837494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La concaténation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642556"/>
            <a:ext cx="11706225" cy="224676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"Bonjour"</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prenom # On utilise le symbole '+' pour concaténer deux chaînes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BonjourPaul</a:t>
            </a: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Pas encore parfait, il manque un espace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 Qu'à cela ne tienne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 " + prenom</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Bonjour Paul</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619619"/>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"J'ai " + str(</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 ans."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print(message)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J'ai 21 ans.</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4031982"/>
            <a:ext cx="10167945" cy="369332"/>
          </a:xfrm>
          <a:prstGeom prst="rect">
            <a:avLst/>
          </a:prstGeom>
          <a:noFill/>
        </p:spPr>
        <p:txBody>
          <a:bodyPr wrap="square" rtlCol="0">
            <a:spAutoFit/>
          </a:bodyPr>
          <a:lstStyle/>
          <a:p>
            <a:r>
              <a:rPr lang="fr-FR" dirty="0"/>
              <a:t>Concaténation d’une string et d’un entier, il faut </a:t>
            </a:r>
            <a:r>
              <a:rPr lang="fr-FR" dirty="0" err="1"/>
              <a:t>caster</a:t>
            </a:r>
            <a:r>
              <a:rPr lang="fr-FR" dirty="0"/>
              <a:t> l’entier en string</a:t>
            </a:r>
          </a:p>
        </p:txBody>
      </p:sp>
    </p:spTree>
    <p:extLst>
      <p:ext uri="{BB962C8B-B14F-4D97-AF65-F5344CB8AC3E}">
        <p14:creationId xmlns:p14="http://schemas.microsoft.com/office/powerpoint/2010/main" val="4281595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Parcours et sélection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720840"/>
            <a:ext cx="11706225" cy="160043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 les ZER0S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chaine[0] # Première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chaine[2] # Troisième lettre de la chaîne</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chaine[-1] # Dernière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727340"/>
            <a:ext cx="11706225" cy="73866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5</a:t>
            </a:r>
          </a:p>
        </p:txBody>
      </p:sp>
      <p:sp>
        <p:nvSpPr>
          <p:cNvPr id="7" name="ZoneTexte 6">
            <a:extLst>
              <a:ext uri="{FF2B5EF4-FFF2-40B4-BE49-F238E27FC236}">
                <a16:creationId xmlns:a16="http://schemas.microsoft.com/office/drawing/2014/main" id="{70D04DC1-65E5-4D8D-A918-3537B6426765}"/>
              </a:ext>
            </a:extLst>
          </p:cNvPr>
          <p:cNvSpPr txBox="1"/>
          <p:nvPr/>
        </p:nvSpPr>
        <p:spPr>
          <a:xfrm>
            <a:off x="242879" y="1298177"/>
            <a:ext cx="10167945" cy="369332"/>
          </a:xfrm>
          <a:prstGeom prst="rect">
            <a:avLst/>
          </a:prstGeom>
          <a:noFill/>
        </p:spPr>
        <p:txBody>
          <a:bodyPr wrap="square" rtlCol="0">
            <a:spAutoFit/>
          </a:bodyPr>
          <a:lstStyle/>
          <a:p>
            <a:r>
              <a:rPr lang="fr-FR" b="1" dirty="0"/>
              <a:t>Accéder aux caractères d'une chaîne:</a:t>
            </a:r>
          </a:p>
        </p:txBody>
      </p:sp>
      <p:sp>
        <p:nvSpPr>
          <p:cNvPr id="10" name="ZoneTexte 9">
            <a:extLst>
              <a:ext uri="{FF2B5EF4-FFF2-40B4-BE49-F238E27FC236}">
                <a16:creationId xmlns:a16="http://schemas.microsoft.com/office/drawing/2014/main" id="{7E1C678B-3293-489D-817E-E38F0AF0DFE7}"/>
              </a:ext>
            </a:extLst>
          </p:cNvPr>
          <p:cNvSpPr txBox="1"/>
          <p:nvPr/>
        </p:nvSpPr>
        <p:spPr>
          <a:xfrm>
            <a:off x="242879" y="4226997"/>
            <a:ext cx="10682297" cy="369332"/>
          </a:xfrm>
          <a:prstGeom prst="rect">
            <a:avLst/>
          </a:prstGeom>
          <a:noFill/>
        </p:spPr>
        <p:txBody>
          <a:bodyPr wrap="square" rtlCol="0">
            <a:spAutoFit/>
          </a:bodyPr>
          <a:lstStyle/>
          <a:p>
            <a:r>
              <a:rPr lang="fr-FR" b="1" dirty="0"/>
              <a:t>On peut obtenir la longueur de la chaîne (le nombre de caractères qu'elle contient) grâce à la fonction len.</a:t>
            </a:r>
          </a:p>
        </p:txBody>
      </p:sp>
      <p:sp>
        <p:nvSpPr>
          <p:cNvPr id="4" name="Rectangle 3">
            <a:extLst>
              <a:ext uri="{FF2B5EF4-FFF2-40B4-BE49-F238E27FC236}">
                <a16:creationId xmlns:a16="http://schemas.microsoft.com/office/drawing/2014/main" id="{64A06921-713F-4295-B63B-9DAA8B79E8C2}"/>
              </a:ext>
            </a:extLst>
          </p:cNvPr>
          <p:cNvSpPr/>
          <p:nvPr/>
        </p:nvSpPr>
        <p:spPr>
          <a:xfrm>
            <a:off x="3048000" y="2828836"/>
            <a:ext cx="6096000" cy="1200329"/>
          </a:xfrm>
          <a:prstGeom prst="rect">
            <a:avLst/>
          </a:prstGeom>
        </p:spPr>
        <p:txBody>
          <a:bodyPr>
            <a:spAutoFit/>
          </a:bodyPr>
          <a:lstStyle/>
          <a:p>
            <a:r>
              <a:rPr lang="fr-FR" dirty="0"/>
              <a:t>&gt;&gt;&gt; chaine = "Salut"</a:t>
            </a:r>
          </a:p>
          <a:p>
            <a:r>
              <a:rPr lang="fr-FR" dirty="0"/>
              <a:t>&gt;&gt;&gt; len(chaine)</a:t>
            </a:r>
          </a:p>
          <a:p>
            <a:r>
              <a:rPr lang="fr-FR" dirty="0"/>
              <a:t>5</a:t>
            </a:r>
          </a:p>
          <a:p>
            <a:r>
              <a:rPr lang="fr-FR" dirty="0"/>
              <a:t>&gt;&gt;&gt;</a:t>
            </a:r>
          </a:p>
        </p:txBody>
      </p:sp>
    </p:spTree>
    <p:extLst>
      <p:ext uri="{BB962C8B-B14F-4D97-AF65-F5344CB8AC3E}">
        <p14:creationId xmlns:p14="http://schemas.microsoft.com/office/powerpoint/2010/main" val="40384212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Méthode de parcours par </a:t>
            </a:r>
            <a:r>
              <a:rPr lang="fr-FR" altLang="fr-FR" sz="6000" b="1" dirty="0">
                <a:solidFill>
                  <a:schemeClr val="accent5">
                    <a:lumMod val="75000"/>
                  </a:schemeClr>
                </a:solidFill>
              </a:rPr>
              <a:t>while</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936283"/>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i = 0 # On appelle l'indice 'i' par convention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i &lt; 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print(chaine[i]) # On affiche le caractère à chaque tour de boucle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 += 1</a:t>
            </a:r>
          </a:p>
        </p:txBody>
      </p:sp>
    </p:spTree>
    <p:extLst>
      <p:ext uri="{BB962C8B-B14F-4D97-AF65-F5344CB8AC3E}">
        <p14:creationId xmlns:p14="http://schemas.microsoft.com/office/powerpoint/2010/main" val="25185893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116241"/>
            <a:ext cx="11706225" cy="332398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[0:2] # On sélectionne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[2:len(</a:t>
            </a: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On sélectionne la chaîne sauf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Du début jusqu'à la troisième lettre non comprise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De la troisième lettre (comprise) à la fin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"lac"</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"b" + mot[1:]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print(mot)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bac</a:t>
            </a: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14300" y="5053697"/>
            <a:ext cx="125301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Pour remplacer des lettres, cela paraît un peu lourd en effet. Et d'ailleurs on s'en sert assez rarement pour cela. Pour rechercher/remplacer, nous avons à notre disposition les méthodes </a:t>
            </a:r>
            <a:r>
              <a:rPr lang="fr-FR" altLang="fr-FR" b="1" dirty="0">
                <a:latin typeface="Arial" panose="020B0604020202020204" pitchFamily="34" charset="0"/>
              </a:rPr>
              <a:t>count</a:t>
            </a:r>
            <a:r>
              <a:rPr lang="fr-FR" altLang="fr-FR" dirty="0">
                <a:latin typeface="Arial" panose="020B0604020202020204" pitchFamily="34" charset="0"/>
              </a:rPr>
              <a:t>, </a:t>
            </a:r>
            <a:r>
              <a:rPr lang="fr-FR" altLang="fr-FR" b="1" dirty="0">
                <a:latin typeface="Arial" panose="020B0604020202020204" pitchFamily="34" charset="0"/>
              </a:rPr>
              <a:t>find</a:t>
            </a:r>
            <a:r>
              <a:rPr lang="fr-FR" altLang="fr-FR" dirty="0">
                <a:latin typeface="Arial" panose="020B0604020202020204" pitchFamily="34" charset="0"/>
              </a:rPr>
              <a:t> et </a:t>
            </a:r>
            <a:r>
              <a:rPr lang="fr-FR" altLang="fr-FR" b="1" dirty="0">
                <a:latin typeface="Arial" panose="020B0604020202020204" pitchFamily="34" charset="0"/>
              </a:rPr>
              <a:t>replace</a:t>
            </a:r>
            <a:r>
              <a:rPr lang="fr-FR" altLang="fr-FR" dirty="0">
                <a:latin typeface="Arial" panose="020B0604020202020204" pitchFamily="34" charset="0"/>
              </a:rPr>
              <a:t>.</a:t>
            </a:r>
          </a:p>
        </p:txBody>
      </p:sp>
    </p:spTree>
    <p:extLst>
      <p:ext uri="{BB962C8B-B14F-4D97-AF65-F5344CB8AC3E}">
        <p14:creationId xmlns:p14="http://schemas.microsoft.com/office/powerpoint/2010/main" val="287023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92900"/>
            <a:ext cx="3251200" cy="4439601"/>
          </a:xfrm>
          <a:solidFill>
            <a:schemeClr val="bg1">
              <a:lumMod val="95000"/>
            </a:schemeClr>
          </a:solidFill>
        </p:spPr>
        <p:txBody>
          <a:bodyPr>
            <a:normAutofit fontScale="92500" lnSpcReduction="10000"/>
          </a:bodyPr>
          <a:lstStyle/>
          <a:p>
            <a:pPr marL="0" indent="0">
              <a:buNone/>
            </a:pPr>
            <a:r>
              <a:rPr lang="en-US" sz="5200" b="1" dirty="0">
                <a:solidFill>
                  <a:srgbClr val="0070C0"/>
                </a:solidFill>
              </a:rPr>
              <a:t>Order of Operations</a:t>
            </a:r>
          </a:p>
          <a:p>
            <a:pPr marL="0" indent="0">
              <a:buNone/>
            </a:pPr>
            <a:r>
              <a:rPr lang="en-US" sz="3733" dirty="0"/>
              <a:t>1. ( )</a:t>
            </a:r>
          </a:p>
          <a:p>
            <a:pPr marL="0" indent="0">
              <a:buNone/>
            </a:pPr>
            <a:r>
              <a:rPr lang="en-US" sz="3733" dirty="0"/>
              <a:t>2. **</a:t>
            </a:r>
          </a:p>
          <a:p>
            <a:pPr marL="0" indent="0">
              <a:buNone/>
            </a:pPr>
            <a:r>
              <a:rPr lang="en-US" sz="3733" dirty="0"/>
              <a:t>3. *  /   //   %</a:t>
            </a:r>
          </a:p>
          <a:p>
            <a:pPr marL="0" indent="0">
              <a:buNone/>
            </a:pPr>
            <a:r>
              <a:rPr lang="en-US" sz="3733" dirty="0"/>
              <a:t>4. + –</a:t>
            </a:r>
          </a:p>
          <a:p>
            <a:pPr marL="0" indent="0">
              <a:buNone/>
            </a:pPr>
            <a:r>
              <a:rPr lang="en-US" sz="3733" dirty="0"/>
              <a:t>5. left to right</a:t>
            </a:r>
          </a:p>
        </p:txBody>
      </p:sp>
      <p:grpSp>
        <p:nvGrpSpPr>
          <p:cNvPr id="30" name="Group 29"/>
          <p:cNvGrpSpPr/>
          <p:nvPr/>
        </p:nvGrpSpPr>
        <p:grpSpPr>
          <a:xfrm>
            <a:off x="4267200" y="827727"/>
            <a:ext cx="7823200" cy="765172"/>
            <a:chOff x="3276600" y="1007271"/>
            <a:chExt cx="5867400" cy="573879"/>
          </a:xfrm>
        </p:grpSpPr>
        <p:sp>
          <p:nvSpPr>
            <p:cNvPr id="4" name="Content Placeholder 2"/>
            <p:cNvSpPr txBox="1">
              <a:spLocks/>
            </p:cNvSpPr>
            <p:nvPr/>
          </p:nvSpPr>
          <p:spPr>
            <a:xfrm>
              <a:off x="4876800" y="10072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t>x = 1 + 5 ** (3 // 2) – 6 % 4</a:t>
              </a:r>
            </a:p>
          </p:txBody>
        </p:sp>
        <p:sp>
          <p:nvSpPr>
            <p:cNvPr id="5" name="Content Placeholder 2"/>
            <p:cNvSpPr txBox="1">
              <a:spLocks/>
            </p:cNvSpPr>
            <p:nvPr/>
          </p:nvSpPr>
          <p:spPr>
            <a:xfrm>
              <a:off x="3276600" y="1047750"/>
              <a:ext cx="1421606" cy="5334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0070C0"/>
                  </a:solidFill>
                </a:rPr>
                <a:t>Example:</a:t>
              </a:r>
              <a:endParaRPr lang="en-US" sz="3733" dirty="0">
                <a:solidFill>
                  <a:srgbClr val="0070C0"/>
                </a:solidFill>
              </a:endParaRPr>
            </a:p>
          </p:txBody>
        </p:sp>
      </p:grpSp>
      <p:grpSp>
        <p:nvGrpSpPr>
          <p:cNvPr id="31" name="Group 30"/>
          <p:cNvGrpSpPr/>
          <p:nvPr/>
        </p:nvGrpSpPr>
        <p:grpSpPr>
          <a:xfrm>
            <a:off x="6400800" y="546101"/>
            <a:ext cx="5689600" cy="1961199"/>
            <a:chOff x="4876800" y="796051"/>
            <a:chExt cx="4267200" cy="1470899"/>
          </a:xfrm>
        </p:grpSpPr>
        <p:sp>
          <p:nvSpPr>
            <p:cNvPr id="8" name="Content Placeholder 2"/>
            <p:cNvSpPr txBox="1">
              <a:spLocks/>
            </p:cNvSpPr>
            <p:nvPr/>
          </p:nvSpPr>
          <p:spPr>
            <a:xfrm>
              <a:off x="4876800" y="1693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1" name="Rounded Rectangle 10"/>
            <p:cNvSpPr/>
            <p:nvPr/>
          </p:nvSpPr>
          <p:spPr>
            <a:xfrm>
              <a:off x="6629400" y="1693071"/>
              <a:ext cx="1100138"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1</a:t>
              </a:r>
            </a:p>
          </p:txBody>
        </p:sp>
        <p:sp>
          <p:nvSpPr>
            <p:cNvPr id="16" name="TextBox 15"/>
            <p:cNvSpPr txBox="1"/>
            <p:nvPr/>
          </p:nvSpPr>
          <p:spPr>
            <a:xfrm>
              <a:off x="7009390" y="796051"/>
              <a:ext cx="294792" cy="438581"/>
            </a:xfrm>
            <a:prstGeom prst="rect">
              <a:avLst/>
            </a:prstGeom>
            <a:noFill/>
          </p:spPr>
          <p:txBody>
            <a:bodyPr wrap="none" rtlCol="0">
              <a:spAutoFit/>
            </a:bodyPr>
            <a:lstStyle/>
            <a:p>
              <a:r>
                <a:rPr lang="en-US" sz="3200" b="1" dirty="0">
                  <a:solidFill>
                    <a:srgbClr val="FF0000"/>
                  </a:solidFill>
                </a:rPr>
                <a:t>1</a:t>
              </a:r>
              <a:endParaRPr lang="en-US" sz="2400" b="1" dirty="0">
                <a:solidFill>
                  <a:srgbClr val="FF0000"/>
                </a:solidFill>
              </a:endParaRPr>
            </a:p>
          </p:txBody>
        </p:sp>
      </p:grpSp>
      <p:grpSp>
        <p:nvGrpSpPr>
          <p:cNvPr id="32" name="Group 31"/>
          <p:cNvGrpSpPr/>
          <p:nvPr/>
        </p:nvGrpSpPr>
        <p:grpSpPr>
          <a:xfrm>
            <a:off x="6400800" y="546101"/>
            <a:ext cx="5689600" cy="2977199"/>
            <a:chOff x="4876800" y="796051"/>
            <a:chExt cx="4267200" cy="2232899"/>
          </a:xfrm>
        </p:grpSpPr>
        <p:sp>
          <p:nvSpPr>
            <p:cNvPr id="12" name="Content Placeholder 2"/>
            <p:cNvSpPr txBox="1">
              <a:spLocks/>
            </p:cNvSpPr>
            <p:nvPr/>
          </p:nvSpPr>
          <p:spPr>
            <a:xfrm>
              <a:off x="4876800" y="2455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4" name="Rounded Rectangle 13"/>
            <p:cNvSpPr/>
            <p:nvPr/>
          </p:nvSpPr>
          <p:spPr>
            <a:xfrm>
              <a:off x="5943601" y="2455071"/>
              <a:ext cx="1785937"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sp>
          <p:nvSpPr>
            <p:cNvPr id="23" name="TextBox 22"/>
            <p:cNvSpPr txBox="1"/>
            <p:nvPr/>
          </p:nvSpPr>
          <p:spPr>
            <a:xfrm>
              <a:off x="6229711" y="796051"/>
              <a:ext cx="294792" cy="438581"/>
            </a:xfrm>
            <a:prstGeom prst="rect">
              <a:avLst/>
            </a:prstGeom>
            <a:noFill/>
          </p:spPr>
          <p:txBody>
            <a:bodyPr wrap="none" rtlCol="0">
              <a:spAutoFit/>
            </a:bodyPr>
            <a:lstStyle/>
            <a:p>
              <a:r>
                <a:rPr lang="en-US" sz="3200" b="1" dirty="0">
                  <a:solidFill>
                    <a:srgbClr val="FF0000"/>
                  </a:solidFill>
                </a:rPr>
                <a:t>2</a:t>
              </a:r>
              <a:endParaRPr lang="en-US" sz="2400" b="1" dirty="0">
                <a:solidFill>
                  <a:srgbClr val="FF0000"/>
                </a:solidFill>
              </a:endParaRPr>
            </a:p>
          </p:txBody>
        </p:sp>
      </p:grpSp>
      <p:grpSp>
        <p:nvGrpSpPr>
          <p:cNvPr id="35" name="Group 34"/>
          <p:cNvGrpSpPr/>
          <p:nvPr/>
        </p:nvGrpSpPr>
        <p:grpSpPr>
          <a:xfrm>
            <a:off x="6400800" y="546101"/>
            <a:ext cx="5689600" cy="5720399"/>
            <a:chOff x="4876800" y="796051"/>
            <a:chExt cx="4267200" cy="4290299"/>
          </a:xfrm>
        </p:grpSpPr>
        <p:sp>
          <p:nvSpPr>
            <p:cNvPr id="21" name="Content Placeholder 2"/>
            <p:cNvSpPr txBox="1">
              <a:spLocks/>
            </p:cNvSpPr>
            <p:nvPr/>
          </p:nvSpPr>
          <p:spPr>
            <a:xfrm>
              <a:off x="4876800" y="45124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2" name="Rounded Rectangle 21"/>
            <p:cNvSpPr/>
            <p:nvPr/>
          </p:nvSpPr>
          <p:spPr>
            <a:xfrm>
              <a:off x="5410202" y="4512471"/>
              <a:ext cx="348376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4</a:t>
              </a:r>
            </a:p>
          </p:txBody>
        </p:sp>
        <p:sp>
          <p:nvSpPr>
            <p:cNvPr id="26" name="TextBox 25"/>
            <p:cNvSpPr txBox="1"/>
            <p:nvPr/>
          </p:nvSpPr>
          <p:spPr>
            <a:xfrm>
              <a:off x="7694465" y="796051"/>
              <a:ext cx="294792" cy="438581"/>
            </a:xfrm>
            <a:prstGeom prst="rect">
              <a:avLst/>
            </a:prstGeom>
            <a:noFill/>
          </p:spPr>
          <p:txBody>
            <a:bodyPr wrap="none" rtlCol="0">
              <a:spAutoFit/>
            </a:bodyPr>
            <a:lstStyle/>
            <a:p>
              <a:r>
                <a:rPr lang="en-US" sz="3200" b="1" dirty="0">
                  <a:solidFill>
                    <a:srgbClr val="FF0000"/>
                  </a:solidFill>
                </a:rPr>
                <a:t>5</a:t>
              </a:r>
              <a:endParaRPr lang="en-US" sz="2400" b="1" dirty="0">
                <a:solidFill>
                  <a:srgbClr val="FF0000"/>
                </a:solidFill>
              </a:endParaRPr>
            </a:p>
          </p:txBody>
        </p:sp>
      </p:grpSp>
      <p:grpSp>
        <p:nvGrpSpPr>
          <p:cNvPr id="33" name="Group 32"/>
          <p:cNvGrpSpPr/>
          <p:nvPr/>
        </p:nvGrpSpPr>
        <p:grpSpPr>
          <a:xfrm>
            <a:off x="6400800" y="546101"/>
            <a:ext cx="5689600" cy="3891599"/>
            <a:chOff x="4876800" y="796051"/>
            <a:chExt cx="4267200" cy="2918699"/>
          </a:xfrm>
        </p:grpSpPr>
        <p:sp>
          <p:nvSpPr>
            <p:cNvPr id="15" name="Content Placeholder 2"/>
            <p:cNvSpPr txBox="1">
              <a:spLocks/>
            </p:cNvSpPr>
            <p:nvPr/>
          </p:nvSpPr>
          <p:spPr>
            <a:xfrm>
              <a:off x="4876800" y="31408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7" name="Rounded Rectangle 16"/>
            <p:cNvSpPr/>
            <p:nvPr/>
          </p:nvSpPr>
          <p:spPr>
            <a:xfrm>
              <a:off x="8000998" y="3140871"/>
              <a:ext cx="892969"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sp>
          <p:nvSpPr>
            <p:cNvPr id="24" name="TextBox 23"/>
            <p:cNvSpPr txBox="1"/>
            <p:nvPr/>
          </p:nvSpPr>
          <p:spPr>
            <a:xfrm>
              <a:off x="8229600" y="796051"/>
              <a:ext cx="294792" cy="438581"/>
            </a:xfrm>
            <a:prstGeom prst="rect">
              <a:avLst/>
            </a:prstGeom>
            <a:noFill/>
          </p:spPr>
          <p:txBody>
            <a:bodyPr wrap="none" rtlCol="0">
              <a:spAutoFit/>
            </a:bodyPr>
            <a:lstStyle/>
            <a:p>
              <a:r>
                <a:rPr lang="en-US" sz="3200" b="1" dirty="0">
                  <a:solidFill>
                    <a:srgbClr val="FF0000"/>
                  </a:solidFill>
                </a:rPr>
                <a:t>3</a:t>
              </a:r>
              <a:endParaRPr lang="en-US" sz="2400" b="1" dirty="0">
                <a:solidFill>
                  <a:srgbClr val="FF0000"/>
                </a:solidFill>
              </a:endParaRPr>
            </a:p>
          </p:txBody>
        </p:sp>
        <p:sp>
          <p:nvSpPr>
            <p:cNvPr id="28" name="Rounded Rectangle 27"/>
            <p:cNvSpPr/>
            <p:nvPr/>
          </p:nvSpPr>
          <p:spPr>
            <a:xfrm>
              <a:off x="5943600" y="3129652"/>
              <a:ext cx="1785937"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grpSp>
      <p:grpSp>
        <p:nvGrpSpPr>
          <p:cNvPr id="34" name="Group 33"/>
          <p:cNvGrpSpPr/>
          <p:nvPr/>
        </p:nvGrpSpPr>
        <p:grpSpPr>
          <a:xfrm>
            <a:off x="6400800" y="546101"/>
            <a:ext cx="5689600" cy="4805999"/>
            <a:chOff x="4876800" y="796051"/>
            <a:chExt cx="4267200" cy="3604499"/>
          </a:xfrm>
        </p:grpSpPr>
        <p:sp>
          <p:nvSpPr>
            <p:cNvPr id="19" name="Content Placeholder 2"/>
            <p:cNvSpPr txBox="1">
              <a:spLocks/>
            </p:cNvSpPr>
            <p:nvPr/>
          </p:nvSpPr>
          <p:spPr>
            <a:xfrm>
              <a:off x="4876800" y="38266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0" name="Rounded Rectangle 19"/>
            <p:cNvSpPr/>
            <p:nvPr/>
          </p:nvSpPr>
          <p:spPr>
            <a:xfrm>
              <a:off x="5410201" y="3826671"/>
              <a:ext cx="231933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6</a:t>
              </a:r>
            </a:p>
          </p:txBody>
        </p:sp>
        <p:sp>
          <p:nvSpPr>
            <p:cNvPr id="25" name="TextBox 24"/>
            <p:cNvSpPr txBox="1"/>
            <p:nvPr/>
          </p:nvSpPr>
          <p:spPr>
            <a:xfrm>
              <a:off x="5638800" y="796051"/>
              <a:ext cx="294792" cy="438581"/>
            </a:xfrm>
            <a:prstGeom prst="rect">
              <a:avLst/>
            </a:prstGeom>
            <a:noFill/>
          </p:spPr>
          <p:txBody>
            <a:bodyPr wrap="none" rtlCol="0">
              <a:spAutoFit/>
            </a:bodyPr>
            <a:lstStyle/>
            <a:p>
              <a:r>
                <a:rPr lang="en-US" sz="3200" b="1" dirty="0">
                  <a:solidFill>
                    <a:srgbClr val="FF0000"/>
                  </a:solidFill>
                </a:rPr>
                <a:t>4</a:t>
              </a:r>
              <a:endParaRPr lang="en-US" sz="2400" b="1" dirty="0">
                <a:solidFill>
                  <a:srgbClr val="FF0000"/>
                </a:solidFill>
              </a:endParaRPr>
            </a:p>
          </p:txBody>
        </p:sp>
        <p:sp>
          <p:nvSpPr>
            <p:cNvPr id="29" name="Rounded Rectangle 28"/>
            <p:cNvSpPr/>
            <p:nvPr/>
          </p:nvSpPr>
          <p:spPr>
            <a:xfrm>
              <a:off x="8022431" y="3826671"/>
              <a:ext cx="892969"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grpSp>
    </p:spTree>
    <p:extLst>
      <p:ext uri="{BB962C8B-B14F-4D97-AF65-F5344CB8AC3E}">
        <p14:creationId xmlns:p14="http://schemas.microsoft.com/office/powerpoint/2010/main" val="261596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71437" y="1353365"/>
            <a:ext cx="121205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variables utilisées jusqu'ici sont en réalité des objets.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types de données utilisés jusqu'ici sont en fait des classes. Chaque objet est modelé sur une classe.</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Chaque classe définit certaines fonctions, appelées méthodes, qui seront accessibles depuis l'objet grâce à   </a:t>
            </a:r>
            <a:r>
              <a:rPr lang="fr-FR" altLang="fr-FR" dirty="0" err="1">
                <a:latin typeface="Arial" panose="020B0604020202020204" pitchFamily="34" charset="0"/>
              </a:rPr>
              <a:t>objet.methode</a:t>
            </a:r>
            <a:r>
              <a:rPr lang="fr-FR" altLang="fr-FR" dirty="0">
                <a:latin typeface="Arial" panose="020B0604020202020204" pitchFamily="34" charset="0"/>
              </a:rPr>
              <a:t>(arguments).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On peut directement accéder à un caractère d'une chaîne grâce au code suivant : chaine[</a:t>
            </a:r>
            <a:r>
              <a:rPr lang="fr-FR" altLang="fr-FR" dirty="0" err="1">
                <a:latin typeface="Arial" panose="020B0604020202020204" pitchFamily="34" charset="0"/>
              </a:rPr>
              <a:t>position_dans_la_chaine</a:t>
            </a:r>
            <a:r>
              <a:rPr lang="fr-FR" altLang="fr-FR"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Il est tout à fait possible de sélectionner une partie de la chaîne grâce au code suivant : chaine[</a:t>
            </a:r>
            <a:r>
              <a:rPr lang="fr-FR" altLang="fr-FR" dirty="0" err="1">
                <a:latin typeface="Arial" panose="020B0604020202020204" pitchFamily="34" charset="0"/>
              </a:rPr>
              <a:t>indice_debut:indice_fin</a:t>
            </a:r>
            <a:r>
              <a:rPr lang="fr-FR" altLang="fr-FR" dirty="0">
                <a:latin typeface="Arial" panose="020B0604020202020204" pitchFamily="34" charset="0"/>
              </a:rPr>
              <a:t>].</a:t>
            </a:r>
          </a:p>
        </p:txBody>
      </p:sp>
    </p:spTree>
    <p:extLst>
      <p:ext uri="{BB962C8B-B14F-4D97-AF65-F5344CB8AC3E}">
        <p14:creationId xmlns:p14="http://schemas.microsoft.com/office/powerpoint/2010/main" val="40292185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1/2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40042744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1/2</a:t>
            </a:r>
            <a:endParaRPr lang="fr-FR" altLang="fr-FR" sz="6000" b="1" dirty="0">
              <a:solidFill>
                <a:schemeClr val="accent5">
                  <a:lumMod val="75000"/>
                </a:schemeClr>
              </a:solidFill>
            </a:endParaRPr>
          </a:p>
        </p:txBody>
      </p:sp>
      <p:sp>
        <p:nvSpPr>
          <p:cNvPr id="5" name="Rectangle 4">
            <a:extLst>
              <a:ext uri="{FF2B5EF4-FFF2-40B4-BE49-F238E27FC236}">
                <a16:creationId xmlns:a16="http://schemas.microsoft.com/office/drawing/2014/main" id="{3B777557-722A-4D43-A3BC-EEC0EAA5AFD1}"/>
              </a:ext>
            </a:extLst>
          </p:cNvPr>
          <p:cNvSpPr/>
          <p:nvPr/>
        </p:nvSpPr>
        <p:spPr>
          <a:xfrm>
            <a:off x="152400" y="1513612"/>
            <a:ext cx="6096000" cy="1477328"/>
          </a:xfrm>
          <a:prstGeom prst="rect">
            <a:avLst/>
          </a:prstGeom>
          <a:solidFill>
            <a:schemeClr val="tx1"/>
          </a:solidFill>
        </p:spPr>
        <p:txBody>
          <a:bodyPr>
            <a:spAutoFit/>
          </a:bodyPr>
          <a:lstStyle/>
          <a:p>
            <a:r>
              <a:rPr lang="fr-FR" dirty="0">
                <a:solidFill>
                  <a:schemeClr val="bg1"/>
                </a:solidFill>
              </a:rPr>
              <a:t>ma_liste = list() # On crée une liste vide</a:t>
            </a:r>
          </a:p>
          <a:p>
            <a:r>
              <a:rPr lang="fr-FR" dirty="0">
                <a:solidFill>
                  <a:schemeClr val="bg1"/>
                </a:solidFill>
              </a:rPr>
              <a:t>type(</a:t>
            </a:r>
            <a:r>
              <a:rPr lang="fr-FR" dirty="0" err="1">
                <a:solidFill>
                  <a:schemeClr val="bg1"/>
                </a:solidFill>
              </a:rPr>
              <a:t>ma_liste</a:t>
            </a:r>
            <a:r>
              <a:rPr lang="fr-FR" dirty="0">
                <a:solidFill>
                  <a:schemeClr val="bg1"/>
                </a:solidFill>
              </a:rPr>
              <a:t>)</a:t>
            </a:r>
          </a:p>
          <a:p>
            <a:r>
              <a:rPr lang="fr-FR" dirty="0">
                <a:solidFill>
                  <a:schemeClr val="bg1"/>
                </a:solidFill>
              </a:rPr>
              <a:t>&lt;class '</a:t>
            </a:r>
            <a:r>
              <a:rPr lang="fr-FR" dirty="0" err="1">
                <a:solidFill>
                  <a:schemeClr val="bg1"/>
                </a:solidFill>
              </a:rPr>
              <a:t>list</a:t>
            </a:r>
            <a:r>
              <a:rPr lang="fr-FR" dirty="0">
                <a:solidFill>
                  <a:schemeClr val="bg1"/>
                </a:solidFill>
              </a:rPr>
              <a:t>'&gt;</a:t>
            </a:r>
          </a:p>
          <a:p>
            <a:r>
              <a:rPr lang="fr-FR" dirty="0" err="1">
                <a:solidFill>
                  <a:schemeClr val="bg1"/>
                </a:solidFill>
              </a:rPr>
              <a:t>ma_liste</a:t>
            </a:r>
            <a:endParaRPr lang="fr-FR" dirty="0">
              <a:solidFill>
                <a:schemeClr val="bg1"/>
              </a:solidFill>
            </a:endParaRPr>
          </a:p>
          <a:p>
            <a:r>
              <a:rPr lang="fr-FR" dirty="0">
                <a:solidFill>
                  <a:schemeClr val="bg1"/>
                </a:solidFill>
              </a:rPr>
              <a:t>[]</a:t>
            </a:r>
          </a:p>
        </p:txBody>
      </p:sp>
      <p:sp>
        <p:nvSpPr>
          <p:cNvPr id="6" name="Rectangle 5">
            <a:extLst>
              <a:ext uri="{FF2B5EF4-FFF2-40B4-BE49-F238E27FC236}">
                <a16:creationId xmlns:a16="http://schemas.microsoft.com/office/drawing/2014/main" id="{E22C494E-261E-43B3-AA20-B24DC8877B78}"/>
              </a:ext>
            </a:extLst>
          </p:cNvPr>
          <p:cNvSpPr/>
          <p:nvPr/>
        </p:nvSpPr>
        <p:spPr>
          <a:xfrm>
            <a:off x="152400" y="3800475"/>
            <a:ext cx="6096000" cy="369332"/>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 # On crée une liste vide</a:t>
            </a:r>
          </a:p>
        </p:txBody>
      </p:sp>
      <p:sp>
        <p:nvSpPr>
          <p:cNvPr id="7" name="ZoneTexte 6">
            <a:extLst>
              <a:ext uri="{FF2B5EF4-FFF2-40B4-BE49-F238E27FC236}">
                <a16:creationId xmlns:a16="http://schemas.microsoft.com/office/drawing/2014/main" id="{D2B6F236-53C3-465C-9754-9482735D3E1D}"/>
              </a:ext>
            </a:extLst>
          </p:cNvPr>
          <p:cNvSpPr txBox="1"/>
          <p:nvPr/>
        </p:nvSpPr>
        <p:spPr>
          <a:xfrm>
            <a:off x="47624" y="3034600"/>
            <a:ext cx="12144373" cy="646331"/>
          </a:xfrm>
          <a:prstGeom prst="rect">
            <a:avLst/>
          </a:prstGeom>
          <a:noFill/>
        </p:spPr>
        <p:txBody>
          <a:bodyPr wrap="square" rtlCol="0">
            <a:spAutoFit/>
          </a:bodyPr>
          <a:lstStyle/>
          <a:p>
            <a:r>
              <a:rPr lang="fr-FR" dirty="0"/>
              <a:t>Quand vous affichez la liste, vous pouvez constater qu'elle est vide. Entre les crochets (qui sont les délimiteurs des listes en Python), il n'y a rien. On peut également utiliser ces crochets pour créer une liste.</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428935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4777587"/>
            <a:ext cx="6096000" cy="923330"/>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[1, 2, 3, 4, 5] # Une liste avec cinq objets</a:t>
            </a:r>
          </a:p>
          <a:p>
            <a:r>
              <a:rPr lang="fr-FR" dirty="0">
                <a:solidFill>
                  <a:schemeClr val="bg1"/>
                </a:solidFill>
              </a:rPr>
              <a:t>print(</a:t>
            </a:r>
            <a:r>
              <a:rPr lang="fr-FR" dirty="0" err="1">
                <a:solidFill>
                  <a:schemeClr val="bg1"/>
                </a:solidFill>
              </a:rPr>
              <a:t>ma_liste</a:t>
            </a:r>
            <a:r>
              <a:rPr lang="fr-FR" dirty="0">
                <a:solidFill>
                  <a:schemeClr val="bg1"/>
                </a:solidFill>
              </a:rPr>
              <a:t>)</a:t>
            </a:r>
          </a:p>
          <a:p>
            <a:r>
              <a:rPr lang="fr-FR" dirty="0">
                <a:solidFill>
                  <a:schemeClr val="bg1"/>
                </a:solidFill>
              </a:rPr>
              <a:t>[1, 2, 3, 4, 5]</a:t>
            </a:r>
          </a:p>
        </p:txBody>
      </p:sp>
    </p:spTree>
    <p:extLst>
      <p:ext uri="{BB962C8B-B14F-4D97-AF65-F5344CB8AC3E}">
        <p14:creationId xmlns:p14="http://schemas.microsoft.com/office/powerpoint/2010/main" val="5054633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152400" y="2600325"/>
            <a:ext cx="6096000" cy="369332"/>
          </a:xfrm>
          <a:prstGeom prst="rect">
            <a:avLst/>
          </a:prstGeom>
          <a:solidFill>
            <a:schemeClr val="tx1"/>
          </a:solidFill>
        </p:spPr>
        <p:txBody>
          <a:bodyPr>
            <a:spAutoFit/>
          </a:bodyPr>
          <a:lstStyle/>
          <a:p>
            <a:r>
              <a:rPr lang="fr-FR" dirty="0">
                <a:solidFill>
                  <a:schemeClr val="bg1"/>
                </a:solidFill>
              </a:rPr>
              <a:t>ma_liste = [1, 3.5, "une chaine", []]</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308920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3577437"/>
            <a:ext cx="6096000" cy="2308324"/>
          </a:xfrm>
          <a:prstGeom prst="rect">
            <a:avLst/>
          </a:prstGeom>
          <a:solidFill>
            <a:schemeClr val="tx1"/>
          </a:solidFill>
        </p:spPr>
        <p:txBody>
          <a:bodyPr>
            <a:spAutoFit/>
          </a:bodyPr>
          <a:lstStyle/>
          <a:p>
            <a:r>
              <a:rPr lang="fr-FR" dirty="0">
                <a:solidFill>
                  <a:schemeClr val="bg1"/>
                </a:solidFill>
              </a:rPr>
              <a:t>ma_liste = ['c', 'f', 'm']</a:t>
            </a:r>
          </a:p>
          <a:p>
            <a:r>
              <a:rPr lang="fr-FR" dirty="0">
                <a:solidFill>
                  <a:schemeClr val="bg1"/>
                </a:solidFill>
              </a:rPr>
              <a:t>ma_liste[0] # On accède au premier élément de la liste</a:t>
            </a:r>
          </a:p>
          <a:p>
            <a:r>
              <a:rPr lang="fr-FR" dirty="0">
                <a:solidFill>
                  <a:schemeClr val="bg1"/>
                </a:solidFill>
              </a:rPr>
              <a:t>'c'</a:t>
            </a:r>
          </a:p>
          <a:p>
            <a:r>
              <a:rPr lang="fr-FR" dirty="0">
                <a:solidFill>
                  <a:schemeClr val="bg1"/>
                </a:solidFill>
              </a:rPr>
              <a:t>ma_liste[2] # Troisième élément</a:t>
            </a:r>
          </a:p>
          <a:p>
            <a:r>
              <a:rPr lang="fr-FR" dirty="0">
                <a:solidFill>
                  <a:schemeClr val="bg1"/>
                </a:solidFill>
              </a:rPr>
              <a:t>'m'</a:t>
            </a:r>
          </a:p>
          <a:p>
            <a:r>
              <a:rPr lang="fr-FR" dirty="0">
                <a:solidFill>
                  <a:schemeClr val="bg1"/>
                </a:solidFill>
              </a:rPr>
              <a:t>ma_liste[1] = 'Z' # On remplace 'f' par 'Z'</a:t>
            </a:r>
          </a:p>
          <a:p>
            <a:r>
              <a:rPr lang="fr-FR" dirty="0">
                <a:solidFill>
                  <a:schemeClr val="bg1"/>
                </a:solidFill>
              </a:rPr>
              <a:t>ma_liste</a:t>
            </a:r>
          </a:p>
          <a:p>
            <a:r>
              <a:rPr lang="fr-FR" dirty="0">
                <a:solidFill>
                  <a:schemeClr val="bg1"/>
                </a:solidFill>
              </a:rPr>
              <a:t>['c', 'Z', 'm']</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755634"/>
            <a:ext cx="12144373" cy="1754326"/>
          </a:xfrm>
          <a:prstGeom prst="rect">
            <a:avLst/>
          </a:prstGeom>
          <a:noFill/>
        </p:spPr>
        <p:txBody>
          <a:bodyPr wrap="square" rtlCol="0">
            <a:spAutoFit/>
          </a:bodyPr>
          <a:lstStyle/>
          <a:p>
            <a:r>
              <a:rPr lang="fr-FR" dirty="0"/>
              <a:t>La liste que nous venons de créer compte cinq objets de type int. Ils sont classés par ordre croissant. Mais rien de tout cela n'est obligatoire.</a:t>
            </a:r>
          </a:p>
          <a:p>
            <a:pPr marL="285750" indent="-285750">
              <a:buFont typeface="Arial" panose="020B0604020202020204" pitchFamily="34" charset="0"/>
              <a:buChar char="•"/>
            </a:pPr>
            <a:r>
              <a:rPr lang="fr-FR" dirty="0"/>
              <a:t>    Vous pouvez faire des listes de toute longueur.</a:t>
            </a:r>
          </a:p>
          <a:p>
            <a:pPr marL="285750" indent="-285750">
              <a:buFont typeface="Arial" panose="020B0604020202020204" pitchFamily="34" charset="0"/>
              <a:buChar char="•"/>
            </a:pPr>
            <a:r>
              <a:rPr lang="fr-FR" dirty="0"/>
              <a:t>    Les listes peuvent contenir n'importe quel type d'objet.</a:t>
            </a:r>
          </a:p>
          <a:p>
            <a:pPr marL="285750" indent="-285750">
              <a:buFont typeface="Arial" panose="020B0604020202020204" pitchFamily="34" charset="0"/>
              <a:buChar char="•"/>
            </a:pPr>
            <a:r>
              <a:rPr lang="fr-FR" dirty="0"/>
              <a:t>    Les objets dans une liste peuvent être mis dans un ordre quelconque. Toutefois, la structure d'une liste fait que chaque objet a sa place et que l'ordre compte.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3FB2A8DA-1B48-4F91-8F0F-872A1B3D117D}"/>
              </a:ext>
            </a:extLst>
          </p:cNvPr>
          <p:cNvSpPr>
            <a:spLocks noChangeArrowheads="1"/>
          </p:cNvSpPr>
          <p:nvPr/>
        </p:nvSpPr>
        <p:spPr bwMode="auto">
          <a:xfrm>
            <a:off x="47627" y="5961634"/>
            <a:ext cx="111840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Comme vous pouvez le voir, on accède aux éléments d'une liste de la même façon qu'on accède aux caractères d'une chaîne de caractères : on indique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entre crochets l'indice de l'élément qui nous intéresse.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Contrairement à la classe </a:t>
            </a:r>
            <a:r>
              <a:rPr kumimoji="0" lang="fr-FR" altLang="fr-FR" sz="1400" b="1" i="0" u="none" strike="noStrike" cap="none" normalizeH="0" baseline="0" dirty="0">
                <a:ln>
                  <a:noFill/>
                </a:ln>
                <a:solidFill>
                  <a:schemeClr val="tx1"/>
                </a:solidFill>
                <a:effectLst/>
              </a:rPr>
              <a:t>str</a:t>
            </a:r>
            <a:r>
              <a:rPr kumimoji="0" lang="fr-FR" altLang="fr-FR" sz="1400" b="0" i="0" u="none" strike="noStrike" cap="none" normalizeH="0" baseline="0" dirty="0">
                <a:ln>
                  <a:noFill/>
                </a:ln>
                <a:solidFill>
                  <a:schemeClr val="tx1"/>
                </a:solidFill>
                <a:effectLst/>
              </a:rPr>
              <a:t>, la classe </a:t>
            </a:r>
            <a:r>
              <a:rPr kumimoji="0" lang="fr-FR" altLang="fr-FR" sz="1400" b="1" i="0" u="none" strike="noStrike" cap="none" normalizeH="0" baseline="0" dirty="0">
                <a:ln>
                  <a:noFill/>
                </a:ln>
                <a:solidFill>
                  <a:schemeClr val="tx1"/>
                </a:solidFill>
                <a:effectLst/>
              </a:rPr>
              <a:t>list</a:t>
            </a:r>
            <a:r>
              <a:rPr kumimoji="0" lang="fr-FR" altLang="fr-FR" sz="1400" b="0" i="0" u="none" strike="noStrike" cap="none" normalizeH="0" baseline="0" dirty="0">
                <a:ln>
                  <a:noFill/>
                </a:ln>
                <a:solidFill>
                  <a:schemeClr val="tx1"/>
                </a:solidFill>
                <a:effectLst/>
              </a:rPr>
              <a:t> vous permet de remplacer un élément par un autre. Les listes sont en effet des types dits </a:t>
            </a:r>
            <a:r>
              <a:rPr kumimoji="0" lang="fr-FR" altLang="fr-FR" sz="1400" b="1" i="0" u="none" strike="noStrike" cap="none" normalizeH="0" baseline="0" dirty="0">
                <a:ln>
                  <a:noFill/>
                </a:ln>
                <a:solidFill>
                  <a:schemeClr val="tx1"/>
                </a:solidFill>
                <a:effectLst/>
              </a:rPr>
              <a:t>mutables</a:t>
            </a:r>
            <a:r>
              <a:rPr kumimoji="0" lang="fr-FR" altLang="fr-FR" sz="14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8148987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des objets dans 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47627" y="1927016"/>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1557684"/>
            <a:ext cx="12144373" cy="369332"/>
          </a:xfrm>
          <a:prstGeom prst="rect">
            <a:avLst/>
          </a:prstGeom>
          <a:noFill/>
        </p:spPr>
        <p:txBody>
          <a:bodyPr wrap="square" rtlCol="0">
            <a:spAutoFit/>
          </a:bodyPr>
          <a:lstStyle/>
          <a:p>
            <a:r>
              <a:rPr lang="fr-FR" dirty="0"/>
              <a:t>On utilise la méthode append pour ajouter un élément à la fin d'une liste.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369332"/>
          </a:xfrm>
          <a:prstGeom prst="rect">
            <a:avLst/>
          </a:prstGeom>
          <a:noFill/>
        </p:spPr>
        <p:txBody>
          <a:bodyPr wrap="square" rtlCol="0">
            <a:spAutoFit/>
          </a:bodyPr>
          <a:lstStyle/>
          <a:p>
            <a:r>
              <a:rPr lang="fr-FR" dirty="0"/>
              <a:t>La méthode </a:t>
            </a:r>
            <a:r>
              <a:rPr lang="fr-FR" b="1" dirty="0"/>
              <a:t>append</a:t>
            </a:r>
            <a:r>
              <a:rPr lang="fr-FR" dirty="0"/>
              <a:t>, comme beaucoup de méthodes de listes, travaille directement sur l'objet et ne renvoie donc rien !</a:t>
            </a:r>
          </a:p>
        </p:txBody>
      </p:sp>
    </p:spTree>
    <p:extLst>
      <p:ext uri="{BB962C8B-B14F-4D97-AF65-F5344CB8AC3E}">
        <p14:creationId xmlns:p14="http://schemas.microsoft.com/office/powerpoint/2010/main" val="1225639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un élément dans la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935588"/>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119068" y="1289257"/>
            <a:ext cx="12144373" cy="646331"/>
          </a:xfrm>
          <a:prstGeom prst="rect">
            <a:avLst/>
          </a:prstGeom>
          <a:noFill/>
        </p:spPr>
        <p:txBody>
          <a:bodyPr wrap="square" rtlCol="0">
            <a:spAutoFit/>
          </a:bodyPr>
          <a:lstStyle/>
          <a:p>
            <a:r>
              <a:rPr lang="fr-FR" dirty="0"/>
              <a:t>Nous allons passer assez rapidement sur cette seconde méthode. On peut, très simplement, insérer un objet dans une liste, à</a:t>
            </a:r>
          </a:p>
          <a:p>
            <a:r>
              <a:rPr lang="fr-FR" dirty="0"/>
              <a:t>l'endroit voulu. On utilise pour cela la méthode insert.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646331"/>
          </a:xfrm>
          <a:prstGeom prst="rect">
            <a:avLst/>
          </a:prstGeom>
          <a:noFill/>
        </p:spPr>
        <p:txBody>
          <a:bodyPr wrap="square" rtlCol="0">
            <a:spAutoFit/>
          </a:bodyPr>
          <a:lstStyle/>
          <a:p>
            <a:r>
              <a:rPr lang="fr-FR" dirty="0"/>
              <a:t>Quand on demande d'</a:t>
            </a:r>
            <a:r>
              <a:rPr lang="fr-FR" dirty="0" err="1"/>
              <a:t>insérercà</a:t>
            </a:r>
            <a:r>
              <a:rPr lang="fr-FR" dirty="0"/>
              <a:t> l'indice 2, la méthode va décaler les objets d'indice supérieur ou égal à 2.cva donc s'intercaler entre b et d.</a:t>
            </a:r>
          </a:p>
        </p:txBody>
      </p:sp>
    </p:spTree>
    <p:extLst>
      <p:ext uri="{BB962C8B-B14F-4D97-AF65-F5344CB8AC3E}">
        <p14:creationId xmlns:p14="http://schemas.microsoft.com/office/powerpoint/2010/main" val="40431282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Concaténation de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3" y="963721"/>
            <a:ext cx="6096000" cy="3693319"/>
          </a:xfrm>
          <a:prstGeom prst="rect">
            <a:avLst/>
          </a:prstGeom>
          <a:solidFill>
            <a:schemeClr val="tx1"/>
          </a:solidFill>
        </p:spPr>
        <p:txBody>
          <a:bodyPr>
            <a:spAutoFit/>
          </a:bodyPr>
          <a:lstStyle/>
          <a:p>
            <a:r>
              <a:rPr lang="fr-FR" dirty="0">
                <a:solidFill>
                  <a:schemeClr val="bg1"/>
                </a:solidFill>
              </a:rPr>
              <a:t>&gt;&gt;&gt; ma_liste1 = [3, 4, 5]</a:t>
            </a:r>
          </a:p>
          <a:p>
            <a:r>
              <a:rPr lang="fr-FR" dirty="0">
                <a:solidFill>
                  <a:schemeClr val="bg1"/>
                </a:solidFill>
              </a:rPr>
              <a:t>&gt;&gt;&gt; ma_liste2 = [8, 9, 10]</a:t>
            </a:r>
          </a:p>
          <a:p>
            <a:r>
              <a:rPr lang="fr-FR" dirty="0">
                <a:solidFill>
                  <a:schemeClr val="bg1"/>
                </a:solidFill>
              </a:rPr>
              <a:t>&gt;&gt;&gt; ma_liste1.extend(ma_liste2) # On insère ma_liste2 à la fin de ma_liste1</a:t>
            </a: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 ma_liste1 = [3, 4, 5]</a:t>
            </a:r>
          </a:p>
          <a:p>
            <a:r>
              <a:rPr lang="fr-FR" dirty="0">
                <a:solidFill>
                  <a:schemeClr val="bg1"/>
                </a:solidFill>
              </a:rPr>
              <a:t>&gt;&gt;&gt; ma_liste1 + ma_liste2</a:t>
            </a:r>
          </a:p>
          <a:p>
            <a:r>
              <a:rPr lang="fr-FR" dirty="0">
                <a:solidFill>
                  <a:schemeClr val="bg1"/>
                </a:solidFill>
              </a:rPr>
              <a:t>[3, 4, 5, 8, 9, 10]</a:t>
            </a:r>
          </a:p>
          <a:p>
            <a:r>
              <a:rPr lang="fr-FR" dirty="0">
                <a:solidFill>
                  <a:schemeClr val="bg1"/>
                </a:solidFill>
              </a:rPr>
              <a:t>&gt;&gt;&gt; ma_liste1 += ma_liste2 # Identique à </a:t>
            </a:r>
            <a:r>
              <a:rPr lang="fr-FR" dirty="0" err="1">
                <a:solidFill>
                  <a:schemeClr val="bg1"/>
                </a:solidFill>
              </a:rPr>
              <a:t>extend</a:t>
            </a:r>
            <a:endParaRPr lang="fr-FR" dirty="0">
              <a:solidFill>
                <a:schemeClr val="bg1"/>
              </a:solidFill>
            </a:endParaRP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4830116"/>
            <a:ext cx="12144373" cy="923330"/>
          </a:xfrm>
          <a:prstGeom prst="rect">
            <a:avLst/>
          </a:prstGeom>
          <a:noFill/>
        </p:spPr>
        <p:txBody>
          <a:bodyPr wrap="square" rtlCol="0">
            <a:spAutoFit/>
          </a:bodyPr>
          <a:lstStyle/>
          <a:p>
            <a:r>
              <a:rPr lang="fr-FR" dirty="0"/>
              <a:t>Voici les différentes façons de concaténer des listes. Vous pouvez remarquer l'</a:t>
            </a:r>
            <a:r>
              <a:rPr lang="fr-FR" dirty="0" err="1"/>
              <a:t>opérateur+qui</a:t>
            </a:r>
            <a:r>
              <a:rPr lang="fr-FR" dirty="0"/>
              <a:t> concatène deux listes entre elles et renvoie le résultat. On peut utiliser+=assez logiquement pour étendre une liste. Cette façon de faire revient au même qu'utiliser la </a:t>
            </a:r>
            <a:r>
              <a:rPr lang="fr-FR" dirty="0" err="1"/>
              <a:t>méthodeextend</a:t>
            </a:r>
            <a:endParaRPr lang="fr-FR" dirty="0"/>
          </a:p>
        </p:txBody>
      </p:sp>
    </p:spTree>
    <p:extLst>
      <p:ext uri="{BB962C8B-B14F-4D97-AF65-F5344CB8AC3E}">
        <p14:creationId xmlns:p14="http://schemas.microsoft.com/office/powerpoint/2010/main" val="26150999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Suppression d’</a:t>
            </a:r>
            <a:r>
              <a:rPr lang="fr-FR" altLang="fr-FR" sz="6000" dirty="0" err="1">
                <a:solidFill>
                  <a:schemeClr val="accent5">
                    <a:lumMod val="75000"/>
                  </a:schemeClr>
                </a:solidFill>
              </a:rPr>
              <a:t>elements</a:t>
            </a:r>
            <a:r>
              <a:rPr lang="fr-FR" altLang="fr-FR" sz="6000" dirty="0">
                <a:solidFill>
                  <a:schemeClr val="accent5">
                    <a:lumMod val="75000"/>
                  </a:schemeClr>
                </a:solidFill>
              </a:rPr>
              <a:t> d’une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863634"/>
            <a:ext cx="6096000" cy="1815882"/>
          </a:xfrm>
          <a:prstGeom prst="rect">
            <a:avLst/>
          </a:prstGeom>
          <a:solidFill>
            <a:schemeClr val="tx1"/>
          </a:solidFill>
        </p:spPr>
        <p:txBody>
          <a:bodyPr>
            <a:spAutoFit/>
          </a:bodyPr>
          <a:lstStyle/>
          <a:p>
            <a:r>
              <a:rPr lang="fr-FR" sz="1600" dirty="0">
                <a:solidFill>
                  <a:schemeClr val="bg1"/>
                </a:solidFill>
              </a:rPr>
              <a:t>ma_liste = [-5, -2, 1, 4, 7, 10]</a:t>
            </a:r>
          </a:p>
          <a:p>
            <a:r>
              <a:rPr lang="fr-FR" sz="1600" dirty="0">
                <a:solidFill>
                  <a:schemeClr val="bg1"/>
                </a:solidFill>
              </a:rPr>
              <a:t>del ma_liste[0] # On supprime le premier élément de la liste</a:t>
            </a:r>
          </a:p>
          <a:p>
            <a:r>
              <a:rPr lang="fr-FR" sz="1600" dirty="0">
                <a:solidFill>
                  <a:schemeClr val="bg1"/>
                </a:solidFill>
              </a:rPr>
              <a:t>ma_liste</a:t>
            </a:r>
          </a:p>
          <a:p>
            <a:r>
              <a:rPr lang="fr-FR" sz="1600" dirty="0">
                <a:solidFill>
                  <a:schemeClr val="bg1"/>
                </a:solidFill>
              </a:rPr>
              <a:t>[-2, 1, 4, 7, 10]</a:t>
            </a:r>
          </a:p>
          <a:p>
            <a:r>
              <a:rPr lang="fr-FR" sz="1600" dirty="0">
                <a:solidFill>
                  <a:schemeClr val="bg1"/>
                </a:solidFill>
              </a:rPr>
              <a:t>del ma_liste[2] # On supprime le troisième élément de la liste</a:t>
            </a:r>
          </a:p>
          <a:p>
            <a:r>
              <a:rPr lang="fr-FR" sz="1600" dirty="0">
                <a:solidFill>
                  <a:schemeClr val="bg1"/>
                </a:solidFill>
              </a:rPr>
              <a:t>ma_liste</a:t>
            </a:r>
          </a:p>
          <a:p>
            <a:r>
              <a:rPr lang="fr-FR" sz="1600" dirty="0">
                <a:solidFill>
                  <a:schemeClr val="bg1"/>
                </a:solidFill>
              </a:rPr>
              <a:t>[-2, 1, 7, 10]</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855751"/>
            <a:ext cx="12144373" cy="923330"/>
          </a:xfrm>
          <a:prstGeom prst="rect">
            <a:avLst/>
          </a:prstGeom>
          <a:noFill/>
        </p:spPr>
        <p:txBody>
          <a:bodyPr wrap="square" rtlCol="0">
            <a:spAutoFit/>
          </a:bodyPr>
          <a:lstStyle/>
          <a:p>
            <a:r>
              <a:rPr lang="fr-FR" dirty="0"/>
              <a:t>Nous allons voir deux méthodes pour supprimer des éléments d'une liste :</a:t>
            </a:r>
          </a:p>
          <a:p>
            <a:pPr marL="742950" lvl="1" indent="-285750">
              <a:buFont typeface="Arial" panose="020B0604020202020204" pitchFamily="34" charset="0"/>
              <a:buChar char="•"/>
            </a:pPr>
            <a:r>
              <a:rPr lang="fr-FR" dirty="0"/>
              <a:t>    le mot-clé del;</a:t>
            </a:r>
          </a:p>
          <a:p>
            <a:pPr marL="742950" lvl="1" indent="-285750">
              <a:buFont typeface="Arial" panose="020B0604020202020204" pitchFamily="34" charset="0"/>
              <a:buChar char="•"/>
            </a:pPr>
            <a:r>
              <a:rPr lang="fr-FR" dirty="0"/>
              <a:t>    la méthode </a:t>
            </a:r>
            <a:r>
              <a:rPr lang="fr-FR" dirty="0" err="1"/>
              <a:t>remove</a:t>
            </a:r>
            <a:r>
              <a:rPr lang="fr-FR" dirty="0"/>
              <a:t>.</a:t>
            </a:r>
          </a:p>
        </p:txBody>
      </p:sp>
      <p:sp>
        <p:nvSpPr>
          <p:cNvPr id="7" name="Rectangle 6">
            <a:extLst>
              <a:ext uri="{FF2B5EF4-FFF2-40B4-BE49-F238E27FC236}">
                <a16:creationId xmlns:a16="http://schemas.microsoft.com/office/drawing/2014/main" id="{36445267-4341-43AB-BDBC-6B065E34FFFA}"/>
              </a:ext>
            </a:extLst>
          </p:cNvPr>
          <p:cNvSpPr/>
          <p:nvPr/>
        </p:nvSpPr>
        <p:spPr>
          <a:xfrm>
            <a:off x="209554" y="3679516"/>
            <a:ext cx="6096000" cy="1077218"/>
          </a:xfrm>
          <a:prstGeom prst="rect">
            <a:avLst/>
          </a:prstGeom>
          <a:solidFill>
            <a:schemeClr val="tx1"/>
          </a:solidFill>
        </p:spPr>
        <p:txBody>
          <a:bodyPr>
            <a:spAutoFit/>
          </a:bodyPr>
          <a:lstStyle/>
          <a:p>
            <a:r>
              <a:rPr lang="it-IT" sz="1600" dirty="0">
                <a:solidFill>
                  <a:schemeClr val="bg1"/>
                </a:solidFill>
              </a:rPr>
              <a:t>ma_liste = [31, 32, 33, 34, 35]</a:t>
            </a:r>
          </a:p>
          <a:p>
            <a:r>
              <a:rPr lang="it-IT" sz="1600" dirty="0">
                <a:solidFill>
                  <a:schemeClr val="bg1"/>
                </a:solidFill>
              </a:rPr>
              <a:t>ma_liste.remove(32)</a:t>
            </a:r>
          </a:p>
          <a:p>
            <a:r>
              <a:rPr lang="it-IT" sz="1600" dirty="0">
                <a:solidFill>
                  <a:schemeClr val="bg1"/>
                </a:solidFill>
              </a:rPr>
              <a:t>ma_liste</a:t>
            </a:r>
          </a:p>
          <a:p>
            <a:r>
              <a:rPr lang="it-IT" sz="1600" dirty="0">
                <a:solidFill>
                  <a:schemeClr val="bg1"/>
                </a:solidFill>
              </a:rPr>
              <a:t>[31, 33, 34, 35]</a:t>
            </a:r>
          </a:p>
        </p:txBody>
      </p:sp>
      <p:sp>
        <p:nvSpPr>
          <p:cNvPr id="8" name="Rectangle 7">
            <a:extLst>
              <a:ext uri="{FF2B5EF4-FFF2-40B4-BE49-F238E27FC236}">
                <a16:creationId xmlns:a16="http://schemas.microsoft.com/office/drawing/2014/main" id="{068EBFCD-5426-4F8C-8233-4B7E2B1D3127}"/>
              </a:ext>
            </a:extLst>
          </p:cNvPr>
          <p:cNvSpPr/>
          <p:nvPr/>
        </p:nvSpPr>
        <p:spPr>
          <a:xfrm>
            <a:off x="209554" y="4956789"/>
            <a:ext cx="6096000" cy="1323439"/>
          </a:xfrm>
          <a:prstGeom prst="rect">
            <a:avLst/>
          </a:prstGeom>
          <a:solidFill>
            <a:schemeClr val="tx1"/>
          </a:solidFill>
        </p:spPr>
        <p:txBody>
          <a:bodyPr>
            <a:spAutoFit/>
          </a:bodyPr>
          <a:lstStyle/>
          <a:p>
            <a:r>
              <a:rPr lang="it-IT" sz="1600" dirty="0">
                <a:solidFill>
                  <a:schemeClr val="bg1"/>
                </a:solidFill>
              </a:rPr>
              <a:t>&gt;&gt;&gt; ma_liste = [31, 32, 33, 34, 35]</a:t>
            </a:r>
          </a:p>
          <a:p>
            <a:r>
              <a:rPr lang="it-IT" sz="1600" dirty="0">
                <a:solidFill>
                  <a:schemeClr val="bg1"/>
                </a:solidFill>
              </a:rPr>
              <a:t>&gt;&gt;&gt; ma_liste.remove(32)</a:t>
            </a:r>
          </a:p>
          <a:p>
            <a:r>
              <a:rPr lang="it-IT" sz="1600" dirty="0">
                <a:solidFill>
                  <a:schemeClr val="bg1"/>
                </a:solidFill>
              </a:rPr>
              <a:t>&gt;&gt;&gt; ma_liste</a:t>
            </a:r>
          </a:p>
          <a:p>
            <a:r>
              <a:rPr lang="it-IT" sz="1600" dirty="0">
                <a:solidFill>
                  <a:schemeClr val="bg1"/>
                </a:solidFill>
              </a:rPr>
              <a:t>[31, 33, 34, 35]</a:t>
            </a:r>
          </a:p>
          <a:p>
            <a:r>
              <a:rPr lang="it-IT" sz="1600" dirty="0">
                <a:solidFill>
                  <a:schemeClr val="bg1"/>
                </a:solidFill>
              </a:rPr>
              <a:t>&gt;&gt;&gt;</a:t>
            </a:r>
          </a:p>
        </p:txBody>
      </p:sp>
    </p:spTree>
    <p:extLst>
      <p:ext uri="{BB962C8B-B14F-4D97-AF65-F5344CB8AC3E}">
        <p14:creationId xmlns:p14="http://schemas.microsoft.com/office/powerpoint/2010/main" val="103618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 parcours des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i = 0 # Notre indice pour la boucle while</a:t>
            </a:r>
          </a:p>
          <a:p>
            <a:r>
              <a:rPr lang="fr-FR" sz="1200" dirty="0">
                <a:solidFill>
                  <a:schemeClr val="bg1"/>
                </a:solidFill>
              </a:rPr>
              <a:t>&gt;&gt;&gt; while i &lt; len(ma_liste):</a:t>
            </a:r>
          </a:p>
          <a:p>
            <a:r>
              <a:rPr lang="fr-FR" sz="1200" dirty="0">
                <a:solidFill>
                  <a:schemeClr val="bg1"/>
                </a:solidFill>
              </a:rPr>
              <a:t>...     print(ma_liste[i])</a:t>
            </a:r>
          </a:p>
          <a:p>
            <a:r>
              <a:rPr lang="fr-FR" sz="1200" dirty="0">
                <a:solidFill>
                  <a:schemeClr val="bg1"/>
                </a:solidFill>
              </a:rPr>
              <a:t>...     i += 1 # On incrémente i, ne pas oublier !</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a:p>
            <a:r>
              <a:rPr lang="fr-FR" sz="1200" dirty="0">
                <a:solidFill>
                  <a:schemeClr val="bg1"/>
                </a:solidFill>
              </a:rPr>
              <a:t>&gt;&gt;&gt; # Cette méthode est cependant préférable</a:t>
            </a:r>
          </a:p>
          <a:p>
            <a:r>
              <a:rPr lang="fr-FR" sz="1200" dirty="0">
                <a:solidFill>
                  <a:schemeClr val="bg1"/>
                </a:solidFill>
              </a:rPr>
              <a:t>... for </a:t>
            </a:r>
            <a:r>
              <a:rPr lang="fr-FR" sz="1200" dirty="0" err="1">
                <a:solidFill>
                  <a:schemeClr val="bg1"/>
                </a:solidFill>
              </a:rPr>
              <a:t>elt</a:t>
            </a:r>
            <a:r>
              <a:rPr lang="fr-FR" sz="1200" dirty="0">
                <a:solidFill>
                  <a:schemeClr val="bg1"/>
                </a:solidFill>
              </a:rPr>
              <a:t> in ma_liste: # </a:t>
            </a:r>
            <a:r>
              <a:rPr lang="fr-FR" sz="1200" dirty="0" err="1">
                <a:solidFill>
                  <a:schemeClr val="bg1"/>
                </a:solidFill>
              </a:rPr>
              <a:t>elt</a:t>
            </a:r>
            <a:r>
              <a:rPr lang="fr-FR" sz="1200" dirty="0">
                <a:solidFill>
                  <a:schemeClr val="bg1"/>
                </a:solidFill>
              </a:rPr>
              <a:t> va prendre les valeurs successives des éléments de ma_liste</a:t>
            </a:r>
          </a:p>
          <a:p>
            <a:r>
              <a:rPr lang="fr-FR" sz="1200" dirty="0">
                <a:solidFill>
                  <a:schemeClr val="bg1"/>
                </a:solidFill>
              </a:rPr>
              <a:t>...     print(</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647955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Python list slice </a:t>
            </a:r>
            <a:r>
              <a:rPr lang="fr-FR" altLang="fr-FR" sz="6000" dirty="0" err="1">
                <a:solidFill>
                  <a:schemeClr val="accent5">
                    <a:lumMod val="75000"/>
                  </a:schemeClr>
                </a:solidFill>
              </a:rPr>
              <a:t>syntax</a:t>
            </a:r>
            <a:r>
              <a:rPr lang="fr-FR" altLang="fr-FR" sz="6000" dirty="0">
                <a:solidFill>
                  <a:schemeClr val="accent5">
                    <a:lumMod val="75000"/>
                  </a:schemeClr>
                </a:solidFill>
              </a:rPr>
              <a:t> fun</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en-US" sz="1200" dirty="0">
                <a:solidFill>
                  <a:schemeClr val="bg1"/>
                </a:solidFill>
              </a:rPr>
              <a:t># Python's list slice syntax can be used without indices</a:t>
            </a:r>
          </a:p>
          <a:p>
            <a:r>
              <a:rPr lang="en-US" sz="1200" dirty="0">
                <a:solidFill>
                  <a:schemeClr val="bg1"/>
                </a:solidFill>
              </a:rPr>
              <a:t># for a few fun and useful things:</a:t>
            </a:r>
          </a:p>
          <a:p>
            <a:endParaRPr lang="en-US" sz="1200" dirty="0">
              <a:solidFill>
                <a:schemeClr val="bg1"/>
              </a:solidFill>
            </a:endParaRPr>
          </a:p>
          <a:p>
            <a:r>
              <a:rPr lang="en-US" sz="1200" dirty="0">
                <a:solidFill>
                  <a:schemeClr val="bg1"/>
                </a:solidFill>
              </a:rPr>
              <a:t># You can clear all elements from a list:</a:t>
            </a:r>
          </a:p>
          <a:p>
            <a:r>
              <a:rPr lang="en-US" sz="1200" dirty="0">
                <a:solidFill>
                  <a:schemeClr val="bg1"/>
                </a:solidFill>
              </a:rPr>
              <a:t>&gt;&gt;&gt; </a:t>
            </a:r>
            <a:r>
              <a:rPr lang="en-US" sz="1200" dirty="0" err="1">
                <a:solidFill>
                  <a:schemeClr val="bg1"/>
                </a:solidFill>
              </a:rPr>
              <a:t>lst</a:t>
            </a:r>
            <a:r>
              <a:rPr lang="en-US" sz="1200" dirty="0">
                <a:solidFill>
                  <a:schemeClr val="bg1"/>
                </a:solidFill>
              </a:rPr>
              <a:t> = [1, 2, 3, 4, 5]</a:t>
            </a:r>
          </a:p>
          <a:p>
            <a:r>
              <a:rPr lang="en-US" sz="1200" dirty="0">
                <a:solidFill>
                  <a:schemeClr val="bg1"/>
                </a:solidFill>
              </a:rPr>
              <a:t>&gt;&gt;&gt; del </a:t>
            </a:r>
            <a:r>
              <a:rPr lang="en-US" sz="1200" dirty="0" err="1">
                <a:solidFill>
                  <a:schemeClr val="bg1"/>
                </a:solidFill>
              </a:rPr>
              <a:t>lst</a:t>
            </a:r>
            <a:r>
              <a:rPr lang="en-US" sz="1200" dirty="0">
                <a:solidFill>
                  <a:schemeClr val="bg1"/>
                </a:solidFill>
              </a:rPr>
              <a:t>[:]</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a:t>
            </a:r>
          </a:p>
          <a:p>
            <a:endParaRPr lang="en-US" sz="1200" dirty="0">
              <a:solidFill>
                <a:schemeClr val="bg1"/>
              </a:solidFill>
            </a:endParaRPr>
          </a:p>
          <a:p>
            <a:r>
              <a:rPr lang="en-US" sz="1200" dirty="0">
                <a:solidFill>
                  <a:schemeClr val="bg1"/>
                </a:solidFill>
              </a:rPr>
              <a:t># You can replace all elements of a list</a:t>
            </a:r>
          </a:p>
          <a:p>
            <a:r>
              <a:rPr lang="en-US" sz="1200" dirty="0">
                <a:solidFill>
                  <a:schemeClr val="bg1"/>
                </a:solidFill>
              </a:rPr>
              <a:t># without creating a new list object:</a:t>
            </a:r>
          </a:p>
          <a:p>
            <a:r>
              <a:rPr lang="en-US" sz="1200" dirty="0">
                <a:solidFill>
                  <a:schemeClr val="bg1"/>
                </a:solidFill>
              </a:rPr>
              <a:t>&gt;&gt;&gt; a = </a:t>
            </a:r>
            <a:r>
              <a:rPr lang="en-US" sz="1200" dirty="0" err="1">
                <a:solidFill>
                  <a:schemeClr val="bg1"/>
                </a:solidFill>
              </a:rPr>
              <a:t>lst</a:t>
            </a:r>
            <a:endParaRPr lang="en-US" sz="1200" dirty="0">
              <a:solidFill>
                <a:schemeClr val="bg1"/>
              </a:solidFill>
            </a:endParaRPr>
          </a:p>
          <a:p>
            <a:r>
              <a:rPr lang="en-US" sz="1200" dirty="0">
                <a:solidFill>
                  <a:schemeClr val="bg1"/>
                </a:solidFill>
              </a:rPr>
              <a:t>&gt;&gt;&gt; </a:t>
            </a:r>
            <a:r>
              <a:rPr lang="en-US" sz="1200" dirty="0" err="1">
                <a:solidFill>
                  <a:schemeClr val="bg1"/>
                </a:solidFill>
              </a:rPr>
              <a:t>lst</a:t>
            </a:r>
            <a:r>
              <a:rPr lang="en-US" sz="1200" dirty="0">
                <a:solidFill>
                  <a:schemeClr val="bg1"/>
                </a:solidFill>
              </a:rPr>
              <a:t>[:] = [7, 8, 9]</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[7, 8, 9]</a:t>
            </a:r>
          </a:p>
          <a:p>
            <a:r>
              <a:rPr lang="en-US" sz="1200" dirty="0">
                <a:solidFill>
                  <a:schemeClr val="bg1"/>
                </a:solidFill>
              </a:rPr>
              <a:t>&gt;&gt;&gt; a</a:t>
            </a:r>
          </a:p>
          <a:p>
            <a:r>
              <a:rPr lang="en-US" sz="1200" dirty="0">
                <a:solidFill>
                  <a:schemeClr val="bg1"/>
                </a:solidFill>
              </a:rPr>
              <a:t>[7, 8, 9]</a:t>
            </a:r>
          </a:p>
          <a:p>
            <a:r>
              <a:rPr lang="en-US" sz="1200" dirty="0">
                <a:solidFill>
                  <a:schemeClr val="bg1"/>
                </a:solidFill>
              </a:rPr>
              <a:t>&gt;&gt;&gt; a is </a:t>
            </a:r>
            <a:r>
              <a:rPr lang="en-US" sz="1200" dirty="0" err="1">
                <a:solidFill>
                  <a:schemeClr val="bg1"/>
                </a:solidFill>
              </a:rPr>
              <a:t>lst</a:t>
            </a:r>
            <a:endParaRPr lang="en-US" sz="1200" dirty="0">
              <a:solidFill>
                <a:schemeClr val="bg1"/>
              </a:solidFill>
            </a:endParaRPr>
          </a:p>
          <a:p>
            <a:r>
              <a:rPr lang="en-US" sz="1200" dirty="0">
                <a:solidFill>
                  <a:schemeClr val="bg1"/>
                </a:solidFill>
              </a:rPr>
              <a:t>True</a:t>
            </a:r>
          </a:p>
          <a:p>
            <a:endParaRPr lang="en-US" sz="1200" dirty="0">
              <a:solidFill>
                <a:schemeClr val="bg1"/>
              </a:solidFill>
            </a:endParaRPr>
          </a:p>
          <a:p>
            <a:r>
              <a:rPr lang="en-US" sz="1200" dirty="0">
                <a:solidFill>
                  <a:schemeClr val="bg1"/>
                </a:solidFill>
              </a:rPr>
              <a:t># You can also create a (shallow) copy of a list:</a:t>
            </a:r>
          </a:p>
          <a:p>
            <a:r>
              <a:rPr lang="en-US" sz="1200" dirty="0">
                <a:solidFill>
                  <a:schemeClr val="bg1"/>
                </a:solidFill>
              </a:rPr>
              <a:t>&gt;&gt;&gt; b = </a:t>
            </a:r>
            <a:r>
              <a:rPr lang="en-US" sz="1200" dirty="0" err="1">
                <a:solidFill>
                  <a:schemeClr val="bg1"/>
                </a:solidFill>
              </a:rPr>
              <a:t>lst</a:t>
            </a:r>
            <a:r>
              <a:rPr lang="en-US" sz="1200" dirty="0">
                <a:solidFill>
                  <a:schemeClr val="bg1"/>
                </a:solidFill>
              </a:rPr>
              <a:t>[:]</a:t>
            </a:r>
          </a:p>
          <a:p>
            <a:r>
              <a:rPr lang="en-US" sz="1200" dirty="0">
                <a:solidFill>
                  <a:schemeClr val="bg1"/>
                </a:solidFill>
              </a:rPr>
              <a:t>&gt;&gt;&gt; b</a:t>
            </a:r>
          </a:p>
          <a:p>
            <a:r>
              <a:rPr lang="en-US" sz="1200" dirty="0">
                <a:solidFill>
                  <a:schemeClr val="bg1"/>
                </a:solidFill>
              </a:rPr>
              <a:t>[7, 8, 9]</a:t>
            </a:r>
          </a:p>
          <a:p>
            <a:r>
              <a:rPr lang="en-US" sz="1200" dirty="0">
                <a:solidFill>
                  <a:schemeClr val="bg1"/>
                </a:solidFill>
              </a:rPr>
              <a:t>&gt;&gt;&gt; b is </a:t>
            </a:r>
            <a:r>
              <a:rPr lang="en-US" sz="1200" dirty="0" err="1">
                <a:solidFill>
                  <a:schemeClr val="bg1"/>
                </a:solidFill>
              </a:rPr>
              <a:t>lst</a:t>
            </a:r>
            <a:endParaRPr lang="en-US" sz="1200" dirty="0">
              <a:solidFill>
                <a:schemeClr val="bg1"/>
              </a:solidFill>
            </a:endParaRPr>
          </a:p>
          <a:p>
            <a:r>
              <a:rPr lang="en-US" sz="1200" dirty="0">
                <a:solidFill>
                  <a:schemeClr val="bg1"/>
                </a:solidFill>
              </a:rPr>
              <a:t>False</a:t>
            </a:r>
          </a:p>
          <a:p>
            <a:endParaRPr lang="fr-FR"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44542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Variables</a:t>
            </a:r>
            <a:endParaRPr lang="fr-FR" sz="9600" dirty="0">
              <a:solidFill>
                <a:schemeClr val="accent5">
                  <a:lumMod val="75000"/>
                </a:schemeClr>
              </a:solidFill>
            </a:endParaRPr>
          </a:p>
        </p:txBody>
      </p:sp>
    </p:spTree>
    <p:extLst>
      <p:ext uri="{BB962C8B-B14F-4D97-AF65-F5344CB8AC3E}">
        <p14:creationId xmlns:p14="http://schemas.microsoft.com/office/powerpoint/2010/main" val="8329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enumerate</a:t>
            </a:r>
            <a:endParaRPr lang="fr-FR" sz="9600" dirty="0">
              <a:solidFill>
                <a:schemeClr val="accent5">
                  <a:lumMod val="75000"/>
                </a:schemeClr>
              </a:solidFill>
            </a:endParaRPr>
          </a:p>
        </p:txBody>
      </p:sp>
    </p:spTree>
    <p:extLst>
      <p:ext uri="{BB962C8B-B14F-4D97-AF65-F5344CB8AC3E}">
        <p14:creationId xmlns:p14="http://schemas.microsoft.com/office/powerpoint/2010/main" val="4339198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5400" dirty="0">
                <a:solidFill>
                  <a:schemeClr val="accent5">
                    <a:lumMod val="75000"/>
                  </a:schemeClr>
                </a:solidFill>
              </a:rPr>
              <a:t>[🐍</a:t>
            </a:r>
            <a:r>
              <a:rPr lang="en-US" sz="5400" dirty="0" err="1">
                <a:solidFill>
                  <a:schemeClr val="accent5">
                    <a:lumMod val="75000"/>
                  </a:schemeClr>
                </a:solidFill>
              </a:rPr>
              <a:t>PyTricks</a:t>
            </a:r>
            <a:r>
              <a:rPr lang="en-US" sz="5400" dirty="0">
                <a:solidFill>
                  <a:schemeClr val="accent5">
                    <a:lumMod val="75000"/>
                  </a:schemeClr>
                </a:solidFill>
              </a:rPr>
              <a:t>]: La fonction enumerate 1/4</a:t>
            </a:r>
            <a:endParaRPr lang="fr-FR" sz="54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553998"/>
          </a:xfrm>
          <a:prstGeom prst="rect">
            <a:avLst/>
          </a:prstGeom>
          <a:noFill/>
        </p:spPr>
        <p:txBody>
          <a:bodyPr wrap="square" rtlCol="0">
            <a:spAutoFit/>
          </a:bodyPr>
          <a:lstStyle/>
          <a:p>
            <a:r>
              <a:rPr lang="en-US" sz="1000" dirty="0"/>
              <a:t>Basically, enumerate() allows you to loop over a collection of items while keeping track of the current item’s index in a counter variable.</a:t>
            </a:r>
          </a:p>
          <a:p>
            <a:endParaRPr lang="en-US" sz="1000" dirty="0"/>
          </a:p>
          <a:p>
            <a:r>
              <a:rPr lang="en-US" sz="1000" dirty="0"/>
              <a:t>Let’s take a look at a quick example:</a:t>
            </a:r>
          </a:p>
        </p:txBody>
      </p:sp>
      <p:sp>
        <p:nvSpPr>
          <p:cNvPr id="5" name="ZoneTexte 4">
            <a:extLst>
              <a:ext uri="{FF2B5EF4-FFF2-40B4-BE49-F238E27FC236}">
                <a16:creationId xmlns:a16="http://schemas.microsoft.com/office/drawing/2014/main" id="{FAB1367B-A395-4965-B97F-01A200A453EC}"/>
              </a:ext>
            </a:extLst>
          </p:cNvPr>
          <p:cNvSpPr txBox="1"/>
          <p:nvPr/>
        </p:nvSpPr>
        <p:spPr>
          <a:xfrm>
            <a:off x="123823" y="1602563"/>
            <a:ext cx="6429376"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a:t>
            </a:r>
          </a:p>
          <a:p>
            <a:r>
              <a:rPr lang="fr-FR" sz="1000" dirty="0">
                <a:solidFill>
                  <a:schemeClr val="bg1"/>
                </a:solidFill>
              </a:rPr>
              <a:t>    print(f'{index}: {value}')</a:t>
            </a:r>
          </a:p>
        </p:txBody>
      </p:sp>
      <p:sp>
        <p:nvSpPr>
          <p:cNvPr id="6" name="ZoneTexte 5">
            <a:extLst>
              <a:ext uri="{FF2B5EF4-FFF2-40B4-BE49-F238E27FC236}">
                <a16:creationId xmlns:a16="http://schemas.microsoft.com/office/drawing/2014/main" id="{1CEBE35E-7F02-4184-937B-D1A00D2414F7}"/>
              </a:ext>
            </a:extLst>
          </p:cNvPr>
          <p:cNvSpPr txBox="1"/>
          <p:nvPr/>
        </p:nvSpPr>
        <p:spPr>
          <a:xfrm>
            <a:off x="123823" y="2248715"/>
            <a:ext cx="12068175" cy="246221"/>
          </a:xfrm>
          <a:prstGeom prst="rect">
            <a:avLst/>
          </a:prstGeom>
          <a:noFill/>
        </p:spPr>
        <p:txBody>
          <a:bodyPr wrap="square" rtlCol="0">
            <a:spAutoFit/>
          </a:bodyPr>
          <a:lstStyle/>
          <a:p>
            <a:r>
              <a:rPr lang="en-US" sz="1000" dirty="0"/>
              <a:t>This produces the following output:</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23" y="2525714"/>
            <a:ext cx="6429376" cy="553998"/>
          </a:xfrm>
          <a:prstGeom prst="rect">
            <a:avLst/>
          </a:prstGeom>
          <a:solidFill>
            <a:schemeClr val="tx1"/>
          </a:solidFill>
        </p:spPr>
        <p:txBody>
          <a:bodyPr wrap="square" rtlCol="0">
            <a:spAutoFit/>
          </a:bodyPr>
          <a:lstStyle/>
          <a:p>
            <a:r>
              <a:rPr lang="pt-BR" sz="1000" dirty="0">
                <a:solidFill>
                  <a:schemeClr val="bg1"/>
                </a:solidFill>
              </a:rPr>
              <a:t>0: Bob</a:t>
            </a:r>
          </a:p>
          <a:p>
            <a:r>
              <a:rPr lang="pt-BR" sz="1000" dirty="0">
                <a:solidFill>
                  <a:schemeClr val="bg1"/>
                </a:solidFill>
              </a:rPr>
              <a:t>1: Alice</a:t>
            </a:r>
          </a:p>
          <a:p>
            <a:r>
              <a:rPr lang="pt-BR" sz="1000" dirty="0">
                <a:solidFill>
                  <a:schemeClr val="bg1"/>
                </a:solidFill>
              </a:rPr>
              <a:t>2: Guido</a:t>
            </a: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2" y="3124023"/>
            <a:ext cx="12068175" cy="707886"/>
          </a:xfrm>
          <a:prstGeom prst="rect">
            <a:avLst/>
          </a:prstGeom>
          <a:noFill/>
        </p:spPr>
        <p:txBody>
          <a:bodyPr wrap="square" rtlCol="0">
            <a:spAutoFit/>
          </a:bodyPr>
          <a:lstStyle/>
          <a:p>
            <a:r>
              <a:rPr lang="fr-FR" sz="1000" dirty="0"/>
              <a:t>As you can see, this iterated over the names list and generated an index for each element by increasing a counter variable starting at zero.</a:t>
            </a:r>
            <a:br>
              <a:rPr lang="fr-FR" sz="1000" dirty="0"/>
            </a:br>
            <a:r>
              <a:rPr lang="fr-FR" sz="1000" dirty="0"/>
              <a:t>Now why is keeping a running index with the enumerate function useful?</a:t>
            </a:r>
            <a:br>
              <a:rPr lang="fr-FR" sz="1000" dirty="0"/>
            </a:br>
            <a:r>
              <a:rPr lang="fr-FR" sz="1000" dirty="0"/>
              <a:t>I noticed that new Python developers coming from a C or Java background sometimes use the following range(len(...)) antipattern to keep a running index while iterating over a list with a for-</a:t>
            </a:r>
            <a:r>
              <a:rPr lang="fr-FR" sz="1000" dirty="0" err="1"/>
              <a:t>loop</a:t>
            </a:r>
            <a:r>
              <a:rPr lang="fr-FR" sz="1000" dirty="0"/>
              <a:t>:</a:t>
            </a:r>
            <a:br>
              <a:rPr lang="fr-FR" sz="1000" dirty="0"/>
            </a:br>
            <a:endParaRPr lang="en-US" sz="1000" dirty="0"/>
          </a:p>
        </p:txBody>
      </p:sp>
      <p:sp>
        <p:nvSpPr>
          <p:cNvPr id="9" name="ZoneTexte 8">
            <a:extLst>
              <a:ext uri="{FF2B5EF4-FFF2-40B4-BE49-F238E27FC236}">
                <a16:creationId xmlns:a16="http://schemas.microsoft.com/office/drawing/2014/main" id="{B826F324-DA92-457B-8747-AEC7C0A712C2}"/>
              </a:ext>
            </a:extLst>
          </p:cNvPr>
          <p:cNvSpPr txBox="1"/>
          <p:nvPr/>
        </p:nvSpPr>
        <p:spPr>
          <a:xfrm>
            <a:off x="123819" y="3739398"/>
            <a:ext cx="6429376" cy="553998"/>
          </a:xfrm>
          <a:prstGeom prst="rect">
            <a:avLst/>
          </a:prstGeom>
          <a:solidFill>
            <a:schemeClr val="tx1"/>
          </a:solidFill>
        </p:spPr>
        <p:txBody>
          <a:bodyPr wrap="square" rtlCol="0">
            <a:spAutoFit/>
          </a:bodyPr>
          <a:lstStyle/>
          <a:p>
            <a:r>
              <a:rPr lang="en-US" sz="1000" dirty="0">
                <a:solidFill>
                  <a:schemeClr val="bg1"/>
                </a:solidFill>
              </a:rPr>
              <a:t># HARMFUL: Don't do this</a:t>
            </a:r>
          </a:p>
          <a:p>
            <a:r>
              <a:rPr lang="en-US" sz="1000" dirty="0">
                <a:solidFill>
                  <a:schemeClr val="bg1"/>
                </a:solidFill>
              </a:rPr>
              <a:t>for i in range(len(my_items)):</a:t>
            </a:r>
          </a:p>
          <a:p>
            <a:r>
              <a:rPr lang="en-US" sz="1000" dirty="0">
                <a:solidFill>
                  <a:schemeClr val="bg1"/>
                </a:solidFill>
              </a:rPr>
              <a:t>    print(i, my_items[i])</a:t>
            </a:r>
          </a:p>
        </p:txBody>
      </p:sp>
      <p:sp>
        <p:nvSpPr>
          <p:cNvPr id="10" name="ZoneTexte 9">
            <a:extLst>
              <a:ext uri="{FF2B5EF4-FFF2-40B4-BE49-F238E27FC236}">
                <a16:creationId xmlns:a16="http://schemas.microsoft.com/office/drawing/2014/main" id="{2131448A-0AA1-468D-9850-1F47ACE3E73A}"/>
              </a:ext>
            </a:extLst>
          </p:cNvPr>
          <p:cNvSpPr txBox="1"/>
          <p:nvPr/>
        </p:nvSpPr>
        <p:spPr>
          <a:xfrm>
            <a:off x="123819" y="4361106"/>
            <a:ext cx="12068175" cy="861774"/>
          </a:xfrm>
          <a:prstGeom prst="rect">
            <a:avLst/>
          </a:prstGeom>
          <a:noFill/>
        </p:spPr>
        <p:txBody>
          <a:bodyPr wrap="square" rtlCol="0">
            <a:spAutoFit/>
          </a:bodyPr>
          <a:lstStyle/>
          <a:p>
            <a:r>
              <a:rPr lang="en-US" sz="1000" dirty="0"/>
              <a:t>By using the enumerate function skillfully, like I showed you in the “names” example above, you can make this looping construct much more “Pythonic” and idiomatic.</a:t>
            </a:r>
          </a:p>
          <a:p>
            <a:r>
              <a:rPr lang="en-US" sz="1000" dirty="0"/>
              <a:t>You see, there’s usually no need to generate element indexes manually in Python—you simply leave all of this work to the enumerate function.</a:t>
            </a:r>
          </a:p>
          <a:p>
            <a:r>
              <a:rPr lang="en-US" sz="1000" dirty="0"/>
              <a:t>And as a result your code will be easier to read and less vulnerable to typos.</a:t>
            </a:r>
          </a:p>
          <a:p>
            <a:r>
              <a:rPr lang="en-US" sz="1000" dirty="0"/>
              <a:t>Another useful feature is the ability to choose the starting index for the enumeration. </a:t>
            </a:r>
          </a:p>
          <a:p>
            <a:r>
              <a:rPr lang="en-US" sz="1000" dirty="0"/>
              <a:t>The enumerate() function accepts an optional argument which allows you to set the initial value for its counter variable:</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5242173"/>
            <a:ext cx="6429375"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 1):</a:t>
            </a:r>
          </a:p>
          <a:p>
            <a:r>
              <a:rPr lang="fr-FR" sz="1000" dirty="0">
                <a:solidFill>
                  <a:schemeClr val="bg1"/>
                </a:solidFill>
              </a:rPr>
              <a:t>    print(f'{index}: {value}')</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61912" y="5793565"/>
            <a:ext cx="12068175" cy="246221"/>
          </a:xfrm>
          <a:prstGeom prst="rect">
            <a:avLst/>
          </a:prstGeom>
          <a:noFill/>
        </p:spPr>
        <p:txBody>
          <a:bodyPr wrap="square" rtlCol="0">
            <a:spAutoFit/>
          </a:bodyPr>
          <a:lstStyle/>
          <a:p>
            <a:r>
              <a:rPr lang="en-US" sz="1000" dirty="0"/>
              <a:t>In the above example I changed the function call to enumerate(names, 1) and the extra 1 argument now starts the index at one instead of zero:</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6070565"/>
            <a:ext cx="6429375" cy="553998"/>
          </a:xfrm>
          <a:prstGeom prst="rect">
            <a:avLst/>
          </a:prstGeom>
          <a:solidFill>
            <a:schemeClr val="tx1"/>
          </a:solidFill>
        </p:spPr>
        <p:txBody>
          <a:bodyPr wrap="square" rtlCol="0">
            <a:spAutoFit/>
          </a:bodyPr>
          <a:lstStyle/>
          <a:p>
            <a:r>
              <a:rPr lang="pt-BR" sz="1000" dirty="0">
                <a:solidFill>
                  <a:schemeClr val="bg1"/>
                </a:solidFill>
              </a:rPr>
              <a:t>1: Bob</a:t>
            </a:r>
          </a:p>
          <a:p>
            <a:r>
              <a:rPr lang="pt-BR" sz="1000" dirty="0">
                <a:solidFill>
                  <a:schemeClr val="bg1"/>
                </a:solidFill>
              </a:rPr>
              <a:t>2: Alice</a:t>
            </a:r>
          </a:p>
          <a:p>
            <a:r>
              <a:rPr lang="pt-BR" sz="1000" dirty="0">
                <a:solidFill>
                  <a:schemeClr val="bg1"/>
                </a:solidFill>
              </a:rPr>
              <a:t>3: Guido</a:t>
            </a:r>
          </a:p>
        </p:txBody>
      </p:sp>
    </p:spTree>
    <p:extLst>
      <p:ext uri="{BB962C8B-B14F-4D97-AF65-F5344CB8AC3E}">
        <p14:creationId xmlns:p14="http://schemas.microsoft.com/office/powerpoint/2010/main" val="18124804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6000" dirty="0">
                <a:solidFill>
                  <a:schemeClr val="accent5">
                    <a:lumMod val="75000"/>
                  </a:schemeClr>
                </a:solidFill>
              </a:rPr>
              <a:t>La fonction enumerate 2/4</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861774"/>
          </a:xfrm>
          <a:prstGeom prst="rect">
            <a:avLst/>
          </a:prstGeom>
          <a:noFill/>
        </p:spPr>
        <p:txBody>
          <a:bodyPr wrap="square" rtlCol="0">
            <a:spAutoFit/>
          </a:bodyPr>
          <a:lstStyle/>
          <a:p>
            <a:r>
              <a:rPr lang="en-US" sz="1000" dirty="0"/>
              <a:t>And voilà, this is how you switch from zero-based indexing to starting with index 1 (or any other int, for that matter) using Python’s enumerate() function.</a:t>
            </a:r>
          </a:p>
          <a:p>
            <a:r>
              <a:rPr lang="en-US" sz="1000" dirty="0"/>
              <a:t>You might be wondering how the enumerate function works behind the scenes—so let's talk about that for a bit: </a:t>
            </a:r>
          </a:p>
          <a:p>
            <a:r>
              <a:rPr lang="en-US" sz="1000" dirty="0"/>
              <a:t>Part of it’s magic lies in the fact that enumerate is implemented as a Python iterator.</a:t>
            </a:r>
          </a:p>
          <a:p>
            <a:r>
              <a:rPr lang="en-US" sz="1000" dirty="0"/>
              <a:t>This means that element indexes are generated lazily (one by one, just-in-time), which keeps memory use low and keeps this construct so fast.</a:t>
            </a:r>
          </a:p>
          <a:p>
            <a:r>
              <a:rPr lang="en-US" sz="1000" dirty="0"/>
              <a:t>Let’s play with some more code to demonstrate what I mean:</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18" y="1946343"/>
            <a:ext cx="6429376" cy="707886"/>
          </a:xfrm>
          <a:prstGeom prst="rect">
            <a:avLst/>
          </a:prstGeom>
          <a:solidFill>
            <a:schemeClr val="tx1"/>
          </a:solidFill>
        </p:spPr>
        <p:txBody>
          <a:bodyPr wrap="square" rtlCol="0">
            <a:spAutoFit/>
          </a:bodyPr>
          <a:lstStyle/>
          <a:p>
            <a:r>
              <a:rPr lang="en-US" sz="1000" dirty="0">
                <a:solidFill>
                  <a:schemeClr val="bg1"/>
                </a:solidFill>
              </a:rPr>
              <a:t>&gt;&gt;&gt; names = ['Bob', 'Alice', 'Guido']</a:t>
            </a:r>
          </a:p>
          <a:p>
            <a:r>
              <a:rPr lang="en-US" sz="1000" dirty="0">
                <a:solidFill>
                  <a:schemeClr val="bg1"/>
                </a:solidFill>
              </a:rPr>
              <a:t>&gt;&gt;&gt; enumerate(names)</a:t>
            </a:r>
          </a:p>
          <a:p>
            <a:r>
              <a:rPr lang="en-US" sz="1000" dirty="0">
                <a:solidFill>
                  <a:schemeClr val="bg1"/>
                </a:solidFill>
              </a:rPr>
              <a:t>&lt;enumerate object at 0x1057f4120&gt;</a:t>
            </a:r>
          </a:p>
          <a:p>
            <a:endParaRPr lang="pt-BR" sz="1000" dirty="0">
              <a:solidFill>
                <a:schemeClr val="bg1"/>
              </a:solidFill>
            </a:endParaRP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5" y="2631492"/>
            <a:ext cx="12068175" cy="1015663"/>
          </a:xfrm>
          <a:prstGeom prst="rect">
            <a:avLst/>
          </a:prstGeom>
          <a:noFill/>
        </p:spPr>
        <p:txBody>
          <a:bodyPr wrap="square" rtlCol="0">
            <a:spAutoFit/>
          </a:bodyPr>
          <a:lstStyle/>
          <a:p>
            <a:r>
              <a:rPr lang="en-US" sz="1000" dirty="0"/>
              <a:t>In the above code snippet I set up the same enumeration you’ve already seen in the previous examples.</a:t>
            </a:r>
          </a:p>
          <a:p>
            <a:r>
              <a:rPr lang="en-US" sz="1000" dirty="0"/>
              <a:t>But instead of immediately looping over the result of the  enumerate call I’m just displaying the returned object on the Python console.</a:t>
            </a:r>
          </a:p>
          <a:p>
            <a:r>
              <a:rPr lang="en-US" sz="1000" dirty="0"/>
              <a:t>As you can see, it’s an “enumerate object.”</a:t>
            </a:r>
          </a:p>
          <a:p>
            <a:r>
              <a:rPr lang="en-US" sz="1000" dirty="0"/>
              <a:t>This is the actual iterator.</a:t>
            </a:r>
          </a:p>
          <a:p>
            <a:r>
              <a:rPr lang="en-US" sz="1000" dirty="0"/>
              <a:t>And like I said, it generates its output elements lazily and one by one when they’re requested.</a:t>
            </a:r>
          </a:p>
          <a:p>
            <a:r>
              <a:rPr lang="en-US" sz="1000" dirty="0"/>
              <a:t>In order to retrieve those “on demand” elements so we can inspect them, I’m going to call the built-in list() function on the iterator:</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3677934"/>
            <a:ext cx="6429375" cy="400110"/>
          </a:xfrm>
          <a:prstGeom prst="rect">
            <a:avLst/>
          </a:prstGeom>
          <a:solidFill>
            <a:schemeClr val="tx1"/>
          </a:solidFill>
        </p:spPr>
        <p:txBody>
          <a:bodyPr wrap="square" rtlCol="0">
            <a:spAutoFit/>
          </a:bodyPr>
          <a:lstStyle/>
          <a:p>
            <a:r>
              <a:rPr lang="fr-FR" sz="1000" dirty="0">
                <a:solidFill>
                  <a:schemeClr val="bg1"/>
                </a:solidFill>
              </a:rPr>
              <a:t>&gt;&gt;&gt; list(enumerate(names))</a:t>
            </a:r>
          </a:p>
          <a:p>
            <a:r>
              <a:rPr lang="fr-FR" sz="1000" dirty="0">
                <a:solidFill>
                  <a:schemeClr val="bg1"/>
                </a:solidFill>
              </a:rPr>
              <a:t>[(0, 'Bob'), (1, 'Alice'), (2, 'Guido')]</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123825" y="4108823"/>
            <a:ext cx="12068175" cy="400110"/>
          </a:xfrm>
          <a:prstGeom prst="rect">
            <a:avLst/>
          </a:prstGeom>
          <a:noFill/>
        </p:spPr>
        <p:txBody>
          <a:bodyPr wrap="square" rtlCol="0">
            <a:spAutoFit/>
          </a:bodyPr>
          <a:lstStyle/>
          <a:p>
            <a:r>
              <a:rPr lang="en-US" sz="1000" dirty="0"/>
              <a:t>For each element in the input list (names) the iterator returned by enumerate() produces a tuple of the form (index, element).</a:t>
            </a:r>
          </a:p>
          <a:p>
            <a:r>
              <a:rPr lang="en-US" sz="1000" dirty="0"/>
              <a:t>In your typical for-in loop you’ll use this to your advantage by leveraging Python’s data structure unpacking feature:</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4570491"/>
            <a:ext cx="6429375" cy="400110"/>
          </a:xfrm>
          <a:prstGeom prst="rect">
            <a:avLst/>
          </a:prstGeom>
          <a:solidFill>
            <a:schemeClr val="tx1"/>
          </a:solidFill>
        </p:spPr>
        <p:txBody>
          <a:bodyPr wrap="square" rtlCol="0">
            <a:spAutoFit/>
          </a:bodyPr>
          <a:lstStyle/>
          <a:p>
            <a:r>
              <a:rPr lang="pt-BR" sz="1000" dirty="0">
                <a:solidFill>
                  <a:schemeClr val="bg1"/>
                </a:solidFill>
              </a:rPr>
              <a:t>1</a:t>
            </a:r>
            <a:r>
              <a:rPr lang="en-US" sz="1000" dirty="0">
                <a:solidFill>
                  <a:schemeClr val="bg1"/>
                </a:solidFill>
              </a:rPr>
              <a:t>for index, element in enumerate(iterable):</a:t>
            </a:r>
          </a:p>
          <a:p>
            <a:r>
              <a:rPr lang="en-US" sz="1000" dirty="0">
                <a:solidFill>
                  <a:schemeClr val="bg1"/>
                </a:solidFill>
              </a:rPr>
              <a:t>    # ...</a:t>
            </a:r>
          </a:p>
        </p:txBody>
      </p:sp>
      <p:sp>
        <p:nvSpPr>
          <p:cNvPr id="14" name="ZoneTexte 13">
            <a:extLst>
              <a:ext uri="{FF2B5EF4-FFF2-40B4-BE49-F238E27FC236}">
                <a16:creationId xmlns:a16="http://schemas.microsoft.com/office/drawing/2014/main" id="{89401F2E-DCB0-4002-8E95-D7C8CB4D36A6}"/>
              </a:ext>
            </a:extLst>
          </p:cNvPr>
          <p:cNvSpPr txBox="1"/>
          <p:nvPr/>
        </p:nvSpPr>
        <p:spPr>
          <a:xfrm>
            <a:off x="123818" y="5124409"/>
            <a:ext cx="12068175" cy="1015663"/>
          </a:xfrm>
          <a:prstGeom prst="rect">
            <a:avLst/>
          </a:prstGeom>
          <a:noFill/>
        </p:spPr>
        <p:txBody>
          <a:bodyPr wrap="square" rtlCol="0">
            <a:spAutoFit/>
          </a:bodyPr>
          <a:lstStyle/>
          <a:p>
            <a:r>
              <a:rPr lang="en-US" sz="1000" dirty="0"/>
              <a:t>And there you have it—enumerate() is awesome!</a:t>
            </a:r>
          </a:p>
          <a:p>
            <a:r>
              <a:rPr lang="en-US" sz="1000" dirty="0"/>
              <a:t>Let's do a quick recap:</a:t>
            </a:r>
          </a:p>
          <a:p>
            <a:r>
              <a:rPr lang="en-US" sz="1000" dirty="0"/>
              <a:t>    1. "enumerate()" is a built-in function of Python. You use it to loop over an iterable with an automatic running index generated by a counter variable.</a:t>
            </a:r>
          </a:p>
          <a:p>
            <a:r>
              <a:rPr lang="en-US" sz="1000" dirty="0"/>
              <a:t>    2. The counter starts at 0 by default, but you can set it to any integer.</a:t>
            </a:r>
          </a:p>
          <a:p>
            <a:r>
              <a:rPr lang="en-US" sz="1000" dirty="0"/>
              <a:t>    3. enumerate was added to Python starting at version 2.3 with the implementation of PEP 279.</a:t>
            </a:r>
          </a:p>
          <a:p>
            <a:r>
              <a:rPr lang="en-US" sz="1000" dirty="0"/>
              <a:t>    4. Python’s enumerate function helps you write more Pythonic and idiomatic looping constructs that avoid the use of clunky and error-prone manual indexing.</a:t>
            </a:r>
          </a:p>
        </p:txBody>
      </p:sp>
    </p:spTree>
    <p:extLst>
      <p:ext uri="{BB962C8B-B14F-4D97-AF65-F5344CB8AC3E}">
        <p14:creationId xmlns:p14="http://schemas.microsoft.com/office/powerpoint/2010/main" val="30657035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3/4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2352155"/>
            <a:ext cx="6096000" cy="2492990"/>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for i, </a:t>
            </a:r>
            <a:r>
              <a:rPr lang="fr-FR" sz="1200" dirty="0" err="1">
                <a:solidFill>
                  <a:schemeClr val="bg1"/>
                </a:solidFill>
              </a:rPr>
              <a:t>elt</a:t>
            </a:r>
            <a:r>
              <a:rPr lang="fr-FR" sz="1200" dirty="0">
                <a:solidFill>
                  <a:schemeClr val="bg1"/>
                </a:solidFill>
              </a:rPr>
              <a:t> in enumerate(ma_liste):</a:t>
            </a:r>
          </a:p>
          <a:p>
            <a:r>
              <a:rPr lang="fr-FR" sz="1200" dirty="0">
                <a:solidFill>
                  <a:schemeClr val="bg1"/>
                </a:solidFill>
              </a:rPr>
              <a:t>...     print("À l'indice {} se trouve {}.".format(i, </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À l'indice 0 se trouve a.</a:t>
            </a:r>
          </a:p>
          <a:p>
            <a:r>
              <a:rPr lang="fr-FR" sz="1200" dirty="0">
                <a:solidFill>
                  <a:schemeClr val="bg1"/>
                </a:solidFill>
              </a:rPr>
              <a:t>À l'indice 1 se trouve b.</a:t>
            </a:r>
          </a:p>
          <a:p>
            <a:r>
              <a:rPr lang="fr-FR" sz="1200" dirty="0">
                <a:solidFill>
                  <a:schemeClr val="bg1"/>
                </a:solidFill>
              </a:rPr>
              <a:t>À l'indice 2 se trouve c.</a:t>
            </a:r>
          </a:p>
          <a:p>
            <a:r>
              <a:rPr lang="fr-FR" sz="1200" dirty="0">
                <a:solidFill>
                  <a:schemeClr val="bg1"/>
                </a:solidFill>
              </a:rPr>
              <a:t>À l'indice 3 se trouve d.</a:t>
            </a:r>
          </a:p>
          <a:p>
            <a:r>
              <a:rPr lang="fr-FR" sz="1200" dirty="0">
                <a:solidFill>
                  <a:schemeClr val="bg1"/>
                </a:solidFill>
              </a:rPr>
              <a:t>À l'indice 4 se trouve e.</a:t>
            </a:r>
          </a:p>
          <a:p>
            <a:r>
              <a:rPr lang="fr-FR" sz="1200" dirty="0">
                <a:solidFill>
                  <a:schemeClr val="bg1"/>
                </a:solidFill>
              </a:rPr>
              <a:t>À l'indice 5 se trouve f.</a:t>
            </a:r>
          </a:p>
          <a:p>
            <a:r>
              <a:rPr lang="fr-FR" sz="1200" dirty="0">
                <a:solidFill>
                  <a:schemeClr val="bg1"/>
                </a:solidFill>
              </a:rPr>
              <a:t>À l'indice 6 se trouve g.</a:t>
            </a:r>
          </a:p>
          <a:p>
            <a:r>
              <a:rPr lang="fr-FR" sz="1200" dirty="0">
                <a:solidFill>
                  <a:schemeClr val="bg1"/>
                </a:solidFill>
              </a:rPr>
              <a:t>À l'indice 7 se trouve h.</a:t>
            </a:r>
          </a:p>
          <a:p>
            <a:r>
              <a:rPr lang="fr-FR" sz="1200"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E44586E2-07EB-488B-9CB9-0B430DF9A90D}"/>
              </a:ext>
            </a:extLst>
          </p:cNvPr>
          <p:cNvSpPr>
            <a:spLocks noChangeArrowheads="1"/>
          </p:cNvSpPr>
          <p:nvPr/>
        </p:nvSpPr>
        <p:spPr bwMode="auto">
          <a:xfrm>
            <a:off x="542925" y="1324301"/>
            <a:ext cx="116039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Les deux méthodes que nous venons de voir possèdent toutes deux des inconvénients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utilisant while est plus longue à écrire, moins intuitive et elle est perméable aux boucles infinies, si l'on oublie d'incrémenter la variable servant </a:t>
            </a:r>
          </a:p>
          <a:p>
            <a:pPr marL="0" marR="0" lvl="0" indent="0" algn="l" defTabSz="914400" rtl="0" eaLnBrk="0" fontAlgn="base" latinLnBrk="0" hangingPunct="0">
              <a:lnSpc>
                <a:spcPct val="100000"/>
              </a:lnSpc>
              <a:spcBef>
                <a:spcPct val="0"/>
              </a:spcBef>
              <a:spcAft>
                <a:spcPct val="0"/>
              </a:spcAft>
              <a:buClrTx/>
              <a:buSzTx/>
              <a:tabLst/>
            </a:pPr>
            <a:r>
              <a:rPr lang="fr-FR" altLang="fr-FR" sz="1400" dirty="0"/>
              <a:t>de compteur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par for se contente de parcourir la liste en capturant les éléments dans une variable, sans qu'on puisse savoir où ils sont dans la liste.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600079" y="4883861"/>
            <a:ext cx="1130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parcourt chaque élément de l'objet renvoyé par enumerate, on voit des tuples qui contiennent deux éléments : d'abord l'indice, puis l'objet se </a:t>
            </a:r>
          </a:p>
          <a:p>
            <a:pPr lvl="0" eaLnBrk="0" fontAlgn="base" hangingPunct="0">
              <a:spcBef>
                <a:spcPct val="0"/>
              </a:spcBef>
              <a:spcAft>
                <a:spcPct val="0"/>
              </a:spcAft>
            </a:pPr>
            <a:r>
              <a:rPr lang="fr-FR" altLang="fr-FR" sz="1400" dirty="0"/>
              <a:t>trouvant à cet indice dans la liste passée en argument à la fonction enumerate.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0583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4/4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653636"/>
            <a:ext cx="6096000" cy="2492990"/>
          </a:xfrm>
          <a:prstGeom prst="rect">
            <a:avLst/>
          </a:prstGeom>
          <a:solidFill>
            <a:schemeClr val="tx1"/>
          </a:solidFill>
        </p:spPr>
        <p:txBody>
          <a:bodyPr>
            <a:spAutoFit/>
          </a:bodyPr>
          <a:lstStyle/>
          <a:p>
            <a:r>
              <a:rPr lang="fr-FR" sz="1200" dirty="0" err="1">
                <a:solidFill>
                  <a:schemeClr val="bg1"/>
                </a:solidFill>
              </a:rPr>
              <a:t>autre_liste</a:t>
            </a:r>
            <a:r>
              <a:rPr lang="fr-FR" sz="1200" dirty="0">
                <a:solidFill>
                  <a:schemeClr val="bg1"/>
                </a:solidFill>
              </a:rPr>
              <a:t> = [</a:t>
            </a:r>
          </a:p>
          <a:p>
            <a:r>
              <a:rPr lang="fr-FR" sz="1200" dirty="0">
                <a:solidFill>
                  <a:schemeClr val="bg1"/>
                </a:solidFill>
              </a:rPr>
              <a:t>...     [1, 'a'],</a:t>
            </a:r>
          </a:p>
          <a:p>
            <a:r>
              <a:rPr lang="fr-FR" sz="1200" dirty="0">
                <a:solidFill>
                  <a:schemeClr val="bg1"/>
                </a:solidFill>
              </a:rPr>
              <a:t>...     [4, 'd'],</a:t>
            </a:r>
          </a:p>
          <a:p>
            <a:r>
              <a:rPr lang="fr-FR" sz="1200" dirty="0">
                <a:solidFill>
                  <a:schemeClr val="bg1"/>
                </a:solidFill>
              </a:rPr>
              <a:t>...     [7, 'g'],</a:t>
            </a:r>
          </a:p>
          <a:p>
            <a:r>
              <a:rPr lang="fr-FR" sz="1200" dirty="0">
                <a:solidFill>
                  <a:schemeClr val="bg1"/>
                </a:solidFill>
              </a:rPr>
              <a:t>...     [26, 'z'],</a:t>
            </a:r>
          </a:p>
          <a:p>
            <a:r>
              <a:rPr lang="fr-FR" sz="1200" dirty="0">
                <a:solidFill>
                  <a:schemeClr val="bg1"/>
                </a:solidFill>
              </a:rPr>
              <a:t>... ] # J'ai étalé la liste sur plusieurs lignes</a:t>
            </a:r>
          </a:p>
          <a:p>
            <a:r>
              <a:rPr lang="fr-FR" sz="1200" dirty="0">
                <a:solidFill>
                  <a:schemeClr val="bg1"/>
                </a:solidFill>
              </a:rPr>
              <a:t>&gt;&gt;&gt; for nb, lettre in </a:t>
            </a:r>
            <a:r>
              <a:rPr lang="fr-FR" sz="1200" dirty="0" err="1">
                <a:solidFill>
                  <a:schemeClr val="bg1"/>
                </a:solidFill>
              </a:rPr>
              <a:t>autre_liste</a:t>
            </a:r>
            <a:r>
              <a:rPr lang="fr-FR" sz="1200" dirty="0">
                <a:solidFill>
                  <a:schemeClr val="bg1"/>
                </a:solidFill>
              </a:rPr>
              <a:t>:</a:t>
            </a:r>
          </a:p>
          <a:p>
            <a:r>
              <a:rPr lang="fr-FR" sz="1200" dirty="0">
                <a:solidFill>
                  <a:schemeClr val="bg1"/>
                </a:solidFill>
              </a:rPr>
              <a:t>...     print("La lettre {} est la {}e de l'</a:t>
            </a:r>
            <a:r>
              <a:rPr lang="fr-FR" sz="1200" dirty="0" err="1">
                <a:solidFill>
                  <a:schemeClr val="bg1"/>
                </a:solidFill>
              </a:rPr>
              <a:t>alphabet.".format</a:t>
            </a:r>
            <a:r>
              <a:rPr lang="fr-FR" sz="1200" dirty="0">
                <a:solidFill>
                  <a:schemeClr val="bg1"/>
                </a:solidFill>
              </a:rPr>
              <a:t>(lettre, nb))</a:t>
            </a:r>
          </a:p>
          <a:p>
            <a:r>
              <a:rPr lang="fr-FR" sz="1200" dirty="0">
                <a:solidFill>
                  <a:schemeClr val="bg1"/>
                </a:solidFill>
              </a:rPr>
              <a:t>... </a:t>
            </a:r>
          </a:p>
          <a:p>
            <a:r>
              <a:rPr lang="fr-FR" sz="1200" dirty="0">
                <a:solidFill>
                  <a:schemeClr val="bg1"/>
                </a:solidFill>
              </a:rPr>
              <a:t>La lettre a est la 1e de l'alphabet.</a:t>
            </a:r>
          </a:p>
          <a:p>
            <a:r>
              <a:rPr lang="fr-FR" sz="1200" dirty="0">
                <a:solidFill>
                  <a:schemeClr val="bg1"/>
                </a:solidFill>
              </a:rPr>
              <a:t>La lettre d est la 4e de l'alphabet.</a:t>
            </a:r>
          </a:p>
          <a:p>
            <a:r>
              <a:rPr lang="fr-FR" sz="1200" dirty="0">
                <a:solidFill>
                  <a:schemeClr val="bg1"/>
                </a:solidFill>
              </a:rPr>
              <a:t>La lettre g est la 7e de l'alphabet.</a:t>
            </a:r>
          </a:p>
          <a:p>
            <a:r>
              <a:rPr lang="fr-FR" sz="1200" dirty="0">
                <a:solidFill>
                  <a:schemeClr val="bg1"/>
                </a:solidFill>
              </a:rPr>
              <a:t>La lettre z est la 26e de l'alphabet.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9" y="1272180"/>
            <a:ext cx="11175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utilise enumerate, on capture l'indice et l'élément dans deux variables distinctes. Voyons un autre exemple pour comprendre ce mécanisme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323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830997"/>
          </a:xfrm>
          <a:prstGeom prst="rect">
            <a:avLst/>
          </a:prstGeom>
          <a:solidFill>
            <a:schemeClr val="tx1"/>
          </a:solidFill>
        </p:spPr>
        <p:txBody>
          <a:bodyPr>
            <a:spAutoFit/>
          </a:bodyPr>
          <a:lstStyle/>
          <a:p>
            <a:r>
              <a:rPr lang="fr-FR" sz="1200" dirty="0">
                <a:solidFill>
                  <a:schemeClr val="bg1"/>
                </a:solidFill>
              </a:rPr>
              <a:t>tuple_vide = ()</a:t>
            </a:r>
          </a:p>
          <a:p>
            <a:r>
              <a:rPr lang="fr-FR" sz="1200" dirty="0">
                <a:solidFill>
                  <a:schemeClr val="bg1"/>
                </a:solidFill>
              </a:rPr>
              <a:t>tuple_non_vide = (1,) # est équivalent à ci dessous</a:t>
            </a:r>
          </a:p>
          <a:p>
            <a:r>
              <a:rPr lang="fr-FR" sz="1200" dirty="0">
                <a:solidFill>
                  <a:schemeClr val="bg1"/>
                </a:solidFill>
              </a:rPr>
              <a:t>tuple_non_vide = 1,</a:t>
            </a:r>
          </a:p>
          <a:p>
            <a:r>
              <a:rPr lang="fr-FR" sz="1200" dirty="0">
                <a:solidFill>
                  <a:schemeClr val="bg1"/>
                </a:solidFill>
              </a:rPr>
              <a:t>tuple_avec_plusieurs_valeurs = (1, 2, 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825616"/>
            <a:ext cx="82519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tuples sont des listes immuables, qu'on ne peut modifier.</a:t>
            </a:r>
          </a:p>
          <a:p>
            <a:pPr lvl="0" eaLnBrk="0" fontAlgn="base" hangingPunct="0">
              <a:spcBef>
                <a:spcPct val="0"/>
              </a:spcBef>
              <a:spcAft>
                <a:spcPct val="0"/>
              </a:spcAft>
            </a:pPr>
            <a:r>
              <a:rPr lang="fr-FR" altLang="fr-FR" sz="1400" dirty="0"/>
              <a:t>Un tuple se définit comme une liste, sauf qu'on utilise comme délimiteur des parenthèses au lieu des crochets.</a:t>
            </a:r>
          </a:p>
        </p:txBody>
      </p:sp>
      <p:sp>
        <p:nvSpPr>
          <p:cNvPr id="5" name="ZoneTexte 4">
            <a:extLst>
              <a:ext uri="{FF2B5EF4-FFF2-40B4-BE49-F238E27FC236}">
                <a16:creationId xmlns:a16="http://schemas.microsoft.com/office/drawing/2014/main" id="{48CEE8BA-BB1E-4193-906B-9BEAC8CDF666}"/>
              </a:ext>
            </a:extLst>
          </p:cNvPr>
          <p:cNvSpPr txBox="1"/>
          <p:nvPr/>
        </p:nvSpPr>
        <p:spPr>
          <a:xfrm>
            <a:off x="581028" y="2314242"/>
            <a:ext cx="11515721" cy="1015663"/>
          </a:xfrm>
          <a:prstGeom prst="rect">
            <a:avLst/>
          </a:prstGeom>
          <a:noFill/>
        </p:spPr>
        <p:txBody>
          <a:bodyPr wrap="square" rtlCol="0">
            <a:spAutoFit/>
          </a:bodyPr>
          <a:lstStyle/>
          <a:p>
            <a:r>
              <a:rPr lang="fr-FR" sz="1400" dirty="0"/>
              <a:t>À la différence des listes, les tuples, une fois créés, ne peuvent être modifiés : on ne peut plus y ajouter d'objet ou en retirer.</a:t>
            </a:r>
          </a:p>
          <a:p>
            <a:r>
              <a:rPr lang="fr-FR" sz="1400" dirty="0"/>
              <a:t>Une petite subtilité ici : si on veut créer un tuple contenant un unique élément, on doit quand même mettre une virgule après celui-ci. Sinon, Python va automatiquement supprimer les parenthèses et on se retrouvera avec une variable lambda et non une variable contenant un tuple.</a:t>
            </a:r>
          </a:p>
          <a:p>
            <a:endParaRPr lang="fr-FR" dirty="0"/>
          </a:p>
        </p:txBody>
      </p:sp>
      <p:sp>
        <p:nvSpPr>
          <p:cNvPr id="9" name="ZoneTexte 8">
            <a:extLst>
              <a:ext uri="{FF2B5EF4-FFF2-40B4-BE49-F238E27FC236}">
                <a16:creationId xmlns:a16="http://schemas.microsoft.com/office/drawing/2014/main" id="{89B36E6C-C94B-4394-9C2C-EDBB95D365EA}"/>
              </a:ext>
            </a:extLst>
          </p:cNvPr>
          <p:cNvSpPr txBox="1"/>
          <p:nvPr/>
        </p:nvSpPr>
        <p:spPr>
          <a:xfrm>
            <a:off x="676280" y="3153387"/>
            <a:ext cx="11515721" cy="523220"/>
          </a:xfrm>
          <a:prstGeom prst="rect">
            <a:avLst/>
          </a:prstGeom>
          <a:noFill/>
        </p:spPr>
        <p:txBody>
          <a:bodyPr wrap="square" rtlCol="0">
            <a:spAutoFit/>
          </a:bodyPr>
          <a:lstStyle/>
          <a:p>
            <a:r>
              <a:rPr lang="fr-FR" sz="1400" dirty="0"/>
              <a:t>Une fonction renvoyant plusieurs valeurs</a:t>
            </a:r>
          </a:p>
          <a:p>
            <a:r>
              <a:rPr lang="fr-FR" sz="1400" dirty="0"/>
              <a:t>Nous ne l'avons pas vu jusqu'ici mais une fonction peut renvoyer deux valeurs ou même plus :</a:t>
            </a:r>
          </a:p>
        </p:txBody>
      </p:sp>
      <p:sp>
        <p:nvSpPr>
          <p:cNvPr id="10" name="Rectangle 9">
            <a:extLst>
              <a:ext uri="{FF2B5EF4-FFF2-40B4-BE49-F238E27FC236}">
                <a16:creationId xmlns:a16="http://schemas.microsoft.com/office/drawing/2014/main" id="{9CBCCBF4-77C1-4AF1-B392-FA3863B7CE96}"/>
              </a:ext>
            </a:extLst>
          </p:cNvPr>
          <p:cNvSpPr/>
          <p:nvPr/>
        </p:nvSpPr>
        <p:spPr>
          <a:xfrm>
            <a:off x="676279" y="3718696"/>
            <a:ext cx="6096000" cy="1384995"/>
          </a:xfrm>
          <a:prstGeom prst="rect">
            <a:avLst/>
          </a:prstGeom>
          <a:solidFill>
            <a:schemeClr val="tx1"/>
          </a:solidFill>
        </p:spPr>
        <p:txBody>
          <a:bodyPr>
            <a:spAutoFit/>
          </a:bodyPr>
          <a:lstStyle/>
          <a:p>
            <a:r>
              <a:rPr lang="fr-FR" sz="1200" dirty="0">
                <a:solidFill>
                  <a:schemeClr val="bg1"/>
                </a:solidFill>
              </a:rPr>
              <a:t>def decomposer(entier, divise_par):</a:t>
            </a:r>
          </a:p>
          <a:p>
            <a:r>
              <a:rPr lang="fr-FR" sz="1200" dirty="0">
                <a:solidFill>
                  <a:schemeClr val="bg1"/>
                </a:solidFill>
              </a:rPr>
              <a:t>    """Cette fonction retourne la partie entière et le reste de</a:t>
            </a:r>
          </a:p>
          <a:p>
            <a:r>
              <a:rPr lang="fr-FR" sz="1200" dirty="0">
                <a:solidFill>
                  <a:schemeClr val="bg1"/>
                </a:solidFill>
              </a:rPr>
              <a:t>    entier / divise_par"""</a:t>
            </a:r>
          </a:p>
          <a:p>
            <a:endParaRPr lang="fr-FR" sz="1200" dirty="0">
              <a:solidFill>
                <a:schemeClr val="bg1"/>
              </a:solidFill>
            </a:endParaRPr>
          </a:p>
          <a:p>
            <a:r>
              <a:rPr lang="fr-FR" sz="1200" dirty="0">
                <a:solidFill>
                  <a:schemeClr val="bg1"/>
                </a:solidFill>
              </a:rPr>
              <a:t>    p_e = entier // divise_par</a:t>
            </a:r>
          </a:p>
          <a:p>
            <a:r>
              <a:rPr lang="fr-FR" sz="1200" dirty="0">
                <a:solidFill>
                  <a:schemeClr val="bg1"/>
                </a:solidFill>
              </a:rPr>
              <a:t>    reste = entier % divise_par</a:t>
            </a:r>
          </a:p>
          <a:p>
            <a:r>
              <a:rPr lang="fr-FR" sz="1200" dirty="0">
                <a:solidFill>
                  <a:schemeClr val="bg1"/>
                </a:solidFill>
              </a:rPr>
              <a:t>    return p_e, reste</a:t>
            </a:r>
          </a:p>
        </p:txBody>
      </p:sp>
      <p:sp>
        <p:nvSpPr>
          <p:cNvPr id="11" name="Rectangle 10">
            <a:extLst>
              <a:ext uri="{FF2B5EF4-FFF2-40B4-BE49-F238E27FC236}">
                <a16:creationId xmlns:a16="http://schemas.microsoft.com/office/drawing/2014/main" id="{88FDD60B-73D8-4CB6-8EAE-40C922DF4ACE}"/>
              </a:ext>
            </a:extLst>
          </p:cNvPr>
          <p:cNvSpPr/>
          <p:nvPr/>
        </p:nvSpPr>
        <p:spPr>
          <a:xfrm>
            <a:off x="676279" y="5149799"/>
            <a:ext cx="6096000" cy="1015663"/>
          </a:xfrm>
          <a:prstGeom prst="rect">
            <a:avLst/>
          </a:prstGeom>
          <a:solidFill>
            <a:schemeClr val="tx1"/>
          </a:solidFill>
        </p:spPr>
        <p:txBody>
          <a:bodyPr>
            <a:spAutoFit/>
          </a:bodyPr>
          <a:lstStyle/>
          <a:p>
            <a:r>
              <a:rPr lang="fr-FR" sz="1200" dirty="0">
                <a:solidFill>
                  <a:schemeClr val="bg1"/>
                </a:solidFill>
              </a:rPr>
              <a:t>partie_entiere, reste = decomposer(20, 3)</a:t>
            </a:r>
          </a:p>
          <a:p>
            <a:r>
              <a:rPr lang="fr-FR" sz="1200" dirty="0">
                <a:solidFill>
                  <a:schemeClr val="bg1"/>
                </a:solidFill>
              </a:rPr>
              <a:t>partie_entiere</a:t>
            </a:r>
          </a:p>
          <a:p>
            <a:r>
              <a:rPr lang="fr-FR" sz="1200" dirty="0">
                <a:solidFill>
                  <a:schemeClr val="bg1"/>
                </a:solidFill>
              </a:rPr>
              <a:t>6</a:t>
            </a:r>
          </a:p>
          <a:p>
            <a:r>
              <a:rPr lang="fr-FR" sz="1200" dirty="0">
                <a:solidFill>
                  <a:schemeClr val="bg1"/>
                </a:solidFill>
              </a:rPr>
              <a:t>reste</a:t>
            </a:r>
          </a:p>
          <a:p>
            <a:r>
              <a:rPr lang="fr-FR" sz="1200" dirty="0">
                <a:solidFill>
                  <a:schemeClr val="bg1"/>
                </a:solidFill>
              </a:rPr>
              <a:t>2</a:t>
            </a:r>
          </a:p>
        </p:txBody>
      </p:sp>
      <p:sp>
        <p:nvSpPr>
          <p:cNvPr id="13" name="Rectangle 1">
            <a:extLst>
              <a:ext uri="{FF2B5EF4-FFF2-40B4-BE49-F238E27FC236}">
                <a16:creationId xmlns:a16="http://schemas.microsoft.com/office/drawing/2014/main" id="{10064EB4-0E36-492C-9855-E968C300A6FF}"/>
              </a:ext>
            </a:extLst>
          </p:cNvPr>
          <p:cNvSpPr>
            <a:spLocks noChangeArrowheads="1"/>
          </p:cNvSpPr>
          <p:nvPr/>
        </p:nvSpPr>
        <p:spPr bwMode="auto">
          <a:xfrm>
            <a:off x="70477" y="6239955"/>
            <a:ext cx="122016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Là encore, on passe par des tuples sans que ce soit indiqué explicitement à Python. Si vous essayez de faire retour =  decomposer(20, 3), vous allez capturer un tuple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contenant deux éléments : la partie entière et le reste de 20 divisé par 3.</a:t>
            </a:r>
          </a:p>
        </p:txBody>
      </p:sp>
    </p:spTree>
    <p:extLst>
      <p:ext uri="{BB962C8B-B14F-4D97-AF65-F5344CB8AC3E}">
        <p14:creationId xmlns:p14="http://schemas.microsoft.com/office/powerpoint/2010/main" val="13501009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err="1">
                <a:solidFill>
                  <a:schemeClr val="accent5">
                    <a:lumMod val="75000"/>
                  </a:schemeClr>
                </a:solidFill>
              </a:rPr>
              <a:t>Nametuples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3231654"/>
          </a:xfrm>
          <a:prstGeom prst="rect">
            <a:avLst/>
          </a:prstGeom>
          <a:solidFill>
            <a:schemeClr val="tx1"/>
          </a:solidFill>
        </p:spPr>
        <p:txBody>
          <a:bodyPr>
            <a:spAutoFit/>
          </a:bodyPr>
          <a:lstStyle/>
          <a:p>
            <a:r>
              <a:rPr lang="en-US" sz="1200" dirty="0">
                <a:solidFill>
                  <a:schemeClr val="bg1"/>
                </a:solidFill>
              </a:rPr>
              <a:t>from collections import </a:t>
            </a:r>
            <a:r>
              <a:rPr lang="en-US" sz="1200" dirty="0" err="1">
                <a:solidFill>
                  <a:schemeClr val="bg1"/>
                </a:solidFill>
              </a:rPr>
              <a:t>namedtuple</a:t>
            </a:r>
            <a:endParaRPr lang="en-US" sz="1200" dirty="0">
              <a:solidFill>
                <a:schemeClr val="bg1"/>
              </a:solidFill>
            </a:endParaRPr>
          </a:p>
          <a:p>
            <a:r>
              <a:rPr lang="en-US" sz="1200" dirty="0">
                <a:solidFill>
                  <a:schemeClr val="bg1"/>
                </a:solidFill>
              </a:rPr>
              <a:t>Car = </a:t>
            </a:r>
            <a:r>
              <a:rPr lang="en-US" sz="1200" dirty="0" err="1">
                <a:solidFill>
                  <a:schemeClr val="bg1"/>
                </a:solidFill>
              </a:rPr>
              <a:t>namedtuple</a:t>
            </a:r>
            <a:r>
              <a:rPr lang="en-US" sz="1200" dirty="0">
                <a:solidFill>
                  <a:schemeClr val="bg1"/>
                </a:solidFill>
              </a:rPr>
              <a:t>('Car', 'color mileage’)</a:t>
            </a:r>
          </a:p>
          <a:p>
            <a:r>
              <a:rPr lang="en-US" sz="1200" dirty="0">
                <a:solidFill>
                  <a:schemeClr val="bg1"/>
                </a:solidFill>
              </a:rPr>
              <a:t># Our new "Car" class works as expected:</a:t>
            </a:r>
          </a:p>
          <a:p>
            <a:r>
              <a:rPr lang="en-US" sz="1200" dirty="0">
                <a:solidFill>
                  <a:schemeClr val="bg1"/>
                </a:solidFill>
              </a:rPr>
              <a:t>&gt;&gt;&gt; </a:t>
            </a:r>
            <a:r>
              <a:rPr lang="en-US" sz="1200" dirty="0" err="1">
                <a:solidFill>
                  <a:schemeClr val="bg1"/>
                </a:solidFill>
              </a:rPr>
              <a:t>my_car</a:t>
            </a:r>
            <a:r>
              <a:rPr lang="en-US" sz="1200" dirty="0">
                <a:solidFill>
                  <a:schemeClr val="bg1"/>
                </a:solidFill>
              </a:rPr>
              <a:t> = Car('red', 3812.4)</a:t>
            </a:r>
          </a:p>
          <a:p>
            <a:r>
              <a:rPr lang="en-US" sz="1200" dirty="0">
                <a:solidFill>
                  <a:schemeClr val="bg1"/>
                </a:solidFill>
              </a:rPr>
              <a:t>&gt;&gt;&gt; </a:t>
            </a:r>
            <a:r>
              <a:rPr lang="en-US" sz="1200" dirty="0" err="1">
                <a:solidFill>
                  <a:schemeClr val="bg1"/>
                </a:solidFill>
              </a:rPr>
              <a:t>my_car.color</a:t>
            </a:r>
            <a:endParaRPr lang="en-US" sz="1200" dirty="0">
              <a:solidFill>
                <a:schemeClr val="bg1"/>
              </a:solidFill>
            </a:endParaRPr>
          </a:p>
          <a:p>
            <a:r>
              <a:rPr lang="en-US" sz="1200" dirty="0">
                <a:solidFill>
                  <a:schemeClr val="bg1"/>
                </a:solidFill>
              </a:rPr>
              <a:t>'red'</a:t>
            </a:r>
          </a:p>
          <a:p>
            <a:r>
              <a:rPr lang="en-US" sz="1200" dirty="0">
                <a:solidFill>
                  <a:schemeClr val="bg1"/>
                </a:solidFill>
              </a:rPr>
              <a:t>&gt;&gt;&gt; </a:t>
            </a:r>
            <a:r>
              <a:rPr lang="en-US" sz="1200" dirty="0" err="1">
                <a:solidFill>
                  <a:schemeClr val="bg1"/>
                </a:solidFill>
              </a:rPr>
              <a:t>my_car.mileage</a:t>
            </a:r>
            <a:endParaRPr lang="en-US" sz="1200" dirty="0">
              <a:solidFill>
                <a:schemeClr val="bg1"/>
              </a:solidFill>
            </a:endParaRPr>
          </a:p>
          <a:p>
            <a:r>
              <a:rPr lang="en-US" sz="1200" dirty="0">
                <a:solidFill>
                  <a:schemeClr val="bg1"/>
                </a:solidFill>
              </a:rPr>
              <a:t>3812.4</a:t>
            </a:r>
          </a:p>
          <a:p>
            <a:endParaRPr lang="en-US" sz="1200" dirty="0">
              <a:solidFill>
                <a:schemeClr val="bg1"/>
              </a:solidFill>
            </a:endParaRPr>
          </a:p>
          <a:p>
            <a:r>
              <a:rPr lang="en-US" sz="1200" dirty="0">
                <a:solidFill>
                  <a:schemeClr val="bg1"/>
                </a:solidFill>
              </a:rPr>
              <a:t># We get a nice string </a:t>
            </a:r>
            <a:r>
              <a:rPr lang="en-US" sz="1200" dirty="0" err="1">
                <a:solidFill>
                  <a:schemeClr val="bg1"/>
                </a:solidFill>
              </a:rPr>
              <a:t>repr</a:t>
            </a:r>
            <a:r>
              <a:rPr lang="en-US" sz="1200" dirty="0">
                <a:solidFill>
                  <a:schemeClr val="bg1"/>
                </a:solidFill>
              </a:rPr>
              <a:t> for free:</a:t>
            </a:r>
          </a:p>
          <a:p>
            <a:r>
              <a:rPr lang="en-US" sz="1200" dirty="0">
                <a:solidFill>
                  <a:schemeClr val="bg1"/>
                </a:solidFill>
              </a:rPr>
              <a:t>&gt;&gt;&gt; </a:t>
            </a:r>
            <a:r>
              <a:rPr lang="en-US" sz="1200" dirty="0" err="1">
                <a:solidFill>
                  <a:schemeClr val="bg1"/>
                </a:solidFill>
              </a:rPr>
              <a:t>my_car</a:t>
            </a:r>
            <a:endParaRPr lang="en-US" sz="1200" dirty="0">
              <a:solidFill>
                <a:schemeClr val="bg1"/>
              </a:solidFill>
            </a:endParaRPr>
          </a:p>
          <a:p>
            <a:r>
              <a:rPr lang="en-US" sz="1200" dirty="0">
                <a:solidFill>
                  <a:schemeClr val="bg1"/>
                </a:solidFill>
              </a:rPr>
              <a:t>Car(color='red' , mileage=3812.4)</a:t>
            </a:r>
          </a:p>
          <a:p>
            <a:endParaRPr lang="en-US" sz="1200" dirty="0">
              <a:solidFill>
                <a:schemeClr val="bg1"/>
              </a:solidFill>
            </a:endParaRPr>
          </a:p>
          <a:p>
            <a:r>
              <a:rPr lang="en-US" sz="1200" dirty="0">
                <a:solidFill>
                  <a:schemeClr val="bg1"/>
                </a:solidFill>
              </a:rPr>
              <a:t># Like tuples, </a:t>
            </a:r>
            <a:r>
              <a:rPr lang="en-US" sz="1200" dirty="0" err="1">
                <a:solidFill>
                  <a:schemeClr val="bg1"/>
                </a:solidFill>
              </a:rPr>
              <a:t>namedtuples</a:t>
            </a:r>
            <a:r>
              <a:rPr lang="en-US" sz="1200" dirty="0">
                <a:solidFill>
                  <a:schemeClr val="bg1"/>
                </a:solidFill>
              </a:rPr>
              <a:t> are immutable:</a:t>
            </a:r>
          </a:p>
          <a:p>
            <a:r>
              <a:rPr lang="en-US" sz="1200" dirty="0">
                <a:solidFill>
                  <a:schemeClr val="bg1"/>
                </a:solidFill>
              </a:rPr>
              <a:t>&gt;&gt;&gt; </a:t>
            </a:r>
            <a:r>
              <a:rPr lang="en-US" sz="1200" dirty="0" err="1">
                <a:solidFill>
                  <a:schemeClr val="bg1"/>
                </a:solidFill>
              </a:rPr>
              <a:t>my_car.color</a:t>
            </a:r>
            <a:r>
              <a:rPr lang="en-US" sz="1200" dirty="0">
                <a:solidFill>
                  <a:schemeClr val="bg1"/>
                </a:solidFill>
              </a:rPr>
              <a:t> = 'blue'</a:t>
            </a:r>
          </a:p>
          <a:p>
            <a:r>
              <a:rPr lang="en-US" sz="1200" dirty="0" err="1">
                <a:solidFill>
                  <a:schemeClr val="bg1"/>
                </a:solidFill>
              </a:rPr>
              <a:t>AttributeError</a:t>
            </a:r>
            <a:r>
              <a:rPr lang="en-US" sz="1200" dirty="0">
                <a:solidFill>
                  <a:schemeClr val="bg1"/>
                </a:solidFill>
              </a:rPr>
              <a:t>: "can't set attribute"</a:t>
            </a:r>
          </a:p>
          <a:p>
            <a:endParaRPr lang="en-US"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933337"/>
            <a:ext cx="48880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t>Using</a:t>
            </a:r>
            <a:r>
              <a:rPr lang="fr-FR" altLang="fr-FR" sz="1400" dirty="0"/>
              <a:t> </a:t>
            </a:r>
            <a:r>
              <a:rPr lang="fr-FR" altLang="fr-FR" sz="1400" dirty="0" err="1"/>
              <a:t>nametuple</a:t>
            </a:r>
            <a:r>
              <a:rPr lang="fr-FR" altLang="fr-FR" sz="1400" dirty="0"/>
              <a:t> is </a:t>
            </a:r>
            <a:r>
              <a:rPr lang="fr-FR" altLang="fr-FR" sz="1400" dirty="0" err="1"/>
              <a:t>way</a:t>
            </a:r>
            <a:r>
              <a:rPr lang="fr-FR" altLang="fr-FR" sz="1400" dirty="0"/>
              <a:t> </a:t>
            </a:r>
            <a:r>
              <a:rPr lang="fr-FR" altLang="fr-FR" sz="1400" dirty="0" err="1"/>
              <a:t>shorther</a:t>
            </a:r>
            <a:r>
              <a:rPr lang="fr-FR" altLang="fr-FR" sz="1400" dirty="0"/>
              <a:t> </a:t>
            </a:r>
            <a:r>
              <a:rPr lang="fr-FR" altLang="fr-FR" sz="1400" dirty="0" err="1"/>
              <a:t>than</a:t>
            </a:r>
            <a:r>
              <a:rPr lang="fr-FR" altLang="fr-FR" sz="1400" dirty="0"/>
              <a:t> </a:t>
            </a:r>
            <a:r>
              <a:rPr lang="fr-FR" altLang="fr-FR" sz="1400" dirty="0" err="1"/>
              <a:t>defining</a:t>
            </a:r>
            <a:r>
              <a:rPr lang="fr-FR" altLang="fr-FR" sz="1400" dirty="0"/>
              <a:t> a class </a:t>
            </a:r>
            <a:r>
              <a:rPr lang="fr-FR" altLang="fr-FR" sz="1400" dirty="0" err="1"/>
              <a:t>manually</a:t>
            </a:r>
            <a:r>
              <a:rPr lang="fr-FR" altLang="fr-FR" sz="1400" dirty="0"/>
              <a:t>:</a:t>
            </a:r>
          </a:p>
        </p:txBody>
      </p:sp>
    </p:spTree>
    <p:extLst>
      <p:ext uri="{BB962C8B-B14F-4D97-AF65-F5344CB8AC3E}">
        <p14:creationId xmlns:p14="http://schemas.microsoft.com/office/powerpoint/2010/main" val="694332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944136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est une séquence mutable pouvant contenir plusieurs autres objets.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se construit ainsi : </a:t>
            </a:r>
            <a:r>
              <a:rPr lang="fr-FR" altLang="fr-FR" sz="1400" b="1" dirty="0"/>
              <a:t>liste = [element1, element2, </a:t>
            </a:r>
            <a:r>
              <a:rPr lang="fr-FR" altLang="fr-FR" sz="1400" b="1" dirty="0" err="1"/>
              <a:t>elementN</a:t>
            </a:r>
            <a:r>
              <a:rPr lang="fr-FR" altLang="fr-FR" sz="1400" b="1" dirty="0"/>
              <a: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insérer des éléments dans une liste à l'aide des méthodes </a:t>
            </a:r>
            <a:r>
              <a:rPr lang="fr-FR" altLang="fr-FR" sz="1400" b="1" dirty="0"/>
              <a:t>append</a:t>
            </a:r>
            <a:r>
              <a:rPr lang="fr-FR" altLang="fr-FR" sz="1400" dirty="0"/>
              <a:t>, </a:t>
            </a:r>
            <a:r>
              <a:rPr lang="fr-FR" altLang="fr-FR" sz="1400" b="1" dirty="0"/>
              <a:t>insert</a:t>
            </a:r>
            <a:r>
              <a:rPr lang="fr-FR" altLang="fr-FR" sz="1400" dirty="0"/>
              <a:t> et </a:t>
            </a:r>
            <a:r>
              <a:rPr lang="fr-FR" altLang="fr-FR" sz="1400" b="1" dirty="0" err="1"/>
              <a:t>extend</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supprimer des éléments d'une liste grâce au mot-clé </a:t>
            </a:r>
            <a:r>
              <a:rPr lang="fr-FR" altLang="fr-FR" sz="1400" b="1" dirty="0"/>
              <a:t>del</a:t>
            </a:r>
            <a:r>
              <a:rPr lang="fr-FR" altLang="fr-FR" sz="1400" dirty="0"/>
              <a:t> ou à la méthode </a:t>
            </a:r>
            <a:r>
              <a:rPr lang="fr-FR" altLang="fr-FR" sz="1400" b="1" dirty="0" err="1"/>
              <a:t>remove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 tuple est une séquence pouvant contenir des objets. À la différence de la liste, le tuple ne peut être modifié une fois créé.</a:t>
            </a:r>
          </a:p>
        </p:txBody>
      </p:sp>
    </p:spTree>
    <p:extLst>
      <p:ext uri="{BB962C8B-B14F-4D97-AF65-F5344CB8AC3E}">
        <p14:creationId xmlns:p14="http://schemas.microsoft.com/office/powerpoint/2010/main" val="40212828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2/2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12147599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3" y="2061232"/>
            <a:ext cx="2415918"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err="1">
                <a:solidFill>
                  <a:schemeClr val="bg1"/>
                </a:solidFill>
              </a:rPr>
              <a:t>ma_chaine</a:t>
            </a:r>
            <a:r>
              <a:rPr lang="fr-FR" altLang="fr-FR" sz="1400" b="1" dirty="0">
                <a:solidFill>
                  <a:schemeClr val="bg1"/>
                </a:solidFill>
              </a:rPr>
              <a:t> = "Bonjour à tous"</a:t>
            </a:r>
          </a:p>
          <a:p>
            <a:pPr lvl="0" eaLnBrk="0" fontAlgn="base" hangingPunct="0">
              <a:spcBef>
                <a:spcPct val="0"/>
              </a:spcBef>
              <a:spcAft>
                <a:spcPct val="0"/>
              </a:spcAft>
            </a:pPr>
            <a:r>
              <a:rPr lang="fr-FR" altLang="fr-FR" sz="1400" b="1" dirty="0" err="1">
                <a:solidFill>
                  <a:schemeClr val="bg1"/>
                </a:solidFill>
              </a:rPr>
              <a:t>ma_chaine.split</a:t>
            </a: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32805"/>
            <a:ext cx="11896721" cy="954107"/>
          </a:xfrm>
          <a:prstGeom prst="rect">
            <a:avLst/>
          </a:prstGeom>
          <a:noFill/>
        </p:spPr>
        <p:txBody>
          <a:bodyPr wrap="square" rtlCol="0">
            <a:spAutoFit/>
          </a:bodyPr>
          <a:lstStyle/>
          <a:p>
            <a:r>
              <a:rPr lang="fr-FR" sz="1400" u="sng" dirty="0"/>
              <a:t>Des chaines aux listes</a:t>
            </a:r>
          </a:p>
          <a:p>
            <a:endParaRPr lang="fr-FR" sz="1400" dirty="0"/>
          </a:p>
          <a:p>
            <a:r>
              <a:rPr lang="fr-FR" sz="1400" dirty="0"/>
              <a:t>Pour « convertir » une chaîne en liste, on va utiliser une méthode de chaîne nommée split(« éclater » en anglais). Cette méthode prend un paramètre qui est une autre chaîne, souvent d'un seul caractère, définissant comment on va découper notre chaîne initiale.</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2950059"/>
            <a:ext cx="11896721" cy="1815882"/>
          </a:xfrm>
          <a:prstGeom prst="rect">
            <a:avLst/>
          </a:prstGeom>
          <a:noFill/>
        </p:spPr>
        <p:txBody>
          <a:bodyPr wrap="square" rtlCol="0">
            <a:spAutoFit/>
          </a:bodyPr>
          <a:lstStyle/>
          <a:p>
            <a:r>
              <a:rPr lang="fr-FR" sz="1400" dirty="0"/>
              <a:t>On passe en paramètre de la méthode split une chaîne contenant un unique espace. La méthode renvoie une liste contenant les trois mots de notre petite phrase. Chaque mot se trouve dans une case de la liste.</a:t>
            </a:r>
          </a:p>
          <a:p>
            <a:endParaRPr lang="fr-FR" sz="1400" dirty="0"/>
          </a:p>
          <a:p>
            <a:r>
              <a:rPr lang="fr-FR" sz="1400" dirty="0"/>
              <a:t>C'est assez simple en fait : quand on appelle la méthode split, celle-ci découpe la chaîne en fonction du paramètre donné. Ici la première case de la liste va donc du début de la chaîne au premier espace (non inclus), la deuxième case va du premier espace au second, et ainsi de suite jusqu'à la fin de la chaîne.</a:t>
            </a:r>
          </a:p>
          <a:p>
            <a:endParaRPr lang="fr-FR" sz="1400" dirty="0"/>
          </a:p>
          <a:p>
            <a:r>
              <a:rPr lang="fr-FR" sz="1400" dirty="0"/>
              <a:t>Sachez que split possède un paramètre par défaut, un code qui représente les espaces, les tabulations et les sauts de ligne. Donc vous pouvez très bien faire </a:t>
            </a:r>
            <a:r>
              <a:rPr lang="fr-FR" sz="1400" dirty="0" err="1"/>
              <a:t>ma_chaine.split</a:t>
            </a:r>
            <a:r>
              <a:rPr lang="fr-FR" sz="1400" dirty="0"/>
              <a:t>(), cela revient ici au même.</a:t>
            </a:r>
          </a:p>
        </p:txBody>
      </p:sp>
    </p:spTree>
    <p:extLst>
      <p:ext uri="{BB962C8B-B14F-4D97-AF65-F5344CB8AC3E}">
        <p14:creationId xmlns:p14="http://schemas.microsoft.com/office/powerpoint/2010/main" val="2213486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4" name="Content Placeholder 4">
            <a:extLst>
              <a:ext uri="{FF2B5EF4-FFF2-40B4-BE49-F238E27FC236}">
                <a16:creationId xmlns:a16="http://schemas.microsoft.com/office/drawing/2014/main" id="{28BF37A0-76A8-4141-BCE3-F580E53F85BC}"/>
              </a:ext>
            </a:extLst>
          </p:cNvPr>
          <p:cNvSpPr txBox="1">
            <a:spLocks/>
          </p:cNvSpPr>
          <p:nvPr/>
        </p:nvSpPr>
        <p:spPr>
          <a:xfrm>
            <a:off x="476249" y="1325564"/>
            <a:ext cx="3592939" cy="5404100"/>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solidFill>
              </a:rPr>
              <a:t>Built-in Types</a:t>
            </a:r>
          </a:p>
          <a:p>
            <a:pPr marL="57150" indent="0">
              <a:buFont typeface="Arial" panose="020B0604020202020204" pitchFamily="34" charset="0"/>
              <a:buNone/>
            </a:pPr>
            <a:r>
              <a:rPr lang="en-US" sz="2400" dirty="0"/>
              <a:t>Integer</a:t>
            </a:r>
          </a:p>
          <a:p>
            <a:pPr marL="57150" indent="0">
              <a:buFont typeface="Arial" panose="020B0604020202020204" pitchFamily="34" charset="0"/>
              <a:buNone/>
            </a:pPr>
            <a:r>
              <a:rPr lang="en-US" sz="2400" dirty="0"/>
              <a:t>Floating point</a:t>
            </a:r>
          </a:p>
          <a:p>
            <a:pPr marL="57150" indent="0">
              <a:buFont typeface="Arial" panose="020B0604020202020204" pitchFamily="34" charset="0"/>
              <a:buNone/>
            </a:pPr>
            <a:r>
              <a:rPr lang="en-US" sz="2400" dirty="0"/>
              <a:t>String</a:t>
            </a:r>
          </a:p>
          <a:p>
            <a:pPr marL="57150" indent="0">
              <a:buFont typeface="Arial" panose="020B0604020202020204" pitchFamily="34" charset="0"/>
              <a:buNone/>
            </a:pPr>
            <a:r>
              <a:rPr lang="en-US" sz="2400" dirty="0"/>
              <a:t>Boolean</a:t>
            </a:r>
          </a:p>
          <a:p>
            <a:pPr marL="57150" indent="0">
              <a:buFont typeface="Arial" panose="020B0604020202020204" pitchFamily="34" charset="0"/>
              <a:buNone/>
            </a:pPr>
            <a:r>
              <a:rPr lang="en-US" sz="2400" dirty="0"/>
              <a:t>Complex number</a:t>
            </a:r>
          </a:p>
        </p:txBody>
      </p:sp>
      <p:sp>
        <p:nvSpPr>
          <p:cNvPr id="5" name="Content Placeholder 4">
            <a:extLst>
              <a:ext uri="{FF2B5EF4-FFF2-40B4-BE49-F238E27FC236}">
                <a16:creationId xmlns:a16="http://schemas.microsoft.com/office/drawing/2014/main" id="{AB10EE7A-9EF2-4843-BE7B-4F5C9065C501}"/>
              </a:ext>
            </a:extLst>
          </p:cNvPr>
          <p:cNvSpPr txBox="1">
            <a:spLocks/>
          </p:cNvSpPr>
          <p:nvPr/>
        </p:nvSpPr>
        <p:spPr>
          <a:xfrm>
            <a:off x="6015298" y="1325564"/>
            <a:ext cx="5903986" cy="5404100"/>
          </a:xfrm>
          <a:prstGeom prst="rect">
            <a:avLst/>
          </a:prstGeom>
          <a:solidFill>
            <a:schemeClr val="bg1">
              <a:lumMod val="9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1371600" algn="l"/>
              </a:tabLst>
            </a:pPr>
            <a:r>
              <a:rPr lang="en-US" sz="2800" b="1" dirty="0">
                <a:solidFill>
                  <a:schemeClr val="accent1"/>
                </a:solidFill>
              </a:rPr>
              <a:t>Type Conversion</a:t>
            </a:r>
          </a:p>
          <a:p>
            <a:pPr marL="57150" indent="0">
              <a:buFont typeface="Arial" pitchFamily="34" charset="0"/>
              <a:buNone/>
              <a:tabLst>
                <a:tab pos="1371600" algn="l"/>
              </a:tabLst>
            </a:pPr>
            <a:r>
              <a:rPr lang="en-US" sz="2400" dirty="0"/>
              <a:t>int()	# string to integer</a:t>
            </a:r>
          </a:p>
          <a:p>
            <a:pPr marL="57150" indent="0">
              <a:buFont typeface="Arial" pitchFamily="34" charset="0"/>
              <a:buNone/>
              <a:tabLst>
                <a:tab pos="1371600" algn="l"/>
              </a:tabLst>
            </a:pPr>
            <a:r>
              <a:rPr lang="en-US" sz="2400" dirty="0"/>
              <a:t>float()	# string to float</a:t>
            </a:r>
          </a:p>
          <a:p>
            <a:pPr marL="57150" indent="0">
              <a:buFont typeface="Arial" pitchFamily="34" charset="0"/>
              <a:buNone/>
              <a:tabLst>
                <a:tab pos="1371600" algn="l"/>
              </a:tabLst>
            </a:pPr>
            <a:r>
              <a:rPr lang="en-US" sz="2400" dirty="0"/>
              <a:t>str()	# number to string</a:t>
            </a:r>
          </a:p>
          <a:p>
            <a:pPr marL="57150" indent="0">
              <a:buFont typeface="Arial" pitchFamily="34" charset="0"/>
              <a:buNone/>
              <a:tabLst>
                <a:tab pos="1371600" algn="l"/>
              </a:tabLst>
            </a:pPr>
            <a:r>
              <a:rPr lang="en-US" sz="2400" dirty="0"/>
              <a:t>bool()	# 0, [], None =&gt; False</a:t>
            </a:r>
          </a:p>
          <a:p>
            <a:pPr marL="57150" indent="0">
              <a:buFont typeface="Arial" pitchFamily="34" charset="0"/>
              <a:buNone/>
              <a:tabLst>
                <a:tab pos="1371600" algn="l"/>
              </a:tabLst>
            </a:pPr>
            <a:r>
              <a:rPr lang="en-US" sz="2400" dirty="0"/>
              <a:t>hex()	# decimal to hex</a:t>
            </a:r>
          </a:p>
          <a:p>
            <a:pPr marL="57150" indent="0">
              <a:buFont typeface="Arial" pitchFamily="34" charset="0"/>
              <a:buNone/>
              <a:tabLst>
                <a:tab pos="1371600" algn="l"/>
              </a:tabLst>
            </a:pPr>
            <a:r>
              <a:rPr lang="en-US" sz="2400" dirty="0"/>
              <a:t>ord()	# ASCII value</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Python Variables</a:t>
            </a:r>
            <a:endParaRPr lang="fr-FR" sz="6000" dirty="0">
              <a:solidFill>
                <a:schemeClr val="accent5">
                  <a:lumMod val="75000"/>
                </a:schemeClr>
              </a:solidFill>
            </a:endParaRPr>
          </a:p>
        </p:txBody>
      </p:sp>
    </p:spTree>
    <p:extLst>
      <p:ext uri="{BB962C8B-B14F-4D97-AF65-F5344CB8AC3E}">
        <p14:creationId xmlns:p14="http://schemas.microsoft.com/office/powerpoint/2010/main" val="8010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314329" y="2170841"/>
            <a:ext cx="2536785"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ma_liste = ['Bonjour', 'à', 'tous']</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join</a:t>
            </a:r>
            <a:r>
              <a:rPr lang="fr-FR" altLang="fr-FR" sz="1400" b="1" dirty="0">
                <a:solidFill>
                  <a:schemeClr val="bg1"/>
                </a:solidFill>
              </a:rPr>
              <a:t>(ma_liste)</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41751"/>
            <a:ext cx="11896721" cy="954107"/>
          </a:xfrm>
          <a:prstGeom prst="rect">
            <a:avLst/>
          </a:prstGeom>
          <a:noFill/>
        </p:spPr>
        <p:txBody>
          <a:bodyPr wrap="square" rtlCol="0">
            <a:spAutoFit/>
          </a:bodyPr>
          <a:lstStyle/>
          <a:p>
            <a:r>
              <a:rPr lang="fr-FR" sz="1400" u="sng" dirty="0"/>
              <a:t>Des listes aux chaines</a:t>
            </a:r>
          </a:p>
          <a:p>
            <a:endParaRPr lang="fr-FR" sz="1400" u="sng" dirty="0"/>
          </a:p>
          <a:p>
            <a:r>
              <a:rPr lang="fr-FR" sz="1400" dirty="0"/>
              <a:t>Voyons l'inverse à présent, c'est-à-dire si on a une liste contenant plusieurs chaînes de caractères que l'on souhaite fusionner en une seule. On utilise la méthode de chaîne </a:t>
            </a:r>
            <a:r>
              <a:rPr lang="fr-FR" sz="1400" dirty="0" err="1"/>
              <a:t>join</a:t>
            </a:r>
            <a:r>
              <a:rPr lang="fr-FR" sz="1400" dirty="0"/>
              <a:t>(« joindre » en anglais). Sa syntaxe est un peu surprenante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3059668"/>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8310340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Une application pratique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2367794"/>
            <a:ext cx="11896721" cy="289310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def </a:t>
            </a:r>
            <a:r>
              <a:rPr lang="fr-FR" altLang="fr-FR" sz="1400" b="1" dirty="0" err="1">
                <a:solidFill>
                  <a:schemeClr val="bg1"/>
                </a:solidFill>
              </a:rPr>
              <a:t>afficher_flottant</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"""Fonction prenant en paramètre un flottant et renvoyant une chaîne de caractères représentant la troncature de ce nombre. La partie flottante doit avoir une longueur maximum de 3 caractères.</a:t>
            </a:r>
          </a:p>
          <a:p>
            <a:pPr lvl="0" eaLnBrk="0" fontAlgn="base" hangingPunct="0">
              <a:spcBef>
                <a:spcPct val="0"/>
              </a:spcBef>
              <a:spcAft>
                <a:spcPct val="0"/>
              </a:spcAft>
            </a:pPr>
            <a:endParaRPr lang="fr-FR" altLang="fr-FR" sz="1400" b="1" dirty="0">
              <a:solidFill>
                <a:schemeClr val="bg1"/>
              </a:solidFill>
            </a:endParaRPr>
          </a:p>
          <a:p>
            <a:pPr lvl="0" eaLnBrk="0" fontAlgn="base" hangingPunct="0">
              <a:spcBef>
                <a:spcPct val="0"/>
              </a:spcBef>
              <a:spcAft>
                <a:spcPct val="0"/>
              </a:spcAft>
            </a:pPr>
            <a:r>
              <a:rPr lang="fr-FR" altLang="fr-FR" sz="1400" b="1" dirty="0">
                <a:solidFill>
                  <a:schemeClr val="bg1"/>
                </a:solidFill>
              </a:rPr>
              <a:t>    De plus, on va remplacer le point décimal par la virgule"""</a:t>
            </a:r>
          </a:p>
          <a:p>
            <a:pPr lvl="0" eaLnBrk="0" fontAlgn="base" hangingPunct="0">
              <a:spcBef>
                <a:spcPct val="0"/>
              </a:spcBef>
              <a:spcAft>
                <a:spcPct val="0"/>
              </a:spcAft>
            </a:pP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    if type(flottant) is not </a:t>
            </a:r>
            <a:r>
              <a:rPr lang="fr-FR" altLang="fr-FR" sz="1400" b="1" dirty="0" err="1">
                <a:solidFill>
                  <a:schemeClr val="bg1"/>
                </a:solidFill>
              </a:rPr>
              <a:t>float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raise TypeError("Le paramètre attendu doit être un flottant")</a:t>
            </a:r>
          </a:p>
          <a:p>
            <a:pPr lvl="0" eaLnBrk="0" fontAlgn="base" hangingPunct="0">
              <a:spcBef>
                <a:spcPct val="0"/>
              </a:spcBef>
              <a:spcAft>
                <a:spcPct val="0"/>
              </a:spcAft>
            </a:pPr>
            <a:r>
              <a:rPr lang="fr-FR" altLang="fr-FR" sz="1400" b="1" dirty="0">
                <a:solidFill>
                  <a:schemeClr val="bg1"/>
                </a:solidFill>
              </a:rPr>
              <a:t>    flottant = str(flottant)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 = </a:t>
            </a:r>
            <a:r>
              <a:rPr lang="fr-FR" altLang="fr-FR" sz="1400" b="1" dirty="0" err="1">
                <a:solidFill>
                  <a:schemeClr val="bg1"/>
                </a:solidFill>
              </a:rPr>
              <a:t>flottant.split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 La partie entière n'est pas à modifier</a:t>
            </a:r>
          </a:p>
          <a:p>
            <a:pPr lvl="0" eaLnBrk="0" fontAlgn="base" hangingPunct="0">
              <a:spcBef>
                <a:spcPct val="0"/>
              </a:spcBef>
              <a:spcAft>
                <a:spcPct val="0"/>
              </a:spcAft>
            </a:pPr>
            <a:r>
              <a:rPr lang="fr-FR" altLang="fr-FR" sz="1400" b="1" dirty="0">
                <a:solidFill>
                  <a:schemeClr val="bg1"/>
                </a:solidFill>
              </a:rPr>
              <a:t>    # Seule la partie flottante doit être tronquée</a:t>
            </a:r>
          </a:p>
          <a:p>
            <a:pPr lvl="0" eaLnBrk="0" fontAlgn="base" hangingPunct="0">
              <a:spcBef>
                <a:spcPct val="0"/>
              </a:spcBef>
              <a:spcAft>
                <a:spcPct val="0"/>
              </a:spcAft>
            </a:pPr>
            <a:r>
              <a:rPr lang="fr-FR" altLang="fr-FR" sz="1400" b="1" dirty="0">
                <a:solidFill>
                  <a:schemeClr val="bg1"/>
                </a:solidFill>
              </a:rPr>
              <a:t>    return ",".</a:t>
            </a:r>
            <a:r>
              <a:rPr lang="fr-FR" altLang="fr-FR" sz="1400" b="1" dirty="0" err="1">
                <a:solidFill>
                  <a:schemeClr val="bg1"/>
                </a:solidFill>
              </a:rPr>
              <a:t>join</a:t>
            </a:r>
            <a:r>
              <a:rPr lang="fr-FR" altLang="fr-FR" sz="1400" b="1" dirty="0">
                <a:solidFill>
                  <a:schemeClr val="bg1"/>
                </a:solidFill>
              </a:rPr>
              <a:t>([</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[:3]])</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Admettons que nous ayons un nombre flottant dont nous souhaitons afficher la partie entière et les trois premières décimales uniquement de la partie flottante. Autrement dit, si on a un nombre flottant tel que « 3.999999999999998 », on souhaite obtenir comme résultat « 3.999 ». D'ailleurs, ce serait plus joli si on remplaçait le point décimal par la virgule, à laquelle nous sommes plus habitués.</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5441546"/>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24631247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Les fonctions dont on ne connaît pas à l'avance le nombre de paramètres</a:t>
            </a:r>
          </a:p>
          <a:p>
            <a:r>
              <a:rPr lang="fr-FR" sz="1400" dirty="0"/>
              <a:t>Vous devriez tout de suite penser à la fonction print: on lui passe une liste de paramètres qu'elle va afficher, dans l'ordre où ils sont placés, séparés par un espace (ou tout autre délimiteur choisi).</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249561"/>
            <a:ext cx="11896721" cy="307777"/>
          </a:xfrm>
          <a:prstGeom prst="rect">
            <a:avLst/>
          </a:prstGeom>
          <a:solidFill>
            <a:schemeClr val="tx1"/>
          </a:solidFill>
        </p:spPr>
        <p:txBody>
          <a:bodyPr wrap="square" rtlCol="0">
            <a:spAutoFit/>
          </a:bodyPr>
          <a:lstStyle/>
          <a:p>
            <a:r>
              <a:rPr lang="fr-FR" sz="1400" dirty="0">
                <a:solidFill>
                  <a:schemeClr val="bg1"/>
                </a:solidFill>
              </a:rPr>
              <a:t>def fonction(*</a:t>
            </a:r>
            <a:r>
              <a:rPr lang="fr-FR" sz="1400" dirty="0" err="1">
                <a:solidFill>
                  <a:schemeClr val="bg1"/>
                </a:solidFill>
              </a:rPr>
              <a:t>parametres</a:t>
            </a:r>
            <a:r>
              <a:rPr lang="fr-FR" sz="1400" dirty="0">
                <a:solidFill>
                  <a:schemeClr val="bg1"/>
                </a:solidFill>
              </a:rPr>
              <a:t>):</a:t>
            </a:r>
          </a:p>
        </p:txBody>
      </p:sp>
      <p:sp>
        <p:nvSpPr>
          <p:cNvPr id="10" name="ZoneTexte 9">
            <a:extLst>
              <a:ext uri="{FF2B5EF4-FFF2-40B4-BE49-F238E27FC236}">
                <a16:creationId xmlns:a16="http://schemas.microsoft.com/office/drawing/2014/main" id="{5C85FB38-83DF-4CB1-A92D-89EECD0701D6}"/>
              </a:ext>
            </a:extLst>
          </p:cNvPr>
          <p:cNvSpPr txBox="1"/>
          <p:nvPr/>
        </p:nvSpPr>
        <p:spPr>
          <a:xfrm>
            <a:off x="209554" y="2961389"/>
            <a:ext cx="11896721" cy="3108543"/>
          </a:xfrm>
          <a:prstGeom prst="rect">
            <a:avLst/>
          </a:prstGeom>
          <a:solidFill>
            <a:schemeClr val="tx1"/>
          </a:solidFill>
        </p:spPr>
        <p:txBody>
          <a:bodyPr wrap="square" rtlCol="0">
            <a:spAutoFit/>
          </a:bodyPr>
          <a:lstStyle/>
          <a:p>
            <a:r>
              <a:rPr lang="fr-FR" sz="1400" dirty="0">
                <a:solidFill>
                  <a:schemeClr val="bg1"/>
                </a:solidFill>
              </a:rPr>
              <a:t>def </a:t>
            </a:r>
            <a:r>
              <a:rPr lang="fr-FR" sz="1400" dirty="0" err="1">
                <a:solidFill>
                  <a:schemeClr val="bg1"/>
                </a:solidFill>
              </a:rPr>
              <a:t>fonction_inconnue</a:t>
            </a:r>
            <a:r>
              <a:rPr lang="fr-FR" sz="1400" dirty="0">
                <a:solidFill>
                  <a:schemeClr val="bg1"/>
                </a:solidFill>
              </a:rPr>
              <a:t>(*</a:t>
            </a:r>
            <a:r>
              <a:rPr lang="fr-FR" sz="1400" dirty="0" err="1">
                <a:solidFill>
                  <a:schemeClr val="bg1"/>
                </a:solidFill>
              </a:rPr>
              <a:t>parametres</a:t>
            </a:r>
            <a:r>
              <a:rPr lang="fr-FR" sz="1400" dirty="0">
                <a:solidFill>
                  <a:schemeClr val="bg1"/>
                </a:solidFill>
              </a:rPr>
              <a:t>):</a:t>
            </a:r>
          </a:p>
          <a:p>
            <a:r>
              <a:rPr lang="fr-FR" sz="1400" dirty="0">
                <a:solidFill>
                  <a:schemeClr val="bg1"/>
                </a:solidFill>
              </a:rPr>
              <a:t>...     """Test d'une fonction pouvant être appelée avec un nombre variable de paramètres"""</a:t>
            </a:r>
          </a:p>
          <a:p>
            <a:r>
              <a:rPr lang="fr-FR" sz="1400" dirty="0">
                <a:solidFill>
                  <a:schemeClr val="bg1"/>
                </a:solidFill>
              </a:rPr>
              <a:t>...     </a:t>
            </a:r>
          </a:p>
          <a:p>
            <a:r>
              <a:rPr lang="fr-FR" sz="1400" dirty="0">
                <a:solidFill>
                  <a:schemeClr val="bg1"/>
                </a:solidFill>
              </a:rPr>
              <a:t>...     print("J'ai reçu : {}.".format(</a:t>
            </a:r>
            <a:r>
              <a:rPr lang="fr-FR" sz="1400" dirty="0" err="1">
                <a:solidFill>
                  <a:schemeClr val="bg1"/>
                </a:solidFill>
              </a:rPr>
              <a:t>parametres</a:t>
            </a:r>
            <a:r>
              <a:rPr lang="fr-FR" sz="1400" dirty="0">
                <a:solidFill>
                  <a:schemeClr val="bg1"/>
                </a:solidFill>
              </a:rPr>
              <a:t>))</a:t>
            </a:r>
          </a:p>
          <a:p>
            <a:r>
              <a:rPr lang="fr-FR" sz="1400" dirty="0">
                <a:solidFill>
                  <a:schemeClr val="bg1"/>
                </a:solidFill>
              </a:rPr>
              <a:t>... </a:t>
            </a:r>
          </a:p>
          <a:p>
            <a:r>
              <a:rPr lang="fr-FR" sz="1400" dirty="0" err="1">
                <a:solidFill>
                  <a:schemeClr val="bg1"/>
                </a:solidFill>
              </a:rPr>
              <a:t>fonction_inconnue</a:t>
            </a:r>
            <a:r>
              <a:rPr lang="fr-FR" sz="1400" dirty="0">
                <a:solidFill>
                  <a:schemeClr val="bg1"/>
                </a:solidFill>
              </a:rPr>
              <a:t>() # On appelle la fonction sans paramètre</a:t>
            </a:r>
          </a:p>
          <a:p>
            <a:r>
              <a:rPr lang="fr-FR" sz="1400" dirty="0">
                <a:solidFill>
                  <a:schemeClr val="bg1"/>
                </a:solidFill>
              </a:rPr>
              <a:t>J'ai reçu : ().</a:t>
            </a:r>
          </a:p>
          <a:p>
            <a:r>
              <a:rPr lang="fr-FR" sz="1400" dirty="0" err="1">
                <a:solidFill>
                  <a:schemeClr val="bg1"/>
                </a:solidFill>
              </a:rPr>
              <a:t>fonction_inconnue</a:t>
            </a:r>
            <a:r>
              <a:rPr lang="fr-FR" sz="1400" dirty="0">
                <a:solidFill>
                  <a:schemeClr val="bg1"/>
                </a:solidFill>
              </a:rPr>
              <a:t>(33)</a:t>
            </a:r>
          </a:p>
          <a:p>
            <a:r>
              <a:rPr lang="fr-FR" sz="1400" dirty="0">
                <a:solidFill>
                  <a:schemeClr val="bg1"/>
                </a:solidFill>
              </a:rPr>
              <a:t>J'ai reçu : (33,).</a:t>
            </a:r>
          </a:p>
          <a:p>
            <a:r>
              <a:rPr lang="fr-FR" sz="1400" dirty="0" err="1">
                <a:solidFill>
                  <a:schemeClr val="bg1"/>
                </a:solidFill>
              </a:rPr>
              <a:t>fonction_inconnue</a:t>
            </a:r>
            <a:r>
              <a:rPr lang="fr-FR" sz="1400" dirty="0">
                <a:solidFill>
                  <a:schemeClr val="bg1"/>
                </a:solidFill>
              </a:rPr>
              <a:t>('a', 'e', 'f')</a:t>
            </a:r>
          </a:p>
          <a:p>
            <a:r>
              <a:rPr lang="fr-FR" sz="1400" dirty="0">
                <a:solidFill>
                  <a:schemeClr val="bg1"/>
                </a:solidFill>
              </a:rPr>
              <a:t>J'ai reçu : ('a', 'e', 'f').</a:t>
            </a:r>
          </a:p>
          <a:p>
            <a:r>
              <a:rPr lang="fr-FR" sz="1400" dirty="0">
                <a:solidFill>
                  <a:schemeClr val="bg1"/>
                </a:solidFill>
              </a:rPr>
              <a:t>var = 3.5</a:t>
            </a:r>
          </a:p>
          <a:p>
            <a:r>
              <a:rPr lang="fr-FR" sz="1400" dirty="0" err="1">
                <a:solidFill>
                  <a:schemeClr val="bg1"/>
                </a:solidFill>
              </a:rPr>
              <a:t>fonction_inconnue</a:t>
            </a:r>
            <a:r>
              <a:rPr lang="fr-FR" sz="1400" dirty="0">
                <a:solidFill>
                  <a:schemeClr val="bg1"/>
                </a:solidFill>
              </a:rPr>
              <a:t>(var, [4], "...")</a:t>
            </a:r>
          </a:p>
          <a:p>
            <a:r>
              <a:rPr lang="fr-FR" sz="1400" dirty="0">
                <a:solidFill>
                  <a:schemeClr val="bg1"/>
                </a:solidFill>
              </a:rPr>
              <a:t>J'ai reçu : (3.5, [4], '...').</a:t>
            </a:r>
          </a:p>
        </p:txBody>
      </p:sp>
    </p:spTree>
    <p:extLst>
      <p:ext uri="{BB962C8B-B14F-4D97-AF65-F5344CB8AC3E}">
        <p14:creationId xmlns:p14="http://schemas.microsoft.com/office/powerpoint/2010/main" val="36427900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307777"/>
          </a:xfrm>
          <a:prstGeom prst="rect">
            <a:avLst/>
          </a:prstGeom>
          <a:noFill/>
        </p:spPr>
        <p:txBody>
          <a:bodyPr wrap="square" rtlCol="0">
            <a:spAutoFit/>
          </a:bodyPr>
          <a:lstStyle/>
          <a:p>
            <a:r>
              <a:rPr lang="fr-FR" sz="1400" dirty="0"/>
              <a:t>Vous pouvez bien entendu définir une fonction avec plusieurs paramètres qui doivent être fournis quoi qu'il arrive, suivis d'une liste de paramètres variables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1774649"/>
            <a:ext cx="11896721" cy="307777"/>
          </a:xfrm>
          <a:prstGeom prst="rect">
            <a:avLst/>
          </a:prstGeom>
          <a:solidFill>
            <a:schemeClr val="tx1"/>
          </a:solidFill>
        </p:spPr>
        <p:txBody>
          <a:bodyPr wrap="square" rtlCol="0">
            <a:spAutoFit/>
          </a:bodyPr>
          <a:lstStyle/>
          <a:p>
            <a:r>
              <a:rPr lang="fr-FR" sz="1400" dirty="0">
                <a:solidFill>
                  <a:schemeClr val="bg1"/>
                </a:solidFill>
              </a:rPr>
              <a:t>def fonction_inconnue(nom, prenom, *commentaires):</a:t>
            </a:r>
          </a:p>
        </p:txBody>
      </p:sp>
      <p:sp>
        <p:nvSpPr>
          <p:cNvPr id="8" name="ZoneTexte 7">
            <a:extLst>
              <a:ext uri="{FF2B5EF4-FFF2-40B4-BE49-F238E27FC236}">
                <a16:creationId xmlns:a16="http://schemas.microsoft.com/office/drawing/2014/main" id="{8B37032D-79FF-4168-8C46-336FA1210AD3}"/>
              </a:ext>
            </a:extLst>
          </p:cNvPr>
          <p:cNvSpPr txBox="1"/>
          <p:nvPr/>
        </p:nvSpPr>
        <p:spPr>
          <a:xfrm>
            <a:off x="209554" y="2338682"/>
            <a:ext cx="11896721" cy="1815882"/>
          </a:xfrm>
          <a:prstGeom prst="rect">
            <a:avLst/>
          </a:prstGeom>
          <a:noFill/>
        </p:spPr>
        <p:txBody>
          <a:bodyPr wrap="square" rtlCol="0">
            <a:spAutoFit/>
          </a:bodyPr>
          <a:lstStyle/>
          <a:p>
            <a:r>
              <a:rPr lang="fr-FR" sz="1400" dirty="0"/>
              <a:t>Dans cet exemple de définition de fonction, vous devez impérativement préciser un nom et un prénom, et ensuite vous mettez ce que vous voulez en commentaire, aucun paramètre, un, deux… ce que vous voulez.</a:t>
            </a:r>
          </a:p>
          <a:p>
            <a:endParaRPr lang="fr-FR" sz="1400" dirty="0"/>
          </a:p>
          <a:p>
            <a:r>
              <a:rPr lang="fr-FR" sz="1400" dirty="0">
                <a:highlight>
                  <a:srgbClr val="FF00FF"/>
                </a:highlight>
              </a:rPr>
              <a:t>Si on définit une liste variable de paramètres, elle doit se trouver après la liste des paramètres standard.</a:t>
            </a:r>
          </a:p>
          <a:p>
            <a:endParaRPr lang="fr-FR" sz="1400" dirty="0">
              <a:highlight>
                <a:srgbClr val="FF00FF"/>
              </a:highlight>
            </a:endParaRPr>
          </a:p>
          <a:p>
            <a:r>
              <a:rPr lang="fr-FR" sz="1400" dirty="0"/>
              <a:t>Au fond, cela est évident. Vous ne pouvez avoir une définition de fonction comme def fonction_inconnue(*</a:t>
            </a:r>
            <a:r>
              <a:rPr lang="fr-FR" sz="1400" dirty="0" err="1"/>
              <a:t>parametres</a:t>
            </a:r>
            <a:r>
              <a:rPr lang="fr-FR" sz="1400" dirty="0"/>
              <a:t>, nom, prenom). En revanche, si vous souhaitez avoir des paramètres nommés, il faut les mettre après cette liste. Les paramètres nommés sont un peu une exception puisqu'ils ne figureront de toute façon pas dans le tuple obtenu. Voyons par exemple la définition de la fonction print:</a:t>
            </a:r>
            <a:endParaRPr lang="fr-FR" sz="1400" dirty="0">
              <a:highlight>
                <a:srgbClr val="FF00FF"/>
              </a:highlight>
            </a:endParaRPr>
          </a:p>
        </p:txBody>
      </p:sp>
      <p:sp>
        <p:nvSpPr>
          <p:cNvPr id="11" name="ZoneTexte 10">
            <a:extLst>
              <a:ext uri="{FF2B5EF4-FFF2-40B4-BE49-F238E27FC236}">
                <a16:creationId xmlns:a16="http://schemas.microsoft.com/office/drawing/2014/main" id="{124F8581-9ED3-44AA-A0C0-A805BD9ADC52}"/>
              </a:ext>
            </a:extLst>
          </p:cNvPr>
          <p:cNvSpPr txBox="1"/>
          <p:nvPr/>
        </p:nvSpPr>
        <p:spPr>
          <a:xfrm>
            <a:off x="209554" y="4202320"/>
            <a:ext cx="11896721" cy="307777"/>
          </a:xfrm>
          <a:prstGeom prst="rect">
            <a:avLst/>
          </a:prstGeom>
          <a:solidFill>
            <a:schemeClr val="tx1"/>
          </a:solidFill>
        </p:spPr>
        <p:txBody>
          <a:bodyPr wrap="square" rtlCol="0">
            <a:spAutoFit/>
          </a:bodyPr>
          <a:lstStyle/>
          <a:p>
            <a:r>
              <a:rPr lang="fr-FR" sz="1400" dirty="0">
                <a:solidFill>
                  <a:schemeClr val="bg1"/>
                </a:solidFill>
              </a:rPr>
              <a:t>def print(*values, sep=' ', end='\n', file=</a:t>
            </a:r>
            <a:r>
              <a:rPr lang="fr-FR" sz="1400" dirty="0" err="1">
                <a:solidFill>
                  <a:schemeClr val="bg1"/>
                </a:solidFill>
              </a:rPr>
              <a:t>sys.stdout</a:t>
            </a:r>
            <a:r>
              <a:rPr lang="fr-FR" sz="1400" dirty="0">
                <a:solidFill>
                  <a:schemeClr val="bg1"/>
                </a:solidFill>
              </a:rPr>
              <a:t>):</a:t>
            </a:r>
          </a:p>
        </p:txBody>
      </p:sp>
    </p:spTree>
    <p:extLst>
      <p:ext uri="{BB962C8B-B14F-4D97-AF65-F5344CB8AC3E}">
        <p14:creationId xmlns:p14="http://schemas.microsoft.com/office/powerpoint/2010/main" val="23908142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exercice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2" y="676358"/>
            <a:ext cx="11896721" cy="1384995"/>
          </a:xfrm>
          <a:prstGeom prst="rect">
            <a:avLst/>
          </a:prstGeom>
          <a:noFill/>
        </p:spPr>
        <p:txBody>
          <a:bodyPr wrap="square" rtlCol="0">
            <a:spAutoFit/>
          </a:bodyPr>
          <a:lstStyle/>
          <a:p>
            <a:r>
              <a:rPr lang="fr-FR" sz="1400" dirty="0"/>
              <a:t>Petit exercice : faire une fonction afficher identique à print, c'est-à-dire prenant un nombre indéterminé de paramètres, les affichant en les séparant à l'aide du paramètre nommé sep et terminant l'affichage par la variable fin. Notre fonction afficher ne comptera pas de paramètre file. En outre, elle devra passer par print pour afficher (on ne connaît pas encore d'autres façons de faire). La seule contrainte est que l'appel à print ne doit compter qu'un seul paramètre non nommé. Autrement dit, avant l'appel à print, la chaîne devra avoir été déjà formatée, prête à l'affichage.</a:t>
            </a:r>
          </a:p>
          <a:p>
            <a:endParaRPr lang="fr-FR" sz="1400" dirty="0"/>
          </a:p>
          <a:p>
            <a:r>
              <a:rPr lang="fr-FR" sz="1400" dirty="0"/>
              <a:t>voici la définition de la fonction, ainsi que la doc string:</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061353"/>
            <a:ext cx="11896721" cy="4708981"/>
          </a:xfrm>
          <a:prstGeom prst="rect">
            <a:avLst/>
          </a:prstGeom>
          <a:solidFill>
            <a:schemeClr val="tx1"/>
          </a:solidFill>
        </p:spPr>
        <p:txBody>
          <a:bodyPr wrap="square" rtlCol="0">
            <a:spAutoFit/>
          </a:bodyPr>
          <a:lstStyle/>
          <a:p>
            <a:r>
              <a:rPr lang="fr-FR" sz="1200" dirty="0">
                <a:solidFill>
                  <a:schemeClr val="bg1"/>
                </a:solidFill>
              </a:rPr>
              <a:t>def afficher(*</a:t>
            </a:r>
            <a:r>
              <a:rPr lang="fr-FR" sz="1200" dirty="0" err="1">
                <a:solidFill>
                  <a:schemeClr val="bg1"/>
                </a:solidFill>
              </a:rPr>
              <a:t>parametres</a:t>
            </a:r>
            <a:r>
              <a:rPr lang="fr-FR" sz="1200" dirty="0">
                <a:solidFill>
                  <a:schemeClr val="bg1"/>
                </a:solidFill>
              </a:rPr>
              <a:t>, sep=' ', fin='\n'):</a:t>
            </a:r>
          </a:p>
          <a:p>
            <a:r>
              <a:rPr lang="fr-FR" sz="1200" dirty="0">
                <a:solidFill>
                  <a:schemeClr val="bg1"/>
                </a:solidFill>
              </a:rPr>
              <a:t>    """Fonction chargée de reproduire le comportement de print.</a:t>
            </a:r>
          </a:p>
          <a:p>
            <a:r>
              <a:rPr lang="fr-FR" sz="1200" dirty="0">
                <a:solidFill>
                  <a:schemeClr val="bg1"/>
                </a:solidFill>
              </a:rPr>
              <a:t>    </a:t>
            </a:r>
          </a:p>
          <a:p>
            <a:r>
              <a:rPr lang="fr-FR" sz="1200" dirty="0">
                <a:solidFill>
                  <a:schemeClr val="bg1"/>
                </a:solidFill>
              </a:rPr>
              <a:t>    Elle doit finir par faire appel à print pour afficher le résultat.</a:t>
            </a:r>
          </a:p>
          <a:p>
            <a:r>
              <a:rPr lang="fr-FR" sz="1200" dirty="0">
                <a:solidFill>
                  <a:schemeClr val="bg1"/>
                </a:solidFill>
              </a:rPr>
              <a:t>    Mais les paramètres devront déjà avoir été formatés. </a:t>
            </a:r>
          </a:p>
          <a:p>
            <a:r>
              <a:rPr lang="fr-FR" sz="1200" dirty="0">
                <a:solidFill>
                  <a:schemeClr val="bg1"/>
                </a:solidFill>
              </a:rPr>
              <a:t>    On doit passer à print une unique chaîne, en lui spécifiant de ne rien mettre à la fin :</a:t>
            </a:r>
          </a:p>
          <a:p>
            <a:endParaRPr lang="fr-FR" sz="1200" dirty="0">
              <a:solidFill>
                <a:schemeClr val="bg1"/>
              </a:solidFill>
            </a:endParaRPr>
          </a:p>
          <a:p>
            <a:r>
              <a:rPr lang="fr-FR" sz="1200" dirty="0">
                <a:solidFill>
                  <a:schemeClr val="bg1"/>
                </a:solidFill>
              </a:rPr>
              <a:t>    print(chaine, end='')"""</a:t>
            </a:r>
          </a:p>
          <a:p>
            <a:r>
              <a:rPr lang="fr-FR" sz="1200" dirty="0">
                <a:solidFill>
                  <a:schemeClr val="bg1"/>
                </a:solidFill>
              </a:rPr>
              <a:t>    </a:t>
            </a:r>
          </a:p>
          <a:p>
            <a:r>
              <a:rPr lang="fr-FR" sz="1200" dirty="0">
                <a:solidFill>
                  <a:schemeClr val="bg1"/>
                </a:solidFill>
              </a:rPr>
              <a:t>    # Les paramètres sont sous la forme d'un tuple</a:t>
            </a:r>
          </a:p>
          <a:p>
            <a:r>
              <a:rPr lang="fr-FR" sz="1200" dirty="0">
                <a:solidFill>
                  <a:schemeClr val="bg1"/>
                </a:solidFill>
              </a:rPr>
              <a:t>    # Or on a besoin de les convertir</a:t>
            </a:r>
          </a:p>
          <a:p>
            <a:r>
              <a:rPr lang="fr-FR" sz="1200" dirty="0">
                <a:solidFill>
                  <a:schemeClr val="bg1"/>
                </a:solidFill>
              </a:rPr>
              <a:t>    # Mais on ne peut pas modifier un tuple</a:t>
            </a:r>
          </a:p>
          <a:p>
            <a:r>
              <a:rPr lang="fr-FR" sz="1200" dirty="0">
                <a:solidFill>
                  <a:schemeClr val="bg1"/>
                </a:solidFill>
              </a:rPr>
              <a:t>    # On a plusieurs possibilités, ici je choisis de convertir le tuple en liste</a:t>
            </a:r>
          </a:p>
          <a:p>
            <a:r>
              <a:rPr lang="fr-FR" sz="1200" dirty="0">
                <a:solidFill>
                  <a:schemeClr val="bg1"/>
                </a:solidFill>
              </a:rPr>
              <a:t>    </a:t>
            </a:r>
            <a:r>
              <a:rPr lang="fr-FR" sz="1200" dirty="0" err="1">
                <a:solidFill>
                  <a:schemeClr val="bg1"/>
                </a:solidFill>
              </a:rPr>
              <a:t>parametres</a:t>
            </a:r>
            <a:r>
              <a:rPr lang="fr-FR" sz="1200" dirty="0">
                <a:solidFill>
                  <a:schemeClr val="bg1"/>
                </a:solidFill>
              </a:rPr>
              <a:t> = list(</a:t>
            </a:r>
            <a:r>
              <a:rPr lang="fr-FR" sz="1200" dirty="0" err="1">
                <a:solidFill>
                  <a:schemeClr val="bg1"/>
                </a:solidFill>
              </a:rPr>
              <a:t>parametres</a:t>
            </a:r>
            <a:r>
              <a:rPr lang="fr-FR" sz="1200" dirty="0">
                <a:solidFill>
                  <a:schemeClr val="bg1"/>
                </a:solidFill>
              </a:rPr>
              <a:t>)</a:t>
            </a:r>
          </a:p>
          <a:p>
            <a:r>
              <a:rPr lang="fr-FR" sz="1200" dirty="0">
                <a:solidFill>
                  <a:schemeClr val="bg1"/>
                </a:solidFill>
              </a:rPr>
              <a:t>    # On va commencer par convertir toutes les valeurs en chaîne</a:t>
            </a:r>
          </a:p>
          <a:p>
            <a:r>
              <a:rPr lang="fr-FR" sz="1200" dirty="0">
                <a:solidFill>
                  <a:schemeClr val="bg1"/>
                </a:solidFill>
              </a:rPr>
              <a:t>    # Sinon on va avoir quelques problèmes lors du </a:t>
            </a:r>
            <a:r>
              <a:rPr lang="fr-FR" sz="1200" dirty="0" err="1">
                <a:solidFill>
                  <a:schemeClr val="bg1"/>
                </a:solidFill>
              </a:rPr>
              <a:t>join</a:t>
            </a:r>
            <a:endParaRPr lang="fr-FR" sz="1200" dirty="0">
              <a:solidFill>
                <a:schemeClr val="bg1"/>
              </a:solidFill>
            </a:endParaRPr>
          </a:p>
          <a:p>
            <a:r>
              <a:rPr lang="fr-FR" sz="1200" dirty="0">
                <a:solidFill>
                  <a:schemeClr val="bg1"/>
                </a:solidFill>
              </a:rPr>
              <a:t>    for i, parametre in enumerate(</a:t>
            </a:r>
            <a:r>
              <a:rPr lang="fr-FR" sz="1200" dirty="0" err="1">
                <a:solidFill>
                  <a:schemeClr val="bg1"/>
                </a:solidFill>
              </a:rPr>
              <a:t>parametres</a:t>
            </a:r>
            <a:r>
              <a:rPr lang="fr-FR" sz="1200" dirty="0">
                <a:solidFill>
                  <a:schemeClr val="bg1"/>
                </a:solidFill>
              </a:rPr>
              <a:t>):</a:t>
            </a:r>
          </a:p>
          <a:p>
            <a:r>
              <a:rPr lang="fr-FR" sz="1200" dirty="0">
                <a:solidFill>
                  <a:schemeClr val="bg1"/>
                </a:solidFill>
              </a:rPr>
              <a:t>        </a:t>
            </a:r>
            <a:r>
              <a:rPr lang="fr-FR" sz="1200" dirty="0" err="1">
                <a:solidFill>
                  <a:schemeClr val="bg1"/>
                </a:solidFill>
              </a:rPr>
              <a:t>parametres</a:t>
            </a:r>
            <a:r>
              <a:rPr lang="fr-FR" sz="1200" dirty="0">
                <a:solidFill>
                  <a:schemeClr val="bg1"/>
                </a:solidFill>
              </a:rPr>
              <a:t>[i] = str(parametre)</a:t>
            </a:r>
          </a:p>
          <a:p>
            <a:r>
              <a:rPr lang="fr-FR" sz="1200" dirty="0">
                <a:solidFill>
                  <a:schemeClr val="bg1"/>
                </a:solidFill>
              </a:rPr>
              <a:t>    # La liste des paramètres ne contient plus que des chaînes de caractères</a:t>
            </a:r>
          </a:p>
          <a:p>
            <a:r>
              <a:rPr lang="fr-FR" sz="1200" dirty="0">
                <a:solidFill>
                  <a:schemeClr val="bg1"/>
                </a:solidFill>
              </a:rPr>
              <a:t>    # À présent on va constituer la chaîne finale</a:t>
            </a:r>
          </a:p>
          <a:p>
            <a:r>
              <a:rPr lang="fr-FR" sz="1200" dirty="0">
                <a:solidFill>
                  <a:schemeClr val="bg1"/>
                </a:solidFill>
              </a:rPr>
              <a:t>    chaine = </a:t>
            </a:r>
            <a:r>
              <a:rPr lang="fr-FR" sz="1200" dirty="0" err="1">
                <a:solidFill>
                  <a:schemeClr val="bg1"/>
                </a:solidFill>
              </a:rPr>
              <a:t>sep.join</a:t>
            </a:r>
            <a:r>
              <a:rPr lang="fr-FR" sz="1200" dirty="0">
                <a:solidFill>
                  <a:schemeClr val="bg1"/>
                </a:solidFill>
              </a:rPr>
              <a:t>(</a:t>
            </a:r>
            <a:r>
              <a:rPr lang="fr-FR" sz="1200" dirty="0" err="1">
                <a:solidFill>
                  <a:schemeClr val="bg1"/>
                </a:solidFill>
              </a:rPr>
              <a:t>parametres</a:t>
            </a:r>
            <a:r>
              <a:rPr lang="fr-FR" sz="1200" dirty="0">
                <a:solidFill>
                  <a:schemeClr val="bg1"/>
                </a:solidFill>
              </a:rPr>
              <a:t>)</a:t>
            </a:r>
          </a:p>
          <a:p>
            <a:r>
              <a:rPr lang="fr-FR" sz="1200" dirty="0">
                <a:solidFill>
                  <a:schemeClr val="bg1"/>
                </a:solidFill>
              </a:rPr>
              <a:t>    # On ajoute le paramètre fin à la fin de la chaîne</a:t>
            </a:r>
          </a:p>
          <a:p>
            <a:r>
              <a:rPr lang="fr-FR" sz="1200" dirty="0">
                <a:solidFill>
                  <a:schemeClr val="bg1"/>
                </a:solidFill>
              </a:rPr>
              <a:t>    chaine += fin</a:t>
            </a:r>
          </a:p>
          <a:p>
            <a:r>
              <a:rPr lang="fr-FR" sz="1200" dirty="0">
                <a:solidFill>
                  <a:schemeClr val="bg1"/>
                </a:solidFill>
              </a:rPr>
              <a:t>    # On affiche l'ensemble</a:t>
            </a:r>
          </a:p>
          <a:p>
            <a:r>
              <a:rPr lang="fr-FR" sz="1200" dirty="0">
                <a:solidFill>
                  <a:schemeClr val="bg1"/>
                </a:solidFill>
              </a:rPr>
              <a:t>    print(chaine, end='')</a:t>
            </a:r>
          </a:p>
        </p:txBody>
      </p:sp>
    </p:spTree>
    <p:extLst>
      <p:ext uri="{BB962C8B-B14F-4D97-AF65-F5344CB8AC3E}">
        <p14:creationId xmlns:p14="http://schemas.microsoft.com/office/powerpoint/2010/main" val="32576014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Transformer une liste en paramètres de fonction</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738664"/>
          </a:xfrm>
          <a:prstGeom prst="rect">
            <a:avLst/>
          </a:prstGeom>
          <a:noFill/>
        </p:spPr>
        <p:txBody>
          <a:bodyPr wrap="square" rtlCol="0">
            <a:spAutoFit/>
          </a:bodyPr>
          <a:lstStyle/>
          <a:p>
            <a:r>
              <a:rPr lang="fr-FR" sz="1400" dirty="0"/>
              <a:t>C'est peut-être un peu moins fréquent mais vous devez connaître ce mécanisme puisqu'il complète parfaitement le premier. Si vous avez un tuple ou une liste contenant des paramètres qui doivent être passés à une fonction, vous pouvez très simplement les transformer en paramètres lors de l'appel. Le seul problème c'est que, côté démonstration, je me vois un peu limité.</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484339"/>
            <a:ext cx="11896721" cy="646331"/>
          </a:xfrm>
          <a:prstGeom prst="rect">
            <a:avLst/>
          </a:prstGeom>
          <a:solidFill>
            <a:schemeClr val="tx1"/>
          </a:solidFill>
        </p:spPr>
        <p:txBody>
          <a:bodyPr wrap="square" rtlCol="0">
            <a:spAutoFit/>
          </a:bodyPr>
          <a:lstStyle/>
          <a:p>
            <a:r>
              <a:rPr lang="fr-FR" sz="1200" dirty="0" err="1">
                <a:solidFill>
                  <a:schemeClr val="bg1"/>
                </a:solidFill>
              </a:rPr>
              <a:t>liste_des_parametres</a:t>
            </a:r>
            <a:r>
              <a:rPr lang="fr-FR" sz="1200" dirty="0">
                <a:solidFill>
                  <a:schemeClr val="bg1"/>
                </a:solidFill>
              </a:rPr>
              <a:t> = [1, 4, 9, 16, 25, 36]</a:t>
            </a:r>
          </a:p>
          <a:p>
            <a:r>
              <a:rPr lang="fr-FR" sz="1200" dirty="0">
                <a:solidFill>
                  <a:schemeClr val="bg1"/>
                </a:solidFill>
              </a:rPr>
              <a:t>print(*</a:t>
            </a:r>
            <a:r>
              <a:rPr lang="fr-FR" sz="1200" dirty="0" err="1">
                <a:solidFill>
                  <a:schemeClr val="bg1"/>
                </a:solidFill>
              </a:rPr>
              <a:t>liste_des_parametres</a:t>
            </a:r>
            <a:r>
              <a:rPr lang="fr-FR" sz="1200" dirty="0">
                <a:solidFill>
                  <a:schemeClr val="bg1"/>
                </a:solidFill>
              </a:rPr>
              <a:t>)</a:t>
            </a:r>
          </a:p>
          <a:p>
            <a:r>
              <a:rPr lang="fr-FR" sz="1200" dirty="0">
                <a:solidFill>
                  <a:schemeClr val="bg1"/>
                </a:solidFill>
              </a:rPr>
              <a:t>1 4 9 16 25 36</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3429000"/>
            <a:ext cx="11896721" cy="1815882"/>
          </a:xfrm>
          <a:prstGeom prst="rect">
            <a:avLst/>
          </a:prstGeom>
          <a:noFill/>
        </p:spPr>
        <p:txBody>
          <a:bodyPr wrap="square" rtlCol="0">
            <a:spAutoFit/>
          </a:bodyPr>
          <a:lstStyle/>
          <a:p>
            <a:r>
              <a:rPr lang="fr-FR" sz="1400" dirty="0"/>
              <a:t>Oui je vous l'accorde. Ici l'intérêt ne saute pas aux yeux. Mais un peu plus tard, vous pourrez tomber sur des applications où les fonctions sont utilisées sans savoir quels paramètres elles attendent réellement. Si on ne connaît pas la fonction que l'on appelle, c'est très pratique. Là encore, vous découvrirez cela dans les chapitres suivants ou dans certains projets. Essayez de garder à l'esprit ce mécanisme de transformation.</a:t>
            </a:r>
          </a:p>
          <a:p>
            <a:endParaRPr lang="fr-FR" sz="1400" dirty="0"/>
          </a:p>
          <a:p>
            <a:r>
              <a:rPr lang="fr-FR" sz="1400" dirty="0"/>
              <a:t>On utilise une étoile * dans les deux cas. Si c'est dans une définition de fonction, cela signifie que les paramètres fournis non attendus lors de l'appel seront capturés dans la variable, sous la forme d'un tuple. Si c'est dans un appel de fonction, au contraire, cela signifie que la variable sera décomposée en plusieurs paramètres envoyés à la fonction.</a:t>
            </a:r>
          </a:p>
          <a:p>
            <a:endParaRPr lang="fr-FR" sz="1400" dirty="0"/>
          </a:p>
        </p:txBody>
      </p:sp>
    </p:spTree>
    <p:extLst>
      <p:ext uri="{BB962C8B-B14F-4D97-AF65-F5344CB8AC3E}">
        <p14:creationId xmlns:p14="http://schemas.microsoft.com/office/powerpoint/2010/main" val="12169852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3166"/>
            <a:ext cx="12192000" cy="1470016"/>
          </a:xfrm>
        </p:spPr>
        <p:txBody>
          <a:bodyPr>
            <a:normAutofit fontScale="90000"/>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La comprehensions de liste 1/4</a:t>
            </a:r>
            <a:endParaRPr lang="fr-FR" sz="6000" b="1" dirty="0">
              <a:solidFill>
                <a:schemeClr val="accent5">
                  <a:lumMod val="75000"/>
                </a:schemeClr>
              </a:solidFill>
            </a:endParaRPr>
          </a:p>
        </p:txBody>
      </p:sp>
      <p:sp>
        <p:nvSpPr>
          <p:cNvPr id="10" name="ZoneTexte 9">
            <a:extLst>
              <a:ext uri="{FF2B5EF4-FFF2-40B4-BE49-F238E27FC236}">
                <a16:creationId xmlns:a16="http://schemas.microsoft.com/office/drawing/2014/main" id="{FDCF1724-0AAF-4343-81BA-42D0647E94D6}"/>
              </a:ext>
            </a:extLst>
          </p:cNvPr>
          <p:cNvSpPr txBox="1"/>
          <p:nvPr/>
        </p:nvSpPr>
        <p:spPr>
          <a:xfrm>
            <a:off x="160057" y="1818263"/>
            <a:ext cx="11612843" cy="3046988"/>
          </a:xfrm>
          <a:prstGeom prst="rect">
            <a:avLst/>
          </a:prstGeom>
          <a:solidFill>
            <a:schemeClr val="tx1"/>
          </a:solidFill>
        </p:spPr>
        <p:txBody>
          <a:bodyPr wrap="square" rtlCol="0">
            <a:spAutoFit/>
          </a:bodyPr>
          <a:lstStyle/>
          <a:p>
            <a:r>
              <a:rPr lang="en-US" sz="1200" dirty="0">
                <a:solidFill>
                  <a:schemeClr val="bg1"/>
                </a:solidFill>
              </a:rPr>
              <a:t># Python's list comprehensions are awesome.</a:t>
            </a:r>
          </a:p>
          <a:p>
            <a:endParaRPr lang="en-US" sz="1200" dirty="0">
              <a:solidFill>
                <a:schemeClr val="bg1"/>
              </a:solidFill>
            </a:endParaRPr>
          </a:p>
          <a:p>
            <a:r>
              <a:rPr lang="en-US" sz="1200" dirty="0" err="1">
                <a:solidFill>
                  <a:schemeClr val="bg1"/>
                </a:solidFill>
              </a:rPr>
              <a:t>vals</a:t>
            </a:r>
            <a:r>
              <a:rPr lang="en-US" sz="1200" dirty="0">
                <a:solidFill>
                  <a:schemeClr val="bg1"/>
                </a:solidFill>
              </a:rPr>
              <a:t> = [expression for value in collection if condition]</a:t>
            </a:r>
          </a:p>
          <a:p>
            <a:endParaRPr lang="en-US" sz="1200" dirty="0">
              <a:solidFill>
                <a:schemeClr val="bg1"/>
              </a:solidFill>
            </a:endParaRPr>
          </a:p>
          <a:p>
            <a:r>
              <a:rPr lang="en-US" sz="1200" dirty="0">
                <a:solidFill>
                  <a:schemeClr val="bg1"/>
                </a:solidFill>
              </a:rPr>
              <a:t># This is equivalent to:</a:t>
            </a:r>
          </a:p>
          <a:p>
            <a:endParaRPr lang="en-US" sz="1200" dirty="0">
              <a:solidFill>
                <a:schemeClr val="bg1"/>
              </a:solidFill>
            </a:endParaRPr>
          </a:p>
          <a:p>
            <a:r>
              <a:rPr lang="en-US" sz="1200" dirty="0" err="1">
                <a:solidFill>
                  <a:schemeClr val="bg1"/>
                </a:solidFill>
              </a:rPr>
              <a:t>vals</a:t>
            </a:r>
            <a:r>
              <a:rPr lang="en-US" sz="1200" dirty="0">
                <a:solidFill>
                  <a:schemeClr val="bg1"/>
                </a:solidFill>
              </a:rPr>
              <a:t> = []</a:t>
            </a:r>
          </a:p>
          <a:p>
            <a:r>
              <a:rPr lang="en-US" sz="1200" dirty="0">
                <a:solidFill>
                  <a:schemeClr val="bg1"/>
                </a:solidFill>
              </a:rPr>
              <a:t>for value in collection:</a:t>
            </a:r>
          </a:p>
          <a:p>
            <a:r>
              <a:rPr lang="en-US" sz="1200" dirty="0">
                <a:solidFill>
                  <a:schemeClr val="bg1"/>
                </a:solidFill>
              </a:rPr>
              <a:t>    if condition:</a:t>
            </a:r>
          </a:p>
          <a:p>
            <a:r>
              <a:rPr lang="en-US" sz="1200" dirty="0">
                <a:solidFill>
                  <a:schemeClr val="bg1"/>
                </a:solidFill>
              </a:rPr>
              <a:t>        </a:t>
            </a:r>
            <a:r>
              <a:rPr lang="en-US" sz="1200" dirty="0" err="1">
                <a:solidFill>
                  <a:schemeClr val="bg1"/>
                </a:solidFill>
              </a:rPr>
              <a:t>vals.append</a:t>
            </a:r>
            <a:r>
              <a:rPr lang="en-US" sz="1200" dirty="0">
                <a:solidFill>
                  <a:schemeClr val="bg1"/>
                </a:solidFill>
              </a:rPr>
              <a:t>(expression)</a:t>
            </a:r>
          </a:p>
          <a:p>
            <a:endParaRPr lang="en-US" sz="1200" dirty="0">
              <a:solidFill>
                <a:schemeClr val="bg1"/>
              </a:solidFill>
            </a:endParaRPr>
          </a:p>
          <a:p>
            <a:r>
              <a:rPr lang="en-US" sz="1200" dirty="0">
                <a:solidFill>
                  <a:schemeClr val="bg1"/>
                </a:solidFill>
              </a:rPr>
              <a:t># Example:</a:t>
            </a:r>
          </a:p>
          <a:p>
            <a:endParaRPr lang="en-US" sz="1200" dirty="0">
              <a:solidFill>
                <a:schemeClr val="bg1"/>
              </a:solidFill>
            </a:endParaRPr>
          </a:p>
          <a:p>
            <a:r>
              <a:rPr lang="en-US" sz="1200" dirty="0">
                <a:solidFill>
                  <a:schemeClr val="bg1"/>
                </a:solidFill>
              </a:rPr>
              <a:t>&gt;&gt;&gt; </a:t>
            </a:r>
            <a:r>
              <a:rPr lang="en-US" sz="1200" dirty="0" err="1">
                <a:solidFill>
                  <a:schemeClr val="bg1"/>
                </a:solidFill>
              </a:rPr>
              <a:t>even_squares</a:t>
            </a:r>
            <a:r>
              <a:rPr lang="en-US" sz="1200" dirty="0">
                <a:solidFill>
                  <a:schemeClr val="bg1"/>
                </a:solidFill>
              </a:rPr>
              <a:t> = [x * x for x in range(10) if not x % 2]</a:t>
            </a:r>
          </a:p>
          <a:p>
            <a:r>
              <a:rPr lang="en-US" sz="1200" dirty="0">
                <a:solidFill>
                  <a:schemeClr val="bg1"/>
                </a:solidFill>
              </a:rPr>
              <a:t>&gt;&gt;&gt; </a:t>
            </a:r>
            <a:r>
              <a:rPr lang="en-US" sz="1200" dirty="0" err="1">
                <a:solidFill>
                  <a:schemeClr val="bg1"/>
                </a:solidFill>
              </a:rPr>
              <a:t>even_squares</a:t>
            </a:r>
            <a:endParaRPr lang="en-US" sz="1200" dirty="0">
              <a:solidFill>
                <a:schemeClr val="bg1"/>
              </a:solidFill>
            </a:endParaRPr>
          </a:p>
          <a:p>
            <a:r>
              <a:rPr lang="en-US" sz="1200" dirty="0">
                <a:solidFill>
                  <a:schemeClr val="bg1"/>
                </a:solidFill>
              </a:rPr>
              <a:t>[0, 4, 16, 36, 64]</a:t>
            </a:r>
          </a:p>
        </p:txBody>
      </p:sp>
    </p:spTree>
    <p:extLst>
      <p:ext uri="{BB962C8B-B14F-4D97-AF65-F5344CB8AC3E}">
        <p14:creationId xmlns:p14="http://schemas.microsoft.com/office/powerpoint/2010/main" val="17480918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2/4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954107"/>
          </a:xfrm>
          <a:prstGeom prst="rect">
            <a:avLst/>
          </a:prstGeom>
          <a:noFill/>
        </p:spPr>
        <p:txBody>
          <a:bodyPr wrap="square" rtlCol="0">
            <a:spAutoFit/>
          </a:bodyPr>
          <a:lstStyle/>
          <a:p>
            <a:r>
              <a:rPr lang="fr-FR" sz="1400" dirty="0"/>
              <a:t>Parcours simple</a:t>
            </a:r>
          </a:p>
          <a:p>
            <a:endParaRPr lang="fr-FR" sz="1400" dirty="0"/>
          </a:p>
          <a:p>
            <a:r>
              <a:rPr lang="fr-FR" sz="1400" dirty="0"/>
              <a:t>Les compréhensions de liste permettent de parcourir une liste en en renvoyant une seconde, modifiée ou filtrée. Pour l'instant, nous allons voir une simple modification.</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668775"/>
            <a:ext cx="11896721" cy="646331"/>
          </a:xfrm>
          <a:prstGeom prst="rect">
            <a:avLst/>
          </a:prstGeom>
          <a:solidFill>
            <a:schemeClr val="tx1"/>
          </a:solidFill>
        </p:spPr>
        <p:txBody>
          <a:bodyPr wrap="square" rtlCol="0">
            <a:spAutoFit/>
          </a:bodyPr>
          <a:lstStyle/>
          <a:p>
            <a:r>
              <a:rPr lang="fr-FR" sz="1200" dirty="0" err="1">
                <a:solidFill>
                  <a:schemeClr val="bg1"/>
                </a:solidFill>
              </a:rPr>
              <a:t>liste_origine</a:t>
            </a:r>
            <a:r>
              <a:rPr lang="fr-FR" sz="1200" dirty="0">
                <a:solidFill>
                  <a:schemeClr val="bg1"/>
                </a:solidFill>
              </a:rPr>
              <a:t> = [0, 1, 2, 3, 4, 5]</a:t>
            </a:r>
          </a:p>
          <a:p>
            <a:r>
              <a:rPr lang="fr-FR" sz="1200" dirty="0">
                <a:solidFill>
                  <a:schemeClr val="bg1"/>
                </a:solidFill>
              </a:rPr>
              <a:t>[nb * nb for nb in </a:t>
            </a:r>
            <a:r>
              <a:rPr lang="fr-FR" sz="1200" dirty="0" err="1">
                <a:solidFill>
                  <a:schemeClr val="bg1"/>
                </a:solidFill>
              </a:rPr>
              <a:t>liste_origine</a:t>
            </a:r>
            <a:r>
              <a:rPr lang="fr-FR" sz="1200" dirty="0">
                <a:solidFill>
                  <a:schemeClr val="bg1"/>
                </a:solidFill>
              </a:rPr>
              <a:t>]</a:t>
            </a:r>
          </a:p>
          <a:p>
            <a:r>
              <a:rPr lang="fr-FR" sz="1200" dirty="0">
                <a:solidFill>
                  <a:schemeClr val="bg1"/>
                </a:solidFill>
              </a:rPr>
              <a:t>[0, 1, 4, 9, 16, 25]</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7" y="3542895"/>
            <a:ext cx="11896721" cy="2246769"/>
          </a:xfrm>
          <a:prstGeom prst="rect">
            <a:avLst/>
          </a:prstGeom>
          <a:noFill/>
        </p:spPr>
        <p:txBody>
          <a:bodyPr wrap="square" rtlCol="0">
            <a:spAutoFit/>
          </a:bodyPr>
          <a:lstStyle/>
          <a:p>
            <a:r>
              <a:rPr lang="fr-FR" sz="1400" dirty="0"/>
              <a:t>Étudions un peu la ligne 2 de ce code. Comme vous avez pu le deviner, elle signifie en langage plus conventionnel « Mettre au carré tous les nombres contenus dans la liste d'origine ». Nous trouvons dans l'ordre, entre les crochets qui sont les délimiteurs d'une instruction de compréhension de liste :</a:t>
            </a:r>
          </a:p>
          <a:p>
            <a:endParaRPr lang="fr-FR" sz="1400" dirty="0"/>
          </a:p>
          <a:p>
            <a:r>
              <a:rPr lang="fr-FR" sz="1400" dirty="0"/>
              <a:t>    nb * nb: la valeur de retour. Pour l'instant, on ne sait pas ce qu'est la variable nb, on sait juste qu'il faut la mettre au carré. Notez qu'on aurait pu écrire nb**2, cela revient au même.</a:t>
            </a:r>
          </a:p>
          <a:p>
            <a:endParaRPr lang="fr-FR" sz="1400" dirty="0"/>
          </a:p>
          <a:p>
            <a:r>
              <a:rPr lang="fr-FR" sz="1400" dirty="0"/>
              <a:t>    for nb in liste_origine: voilà d'où vient notre variable nb. On reconnaît la syntaxe d'une boucle for, sauf qu'on n'est pas habitué à la voir sous cette forme.</a:t>
            </a:r>
          </a:p>
          <a:p>
            <a:endParaRPr lang="fr-FR" sz="1400" dirty="0"/>
          </a:p>
          <a:p>
            <a:r>
              <a:rPr lang="fr-FR" sz="1400" dirty="0"/>
              <a:t>Quand Python interprète cette ligne, il va parcourir la liste d'origine et mettre chaque élément de la liste au carré. Il renvoie ensuite le résultat obtenu, sous la forme d'une liste qui est de la même longueur que celle d'origine. On peut naturellement capturer cette nouvelle liste dans une variable.</a:t>
            </a:r>
          </a:p>
        </p:txBody>
      </p:sp>
    </p:spTree>
    <p:extLst>
      <p:ext uri="{BB962C8B-B14F-4D97-AF65-F5344CB8AC3E}">
        <p14:creationId xmlns:p14="http://schemas.microsoft.com/office/powerpoint/2010/main" val="21698585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3/4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192168"/>
            <a:ext cx="11896721" cy="738664"/>
          </a:xfrm>
          <a:prstGeom prst="rect">
            <a:avLst/>
          </a:prstGeom>
          <a:noFill/>
        </p:spPr>
        <p:txBody>
          <a:bodyPr wrap="square" rtlCol="0">
            <a:spAutoFit/>
          </a:bodyPr>
          <a:lstStyle/>
          <a:p>
            <a:r>
              <a:rPr lang="fr-FR" sz="1400" dirty="0"/>
              <a:t>Filtrage avec un branchement conditionnel</a:t>
            </a:r>
          </a:p>
          <a:p>
            <a:endParaRPr lang="fr-FR" sz="1400" dirty="0"/>
          </a:p>
          <a:p>
            <a:r>
              <a:rPr lang="fr-FR" sz="1400" dirty="0"/>
              <a:t>On peut aussi filtrer une liste de cette façon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018256"/>
            <a:ext cx="11896721" cy="646331"/>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liste_origine</a:t>
            </a:r>
            <a:r>
              <a:rPr lang="en-US" sz="1200" dirty="0">
                <a:solidFill>
                  <a:schemeClr val="bg1"/>
                </a:solidFill>
              </a:rPr>
              <a:t> = [1, 2, 3, 4, 5, 6, 7, 8, 9, 10]</a:t>
            </a:r>
          </a:p>
          <a:p>
            <a:r>
              <a:rPr lang="en-US" sz="1200" dirty="0">
                <a:solidFill>
                  <a:schemeClr val="bg1"/>
                </a:solidFill>
              </a:rPr>
              <a:t>&gt;&gt;&gt; [nb for nb in </a:t>
            </a:r>
            <a:r>
              <a:rPr lang="en-US" sz="1200" dirty="0" err="1">
                <a:solidFill>
                  <a:schemeClr val="bg1"/>
                </a:solidFill>
              </a:rPr>
              <a:t>liste_origine</a:t>
            </a:r>
            <a:r>
              <a:rPr lang="en-US" sz="1200" dirty="0">
                <a:solidFill>
                  <a:schemeClr val="bg1"/>
                </a:solidFill>
              </a:rPr>
              <a:t> if nb % 2 == 0]</a:t>
            </a:r>
          </a:p>
          <a:p>
            <a:r>
              <a:rPr lang="en-US" sz="1200" dirty="0">
                <a:solidFill>
                  <a:schemeClr val="bg1"/>
                </a:solidFill>
              </a:rPr>
              <a:t>[2, 4, 6, 8, 10]</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2752011"/>
            <a:ext cx="11896721" cy="2462213"/>
          </a:xfrm>
          <a:prstGeom prst="rect">
            <a:avLst/>
          </a:prstGeom>
          <a:noFill/>
        </p:spPr>
        <p:txBody>
          <a:bodyPr wrap="square" rtlCol="0">
            <a:spAutoFit/>
          </a:bodyPr>
          <a:lstStyle/>
          <a:p>
            <a:r>
              <a:rPr lang="fr-FR" sz="1400" dirty="0"/>
              <a:t>On rajoute à la fin de l'instruction une condition qui va déterminer quelles valeurs seront transférées dans la nouvelle liste. Ici, on ne transfère que les valeurs paires. Au final, on se retrouve donc avec une liste deux fois plus petite que celle d'origine.</a:t>
            </a:r>
          </a:p>
          <a:p>
            <a:r>
              <a:rPr lang="fr-FR" sz="1400" dirty="0"/>
              <a:t>Mélangeons un peu tout cela</a:t>
            </a:r>
          </a:p>
          <a:p>
            <a:endParaRPr lang="fr-FR" sz="1400" dirty="0"/>
          </a:p>
          <a:p>
            <a:r>
              <a:rPr lang="fr-FR" sz="1400" dirty="0"/>
              <a:t>Il est possible de filtrer et modifier une liste assez simplement. Par exemple, on a une liste contenant les quantités de fruits stockées pour un magasin (je ne suis pas sectaire, vous pouvez prendre des hamburgers si vous préférez). Chaque semaine, le magasin va prendre dans le stock une certaine quantité de chaque fruit, pour la mettre en vente. À ce moment, le stock de chaque fruit diminue naturellement. Inutile, en conséquence, de garder les fruits qu'on n'a plus en stock.</a:t>
            </a:r>
          </a:p>
          <a:p>
            <a:endParaRPr lang="fr-FR" sz="1400" dirty="0"/>
          </a:p>
          <a:p>
            <a:r>
              <a:rPr lang="fr-FR" sz="1400" dirty="0"/>
              <a:t>Je vais un peu reformuler. On va avoir une liste simple, qui contiendra des entiers, précisant la quantité de chaque fruit (c'est abstrait, les fruits ne sont pas précisés). On va faire une compréhension de liste pour diminuer d'une quantité donnée toutes les valeurs de cette liste, et on en profite pour retirer celles qui sont inférieures ou égales à 0.</a:t>
            </a:r>
          </a:p>
        </p:txBody>
      </p:sp>
      <p:sp>
        <p:nvSpPr>
          <p:cNvPr id="8" name="ZoneTexte 7">
            <a:extLst>
              <a:ext uri="{FF2B5EF4-FFF2-40B4-BE49-F238E27FC236}">
                <a16:creationId xmlns:a16="http://schemas.microsoft.com/office/drawing/2014/main" id="{33E95065-5743-4703-8507-8C6604D653AC}"/>
              </a:ext>
            </a:extLst>
          </p:cNvPr>
          <p:cNvSpPr txBox="1"/>
          <p:nvPr/>
        </p:nvSpPr>
        <p:spPr>
          <a:xfrm>
            <a:off x="209554" y="5342666"/>
            <a:ext cx="11896721" cy="1015663"/>
          </a:xfrm>
          <a:prstGeom prst="rect">
            <a:avLst/>
          </a:prstGeom>
          <a:solidFill>
            <a:schemeClr val="tx1"/>
          </a:solidFill>
        </p:spPr>
        <p:txBody>
          <a:bodyPr wrap="square" rtlCol="0">
            <a:spAutoFit/>
          </a:bodyPr>
          <a:lstStyle/>
          <a:p>
            <a:r>
              <a:rPr lang="en-US" sz="1200" dirty="0">
                <a:solidFill>
                  <a:schemeClr val="bg1"/>
                </a:solidFill>
              </a:rPr>
              <a:t>&gt;&gt;&gt; qtt_a_retirer = 7 # On retire chaque semaine 7 fruits de chaque sorte</a:t>
            </a:r>
          </a:p>
          <a:p>
            <a:r>
              <a:rPr lang="en-US" sz="1200" dirty="0">
                <a:solidFill>
                  <a:schemeClr val="bg1"/>
                </a:solidFill>
              </a:rPr>
              <a:t>&gt;&gt;&gt; fruits_stockes = [15, 3, 18, 21] # Par exemple 15 pommes, 3 melons...</a:t>
            </a:r>
          </a:p>
          <a:p>
            <a:r>
              <a:rPr lang="en-US" sz="1200" dirty="0">
                <a:solidFill>
                  <a:schemeClr val="bg1"/>
                </a:solidFill>
              </a:rPr>
              <a:t>&gt;&gt;&gt; [nb_fruits-qtt_a_retirer for nb_fruits in fruits_stockes if nb_fruits&gt;qtt_a_retirer]</a:t>
            </a:r>
          </a:p>
          <a:p>
            <a:r>
              <a:rPr lang="en-US" sz="1200" dirty="0">
                <a:solidFill>
                  <a:schemeClr val="bg1"/>
                </a:solidFill>
              </a:rPr>
              <a:t>[8, 11, 14]</a:t>
            </a:r>
          </a:p>
          <a:p>
            <a:r>
              <a:rPr lang="en-US" sz="1200" dirty="0">
                <a:solidFill>
                  <a:schemeClr val="bg1"/>
                </a:solidFill>
              </a:rPr>
              <a:t>&gt;&gt;&gt;</a:t>
            </a:r>
          </a:p>
        </p:txBody>
      </p:sp>
    </p:spTree>
    <p:extLst>
      <p:ext uri="{BB962C8B-B14F-4D97-AF65-F5344CB8AC3E}">
        <p14:creationId xmlns:p14="http://schemas.microsoft.com/office/powerpoint/2010/main" val="36139139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6" name="Titre 1">
            <a:extLst>
              <a:ext uri="{FF2B5EF4-FFF2-40B4-BE49-F238E27FC236}">
                <a16:creationId xmlns:a16="http://schemas.microsoft.com/office/drawing/2014/main" id="{5D4F18F5-08C9-4F38-9B53-370653B162A7}"/>
              </a:ext>
            </a:extLst>
          </p:cNvPr>
          <p:cNvSpPr>
            <a:spLocks noGrp="1"/>
          </p:cNvSpPr>
          <p:nvPr>
            <p:ph type="title"/>
          </p:nvPr>
        </p:nvSpPr>
        <p:spPr>
          <a:xfrm>
            <a:off x="400050" y="-75911"/>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compréhensions de liste 4/4</a:t>
            </a:r>
            <a:endParaRPr lang="fr-FR" altLang="fr-FR" sz="6000" b="1" dirty="0">
              <a:solidFill>
                <a:schemeClr val="accent5">
                  <a:lumMod val="75000"/>
                </a:schemeClr>
              </a:solidFill>
            </a:endParaRPr>
          </a:p>
        </p:txBody>
      </p:sp>
      <p:sp>
        <p:nvSpPr>
          <p:cNvPr id="17" name="ZoneTexte 16">
            <a:extLst>
              <a:ext uri="{FF2B5EF4-FFF2-40B4-BE49-F238E27FC236}">
                <a16:creationId xmlns:a16="http://schemas.microsoft.com/office/drawing/2014/main" id="{68366F89-EDA6-45C5-BAB8-53EEA2889336}"/>
              </a:ext>
            </a:extLst>
          </p:cNvPr>
          <p:cNvSpPr txBox="1"/>
          <p:nvPr/>
        </p:nvSpPr>
        <p:spPr>
          <a:xfrm>
            <a:off x="0" y="1014476"/>
            <a:ext cx="11896721" cy="954107"/>
          </a:xfrm>
          <a:prstGeom prst="rect">
            <a:avLst/>
          </a:prstGeom>
          <a:noFill/>
        </p:spPr>
        <p:txBody>
          <a:bodyPr wrap="square" rtlCol="0">
            <a:spAutoFit/>
          </a:bodyPr>
          <a:lstStyle/>
          <a:p>
            <a:r>
              <a:rPr lang="fr-FR" sz="1400" dirty="0"/>
              <a:t>Nouvelle application concrète</a:t>
            </a:r>
          </a:p>
          <a:p>
            <a:r>
              <a:rPr lang="fr-FR" sz="1400" dirty="0"/>
              <a:t>Nous allons en gros reprendre l'exemple précédent, en le modifiant un peu pour qu'il soit plus cohérent. Nous travaillons toujours avec des fruits sauf que, cette fois, nous allons associer un nom de fruit à la quantité restant en magasin. Nous verrons au prochain chapitre comment le faire avec des dictionnaires ; pour l'instant on va se contenter de listes :</a:t>
            </a:r>
          </a:p>
        </p:txBody>
      </p:sp>
      <p:sp>
        <p:nvSpPr>
          <p:cNvPr id="18" name="ZoneTexte 17">
            <a:extLst>
              <a:ext uri="{FF2B5EF4-FFF2-40B4-BE49-F238E27FC236}">
                <a16:creationId xmlns:a16="http://schemas.microsoft.com/office/drawing/2014/main" id="{E239EF43-5767-4810-8CBB-EB570D6BD4A8}"/>
              </a:ext>
            </a:extLst>
          </p:cNvPr>
          <p:cNvSpPr txBox="1"/>
          <p:nvPr/>
        </p:nvSpPr>
        <p:spPr>
          <a:xfrm>
            <a:off x="119066" y="1968583"/>
            <a:ext cx="11896721" cy="1569660"/>
          </a:xfrm>
          <a:prstGeom prst="rect">
            <a:avLst/>
          </a:prstGeom>
          <a:solidFill>
            <a:schemeClr val="tx1"/>
          </a:solidFill>
        </p:spPr>
        <p:txBody>
          <a:bodyPr wrap="square" rtlCol="0">
            <a:spAutoFit/>
          </a:bodyPr>
          <a:lstStyle/>
          <a:p>
            <a:r>
              <a:rPr lang="fr-FR" sz="1200" dirty="0">
                <a:solidFill>
                  <a:schemeClr val="bg1"/>
                </a:solidFill>
              </a:rPr>
              <a:t>&gt;&gt;&gt; inventaire = [</a:t>
            </a:r>
          </a:p>
          <a:p>
            <a:r>
              <a:rPr lang="fr-FR" sz="1200" dirty="0">
                <a:solidFill>
                  <a:schemeClr val="bg1"/>
                </a:solidFill>
              </a:rPr>
              <a:t>...     ("pommes", 22),</a:t>
            </a:r>
          </a:p>
          <a:p>
            <a:r>
              <a:rPr lang="fr-FR" sz="1200" dirty="0">
                <a:solidFill>
                  <a:schemeClr val="bg1"/>
                </a:solidFill>
              </a:rPr>
              <a:t>...     ("melons", 4),</a:t>
            </a:r>
          </a:p>
          <a:p>
            <a:r>
              <a:rPr lang="fr-FR" sz="1200" dirty="0">
                <a:solidFill>
                  <a:schemeClr val="bg1"/>
                </a:solidFill>
              </a:rPr>
              <a:t>...     ("poires", 18),</a:t>
            </a:r>
          </a:p>
          <a:p>
            <a:r>
              <a:rPr lang="fr-FR" sz="1200" dirty="0">
                <a:solidFill>
                  <a:schemeClr val="bg1"/>
                </a:solidFill>
              </a:rPr>
              <a:t>...     ("fraises", 76),</a:t>
            </a:r>
          </a:p>
          <a:p>
            <a:r>
              <a:rPr lang="fr-FR" sz="1200" dirty="0">
                <a:solidFill>
                  <a:schemeClr val="bg1"/>
                </a:solidFill>
              </a:rPr>
              <a:t>...     ("prunes", 51),</a:t>
            </a:r>
          </a:p>
          <a:p>
            <a:r>
              <a:rPr lang="fr-FR" sz="1200" dirty="0">
                <a:solidFill>
                  <a:schemeClr val="bg1"/>
                </a:solidFill>
              </a:rPr>
              <a:t>... ]</a:t>
            </a:r>
          </a:p>
          <a:p>
            <a:r>
              <a:rPr lang="fr-FR" sz="1200" dirty="0">
                <a:solidFill>
                  <a:schemeClr val="bg1"/>
                </a:solidFill>
              </a:rPr>
              <a:t>&gt;&gt;&gt;</a:t>
            </a:r>
            <a:endParaRPr lang="en-US" sz="1200" dirty="0">
              <a:solidFill>
                <a:schemeClr val="bg1"/>
              </a:solidFill>
            </a:endParaRPr>
          </a:p>
        </p:txBody>
      </p:sp>
      <p:sp>
        <p:nvSpPr>
          <p:cNvPr id="19" name="ZoneTexte 18">
            <a:extLst>
              <a:ext uri="{FF2B5EF4-FFF2-40B4-BE49-F238E27FC236}">
                <a16:creationId xmlns:a16="http://schemas.microsoft.com/office/drawing/2014/main" id="{D353DB58-DE84-4CD3-B6B9-59762F4C70A6}"/>
              </a:ext>
            </a:extLst>
          </p:cNvPr>
          <p:cNvSpPr txBox="1"/>
          <p:nvPr/>
        </p:nvSpPr>
        <p:spPr>
          <a:xfrm>
            <a:off x="119064" y="3633602"/>
            <a:ext cx="11896721" cy="1384995"/>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 qtt in inventaire]</a:t>
            </a:r>
          </a:p>
          <a:p>
            <a:endParaRPr lang="fr-FR" sz="1200" dirty="0">
              <a:solidFill>
                <a:schemeClr val="bg1"/>
              </a:solidFill>
            </a:endParaRPr>
          </a:p>
          <a:p>
            <a:r>
              <a:rPr lang="fr-FR" sz="1200" dirty="0">
                <a:solidFill>
                  <a:schemeClr val="bg1"/>
                </a:solidFill>
              </a:rPr>
              <a:t># On n'a plus qu'à trier dans l'ordre décroissant l'inventaire inversé</a:t>
            </a:r>
          </a:p>
          <a:p>
            <a:r>
              <a:rPr lang="fr-FR" sz="1200" dirty="0">
                <a:solidFill>
                  <a:schemeClr val="bg1"/>
                </a:solidFill>
              </a:rPr>
              <a:t># On reconstitue l'inventaire trié</a:t>
            </a:r>
          </a:p>
          <a:p>
            <a:r>
              <a:rPr lang="fr-FR" sz="1200" dirty="0">
                <a:solidFill>
                  <a:schemeClr val="bg1"/>
                </a:solidFill>
              </a:rPr>
              <a:t>inventaire = [(nom_fruit, qtt) for qtt, nom_fruit in sorted(inventaire_inverse, \</a:t>
            </a:r>
          </a:p>
          <a:p>
            <a:r>
              <a:rPr lang="fr-FR" sz="1200" dirty="0">
                <a:solidFill>
                  <a:schemeClr val="bg1"/>
                </a:solidFill>
              </a:rPr>
              <a:t>    reverse=True)]</a:t>
            </a:r>
            <a:endParaRPr lang="en-US" sz="1200" dirty="0">
              <a:solidFill>
                <a:schemeClr val="bg1"/>
              </a:solidFill>
            </a:endParaRPr>
          </a:p>
        </p:txBody>
      </p:sp>
      <p:sp>
        <p:nvSpPr>
          <p:cNvPr id="20" name="ZoneTexte 19">
            <a:extLst>
              <a:ext uri="{FF2B5EF4-FFF2-40B4-BE49-F238E27FC236}">
                <a16:creationId xmlns:a16="http://schemas.microsoft.com/office/drawing/2014/main" id="{7DA4C995-5C89-4BAF-AD51-A6A40409C3A0}"/>
              </a:ext>
            </a:extLst>
          </p:cNvPr>
          <p:cNvSpPr txBox="1"/>
          <p:nvPr/>
        </p:nvSpPr>
        <p:spPr>
          <a:xfrm>
            <a:off x="59531" y="5119200"/>
            <a:ext cx="12015788" cy="584775"/>
          </a:xfrm>
          <a:prstGeom prst="rect">
            <a:avLst/>
          </a:prstGeom>
          <a:noFill/>
        </p:spPr>
        <p:txBody>
          <a:bodyPr wrap="square" rtlCol="0">
            <a:spAutoFit/>
          </a:bodyPr>
          <a:lstStyle/>
          <a:p>
            <a:r>
              <a:rPr lang="fr-FR" sz="1400" dirty="0"/>
              <a:t>Vous pouvez trier l'inventaire inversé avant la reconstitution, si vous trouvez cela plus compréhensible. Il faut privilégier la lisibilité du code.</a:t>
            </a:r>
          </a:p>
          <a:p>
            <a:endParaRPr lang="fr-FR" dirty="0"/>
          </a:p>
        </p:txBody>
      </p:sp>
      <p:sp>
        <p:nvSpPr>
          <p:cNvPr id="21" name="ZoneTexte 20">
            <a:extLst>
              <a:ext uri="{FF2B5EF4-FFF2-40B4-BE49-F238E27FC236}">
                <a16:creationId xmlns:a16="http://schemas.microsoft.com/office/drawing/2014/main" id="{F5F54C7C-65FF-422F-9314-A73BF003EE58}"/>
              </a:ext>
            </a:extLst>
          </p:cNvPr>
          <p:cNvSpPr txBox="1"/>
          <p:nvPr/>
        </p:nvSpPr>
        <p:spPr>
          <a:xfrm>
            <a:off x="116681" y="5451069"/>
            <a:ext cx="11896721" cy="1200329"/>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nom_fruit,qtt in inventaire]</a:t>
            </a:r>
          </a:p>
          <a:p>
            <a:r>
              <a:rPr lang="fr-FR" sz="1200" dirty="0">
                <a:solidFill>
                  <a:schemeClr val="bg1"/>
                </a:solidFill>
              </a:rPr>
              <a:t># On trie l'inventaire inversé dans l'ordre décroissant</a:t>
            </a:r>
          </a:p>
          <a:p>
            <a:r>
              <a:rPr lang="fr-FR" sz="1200" dirty="0">
                <a:solidFill>
                  <a:schemeClr val="bg1"/>
                </a:solidFill>
              </a:rPr>
              <a:t>inventaire_inverse.sort(reverse=True)</a:t>
            </a:r>
          </a:p>
          <a:p>
            <a:r>
              <a:rPr lang="fr-FR" sz="1200" dirty="0">
                <a:solidFill>
                  <a:schemeClr val="bg1"/>
                </a:solidFill>
              </a:rPr>
              <a:t># Et on reconstitue l'inventaire</a:t>
            </a:r>
          </a:p>
          <a:p>
            <a:r>
              <a:rPr lang="fr-FR" sz="1200" dirty="0">
                <a:solidFill>
                  <a:schemeClr val="bg1"/>
                </a:solidFill>
              </a:rPr>
              <a:t>inventaire = [(nom_fruit, qtt) for qtt,nom_fruit in inventaire_inverse]</a:t>
            </a:r>
            <a:endParaRPr lang="en-US" sz="1200" dirty="0">
              <a:solidFill>
                <a:schemeClr val="bg1"/>
              </a:solidFill>
            </a:endParaRPr>
          </a:p>
        </p:txBody>
      </p:sp>
    </p:spTree>
    <p:extLst>
      <p:ext uri="{BB962C8B-B14F-4D97-AF65-F5344CB8AC3E}">
        <p14:creationId xmlns:p14="http://schemas.microsoft.com/office/powerpoint/2010/main" val="3007265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a:p>
            <a:r>
              <a:rPr lang="en-US" sz="2000" dirty="0"/>
              <a:t>Naming can have letters, numbers and underscore, but cannot start with a number</a:t>
            </a:r>
          </a:p>
          <a:p>
            <a:r>
              <a:rPr lang="en-US" sz="2000" dirty="0"/>
              <a:t>Some Python reserved words cannot be used (</a:t>
            </a:r>
            <a:r>
              <a:rPr lang="en-US" sz="2000" dirty="0" err="1"/>
              <a:t>eg.</a:t>
            </a:r>
            <a:r>
              <a:rPr lang="en-US" sz="2000" dirty="0"/>
              <a:t> if, for, in, open)</a:t>
            </a:r>
          </a:p>
          <a:p>
            <a:r>
              <a:rPr lang="en-US" sz="2000" dirty="0"/>
              <a:t>Use descriptive variable names</a:t>
            </a:r>
          </a:p>
          <a:p>
            <a:pPr lvl="1"/>
            <a:r>
              <a:rPr lang="en-US" sz="1600" dirty="0" err="1"/>
              <a:t>first_name</a:t>
            </a:r>
            <a:r>
              <a:rPr lang="en-US" sz="1600" dirty="0"/>
              <a:t>, </a:t>
            </a:r>
            <a:r>
              <a:rPr lang="en-US" sz="1600" dirty="0" err="1"/>
              <a:t>date_of_birth</a:t>
            </a:r>
            <a:r>
              <a:rPr lang="en-US" sz="1600" dirty="0"/>
              <a:t>, </a:t>
            </a:r>
            <a:r>
              <a:rPr lang="en-US" sz="1600" dirty="0" err="1"/>
              <a:t>hair_color</a:t>
            </a:r>
            <a:endParaRPr lang="en-US" sz="1600" dirty="0"/>
          </a:p>
          <a:p>
            <a:r>
              <a:rPr lang="en-US" sz="2000" dirty="0"/>
              <a:t>Case Matters</a:t>
            </a:r>
          </a:p>
          <a:p>
            <a:pPr lvl="1"/>
            <a:r>
              <a:rPr lang="en-US" sz="1600" dirty="0"/>
              <a:t>name is not the same as Name</a:t>
            </a:r>
          </a:p>
          <a:p>
            <a:r>
              <a:rPr lang="en-US" sz="2000" dirty="0"/>
              <a:t>Constants in all caps: </a:t>
            </a:r>
            <a:br>
              <a:rPr lang="en-US" sz="2000" dirty="0"/>
            </a:br>
            <a:r>
              <a:rPr lang="en-US" sz="2000" dirty="0"/>
              <a:t>PI = 3.14159, DOZEN = 12</a:t>
            </a:r>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Variable Naming Tips</a:t>
            </a:r>
            <a:endParaRPr lang="fr-FR" sz="6000" dirty="0">
              <a:solidFill>
                <a:schemeClr val="accent5">
                  <a:lumMod val="75000"/>
                </a:schemeClr>
              </a:solidFill>
            </a:endParaRPr>
          </a:p>
        </p:txBody>
      </p:sp>
      <p:sp>
        <p:nvSpPr>
          <p:cNvPr id="6" name="Rectangle 5">
            <a:extLst>
              <a:ext uri="{FF2B5EF4-FFF2-40B4-BE49-F238E27FC236}">
                <a16:creationId xmlns:a16="http://schemas.microsoft.com/office/drawing/2014/main" id="{B440A00E-0D5E-444D-83EC-0AE476A1BBF7}"/>
              </a:ext>
            </a:extLst>
          </p:cNvPr>
          <p:cNvSpPr/>
          <p:nvPr/>
        </p:nvSpPr>
        <p:spPr>
          <a:xfrm>
            <a:off x="6973545" y="3377683"/>
            <a:ext cx="4431184" cy="2121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All variables in Python are </a:t>
            </a:r>
            <a:r>
              <a:rPr lang="en-US" i="1" dirty="0">
                <a:solidFill>
                  <a:schemeClr val="tx1"/>
                </a:solidFill>
              </a:rPr>
              <a:t>reference variables</a:t>
            </a:r>
            <a:r>
              <a:rPr lang="en-US" dirty="0">
                <a:solidFill>
                  <a:schemeClr val="tx1"/>
                </a:solidFill>
              </a:rPr>
              <a:t>, meaning the variable contains a memory address to where the data is stored.</a:t>
            </a:r>
          </a:p>
        </p:txBody>
      </p:sp>
      <p:graphicFrame>
        <p:nvGraphicFramePr>
          <p:cNvPr id="7" name="Table 3">
            <a:extLst>
              <a:ext uri="{FF2B5EF4-FFF2-40B4-BE49-F238E27FC236}">
                <a16:creationId xmlns:a16="http://schemas.microsoft.com/office/drawing/2014/main" id="{8EFB149A-B33F-40B5-BC0C-827B7893B5C1}"/>
              </a:ext>
            </a:extLst>
          </p:cNvPr>
          <p:cNvGraphicFramePr>
            <a:graphicFrameLocks noGrp="1"/>
          </p:cNvGraphicFramePr>
          <p:nvPr>
            <p:extLst>
              <p:ext uri="{D42A27DB-BD31-4B8C-83A1-F6EECF244321}">
                <p14:modId xmlns:p14="http://schemas.microsoft.com/office/powerpoint/2010/main" val="2858103650"/>
              </p:ext>
            </p:extLst>
          </p:nvPr>
        </p:nvGraphicFramePr>
        <p:xfrm>
          <a:off x="8070165" y="4591050"/>
          <a:ext cx="3124200" cy="74168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r>
                        <a:rPr lang="en-US" sz="1600" b="1" dirty="0"/>
                        <a:t>Memory Address</a:t>
                      </a:r>
                    </a:p>
                  </a:txBody>
                  <a:tcPr/>
                </a:tc>
                <a:tc>
                  <a:txBody>
                    <a:bodyPr/>
                    <a:lstStyle/>
                    <a:p>
                      <a:r>
                        <a:rPr lang="en-US" sz="1600" b="1" dirty="0"/>
                        <a:t>Data</a:t>
                      </a:r>
                    </a:p>
                  </a:txBody>
                  <a:tcPr/>
                </a:tc>
                <a:extLst>
                  <a:ext uri="{0D108BD9-81ED-4DB2-BD59-A6C34878D82A}">
                    <a16:rowId xmlns:a16="http://schemas.microsoft.com/office/drawing/2014/main" val="10000"/>
                  </a:ext>
                </a:extLst>
              </a:tr>
              <a:tr h="370840">
                <a:tc>
                  <a:txBody>
                    <a:bodyPr/>
                    <a:lstStyle/>
                    <a:p>
                      <a:r>
                        <a:rPr lang="en-US" dirty="0"/>
                        <a:t>21F7h</a:t>
                      </a:r>
                    </a:p>
                  </a:txBody>
                  <a:tcPr/>
                </a:tc>
                <a:tc>
                  <a:txBody>
                    <a:bodyPr/>
                    <a:lstStyle/>
                    <a:p>
                      <a:r>
                        <a:rPr lang="en-US" dirty="0"/>
                        <a:t>‘Cassandra’</a:t>
                      </a:r>
                    </a:p>
                  </a:txBody>
                  <a:tcPr/>
                </a:tc>
                <a:extLst>
                  <a:ext uri="{0D108BD9-81ED-4DB2-BD59-A6C34878D82A}">
                    <a16:rowId xmlns:a16="http://schemas.microsoft.com/office/drawing/2014/main" val="10001"/>
                  </a:ext>
                </a:extLst>
              </a:tr>
            </a:tbl>
          </a:graphicData>
        </a:graphic>
      </p:graphicFrame>
      <p:sp>
        <p:nvSpPr>
          <p:cNvPr id="8" name="TextBox 4">
            <a:extLst>
              <a:ext uri="{FF2B5EF4-FFF2-40B4-BE49-F238E27FC236}">
                <a16:creationId xmlns:a16="http://schemas.microsoft.com/office/drawing/2014/main" id="{F683B3CD-45DF-42A4-8128-BD0C00730C49}"/>
              </a:ext>
            </a:extLst>
          </p:cNvPr>
          <p:cNvSpPr txBox="1"/>
          <p:nvPr/>
        </p:nvSpPr>
        <p:spPr>
          <a:xfrm>
            <a:off x="7003365" y="4972050"/>
            <a:ext cx="716863" cy="369332"/>
          </a:xfrm>
          <a:prstGeom prst="rect">
            <a:avLst/>
          </a:prstGeom>
          <a:noFill/>
        </p:spPr>
        <p:txBody>
          <a:bodyPr wrap="none" rtlCol="0">
            <a:spAutoFit/>
          </a:bodyPr>
          <a:lstStyle/>
          <a:p>
            <a:r>
              <a:rPr lang="en-US" dirty="0"/>
              <a:t>name</a:t>
            </a:r>
          </a:p>
        </p:txBody>
      </p:sp>
    </p:spTree>
    <p:extLst>
      <p:ext uri="{BB962C8B-B14F-4D97-AF65-F5344CB8AC3E}">
        <p14:creationId xmlns:p14="http://schemas.microsoft.com/office/powerpoint/2010/main" val="27127220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1424531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découper une chaîne en fonction d'un séparateur en utilisant la </a:t>
            </a:r>
            <a:r>
              <a:rPr lang="fr-FR" altLang="fr-FR" sz="1400" dirty="0" err="1"/>
              <a:t>méthodesplitde</a:t>
            </a:r>
            <a:r>
              <a:rPr lang="fr-FR" altLang="fr-FR" sz="1400" dirty="0"/>
              <a:t> la chaîne.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joindre une liste contenant des chaînes de caractères en utilisant la méthode de </a:t>
            </a:r>
            <a:r>
              <a:rPr lang="fr-FR" altLang="fr-FR" sz="1400" dirty="0" err="1"/>
              <a:t>chaînejoin</a:t>
            </a:r>
            <a:r>
              <a:rPr lang="fr-FR" altLang="fr-FR" sz="1400" dirty="0"/>
              <a:t>. Cette méthode doit être appelée sur le séparateur.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créer des fonctions attendant un nombre inconnu de paramètres grâce à la </a:t>
            </a:r>
            <a:r>
              <a:rPr lang="fr-FR" altLang="fr-FR" sz="1400" dirty="0" err="1"/>
              <a:t>syntaxedef</a:t>
            </a:r>
            <a:r>
              <a:rPr lang="fr-FR" altLang="fr-FR" sz="1400" dirty="0"/>
              <a:t> fonction_inconnue(*</a:t>
            </a:r>
            <a:r>
              <a:rPr lang="fr-FR" altLang="fr-FR" sz="1400" dirty="0" err="1"/>
              <a:t>parametres</a:t>
            </a:r>
            <a:r>
              <a:rPr lang="fr-FR" altLang="fr-FR" sz="1400" dirty="0"/>
              <a:t>):(les paramètres passés se retrouvent dans le tuple </a:t>
            </a:r>
            <a:r>
              <a:rPr lang="fr-FR" altLang="fr-FR" sz="1400" dirty="0" err="1"/>
              <a:t>parametres</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compréhensions de listes permettent de parcourir et filtrer une séquence en en renvoyant une nouvelle.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La syntaxe pour effectuer un filtrage est la suivante :</a:t>
            </a:r>
            <a:r>
              <a:rPr lang="fr-FR" altLang="fr-FR" sz="1400" dirty="0" err="1"/>
              <a:t>nouvelle_squence</a:t>
            </a:r>
            <a:r>
              <a:rPr lang="fr-FR" altLang="fr-FR" sz="1400" dirty="0"/>
              <a:t> = [element for element in </a:t>
            </a:r>
            <a:r>
              <a:rPr lang="fr-FR" altLang="fr-FR" sz="1400" dirty="0" err="1"/>
              <a:t>ancienne_squence</a:t>
            </a:r>
            <a:r>
              <a:rPr lang="fr-FR" altLang="fr-FR" sz="1400" dirty="0"/>
              <a:t> if condition]</a:t>
            </a:r>
          </a:p>
        </p:txBody>
      </p:sp>
    </p:spTree>
    <p:extLst>
      <p:ext uri="{BB962C8B-B14F-4D97-AF65-F5344CB8AC3E}">
        <p14:creationId xmlns:p14="http://schemas.microsoft.com/office/powerpoint/2010/main" val="21382835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 y="254902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Utilisez des dictionnaires{}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59425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1/8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065846"/>
            <a:ext cx="1206195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dictionnaire est aussi un objet conteneur. Il n'a quant à lui aucune structure ordonnée, à la différence des listes. De plus, pour accéder aux objets contenus dans </a:t>
            </a:r>
          </a:p>
          <a:p>
            <a:pPr lvl="0" eaLnBrk="0" fontAlgn="base" hangingPunct="0">
              <a:spcBef>
                <a:spcPct val="0"/>
              </a:spcBef>
              <a:spcAft>
                <a:spcPct val="0"/>
              </a:spcAft>
            </a:pPr>
            <a:r>
              <a:rPr lang="fr-FR" altLang="fr-FR" sz="1400" dirty="0"/>
              <a:t>le dictionnaire, on n'utilise pas nécessairement des indices mais des clés qui peuvent être de bien des types distincts.</a:t>
            </a:r>
          </a:p>
          <a:p>
            <a:pPr eaLnBrk="0" fontAlgn="base" hangingPunct="0">
              <a:spcBef>
                <a:spcPct val="0"/>
              </a:spcBef>
              <a:spcAft>
                <a:spcPct val="0"/>
              </a:spcAft>
            </a:pPr>
            <a:r>
              <a:rPr lang="fr-FR" sz="1400" b="1" dirty="0"/>
              <a:t>Créer un dictionnaire: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754326"/>
          </a:xfrm>
          <a:prstGeom prst="rect">
            <a:avLst/>
          </a:prstGeom>
          <a:solidFill>
            <a:schemeClr val="tx1"/>
          </a:solidFill>
        </p:spPr>
        <p:txBody>
          <a:bodyPr wrap="square" rtlCol="0">
            <a:spAutoFit/>
          </a:bodyPr>
          <a:lstStyle/>
          <a:p>
            <a:r>
              <a:rPr lang="fr-FR" sz="1200" dirty="0">
                <a:solidFill>
                  <a:schemeClr val="bg1"/>
                </a:solidFill>
              </a:rPr>
              <a:t>mon_dictionnaire = dict()</a:t>
            </a:r>
          </a:p>
          <a:p>
            <a:r>
              <a:rPr lang="fr-FR" sz="1200" dirty="0">
                <a:solidFill>
                  <a:schemeClr val="bg1"/>
                </a:solidFill>
              </a:rPr>
              <a:t>type(mon_dictionnaire)</a:t>
            </a:r>
          </a:p>
          <a:p>
            <a:r>
              <a:rPr lang="fr-FR" sz="1200" dirty="0">
                <a:solidFill>
                  <a:schemeClr val="bg1"/>
                </a:solidFill>
              </a:rPr>
              <a:t>&lt;class 'dict'&gt;</a:t>
            </a:r>
          </a:p>
          <a:p>
            <a:r>
              <a:rPr lang="fr-FR" sz="1200" dirty="0">
                <a:solidFill>
                  <a:schemeClr val="bg1"/>
                </a:solidFill>
              </a:rPr>
              <a:t>mon_dictionnaire</a:t>
            </a:r>
          </a:p>
          <a:p>
            <a:r>
              <a:rPr lang="fr-FR" sz="1200" dirty="0">
                <a:solidFill>
                  <a:schemeClr val="bg1"/>
                </a:solidFill>
              </a:rPr>
              <a:t>{}</a:t>
            </a:r>
          </a:p>
          <a:p>
            <a:r>
              <a:rPr lang="fr-FR" sz="1200" dirty="0">
                <a:solidFill>
                  <a:schemeClr val="bg1"/>
                </a:solidFill>
              </a:rPr>
              <a:t># Du coup, vous devriez trouver la deuxième manière de créer un dictionnaire vide</a:t>
            </a:r>
          </a:p>
          <a:p>
            <a:r>
              <a:rPr lang="fr-FR" sz="1200" dirty="0">
                <a:solidFill>
                  <a:schemeClr val="bg1"/>
                </a:solidFill>
              </a:rPr>
              <a:t>... </a:t>
            </a:r>
            <a:r>
              <a:rPr lang="fr-FR" sz="1200" dirty="0" err="1">
                <a:solidFill>
                  <a:schemeClr val="bg1"/>
                </a:solidFill>
              </a:rPr>
              <a:t>mon_dictionnaire</a:t>
            </a:r>
            <a:r>
              <a:rPr lang="fr-FR" sz="1200" dirty="0">
                <a:solidFill>
                  <a:schemeClr val="bg1"/>
                </a:solidFill>
              </a:rPr>
              <a:t> = {}</a:t>
            </a:r>
          </a:p>
          <a:p>
            <a:r>
              <a:rPr lang="fr-FR" sz="1200" dirty="0">
                <a:solidFill>
                  <a:schemeClr val="bg1"/>
                </a:solidFill>
              </a:rPr>
              <a:t>mon_dictionnaire</a:t>
            </a:r>
          </a:p>
          <a:p>
            <a:r>
              <a:rPr lang="fr-FR" sz="1200" dirty="0">
                <a:solidFill>
                  <a:schemeClr val="bg1"/>
                </a:solidFill>
              </a:rPr>
              <a:t>{}</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978208"/>
            <a:ext cx="7333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highlight>
                  <a:srgbClr val="FF00FF"/>
                </a:highlight>
              </a:rPr>
              <a:t>Les () délimitent les tuples, les [] délimitent les listes et les accolades {} délimitent les dictionnaires.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Voyons comment ajouter des clés et valeurs dans notre dictionnaire vide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630351"/>
            <a:ext cx="11852402" cy="1015663"/>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a:t>
            </a:r>
          </a:p>
          <a:p>
            <a:r>
              <a:rPr lang="fr-FR" sz="1200" dirty="0">
                <a:solidFill>
                  <a:schemeClr val="bg1"/>
                </a:solidFill>
              </a:rPr>
              <a:t>{'mot de passe': '*', 'pseudo': 'Prolixe'}</a:t>
            </a:r>
          </a:p>
        </p:txBody>
      </p:sp>
    </p:spTree>
    <p:extLst>
      <p:ext uri="{BB962C8B-B14F-4D97-AF65-F5344CB8AC3E}">
        <p14:creationId xmlns:p14="http://schemas.microsoft.com/office/powerpoint/2010/main" val="42202482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2/8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173568"/>
            <a:ext cx="12193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indiquons entre crochets la clé à laquelle nous souhaitons accéder. Si la clé n'existe pas, elle est ajoutée au dictionnaire avec la valeur spécifiée après le signe=. </a:t>
            </a:r>
          </a:p>
          <a:p>
            <a:pPr lvl="0" eaLnBrk="0" fontAlgn="base" hangingPunct="0">
              <a:spcBef>
                <a:spcPct val="0"/>
              </a:spcBef>
              <a:spcAft>
                <a:spcPct val="0"/>
              </a:spcAft>
            </a:pPr>
            <a:r>
              <a:rPr lang="fr-FR" altLang="fr-FR" sz="1400" dirty="0"/>
              <a:t>Sinon, l'ancienne valeur à l'emplacement indiqué est remplacée par la nouvelle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200329"/>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mon_dictionnaire["pseudo"] = "6pri1"</a:t>
            </a:r>
          </a:p>
          <a:p>
            <a:r>
              <a:rPr lang="fr-FR" sz="1200" dirty="0">
                <a:solidFill>
                  <a:schemeClr val="bg1"/>
                </a:solidFill>
              </a:rPr>
              <a:t>mon_dictionnaire</a:t>
            </a:r>
          </a:p>
          <a:p>
            <a:r>
              <a:rPr lang="fr-FR" sz="1200" dirty="0">
                <a:solidFill>
                  <a:schemeClr val="bg1"/>
                </a:solidFill>
              </a:rPr>
              <a:t>{'mot de passe': '*', 'pseudo': '6pri1'}</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224290"/>
            <a:ext cx="117453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valeur 'Prolixe’ pointée par la clé 'pseudo’ a été remplacée, à la ligne 4, par la valeur'6pri1'. Cela devrait vous rappeler la création de variables : si la variable </a:t>
            </a:r>
          </a:p>
          <a:p>
            <a:pPr lvl="0" eaLnBrk="0" fontAlgn="base" hangingPunct="0">
              <a:spcBef>
                <a:spcPct val="0"/>
              </a:spcBef>
              <a:spcAft>
                <a:spcPct val="0"/>
              </a:spcAft>
            </a:pPr>
            <a:r>
              <a:rPr lang="fr-FR" altLang="fr-FR" sz="1400" dirty="0"/>
              <a:t>n'existe pas, elle est créée, sinon elle est remplacée par la nouvelle valeur.</a:t>
            </a:r>
          </a:p>
          <a:p>
            <a:pPr lvl="0" eaLnBrk="0" fontAlgn="base" hangingPunct="0">
              <a:spcBef>
                <a:spcPct val="0"/>
              </a:spcBef>
              <a:spcAft>
                <a:spcPct val="0"/>
              </a:spcAft>
            </a:pPr>
            <a:r>
              <a:rPr lang="fr-FR" altLang="fr-FR" sz="1400" dirty="0"/>
              <a:t>Pour accéder à la valeur d'une clé précise, c'est très simple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033642"/>
            <a:ext cx="11852402" cy="646331"/>
          </a:xfrm>
          <a:prstGeom prst="rect">
            <a:avLst/>
          </a:prstGeom>
          <a:solidFill>
            <a:schemeClr val="tx1"/>
          </a:solidFill>
        </p:spPr>
        <p:txBody>
          <a:bodyPr wrap="square" rtlCol="0">
            <a:spAutoFit/>
          </a:bodyPr>
          <a:lstStyle/>
          <a:p>
            <a:r>
              <a:rPr lang="fr-FR" sz="1200" dirty="0">
                <a:solidFill>
                  <a:schemeClr val="bg1"/>
                </a:solidFill>
              </a:rPr>
              <a:t>&gt;&gt;&gt; mon_dictionnaire["mot de passe"]</a:t>
            </a:r>
          </a:p>
          <a:p>
            <a:r>
              <a:rPr lang="fr-FR" sz="1200" dirty="0">
                <a:solidFill>
                  <a:schemeClr val="bg1"/>
                </a:solidFill>
              </a:rPr>
              <a:t>'*'</a:t>
            </a:r>
          </a:p>
          <a:p>
            <a:r>
              <a:rPr lang="fr-FR" sz="1200" dirty="0">
                <a:solidFill>
                  <a:schemeClr val="bg1"/>
                </a:solidFill>
              </a:rPr>
              <a:t>&gt;&gt;&gt;</a:t>
            </a:r>
          </a:p>
        </p:txBody>
      </p:sp>
      <p:sp>
        <p:nvSpPr>
          <p:cNvPr id="9" name="Rectangle 1">
            <a:extLst>
              <a:ext uri="{FF2B5EF4-FFF2-40B4-BE49-F238E27FC236}">
                <a16:creationId xmlns:a16="http://schemas.microsoft.com/office/drawing/2014/main" id="{9979EAAC-BF43-4551-A5DD-BED52BC575F9}"/>
              </a:ext>
            </a:extLst>
          </p:cNvPr>
          <p:cNvSpPr>
            <a:spLocks noChangeArrowheads="1"/>
          </p:cNvSpPr>
          <p:nvPr/>
        </p:nvSpPr>
        <p:spPr bwMode="auto">
          <a:xfrm>
            <a:off x="174213" y="4698929"/>
            <a:ext cx="1208452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la clé n'existe pas dans le dictionnaire, une exception de type KeyError sera levée.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Généralisons un peu tout cela : nous avons des dictionnaires, qui peuvent contenir d'autres objets. On place ces objets et on y accède grâce à des clés. Un </a:t>
            </a:r>
          </a:p>
          <a:p>
            <a:pPr lvl="0" eaLnBrk="0" fontAlgn="base" hangingPunct="0">
              <a:spcBef>
                <a:spcPct val="0"/>
              </a:spcBef>
              <a:spcAft>
                <a:spcPct val="0"/>
              </a:spcAft>
            </a:pPr>
            <a:r>
              <a:rPr lang="fr-FR" altLang="fr-FR" sz="1400" dirty="0"/>
              <a:t>dictionnaire ne peut naturellement pas contenir deux clés identiques (comme on l'a vu, la seconde valeur écrase la première). En revanche, rien n'empêche d'avoir </a:t>
            </a:r>
          </a:p>
          <a:p>
            <a:pPr lvl="0" eaLnBrk="0" fontAlgn="base" hangingPunct="0">
              <a:spcBef>
                <a:spcPct val="0"/>
              </a:spcBef>
              <a:spcAft>
                <a:spcPct val="0"/>
              </a:spcAft>
            </a:pPr>
            <a:r>
              <a:rPr lang="fr-FR" altLang="fr-FR" sz="1400" dirty="0"/>
              <a:t>deux valeurs identiques dans le dictionnaire.</a:t>
            </a:r>
          </a:p>
        </p:txBody>
      </p:sp>
    </p:spTree>
    <p:extLst>
      <p:ext uri="{BB962C8B-B14F-4D97-AF65-F5344CB8AC3E}">
        <p14:creationId xmlns:p14="http://schemas.microsoft.com/office/powerpoint/2010/main" val="13747209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3/8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63993"/>
            <a:ext cx="11683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avons utilisé ici, pour nos clés et nos valeurs, des chaînes de caractères. Ce n'est absolument pas obligatoire. Comme avec les listes, vous pouvez utiliser </a:t>
            </a:r>
          </a:p>
          <a:p>
            <a:pPr lvl="0" eaLnBrk="0" fontAlgn="base" hangingPunct="0">
              <a:spcBef>
                <a:spcPct val="0"/>
              </a:spcBef>
              <a:spcAft>
                <a:spcPct val="0"/>
              </a:spcAft>
            </a:pPr>
            <a:r>
              <a:rPr lang="fr-FR" altLang="fr-FR" sz="1400" dirty="0"/>
              <a:t>des entiers comme clés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345483"/>
            <a:ext cx="11928606" cy="1754326"/>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mon_dictionnaire[0] = "a"</a:t>
            </a:r>
          </a:p>
          <a:p>
            <a:r>
              <a:rPr lang="fr-FR" sz="1200" dirty="0">
                <a:solidFill>
                  <a:schemeClr val="bg1"/>
                </a:solidFill>
              </a:rPr>
              <a:t>mon_dictionnaire[1] = "e"</a:t>
            </a:r>
          </a:p>
          <a:p>
            <a:r>
              <a:rPr lang="fr-FR" sz="1200" dirty="0">
                <a:solidFill>
                  <a:schemeClr val="bg1"/>
                </a:solidFill>
              </a:rPr>
              <a:t>mon_dictionnaire[2] = "i"</a:t>
            </a:r>
          </a:p>
          <a:p>
            <a:r>
              <a:rPr lang="fr-FR" sz="1200" dirty="0">
                <a:solidFill>
                  <a:schemeClr val="bg1"/>
                </a:solidFill>
              </a:rPr>
              <a:t>mon_dictionnaire[3] = "o"</a:t>
            </a:r>
          </a:p>
          <a:p>
            <a:r>
              <a:rPr lang="fr-FR" sz="1200" dirty="0">
                <a:solidFill>
                  <a:schemeClr val="bg1"/>
                </a:solidFill>
              </a:rPr>
              <a:t>mon_dictionnaire[4] = "u"</a:t>
            </a:r>
          </a:p>
          <a:p>
            <a:r>
              <a:rPr lang="fr-FR" sz="1200" dirty="0">
                <a:solidFill>
                  <a:schemeClr val="bg1"/>
                </a:solidFill>
              </a:rPr>
              <a:t>mon_dictionnaire[5] = "y"</a:t>
            </a:r>
          </a:p>
          <a:p>
            <a:r>
              <a:rPr lang="fr-FR" sz="1200" dirty="0">
                <a:solidFill>
                  <a:schemeClr val="bg1"/>
                </a:solidFill>
              </a:rPr>
              <a:t>mon_dictionnaire</a:t>
            </a:r>
          </a:p>
          <a:p>
            <a:r>
              <a:rPr lang="fr-FR" sz="1200" dirty="0">
                <a:solidFill>
                  <a:schemeClr val="bg1"/>
                </a:solidFill>
              </a:rPr>
              <a:t>{0: 'a', 1: 'e', 2: 'i', 3: 'o', 4: 'u', 5: 'y'}</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3338882"/>
            <a:ext cx="122104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On a l'impression de recréer le fonctionnement d'une liste mais ce n'est pas le cas : rappelez-vous qu'un dictionnaire n'a pas de structure ordonnée. Si vous </a:t>
            </a:r>
          </a:p>
          <a:p>
            <a:pPr marR="0" indent="0" eaLnBrk="0" fontAlgn="base" hangingPunct="0">
              <a:lnSpc>
                <a:spcPct val="100000"/>
              </a:lnSpc>
              <a:spcBef>
                <a:spcPct val="0"/>
              </a:spcBef>
              <a:spcAft>
                <a:spcPct val="0"/>
              </a:spcAft>
              <a:buClrTx/>
              <a:buSzTx/>
              <a:buFontTx/>
              <a:buNone/>
              <a:tabLst/>
            </a:pPr>
            <a:r>
              <a:rPr lang="fr-FR" altLang="fr-FR" sz="1400" dirty="0"/>
              <a:t>supprimez par exemple l'indice2, le dictionnaire, contrairement aux listes, ne va pas décaler toutes les clés d'indice supérieur à l'indice supprimé. Il n'a pas été conçu </a:t>
            </a:r>
          </a:p>
          <a:p>
            <a:pPr marR="0" indent="0" eaLnBrk="0" fontAlgn="base" hangingPunct="0">
              <a:lnSpc>
                <a:spcPct val="100000"/>
              </a:lnSpc>
              <a:spcBef>
                <a:spcPct val="0"/>
              </a:spcBef>
              <a:spcAft>
                <a:spcPct val="0"/>
              </a:spcAft>
              <a:buClrTx/>
              <a:buSzTx/>
              <a:buFontTx/>
              <a:buNone/>
              <a:tabLst/>
            </a:pPr>
            <a:r>
              <a:rPr lang="fr-FR" altLang="fr-FR" sz="1400" dirty="0"/>
              <a:t>pour.</a:t>
            </a:r>
          </a:p>
          <a:p>
            <a:pPr marR="0" indent="0" eaLnBrk="0" fontAlgn="base" hangingPunct="0">
              <a:lnSpc>
                <a:spcPct val="100000"/>
              </a:lnSpc>
              <a:spcBef>
                <a:spcPct val="0"/>
              </a:spcBef>
              <a:spcAft>
                <a:spcPct val="0"/>
              </a:spcAft>
              <a:buClrTx/>
              <a:buSzTx/>
              <a:buFontTx/>
              <a:buNone/>
              <a:tabLst/>
            </a:pPr>
            <a:r>
              <a:rPr lang="fr-FR" altLang="fr-FR" sz="1400" dirty="0"/>
              <a:t>On peut utiliser quasiment tous les types comme clés et on peut utiliser absolument tous les types comme valeurs.</a:t>
            </a:r>
          </a:p>
        </p:txBody>
      </p:sp>
      <p:sp>
        <p:nvSpPr>
          <p:cNvPr id="12" name="Rectangle 11">
            <a:extLst>
              <a:ext uri="{FF2B5EF4-FFF2-40B4-BE49-F238E27FC236}">
                <a16:creationId xmlns:a16="http://schemas.microsoft.com/office/drawing/2014/main" id="{2F2500CD-2836-4222-8176-044CD9B5CD27}"/>
              </a:ext>
            </a:extLst>
          </p:cNvPr>
          <p:cNvSpPr/>
          <p:nvPr/>
        </p:nvSpPr>
        <p:spPr>
          <a:xfrm>
            <a:off x="131696" y="4292989"/>
            <a:ext cx="3904530" cy="307777"/>
          </a:xfrm>
          <a:prstGeom prst="rect">
            <a:avLst/>
          </a:prstGeom>
        </p:spPr>
        <p:txBody>
          <a:bodyPr wrap="none">
            <a:spAutoFit/>
          </a:bodyPr>
          <a:lstStyle/>
          <a:p>
            <a:r>
              <a:rPr lang="fr-FR" sz="1400" dirty="0"/>
              <a:t>On peut aussi créer des dictionnaires déjà remplis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209554" y="4600766"/>
            <a:ext cx="6262687" cy="307777"/>
          </a:xfrm>
          <a:prstGeom prst="rect">
            <a:avLst/>
          </a:prstGeom>
          <a:solidFill>
            <a:schemeClr val="tx1"/>
          </a:solidFill>
        </p:spPr>
        <p:txBody>
          <a:bodyPr wrap="square" rtlCol="0">
            <a:spAutoFit/>
          </a:bodyPr>
          <a:lstStyle/>
          <a:p>
            <a:r>
              <a:rPr lang="en-US" sz="1400" dirty="0">
                <a:solidFill>
                  <a:schemeClr val="bg1"/>
                </a:solidFill>
              </a:rPr>
              <a:t>placard = {"chemise":3, "pantalon":6, "tee-shirt":7}</a:t>
            </a:r>
            <a:endParaRPr lang="fr-FR" sz="1400" dirty="0">
              <a:solidFill>
                <a:schemeClr val="bg1"/>
              </a:solidFill>
            </a:endParaRP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50155" y="5305110"/>
            <a:ext cx="1214313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précise entre guillemets la clé, le signe deux points « : » et la valeur correspondante. On sépare les différents couples clé : valeur par une virgule. C'est d'ailleurs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comme cela que Python vous affiche un dictionnaire quand vous le lui demandez. Certains ont peut-être essayé de créer des dictionnaires déjà remplis avant que je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ne montre comment faire. Une petite précision, si vous avez tapé une instruction similaire à :</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209554" y="6049816"/>
            <a:ext cx="6262687" cy="307777"/>
          </a:xfrm>
          <a:prstGeom prst="rect">
            <a:avLst/>
          </a:prstGeom>
          <a:solidFill>
            <a:schemeClr val="tx1"/>
          </a:solidFill>
        </p:spPr>
        <p:txBody>
          <a:bodyPr wrap="square" rtlCol="0">
            <a:spAutoFit/>
          </a:bodyPr>
          <a:lstStyle/>
          <a:p>
            <a:r>
              <a:rPr lang="fr-FR" sz="1400" dirty="0">
                <a:solidFill>
                  <a:schemeClr val="bg1"/>
                </a:solidFill>
              </a:rPr>
              <a:t>mon_dictionnaire = {'pseudo', 'mot de passe'}</a:t>
            </a:r>
          </a:p>
        </p:txBody>
      </p:sp>
    </p:spTree>
    <p:extLst>
      <p:ext uri="{BB962C8B-B14F-4D97-AF65-F5344CB8AC3E}">
        <p14:creationId xmlns:p14="http://schemas.microsoft.com/office/powerpoint/2010/main" val="42282354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4/8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81924"/>
            <a:ext cx="72494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Supprimer des clés d'un dictionnaire</a:t>
            </a:r>
          </a:p>
          <a:p>
            <a:pPr lvl="0" eaLnBrk="0" fontAlgn="base" hangingPunct="0">
              <a:spcBef>
                <a:spcPct val="0"/>
              </a:spcBef>
              <a:spcAft>
                <a:spcPct val="0"/>
              </a:spcAft>
            </a:pPr>
            <a:r>
              <a:rPr lang="fr-FR" altLang="fr-FR" sz="1400" dirty="0"/>
              <a:t>Comme pour les listes, vous avez deux possibilités mais elles reviennent sensiblement au même :</a:t>
            </a:r>
          </a:p>
          <a:p>
            <a:pPr lvl="0" eaLnBrk="0" fontAlgn="base" hangingPunct="0">
              <a:spcBef>
                <a:spcPct val="0"/>
              </a:spcBef>
              <a:spcAft>
                <a:spcPct val="0"/>
              </a:spcAft>
            </a:pPr>
            <a:r>
              <a:rPr lang="fr-FR" altLang="fr-FR" sz="1400" dirty="0"/>
              <a:t>    le mot-clé del;</a:t>
            </a:r>
          </a:p>
          <a:p>
            <a:pPr lvl="0" eaLnBrk="0" fontAlgn="base" hangingPunct="0">
              <a:spcBef>
                <a:spcPct val="0"/>
              </a:spcBef>
              <a:spcAft>
                <a:spcPct val="0"/>
              </a:spcAft>
            </a:pPr>
            <a:r>
              <a:rPr lang="fr-FR" altLang="fr-FR" sz="1400" dirty="0"/>
              <a:t>    la méthode de dictionnaire pop.</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847369"/>
            <a:ext cx="11928606" cy="523220"/>
          </a:xfrm>
          <a:prstGeom prst="rect">
            <a:avLst/>
          </a:prstGeom>
          <a:solidFill>
            <a:schemeClr val="tx1"/>
          </a:solidFill>
        </p:spPr>
        <p:txBody>
          <a:bodyPr wrap="square" rtlCol="0">
            <a:spAutoFit/>
          </a:bodyPr>
          <a:lstStyle/>
          <a:p>
            <a:r>
              <a:rPr lang="fr-FR" sz="1400" dirty="0">
                <a:solidFill>
                  <a:schemeClr val="bg1"/>
                </a:solidFill>
              </a:rPr>
              <a:t>placard = {"chemise":3, "pantalon":6, "tee shirt":7}</a:t>
            </a:r>
          </a:p>
          <a:p>
            <a:r>
              <a:rPr lang="fr-FR" sz="1400" dirty="0">
                <a:solidFill>
                  <a:schemeClr val="bg1"/>
                </a:solidFill>
              </a:rPr>
              <a:t>del placard["chemise"]</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2604772"/>
            <a:ext cx="68336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La méthode pop supprime également la clé précisée mais elle renvoie la valeur supprimée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131696" y="2977616"/>
            <a:ext cx="6262687" cy="738664"/>
          </a:xfrm>
          <a:prstGeom prst="rect">
            <a:avLst/>
          </a:prstGeom>
          <a:solidFill>
            <a:schemeClr val="tx1"/>
          </a:solidFill>
        </p:spPr>
        <p:txBody>
          <a:bodyPr wrap="square" rtlCol="0">
            <a:spAutoFit/>
          </a:bodyPr>
          <a:lstStyle/>
          <a:p>
            <a:r>
              <a:rPr lang="en-US" sz="1400" dirty="0">
                <a:solidFill>
                  <a:schemeClr val="bg1"/>
                </a:solidFill>
              </a:rPr>
              <a:t>placard = {"chemise":3, "pantalon":6, "tee shirt":7}</a:t>
            </a:r>
          </a:p>
          <a:p>
            <a:r>
              <a:rPr lang="en-US" sz="1400" dirty="0">
                <a:solidFill>
                  <a:schemeClr val="bg1"/>
                </a:solidFill>
              </a:rPr>
              <a:t>placard.pop("chemise")</a:t>
            </a:r>
          </a:p>
          <a:p>
            <a:r>
              <a:rPr lang="en-US" sz="1400" dirty="0">
                <a:solidFill>
                  <a:schemeClr val="bg1"/>
                </a:solidFill>
              </a:rPr>
              <a:t>3</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7813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131695" y="5192105"/>
            <a:ext cx="6262687" cy="738664"/>
          </a:xfrm>
          <a:prstGeom prst="rect">
            <a:avLst/>
          </a:prstGeom>
          <a:solidFill>
            <a:schemeClr val="tx1"/>
          </a:solidFill>
        </p:spPr>
        <p:txBody>
          <a:bodyPr wrap="square" rtlCol="0">
            <a:spAutoFit/>
          </a:bodyPr>
          <a:lstStyle/>
          <a:p>
            <a:r>
              <a:rPr lang="fr-FR" sz="1400" dirty="0">
                <a:solidFill>
                  <a:schemeClr val="bg1"/>
                </a:solidFill>
              </a:rPr>
              <a:t>print_2 = print # L'objet print_2 pointera sur la fonction print</a:t>
            </a:r>
          </a:p>
          <a:p>
            <a:r>
              <a:rPr lang="fr-FR" sz="1400" dirty="0">
                <a:solidFill>
                  <a:schemeClr val="bg1"/>
                </a:solidFill>
              </a:rPr>
              <a:t>print_2("Affichons un message")</a:t>
            </a:r>
          </a:p>
          <a:p>
            <a:r>
              <a:rPr lang="fr-FR" sz="1400" dirty="0">
                <a:solidFill>
                  <a:schemeClr val="bg1"/>
                </a:solidFill>
              </a:rPr>
              <a:t>Affichons un message</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201613"/>
            <a:ext cx="12060304" cy="954107"/>
          </a:xfrm>
          <a:prstGeom prst="rect">
            <a:avLst/>
          </a:prstGeom>
        </p:spPr>
        <p:txBody>
          <a:bodyPr wrap="square">
            <a:spAutoFit/>
          </a:bodyPr>
          <a:lstStyle/>
          <a:p>
            <a:r>
              <a:rPr lang="fr-FR" sz="1400" dirty="0"/>
              <a:t>Un peu plus loin</a:t>
            </a:r>
          </a:p>
          <a:p>
            <a:r>
              <a:rPr lang="fr-FR" sz="1400" dirty="0"/>
              <a:t>On se sert parfois des dictionnaires pour stocker des fonctions.</a:t>
            </a:r>
          </a:p>
          <a:p>
            <a:r>
              <a:rPr lang="fr-FR" sz="1400" dirty="0"/>
              <a:t>Les fonctions sont manipulables comme des variables. Ce sont des objets, un peu particuliers mais des objets tout de même. Donc on peut les prendre pour valeur d'affectation ou les ranger dans des listes ou dictionnaires. </a:t>
            </a:r>
          </a:p>
        </p:txBody>
      </p:sp>
      <p:sp>
        <p:nvSpPr>
          <p:cNvPr id="7" name="Rectangle 1">
            <a:extLst>
              <a:ext uri="{FF2B5EF4-FFF2-40B4-BE49-F238E27FC236}">
                <a16:creationId xmlns:a16="http://schemas.microsoft.com/office/drawing/2014/main" id="{89277BD5-67B3-485C-944A-4B912C75F989}"/>
              </a:ext>
            </a:extLst>
          </p:cNvPr>
          <p:cNvSpPr>
            <a:spLocks noChangeArrowheads="1"/>
          </p:cNvSpPr>
          <p:nvPr/>
        </p:nvSpPr>
        <p:spPr bwMode="auto">
          <a:xfrm>
            <a:off x="131695" y="6107070"/>
            <a:ext cx="11636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copie la fonction print dans une autre variableprint_2. On peut ensuite appelerprint_2et la fonction va afficher le texte saisi, tout comme print l'aurait fait.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En pratique, on affecte rarement des fonctions de cette manière. C'est peu utile.</a:t>
            </a:r>
          </a:p>
        </p:txBody>
      </p:sp>
    </p:spTree>
    <p:extLst>
      <p:ext uri="{BB962C8B-B14F-4D97-AF65-F5344CB8AC3E}">
        <p14:creationId xmlns:p14="http://schemas.microsoft.com/office/powerpoint/2010/main" val="26464408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5/8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38389"/>
            <a:ext cx="40161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met parfois des fonctions dans des dictionnaires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5" y="1210695"/>
            <a:ext cx="11928606" cy="3108543"/>
          </a:xfrm>
          <a:prstGeom prst="rect">
            <a:avLst/>
          </a:prstGeom>
          <a:solidFill>
            <a:schemeClr val="tx1"/>
          </a:solidFill>
        </p:spPr>
        <p:txBody>
          <a:bodyPr wrap="square" rtlCol="0">
            <a:spAutoFit/>
          </a:bodyPr>
          <a:lstStyle/>
          <a:p>
            <a:r>
              <a:rPr lang="fr-FR" sz="1400" dirty="0">
                <a:solidFill>
                  <a:schemeClr val="bg1"/>
                </a:solidFill>
              </a:rPr>
              <a:t>&gt;&gt;&gt; def </a:t>
            </a:r>
            <a:r>
              <a:rPr lang="fr-FR" sz="1400" dirty="0" err="1">
                <a:solidFill>
                  <a:schemeClr val="bg1"/>
                </a:solidFill>
              </a:rPr>
              <a:t>fete</a:t>
            </a:r>
            <a:r>
              <a:rPr lang="fr-FR" sz="1400" dirty="0">
                <a:solidFill>
                  <a:schemeClr val="bg1"/>
                </a:solidFill>
              </a:rPr>
              <a:t>():</a:t>
            </a:r>
          </a:p>
          <a:p>
            <a:r>
              <a:rPr lang="fr-FR" sz="1400" dirty="0">
                <a:solidFill>
                  <a:schemeClr val="bg1"/>
                </a:solidFill>
              </a:rPr>
              <a:t>...     print("C'est la fête.")</a:t>
            </a:r>
          </a:p>
          <a:p>
            <a:r>
              <a:rPr lang="fr-FR" sz="1400" dirty="0">
                <a:solidFill>
                  <a:schemeClr val="bg1"/>
                </a:solidFill>
              </a:rPr>
              <a:t>... </a:t>
            </a:r>
          </a:p>
          <a:p>
            <a:r>
              <a:rPr lang="fr-FR" sz="1400" dirty="0">
                <a:solidFill>
                  <a:schemeClr val="bg1"/>
                </a:solidFill>
              </a:rPr>
              <a:t>&gt;&gt;&gt; def oiseau():</a:t>
            </a:r>
          </a:p>
          <a:p>
            <a:r>
              <a:rPr lang="fr-FR" sz="1400" dirty="0">
                <a:solidFill>
                  <a:schemeClr val="bg1"/>
                </a:solidFill>
              </a:rPr>
              <a:t>...     print("Fais comme l'oiseau...")</a:t>
            </a:r>
          </a:p>
          <a:p>
            <a:r>
              <a:rPr lang="fr-FR" sz="1400" dirty="0">
                <a:solidFill>
                  <a:schemeClr val="bg1"/>
                </a:solidFill>
              </a:rPr>
              <a:t>...</a:t>
            </a:r>
          </a:p>
          <a:p>
            <a:r>
              <a:rPr lang="fr-FR" sz="1400" dirty="0">
                <a:solidFill>
                  <a:schemeClr val="bg1"/>
                </a:solidFill>
              </a:rPr>
              <a:t>&gt;&gt;&gt; fonctions = {}</a:t>
            </a:r>
          </a:p>
          <a:p>
            <a:r>
              <a:rPr lang="fr-FR" sz="1400" dirty="0">
                <a:solidFill>
                  <a:schemeClr val="bg1"/>
                </a:solidFill>
              </a:rPr>
              <a:t>&gt;&gt;&gt; fonctions["</a:t>
            </a:r>
            <a:r>
              <a:rPr lang="fr-FR" sz="1400" dirty="0" err="1">
                <a:solidFill>
                  <a:schemeClr val="bg1"/>
                </a:solidFill>
              </a:rPr>
              <a:t>fete</a:t>
            </a:r>
            <a:r>
              <a:rPr lang="fr-FR" sz="1400" dirty="0">
                <a:solidFill>
                  <a:schemeClr val="bg1"/>
                </a:solidFill>
              </a:rPr>
              <a:t>"] = </a:t>
            </a:r>
            <a:r>
              <a:rPr lang="fr-FR" sz="1400" dirty="0" err="1">
                <a:solidFill>
                  <a:schemeClr val="bg1"/>
                </a:solidFill>
              </a:rPr>
              <a:t>fete</a:t>
            </a:r>
            <a:r>
              <a:rPr lang="fr-FR" sz="1400" dirty="0">
                <a:solidFill>
                  <a:schemeClr val="bg1"/>
                </a:solidFill>
              </a:rPr>
              <a:t> # on ne met pas les parenthèses</a:t>
            </a:r>
          </a:p>
          <a:p>
            <a:r>
              <a:rPr lang="fr-FR" sz="1400" dirty="0">
                <a:solidFill>
                  <a:schemeClr val="bg1"/>
                </a:solidFill>
              </a:rPr>
              <a:t>&gt;&gt;&gt; fonctions["oiseau"] = oiseau</a:t>
            </a:r>
          </a:p>
          <a:p>
            <a:r>
              <a:rPr lang="fr-FR" sz="1400" dirty="0">
                <a:solidFill>
                  <a:schemeClr val="bg1"/>
                </a:solidFill>
              </a:rPr>
              <a:t>&gt;&gt;&gt; fonctions["oiseau"]</a:t>
            </a:r>
          </a:p>
          <a:p>
            <a:r>
              <a:rPr lang="fr-FR" sz="1400" dirty="0">
                <a:solidFill>
                  <a:schemeClr val="bg1"/>
                </a:solidFill>
              </a:rPr>
              <a:t>&lt;function oiseau at 0x00BA5198&gt;</a:t>
            </a:r>
          </a:p>
          <a:p>
            <a:r>
              <a:rPr lang="fr-FR" sz="1400" dirty="0">
                <a:solidFill>
                  <a:schemeClr val="bg1"/>
                </a:solidFill>
              </a:rPr>
              <a:t>&gt;&gt;&gt; fonctions["oiseau"]() # on essaye de l'appeler</a:t>
            </a:r>
          </a:p>
          <a:p>
            <a:r>
              <a:rPr lang="fr-FR" sz="1400" dirty="0">
                <a:solidFill>
                  <a:schemeClr val="bg1"/>
                </a:solidFill>
              </a:rPr>
              <a:t>Fais comme l'oiseau...</a:t>
            </a:r>
          </a:p>
          <a:p>
            <a:r>
              <a:rPr lang="fr-FR" sz="1400" dirty="0">
                <a:solidFill>
                  <a:schemeClr val="bg1"/>
                </a:solidFill>
              </a:rPr>
              <a:t>&gt;&gt;&gt;</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318046"/>
            <a:ext cx="12060304" cy="1815882"/>
          </a:xfrm>
          <a:prstGeom prst="rect">
            <a:avLst/>
          </a:prstGeom>
        </p:spPr>
        <p:txBody>
          <a:bodyPr wrap="square">
            <a:spAutoFit/>
          </a:bodyPr>
          <a:lstStyle/>
          <a:p>
            <a:r>
              <a:rPr lang="fr-FR" sz="1400" dirty="0"/>
              <a:t>Prenons dans l'ordre si vous le voulez bien :</a:t>
            </a:r>
          </a:p>
          <a:p>
            <a:pPr marL="180000" indent="-108000">
              <a:buFont typeface="Arial" panose="020B0604020202020204" pitchFamily="34" charset="0"/>
              <a:buChar char="•"/>
            </a:pPr>
            <a:r>
              <a:rPr lang="fr-FR" sz="1400" dirty="0"/>
              <a:t>    On commence par définir deux fonctions, </a:t>
            </a:r>
            <a:r>
              <a:rPr lang="fr-FR" sz="1400" dirty="0" err="1"/>
              <a:t>fete</a:t>
            </a:r>
            <a:r>
              <a:rPr lang="fr-FR" sz="1400" dirty="0"/>
              <a:t> et oiseau.</a:t>
            </a:r>
          </a:p>
          <a:p>
            <a:pPr marL="180000" indent="-108000">
              <a:buFont typeface="Arial" panose="020B0604020202020204" pitchFamily="34" charset="0"/>
              <a:buChar char="•"/>
            </a:pPr>
            <a:r>
              <a:rPr lang="fr-FR" sz="1400" dirty="0"/>
              <a:t>    On crée un dictionnaire nommé fonctions.</a:t>
            </a:r>
          </a:p>
          <a:p>
            <a:pPr marL="180000" indent="-108000">
              <a:buFont typeface="Arial" panose="020B0604020202020204" pitchFamily="34" charset="0"/>
              <a:buChar char="•"/>
            </a:pPr>
            <a:r>
              <a:rPr lang="fr-FR" sz="1400" dirty="0"/>
              <a:t>    On met dans ce dictionnaire les fonctions </a:t>
            </a:r>
            <a:r>
              <a:rPr lang="fr-FR" sz="1400" dirty="0" err="1"/>
              <a:t>fete</a:t>
            </a:r>
            <a:r>
              <a:rPr lang="fr-FR" sz="1400" dirty="0"/>
              <a:t> et oiseau. La clé pointant vers la fonction est le nom de la fonction, tout bêtement, mais on aurait pu lui donner un nom plus original.</a:t>
            </a:r>
          </a:p>
          <a:p>
            <a:pPr marL="180000" indent="-108000">
              <a:buFont typeface="Arial" panose="020B0604020202020204" pitchFamily="34" charset="0"/>
              <a:buChar char="•"/>
            </a:pPr>
            <a:r>
              <a:rPr lang="fr-FR" sz="1400" dirty="0"/>
              <a:t>    On essaye d'accéder à la fonction oiseau en tapant fonctions["oiseau"]. Python nous renvoie un truc assez moche,&lt;function oiseau at 0x00BA5198&gt;, mais vous comprenez l'idée : c'est bel et bien notre fonction oiseau. Toutefois, pour l'appeler, il faut des parenthèses, comme pour toute fonction qui se respecte.</a:t>
            </a:r>
          </a:p>
          <a:p>
            <a:pPr marL="180000" indent="-108000">
              <a:buFont typeface="Arial" panose="020B0604020202020204" pitchFamily="34" charset="0"/>
              <a:buChar char="•"/>
            </a:pPr>
            <a:r>
              <a:rPr lang="fr-FR" sz="1400" dirty="0"/>
              <a:t>    En tapant fonctions["oiseau"](), on accède à la fonction oiseau et on l'appelle dans la foulée.</a:t>
            </a:r>
          </a:p>
        </p:txBody>
      </p:sp>
    </p:spTree>
    <p:extLst>
      <p:ext uri="{BB962C8B-B14F-4D97-AF65-F5344CB8AC3E}">
        <p14:creationId xmlns:p14="http://schemas.microsoft.com/office/powerpoint/2010/main" val="7983240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6/8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35418"/>
            <a:ext cx="21434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parcours:</a:t>
            </a:r>
          </a:p>
          <a:p>
            <a:pPr lvl="0" eaLnBrk="0" fontAlgn="base" hangingPunct="0">
              <a:spcBef>
                <a:spcPct val="0"/>
              </a:spcBef>
              <a:spcAft>
                <a:spcPct val="0"/>
              </a:spcAft>
            </a:pPr>
            <a:r>
              <a:rPr lang="fr-FR" sz="1400" b="1" dirty="0"/>
              <a:t>1 - parcours des cles</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fruits:</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896810"/>
            <a:ext cx="122698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Une méthode de la classe dict permet d'obtenir ce même résultat.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215322"/>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a:t>
            </a:r>
            <a:r>
              <a:rPr lang="fr-FR" sz="1200" dirty="0" err="1">
                <a:solidFill>
                  <a:schemeClr val="bg1"/>
                </a:solidFill>
              </a:rPr>
              <a:t>fruits.keys</a:t>
            </a:r>
            <a:r>
              <a:rPr lang="fr-FR" sz="1200" dirty="0">
                <a:solidFill>
                  <a:schemeClr val="bg1"/>
                </a:solidFill>
              </a:rPr>
              <a:t>():</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9" name="Rectangle 2">
            <a:extLst>
              <a:ext uri="{FF2B5EF4-FFF2-40B4-BE49-F238E27FC236}">
                <a16:creationId xmlns:a16="http://schemas.microsoft.com/office/drawing/2014/main" id="{E2F2771F-F02F-4E45-98D9-A6F1E738B2C9}"/>
              </a:ext>
            </a:extLst>
          </p:cNvPr>
          <p:cNvSpPr>
            <a:spLocks noChangeArrowheads="1"/>
          </p:cNvSpPr>
          <p:nvPr/>
        </p:nvSpPr>
        <p:spPr bwMode="auto">
          <a:xfrm>
            <a:off x="131696" y="4976501"/>
            <a:ext cx="1931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t>2 - parcours des valeurs</a:t>
            </a:r>
          </a:p>
        </p:txBody>
      </p:sp>
      <p:sp>
        <p:nvSpPr>
          <p:cNvPr id="14" name="ZoneTexte 13">
            <a:extLst>
              <a:ext uri="{FF2B5EF4-FFF2-40B4-BE49-F238E27FC236}">
                <a16:creationId xmlns:a16="http://schemas.microsoft.com/office/drawing/2014/main" id="{BC73EEF2-28A2-41DD-854C-A0374AEA04DB}"/>
              </a:ext>
            </a:extLst>
          </p:cNvPr>
          <p:cNvSpPr txBox="1"/>
          <p:nvPr/>
        </p:nvSpPr>
        <p:spPr>
          <a:xfrm>
            <a:off x="209554" y="5284626"/>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valeur in </a:t>
            </a:r>
            <a:r>
              <a:rPr lang="fr-FR" sz="1200" dirty="0" err="1">
                <a:solidFill>
                  <a:schemeClr val="bg1"/>
                </a:solidFill>
              </a:rPr>
              <a:t>fruits.values</a:t>
            </a:r>
            <a:r>
              <a:rPr lang="fr-FR" sz="1200" dirty="0">
                <a:solidFill>
                  <a:schemeClr val="bg1"/>
                </a:solidFill>
              </a:rPr>
              <a:t>():</a:t>
            </a:r>
          </a:p>
          <a:p>
            <a:r>
              <a:rPr lang="fr-FR" sz="1200" dirty="0">
                <a:solidFill>
                  <a:schemeClr val="bg1"/>
                </a:solidFill>
              </a:rPr>
              <a:t>...     print(valeur)</a:t>
            </a:r>
          </a:p>
          <a:p>
            <a:r>
              <a:rPr lang="fr-FR" sz="1200" dirty="0">
                <a:solidFill>
                  <a:schemeClr val="bg1"/>
                </a:solidFill>
              </a:rPr>
              <a:t>... </a:t>
            </a:r>
          </a:p>
          <a:p>
            <a:r>
              <a:rPr lang="fr-FR" sz="1200" dirty="0">
                <a:solidFill>
                  <a:schemeClr val="bg1"/>
                </a:solidFill>
              </a:rPr>
              <a:t>3</a:t>
            </a:r>
          </a:p>
          <a:p>
            <a:r>
              <a:rPr lang="fr-FR" sz="1200" dirty="0">
                <a:solidFill>
                  <a:schemeClr val="bg1"/>
                </a:solidFill>
              </a:rPr>
              <a:t>31</a:t>
            </a:r>
          </a:p>
          <a:p>
            <a:r>
              <a:rPr lang="fr-FR" sz="1200" dirty="0">
                <a:solidFill>
                  <a:schemeClr val="bg1"/>
                </a:solidFill>
              </a:rPr>
              <a:t>21</a:t>
            </a:r>
          </a:p>
        </p:txBody>
      </p:sp>
    </p:spTree>
    <p:extLst>
      <p:ext uri="{BB962C8B-B14F-4D97-AF65-F5344CB8AC3E}">
        <p14:creationId xmlns:p14="http://schemas.microsoft.com/office/powerpoint/2010/main" val="38574486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7/8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43139"/>
            <a:ext cx="28766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b="1" dirty="0"/>
              <a:t>parcours des valeurs simultanément</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valeur in </a:t>
            </a:r>
            <a:r>
              <a:rPr lang="fr-FR" sz="1200" dirty="0" err="1">
                <a:solidFill>
                  <a:schemeClr val="bg1"/>
                </a:solidFill>
              </a:rPr>
              <a:t>fruits.items</a:t>
            </a:r>
            <a:r>
              <a:rPr lang="fr-FR" sz="1200" dirty="0">
                <a:solidFill>
                  <a:schemeClr val="bg1"/>
                </a:solidFill>
              </a:rPr>
              <a:t>():</a:t>
            </a:r>
          </a:p>
          <a:p>
            <a:r>
              <a:rPr lang="fr-FR" sz="1200" dirty="0">
                <a:solidFill>
                  <a:schemeClr val="bg1"/>
                </a:solidFill>
              </a:rPr>
              <a:t>...     print("La clé {} contient la valeur {}.".format(cle, valeur))</a:t>
            </a:r>
          </a:p>
          <a:p>
            <a:r>
              <a:rPr lang="fr-FR" sz="1200" dirty="0">
                <a:solidFill>
                  <a:schemeClr val="bg1"/>
                </a:solidFill>
              </a:rPr>
              <a:t>... </a:t>
            </a:r>
          </a:p>
          <a:p>
            <a:r>
              <a:rPr lang="fr-FR" sz="1200" dirty="0">
                <a:solidFill>
                  <a:schemeClr val="bg1"/>
                </a:solidFill>
              </a:rPr>
              <a:t>La clé melons contient la valeur 3.</a:t>
            </a:r>
          </a:p>
          <a:p>
            <a:r>
              <a:rPr lang="fr-FR" sz="1200" dirty="0">
                <a:solidFill>
                  <a:schemeClr val="bg1"/>
                </a:solidFill>
              </a:rPr>
              <a:t>La clé poires contient la valeur 31.</a:t>
            </a:r>
          </a:p>
          <a:p>
            <a:r>
              <a:rPr lang="fr-FR" sz="1200" dirty="0">
                <a:solidFill>
                  <a:schemeClr val="bg1"/>
                </a:solidFill>
              </a:rPr>
              <a:t>La clé pommes contient la valeur 21.</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681366"/>
            <a:ext cx="122698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Récupérer les paramètres nommés dans un dictionnaire</a:t>
            </a:r>
          </a:p>
          <a:p>
            <a:pPr lvl="0" eaLnBrk="0" fontAlgn="base" hangingPunct="0">
              <a:spcBef>
                <a:spcPct val="0"/>
              </a:spcBef>
              <a:spcAft>
                <a:spcPct val="0"/>
              </a:spcAft>
            </a:pPr>
            <a:r>
              <a:rPr lang="fr-FR" altLang="fr-FR" sz="1400" dirty="0"/>
              <a:t>Il existe aussi une façon de capturer les paramètres nommés d'une fonction. Dans ce cas, toutefois, ils sont placés dans un dictionnaire. Si, par exemple, vous appelez la fonction ainsi :fonction(parametre='a'), vous aurez, dans le dictionnaire capturant les paramètres nommés, une </a:t>
            </a:r>
            <a:r>
              <a:rPr lang="fr-FR" altLang="fr-FR" sz="1400" dirty="0" err="1"/>
              <a:t>clé'parametre'liée</a:t>
            </a:r>
            <a:r>
              <a:rPr lang="fr-FR" altLang="fr-FR" sz="1400" dirty="0"/>
              <a:t> à la </a:t>
            </a:r>
            <a:r>
              <a:rPr lang="fr-FR" altLang="fr-FR" sz="1400" dirty="0" err="1"/>
              <a:t>valeur'a</a:t>
            </a:r>
            <a:r>
              <a:rPr lang="fr-FR" altLang="fr-FR" sz="1400" dirty="0"/>
              <a:t>'. Voyez plutôt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445190"/>
            <a:ext cx="11928606" cy="2123658"/>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"""Fonction permettant de voir comment récupérer les paramètres nommés</a:t>
            </a:r>
          </a:p>
          <a:p>
            <a:r>
              <a:rPr lang="fr-FR" sz="1200" dirty="0">
                <a:solidFill>
                  <a:schemeClr val="bg1"/>
                </a:solidFill>
              </a:rPr>
              <a:t>...     dans un dictionnaire"""</a:t>
            </a:r>
          </a:p>
          <a:p>
            <a:r>
              <a:rPr lang="fr-FR" sz="1200" dirty="0">
                <a:solidFill>
                  <a:schemeClr val="bg1"/>
                </a:solidFill>
              </a:rPr>
              <a:t>...     </a:t>
            </a:r>
          </a:p>
          <a:p>
            <a:r>
              <a:rPr lang="fr-FR" sz="1200" dirty="0">
                <a:solidFill>
                  <a:schemeClr val="bg1"/>
                </a:solidFill>
              </a:rPr>
              <a:t>...     </a:t>
            </a:r>
          </a:p>
          <a:p>
            <a:r>
              <a:rPr lang="fr-FR" sz="1200" dirty="0">
                <a:solidFill>
                  <a:schemeClr val="bg1"/>
                </a:solidFill>
              </a:rPr>
              <a:t>...     print("J'ai reçu en paramètres nommés : {}.".format(</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a:t>
            </a:r>
          </a:p>
          <a:p>
            <a:r>
              <a:rPr lang="fr-FR" sz="1200" dirty="0">
                <a:solidFill>
                  <a:schemeClr val="bg1"/>
                </a:solidFill>
              </a:rPr>
              <a:t>fonction_inconnue() # Aucun paramètre</a:t>
            </a:r>
          </a:p>
          <a:p>
            <a:r>
              <a:rPr lang="fr-FR" sz="1200" dirty="0">
                <a:solidFill>
                  <a:schemeClr val="bg1"/>
                </a:solidFill>
              </a:rPr>
              <a:t>J'ai reçu en paramètres nommés : {}</a:t>
            </a:r>
          </a:p>
          <a:p>
            <a:r>
              <a:rPr lang="fr-FR" sz="1200" dirty="0">
                <a:solidFill>
                  <a:schemeClr val="bg1"/>
                </a:solidFill>
              </a:rPr>
              <a:t>fonction_inconnue(p=4, j=8)</a:t>
            </a:r>
          </a:p>
          <a:p>
            <a:r>
              <a:rPr lang="fr-FR" sz="1200" dirty="0">
                <a:solidFill>
                  <a:schemeClr val="bg1"/>
                </a:solidFill>
              </a:rPr>
              <a:t>J'ai reçu en paramètres nommés : {'p': 4, 'j': 8}</a:t>
            </a:r>
          </a:p>
        </p:txBody>
      </p:sp>
      <p:sp>
        <p:nvSpPr>
          <p:cNvPr id="6" name="Rectangle 5">
            <a:extLst>
              <a:ext uri="{FF2B5EF4-FFF2-40B4-BE49-F238E27FC236}">
                <a16:creationId xmlns:a16="http://schemas.microsoft.com/office/drawing/2014/main" id="{15DBA9A6-A900-4C3A-8D1B-60CFB7D57366}"/>
              </a:ext>
            </a:extLst>
          </p:cNvPr>
          <p:cNvSpPr/>
          <p:nvPr/>
        </p:nvSpPr>
        <p:spPr>
          <a:xfrm>
            <a:off x="131696" y="5645205"/>
            <a:ext cx="12006464" cy="523220"/>
          </a:xfrm>
          <a:prstGeom prst="rect">
            <a:avLst/>
          </a:prstGeom>
        </p:spPr>
        <p:txBody>
          <a:bodyPr wrap="square">
            <a:spAutoFit/>
          </a:bodyPr>
          <a:lstStyle/>
          <a:p>
            <a:r>
              <a:rPr lang="fr-FR" sz="1400" dirty="0"/>
              <a:t>Pour capturer tous les paramètres nommés non précisés dans un dictionnaire, il faut mettre deux étoiles ** avant le nom du paramètre.</a:t>
            </a:r>
          </a:p>
          <a:p>
            <a:r>
              <a:rPr lang="fr-FR" sz="1400" dirty="0"/>
              <a:t>Si vous passez des paramètres non nommés à cette fonction, Python lèvera une exception.</a:t>
            </a:r>
          </a:p>
        </p:txBody>
      </p:sp>
    </p:spTree>
    <p:extLst>
      <p:ext uri="{BB962C8B-B14F-4D97-AF65-F5344CB8AC3E}">
        <p14:creationId xmlns:p14="http://schemas.microsoft.com/office/powerpoint/2010/main" val="347289595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8/8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25918"/>
            <a:ext cx="121823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Ainsi, pour avoir une fonction qui accepte n'importe quel type de paramètres, nommés ou non, dans n'importe quel ordre, dans n'importe quelle quantité, il faut </a:t>
            </a:r>
          </a:p>
          <a:p>
            <a:pPr lvl="0" eaLnBrk="0" fontAlgn="base" hangingPunct="0">
              <a:spcBef>
                <a:spcPct val="0"/>
              </a:spcBef>
              <a:spcAft>
                <a:spcPct val="0"/>
              </a:spcAft>
            </a:pPr>
            <a:r>
              <a:rPr lang="fr-FR" sz="1400" dirty="0"/>
              <a:t>la déclarer de cette manière :</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418841"/>
            <a:ext cx="11928606" cy="276999"/>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en_liste</a:t>
            </a:r>
            <a:r>
              <a:rPr lang="fr-FR" sz="1200" dirty="0">
                <a:solidFill>
                  <a:schemeClr val="bg1"/>
                </a:solidFill>
              </a:rPr>
              <a:t>, **</a:t>
            </a:r>
            <a:r>
              <a:rPr lang="fr-FR" sz="1200" dirty="0" err="1">
                <a:solidFill>
                  <a:schemeClr val="bg1"/>
                </a:solidFill>
              </a:rPr>
              <a:t>en_dictionnaire</a:t>
            </a:r>
            <a:r>
              <a:rPr lang="fr-FR" sz="1200" dirty="0">
                <a:solidFill>
                  <a:schemeClr val="bg1"/>
                </a:solidFill>
              </a:rPr>
              <a:t>):</a:t>
            </a:r>
          </a:p>
        </p:txBody>
      </p:sp>
      <p:sp>
        <p:nvSpPr>
          <p:cNvPr id="12" name="Rectangle 3">
            <a:extLst>
              <a:ext uri="{FF2B5EF4-FFF2-40B4-BE49-F238E27FC236}">
                <a16:creationId xmlns:a16="http://schemas.microsoft.com/office/drawing/2014/main" id="{928C05D3-F3B9-46F4-B4A2-B3AD0FC0B4A9}"/>
              </a:ext>
            </a:extLst>
          </p:cNvPr>
          <p:cNvSpPr>
            <a:spLocks noChangeArrowheads="1"/>
          </p:cNvSpPr>
          <p:nvPr/>
        </p:nvSpPr>
        <p:spPr bwMode="auto">
          <a:xfrm>
            <a:off x="131696" y="1695840"/>
            <a:ext cx="121823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Tous les paramètres non nommés se retrouveront dans la variable </a:t>
            </a:r>
            <a:r>
              <a:rPr lang="fr-FR" altLang="fr-FR" sz="1400" dirty="0" err="1"/>
              <a:t>en_liste</a:t>
            </a:r>
            <a:r>
              <a:rPr lang="fr-FR" altLang="fr-FR" sz="1400" dirty="0"/>
              <a:t> et les paramètres nommés dans la variable </a:t>
            </a:r>
            <a:r>
              <a:rPr lang="fr-FR" altLang="fr-FR" sz="1400" dirty="0" err="1"/>
              <a:t>en_dictionnaire</a:t>
            </a:r>
            <a:r>
              <a:rPr lang="fr-FR" altLang="fr-FR" sz="1400" dirty="0"/>
              <a:t>. </a:t>
            </a:r>
          </a:p>
        </p:txBody>
      </p:sp>
      <p:sp>
        <p:nvSpPr>
          <p:cNvPr id="13" name="ZoneTexte 12">
            <a:extLst>
              <a:ext uri="{FF2B5EF4-FFF2-40B4-BE49-F238E27FC236}">
                <a16:creationId xmlns:a16="http://schemas.microsoft.com/office/drawing/2014/main" id="{FC08359A-5B38-450E-9618-B036A7EF000F}"/>
              </a:ext>
            </a:extLst>
          </p:cNvPr>
          <p:cNvSpPr txBox="1"/>
          <p:nvPr/>
        </p:nvSpPr>
        <p:spPr>
          <a:xfrm>
            <a:off x="131696" y="2083364"/>
            <a:ext cx="11793605" cy="800219"/>
          </a:xfrm>
          <a:prstGeom prst="rect">
            <a:avLst/>
          </a:prstGeom>
          <a:noFill/>
        </p:spPr>
        <p:txBody>
          <a:bodyPr wrap="square" rtlCol="0">
            <a:spAutoFit/>
          </a:bodyPr>
          <a:lstStyle/>
          <a:p>
            <a:r>
              <a:rPr lang="fr-FR" sz="1400" dirty="0"/>
              <a:t>Transformer un dictionnaire en paramètres nommés d'une fonction</a:t>
            </a:r>
          </a:p>
          <a:p>
            <a:r>
              <a:rPr lang="fr-FR" sz="1400" dirty="0"/>
              <a:t>Là encore, on peut faire exactement l'inverse : transformer un dictionnaire en paramètres nommés d'une fonction. Voyons un exemple tout simple :</a:t>
            </a:r>
          </a:p>
          <a:p>
            <a:endParaRPr lang="fr-FR" dirty="0"/>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2588799"/>
            <a:ext cx="11928606"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parametres</a:t>
            </a:r>
            <a:r>
              <a:rPr lang="fr-FR" sz="1200" dirty="0">
                <a:solidFill>
                  <a:schemeClr val="bg1"/>
                </a:solidFill>
              </a:rPr>
              <a:t> = {"sep":" &gt;&gt; ", "end":" -\n"}</a:t>
            </a:r>
          </a:p>
          <a:p>
            <a:r>
              <a:rPr lang="fr-FR" sz="1200" dirty="0">
                <a:solidFill>
                  <a:schemeClr val="bg1"/>
                </a:solidFill>
              </a:rPr>
              <a:t>&gt;&gt;&gt; print("Voici", "un", "exemple", "d'appel", **</a:t>
            </a:r>
            <a:r>
              <a:rPr lang="fr-FR" sz="1200" dirty="0" err="1">
                <a:solidFill>
                  <a:schemeClr val="bg1"/>
                </a:solidFill>
              </a:rPr>
              <a:t>parametres</a:t>
            </a:r>
            <a:r>
              <a:rPr lang="fr-FR" sz="1200" dirty="0">
                <a:solidFill>
                  <a:schemeClr val="bg1"/>
                </a:solidFill>
              </a:rPr>
              <a:t>)</a:t>
            </a:r>
          </a:p>
          <a:p>
            <a:r>
              <a:rPr lang="fr-FR" sz="1200" dirty="0">
                <a:solidFill>
                  <a:schemeClr val="bg1"/>
                </a:solidFill>
              </a:rPr>
              <a:t>Voici &gt;&gt; un &gt;&gt; exemple &gt;&gt; d'appel -</a:t>
            </a:r>
          </a:p>
          <a:p>
            <a:r>
              <a:rPr lang="fr-FR" sz="1200" dirty="0">
                <a:solidFill>
                  <a:schemeClr val="bg1"/>
                </a:solidFill>
              </a:rPr>
              <a:t>&gt;&gt;&gt;</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684833"/>
            <a:ext cx="11928606" cy="954107"/>
          </a:xfrm>
          <a:prstGeom prst="rect">
            <a:avLst/>
          </a:prstGeom>
        </p:spPr>
        <p:txBody>
          <a:bodyPr wrap="square">
            <a:spAutoFit/>
          </a:bodyPr>
          <a:lstStyle/>
          <a:p>
            <a:r>
              <a:rPr lang="fr-FR" sz="1400" dirty="0"/>
              <a:t>Les paramètres nommés sont transmis à la fonction par un dictionnaire. Pour indiquer à Python que le dictionnaire doit être transmis comme des paramètres nommés, on place deux étoiles avant son nom ** dans l'appel de la fonction.</a:t>
            </a:r>
          </a:p>
          <a:p>
            <a:endParaRPr lang="fr-FR" sz="1400" dirty="0"/>
          </a:p>
          <a:p>
            <a:r>
              <a:rPr lang="fr-FR" sz="1400" dirty="0"/>
              <a:t>Comme vous pouvez le voir, c'est comme si nous avions écrit :</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58580" y="4746661"/>
            <a:ext cx="11928606" cy="646331"/>
          </a:xfrm>
          <a:prstGeom prst="rect">
            <a:avLst/>
          </a:prstGeom>
          <a:solidFill>
            <a:schemeClr val="tx1"/>
          </a:solidFill>
        </p:spPr>
        <p:txBody>
          <a:bodyPr wrap="square" rtlCol="0">
            <a:spAutoFit/>
          </a:bodyPr>
          <a:lstStyle/>
          <a:p>
            <a:r>
              <a:rPr lang="fr-FR" sz="1200" dirty="0">
                <a:solidFill>
                  <a:schemeClr val="bg1"/>
                </a:solidFill>
              </a:rPr>
              <a:t>&gt;&gt;&gt; print("Voici", "un", "exemple", "d'appel", sep=" &gt;&gt; ", end=" -\n")</a:t>
            </a:r>
          </a:p>
          <a:p>
            <a:r>
              <a:rPr lang="fr-FR" sz="1200" dirty="0">
                <a:solidFill>
                  <a:schemeClr val="bg1"/>
                </a:solidFill>
              </a:rPr>
              <a:t>Voici &gt;&gt; un &gt;&gt; exemple &gt;&gt; d'appel -</a:t>
            </a:r>
          </a:p>
          <a:p>
            <a:r>
              <a:rPr lang="fr-FR" sz="1200" dirty="0">
                <a:solidFill>
                  <a:schemeClr val="bg1"/>
                </a:solidFill>
              </a:rPr>
              <a:t>&gt;&gt;&gt;</a:t>
            </a:r>
          </a:p>
        </p:txBody>
      </p:sp>
    </p:spTree>
    <p:extLst>
      <p:ext uri="{BB962C8B-B14F-4D97-AF65-F5344CB8AC3E}">
        <p14:creationId xmlns:p14="http://schemas.microsoft.com/office/powerpoint/2010/main" val="9615013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16699</TotalTime>
  <Words>82324</Words>
  <Application>Microsoft Office PowerPoint</Application>
  <PresentationFormat>Grand écran</PresentationFormat>
  <Paragraphs>8347</Paragraphs>
  <Slides>407</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407</vt:i4>
      </vt:variant>
    </vt:vector>
  </HeadingPairs>
  <TitlesOfParts>
    <vt:vector size="412" baseType="lpstr">
      <vt:lpstr>Arial</vt:lpstr>
      <vt:lpstr>Arial Unicode MS</vt:lpstr>
      <vt:lpstr>Calibri</vt:lpstr>
      <vt:lpstr>Calibri Light</vt:lpstr>
      <vt:lpstr>Thème Office</vt:lpstr>
      <vt:lpstr>Python</vt:lpstr>
      <vt:lpstr>Présentation PowerPoint</vt:lpstr>
      <vt:lpstr>Indexing start with 0</vt:lpstr>
      <vt:lpstr>Boolean: True or False</vt:lpstr>
      <vt:lpstr>Python Math functions</vt:lpstr>
      <vt:lpstr>Présentation PowerPoint</vt:lpstr>
      <vt:lpstr>Variables</vt:lpstr>
      <vt:lpstr>Python Variables</vt:lpstr>
      <vt:lpstr>Variable Naming Tips</vt:lpstr>
      <vt:lpstr>Immutable and Mutable variable</vt:lpstr>
      <vt:lpstr>Quelques trucs et astuces</vt:lpstr>
      <vt:lpstr>Comment connaitre le type d’une variable</vt:lpstr>
      <vt:lpstr>[🐍PyTricks]: "is" vs "=="</vt:lpstr>
      <vt:lpstr>Résumé</vt:lpstr>
      <vt:lpstr>Structures conditionnelles</vt:lpstr>
      <vt:lpstr>Structures conditionnelles</vt:lpstr>
      <vt:lpstr>If, elif et else</vt:lpstr>
      <vt:lpstr>De nouveaux operateurs</vt:lpstr>
      <vt:lpstr>Les mots-cles and, or et not</vt:lpstr>
      <vt:lpstr>Les mots-cles and, or et not</vt:lpstr>
      <vt:lpstr>Annee bissextile</vt:lpstr>
      <vt:lpstr>Résumé</vt:lpstr>
      <vt:lpstr>Présentation PowerPoint</vt:lpstr>
      <vt:lpstr>La boucle while</vt:lpstr>
      <vt:lpstr>La boucle for</vt:lpstr>
      <vt:lpstr>Les mots-cles break continue</vt:lpstr>
      <vt:lpstr>Résumé</vt:lpstr>
      <vt:lpstr>Les fonctions</vt:lpstr>
      <vt:lpstr>Les fonctions</vt:lpstr>
      <vt:lpstr>Creation de fonctions</vt:lpstr>
      <vt:lpstr>Valeurs par defaut des parametres</vt:lpstr>
      <vt:lpstr>Signature d’une fonction</vt:lpstr>
      <vt:lpstr>L’instruction return</vt:lpstr>
      <vt:lpstr>[🐍PyTricks]: Functions are first-class citizens in Python </vt:lpstr>
      <vt:lpstr>Les fonctions lambda </vt:lpstr>
      <vt:lpstr>La methode import 1/2</vt:lpstr>
      <vt:lpstr>La methode import 2/2</vt:lpstr>
      <vt:lpstr>Résumé</vt:lpstr>
      <vt:lpstr>Les packages</vt:lpstr>
      <vt:lpstr>Importer des packages</vt:lpstr>
      <vt:lpstr>Créer ses propres packages</vt:lpstr>
      <vt:lpstr>Résumé</vt:lpstr>
      <vt:lpstr>Gérez les exceptions</vt:lpstr>
      <vt:lpstr>Gérez les exceptions 1/3</vt:lpstr>
      <vt:lpstr>Forme plus complete 2/3</vt:lpstr>
      <vt:lpstr>Les mots-cles else et finally 3/3</vt:lpstr>
      <vt:lpstr>Un petit bonus : le mot-clé pass</vt:lpstr>
      <vt:lpstr>Les assertions 1/3</vt:lpstr>
      <vt:lpstr>Les assertions 2/3</vt:lpstr>
      <vt:lpstr>Les assertions 3/3</vt:lpstr>
      <vt:lpstr>Lever une exception</vt:lpstr>
      <vt:lpstr>Résumé</vt:lpstr>
      <vt:lpstr>Les chaines de caractères</vt:lpstr>
      <vt:lpstr>Les chaines de caractères</vt:lpstr>
      <vt:lpstr>Formater et afficher une chaine</vt:lpstr>
      <vt:lpstr>La concaténation des chaines</vt:lpstr>
      <vt:lpstr>Parcours et sélection des chaines</vt:lpstr>
      <vt:lpstr>Méthode de parcours par while</vt:lpstr>
      <vt:lpstr>Sélection de chaines</vt:lpstr>
      <vt:lpstr>Résumé</vt:lpstr>
      <vt:lpstr>Liste[] et Tuples() 1/2</vt:lpstr>
      <vt:lpstr>Création de listes[] 1/2</vt:lpstr>
      <vt:lpstr>Création de listes[] 2/2</vt:lpstr>
      <vt:lpstr>Insérer des objets dans une liste[]</vt:lpstr>
      <vt:lpstr>Insérer un élément dans la liste[]</vt:lpstr>
      <vt:lpstr>Concaténation de listes[]</vt:lpstr>
      <vt:lpstr>Suppression d’elements d’une listes[]</vt:lpstr>
      <vt:lpstr>Le parcours des listes[]</vt:lpstr>
      <vt:lpstr>[🐍PyTricks]: Python list slice syntax fun</vt:lpstr>
      <vt:lpstr>enumerate</vt:lpstr>
      <vt:lpstr>[🐍PyTricks]: La fonction enumerate 1/4</vt:lpstr>
      <vt:lpstr>La fonction enumerate 2/4</vt:lpstr>
      <vt:lpstr>La fonction enumerate 3/4</vt:lpstr>
      <vt:lpstr>La fonction enumerate 4/4</vt:lpstr>
      <vt:lpstr>Les Tuples()</vt:lpstr>
      <vt:lpstr>[🐍PyTricks]: Nametuples</vt:lpstr>
      <vt:lpstr>Résumé</vt:lpstr>
      <vt:lpstr>Liste[] et Tuples() 2/2</vt:lpstr>
      <vt:lpstr>Entre chaines et listes[] 1/2</vt:lpstr>
      <vt:lpstr>Entre chaines et listes[] 2/2</vt:lpstr>
      <vt:lpstr>Une application pratique</vt:lpstr>
      <vt:lpstr>Les listes[] et paramètres de fonctions 1/2</vt:lpstr>
      <vt:lpstr>Les listes[] et paramètres de fonctions 2/2</vt:lpstr>
      <vt:lpstr>exercice</vt:lpstr>
      <vt:lpstr>Transformer une liste en paramètres de fonction</vt:lpstr>
      <vt:lpstr>[🐍PyTricks]: La comprehensions de liste 1/4</vt:lpstr>
      <vt:lpstr>Les comprehensions de liste 2/4</vt:lpstr>
      <vt:lpstr>Les comprehensions de liste 3/4</vt:lpstr>
      <vt:lpstr>Les compréhensions de liste 4/4</vt:lpstr>
      <vt:lpstr>Résumé</vt:lpstr>
      <vt:lpstr>Utilisez des dictionnaires{}</vt:lpstr>
      <vt:lpstr>Utilisez des dictionnaires{} 1/8</vt:lpstr>
      <vt:lpstr>Utilisez des dictionnaires{} 2/8</vt:lpstr>
      <vt:lpstr>Utilisez des dictionnaires{} 3/8</vt:lpstr>
      <vt:lpstr>Utilisez des dictionnaires{} 4/8</vt:lpstr>
      <vt:lpstr>Utilisez des dictionnaires{} 5/8</vt:lpstr>
      <vt:lpstr>Utilisez des dictionnaires{} 6/8</vt:lpstr>
      <vt:lpstr>Utilisez des dictionnaires{} 7/8</vt:lpstr>
      <vt:lpstr>Utilisez des dictionnaires{} 8/8</vt:lpstr>
      <vt:lpstr>[🐍PyTricks]: How to sort a python dict by value</vt:lpstr>
      <vt:lpstr>[🐍PyTricks]: The get() method on Python dicts and is « default » arg</vt:lpstr>
      <vt:lpstr>Résume</vt:lpstr>
      <vt:lpstr>Utiliser des fichiers</vt:lpstr>
      <vt:lpstr>Utiliser des fichiers 1</vt:lpstr>
      <vt:lpstr>Utiliser des fichiers 2</vt:lpstr>
      <vt:lpstr>Utiliser des fichiers 3</vt:lpstr>
      <vt:lpstr>Utiliser des fichiers 4</vt:lpstr>
      <vt:lpstr>Résumé</vt:lpstr>
      <vt:lpstr>La portées des variables et les références</vt:lpstr>
      <vt:lpstr>La portée des variables</vt:lpstr>
      <vt:lpstr>L’espace local</vt:lpstr>
      <vt:lpstr>Qu'advient-il des variables définies dans un corps de fonction ? 1/2</vt:lpstr>
      <vt:lpstr>Qu'advient-il des variables définies dans un corps de fonction ? 2/2</vt:lpstr>
      <vt:lpstr>Une fonction modifiant des objets</vt:lpstr>
      <vt:lpstr>Et les références, dans tout cela ? 1/2</vt:lpstr>
      <vt:lpstr>Et les références, dans tout cela ? 2/2</vt:lpstr>
      <vt:lpstr>Les variables globales</vt:lpstr>
      <vt:lpstr>Résumé</vt:lpstr>
      <vt:lpstr>Appréhendez les classes</vt:lpstr>
      <vt:lpstr>Appréhendez les classes 1/2</vt:lpstr>
      <vt:lpstr>Appréhendez les classes 2/2</vt:lpstr>
      <vt:lpstr>Nos premiers attributs 1/</vt:lpstr>
      <vt:lpstr>Nos premiers attributs 2/</vt:lpstr>
      <vt:lpstr>Nos premiers attributs 3/</vt:lpstr>
      <vt:lpstr>Nos premiers attributs 4/</vt:lpstr>
      <vt:lpstr>Attributs de classe</vt:lpstr>
      <vt:lpstr>Les méthodes, la recette</vt:lpstr>
      <vt:lpstr>Les méthodes, la recette</vt:lpstr>
      <vt:lpstr>Les méthodes, la recette</vt:lpstr>
      <vt:lpstr>Les méthodes, la recette</vt:lpstr>
      <vt:lpstr>Les méthodes, la recette</vt:lpstr>
      <vt:lpstr>Les méthodes, recette</vt:lpstr>
      <vt:lpstr>Les méthodes, la recette</vt:lpstr>
      <vt:lpstr>Les méthodes, la recette</vt:lpstr>
      <vt:lpstr>Un peu d’introspection</vt:lpstr>
      <vt:lpstr>Un peu d’introspection</vt:lpstr>
      <vt:lpstr>Un peu d’introspection</vt:lpstr>
      <vt:lpstr>Résumé</vt:lpstr>
      <vt:lpstr>Classes définissez des propriétés</vt:lpstr>
      <vt:lpstr>Classes définissez des propriétés</vt:lpstr>
      <vt:lpstr>Qu’est-ce que l’encapsulation</vt:lpstr>
      <vt:lpstr>Les propriétés à la casserole</vt:lpstr>
      <vt:lpstr>Les propriétés en action</vt:lpstr>
      <vt:lpstr>Les propriétés en action</vt:lpstr>
      <vt:lpstr>Les propriétés en action</vt:lpstr>
      <vt:lpstr>Les propriétés en action</vt:lpstr>
      <vt:lpstr>En Résumé</vt:lpstr>
      <vt:lpstr>Appliquez 2 méthodes de tri</vt:lpstr>
      <vt:lpstr>Appliquez 2 méthodes de tri</vt:lpstr>
      <vt:lpstr>Première approche du tri</vt:lpstr>
      <vt:lpstr>Aperçu des critères de tri</vt:lpstr>
      <vt:lpstr>Trier avec des clés précises</vt:lpstr>
      <vt:lpstr>L’argument key 1/2</vt:lpstr>
      <vt:lpstr>L’argument key 2/2</vt:lpstr>
      <vt:lpstr>Trier une liste d'objets 1/3</vt:lpstr>
      <vt:lpstr>Trier une liste d'objets 2/3</vt:lpstr>
      <vt:lpstr>Trier une liste d'objets 3/3</vt:lpstr>
      <vt:lpstr>Trier dans l'ordre inverse</vt:lpstr>
      <vt:lpstr>Plus rapide et plus efficace 1/2</vt:lpstr>
      <vt:lpstr>Plus rapide et plus efficace 2/2</vt:lpstr>
      <vt:lpstr>Trier une liste d'objets 1/2</vt:lpstr>
      <vt:lpstr>Trier une liste d'objets 1/2</vt:lpstr>
      <vt:lpstr>Trier selon plusieurs critères</vt:lpstr>
      <vt:lpstr>Chaînage de tris 1/3</vt:lpstr>
      <vt:lpstr>Chaînage de tris 2/3</vt:lpstr>
      <vt:lpstr>Chaînage de tris 3/3</vt:lpstr>
      <vt:lpstr>Résumé</vt:lpstr>
      <vt:lpstr>Gérez les héritages</vt:lpstr>
      <vt:lpstr>Gérez les héritages</vt:lpstr>
      <vt:lpstr>L'héritage simple 1/6</vt:lpstr>
      <vt:lpstr>L'héritage simple 2/6</vt:lpstr>
      <vt:lpstr>L'héritage simple 3/6</vt:lpstr>
      <vt:lpstr>L'héritage simple 4/6</vt:lpstr>
      <vt:lpstr>L'héritage simple 5/6</vt:lpstr>
      <vt:lpstr>L'héritage simple 6/6</vt:lpstr>
      <vt:lpstr>L'héritage multiple 1/4</vt:lpstr>
      <vt:lpstr>L'héritage multiple 2/4</vt:lpstr>
      <vt:lpstr>L'héritage multiple 3/4</vt:lpstr>
      <vt:lpstr>L'héritage multiple 4/4</vt:lpstr>
      <vt:lpstr>En Résumé</vt:lpstr>
      <vt:lpstr>Découvrez la boucle for</vt:lpstr>
      <vt:lpstr>Découvrez la boucle for</vt:lpstr>
      <vt:lpstr>Les itérateurs</vt:lpstr>
      <vt:lpstr>Les itérateurs</vt:lpstr>
      <vt:lpstr>Les itérateurs</vt:lpstr>
      <vt:lpstr>Les itérateurs</vt:lpstr>
      <vt:lpstr>Les itérateurs</vt:lpstr>
      <vt:lpstr>Les générateurs 1/3</vt:lpstr>
      <vt:lpstr>Les générateurs 2/3</vt:lpstr>
      <vt:lpstr>Les générateurs 3/3</vt:lpstr>
      <vt:lpstr>Les générateurs comme co-routines  1/3</vt:lpstr>
      <vt:lpstr>Les générateurs comme co-routines  2/3</vt:lpstr>
      <vt:lpstr>Les générateurs comme co-routines  3/3</vt:lpstr>
      <vt:lpstr>Résumé</vt:lpstr>
      <vt:lpstr>TP : Réalisez un dictionnaire ordonné</vt:lpstr>
      <vt:lpstr>TP : Réalisez un dictionnaire ordonné</vt:lpstr>
      <vt:lpstr>TP : Réalisez un dictionnaire ordonné</vt:lpstr>
      <vt:lpstr>TP : Réalisez un dictionnaire ordonné</vt:lpstr>
      <vt:lpstr>Exemple de manipulation</vt:lpstr>
      <vt:lpstr>Exemple de manipulation</vt:lpstr>
      <vt:lpstr>Exemple de manipulation</vt:lpstr>
      <vt:lpstr>Exemple de manipulation</vt:lpstr>
      <vt:lpstr>Exemple de manipulation</vt:lpstr>
      <vt:lpstr>Exemple de manipulation</vt:lpstr>
      <vt:lpstr>Exemple de manipulation</vt:lpstr>
      <vt:lpstr>Le mot de la fin</vt:lpstr>
      <vt:lpstr>Apprehendez les decorateurs</vt:lpstr>
      <vt:lpstr>Apprehendez les decorateurs</vt:lpstr>
      <vt:lpstr>En Theorie</vt:lpstr>
      <vt:lpstr>En Theorie</vt:lpstr>
      <vt:lpstr>En Theorie</vt:lpstr>
      <vt:lpstr>En Theorie</vt:lpstr>
      <vt:lpstr>En Theorie</vt:lpstr>
      <vt:lpstr>En Théorie</vt:lpstr>
      <vt:lpstr>En Théorie 1/5</vt:lpstr>
      <vt:lpstr>En Théorie 2/5</vt:lpstr>
      <vt:lpstr>En Théorie 3/6</vt:lpstr>
      <vt:lpstr>En Théorie 4/6</vt:lpstr>
      <vt:lpstr>En Théorie 5/6</vt:lpstr>
      <vt:lpstr>En Théorie 6/6</vt:lpstr>
      <vt:lpstr>Exemples d'applications</vt:lpstr>
      <vt:lpstr>Exemples d'applications</vt:lpstr>
      <vt:lpstr>Exemples d'applications</vt:lpstr>
      <vt:lpstr>Exemples d'applications</vt:lpstr>
      <vt:lpstr>Résumé</vt:lpstr>
      <vt:lpstr>Découvrez les metaclasses</vt:lpstr>
      <vt:lpstr>Découvrez les metaclasses</vt:lpstr>
      <vt:lpstr>Retour sur le processus d’instanciation</vt:lpstr>
      <vt:lpstr>Retour sur le processus d’instanciation</vt:lpstr>
      <vt:lpstr>Retour sur le processus d’instanciation</vt:lpstr>
      <vt:lpstr>Retour sur le processus d’instanciation</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Résumé</vt:lpstr>
      <vt:lpstr>Manipulez les expressions régulières</vt:lpstr>
      <vt:lpstr>Que sont les expressions régulières ?</vt:lpstr>
      <vt:lpstr>Que sont les expressions régulières ?</vt:lpstr>
      <vt:lpstr>Que sont les expressions régulières ?</vt:lpstr>
      <vt:lpstr>Que sont les expressions régulières ?</vt:lpstr>
      <vt:lpstr>Le module re</vt:lpstr>
      <vt:lpstr>Le module re</vt:lpstr>
      <vt:lpstr>Le module re</vt:lpstr>
      <vt:lpstr>Le module re</vt:lpstr>
      <vt:lpstr>Le module re</vt:lpstr>
      <vt:lpstr>Le module re</vt:lpstr>
      <vt:lpstr>Le module re</vt:lpstr>
      <vt:lpstr>Résumé</vt:lpstr>
      <vt:lpstr>Exprimez le temps</vt:lpstr>
      <vt:lpstr>Exprimez le temps</vt:lpstr>
      <vt:lpstr>Le module time</vt:lpstr>
      <vt:lpstr>Le module time</vt:lpstr>
      <vt:lpstr>Le module time</vt:lpstr>
      <vt:lpstr>Le module time</vt:lpstr>
      <vt:lpstr>Le module time</vt:lpstr>
      <vt:lpstr>Le module time</vt:lpstr>
      <vt:lpstr>Le module time</vt:lpstr>
      <vt:lpstr>Le module time</vt:lpstr>
      <vt:lpstr>Le module time</vt:lpstr>
      <vt:lpstr>Résumé</vt:lpstr>
      <vt:lpstr>Faites de la programmation système</vt:lpstr>
      <vt:lpstr>Faites de la programmation système</vt:lpstr>
      <vt:lpstr>Les flux standard</vt:lpstr>
      <vt:lpstr>Les flux standard</vt:lpstr>
      <vt:lpstr>Les flux standard</vt:lpstr>
      <vt:lpstr>Les signaux</vt:lpstr>
      <vt:lpstr>Les signaux</vt:lpstr>
      <vt:lpstr>Les signaux</vt:lpstr>
      <vt:lpstr>Les signaux</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Exécuter une commande système depuis Python</vt:lpstr>
      <vt:lpstr>Exécuter une commande système depuis Python</vt:lpstr>
      <vt:lpstr>Résumé</vt:lpstr>
      <vt:lpstr>Utilisez des modules de mathématiques</vt:lpstr>
      <vt:lpstr>Utilisez des modules de mathématiques</vt:lpstr>
      <vt:lpstr>Pour commencer, le module math</vt:lpstr>
      <vt:lpstr>Pour commencer, le module math</vt:lpstr>
      <vt:lpstr>Pour commencer, le module math</vt:lpstr>
      <vt:lpstr>Pour commencer, le module math</vt:lpstr>
      <vt:lpstr>Pour commencer, le module math</vt:lpstr>
      <vt:lpstr>Pour commencer, le module math</vt:lpstr>
      <vt:lpstr>Du pseudo-aléatoire avec random</vt:lpstr>
      <vt:lpstr>Du pseudo-aléatoire avec random</vt:lpstr>
      <vt:lpstr>Du pseudo-aléatoire avec random</vt:lpstr>
      <vt:lpstr>Résumé</vt:lpstr>
      <vt:lpstr>Gérez les mots de passe</vt:lpstr>
      <vt:lpstr>Gérez les mots de passe</vt:lpstr>
      <vt:lpstr>Réceptionner un mot de passe saisi par l'utilisateur</vt:lpstr>
      <vt:lpstr>Réceptionner un mot de passe saisi par l'utilisateur</vt:lpstr>
      <vt:lpstr>Chiffrer un mot de passe</vt:lpstr>
      <vt:lpstr>Chiffrer un mot de passe</vt:lpstr>
      <vt:lpstr>Chiffrer un mot de passe</vt:lpstr>
      <vt:lpstr>Chiffrer un mot de passe</vt:lpstr>
      <vt:lpstr>Chiffrer un mot de passe</vt:lpstr>
      <vt:lpstr>Chiffrer un mot de passe</vt:lpstr>
      <vt:lpstr>Chiffrer un mot de passe</vt:lpstr>
      <vt:lpstr>Résumé</vt:lpstr>
      <vt:lpstr>Gérer les réseaux</vt:lpstr>
      <vt:lpstr>Gérer les réseaux</vt:lpstr>
      <vt:lpstr>Brève présentation du réseau</vt:lpstr>
      <vt:lpstr>Brève présentation du réseau</vt:lpstr>
      <vt:lpstr>Brève présentation du réseau</vt:lpstr>
      <vt:lpstr>Brève présentation du réseau</vt:lpstr>
      <vt:lpstr>Les sockets</vt:lpstr>
      <vt:lpstr>Les sockets</vt:lpstr>
      <vt:lpstr>Les sockets</vt:lpstr>
      <vt:lpstr>Les sockets</vt:lpstr>
      <vt:lpstr>Les sockets</vt:lpstr>
      <vt:lpstr>Le serveur</vt:lpstr>
      <vt:lpstr>Le client</vt:lpstr>
      <vt:lpstr>Le client</vt:lpstr>
      <vt:lpstr>Un serveur plus élaboré</vt:lpstr>
      <vt:lpstr>Un serveur plus élaboré</vt:lpstr>
      <vt:lpstr>Un serveur plus élaboré</vt:lpstr>
      <vt:lpstr>Un serveur plus élaboré</vt:lpstr>
      <vt:lpstr>Un serveur plus élaboré</vt:lpstr>
      <vt:lpstr>Un serveur plus élaboré</vt:lpstr>
      <vt:lpstr>Résumé</vt:lpstr>
      <vt:lpstr>Créez des tests unitaires avec unittest</vt:lpstr>
      <vt:lpstr>Créez des tests unitaires avec unittest</vt:lpstr>
      <vt:lpstr>Pourquoi tester ?</vt:lpstr>
      <vt:lpstr>Pourquoi tester ?</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La découverte automatique des tests</vt:lpstr>
      <vt:lpstr>La découverte automatique des tests</vt:lpstr>
      <vt:lpstr>La découverte automatique des tests</vt:lpstr>
      <vt:lpstr>La découverte automatique des tests</vt:lpstr>
      <vt:lpstr>Résumé</vt:lpstr>
      <vt:lpstr>Faites de la programmation parallèle avec threading</vt:lpstr>
      <vt:lpstr>Faites de la programmation parallèle avec threading</vt:lpstr>
      <vt:lpstr>Création de threads</vt:lpstr>
      <vt:lpstr>Création de threads</vt:lpstr>
      <vt:lpstr>Création de threads</vt:lpstr>
      <vt:lpstr>Création de threads</vt:lpstr>
      <vt:lpstr>Création de threads</vt:lpstr>
      <vt:lpstr>Création de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Résumé</vt:lpstr>
      <vt:lpstr>Créez des interfaces graphiques avec Tkinter</vt:lpstr>
      <vt:lpstr>Créez des interfaces graphiques avec Tkinter</vt:lpstr>
      <vt:lpstr>Présentation de Tkinter</vt:lpstr>
      <vt:lpstr>Votre première interface graphique</vt:lpstr>
      <vt:lpstr>Votre première interface graphique</vt:lpstr>
      <vt:lpstr>De nombreux widgets</vt:lpstr>
      <vt:lpstr>De nombreux widgets</vt:lpstr>
      <vt:lpstr>De nombreux widgets</vt:lpstr>
      <vt:lpstr>De nombreux widgets</vt:lpstr>
      <vt:lpstr>De nombreux widgets</vt:lpstr>
      <vt:lpstr>De nombreux widgets</vt:lpstr>
      <vt:lpstr>Les commandes</vt:lpstr>
      <vt:lpstr>Les commandes</vt:lpstr>
      <vt:lpstr>Les commandes</vt:lpstr>
      <vt:lpstr>Résumé</vt:lpstr>
      <vt:lpstr>Écrire nos programmes Python dans des fichiers</vt:lpstr>
      <vt:lpstr>Écrire nos programmes Python dans des fichiers</vt:lpstr>
      <vt:lpstr>Mettre le code dans un fichier</vt:lpstr>
      <vt:lpstr>Mettre le code dans un fichier</vt:lpstr>
      <vt:lpstr>Préciser l'encodage de travail</vt:lpstr>
      <vt:lpstr>Mettre en pause notre programme</vt:lpstr>
      <vt:lpstr>Mettre en pause notre programme</vt:lpstr>
      <vt:lpstr>Distribuer facilement nos programmes avec cx_freeze</vt:lpstr>
      <vt:lpstr>Distribuer facilement nos programmes avec cx_freeze</vt:lpstr>
      <vt:lpstr>En théorie</vt:lpstr>
      <vt:lpstr>En pratique</vt:lpstr>
      <vt:lpstr>En pratique</vt:lpstr>
      <vt:lpstr>En pratique</vt:lpstr>
      <vt:lpstr>En pratique</vt:lpstr>
      <vt:lpstr>En pratique</vt:lpstr>
      <vt:lpstr>En pratique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julien palleau</dc:creator>
  <cp:lastModifiedBy>julien palleau</cp:lastModifiedBy>
  <cp:revision>238</cp:revision>
  <dcterms:created xsi:type="dcterms:W3CDTF">2020-04-09T17:09:33Z</dcterms:created>
  <dcterms:modified xsi:type="dcterms:W3CDTF">2020-04-22T06:52:14Z</dcterms:modified>
</cp:coreProperties>
</file>