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8"/>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262" r:id="rId14"/>
    <p:sldId id="368" r:id="rId15"/>
    <p:sldId id="263" r:id="rId16"/>
    <p:sldId id="304" r:id="rId17"/>
    <p:sldId id="305" r:id="rId18"/>
    <p:sldId id="306" r:id="rId19"/>
    <p:sldId id="307" r:id="rId20"/>
    <p:sldId id="308" r:id="rId21"/>
    <p:sldId id="369" r:id="rId22"/>
    <p:sldId id="310" r:id="rId23"/>
    <p:sldId id="311" r:id="rId24"/>
    <p:sldId id="312" r:id="rId25"/>
    <p:sldId id="313" r:id="rId26"/>
    <p:sldId id="371" r:id="rId27"/>
    <p:sldId id="314" r:id="rId28"/>
    <p:sldId id="315" r:id="rId29"/>
    <p:sldId id="316" r:id="rId30"/>
    <p:sldId id="317" r:id="rId31"/>
    <p:sldId id="318" r:id="rId32"/>
    <p:sldId id="319" r:id="rId33"/>
    <p:sldId id="320" r:id="rId34"/>
    <p:sldId id="321" r:id="rId35"/>
    <p:sldId id="322" r:id="rId36"/>
    <p:sldId id="370" r:id="rId37"/>
    <p:sldId id="323" r:id="rId38"/>
    <p:sldId id="324" r:id="rId39"/>
    <p:sldId id="325" r:id="rId40"/>
    <p:sldId id="372" r:id="rId41"/>
    <p:sldId id="326" r:id="rId42"/>
    <p:sldId id="327" r:id="rId43"/>
    <p:sldId id="328" r:id="rId44"/>
    <p:sldId id="329" r:id="rId45"/>
    <p:sldId id="330" r:id="rId46"/>
    <p:sldId id="331" r:id="rId47"/>
    <p:sldId id="332" r:id="rId48"/>
    <p:sldId id="333" r:id="rId49"/>
    <p:sldId id="334" r:id="rId50"/>
    <p:sldId id="373" r:id="rId51"/>
    <p:sldId id="335" r:id="rId52"/>
    <p:sldId id="336" r:id="rId53"/>
    <p:sldId id="337" r:id="rId54"/>
    <p:sldId id="338" r:id="rId55"/>
    <p:sldId id="339" r:id="rId56"/>
    <p:sldId id="340" r:id="rId57"/>
    <p:sldId id="341" r:id="rId58"/>
    <p:sldId id="342" r:id="rId59"/>
    <p:sldId id="344" r:id="rId60"/>
    <p:sldId id="345" r:id="rId61"/>
    <p:sldId id="346" r:id="rId62"/>
    <p:sldId id="347" r:id="rId63"/>
    <p:sldId id="348" r:id="rId64"/>
    <p:sldId id="349" r:id="rId65"/>
    <p:sldId id="350" r:id="rId66"/>
    <p:sldId id="351" r:id="rId67"/>
    <p:sldId id="352" r:id="rId68"/>
    <p:sldId id="353" r:id="rId69"/>
    <p:sldId id="354" r:id="rId70"/>
    <p:sldId id="374" r:id="rId71"/>
    <p:sldId id="355" r:id="rId72"/>
    <p:sldId id="356" r:id="rId73"/>
    <p:sldId id="357" r:id="rId74"/>
    <p:sldId id="358" r:id="rId75"/>
    <p:sldId id="359" r:id="rId76"/>
    <p:sldId id="360" r:id="rId77"/>
    <p:sldId id="361" r:id="rId78"/>
    <p:sldId id="362" r:id="rId79"/>
    <p:sldId id="363" r:id="rId80"/>
    <p:sldId id="365" r:id="rId81"/>
    <p:sldId id="366" r:id="rId82"/>
    <p:sldId id="377" r:id="rId83"/>
    <p:sldId id="375" r:id="rId84"/>
    <p:sldId id="376"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 id="391" r:id="rId99"/>
    <p:sldId id="392" r:id="rId100"/>
    <p:sldId id="393" r:id="rId101"/>
    <p:sldId id="394" r:id="rId102"/>
    <p:sldId id="395" r:id="rId103"/>
    <p:sldId id="396" r:id="rId104"/>
    <p:sldId id="397" r:id="rId105"/>
    <p:sldId id="398" r:id="rId106"/>
    <p:sldId id="399" r:id="rId107"/>
    <p:sldId id="400" r:id="rId108"/>
    <p:sldId id="403" r:id="rId109"/>
    <p:sldId id="401" r:id="rId110"/>
    <p:sldId id="402" r:id="rId111"/>
    <p:sldId id="404" r:id="rId112"/>
    <p:sldId id="405" r:id="rId113"/>
    <p:sldId id="406" r:id="rId114"/>
    <p:sldId id="407" r:id="rId115"/>
    <p:sldId id="408" r:id="rId116"/>
    <p:sldId id="409" r:id="rId117"/>
    <p:sldId id="410" r:id="rId118"/>
    <p:sldId id="411" r:id="rId119"/>
    <p:sldId id="412" r:id="rId120"/>
    <p:sldId id="413" r:id="rId121"/>
    <p:sldId id="414" r:id="rId122"/>
    <p:sldId id="416" r:id="rId123"/>
    <p:sldId id="417" r:id="rId124"/>
    <p:sldId id="418" r:id="rId125"/>
    <p:sldId id="419" r:id="rId126"/>
    <p:sldId id="420" r:id="rId127"/>
    <p:sldId id="421" r:id="rId128"/>
    <p:sldId id="422" r:id="rId129"/>
    <p:sldId id="423" r:id="rId130"/>
    <p:sldId id="424" r:id="rId131"/>
    <p:sldId id="425" r:id="rId132"/>
    <p:sldId id="426" r:id="rId133"/>
    <p:sldId id="427" r:id="rId134"/>
    <p:sldId id="428" r:id="rId135"/>
    <p:sldId id="429" r:id="rId136"/>
    <p:sldId id="430" r:id="rId137"/>
    <p:sldId id="431" r:id="rId138"/>
    <p:sldId id="432" r:id="rId139"/>
    <p:sldId id="433" r:id="rId140"/>
    <p:sldId id="434" r:id="rId141"/>
    <p:sldId id="435" r:id="rId142"/>
    <p:sldId id="436" r:id="rId143"/>
    <p:sldId id="437" r:id="rId144"/>
    <p:sldId id="438" r:id="rId145"/>
    <p:sldId id="439" r:id="rId146"/>
    <p:sldId id="440" r:id="rId147"/>
    <p:sldId id="441" r:id="rId148"/>
    <p:sldId id="442" r:id="rId149"/>
    <p:sldId id="443" r:id="rId150"/>
    <p:sldId id="444" r:id="rId151"/>
    <p:sldId id="445" r:id="rId152"/>
    <p:sldId id="446" r:id="rId153"/>
    <p:sldId id="447" r:id="rId154"/>
    <p:sldId id="448" r:id="rId155"/>
    <p:sldId id="449" r:id="rId156"/>
    <p:sldId id="450" r:id="rId157"/>
    <p:sldId id="451" r:id="rId158"/>
    <p:sldId id="452" r:id="rId159"/>
    <p:sldId id="453" r:id="rId160"/>
    <p:sldId id="454" r:id="rId161"/>
    <p:sldId id="455" r:id="rId162"/>
    <p:sldId id="456" r:id="rId163"/>
    <p:sldId id="457" r:id="rId164"/>
    <p:sldId id="458" r:id="rId165"/>
    <p:sldId id="459" r:id="rId166"/>
    <p:sldId id="460" r:id="rId167"/>
    <p:sldId id="461" r:id="rId168"/>
    <p:sldId id="463" r:id="rId169"/>
    <p:sldId id="462" r:id="rId170"/>
    <p:sldId id="464" r:id="rId171"/>
    <p:sldId id="465" r:id="rId172"/>
    <p:sldId id="466" r:id="rId173"/>
    <p:sldId id="467" r:id="rId174"/>
    <p:sldId id="468" r:id="rId175"/>
    <p:sldId id="469" r:id="rId176"/>
    <p:sldId id="470" r:id="rId17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09/04/2020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print_a,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a:t>
            </a:r>
            <a:r>
              <a:rPr lang="fr-FR" sz="1200" dirty="0" err="1">
                <a:solidFill>
                  <a:schemeClr val="bg1"/>
                </a:solidFill>
              </a:rPr>
              <a:t>name</a:t>
            </a:r>
            <a:r>
              <a:rPr lang="fr-FR" sz="1200" dirty="0">
                <a:solidFill>
                  <a:schemeClr val="bg1"/>
                </a:solidFill>
              </a:rPr>
              <a:t> 'var' </a:t>
            </a:r>
            <a:r>
              <a:rPr lang="fr-FR" sz="1200" dirty="0" err="1">
                <a:solidFill>
                  <a:schemeClr val="bg1"/>
                </a:solidFill>
              </a:rPr>
              <a:t>is</a:t>
            </a:r>
            <a:r>
              <a:rPr lang="fr-FR" sz="1200" dirty="0">
                <a:solidFill>
                  <a:schemeClr val="bg1"/>
                </a:solidFill>
              </a:rPr>
              <a:t>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append_to_list(ma_liste,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err="1">
                <a:solidFill>
                  <a:schemeClr val="bg1"/>
                </a:solidFill>
              </a:rPr>
              <a:t>a,b</a:t>
            </a:r>
            <a:r>
              <a:rPr lang="en-US" sz="1200" dirty="0">
                <a:solidFill>
                  <a:schemeClr val="bg1"/>
                </a:solidFill>
              </a:rPr>
              <a:t> = </a:t>
            </a:r>
            <a:r>
              <a:rPr lang="en-US" sz="1200" dirty="0" err="1">
                <a:solidFill>
                  <a:schemeClr val="bg1"/>
                </a:solidFill>
              </a:rPr>
              <a:t>b,a</a:t>
            </a:r>
            <a:r>
              <a:rPr lang="en-US" sz="1200" dirty="0">
                <a:solidFill>
                  <a:schemeClr val="bg1"/>
                </a:solidFill>
              </a:rPr>
              <a:t>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a:t>
            </a:r>
            <a:r>
              <a:rPr lang="fr-FR" sz="1200" dirty="0" err="1">
                <a:solidFill>
                  <a:schemeClr val="bg1"/>
                </a:solidFill>
              </a:rPr>
              <a:t>main__.TableauNoir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a:t>
            </a:r>
            <a:r>
              <a:rPr lang="en-US" sz="6000" dirty="0" err="1">
                <a:solidFill>
                  <a:schemeClr val="accent5">
                    <a:lumMod val="75000"/>
                  </a:schemeClr>
                </a:solidFill>
              </a:rPr>
              <a:t>connaitre</a:t>
            </a:r>
            <a:r>
              <a:rPr lang="en-US" sz="6000" dirty="0">
                <a:solidFill>
                  <a:schemeClr val="accent5">
                    <a:lumMod val="75000"/>
                  </a:schemeClr>
                </a:solidFill>
              </a:rPr>
              <a:t>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a:t>
            </a:r>
            <a:r>
              <a:rPr lang="fr-FR" sz="4000" dirty="0" err="1">
                <a:solidFill>
                  <a:schemeClr val="bg1"/>
                </a:solidFill>
                <a:highlight>
                  <a:srgbClr val="000000"/>
                </a:highlight>
              </a:rPr>
              <a:t>nom_de_la_variable</a:t>
            </a:r>
            <a:r>
              <a:rPr lang="fr-FR" sz="4000" dirty="0">
                <a:solidFill>
                  <a:schemeClr val="bg1"/>
                </a:solidFill>
                <a:highlight>
                  <a:srgbClr val="000000"/>
                </a:highlight>
              </a:rPr>
              <a:t>)</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a:t>
            </a:r>
            <a:r>
              <a:rPr lang="fr-FR" sz="4000" dirty="0" err="1">
                <a:solidFill>
                  <a:schemeClr val="bg1"/>
                </a:solidFill>
                <a:highlight>
                  <a:srgbClr val="000000"/>
                </a:highlight>
              </a:rPr>
              <a:t>int</a:t>
            </a:r>
            <a:r>
              <a:rPr lang="fr-FR" sz="4000" dirty="0">
                <a:solidFill>
                  <a:schemeClr val="bg1"/>
                </a:solidFill>
                <a:highlight>
                  <a:srgbClr val="000000"/>
                </a:highlight>
              </a:rPr>
              <a: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a:t>
            </a:r>
            <a:r>
              <a:rPr lang="fr-FR" sz="1200" dirty="0" err="1">
                <a:solidFill>
                  <a:schemeClr val="bg1"/>
                </a:solidFill>
              </a:rPr>
              <a:t>repr</a:t>
            </a:r>
            <a:r>
              <a:rPr lang="fr-FR" sz="1200" dirty="0">
                <a:solidFill>
                  <a:schemeClr val="bg1"/>
                </a:solidFill>
              </a:rPr>
              <a:t>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a:t>
            </a:r>
            <a:r>
              <a:rPr lang="fr-FR" sz="1200" dirty="0" err="1">
                <a:solidFill>
                  <a:schemeClr val="bg1"/>
                </a:solidFill>
              </a:rPr>
              <a:t>repr</a:t>
            </a:r>
            <a:r>
              <a:rPr lang="fr-FR" sz="1200" dirty="0">
                <a:solidFill>
                  <a:schemeClr val="bg1"/>
                </a:solidFill>
              </a:rPr>
              <a:t>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Tree>
    <p:extLst>
      <p:ext uri="{BB962C8B-B14F-4D97-AF65-F5344CB8AC3E}">
        <p14:creationId xmlns:p14="http://schemas.microsoft.com/office/powerpoint/2010/main" val="17404112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list.sort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a:t>
            </a:r>
            <a:r>
              <a:rPr lang="fr-FR" altLang="fr-FR" sz="1400" dirty="0" err="1"/>
              <a:t>int</a:t>
            </a:r>
            <a:r>
              <a:rPr lang="fr-FR" altLang="fr-FR" sz="1400" dirty="0"/>
              <a: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a:t>
            </a:r>
            <a:r>
              <a:rPr lang="fr-FR" altLang="fr-FR" sz="1400" dirty="0" err="1"/>
              <a:t>int</a:t>
            </a:r>
            <a:r>
              <a:rPr lang="fr-FR" altLang="fr-FR" sz="1400" dirty="0"/>
              <a: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list.sort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a:t>
            </a:r>
            <a:r>
              <a:rPr lang="fr-FR" sz="1200" dirty="0" err="1">
                <a:solidFill>
                  <a:schemeClr val="bg1"/>
                </a:solidFill>
              </a:rPr>
              <a:t>repr</a:t>
            </a:r>
            <a:r>
              <a:rPr lang="fr-FR" sz="1200" dirty="0">
                <a:solidFill>
                  <a:schemeClr val="bg1"/>
                </a:solidFill>
              </a:rPr>
              <a:t>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TypeError</a:t>
            </a:r>
            <a:r>
              <a:rPr lang="fr-FR" sz="1200" dirty="0">
                <a:solidFill>
                  <a:schemeClr val="bg1"/>
                </a:solidFill>
              </a:rPr>
              <a:t>: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list.sort).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12028" y="2983186"/>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a:t>
            </a:r>
            <a:r>
              <a:rPr lang="fr-FR" sz="1200" dirty="0" err="1">
                <a:solidFill>
                  <a:schemeClr val="bg1"/>
                </a:solidFill>
              </a:rPr>
              <a:t>repr</a:t>
            </a:r>
            <a:r>
              <a:rPr lang="fr-FR" sz="1200" dirty="0">
                <a:solidFill>
                  <a:schemeClr val="bg1"/>
                </a:solidFill>
              </a:rPr>
              <a:t>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a:t>
            </a:r>
            <a:r>
              <a:rPr lang="fr-FR" sz="1200" dirty="0" err="1">
                <a:solidFill>
                  <a:schemeClr val="bg1"/>
                </a:solidFill>
              </a:rPr>
              <a:t>repr</a:t>
            </a:r>
            <a:r>
              <a:rPr lang="fr-FR" sz="1200" dirty="0">
                <a:solidFill>
                  <a:schemeClr val="bg1"/>
                </a:solidFill>
              </a:rPr>
              <a:t>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MaClasse.ma_methode(mon_objet).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MaClasse.ma_methode(mon_objet)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a:t>
            </a:r>
            <a:r>
              <a:rPr lang="fr-FR" sz="1400" dirty="0" err="1"/>
              <a:t>element</a:t>
            </a:r>
            <a:r>
              <a:rPr lang="fr-FR" sz="1400" dirty="0"/>
              <a: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a:t>
            </a:r>
            <a:r>
              <a:rPr lang="fr-FR" sz="1200" dirty="0" err="1"/>
              <a:t>element</a:t>
            </a:r>
            <a:r>
              <a:rPr lang="fr-FR" sz="1200" dirty="0"/>
              <a: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a:t>
            </a:r>
            <a:r>
              <a:rPr lang="fr-FR" sz="1100" dirty="0" err="1">
                <a:solidFill>
                  <a:schemeClr val="bg1"/>
                </a:solidFill>
              </a:rPr>
              <a:t>len</a:t>
            </a:r>
            <a:r>
              <a:rPr lang="fr-FR" sz="1100" dirty="0">
                <a:solidFill>
                  <a:schemeClr val="bg1"/>
                </a:solidFill>
              </a:rPr>
              <a:t>(</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yield.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yield, elle renvoie la valeur qui suit et se met en pause. Quand on demande l'élément suivant de l'objet (grâce, une nouvelle fois, à next), l'exécution reprend à l'endroit où elle s'était arrêtée et s'interrompt au yield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yield, est plutôt classique. Quand on l'exécute, on se retrouve avec un générateur. Ce générateur est un objet créé par Python qui définit sa propre méthode spéciale __iter__ 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yield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446550"/>
          </a:xfrm>
          <a:prstGeom prst="rect">
            <a:avLst/>
          </a:prstGeom>
          <a:solidFill>
            <a:schemeClr val="tx1"/>
          </a:solidFill>
        </p:spPr>
        <p:txBody>
          <a:bodyPr wrap="square" rtlCol="0">
            <a:spAutoFit/>
          </a:bodyPr>
          <a:lstStyle/>
          <a:p>
            <a:r>
              <a:rPr lang="fr-FR" sz="1100" dirty="0">
                <a:solidFill>
                  <a:schemeClr val="bg1"/>
                </a:solidFill>
              </a:rPr>
              <a:t>&gt;&gt;&gt; for nombre in intervalle(5, 10):</a:t>
            </a:r>
          </a:p>
          <a:p>
            <a:r>
              <a:rPr lang="fr-FR" sz="1100" dirty="0">
                <a:solidFill>
                  <a:schemeClr val="bg1"/>
                </a:solidFill>
              </a:rPr>
              <a:t>...     print(nombre)</a:t>
            </a:r>
          </a:p>
          <a:p>
            <a:r>
              <a:rPr lang="fr-FR" sz="1100" dirty="0">
                <a:solidFill>
                  <a:schemeClr val="bg1"/>
                </a:solidFill>
              </a:rPr>
              <a:t>... </a:t>
            </a:r>
          </a:p>
          <a:p>
            <a:r>
              <a:rPr lang="fr-FR" sz="1100" dirty="0">
                <a:solidFill>
                  <a:schemeClr val="bg1"/>
                </a:solidFill>
              </a:rPr>
              <a:t>6</a:t>
            </a:r>
          </a:p>
          <a:p>
            <a:r>
              <a:rPr lang="fr-FR" sz="1100" dirty="0">
                <a:solidFill>
                  <a:schemeClr val="bg1"/>
                </a:solidFill>
              </a:rPr>
              <a:t>7</a:t>
            </a:r>
          </a:p>
          <a:p>
            <a:r>
              <a:rPr lang="fr-FR" sz="1100" dirty="0">
                <a:solidFill>
                  <a:schemeClr val="bg1"/>
                </a:solidFill>
              </a:rPr>
              <a:t>8</a:t>
            </a:r>
          </a:p>
          <a:p>
            <a:r>
              <a:rPr lang="fr-FR" sz="1100" dirty="0">
                <a:solidFill>
                  <a:schemeClr val="bg1"/>
                </a:solidFill>
              </a:rPr>
              <a:t>9</a:t>
            </a:r>
          </a:p>
          <a:p>
            <a:r>
              <a:rPr lang="fr-FR" sz="1100" dirty="0">
                <a:solidFill>
                  <a:schemeClr val="bg1"/>
                </a:solidFill>
              </a:rPr>
              <a:t>&gt;&gt;&gt;</a:t>
            </a:r>
          </a:p>
        </p:txBody>
      </p:sp>
    </p:spTree>
    <p:extLst>
      <p:ext uri="{BB962C8B-B14F-4D97-AF65-F5344CB8AC3E}">
        <p14:creationId xmlns:p14="http://schemas.microsoft.com/office/powerpoint/2010/main" val="272732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a:t>
            </a:r>
            <a:r>
              <a:rPr lang="fr-FR" dirty="0" err="1">
                <a:solidFill>
                  <a:schemeClr val="bg1"/>
                </a:solidFill>
              </a:rPr>
              <a:t>is</a:t>
            </a:r>
            <a:r>
              <a:rPr lang="fr-FR" dirty="0">
                <a:solidFill>
                  <a:schemeClr val="bg1"/>
                </a:solidFill>
              </a:rPr>
              <a:t>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a:t>
            </a:r>
            <a:r>
              <a:rPr lang="fr-FR" sz="1600" dirty="0" err="1">
                <a:solidFill>
                  <a:schemeClr val="bg1"/>
                </a:solidFill>
              </a:rPr>
              <a:t>int</a:t>
            </a:r>
            <a:r>
              <a:rPr lang="fr-FR" sz="1600" dirty="0">
                <a:solidFill>
                  <a:schemeClr val="bg1"/>
                </a:solidFill>
              </a:rPr>
              <a: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a:solidFill>
                  <a:schemeClr val="accent5">
                    <a:lumMod val="75000"/>
                  </a:schemeClr>
                </a:solidFill>
              </a:rPr>
              <a:t>Apprendre à faire des boucles</a:t>
            </a:r>
            <a:endParaRPr lang="fr-FR" sz="60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a:t>
            </a:r>
            <a:r>
              <a:rPr lang="fr-FR" altLang="fr-FR" dirty="0" err="1">
                <a:solidFill>
                  <a:schemeClr val="bg1"/>
                </a:solidFill>
                <a:latin typeface="Arial" panose="020B0604020202020204" pitchFamily="34" charset="0"/>
              </a:rPr>
              <a:t>element</a:t>
            </a:r>
            <a:r>
              <a:rPr lang="fr-FR" altLang="fr-FR" dirty="0">
                <a:solidFill>
                  <a:schemeClr val="bg1"/>
                </a:solidFill>
                <a:latin typeface="Arial" panose="020B0604020202020204" pitchFamily="34" charset="0"/>
              </a:rPr>
              <a: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a:t>
            </a: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err="1"/>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a:t>
            </a:r>
            <a:r>
              <a:rPr lang="fr-FR" sz="2800" b="1" i="1" dirty="0" err="1"/>
              <a:t>element</a:t>
            </a:r>
            <a:r>
              <a:rPr lang="fr-FR" sz="2800" b="1" i="1" dirty="0"/>
              <a: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a:t>
            </a:r>
            <a:r>
              <a:rPr lang="fr-FR" sz="1400" dirty="0" err="1">
                <a:solidFill>
                  <a:schemeClr val="bg1"/>
                </a:solidFill>
              </a:rPr>
              <a:t>while</a:t>
            </a:r>
            <a:r>
              <a:rPr lang="fr-FR" sz="1400" dirty="0">
                <a:solidFill>
                  <a:schemeClr val="bg1"/>
                </a:solidFill>
              </a:rPr>
              <a:t>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a:t>
            </a:r>
            <a:r>
              <a:rPr lang="en-US" dirty="0" err="1"/>
              <a:t>i</a:t>
            </a:r>
            <a:endParaRPr lang="en-US" dirty="0"/>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r>
              <a:rPr lang="en-US" sz="6000" dirty="0">
                <a:solidFill>
                  <a:schemeClr val="accent5">
                    <a:lumMod val="75000"/>
                  </a:schemeClr>
                </a:solidFill>
              </a:rPr>
              <a:t> lambda</a:t>
            </a: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73354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298031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485775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424294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err="1">
                <a:ln>
                  <a:noFill/>
                </a:ln>
                <a:solidFill>
                  <a:schemeClr val="tx1"/>
                </a:solidFill>
                <a:effectLst/>
                <a:latin typeface="Arial Unicode MS"/>
              </a:rPr>
              <a:t>from</a:t>
            </a:r>
            <a:r>
              <a:rPr kumimoji="0" lang="fr-FR" altLang="fr-FR" sz="1400" b="1" i="0" u="none" strike="noStrike" cap="none" normalizeH="0" baseline="0" dirty="0">
                <a:ln>
                  <a:noFill/>
                </a:ln>
                <a:solidFill>
                  <a:schemeClr val="tx1"/>
                </a:solidFill>
                <a:effectLst/>
                <a:latin typeface="Arial Unicode MS"/>
              </a:rPr>
              <a:t>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a:t>
            </a:r>
            <a:r>
              <a:rPr lang="fr-FR" altLang="fr-FR" sz="1400" dirty="0" err="1">
                <a:latin typeface="Arial" panose="020B0604020202020204" pitchFamily="34" charset="0"/>
              </a:rPr>
              <a:t>from</a:t>
            </a:r>
            <a:r>
              <a:rPr lang="fr-FR" altLang="fr-FR" sz="1400" dirty="0">
                <a:latin typeface="Arial" panose="020B0604020202020204" pitchFamily="34" charset="0"/>
              </a:rPr>
              <a:t>: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err="1"/>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err="1">
                <a:solidFill>
                  <a:schemeClr val="bg1"/>
                </a:solidFill>
                <a:highlight>
                  <a:srgbClr val="000000"/>
                </a:highlight>
              </a:rPr>
              <a:t>from</a:t>
            </a:r>
            <a:r>
              <a:rPr lang="fr-FR" altLang="fr-FR" sz="1600" dirty="0">
                <a:solidFill>
                  <a:schemeClr val="bg1"/>
                </a:solidFill>
                <a:highlight>
                  <a:srgbClr val="000000"/>
                </a:highlight>
              </a:rPr>
              <a:t>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rmAutofit/>
          </a:bodyPr>
          <a:lstStyle/>
          <a:p>
            <a:pPr lvl="0" algn="ctr" fontAlgn="base">
              <a:spcAft>
                <a:spcPct val="0"/>
              </a:spcAft>
            </a:pPr>
            <a:r>
              <a:rPr lang="fr-FR" altLang="fr-FR" sz="6000" dirty="0" err="1">
                <a:solidFill>
                  <a:schemeClr val="accent5">
                    <a:lumMod val="75000"/>
                  </a:schemeClr>
                </a:solidFill>
              </a:rPr>
              <a:t>Gerez</a:t>
            </a:r>
            <a:r>
              <a:rPr lang="fr-FR" altLang="fr-FR" sz="6000" dirty="0">
                <a:solidFill>
                  <a:schemeClr val="accent5">
                    <a:lumMod val="75000"/>
                  </a:schemeClr>
                </a:solidFill>
              </a:rPr>
              <a:t> les exceptions</a:t>
            </a:r>
          </a:p>
        </p:txBody>
      </p:sp>
    </p:spTree>
    <p:extLst>
      <p:ext uri="{BB962C8B-B14F-4D97-AF65-F5344CB8AC3E}">
        <p14:creationId xmlns:p14="http://schemas.microsoft.com/office/powerpoint/2010/main" val="3306234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a:t>
            </a:r>
            <a:r>
              <a:rPr lang="fr-FR" dirty="0" err="1">
                <a:solidFill>
                  <a:schemeClr val="bg1"/>
                </a:solidFill>
              </a:rPr>
              <a:t>int</a:t>
            </a:r>
            <a:r>
              <a:rPr lang="fr-FR" dirty="0">
                <a:solidFill>
                  <a:schemeClr val="bg1"/>
                </a:solidFill>
              </a:rPr>
              <a: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a:t>
            </a:r>
            <a:r>
              <a:rPr lang="fr-FR" dirty="0" err="1">
                <a:solidFill>
                  <a:schemeClr val="bg1"/>
                </a:solidFill>
              </a:rPr>
              <a:t>TypeError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On tente de convertir l'année</a:t>
            </a:r>
          </a:p>
          <a:p>
            <a:r>
              <a:rPr lang="fr-FR" dirty="0">
                <a:solidFill>
                  <a:schemeClr val="bg1"/>
                </a:solidFill>
              </a:rPr>
              <a:t>    if annee&lt;=0:</a:t>
            </a:r>
          </a:p>
          <a:p>
            <a:r>
              <a:rPr lang="fr-FR" dirty="0">
                <a:solidFill>
                  <a:schemeClr val="bg1"/>
                </a:solidFill>
              </a:rPr>
              <a:t>        raise </a:t>
            </a:r>
            <a:r>
              <a:rPr lang="fr-FR" dirty="0" err="1">
                <a:solidFill>
                  <a:schemeClr val="bg1"/>
                </a:solidFill>
              </a:rPr>
              <a:t>ValueError</a:t>
            </a:r>
            <a:r>
              <a:rPr lang="fr-FR" dirty="0">
                <a:solidFill>
                  <a:schemeClr val="bg1"/>
                </a:solidFill>
              </a:rPr>
              <a:t>("l'année saisie est négative ou nulle")</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a:t>
            </a:r>
            <a:r>
              <a:rPr lang="fr-FR" b="1" dirty="0" err="1"/>
              <a:t>len</a:t>
            </a:r>
            <a:r>
              <a:rPr lang="fr-FR" b="1" dirty="0"/>
              <a:t>.</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a:t>
            </a:r>
            <a:r>
              <a:rPr lang="fr-FR" dirty="0" err="1"/>
              <a:t>len</a:t>
            </a:r>
            <a:r>
              <a:rPr lang="fr-FR" dirty="0"/>
              <a:t>(chaine)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err="1">
                <a:solidFill>
                  <a:schemeClr val="accent5">
                    <a:lumMod val="75000"/>
                  </a:schemeClr>
                </a:solidFill>
              </a:rPr>
              <a:t>while</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i &lt; </a:t>
            </a: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err="1">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a:t>
            </a:r>
            <a:r>
              <a:rPr lang="fr-FR" dirty="0" err="1"/>
              <a:t>int</a:t>
            </a:r>
            <a:r>
              <a:rPr lang="fr-FR" dirty="0"/>
              <a: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a:t>
            </a:r>
            <a:r>
              <a:rPr lang="fr-FR" sz="1200" dirty="0" err="1">
                <a:solidFill>
                  <a:schemeClr val="bg1"/>
                </a:solidFill>
              </a:rPr>
              <a:t>while</a:t>
            </a:r>
            <a:endParaRPr lang="fr-FR" sz="1200" dirty="0">
              <a:solidFill>
                <a:schemeClr val="bg1"/>
              </a:solidFill>
            </a:endParaRPr>
          </a:p>
          <a:p>
            <a:r>
              <a:rPr lang="fr-FR" sz="1200" dirty="0">
                <a:solidFill>
                  <a:schemeClr val="bg1"/>
                </a:solidFill>
              </a:rPr>
              <a:t>&gt;&gt;&gt; </a:t>
            </a:r>
            <a:r>
              <a:rPr lang="fr-FR" sz="1200" dirty="0" err="1">
                <a:solidFill>
                  <a:schemeClr val="bg1"/>
                </a:solidFill>
              </a:rPr>
              <a:t>while</a:t>
            </a:r>
            <a:r>
              <a:rPr lang="fr-FR" sz="1200" dirty="0">
                <a:solidFill>
                  <a:schemeClr val="bg1"/>
                </a:solidFill>
              </a:rPr>
              <a:t> i &lt; </a:t>
            </a:r>
            <a:r>
              <a:rPr lang="fr-FR" sz="1200" dirty="0" err="1">
                <a:solidFill>
                  <a:schemeClr val="bg1"/>
                </a:solidFill>
              </a:rPr>
              <a:t>len</a:t>
            </a:r>
            <a:r>
              <a:rPr lang="fr-FR" sz="1200" dirty="0">
                <a:solidFill>
                  <a:schemeClr val="bg1"/>
                </a:solidFill>
              </a:rPr>
              <a:t>(ma_liste):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1/2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a:t>
            </a:r>
            <a:r>
              <a:rPr lang="fr-FR" altLang="fr-FR" sz="1400" dirty="0" err="1"/>
              <a:t>while</a:t>
            </a:r>
            <a:r>
              <a:rPr lang="fr-FR" altLang="fr-FR" sz="1400" dirty="0"/>
              <a:t>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a:t>
            </a:r>
            <a:r>
              <a:rPr lang="fr-FR" altLang="fr-FR" sz="1400" b="1" dirty="0" err="1">
                <a:solidFill>
                  <a:schemeClr val="bg1"/>
                </a:solidFill>
              </a:rPr>
              <a:t>is</a:t>
            </a:r>
            <a:r>
              <a:rPr lang="fr-FR" altLang="fr-FR" sz="1400" b="1" dirty="0">
                <a:solidFill>
                  <a:schemeClr val="bg1"/>
                </a:solidFill>
              </a:rPr>
              <a:t>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a:t>
            </a:r>
            <a:r>
              <a:rPr lang="fr-FR" altLang="fr-FR" sz="1400" b="1" dirty="0" err="1">
                <a:solidFill>
                  <a:schemeClr val="bg1"/>
                </a:solidFill>
              </a:rPr>
              <a:t>TypeError</a:t>
            </a:r>
            <a:r>
              <a:rPr lang="fr-FR" altLang="fr-FR" sz="1400" b="1" dirty="0">
                <a:solidFill>
                  <a:schemeClr val="bg1"/>
                </a:solidFill>
              </a:rPr>
              <a:t>("Le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1/3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3/3</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a:t>
            </a:r>
            <a:r>
              <a:rPr lang="fr-FR" altLang="fr-FR" sz="1400" dirty="0" err="1"/>
              <a:t>element</a:t>
            </a:r>
            <a:r>
              <a:rPr lang="fr-FR" altLang="fr-FR" sz="1400" dirty="0"/>
              <a:t> for </a:t>
            </a:r>
            <a:r>
              <a:rPr lang="fr-FR" altLang="fr-FR" sz="1400" dirty="0" err="1"/>
              <a:t>element</a:t>
            </a:r>
            <a:r>
              <a:rPr lang="fr-FR" altLang="fr-FR" sz="1400" dirty="0"/>
              <a: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5146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mon_fichier.read()</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a:t>
            </a:r>
            <a:r>
              <a:rPr lang="fr-FR" dirty="0" err="1"/>
              <a:t>read</a:t>
            </a:r>
            <a:r>
              <a:rPr lang="fr-FR" dirty="0"/>
              <a:t>.</a:t>
            </a:r>
          </a:p>
          <a:p>
            <a:endParaRPr lang="fr-FR" dirty="0"/>
          </a:p>
          <a:p>
            <a:r>
              <a:rPr lang="fr-FR" dirty="0"/>
              <a:t>    On peut écrire dans un fichier en utilisant la méthode </a:t>
            </a:r>
            <a:r>
              <a:rPr lang="fr-FR" dirty="0" err="1"/>
              <a:t>write</a:t>
            </a:r>
            <a:r>
              <a:rPr lang="fr-FR" dirty="0"/>
              <a:t>.</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print_a.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4236</TotalTime>
  <Words>33618</Words>
  <Application>Microsoft Office PowerPoint</Application>
  <PresentationFormat>Grand écran</PresentationFormat>
  <Paragraphs>3301</Paragraphs>
  <Slides>176</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176</vt:i4>
      </vt:variant>
    </vt:vector>
  </HeadingPairs>
  <TitlesOfParts>
    <vt:vector size="181"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Résumé</vt:lpstr>
      <vt:lpstr>Structures conditionnelles</vt:lpstr>
      <vt:lpstr>Structures conditionnelles</vt:lpstr>
      <vt:lpstr>If, elif et else</vt:lpstr>
      <vt:lpstr>De nouveaux operateurs</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Les fonctions lambda</vt:lpstr>
      <vt:lpstr>La methode import 1/2</vt:lpstr>
      <vt:lpstr>La methode import 2/2</vt:lpstr>
      <vt:lpstr>Résumé</vt:lpstr>
      <vt:lpstr>Les packages</vt:lpstr>
      <vt:lpstr>Importer des packages</vt:lpstr>
      <vt:lpstr>Créer ses propres packages</vt:lpstr>
      <vt:lpstr>Résumé</vt:lpstr>
      <vt:lpstr>Gerez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La fonction enumerate 1/2</vt:lpstr>
      <vt:lpstr>La fonction enumerate 2/2</vt:lpstr>
      <vt:lpstr>Les 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Les comprehensions de liste 1/3</vt:lpstr>
      <vt:lpstr>Les comprehensions de liste 2/3</vt:lpstr>
      <vt:lpstr>Les comprehensions de liste 3/3</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vt:lpstr>
      <vt:lpstr>Les générateurs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112</cp:revision>
  <dcterms:created xsi:type="dcterms:W3CDTF">2020-04-09T17:09:33Z</dcterms:created>
  <dcterms:modified xsi:type="dcterms:W3CDTF">2020-04-12T16:05:25Z</dcterms:modified>
</cp:coreProperties>
</file>